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515" r:id="rId3"/>
    <p:sldId id="518" r:id="rId4"/>
    <p:sldId id="519" r:id="rId5"/>
    <p:sldId id="521" r:id="rId6"/>
    <p:sldId id="524" r:id="rId7"/>
    <p:sldId id="526" r:id="rId8"/>
    <p:sldId id="528" r:id="rId9"/>
    <p:sldId id="530" r:id="rId10"/>
    <p:sldId id="531" r:id="rId11"/>
    <p:sldId id="532" r:id="rId12"/>
    <p:sldId id="533" r:id="rId13"/>
    <p:sldId id="535" r:id="rId14"/>
    <p:sldId id="534" r:id="rId15"/>
    <p:sldId id="571" r:id="rId16"/>
    <p:sldId id="539" r:id="rId17"/>
    <p:sldId id="541" r:id="rId18"/>
    <p:sldId id="540" r:id="rId19"/>
    <p:sldId id="542" r:id="rId20"/>
    <p:sldId id="543" r:id="rId21"/>
    <p:sldId id="544" r:id="rId22"/>
    <p:sldId id="545" r:id="rId23"/>
    <p:sldId id="547" r:id="rId24"/>
    <p:sldId id="546" r:id="rId25"/>
    <p:sldId id="559" r:id="rId26"/>
    <p:sldId id="558" r:id="rId27"/>
    <p:sldId id="308" r:id="rId28"/>
    <p:sldId id="572" r:id="rId29"/>
    <p:sldId id="573" r:id="rId30"/>
    <p:sldId id="574" r:id="rId31"/>
    <p:sldId id="570" r:id="rId32"/>
    <p:sldId id="567" r:id="rId33"/>
    <p:sldId id="568" r:id="rId34"/>
    <p:sldId id="569" r:id="rId35"/>
    <p:sldId id="560" r:id="rId36"/>
    <p:sldId id="561" r:id="rId37"/>
    <p:sldId id="562" r:id="rId38"/>
    <p:sldId id="563" r:id="rId39"/>
    <p:sldId id="564" r:id="rId40"/>
    <p:sldId id="565" r:id="rId41"/>
    <p:sldId id="566" r:id="rId42"/>
  </p:sldIdLst>
  <p:sldSz cx="9144000" cy="6858000" type="screen4x3"/>
  <p:notesSz cx="6858000" cy="9144000"/>
  <p:embeddedFontLst>
    <p:embeddedFont>
      <p:font typeface="cmsy10" pitchFamily="34" charset="0"/>
      <p:regular r:id="rId45"/>
    </p:embeddedFont>
    <p:embeddedFont>
      <p:font typeface="Tahoma" pitchFamily="34" charset="0"/>
      <p:regular r:id="rId46"/>
      <p:bold r:id="rId47"/>
    </p:embeddedFont>
    <p:embeddedFont>
      <p:font typeface="Verdana" pitchFamily="34" charset="0"/>
      <p:regular r:id="rId48"/>
      <p:bold r:id="rId49"/>
      <p:italic r:id="rId50"/>
      <p:boldItalic r:id="rId51"/>
    </p:embeddedFont>
    <p:embeddedFont>
      <p:font typeface="ＭＳ Ｐゴシック" pitchFamily="34" charset="-128"/>
      <p:regular r:id="rId52"/>
    </p:embeddedFont>
    <p:embeddedFont>
      <p:font typeface="Comic Sans MS" pitchFamily="66" charset="0"/>
      <p:regular r:id="rId53"/>
      <p:bold r:id="rId54"/>
    </p:embeddedFont>
  </p:embeddedFontLst>
  <p:custDataLst>
    <p:tags r:id="rId5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00"/>
    <a:srgbClr val="FF9900"/>
    <a:srgbClr val="FFCC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4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D55EAE91-82FF-404C-82BF-B30A4D457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26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27AB40A-16C7-498B-8250-73208B804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14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charset="-128"/>
              </a:rPr>
              <a:t>test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AB40A-16C7-498B-8250-73208B80426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AB40A-16C7-498B-8250-73208B80426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AB40A-16C7-498B-8250-73208B80426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FE3D-C307-45CF-B13C-5D96E4A660C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FE3D-C307-45CF-B13C-5D96E4A660C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AB40A-16C7-498B-8250-73208B80426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AB40A-16C7-498B-8250-73208B80426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AB40A-16C7-498B-8250-73208B80426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AB40A-16C7-498B-8250-73208B80426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AB40A-16C7-498B-8250-73208B80426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471D0-9040-4DC6-BB73-07FCC02E2FF3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AB40A-16C7-498B-8250-73208B80426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AB40A-16C7-498B-8250-73208B80426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AB40A-16C7-498B-8250-73208B80426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AB40A-16C7-498B-8250-73208B80426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AB40A-16C7-498B-8250-73208B80426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AB40A-16C7-498B-8250-73208B80426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AB40A-16C7-498B-8250-73208B80426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AB40A-16C7-498B-8250-73208B80426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AB40A-16C7-498B-8250-73208B80426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471D0-9040-4DC6-BB73-07FCC02E2FF3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AB40A-16C7-498B-8250-73208B80426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AB40A-16C7-498B-8250-73208B80426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AB40A-16C7-498B-8250-73208B80426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AB40A-16C7-498B-8250-73208B80426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AB40A-16C7-498B-8250-73208B80426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AB40A-16C7-498B-8250-73208B80426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AB40A-16C7-498B-8250-73208B80426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AB40A-16C7-498B-8250-73208B80426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AB40A-16C7-498B-8250-73208B80426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AB40A-16C7-498B-8250-73208B80426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FE3D-C307-45CF-B13C-5D96E4A660C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AB40A-16C7-498B-8250-73208B80426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AB40A-16C7-498B-8250-73208B80426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FE3D-C307-45CF-B13C-5D96E4A660C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FE3D-C307-45CF-B13C-5D96E4A660C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AB40A-16C7-498B-8250-73208B8042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AB40A-16C7-498B-8250-73208B80426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AB40A-16C7-498B-8250-73208B80426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-112" charset="0"/>
              <a:ea typeface="+mn-ea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-11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470656-56FC-4F27-B880-2CAA29E66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A8F2D-6028-4CC0-A2A6-D2C10D865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0764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60769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9E85F-DF0A-4A1F-80EE-934CF04CF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B9A2C-93DB-441A-BFB6-657F04661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52FC1-B9A4-43E9-9FBB-018CEFAAE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A5E28-341D-4508-9713-666BD584A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6EE26-C488-4A2F-9CB5-1602FBA5B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46CC1-14C9-4210-BB46-542F2503F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1FCFC-5CFE-4C1A-B77B-735E7B56E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3264E-59E3-417E-BAB5-90343C611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ECCE-0FA6-44A6-B304-F23DB2F92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3058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762000" y="1066800"/>
            <a:ext cx="7958138" cy="1095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-112" charset="0"/>
              <a:ea typeface="+mn-ea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Verdana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61987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523459F-5423-4EE5-BC06-40673FA2B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-112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442710"/>
            <a:ext cx="10287000" cy="14478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rgbClr val="0000CC"/>
                </a:solidFill>
                <a:ea typeface="ＭＳ Ｐゴシック" charset="-128"/>
              </a:rPr>
              <a:t>Detecting Dangerous Queries:</a:t>
            </a:r>
            <a:r>
              <a:rPr lang="en-US" sz="4800" dirty="0" smtClean="0">
                <a:solidFill>
                  <a:srgbClr val="0000CC"/>
                </a:solidFill>
                <a:ea typeface="ＭＳ Ｐゴシック" charset="-128"/>
              </a:rPr>
              <a:t/>
            </a:r>
            <a:br>
              <a:rPr lang="en-US" sz="4800" dirty="0" smtClean="0">
                <a:solidFill>
                  <a:srgbClr val="0000CC"/>
                </a:solidFill>
                <a:ea typeface="ＭＳ Ｐゴシック" charset="-128"/>
              </a:rPr>
            </a:br>
            <a:r>
              <a:rPr lang="en-US" sz="4800" dirty="0" smtClean="0">
                <a:ea typeface="ＭＳ Ｐゴシック" charset="-128"/>
              </a:rPr>
              <a:t/>
            </a:r>
            <a:br>
              <a:rPr lang="en-US" sz="4800" dirty="0" smtClean="0">
                <a:ea typeface="ＭＳ Ｐゴシック" charset="-128"/>
              </a:rPr>
            </a:br>
            <a:endParaRPr lang="en-US" dirty="0" smtClean="0">
              <a:ea typeface="ＭＳ Ｐゴシック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3352800"/>
            <a:ext cx="3048000" cy="762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ea typeface="ＭＳ Ｐゴシック" charset="-128"/>
              </a:rPr>
              <a:t>Brent Waters</a:t>
            </a:r>
          </a:p>
        </p:txBody>
      </p:sp>
      <p:pic>
        <p:nvPicPr>
          <p:cNvPr id="3076" name="Picture 6" descr="pastedGraph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267199"/>
            <a:ext cx="1828800" cy="117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190500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 New Approach for Chosen </a:t>
            </a:r>
            <a:r>
              <a:rPr lang="en-US" sz="2800" dirty="0" err="1" smtClean="0"/>
              <a:t>Ciphertext</a:t>
            </a:r>
            <a:r>
              <a:rPr lang="en-US" sz="2800" dirty="0" smtClean="0"/>
              <a:t> Security</a:t>
            </a:r>
            <a:endParaRPr lang="en-US" sz="28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3352800"/>
            <a:ext cx="320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ＭＳ Ｐゴシック" pitchFamily="-112" charset="-128"/>
              </a:rPr>
              <a:t>Susan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ＭＳ Ｐゴシック" pitchFamily="-112" charset="-128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ＭＳ Ｐゴシック" pitchFamily="-112" charset="-128"/>
              </a:rPr>
              <a:t>Hohenberger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ＭＳ Ｐゴシック" pitchFamily="-112" charset="-128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113518" y="3352800"/>
            <a:ext cx="304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ＭＳ Ｐゴシック" pitchFamily="-112" charset="-128"/>
              </a:rPr>
              <a:t>Allison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ＭＳ Ｐゴシック" pitchFamily="-112" charset="-128"/>
              </a:rPr>
              <a:t>Lewko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ＭＳ Ｐゴシック" pitchFamily="-112" charset="-128"/>
            </a:endParaRPr>
          </a:p>
        </p:txBody>
      </p:sp>
      <p:pic>
        <p:nvPicPr>
          <p:cNvPr id="12" name="Picture 6" descr="pastedGraph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3118" y="4267200"/>
            <a:ext cx="1828800" cy="117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545" y="4419600"/>
            <a:ext cx="2813973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46CC1-14C9-4210-BB46-542F2503F99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295400"/>
            <a:ext cx="8534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New General Approach for CCA security: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524000"/>
            <a:ext cx="8305800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endParaRPr lang="en-US" sz="28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Detectable Chosen </a:t>
            </a:r>
            <a:r>
              <a:rPr lang="en-US" sz="2800" dirty="0" err="1" smtClean="0">
                <a:solidFill>
                  <a:srgbClr val="0000CC"/>
                </a:solidFill>
                <a:latin typeface="Comic Sans MS" pitchFamily="66" charset="0"/>
              </a:rPr>
              <a:t>Ciphertext</a:t>
            </a: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 Security (DCCA)</a:t>
            </a:r>
            <a:endParaRPr lang="en-US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200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  <a:latin typeface="Comic Sans MS" pitchFamily="66" charset="0"/>
              </a:rPr>
              <a:t>CCA</a:t>
            </a:r>
            <a:endParaRPr lang="en-US" sz="36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5791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  <a:latin typeface="Comic Sans MS" pitchFamily="66" charset="0"/>
              </a:rPr>
              <a:t>DCCA</a:t>
            </a:r>
            <a:endParaRPr lang="en-US" sz="36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10" name="Picture 3" descr="C:\Users\bwaters\AppData\Local\Microsoft\Windows\Temporary Internet Files\Content.IE5\ONY9E7T3\MC90044129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886200"/>
            <a:ext cx="1884363" cy="1884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DCCA Security: Intuition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46CC1-14C9-4210-BB46-542F2503F99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371600"/>
            <a:ext cx="8534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CCA secure </a:t>
            </a:r>
            <a:r>
              <a:rPr lang="en-US" sz="2800" i="1" dirty="0" smtClean="0">
                <a:solidFill>
                  <a:srgbClr val="0000CC"/>
                </a:solidFill>
                <a:latin typeface="Comic Sans MS" pitchFamily="66" charset="0"/>
              </a:rPr>
              <a:t>if</a:t>
            </a:r>
            <a:r>
              <a:rPr lang="en-US" sz="2800" dirty="0" smtClean="0">
                <a:latin typeface="Comic Sans MS" pitchFamily="66" charset="0"/>
              </a:rPr>
              <a:t> avoid “dangerous” queries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981200"/>
            <a:ext cx="9601200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  <a:buAutoNum type="arabicParenR"/>
            </a:pPr>
            <a:r>
              <a:rPr lang="en-US" sz="2800" dirty="0" smtClean="0">
                <a:latin typeface="Comic Sans MS" pitchFamily="66" charset="0"/>
              </a:rPr>
              <a:t>Hard to produce bad queries w/o challenge CT</a:t>
            </a:r>
          </a:p>
          <a:p>
            <a:pPr marL="514350" indent="-514350">
              <a:spcBef>
                <a:spcPct val="50000"/>
              </a:spcBef>
              <a:buClr>
                <a:schemeClr val="accent2"/>
              </a:buClr>
              <a:buAutoNum type="arabicParenR"/>
            </a:pPr>
            <a:r>
              <a:rPr lang="en-US" sz="2800" dirty="0" smtClean="0">
                <a:latin typeface="Comic Sans MS" pitchFamily="66" charset="0"/>
              </a:rPr>
              <a:t>Can </a:t>
            </a: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detect</a:t>
            </a:r>
            <a:r>
              <a:rPr lang="en-US" sz="2800" dirty="0" smtClean="0">
                <a:latin typeface="Comic Sans MS" pitchFamily="66" charset="0"/>
              </a:rPr>
              <a:t> dangerous queries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3505200"/>
            <a:ext cx="8534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Example: Concatenate 1 bit CCA </a:t>
            </a:r>
            <a:r>
              <a:rPr lang="en-US" sz="2800" dirty="0" err="1" smtClean="0">
                <a:latin typeface="Comic Sans MS" pitchFamily="66" charset="0"/>
              </a:rPr>
              <a:t>ciphertexts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267200"/>
            <a:ext cx="838200" cy="461665"/>
          </a:xfrm>
          <a:prstGeom prst="rect">
            <a:avLst/>
          </a:prstGeom>
          <a:solidFill>
            <a:srgbClr val="FFC000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4267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CT*</a:t>
            </a:r>
            <a:endParaRPr lang="en-US" baseline="30000" dirty="0">
              <a:latin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4267200"/>
            <a:ext cx="838200" cy="461665"/>
          </a:xfrm>
          <a:prstGeom prst="rect">
            <a:avLst/>
          </a:prstGeom>
          <a:solidFill>
            <a:srgbClr val="7030A0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4267200"/>
            <a:ext cx="838200" cy="461665"/>
          </a:xfrm>
          <a:prstGeom prst="rect">
            <a:avLst/>
          </a:prstGeom>
          <a:solidFill>
            <a:srgbClr val="00CC00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5105400"/>
            <a:ext cx="8534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Dangerous Query for CT*: CT = Reorder of CT*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6019800"/>
            <a:ext cx="8534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1)Hard to produce w/o CT*     2) Easy to detect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9583 -0.00023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0023 L -0.08334 -0.00046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 animBg="1"/>
      <p:bldP spid="9" grpId="0"/>
      <p:bldP spid="10" grpId="0" animBg="1"/>
      <p:bldP spid="10" grpId="1" animBg="1"/>
      <p:bldP spid="11" grpId="0" animBg="1"/>
      <p:bldP spid="11" grpId="1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Detectable Encryption System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46CC1-14C9-4210-BB46-542F2503F99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447800"/>
            <a:ext cx="8534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chemeClr val="tx2"/>
                </a:solidFill>
                <a:latin typeface="Verdana"/>
              </a:rPr>
              <a:t>Setup(1</a:t>
            </a:r>
            <a:r>
              <a:rPr lang="en-US" sz="2800" baseline="30000" dirty="0" smtClean="0">
                <a:solidFill>
                  <a:schemeClr val="tx2"/>
                </a:solidFill>
                <a:latin typeface="Comic Sans MS"/>
              </a:rPr>
              <a:t>n</a:t>
            </a: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) </a:t>
            </a:r>
            <a:r>
              <a:rPr lang="en-US" sz="2800" dirty="0" smtClean="0">
                <a:solidFill>
                  <a:schemeClr val="tx2"/>
                </a:solidFill>
                <a:latin typeface="cmsy10"/>
              </a:rPr>
              <a:t>!</a:t>
            </a: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 (PK,SK)</a:t>
            </a:r>
            <a:endParaRPr lang="en-US" sz="20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2362200"/>
            <a:ext cx="8534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Encrypt(PK,M) </a:t>
            </a:r>
            <a:r>
              <a:rPr lang="en-US" sz="2800" dirty="0" smtClean="0">
                <a:solidFill>
                  <a:schemeClr val="tx2"/>
                </a:solidFill>
                <a:latin typeface="cmsy10"/>
              </a:rPr>
              <a:t>!</a:t>
            </a: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 CT</a:t>
            </a:r>
            <a:endParaRPr lang="en-US" sz="20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3200400"/>
            <a:ext cx="8534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Decrypt(SK,CT) </a:t>
            </a:r>
            <a:r>
              <a:rPr lang="en-US" sz="2800" dirty="0" smtClean="0">
                <a:solidFill>
                  <a:schemeClr val="tx2"/>
                </a:solidFill>
                <a:latin typeface="cmsy10"/>
              </a:rPr>
              <a:t>!</a:t>
            </a: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 M</a:t>
            </a:r>
            <a:endParaRPr lang="en-US" sz="20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4038600"/>
            <a:ext cx="8534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F( PK, CT* , CT) </a:t>
            </a:r>
            <a:r>
              <a:rPr lang="en-US" sz="2800" dirty="0" smtClean="0">
                <a:solidFill>
                  <a:srgbClr val="0000CC"/>
                </a:solidFill>
                <a:latin typeface="cmsy10"/>
              </a:rPr>
              <a:t>!</a:t>
            </a: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 {0,1}</a:t>
            </a:r>
            <a:endParaRPr lang="en-US" sz="2000" dirty="0" smtClean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4800600"/>
            <a:ext cx="8534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Outputs ‘1’ if CT is a “dangerous” query for CT*</a:t>
            </a:r>
            <a:endParaRPr lang="en-US" sz="20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6019800"/>
            <a:ext cx="8534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Two Security Properties</a:t>
            </a:r>
            <a:endParaRPr lang="en-US" sz="20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9296400" cy="835025"/>
          </a:xfrm>
        </p:spPr>
        <p:txBody>
          <a:bodyPr/>
          <a:lstStyle/>
          <a:p>
            <a:r>
              <a:rPr lang="en-US" dirty="0" smtClean="0"/>
              <a:t>Property 1: Hard to Predict (Strong)</a:t>
            </a:r>
            <a:endParaRPr lang="en-US" sz="2000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8600" y="1752600"/>
            <a:ext cx="1524000" cy="2743200"/>
          </a:xfrm>
          <a:prstGeom prst="rect">
            <a:avLst/>
          </a:prstGeom>
          <a:solidFill>
            <a:srgbClr val="9900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b"/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Challenger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990600" y="1905000"/>
            <a:ext cx="762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800" dirty="0">
                <a:latin typeface="Tahoma" pitchFamily="34" charset="0"/>
              </a:rPr>
              <a:t>Setup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1752600" y="2133599"/>
            <a:ext cx="1752600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581400" y="190500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CC"/>
                </a:solidFill>
                <a:latin typeface="Tahoma" pitchFamily="34" charset="0"/>
              </a:rPr>
              <a:t>PK,SK</a:t>
            </a:r>
            <a:endParaRPr lang="en-US" sz="2000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691840" y="3810000"/>
            <a:ext cx="2356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CC"/>
                </a:solidFill>
                <a:latin typeface="Tahoma" pitchFamily="34" charset="0"/>
                <a:sym typeface="Symbol" pitchFamily="18" charset="2"/>
              </a:rPr>
              <a:t>CT* 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  <a:sym typeface="Symbol" pitchFamily="18" charset="2"/>
              </a:rPr>
              <a:t>= </a:t>
            </a:r>
            <a:r>
              <a:rPr lang="en-US" sz="2000" dirty="0" err="1" smtClean="0">
                <a:solidFill>
                  <a:srgbClr val="0000CC"/>
                </a:solidFill>
                <a:latin typeface="Tahoma" pitchFamily="34" charset="0"/>
              </a:rPr>
              <a:t>Enc</a:t>
            </a:r>
            <a:r>
              <a:rPr lang="en-US" sz="2000" dirty="0" smtClean="0">
                <a:solidFill>
                  <a:srgbClr val="0000CC"/>
                </a:solidFill>
                <a:latin typeface="Tahoma" pitchFamily="34" charset="0"/>
              </a:rPr>
              <a:t>(PK, </a:t>
            </a:r>
            <a:r>
              <a:rPr lang="en-US" dirty="0" smtClean="0">
                <a:solidFill>
                  <a:srgbClr val="0000CC"/>
                </a:solidFill>
                <a:latin typeface="Tahoma" pitchFamily="34" charset="0"/>
              </a:rPr>
              <a:t>M </a:t>
            </a:r>
            <a:r>
              <a:rPr lang="en-US" sz="2000" dirty="0" smtClean="0">
                <a:solidFill>
                  <a:srgbClr val="0000CC"/>
                </a:solidFill>
                <a:latin typeface="Tahoma" pitchFamily="34" charset="0"/>
              </a:rPr>
              <a:t>)</a:t>
            </a:r>
            <a:endParaRPr lang="en-US" sz="2000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800" y="5029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latin typeface="Verdana"/>
              </a:rPr>
              <a:t>Adv</a:t>
            </a:r>
            <a:r>
              <a:rPr lang="en-US" baseline="-25000" dirty="0" err="1" smtClean="0">
                <a:latin typeface="Verdana"/>
              </a:rPr>
              <a:t>A</a:t>
            </a:r>
            <a:r>
              <a:rPr lang="en-US" dirty="0" smtClean="0">
                <a:latin typeface="Comic Sans MS" pitchFamily="66" charset="0"/>
              </a:rPr>
              <a:t> = </a:t>
            </a:r>
            <a:r>
              <a:rPr lang="en-US" dirty="0" err="1" smtClean="0">
                <a:latin typeface="Comic Sans MS" pitchFamily="66" charset="0"/>
              </a:rPr>
              <a:t>Pr</a:t>
            </a:r>
            <a:r>
              <a:rPr lang="en-US" dirty="0" smtClean="0">
                <a:latin typeface="Comic Sans MS" pitchFamily="66" charset="0"/>
              </a:rPr>
              <a:t>[F(PK,CT,CT*)=1]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8" name="Picture 9" descr="sat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209800"/>
            <a:ext cx="114617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Line 11"/>
          <p:cNvSpPr>
            <a:spLocks noChangeShapeType="1"/>
          </p:cNvSpPr>
          <p:nvPr/>
        </p:nvSpPr>
        <p:spPr bwMode="auto">
          <a:xfrm flipH="1" flipV="1">
            <a:off x="1752600" y="29718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 flipV="1">
            <a:off x="1752600" y="4114800"/>
            <a:ext cx="1752600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3476173" y="2819400"/>
            <a:ext cx="8857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CC"/>
                </a:solidFill>
                <a:latin typeface="Verdana"/>
                <a:sym typeface="Symbol" pitchFamily="18" charset="2"/>
              </a:rPr>
              <a:t>CT, M</a:t>
            </a:r>
            <a:endParaRPr lang="en-US" sz="2000" baseline="-25000" dirty="0">
              <a:solidFill>
                <a:srgbClr val="0000CC"/>
              </a:solidFill>
              <a:latin typeface="Verdana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/>
      <p:bldP spid="36" grpId="0"/>
      <p:bldP spid="47" grpId="0" animBg="1"/>
      <p:bldP spid="48" grpId="0" animBg="1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2: </a:t>
            </a:r>
            <a:r>
              <a:rPr lang="en-US" dirty="0" err="1" smtClean="0"/>
              <a:t>Indistinguishability</a:t>
            </a:r>
            <a:endParaRPr lang="en-US" sz="2000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8600" y="1752600"/>
            <a:ext cx="1524000" cy="3962400"/>
          </a:xfrm>
          <a:prstGeom prst="rect">
            <a:avLst/>
          </a:prstGeom>
          <a:solidFill>
            <a:srgbClr val="9900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b"/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Challenger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990600" y="1905000"/>
            <a:ext cx="762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800" dirty="0">
                <a:latin typeface="Tahoma" pitchFamily="34" charset="0"/>
              </a:rPr>
              <a:t>Setup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1752600" y="2133599"/>
            <a:ext cx="1752600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733800" y="1905000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CC"/>
                </a:solidFill>
                <a:latin typeface="Tahoma" pitchFamily="34" charset="0"/>
              </a:rPr>
              <a:t>PK</a:t>
            </a:r>
            <a:endParaRPr lang="en-US" sz="2000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647496" y="3505200"/>
            <a:ext cx="10182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CC"/>
                </a:solidFill>
                <a:latin typeface="Verdana"/>
                <a:sym typeface="Symbol" pitchFamily="18" charset="2"/>
              </a:rPr>
              <a:t>M</a:t>
            </a:r>
            <a:r>
              <a:rPr lang="en-US" sz="2000" baseline="-25000" dirty="0" smtClean="0">
                <a:solidFill>
                  <a:srgbClr val="0000CC"/>
                </a:solidFill>
                <a:latin typeface="Verdana"/>
                <a:sym typeface="Symbol" pitchFamily="18" charset="2"/>
              </a:rPr>
              <a:t>0</a:t>
            </a:r>
            <a:r>
              <a:rPr lang="en-US" sz="2000" dirty="0" smtClean="0">
                <a:solidFill>
                  <a:srgbClr val="0000CC"/>
                </a:solidFill>
                <a:latin typeface="Verdana"/>
                <a:sym typeface="Symbol" pitchFamily="18" charset="2"/>
              </a:rPr>
              <a:t> ,M</a:t>
            </a:r>
            <a:r>
              <a:rPr lang="en-US" sz="2000" baseline="-25000" dirty="0" smtClean="0">
                <a:solidFill>
                  <a:srgbClr val="0000CC"/>
                </a:solidFill>
                <a:latin typeface="Verdana"/>
                <a:sym typeface="Symbol" pitchFamily="18" charset="2"/>
              </a:rPr>
              <a:t>1</a:t>
            </a:r>
            <a:endParaRPr lang="en-US" sz="2000" baseline="-25000" dirty="0">
              <a:solidFill>
                <a:srgbClr val="0000CC"/>
              </a:solidFill>
              <a:latin typeface="Verdana"/>
              <a:sym typeface="Symbol" pitchFamily="18" charset="2"/>
            </a:endParaRP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 flipV="1">
            <a:off x="1752600" y="5556250"/>
            <a:ext cx="182880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3810000" y="5334000"/>
            <a:ext cx="131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b’ 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  <a:sym typeface="Symbol" pitchFamily="18" charset="2"/>
              </a:rPr>
              <a:t> {0,1}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470568" y="3810000"/>
            <a:ext cx="2470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CC"/>
                </a:solidFill>
                <a:latin typeface="Tahoma" pitchFamily="34" charset="0"/>
                <a:sym typeface="Symbol" pitchFamily="18" charset="2"/>
              </a:rPr>
              <a:t>CT* 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  <a:sym typeface="Symbol" pitchFamily="18" charset="2"/>
              </a:rPr>
              <a:t>= </a:t>
            </a:r>
            <a:r>
              <a:rPr lang="en-US" sz="2000" dirty="0" smtClean="0">
                <a:solidFill>
                  <a:srgbClr val="0000CC"/>
                </a:solidFill>
                <a:latin typeface="Tahoma" pitchFamily="34" charset="0"/>
              </a:rPr>
              <a:t>Enc(PK, </a:t>
            </a:r>
            <a:r>
              <a:rPr lang="en-US" dirty="0">
                <a:solidFill>
                  <a:srgbClr val="0000CC"/>
                </a:solidFill>
                <a:latin typeface="Tahoma" pitchFamily="34" charset="0"/>
              </a:rPr>
              <a:t>M</a:t>
            </a:r>
            <a:r>
              <a:rPr lang="en-US" baseline="-15000" dirty="0" smtClean="0">
                <a:solidFill>
                  <a:srgbClr val="0000CC"/>
                </a:solidFill>
                <a:latin typeface="Tahoma" pitchFamily="34" charset="0"/>
              </a:rPr>
              <a:t>b</a:t>
            </a:r>
            <a:r>
              <a:rPr lang="en-US" dirty="0" smtClean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Tahoma" pitchFamily="34" charset="0"/>
              </a:rPr>
              <a:t>)</a:t>
            </a:r>
            <a:endParaRPr lang="en-US" sz="2000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609600" y="3657600"/>
            <a:ext cx="1114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b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</a:t>
            </a:r>
            <a:r>
              <a:rPr lang="en-US" sz="1800" dirty="0">
                <a:latin typeface="Tahoma" pitchFamily="34" charset="0"/>
                <a:sym typeface="Symbol" pitchFamily="18" charset="2"/>
              </a:rPr>
              <a:t>{0,1}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4800" y="6096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latin typeface="Verdana"/>
              </a:rPr>
              <a:t>Adv</a:t>
            </a:r>
            <a:r>
              <a:rPr lang="en-US" baseline="-25000" dirty="0" err="1" smtClean="0">
                <a:latin typeface="Verdana"/>
              </a:rPr>
              <a:t>A</a:t>
            </a:r>
            <a:r>
              <a:rPr lang="en-US" dirty="0" smtClean="0">
                <a:latin typeface="Comic Sans MS" pitchFamily="66" charset="0"/>
              </a:rPr>
              <a:t> = Pr[b=b’]-1/2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8" name="Picture 9" descr="sat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209800"/>
            <a:ext cx="114617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4" descr="crystal b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514600"/>
            <a:ext cx="609600" cy="6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Line 11"/>
          <p:cNvSpPr>
            <a:spLocks noChangeShapeType="1"/>
          </p:cNvSpPr>
          <p:nvPr/>
        </p:nvSpPr>
        <p:spPr bwMode="auto">
          <a:xfrm flipH="1" flipV="1">
            <a:off x="2362200" y="26670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3733800" y="2438400"/>
            <a:ext cx="522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CC"/>
                </a:solidFill>
                <a:latin typeface="Verdana"/>
                <a:sym typeface="Symbol" pitchFamily="18" charset="2"/>
              </a:rPr>
              <a:t>CT</a:t>
            </a:r>
            <a:endParaRPr lang="en-US" sz="2000" baseline="-25000" dirty="0">
              <a:solidFill>
                <a:srgbClr val="0000CC"/>
              </a:solidFill>
              <a:latin typeface="Verdana"/>
              <a:sym typeface="Symbol" pitchFamily="18" charset="2"/>
            </a:endParaRPr>
          </a:p>
        </p:txBody>
      </p:sp>
      <p:sp>
        <p:nvSpPr>
          <p:cNvPr id="45" name="Line 8"/>
          <p:cNvSpPr>
            <a:spLocks noChangeShapeType="1"/>
          </p:cNvSpPr>
          <p:nvPr/>
        </p:nvSpPr>
        <p:spPr bwMode="auto">
          <a:xfrm flipV="1">
            <a:off x="2362200" y="2971800"/>
            <a:ext cx="1219200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3695981" y="2743200"/>
            <a:ext cx="14839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CC"/>
                </a:solidFill>
                <a:latin typeface="Tahoma" pitchFamily="34" charset="0"/>
              </a:rPr>
              <a:t>Dec(SK,CT)</a:t>
            </a:r>
            <a:endParaRPr lang="en-US" sz="2000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47" name="Line 11"/>
          <p:cNvSpPr>
            <a:spLocks noChangeShapeType="1"/>
          </p:cNvSpPr>
          <p:nvPr/>
        </p:nvSpPr>
        <p:spPr bwMode="auto">
          <a:xfrm flipH="1" flipV="1">
            <a:off x="1752600" y="37338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 flipV="1">
            <a:off x="1752600" y="4114800"/>
            <a:ext cx="1752600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49" name="Picture 34" descr="crystal b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495800"/>
            <a:ext cx="609600" cy="6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Line 11"/>
          <p:cNvSpPr>
            <a:spLocks noChangeShapeType="1"/>
          </p:cNvSpPr>
          <p:nvPr/>
        </p:nvSpPr>
        <p:spPr bwMode="auto">
          <a:xfrm flipH="1" flipV="1">
            <a:off x="2362200" y="46482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3733800" y="4419600"/>
            <a:ext cx="5228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CC"/>
                </a:solidFill>
                <a:latin typeface="Verdana"/>
                <a:sym typeface="Symbol" pitchFamily="18" charset="2"/>
              </a:rPr>
              <a:t>CT</a:t>
            </a:r>
            <a:endParaRPr lang="en-US" sz="2000" baseline="-25000" dirty="0">
              <a:solidFill>
                <a:srgbClr val="0000CC"/>
              </a:solidFill>
              <a:latin typeface="Verdana"/>
              <a:sym typeface="Symbol" pitchFamily="18" charset="2"/>
            </a:endParaRP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 flipV="1">
            <a:off x="2362200" y="4953000"/>
            <a:ext cx="1219200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3695981" y="4724400"/>
            <a:ext cx="14839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CC"/>
                </a:solidFill>
                <a:latin typeface="Tahoma" pitchFamily="34" charset="0"/>
              </a:rPr>
              <a:t>Dec(SK,CT)</a:t>
            </a:r>
            <a:endParaRPr lang="en-US" sz="2000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5410200" y="4648200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rPr>
              <a:t>CT </a:t>
            </a:r>
            <a:r>
              <a:rPr lang="en-US" dirty="0" smtClean="0">
                <a:solidFill>
                  <a:schemeClr val="accent2"/>
                </a:solidFill>
                <a:latin typeface="Symbol"/>
                <a:sym typeface="Symbol"/>
              </a:rPr>
              <a:t>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rPr>
              <a:t> CT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rPr>
              <a:t>*</a:t>
            </a:r>
            <a:endParaRPr lang="en-US" sz="2000" baseline="-25000" dirty="0">
              <a:solidFill>
                <a:schemeClr val="accent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5486400" y="4646326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rPr>
              <a:t>F(PK,CT*,CT)=0</a:t>
            </a:r>
            <a:endParaRPr lang="en-US" sz="2000" baseline="-25000" dirty="0">
              <a:solidFill>
                <a:schemeClr val="accent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" name="Rounded Rectangular Callout 28"/>
          <p:cNvSpPr/>
          <p:nvPr/>
        </p:nvSpPr>
        <p:spPr bwMode="auto">
          <a:xfrm>
            <a:off x="4495800" y="1371600"/>
            <a:ext cx="4343400" cy="838200"/>
          </a:xfrm>
          <a:prstGeom prst="wedgeRoundRectCallout">
            <a:avLst>
              <a:gd name="adj1" fmla="val -53864"/>
              <a:gd name="adj2" fmla="val 32620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-112" charset="0"/>
              </a:rPr>
              <a:t>CCA2=&gt;DCCA=&gt;CCA1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28" grpId="0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46CC1-14C9-4210-BB46-542F2503F99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" y="3028128"/>
            <a:ext cx="8534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/>
              <a:t>Tag-Based </a:t>
            </a:r>
            <a:r>
              <a:rPr lang="en-US" sz="2800" dirty="0"/>
              <a:t>Encryption </a:t>
            </a:r>
            <a:r>
              <a:rPr lang="en-US" sz="1800" dirty="0"/>
              <a:t>[MRY04,K06]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1828800"/>
            <a:ext cx="8534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/>
              <a:t>One bit to many bit CCA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89186" y="4104620"/>
            <a:ext cx="8534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/>
              <a:t>Sloppy/Heuristic CCA</a:t>
            </a: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02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835025"/>
          </a:xfrm>
        </p:spPr>
        <p:txBody>
          <a:bodyPr/>
          <a:lstStyle/>
          <a:p>
            <a:r>
              <a:rPr lang="en-US" dirty="0" smtClean="0"/>
              <a:t>The Ingredients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46CC1-14C9-4210-BB46-542F2503F99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304800" y="2667000"/>
            <a:ext cx="2895600" cy="1295400"/>
          </a:xfrm>
          <a:prstGeom prst="rect">
            <a:avLst/>
          </a:prstGeom>
          <a:solidFill>
            <a:srgbClr val="00CC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3048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1-Bounded CCA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5638800" y="2667000"/>
            <a:ext cx="2895600" cy="1295400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0" y="3048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CPA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3048000" y="5029200"/>
            <a:ext cx="2895600" cy="1295400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5410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Detectable CCA</a:t>
            </a:r>
            <a:endParaRPr lang="en-US" dirty="0"/>
          </a:p>
        </p:txBody>
      </p:sp>
      <p:pic>
        <p:nvPicPr>
          <p:cNvPr id="1026" name="Picture 2" descr="C:\Users\bwaters\AppData\Local\Microsoft\Windows\Temporary Internet Files\Content.IE5\XVP9KBRJ\MC90028695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57200"/>
            <a:ext cx="1672178" cy="1376363"/>
          </a:xfrm>
          <a:prstGeom prst="rect">
            <a:avLst/>
          </a:prstGeom>
          <a:noFill/>
        </p:spPr>
      </p:pic>
      <p:cxnSp>
        <p:nvCxnSpPr>
          <p:cNvPr id="25" name="Straight Arrow Connector 24"/>
          <p:cNvCxnSpPr>
            <a:stCxn id="21" idx="1"/>
            <a:endCxn id="17" idx="3"/>
          </p:cNvCxnSpPr>
          <p:nvPr/>
        </p:nvCxnSpPr>
        <p:spPr bwMode="auto">
          <a:xfrm flipH="1">
            <a:off x="3200400" y="3278833"/>
            <a:ext cx="2438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276600" y="28194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PSV06,CDMW08</a:t>
            </a:r>
            <a:endParaRPr lang="en-US" sz="2000" dirty="0"/>
          </a:p>
        </p:txBody>
      </p:sp>
      <p:cxnSp>
        <p:nvCxnSpPr>
          <p:cNvPr id="29" name="Straight Arrow Connector 28"/>
          <p:cNvCxnSpPr>
            <a:stCxn id="22" idx="0"/>
          </p:cNvCxnSpPr>
          <p:nvPr/>
        </p:nvCxnSpPr>
        <p:spPr bwMode="auto">
          <a:xfrm flipV="1">
            <a:off x="4495800" y="3962400"/>
            <a:ext cx="2438400" cy="1066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5486400" y="449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Trivial</a:t>
            </a:r>
            <a:endParaRPr lang="en-US" sz="2000" dirty="0"/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1828800" y="1981200"/>
            <a:ext cx="6858000" cy="1752600"/>
          </a:xfrm>
          <a:prstGeom prst="wedgeRoundRectCallout">
            <a:avLst>
              <a:gd name="adj1" fmla="val -77867"/>
              <a:gd name="adj2" fmla="val 15951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-112" charset="0"/>
              </a:rPr>
              <a:t> </a:t>
            </a:r>
            <a:r>
              <a:rPr lang="en-US" dirty="0" err="1" smtClean="0">
                <a:latin typeface="Verdana" pitchFamily="-112" charset="0"/>
              </a:rPr>
              <a:t>Msg</a:t>
            </a:r>
            <a:r>
              <a:rPr lang="en-US" dirty="0" smtClean="0">
                <a:latin typeface="Verdana" pitchFamily="-112" charset="0"/>
              </a:rPr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>
                <a:latin typeface="Verdana" pitchFamily="-112" charset="0"/>
              </a:rPr>
              <a:t> {0,1</a:t>
            </a:r>
            <a:r>
              <a:rPr lang="en-US" dirty="0" smtClean="0">
                <a:latin typeface="Verdana"/>
              </a:rPr>
              <a:t>}</a:t>
            </a:r>
            <a:r>
              <a:rPr lang="en-US" baseline="30000" dirty="0" smtClean="0">
                <a:latin typeface="Verdana"/>
              </a:rPr>
              <a:t>*</a:t>
            </a:r>
            <a:r>
              <a:rPr lang="en-US" dirty="0" smtClean="0">
                <a:latin typeface="Verdana" pitchFamily="-112" charset="0"/>
              </a:rPr>
              <a:t>  and randomness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>
                <a:latin typeface="Verdana" pitchFamily="-112" charset="0"/>
              </a:rPr>
              <a:t> {</a:t>
            </a:r>
            <a:r>
              <a:rPr lang="en-US" dirty="0" smtClean="0">
                <a:latin typeface="Verdana"/>
              </a:rPr>
              <a:t>0,1}</a:t>
            </a:r>
            <a:r>
              <a:rPr lang="en-US" baseline="30000" dirty="0" smtClean="0">
                <a:latin typeface="Verdana"/>
              </a:rPr>
              <a:t>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rPr>
              <a:t>Justified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rPr>
              <a:t> by Pseudo Random Generators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Construction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46CC1-14C9-4210-BB46-542F2503F99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835025"/>
          </a:xfrm>
        </p:spPr>
        <p:txBody>
          <a:bodyPr/>
          <a:lstStyle/>
          <a:p>
            <a:r>
              <a:rPr lang="en-US" dirty="0" smtClean="0"/>
              <a:t>Setup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46CC1-14C9-4210-BB46-542F2503F99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371600"/>
            <a:ext cx="8534400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Verdana"/>
              </a:rPr>
              <a:t>Setup(1</a:t>
            </a:r>
            <a:r>
              <a:rPr lang="en-US" sz="2800" baseline="30000" dirty="0" smtClean="0">
                <a:latin typeface="Comic Sans MS"/>
              </a:rPr>
              <a:t>n</a:t>
            </a:r>
            <a:r>
              <a:rPr lang="en-US" sz="2800" dirty="0" smtClean="0">
                <a:latin typeface="Comic Sans MS" pitchFamily="66" charset="0"/>
              </a:rPr>
              <a:t>):</a:t>
            </a:r>
          </a:p>
          <a:p>
            <a:pPr marL="514350" indent="-514350">
              <a:spcBef>
                <a:spcPct val="50000"/>
              </a:spcBef>
              <a:buClr>
                <a:schemeClr val="accent2"/>
              </a:buClr>
              <a:buAutoNum type="arabicParenR"/>
            </a:pPr>
            <a:r>
              <a:rPr lang="en-US" sz="2800" dirty="0" smtClean="0">
                <a:latin typeface="Verdana"/>
              </a:rPr>
              <a:t>Setup</a:t>
            </a:r>
            <a:r>
              <a:rPr lang="en-US" sz="2800" baseline="-25000" dirty="0" smtClean="0">
                <a:latin typeface="Comic Sans MS"/>
              </a:rPr>
              <a:t>1B</a:t>
            </a:r>
            <a:r>
              <a:rPr lang="en-US" sz="2800" dirty="0" smtClean="0">
                <a:latin typeface="Comic Sans MS" pitchFamily="66" charset="0"/>
              </a:rPr>
              <a:t> (</a:t>
            </a:r>
            <a:r>
              <a:rPr lang="en-US" sz="2800" dirty="0" smtClean="0">
                <a:latin typeface="Verdana"/>
              </a:rPr>
              <a:t>1</a:t>
            </a:r>
            <a:r>
              <a:rPr lang="en-US" sz="2800" baseline="30000" dirty="0" smtClean="0">
                <a:latin typeface="Comic Sans MS"/>
              </a:rPr>
              <a:t>n</a:t>
            </a:r>
            <a:r>
              <a:rPr lang="en-US" sz="2800" dirty="0" smtClean="0">
                <a:latin typeface="Comic Sans MS" pitchFamily="66" charset="0"/>
              </a:rPr>
              <a:t>) </a:t>
            </a:r>
            <a:r>
              <a:rPr lang="en-US" sz="2800" dirty="0" smtClean="0">
                <a:latin typeface="cmsy10"/>
              </a:rPr>
              <a:t>!</a:t>
            </a:r>
            <a:r>
              <a:rPr lang="en-US" sz="2800" dirty="0" smtClean="0">
                <a:latin typeface="Comic Sans MS" pitchFamily="66" charset="0"/>
              </a:rPr>
              <a:t> (</a:t>
            </a:r>
            <a:r>
              <a:rPr lang="en-US" sz="2800" dirty="0" smtClean="0">
                <a:latin typeface="Verdana"/>
              </a:rPr>
              <a:t>PK</a:t>
            </a:r>
            <a:r>
              <a:rPr lang="en-US" sz="2800" baseline="-25000" dirty="0" smtClean="0">
                <a:latin typeface="Comic Sans MS"/>
              </a:rPr>
              <a:t>A</a:t>
            </a:r>
            <a:r>
              <a:rPr lang="en-US" sz="2800" dirty="0" smtClean="0">
                <a:latin typeface="Comic Sans MS" pitchFamily="66" charset="0"/>
              </a:rPr>
              <a:t>, </a:t>
            </a:r>
            <a:r>
              <a:rPr lang="en-US" sz="2800" dirty="0" smtClean="0">
                <a:latin typeface="Verdana"/>
              </a:rPr>
              <a:t>SK</a:t>
            </a:r>
            <a:r>
              <a:rPr lang="en-US" sz="2800" baseline="-25000" dirty="0" smtClean="0">
                <a:latin typeface="Comic Sans MS"/>
              </a:rPr>
              <a:t>A</a:t>
            </a:r>
            <a:r>
              <a:rPr lang="en-US" sz="2800" dirty="0" smtClean="0">
                <a:latin typeface="Comic Sans MS" pitchFamily="66" charset="0"/>
              </a:rPr>
              <a:t>)</a:t>
            </a:r>
          </a:p>
          <a:p>
            <a:pPr marL="514350" indent="-514350">
              <a:spcBef>
                <a:spcPct val="50000"/>
              </a:spcBef>
              <a:buClr>
                <a:schemeClr val="accent2"/>
              </a:buClr>
              <a:buAutoNum type="arabicParenR"/>
            </a:pPr>
            <a:r>
              <a:rPr lang="en-US" sz="2800" dirty="0" err="1" smtClean="0">
                <a:latin typeface="Verdana"/>
              </a:rPr>
              <a:t>Setup</a:t>
            </a:r>
            <a:r>
              <a:rPr lang="en-US" sz="2800" baseline="-25000" dirty="0" err="1" smtClean="0">
                <a:latin typeface="Comic Sans MS"/>
              </a:rPr>
              <a:t>CPA</a:t>
            </a:r>
            <a:r>
              <a:rPr lang="en-US" sz="2800" dirty="0" smtClean="0">
                <a:latin typeface="Comic Sans MS" pitchFamily="66" charset="0"/>
              </a:rPr>
              <a:t> (</a:t>
            </a:r>
            <a:r>
              <a:rPr lang="en-US" sz="2800" dirty="0" smtClean="0">
                <a:latin typeface="Verdana"/>
              </a:rPr>
              <a:t>1</a:t>
            </a:r>
            <a:r>
              <a:rPr lang="en-US" sz="2800" baseline="30000" dirty="0" smtClean="0">
                <a:latin typeface="Comic Sans MS"/>
              </a:rPr>
              <a:t>n</a:t>
            </a:r>
            <a:r>
              <a:rPr lang="en-US" sz="2800" dirty="0" smtClean="0">
                <a:latin typeface="Comic Sans MS" pitchFamily="66" charset="0"/>
              </a:rPr>
              <a:t>) </a:t>
            </a:r>
            <a:r>
              <a:rPr lang="en-US" sz="2800" dirty="0" smtClean="0">
                <a:latin typeface="cmsy10"/>
              </a:rPr>
              <a:t>!</a:t>
            </a:r>
            <a:r>
              <a:rPr lang="en-US" sz="2800" dirty="0" smtClean="0">
                <a:latin typeface="Comic Sans MS" pitchFamily="66" charset="0"/>
              </a:rPr>
              <a:t> (</a:t>
            </a:r>
            <a:r>
              <a:rPr lang="en-US" sz="2800" dirty="0" smtClean="0">
                <a:latin typeface="Verdana"/>
              </a:rPr>
              <a:t>PK</a:t>
            </a:r>
            <a:r>
              <a:rPr lang="en-US" sz="2800" baseline="-25000" dirty="0" smtClean="0">
                <a:latin typeface="Comic Sans MS"/>
              </a:rPr>
              <a:t>B</a:t>
            </a:r>
            <a:r>
              <a:rPr lang="en-US" sz="2800" dirty="0" smtClean="0">
                <a:latin typeface="Comic Sans MS" pitchFamily="66" charset="0"/>
              </a:rPr>
              <a:t>, </a:t>
            </a:r>
            <a:r>
              <a:rPr lang="en-US" sz="2800" dirty="0" smtClean="0">
                <a:latin typeface="Verdana"/>
              </a:rPr>
              <a:t>SK</a:t>
            </a:r>
            <a:r>
              <a:rPr lang="en-US" sz="2800" baseline="-25000" dirty="0" smtClean="0">
                <a:latin typeface="Comic Sans MS"/>
              </a:rPr>
              <a:t>B</a:t>
            </a:r>
            <a:r>
              <a:rPr lang="en-US" sz="2800" dirty="0" smtClean="0">
                <a:latin typeface="Comic Sans MS" pitchFamily="66" charset="0"/>
              </a:rPr>
              <a:t>)</a:t>
            </a:r>
          </a:p>
          <a:p>
            <a:pPr marL="514350" indent="-514350">
              <a:spcBef>
                <a:spcPct val="50000"/>
              </a:spcBef>
              <a:buClr>
                <a:schemeClr val="accent2"/>
              </a:buClr>
              <a:buAutoNum type="arabicParenR"/>
            </a:pPr>
            <a:r>
              <a:rPr lang="en-US" sz="2800" dirty="0" err="1" smtClean="0">
                <a:latin typeface="Verdana"/>
              </a:rPr>
              <a:t>Setup</a:t>
            </a:r>
            <a:r>
              <a:rPr lang="en-US" sz="2800" baseline="-25000" dirty="0" err="1" smtClean="0">
                <a:latin typeface="Comic Sans MS"/>
              </a:rPr>
              <a:t>DCCA</a:t>
            </a:r>
            <a:r>
              <a:rPr lang="en-US" sz="2800" dirty="0" smtClean="0">
                <a:latin typeface="Comic Sans MS" pitchFamily="66" charset="0"/>
              </a:rPr>
              <a:t> (</a:t>
            </a:r>
            <a:r>
              <a:rPr lang="en-US" sz="2800" dirty="0" smtClean="0">
                <a:latin typeface="Verdana"/>
              </a:rPr>
              <a:t>1</a:t>
            </a:r>
            <a:r>
              <a:rPr lang="en-US" sz="2800" baseline="30000" dirty="0" smtClean="0">
                <a:latin typeface="Comic Sans MS"/>
              </a:rPr>
              <a:t>n</a:t>
            </a:r>
            <a:r>
              <a:rPr lang="en-US" sz="2800" dirty="0" smtClean="0">
                <a:latin typeface="Comic Sans MS" pitchFamily="66" charset="0"/>
              </a:rPr>
              <a:t>) </a:t>
            </a:r>
            <a:r>
              <a:rPr lang="en-US" sz="2800" dirty="0" smtClean="0">
                <a:latin typeface="cmsy10"/>
              </a:rPr>
              <a:t>!</a:t>
            </a:r>
            <a:r>
              <a:rPr lang="en-US" sz="2800" dirty="0" smtClean="0">
                <a:latin typeface="Comic Sans MS" pitchFamily="66" charset="0"/>
              </a:rPr>
              <a:t> (</a:t>
            </a:r>
            <a:r>
              <a:rPr lang="en-US" sz="2800" dirty="0" err="1" smtClean="0">
                <a:latin typeface="Verdana"/>
              </a:rPr>
              <a:t>PK</a:t>
            </a:r>
            <a:r>
              <a:rPr lang="en-US" sz="2800" baseline="-25000" dirty="0" err="1" smtClean="0">
                <a:latin typeface="Comic Sans MS"/>
              </a:rPr>
              <a:t>in</a:t>
            </a:r>
            <a:r>
              <a:rPr lang="en-US" sz="2800" dirty="0" smtClean="0">
                <a:latin typeface="Comic Sans MS" pitchFamily="66" charset="0"/>
              </a:rPr>
              <a:t>, </a:t>
            </a:r>
            <a:r>
              <a:rPr lang="en-US" sz="2800" dirty="0" err="1" smtClean="0">
                <a:latin typeface="Verdana"/>
              </a:rPr>
              <a:t>SK</a:t>
            </a:r>
            <a:r>
              <a:rPr lang="en-US" sz="2800" baseline="-25000" dirty="0" err="1" smtClean="0">
                <a:latin typeface="Comic Sans MS"/>
              </a:rPr>
              <a:t>in</a:t>
            </a:r>
            <a:r>
              <a:rPr lang="en-US" sz="2800" dirty="0" smtClean="0">
                <a:latin typeface="Comic Sans MS" pitchFamily="66" charset="0"/>
              </a:rPr>
              <a:t>)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4419600"/>
            <a:ext cx="8534400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PK= </a:t>
            </a:r>
            <a:r>
              <a:rPr lang="en-US" sz="2800" dirty="0" smtClean="0">
                <a:latin typeface="Verdana"/>
              </a:rPr>
              <a:t>PK</a:t>
            </a:r>
            <a:r>
              <a:rPr lang="en-US" sz="2800" baseline="-25000" dirty="0" smtClean="0">
                <a:latin typeface="Comic Sans MS"/>
              </a:rPr>
              <a:t>A</a:t>
            </a:r>
            <a:r>
              <a:rPr lang="en-US" sz="2800" dirty="0" smtClean="0">
                <a:latin typeface="Comic Sans MS" pitchFamily="66" charset="0"/>
              </a:rPr>
              <a:t>, </a:t>
            </a:r>
            <a:r>
              <a:rPr lang="en-US" sz="2800" dirty="0" smtClean="0">
                <a:latin typeface="Verdana"/>
              </a:rPr>
              <a:t>PK</a:t>
            </a:r>
            <a:r>
              <a:rPr lang="en-US" sz="2800" baseline="-25000" dirty="0" smtClean="0">
                <a:latin typeface="Comic Sans MS"/>
              </a:rPr>
              <a:t>B</a:t>
            </a:r>
            <a:r>
              <a:rPr lang="en-US" sz="2800" dirty="0" smtClean="0">
                <a:latin typeface="Comic Sans MS" pitchFamily="66" charset="0"/>
              </a:rPr>
              <a:t>, </a:t>
            </a:r>
            <a:r>
              <a:rPr lang="en-US" sz="2800" dirty="0" err="1" smtClean="0">
                <a:latin typeface="Verdana"/>
              </a:rPr>
              <a:t>PK</a:t>
            </a:r>
            <a:r>
              <a:rPr lang="en-US" sz="2800" baseline="-25000" dirty="0" err="1" smtClean="0">
                <a:latin typeface="Comic Sans MS"/>
              </a:rPr>
              <a:t>in</a:t>
            </a:r>
            <a:endParaRPr lang="en-US" sz="2800" baseline="-25000" dirty="0" smtClean="0">
              <a:latin typeface="Comic Sans MS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SK= </a:t>
            </a:r>
            <a:r>
              <a:rPr lang="en-US" sz="2800" dirty="0" smtClean="0">
                <a:latin typeface="Verdana"/>
              </a:rPr>
              <a:t>SK</a:t>
            </a:r>
            <a:r>
              <a:rPr lang="en-US" sz="2800" baseline="-25000" dirty="0" smtClean="0">
                <a:latin typeface="Comic Sans MS"/>
              </a:rPr>
              <a:t>A</a:t>
            </a:r>
            <a:r>
              <a:rPr lang="en-US" sz="2800" dirty="0" smtClean="0">
                <a:latin typeface="Comic Sans MS" pitchFamily="66" charset="0"/>
              </a:rPr>
              <a:t>, </a:t>
            </a:r>
            <a:r>
              <a:rPr lang="en-US" sz="2800" dirty="0" smtClean="0">
                <a:latin typeface="Verdana"/>
              </a:rPr>
              <a:t>SK</a:t>
            </a:r>
            <a:r>
              <a:rPr lang="en-US" sz="2800" baseline="-25000" dirty="0" smtClean="0">
                <a:latin typeface="Comic Sans MS"/>
              </a:rPr>
              <a:t>B</a:t>
            </a:r>
            <a:r>
              <a:rPr lang="en-US" sz="2800" dirty="0" smtClean="0">
                <a:latin typeface="Comic Sans MS" pitchFamily="66" charset="0"/>
              </a:rPr>
              <a:t>, </a:t>
            </a:r>
            <a:r>
              <a:rPr lang="en-US" sz="2800" dirty="0" err="1" smtClean="0">
                <a:latin typeface="Verdana"/>
              </a:rPr>
              <a:t>SK</a:t>
            </a:r>
            <a:r>
              <a:rPr lang="en-US" sz="2800" baseline="-25000" dirty="0" err="1" smtClean="0">
                <a:latin typeface="Comic Sans MS"/>
              </a:rPr>
              <a:t>in</a:t>
            </a:r>
            <a:endParaRPr lang="en-US" sz="2800" baseline="-25000" dirty="0"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835025"/>
          </a:xfrm>
        </p:spPr>
        <p:txBody>
          <a:bodyPr/>
          <a:lstStyle/>
          <a:p>
            <a:r>
              <a:rPr lang="en-US" dirty="0" smtClean="0"/>
              <a:t>Encryption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46CC1-14C9-4210-BB46-542F2503F99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1295400"/>
            <a:ext cx="9296400" cy="31085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Encrypt(PK,M):</a:t>
            </a:r>
          </a:p>
          <a:p>
            <a:pPr marL="514350" indent="-514350">
              <a:spcBef>
                <a:spcPct val="50000"/>
              </a:spcBef>
              <a:buClr>
                <a:schemeClr val="accent2"/>
              </a:buClr>
              <a:buAutoNum type="arabicParenR"/>
            </a:pPr>
            <a:r>
              <a:rPr lang="en-US" sz="2800" dirty="0" smtClean="0">
                <a:latin typeface="Verdana"/>
              </a:rPr>
              <a:t>Choose random </a:t>
            </a:r>
            <a:r>
              <a:rPr lang="en-US" sz="2800" dirty="0" err="1" smtClean="0">
                <a:latin typeface="Verdana"/>
              </a:rPr>
              <a:t>r</a:t>
            </a:r>
            <a:r>
              <a:rPr lang="en-US" sz="2800" baseline="-25000" dirty="0" err="1" smtClean="0">
                <a:latin typeface="Verdana"/>
              </a:rPr>
              <a:t>a</a:t>
            </a:r>
            <a:r>
              <a:rPr lang="en-US" sz="2800" dirty="0" smtClean="0">
                <a:latin typeface="Verdana"/>
              </a:rPr>
              <a:t> ,</a:t>
            </a:r>
            <a:r>
              <a:rPr lang="en-US" sz="2800" dirty="0" err="1" smtClean="0">
                <a:latin typeface="Verdana"/>
              </a:rPr>
              <a:t>r</a:t>
            </a:r>
            <a:r>
              <a:rPr lang="en-US" sz="2800" baseline="-25000" dirty="0" err="1" smtClean="0">
                <a:latin typeface="Verdana"/>
              </a:rPr>
              <a:t>b</a:t>
            </a:r>
            <a:r>
              <a:rPr lang="en-US" sz="2800" dirty="0" smtClean="0">
                <a:latin typeface="Verdana"/>
              </a:rPr>
              <a:t> , </a:t>
            </a:r>
            <a:r>
              <a:rPr lang="en-US" sz="2800" dirty="0" err="1" smtClean="0">
                <a:latin typeface="Verdana"/>
              </a:rPr>
              <a:t>r</a:t>
            </a:r>
            <a:r>
              <a:rPr lang="en-US" sz="2800" baseline="-25000" dirty="0" err="1" smtClean="0">
                <a:latin typeface="Verdana"/>
              </a:rPr>
              <a:t>in</a:t>
            </a:r>
            <a:r>
              <a:rPr lang="en-US" sz="2800" dirty="0" smtClean="0">
                <a:latin typeface="Verdana"/>
              </a:rPr>
              <a:t> </a:t>
            </a:r>
            <a:r>
              <a:rPr lang="en-US" sz="2800" dirty="0" smtClean="0">
                <a:latin typeface="cmsy10"/>
              </a:rPr>
              <a:t>2</a:t>
            </a:r>
            <a:r>
              <a:rPr lang="en-US" sz="2800" dirty="0" smtClean="0">
                <a:latin typeface="Verdana"/>
              </a:rPr>
              <a:t> {0,1}</a:t>
            </a:r>
            <a:r>
              <a:rPr lang="en-US" sz="2800" baseline="30000" dirty="0" smtClean="0">
                <a:latin typeface="Verdana"/>
              </a:rPr>
              <a:t>n</a:t>
            </a:r>
            <a:r>
              <a:rPr lang="en-US" sz="2800" dirty="0" smtClean="0">
                <a:latin typeface="Verdana"/>
              </a:rPr>
              <a:t> </a:t>
            </a:r>
            <a:endParaRPr lang="en-US" sz="2800" dirty="0" smtClean="0">
              <a:latin typeface="Comic Sans MS" pitchFamily="66" charset="0"/>
            </a:endParaRPr>
          </a:p>
          <a:p>
            <a:pPr marL="514350" indent="-514350">
              <a:spcBef>
                <a:spcPct val="50000"/>
              </a:spcBef>
              <a:buClr>
                <a:schemeClr val="accent2"/>
              </a:buClr>
              <a:buAutoNum type="arabicParenR"/>
            </a:pPr>
            <a:r>
              <a:rPr lang="en-US" sz="2800" dirty="0" err="1" smtClean="0">
                <a:latin typeface="Verdana"/>
              </a:rPr>
              <a:t>C</a:t>
            </a:r>
            <a:r>
              <a:rPr lang="en-US" sz="2800" baseline="-25000" dirty="0" err="1" smtClean="0">
                <a:latin typeface="Verdana"/>
              </a:rPr>
              <a:t>in</a:t>
            </a:r>
            <a:r>
              <a:rPr lang="en-US" sz="2800" dirty="0" smtClean="0">
                <a:latin typeface="Verdana"/>
              </a:rPr>
              <a:t> = </a:t>
            </a:r>
            <a:r>
              <a:rPr lang="en-US" sz="2800" dirty="0" err="1" smtClean="0">
                <a:latin typeface="Verdana"/>
              </a:rPr>
              <a:t>Enc</a:t>
            </a:r>
            <a:r>
              <a:rPr lang="en-US" sz="2800" baseline="-25000" dirty="0" err="1" smtClean="0">
                <a:latin typeface="Verdana"/>
              </a:rPr>
              <a:t>DCCA</a:t>
            </a:r>
            <a:r>
              <a:rPr lang="en-US" sz="2800" dirty="0" smtClean="0">
                <a:latin typeface="Verdana"/>
              </a:rPr>
              <a:t>( </a:t>
            </a:r>
            <a:r>
              <a:rPr lang="en-US" sz="2800" dirty="0" err="1" smtClean="0">
                <a:latin typeface="Verdana"/>
              </a:rPr>
              <a:t>PK</a:t>
            </a:r>
            <a:r>
              <a:rPr lang="en-US" sz="2000" dirty="0" err="1" smtClean="0">
                <a:latin typeface="Verdana"/>
              </a:rPr>
              <a:t>in</a:t>
            </a:r>
            <a:r>
              <a:rPr lang="en-US" sz="2800" dirty="0" smtClean="0">
                <a:latin typeface="Verdana"/>
              </a:rPr>
              <a:t>, (</a:t>
            </a:r>
            <a:r>
              <a:rPr lang="en-US" sz="2800" dirty="0" err="1" smtClean="0">
                <a:latin typeface="Verdana"/>
              </a:rPr>
              <a:t>M,r</a:t>
            </a:r>
            <a:r>
              <a:rPr lang="en-US" sz="2800" baseline="-25000" dirty="0" err="1" smtClean="0">
                <a:latin typeface="Verdana"/>
              </a:rPr>
              <a:t>a</a:t>
            </a:r>
            <a:r>
              <a:rPr lang="en-US" sz="2800" dirty="0" smtClean="0">
                <a:latin typeface="Verdana"/>
              </a:rPr>
              <a:t>, </a:t>
            </a:r>
            <a:r>
              <a:rPr lang="en-US" sz="2800" dirty="0" err="1" smtClean="0">
                <a:latin typeface="Verdana"/>
              </a:rPr>
              <a:t>r</a:t>
            </a:r>
            <a:r>
              <a:rPr lang="en-US" sz="2800" baseline="-25000" dirty="0" err="1" smtClean="0">
                <a:latin typeface="Verdana"/>
              </a:rPr>
              <a:t>b</a:t>
            </a:r>
            <a:r>
              <a:rPr lang="en-US" sz="2800" dirty="0" smtClean="0">
                <a:latin typeface="Verdana"/>
              </a:rPr>
              <a:t> ) ; </a:t>
            </a:r>
            <a:r>
              <a:rPr lang="en-US" sz="2800" dirty="0" err="1" smtClean="0">
                <a:latin typeface="Verdana"/>
              </a:rPr>
              <a:t>r</a:t>
            </a:r>
            <a:r>
              <a:rPr lang="en-US" sz="2800" baseline="-25000" dirty="0" err="1" smtClean="0">
                <a:latin typeface="Verdana"/>
              </a:rPr>
              <a:t>in</a:t>
            </a:r>
            <a:r>
              <a:rPr lang="en-US" sz="2800" dirty="0" smtClean="0">
                <a:latin typeface="Verdana"/>
              </a:rPr>
              <a:t> ) </a:t>
            </a:r>
          </a:p>
          <a:p>
            <a:pPr marL="514350" indent="-514350">
              <a:spcBef>
                <a:spcPct val="50000"/>
              </a:spcBef>
              <a:buClr>
                <a:schemeClr val="accent2"/>
              </a:buClr>
              <a:buFontTx/>
              <a:buAutoNum type="arabicParenR"/>
            </a:pPr>
            <a:r>
              <a:rPr lang="en-US" sz="2800" dirty="0" smtClean="0">
                <a:latin typeface="Verdana"/>
              </a:rPr>
              <a:t>C</a:t>
            </a:r>
            <a:r>
              <a:rPr lang="en-US" sz="2800" baseline="-25000" dirty="0" smtClean="0">
                <a:latin typeface="Verdana"/>
              </a:rPr>
              <a:t>A</a:t>
            </a:r>
            <a:r>
              <a:rPr lang="en-US" sz="2800" dirty="0" smtClean="0">
                <a:latin typeface="Verdana"/>
              </a:rPr>
              <a:t>=Enc</a:t>
            </a:r>
            <a:r>
              <a:rPr lang="en-US" sz="2800" baseline="-25000" dirty="0" smtClean="0">
                <a:latin typeface="Verdana"/>
              </a:rPr>
              <a:t>1B</a:t>
            </a:r>
            <a:r>
              <a:rPr lang="en-US" sz="2800" dirty="0" smtClean="0">
                <a:latin typeface="Verdana"/>
              </a:rPr>
              <a:t> (PK</a:t>
            </a:r>
            <a:r>
              <a:rPr lang="en-US" sz="2000" dirty="0" smtClean="0">
                <a:latin typeface="Verdana"/>
              </a:rPr>
              <a:t>A</a:t>
            </a:r>
            <a:r>
              <a:rPr lang="en-US" sz="2800" dirty="0" smtClean="0">
                <a:latin typeface="Verdana"/>
              </a:rPr>
              <a:t>, </a:t>
            </a:r>
            <a:r>
              <a:rPr lang="en-US" sz="2800" dirty="0" err="1" smtClean="0">
                <a:latin typeface="Verdana"/>
              </a:rPr>
              <a:t>C</a:t>
            </a:r>
            <a:r>
              <a:rPr lang="en-US" sz="2800" baseline="-25000" dirty="0" err="1" smtClean="0">
                <a:latin typeface="Verdana"/>
              </a:rPr>
              <a:t>in</a:t>
            </a:r>
            <a:r>
              <a:rPr lang="en-US" sz="2800" dirty="0" smtClean="0">
                <a:latin typeface="Verdana"/>
              </a:rPr>
              <a:t>; </a:t>
            </a:r>
            <a:r>
              <a:rPr lang="en-US" sz="2800" dirty="0" err="1" smtClean="0">
                <a:latin typeface="Verdana"/>
              </a:rPr>
              <a:t>r</a:t>
            </a:r>
            <a:r>
              <a:rPr lang="en-US" sz="2800" baseline="-25000" dirty="0" err="1" smtClean="0">
                <a:latin typeface="Verdana"/>
              </a:rPr>
              <a:t>a</a:t>
            </a:r>
            <a:r>
              <a:rPr lang="en-US" sz="2800" dirty="0" smtClean="0">
                <a:latin typeface="Verdana"/>
              </a:rPr>
              <a:t>), C</a:t>
            </a:r>
            <a:r>
              <a:rPr lang="en-US" sz="2800" baseline="-25000" dirty="0" smtClean="0">
                <a:latin typeface="Verdana"/>
              </a:rPr>
              <a:t>B</a:t>
            </a:r>
            <a:r>
              <a:rPr lang="en-US" sz="2800" dirty="0" smtClean="0">
                <a:latin typeface="Verdana"/>
              </a:rPr>
              <a:t>=</a:t>
            </a:r>
            <a:r>
              <a:rPr lang="en-US" sz="2800" dirty="0" err="1" smtClean="0">
                <a:latin typeface="Verdana"/>
              </a:rPr>
              <a:t>Enc</a:t>
            </a:r>
            <a:r>
              <a:rPr lang="en-US" sz="2800" baseline="-25000" dirty="0" err="1" smtClean="0">
                <a:latin typeface="Verdana"/>
              </a:rPr>
              <a:t>CPA</a:t>
            </a:r>
            <a:r>
              <a:rPr lang="en-US" sz="2800" dirty="0" smtClean="0">
                <a:latin typeface="Verdana"/>
              </a:rPr>
              <a:t> (PK</a:t>
            </a:r>
            <a:r>
              <a:rPr lang="en-US" sz="2000" dirty="0" smtClean="0">
                <a:latin typeface="Verdana"/>
              </a:rPr>
              <a:t>B,</a:t>
            </a:r>
            <a:r>
              <a:rPr lang="en-US" sz="2800" dirty="0" smtClean="0">
                <a:latin typeface="Verdana"/>
              </a:rPr>
              <a:t> </a:t>
            </a:r>
            <a:r>
              <a:rPr lang="en-US" sz="2800" dirty="0" err="1" smtClean="0">
                <a:latin typeface="Verdana"/>
              </a:rPr>
              <a:t>C</a:t>
            </a:r>
            <a:r>
              <a:rPr lang="en-US" sz="2800" baseline="-25000" dirty="0" err="1" smtClean="0">
                <a:latin typeface="Verdana"/>
              </a:rPr>
              <a:t>in</a:t>
            </a:r>
            <a:r>
              <a:rPr lang="en-US" sz="2800" dirty="0" smtClean="0">
                <a:latin typeface="Verdana"/>
              </a:rPr>
              <a:t>; </a:t>
            </a:r>
            <a:r>
              <a:rPr lang="en-US" sz="2800" dirty="0" err="1" smtClean="0">
                <a:latin typeface="Verdana"/>
              </a:rPr>
              <a:t>r</a:t>
            </a:r>
            <a:r>
              <a:rPr lang="en-US" sz="2800" baseline="-25000" dirty="0" err="1" smtClean="0">
                <a:latin typeface="Comic Sans MS"/>
              </a:rPr>
              <a:t>b</a:t>
            </a:r>
            <a:r>
              <a:rPr lang="en-US" sz="2800" dirty="0" smtClean="0">
                <a:latin typeface="Verdana"/>
              </a:rPr>
              <a:t>) </a:t>
            </a:r>
          </a:p>
          <a:p>
            <a:pPr marL="514350" indent="-514350">
              <a:spcBef>
                <a:spcPct val="50000"/>
              </a:spcBef>
              <a:buClr>
                <a:schemeClr val="accent2"/>
              </a:buClr>
              <a:buFontTx/>
              <a:buAutoNum type="arabicParenR"/>
            </a:pPr>
            <a:r>
              <a:rPr lang="en-US" sz="2800" dirty="0" smtClean="0">
                <a:latin typeface="Verdana"/>
              </a:rPr>
              <a:t>CT= C</a:t>
            </a:r>
            <a:r>
              <a:rPr lang="en-US" sz="2800" baseline="-25000" dirty="0" smtClean="0">
                <a:latin typeface="Verdana"/>
              </a:rPr>
              <a:t>A</a:t>
            </a:r>
            <a:r>
              <a:rPr lang="en-US" sz="2800" dirty="0" smtClean="0">
                <a:latin typeface="Verdana"/>
              </a:rPr>
              <a:t> , C</a:t>
            </a:r>
            <a:r>
              <a:rPr lang="en-US" sz="2800" baseline="-25000" dirty="0" smtClean="0">
                <a:latin typeface="Comic Sans MS"/>
              </a:rPr>
              <a:t>B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762000" y="5029200"/>
            <a:ext cx="3200400" cy="914400"/>
          </a:xfrm>
          <a:prstGeom prst="rect">
            <a:avLst/>
          </a:prstGeom>
          <a:solidFill>
            <a:srgbClr val="00CC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0" y="525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;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a</a:t>
            </a:r>
            <a:endParaRPr lang="en-US" baseline="-25000" dirty="0">
              <a:latin typeface="Verdana"/>
            </a:endParaRPr>
          </a:p>
        </p:txBody>
      </p:sp>
      <p:grpSp>
        <p:nvGrpSpPr>
          <p:cNvPr id="20" name="Group 17"/>
          <p:cNvGrpSpPr/>
          <p:nvPr/>
        </p:nvGrpSpPr>
        <p:grpSpPr>
          <a:xfrm>
            <a:off x="838200" y="5257800"/>
            <a:ext cx="2362200" cy="533400"/>
            <a:chOff x="3276600" y="5410200"/>
            <a:chExt cx="2362200" cy="5334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429000" y="5410200"/>
              <a:ext cx="2209800" cy="533400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76600" y="54102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latin typeface="Verdana"/>
                </a:rPr>
                <a:t>M,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a</a:t>
              </a:r>
              <a:r>
                <a:rPr lang="en-US" dirty="0" smtClean="0">
                  <a:latin typeface="Verdana"/>
                </a:rPr>
                <a:t> ,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b</a:t>
              </a:r>
              <a:r>
                <a:rPr lang="en-US" dirty="0" smtClean="0"/>
                <a:t>);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in</a:t>
              </a:r>
              <a:endParaRPr lang="en-US" baseline="-25000" dirty="0">
                <a:latin typeface="Verdana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5334000" y="5029200"/>
            <a:ext cx="3200400" cy="914400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0" y="525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;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b</a:t>
            </a:r>
            <a:endParaRPr lang="en-US" baseline="-25000" dirty="0">
              <a:latin typeface="Verdana"/>
            </a:endParaRPr>
          </a:p>
        </p:txBody>
      </p:sp>
      <p:grpSp>
        <p:nvGrpSpPr>
          <p:cNvPr id="27" name="Group 30"/>
          <p:cNvGrpSpPr/>
          <p:nvPr/>
        </p:nvGrpSpPr>
        <p:grpSpPr>
          <a:xfrm>
            <a:off x="5410200" y="5257800"/>
            <a:ext cx="2362200" cy="533400"/>
            <a:chOff x="3276600" y="5410200"/>
            <a:chExt cx="2362200" cy="53340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3429000" y="5410200"/>
              <a:ext cx="2209800" cy="533400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76600" y="54102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latin typeface="Verdana"/>
                </a:rPr>
                <a:t>M,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a</a:t>
              </a:r>
              <a:r>
                <a:rPr lang="en-US" dirty="0" smtClean="0">
                  <a:latin typeface="Verdana"/>
                </a:rPr>
                <a:t> ,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b</a:t>
              </a:r>
              <a:r>
                <a:rPr lang="en-US" dirty="0" smtClean="0"/>
                <a:t>);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in</a:t>
              </a:r>
              <a:endParaRPr lang="en-US" baseline="-25000" dirty="0">
                <a:latin typeface="Verdana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0" y="5257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</a:rPr>
              <a:t>C</a:t>
            </a:r>
            <a:r>
              <a:rPr lang="en-US" baseline="-25000" dirty="0" smtClean="0">
                <a:latin typeface="Verdana"/>
              </a:rPr>
              <a:t>A</a:t>
            </a:r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495800" y="5257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</a:rPr>
              <a:t>C</a:t>
            </a:r>
            <a:r>
              <a:rPr lang="en-US" baseline="-25000" dirty="0" smtClean="0">
                <a:latin typeface="Verdana"/>
              </a:rPr>
              <a:t>B</a:t>
            </a:r>
            <a:r>
              <a:rPr lang="en-US" dirty="0" smtClean="0"/>
              <a:t>=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6" grpId="1" uiExpand="1" build="allAtOnce"/>
      <p:bldP spid="18" grpId="0" animBg="1"/>
      <p:bldP spid="19" grpId="0"/>
      <p:bldP spid="25" grpId="0" animBg="1"/>
      <p:bldP spid="26" grpId="0"/>
      <p:bldP spid="33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4AD625-4251-496C-BB9F-72D356B3FFEE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Public Key Encryption </a:t>
            </a:r>
            <a:r>
              <a:rPr lang="en-US" sz="2000" dirty="0" smtClean="0">
                <a:ea typeface="ＭＳ Ｐゴシック" pitchFamily="34" charset="-128"/>
              </a:rPr>
              <a:t>[DH76,RSA78,GM84]</a:t>
            </a:r>
          </a:p>
        </p:txBody>
      </p:sp>
      <p:pic>
        <p:nvPicPr>
          <p:cNvPr id="6149" name="Picture 4" descr="car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05200"/>
            <a:ext cx="129222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sara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3581400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4790" name="Line 6"/>
          <p:cNvSpPr>
            <a:spLocks noChangeShapeType="1"/>
          </p:cNvSpPr>
          <p:nvPr/>
        </p:nvSpPr>
        <p:spPr bwMode="auto">
          <a:xfrm>
            <a:off x="1524000" y="4800600"/>
            <a:ext cx="5638800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74793" name="Picture 9" descr="fi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733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24000" y="3581400"/>
            <a:ext cx="685800" cy="685800"/>
            <a:chOff x="1680" y="1824"/>
            <a:chExt cx="432" cy="432"/>
          </a:xfrm>
        </p:grpSpPr>
        <p:pic>
          <p:nvPicPr>
            <p:cNvPr id="6171" name="Picture 12" descr="lock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80" y="1824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2" name="Picture 13" descr="sarah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72" y="2016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858000" y="2590800"/>
            <a:ext cx="1951038" cy="992188"/>
            <a:chOff x="2976" y="3312"/>
            <a:chExt cx="1229" cy="625"/>
          </a:xfrm>
        </p:grpSpPr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2976" y="3312"/>
              <a:ext cx="1229" cy="625"/>
              <a:chOff x="4030" y="1540"/>
              <a:chExt cx="1229" cy="625"/>
            </a:xfrm>
          </p:grpSpPr>
          <p:pic>
            <p:nvPicPr>
              <p:cNvPr id="6169" name="Picture 39" descr="j0085338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433" y="1541"/>
                <a:ext cx="826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70" name="Text Box 40"/>
              <p:cNvSpPr txBox="1">
                <a:spLocks noChangeArrowheads="1"/>
              </p:cNvSpPr>
              <p:nvPr/>
            </p:nvSpPr>
            <p:spPr bwMode="auto">
              <a:xfrm>
                <a:off x="4030" y="1540"/>
                <a:ext cx="816" cy="36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200" dirty="0">
                    <a:latin typeface="Comic Sans MS" pitchFamily="66" charset="0"/>
                  </a:rPr>
                  <a:t>SK</a:t>
                </a:r>
              </a:p>
            </p:txBody>
          </p:sp>
        </p:grpSp>
        <p:pic>
          <p:nvPicPr>
            <p:cNvPr id="6168" name="Picture 41" descr="sarah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04" y="350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0" y="2590800"/>
            <a:ext cx="1447800" cy="838200"/>
            <a:chOff x="144" y="1968"/>
            <a:chExt cx="912" cy="528"/>
          </a:xfrm>
        </p:grpSpPr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336" y="2016"/>
              <a:ext cx="720" cy="480"/>
              <a:chOff x="528" y="1488"/>
              <a:chExt cx="720" cy="480"/>
            </a:xfrm>
          </p:grpSpPr>
          <p:grpSp>
            <p:nvGrpSpPr>
              <p:cNvPr id="7" name="Group 28"/>
              <p:cNvGrpSpPr>
                <a:grpSpLocks/>
              </p:cNvGrpSpPr>
              <p:nvPr/>
            </p:nvGrpSpPr>
            <p:grpSpPr bwMode="auto">
              <a:xfrm rot="10800000">
                <a:off x="528" y="1488"/>
                <a:ext cx="720" cy="339"/>
                <a:chOff x="3072" y="768"/>
                <a:chExt cx="624" cy="330"/>
              </a:xfrm>
            </p:grpSpPr>
            <p:grpSp>
              <p:nvGrpSpPr>
                <p:cNvPr id="8" name="Group 29"/>
                <p:cNvGrpSpPr>
                  <a:grpSpLocks/>
                </p:cNvGrpSpPr>
                <p:nvPr/>
              </p:nvGrpSpPr>
              <p:grpSpPr bwMode="auto">
                <a:xfrm>
                  <a:off x="3072" y="768"/>
                  <a:ext cx="624" cy="192"/>
                  <a:chOff x="1872" y="2976"/>
                  <a:chExt cx="624" cy="192"/>
                </a:xfrm>
              </p:grpSpPr>
              <p:sp>
                <p:nvSpPr>
                  <p:cNvPr id="6162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3072"/>
                    <a:ext cx="480" cy="48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63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2976"/>
                    <a:ext cx="192" cy="19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150 w 21600"/>
                      <a:gd name="T25" fmla="*/ 3150 h 21600"/>
                      <a:gd name="T26" fmla="*/ 18450 w 21600"/>
                      <a:gd name="T27" fmla="*/ 18450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400" y="10800"/>
                        </a:moveTo>
                        <a:cubicBezTo>
                          <a:pt x="5400" y="13782"/>
                          <a:pt x="7818" y="16200"/>
                          <a:pt x="10800" y="16200"/>
                        </a:cubicBezTo>
                        <a:cubicBezTo>
                          <a:pt x="13782" y="16200"/>
                          <a:pt x="16200" y="13782"/>
                          <a:pt x="16200" y="10800"/>
                        </a:cubicBezTo>
                        <a:cubicBezTo>
                          <a:pt x="16200" y="7818"/>
                          <a:pt x="13782" y="5400"/>
                          <a:pt x="10800" y="5400"/>
                        </a:cubicBezTo>
                        <a:cubicBezTo>
                          <a:pt x="7818" y="5400"/>
                          <a:pt x="5400" y="7818"/>
                          <a:pt x="5400" y="10800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64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3024"/>
                    <a:ext cx="48" cy="48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65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2976"/>
                    <a:ext cx="48" cy="96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6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2976"/>
                    <a:ext cx="48" cy="96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6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251" y="818"/>
                  <a:ext cx="101" cy="280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>
                  <a:spAutoFit/>
                </a:bodyPr>
                <a:lstStyle/>
                <a:p>
                  <a:endParaRPr lang="en-US">
                    <a:latin typeface="Arial" charset="0"/>
                  </a:endParaRPr>
                </a:p>
              </p:txBody>
            </p:sp>
          </p:grpSp>
          <p:pic>
            <p:nvPicPr>
              <p:cNvPr id="6159" name="Picture 36" descr="sarah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68" y="1584"/>
                <a:ext cx="384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157" name="Text Box 43"/>
            <p:cNvSpPr txBox="1">
              <a:spLocks noChangeArrowheads="1"/>
            </p:cNvSpPr>
            <p:nvPr/>
          </p:nvSpPr>
          <p:spPr bwMode="auto">
            <a:xfrm>
              <a:off x="144" y="1968"/>
              <a:ext cx="6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latin typeface="Comic Sans MS" pitchFamily="66" charset="0"/>
                </a:rPr>
                <a:t>PubK</a:t>
              </a:r>
              <a:endParaRPr lang="en-US" sz="2800" dirty="0">
                <a:latin typeface="Comic Sans MS" pitchFamily="66" charset="0"/>
              </a:endParaRPr>
            </a:p>
          </p:txBody>
        </p:sp>
      </p:grp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0" y="1371600"/>
            <a:ext cx="8686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Passive Attacker :  </a:t>
            </a: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Chosen Plaintext Attack (CPA)</a:t>
            </a:r>
            <a:endParaRPr lang="en-US" sz="2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30" name="Picture 9" descr="sata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0" y="5257800"/>
            <a:ext cx="114617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2590800" y="4800600"/>
            <a:ext cx="1371600" cy="15240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3048000" y="5410200"/>
            <a:ext cx="914400" cy="1066800"/>
            <a:chOff x="1143000" y="4724400"/>
            <a:chExt cx="914400" cy="1066800"/>
          </a:xfrm>
        </p:grpSpPr>
        <p:pic>
          <p:nvPicPr>
            <p:cNvPr id="32" name="Picture 9" descr="fil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43000" y="48768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" name="Group 11"/>
            <p:cNvGrpSpPr>
              <a:grpSpLocks/>
            </p:cNvGrpSpPr>
            <p:nvPr/>
          </p:nvGrpSpPr>
          <p:grpSpPr bwMode="auto">
            <a:xfrm>
              <a:off x="1143000" y="4724400"/>
              <a:ext cx="685800" cy="685800"/>
              <a:chOff x="1680" y="1824"/>
              <a:chExt cx="432" cy="432"/>
            </a:xfrm>
          </p:grpSpPr>
          <p:pic>
            <p:nvPicPr>
              <p:cNvPr id="34" name="Picture 12" descr="lock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680" y="182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13" descr="sarah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872" y="2016"/>
                <a:ext cx="24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50" name="Picture 2" descr="C:\Users\bwaters\AppData\Local\Microsoft\Windows\Temporary Internet Files\Content.IE5\NJ2MV0A6\MC900434859[1]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5256212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84971E-6 L 0.5375 0.0055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08092E-6 L 0.53333 -2.08092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74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90" grpId="0" animBg="1"/>
      <p:bldP spid="3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835025"/>
          </a:xfrm>
        </p:spPr>
        <p:txBody>
          <a:bodyPr/>
          <a:lstStyle/>
          <a:p>
            <a:r>
              <a:rPr lang="en-US" dirty="0" smtClean="0"/>
              <a:t>Decryption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46CC1-14C9-4210-BB46-542F2503F99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1295400"/>
            <a:ext cx="8534400" cy="31085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Decrypt(SK, CT= (</a:t>
            </a:r>
            <a:r>
              <a:rPr lang="en-US" sz="2800" dirty="0" smtClean="0">
                <a:latin typeface="Verdana"/>
              </a:rPr>
              <a:t>C</a:t>
            </a:r>
            <a:r>
              <a:rPr lang="en-US" sz="2800" baseline="-25000" dirty="0" smtClean="0">
                <a:latin typeface="Comic Sans MS"/>
              </a:rPr>
              <a:t>A</a:t>
            </a:r>
            <a:r>
              <a:rPr lang="en-US" sz="2800" dirty="0" smtClean="0">
                <a:latin typeface="Comic Sans MS" pitchFamily="66" charset="0"/>
              </a:rPr>
              <a:t> , </a:t>
            </a:r>
            <a:r>
              <a:rPr lang="en-US" sz="2800" dirty="0" smtClean="0">
                <a:latin typeface="Verdana"/>
              </a:rPr>
              <a:t>C</a:t>
            </a:r>
            <a:r>
              <a:rPr lang="en-US" sz="2800" baseline="-25000" dirty="0" smtClean="0">
                <a:latin typeface="Comic Sans MS"/>
              </a:rPr>
              <a:t>B</a:t>
            </a:r>
            <a:r>
              <a:rPr lang="en-US" sz="2800" dirty="0" smtClean="0">
                <a:latin typeface="Comic Sans MS" pitchFamily="66" charset="0"/>
              </a:rPr>
              <a:t>) ) :</a:t>
            </a:r>
          </a:p>
          <a:p>
            <a:pPr marL="514350" indent="-514350">
              <a:spcBef>
                <a:spcPct val="50000"/>
              </a:spcBef>
              <a:buClr>
                <a:schemeClr val="accent2"/>
              </a:buClr>
              <a:buAutoNum type="arabicParenR"/>
            </a:pPr>
            <a:r>
              <a:rPr lang="en-US" sz="2800" dirty="0" err="1" smtClean="0">
                <a:latin typeface="Verdana"/>
              </a:rPr>
              <a:t>C</a:t>
            </a:r>
            <a:r>
              <a:rPr lang="en-US" sz="2800" baseline="-25000" dirty="0" err="1" smtClean="0">
                <a:latin typeface="Verdana"/>
              </a:rPr>
              <a:t>in</a:t>
            </a:r>
            <a:r>
              <a:rPr lang="en-US" sz="2800" dirty="0" smtClean="0">
                <a:latin typeface="Verdana"/>
              </a:rPr>
              <a:t>’ = Dec(SK</a:t>
            </a:r>
            <a:r>
              <a:rPr lang="en-US" sz="2800" baseline="-25000" dirty="0" smtClean="0">
                <a:latin typeface="Verdana"/>
              </a:rPr>
              <a:t>A</a:t>
            </a:r>
            <a:r>
              <a:rPr lang="en-US" sz="2800" dirty="0" smtClean="0">
                <a:latin typeface="Verdana"/>
              </a:rPr>
              <a:t> , C</a:t>
            </a:r>
            <a:r>
              <a:rPr lang="en-US" sz="2800" baseline="-25000" dirty="0" smtClean="0">
                <a:latin typeface="Verdana"/>
              </a:rPr>
              <a:t>A</a:t>
            </a:r>
            <a:r>
              <a:rPr lang="en-US" sz="2800" dirty="0" smtClean="0">
                <a:latin typeface="Verdana"/>
              </a:rPr>
              <a:t> )</a:t>
            </a:r>
            <a:endParaRPr lang="en-US" sz="2800" dirty="0" smtClean="0">
              <a:latin typeface="Comic Sans MS" pitchFamily="66" charset="0"/>
            </a:endParaRPr>
          </a:p>
          <a:p>
            <a:pPr marL="514350" indent="-514350">
              <a:spcBef>
                <a:spcPct val="50000"/>
              </a:spcBef>
              <a:buClr>
                <a:schemeClr val="accent2"/>
              </a:buClr>
              <a:buAutoNum type="arabicParenR"/>
            </a:pPr>
            <a:r>
              <a:rPr lang="en-US" sz="2800" dirty="0" smtClean="0">
                <a:latin typeface="Verdana"/>
              </a:rPr>
              <a:t>(M’, </a:t>
            </a:r>
            <a:r>
              <a:rPr lang="en-US" sz="2800" dirty="0" err="1" smtClean="0">
                <a:latin typeface="Verdana"/>
              </a:rPr>
              <a:t>r</a:t>
            </a:r>
            <a:r>
              <a:rPr lang="en-US" sz="2800" baseline="-25000" dirty="0" err="1" smtClean="0">
                <a:latin typeface="Verdana"/>
              </a:rPr>
              <a:t>a</a:t>
            </a:r>
            <a:r>
              <a:rPr lang="en-US" sz="2800" dirty="0" smtClean="0">
                <a:latin typeface="Verdana"/>
              </a:rPr>
              <a:t>’, </a:t>
            </a:r>
            <a:r>
              <a:rPr lang="en-US" sz="2800" dirty="0" err="1" smtClean="0">
                <a:latin typeface="Verdana"/>
              </a:rPr>
              <a:t>r</a:t>
            </a:r>
            <a:r>
              <a:rPr lang="en-US" sz="2800" baseline="-25000" dirty="0" err="1" smtClean="0">
                <a:latin typeface="Verdana"/>
              </a:rPr>
              <a:t>b</a:t>
            </a:r>
            <a:r>
              <a:rPr lang="en-US" sz="2800" dirty="0" smtClean="0">
                <a:latin typeface="Verdana"/>
              </a:rPr>
              <a:t>’) = Dec(</a:t>
            </a:r>
            <a:r>
              <a:rPr lang="en-US" sz="2800" dirty="0" err="1" smtClean="0">
                <a:latin typeface="Verdana"/>
              </a:rPr>
              <a:t>SK</a:t>
            </a:r>
            <a:r>
              <a:rPr lang="en-US" sz="2800" baseline="-25000" dirty="0" err="1" smtClean="0">
                <a:latin typeface="Verdana"/>
              </a:rPr>
              <a:t>in</a:t>
            </a:r>
            <a:r>
              <a:rPr lang="en-US" sz="2800" dirty="0" smtClean="0">
                <a:latin typeface="Verdana"/>
              </a:rPr>
              <a:t> , </a:t>
            </a:r>
            <a:r>
              <a:rPr lang="en-US" sz="2800" dirty="0" err="1" smtClean="0">
                <a:latin typeface="Verdana"/>
              </a:rPr>
              <a:t>C</a:t>
            </a:r>
            <a:r>
              <a:rPr lang="en-US" sz="2800" baseline="-25000" dirty="0" err="1" smtClean="0">
                <a:latin typeface="Verdana"/>
              </a:rPr>
              <a:t>in</a:t>
            </a:r>
            <a:r>
              <a:rPr lang="en-US" sz="2800" dirty="0" smtClean="0">
                <a:latin typeface="Verdana"/>
              </a:rPr>
              <a:t>’ )</a:t>
            </a:r>
            <a:endParaRPr lang="en-US" sz="2800" dirty="0" smtClean="0">
              <a:latin typeface="Comic Sans MS" pitchFamily="66" charset="0"/>
            </a:endParaRPr>
          </a:p>
          <a:p>
            <a:pPr marL="514350" indent="-514350">
              <a:spcBef>
                <a:spcPct val="50000"/>
              </a:spcBef>
              <a:buClr>
                <a:schemeClr val="accent2"/>
              </a:buClr>
              <a:buFontTx/>
              <a:buAutoNum type="arabicParenR"/>
            </a:pPr>
            <a:r>
              <a:rPr lang="en-US" sz="2800" dirty="0" smtClean="0">
                <a:latin typeface="Verdana"/>
              </a:rPr>
              <a:t>C</a:t>
            </a:r>
            <a:r>
              <a:rPr lang="en-US" sz="2800" baseline="-25000" dirty="0" smtClean="0">
                <a:latin typeface="Verdana"/>
              </a:rPr>
              <a:t>A</a:t>
            </a:r>
            <a:r>
              <a:rPr lang="en-US" sz="2800" dirty="0" smtClean="0">
                <a:latin typeface="Verdana"/>
              </a:rPr>
              <a:t>’=Enc</a:t>
            </a:r>
            <a:r>
              <a:rPr lang="en-US" sz="2800" baseline="-25000" dirty="0" smtClean="0">
                <a:latin typeface="Verdana"/>
              </a:rPr>
              <a:t>1B</a:t>
            </a:r>
            <a:r>
              <a:rPr lang="en-US" sz="2800" dirty="0" smtClean="0">
                <a:latin typeface="Verdana"/>
              </a:rPr>
              <a:t> (</a:t>
            </a:r>
            <a:r>
              <a:rPr lang="en-US" sz="2800" dirty="0" err="1" smtClean="0">
                <a:latin typeface="Verdana"/>
              </a:rPr>
              <a:t>C</a:t>
            </a:r>
            <a:r>
              <a:rPr lang="en-US" sz="2800" baseline="-25000" dirty="0" err="1" smtClean="0">
                <a:latin typeface="Verdana"/>
              </a:rPr>
              <a:t>in</a:t>
            </a:r>
            <a:r>
              <a:rPr lang="en-US" sz="2800" dirty="0" smtClean="0">
                <a:latin typeface="Verdana"/>
              </a:rPr>
              <a:t>’; </a:t>
            </a:r>
            <a:r>
              <a:rPr lang="en-US" sz="2800" dirty="0" err="1" smtClean="0">
                <a:latin typeface="Verdana"/>
              </a:rPr>
              <a:t>r</a:t>
            </a:r>
            <a:r>
              <a:rPr lang="en-US" sz="2800" baseline="-25000" dirty="0" err="1" smtClean="0">
                <a:latin typeface="Verdana"/>
              </a:rPr>
              <a:t>a</a:t>
            </a:r>
            <a:r>
              <a:rPr lang="en-US" sz="2800" dirty="0" smtClean="0">
                <a:latin typeface="Verdana"/>
              </a:rPr>
              <a:t>’),  C</a:t>
            </a:r>
            <a:r>
              <a:rPr lang="en-US" sz="2800" baseline="-25000" dirty="0" smtClean="0">
                <a:latin typeface="Verdana"/>
              </a:rPr>
              <a:t>B</a:t>
            </a:r>
            <a:r>
              <a:rPr lang="en-US" sz="2800" dirty="0" smtClean="0">
                <a:latin typeface="Verdana"/>
              </a:rPr>
              <a:t>’=</a:t>
            </a:r>
            <a:r>
              <a:rPr lang="en-US" sz="2800" dirty="0" err="1" smtClean="0">
                <a:latin typeface="Verdana"/>
              </a:rPr>
              <a:t>Enc</a:t>
            </a:r>
            <a:r>
              <a:rPr lang="en-US" sz="2800" baseline="-25000" dirty="0" err="1" smtClean="0">
                <a:latin typeface="Verdana"/>
              </a:rPr>
              <a:t>CPA</a:t>
            </a:r>
            <a:r>
              <a:rPr lang="en-US" sz="2800" dirty="0" smtClean="0">
                <a:latin typeface="Verdana"/>
              </a:rPr>
              <a:t> (</a:t>
            </a:r>
            <a:r>
              <a:rPr lang="en-US" sz="2800" dirty="0" err="1" smtClean="0">
                <a:latin typeface="Verdana"/>
              </a:rPr>
              <a:t>C</a:t>
            </a:r>
            <a:r>
              <a:rPr lang="en-US" sz="2800" baseline="-25000" dirty="0" err="1" smtClean="0">
                <a:latin typeface="Verdana"/>
              </a:rPr>
              <a:t>in</a:t>
            </a:r>
            <a:r>
              <a:rPr lang="en-US" sz="2800" dirty="0" smtClean="0">
                <a:latin typeface="Verdana"/>
              </a:rPr>
              <a:t> ;</a:t>
            </a:r>
            <a:r>
              <a:rPr lang="en-US" sz="2800" dirty="0" err="1" smtClean="0">
                <a:latin typeface="Verdana"/>
              </a:rPr>
              <a:t>r</a:t>
            </a:r>
            <a:r>
              <a:rPr lang="en-US" sz="2800" baseline="-25000" dirty="0" err="1" smtClean="0">
                <a:latin typeface="Comic Sans MS"/>
              </a:rPr>
              <a:t>b</a:t>
            </a:r>
            <a:r>
              <a:rPr lang="en-US" sz="2800" dirty="0" smtClean="0">
                <a:latin typeface="Verdana"/>
              </a:rPr>
              <a:t>’) </a:t>
            </a:r>
          </a:p>
          <a:p>
            <a:pPr marL="514350" indent="-514350">
              <a:spcBef>
                <a:spcPct val="50000"/>
              </a:spcBef>
              <a:buClr>
                <a:schemeClr val="accent2"/>
              </a:buClr>
              <a:buFontTx/>
              <a:buAutoNum type="arabicParenR"/>
            </a:pPr>
            <a:r>
              <a:rPr lang="en-US" sz="2800" dirty="0" smtClean="0">
                <a:latin typeface="Verdana"/>
              </a:rPr>
              <a:t>If C</a:t>
            </a:r>
            <a:r>
              <a:rPr lang="en-US" sz="2800" baseline="-25000" dirty="0" smtClean="0">
                <a:latin typeface="Verdana"/>
              </a:rPr>
              <a:t>A</a:t>
            </a:r>
            <a:r>
              <a:rPr lang="en-US" sz="2800" dirty="0" smtClean="0">
                <a:latin typeface="Verdana"/>
              </a:rPr>
              <a:t> </a:t>
            </a:r>
            <a:r>
              <a:rPr lang="en-US" sz="2800" dirty="0" smtClean="0">
                <a:latin typeface="Symbol"/>
                <a:sym typeface="Symbol"/>
              </a:rPr>
              <a:t></a:t>
            </a:r>
            <a:r>
              <a:rPr lang="en-US" sz="2800" dirty="0" smtClean="0">
                <a:latin typeface="Verdana"/>
              </a:rPr>
              <a:t> C</a:t>
            </a:r>
            <a:r>
              <a:rPr lang="en-US" sz="2800" baseline="-25000" dirty="0" smtClean="0">
                <a:latin typeface="Verdana"/>
              </a:rPr>
              <a:t>A</a:t>
            </a:r>
            <a:r>
              <a:rPr lang="en-US" sz="2800" dirty="0" smtClean="0">
                <a:latin typeface="Verdana"/>
              </a:rPr>
              <a:t> ’ OR C</a:t>
            </a:r>
            <a:r>
              <a:rPr lang="en-US" sz="2800" baseline="-25000" dirty="0" smtClean="0">
                <a:latin typeface="Verdana"/>
              </a:rPr>
              <a:t>B</a:t>
            </a:r>
            <a:r>
              <a:rPr lang="en-US" sz="2800" dirty="0" smtClean="0">
                <a:latin typeface="Verdana"/>
              </a:rPr>
              <a:t> </a:t>
            </a:r>
            <a:r>
              <a:rPr lang="en-US" sz="2800" dirty="0" smtClean="0">
                <a:latin typeface="Symbol"/>
                <a:sym typeface="Symbol"/>
              </a:rPr>
              <a:t></a:t>
            </a:r>
            <a:r>
              <a:rPr lang="en-US" sz="2800" dirty="0" smtClean="0">
                <a:latin typeface="Verdana"/>
              </a:rPr>
              <a:t> C</a:t>
            </a:r>
            <a:r>
              <a:rPr lang="en-US" sz="2800" baseline="-25000" dirty="0" smtClean="0">
                <a:latin typeface="Verdana"/>
              </a:rPr>
              <a:t>B</a:t>
            </a:r>
            <a:r>
              <a:rPr lang="en-US" sz="2800" dirty="0" smtClean="0">
                <a:latin typeface="Verdana"/>
              </a:rPr>
              <a:t>’ </a:t>
            </a:r>
            <a:r>
              <a:rPr lang="en-US" sz="2800" dirty="0" smtClean="0">
                <a:solidFill>
                  <a:srgbClr val="FF0000"/>
                </a:solidFill>
                <a:latin typeface="Verdana"/>
              </a:rPr>
              <a:t>reject</a:t>
            </a:r>
            <a:r>
              <a:rPr lang="en-US" sz="2800" dirty="0" smtClean="0">
                <a:latin typeface="Verdana"/>
              </a:rPr>
              <a:t>  ;else  M’</a:t>
            </a:r>
            <a:endParaRPr lang="en-US" sz="2800" baseline="-25000" dirty="0" smtClean="0">
              <a:latin typeface="Comic Sans M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2000" y="4724400"/>
            <a:ext cx="3200400" cy="914400"/>
          </a:xfrm>
          <a:prstGeom prst="rect">
            <a:avLst/>
          </a:prstGeom>
          <a:solidFill>
            <a:srgbClr val="00CC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0" y="4953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;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a</a:t>
            </a:r>
            <a:endParaRPr lang="en-US" baseline="-25000" dirty="0">
              <a:latin typeface="Verdan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90600" y="4953000"/>
            <a:ext cx="2209800" cy="533400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4953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smtClean="0">
                <a:latin typeface="Verdana"/>
              </a:rPr>
              <a:t>M, 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a</a:t>
            </a:r>
            <a:r>
              <a:rPr lang="en-US" dirty="0" smtClean="0">
                <a:latin typeface="Verdana"/>
              </a:rPr>
              <a:t> ,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b</a:t>
            </a:r>
            <a:r>
              <a:rPr lang="en-US" dirty="0" smtClean="0"/>
              <a:t>); 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in</a:t>
            </a:r>
            <a:endParaRPr lang="en-US" baseline="-25000" dirty="0">
              <a:latin typeface="Verdan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334000" y="4724400"/>
            <a:ext cx="3200400" cy="914400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0" y="4953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;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b</a:t>
            </a:r>
            <a:endParaRPr lang="en-US" baseline="-25000" dirty="0">
              <a:latin typeface="Verdana"/>
            </a:endParaRPr>
          </a:p>
        </p:txBody>
      </p:sp>
      <p:grpSp>
        <p:nvGrpSpPr>
          <p:cNvPr id="26" name="Group 30"/>
          <p:cNvGrpSpPr/>
          <p:nvPr/>
        </p:nvGrpSpPr>
        <p:grpSpPr>
          <a:xfrm>
            <a:off x="5410200" y="4953000"/>
            <a:ext cx="2362200" cy="533400"/>
            <a:chOff x="3276600" y="5410200"/>
            <a:chExt cx="2362200" cy="53340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3429000" y="5410200"/>
              <a:ext cx="2209800" cy="533400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6600" y="54102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latin typeface="Verdana"/>
                </a:rPr>
                <a:t>M,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a</a:t>
              </a:r>
              <a:r>
                <a:rPr lang="en-US" dirty="0" smtClean="0">
                  <a:latin typeface="Verdana"/>
                </a:rPr>
                <a:t> ,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b</a:t>
              </a:r>
              <a:r>
                <a:rPr lang="en-US" dirty="0" smtClean="0"/>
                <a:t>);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in</a:t>
              </a:r>
              <a:endParaRPr lang="en-US" baseline="-25000" dirty="0">
                <a:latin typeface="Verdana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0" y="4953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</a:rPr>
              <a:t>C</a:t>
            </a:r>
            <a:r>
              <a:rPr lang="en-US" baseline="-25000" dirty="0" smtClean="0">
                <a:latin typeface="Verdana"/>
              </a:rPr>
              <a:t>A</a:t>
            </a:r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495800" y="4953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</a:rPr>
              <a:t>C</a:t>
            </a:r>
            <a:r>
              <a:rPr lang="en-US" baseline="-25000" dirty="0" smtClean="0">
                <a:latin typeface="Verdana"/>
              </a:rPr>
              <a:t>B</a:t>
            </a:r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28600" y="60198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Idea</a:t>
            </a:r>
            <a:r>
              <a:rPr lang="en-US" dirty="0" smtClean="0">
                <a:latin typeface="Comic Sans MS" pitchFamily="66" charset="0"/>
              </a:rPr>
              <a:t>: Recover (M, </a:t>
            </a:r>
            <a:r>
              <a:rPr lang="en-US" dirty="0" err="1" smtClean="0">
                <a:latin typeface="Comic Sans MS" pitchFamily="66" charset="0"/>
              </a:rPr>
              <a:t>r</a:t>
            </a:r>
            <a:r>
              <a:rPr lang="en-US" baseline="-25000" dirty="0" err="1" smtClean="0">
                <a:latin typeface="Comic Sans MS" pitchFamily="66" charset="0"/>
              </a:rPr>
              <a:t>a</a:t>
            </a:r>
            <a:r>
              <a:rPr lang="en-US" dirty="0" smtClean="0">
                <a:latin typeface="Comic Sans MS" pitchFamily="66" charset="0"/>
              </a:rPr>
              <a:t> , </a:t>
            </a:r>
            <a:r>
              <a:rPr lang="en-US" dirty="0" err="1" smtClean="0">
                <a:latin typeface="Comic Sans MS" pitchFamily="66" charset="0"/>
              </a:rPr>
              <a:t>r</a:t>
            </a:r>
            <a:r>
              <a:rPr lang="en-US" baseline="-25000" dirty="0" err="1" smtClean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 ) then re-encrypt 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6" grpId="1" uiExpand="1" build="allAtOnce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4" grpId="0" animBg="1"/>
      <p:bldP spid="25" grpId="0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835025"/>
          </a:xfrm>
        </p:spPr>
        <p:txBody>
          <a:bodyPr/>
          <a:lstStyle/>
          <a:p>
            <a:r>
              <a:rPr lang="en-US" dirty="0" smtClean="0"/>
              <a:t>A Few Comments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46CC1-14C9-4210-BB46-542F2503F99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762000" y="1371600"/>
            <a:ext cx="3200400" cy="914400"/>
          </a:xfrm>
          <a:prstGeom prst="rect">
            <a:avLst/>
          </a:prstGeom>
          <a:solidFill>
            <a:srgbClr val="00CC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1600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;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a</a:t>
            </a:r>
            <a:endParaRPr lang="en-US" baseline="-25000" dirty="0">
              <a:latin typeface="Verdan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90600" y="1600200"/>
            <a:ext cx="2209800" cy="533400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" y="1600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smtClean="0">
                <a:latin typeface="Verdana"/>
              </a:rPr>
              <a:t>M, 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a</a:t>
            </a:r>
            <a:r>
              <a:rPr lang="en-US" dirty="0" smtClean="0">
                <a:latin typeface="Verdana"/>
              </a:rPr>
              <a:t> ,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b</a:t>
            </a:r>
            <a:r>
              <a:rPr lang="en-US" dirty="0" smtClean="0"/>
              <a:t>); 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in</a:t>
            </a:r>
            <a:endParaRPr lang="en-US" baseline="-25000" dirty="0">
              <a:latin typeface="Verdana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2743200"/>
            <a:ext cx="10210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Features: </a:t>
            </a:r>
            <a:r>
              <a:rPr lang="en-US" sz="2800" dirty="0" err="1" smtClean="0">
                <a:latin typeface="Comic Sans MS" pitchFamily="66" charset="0"/>
              </a:rPr>
              <a:t>Naor</a:t>
            </a:r>
            <a:r>
              <a:rPr lang="en-US" sz="2800" dirty="0" smtClean="0">
                <a:latin typeface="Comic Sans MS" pitchFamily="66" charset="0"/>
              </a:rPr>
              <a:t>-Yung 2-key &amp; Myers-</a:t>
            </a:r>
            <a:r>
              <a:rPr lang="en-US" sz="2800" dirty="0" err="1" smtClean="0">
                <a:latin typeface="Comic Sans MS" pitchFamily="66" charset="0"/>
              </a:rPr>
              <a:t>shelat</a:t>
            </a:r>
            <a:r>
              <a:rPr lang="en-US" sz="2800" dirty="0" smtClean="0">
                <a:latin typeface="Comic Sans MS" pitchFamily="66" charset="0"/>
              </a:rPr>
              <a:t>  nesting </a:t>
            </a:r>
            <a:endParaRPr lang="en-US" sz="2800" baseline="-25000" dirty="0" smtClean="0">
              <a:latin typeface="Comic Sans MS" pitchFamily="66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334000" y="1371600"/>
            <a:ext cx="3200400" cy="914400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00" y="1600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;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b</a:t>
            </a:r>
            <a:endParaRPr lang="en-US" baseline="-25000" dirty="0">
              <a:latin typeface="Verdana"/>
            </a:endParaRPr>
          </a:p>
        </p:txBody>
      </p:sp>
      <p:grpSp>
        <p:nvGrpSpPr>
          <p:cNvPr id="4" name="Group 30"/>
          <p:cNvGrpSpPr/>
          <p:nvPr/>
        </p:nvGrpSpPr>
        <p:grpSpPr>
          <a:xfrm>
            <a:off x="5410200" y="1600200"/>
            <a:ext cx="2362200" cy="533400"/>
            <a:chOff x="3276600" y="5410200"/>
            <a:chExt cx="2362200" cy="53340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3429000" y="5410200"/>
              <a:ext cx="2209800" cy="533400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76600" y="54102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latin typeface="Verdana"/>
                </a:rPr>
                <a:t>M,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a</a:t>
              </a:r>
              <a:r>
                <a:rPr lang="en-US" dirty="0" smtClean="0">
                  <a:latin typeface="Verdana"/>
                </a:rPr>
                <a:t> ,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b</a:t>
              </a:r>
              <a:r>
                <a:rPr lang="en-US" dirty="0" smtClean="0"/>
                <a:t>);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in</a:t>
              </a:r>
              <a:endParaRPr lang="en-US" baseline="-25000" dirty="0">
                <a:latin typeface="Verdana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0" y="1600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</a:rPr>
              <a:t>C</a:t>
            </a:r>
            <a:r>
              <a:rPr lang="en-US" baseline="-25000" dirty="0" smtClean="0">
                <a:latin typeface="Verdana"/>
              </a:rPr>
              <a:t>A</a:t>
            </a:r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495800" y="1600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</a:rPr>
              <a:t>C</a:t>
            </a:r>
            <a:r>
              <a:rPr lang="en-US" baseline="-25000" dirty="0" smtClean="0">
                <a:latin typeface="Verdana"/>
              </a:rPr>
              <a:t>B</a:t>
            </a:r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0" y="3352800"/>
            <a:ext cx="10210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Embedded Randomness vs. NIZK</a:t>
            </a:r>
            <a:endParaRPr lang="en-US" sz="2800" baseline="-25000" dirty="0" smtClean="0">
              <a:latin typeface="Comic Sans MS" pitchFamily="66" charset="0"/>
            </a:endParaRPr>
          </a:p>
        </p:txBody>
      </p:sp>
      <p:pic>
        <p:nvPicPr>
          <p:cNvPr id="1026" name="Picture 2" descr="C:\Users\bwaters\AppData\Local\Microsoft\Windows\Temporary Internet Files\Content.IE5\SF62ORUR\MC90023432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419600"/>
            <a:ext cx="1279525" cy="1277898"/>
          </a:xfrm>
          <a:prstGeom prst="rect">
            <a:avLst/>
          </a:prstGeom>
          <a:noFill/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4343400"/>
            <a:ext cx="88392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Proof w/ embedding randomness:</a:t>
            </a:r>
          </a:p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rgbClr val="00CC00"/>
                </a:solidFill>
                <a:latin typeface="Comic Sans MS" pitchFamily="66" charset="0"/>
              </a:rPr>
              <a:t>Good</a:t>
            </a:r>
            <a:r>
              <a:rPr lang="en-US" sz="2800" dirty="0" smtClean="0">
                <a:latin typeface="Comic Sans MS" pitchFamily="66" charset="0"/>
              </a:rPr>
              <a:t>: Decrypt from either side</a:t>
            </a:r>
          </a:p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Problem</a:t>
            </a:r>
            <a:r>
              <a:rPr lang="en-US" sz="2800" dirty="0" smtClean="0">
                <a:latin typeface="Comic Sans MS" pitchFamily="66" charset="0"/>
              </a:rPr>
              <a:t>: Embedding challenge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835025"/>
          </a:xfrm>
        </p:spPr>
        <p:txBody>
          <a:bodyPr/>
          <a:lstStyle/>
          <a:p>
            <a:r>
              <a:rPr lang="en-US" dirty="0" smtClean="0"/>
              <a:t>What is the trouble?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46CC1-14C9-4210-BB46-542F2503F99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914400" y="1371600"/>
            <a:ext cx="3657600" cy="914400"/>
          </a:xfrm>
          <a:prstGeom prst="rect">
            <a:avLst/>
          </a:prstGeom>
          <a:solidFill>
            <a:srgbClr val="00CC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0" y="1600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;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a</a:t>
            </a:r>
            <a:endParaRPr lang="en-US" baseline="-25000" dirty="0">
              <a:latin typeface="Verdana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676400" y="1600200"/>
            <a:ext cx="2362200" cy="533400"/>
            <a:chOff x="1447800" y="1981200"/>
            <a:chExt cx="2362200" cy="5334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524000" y="1981200"/>
              <a:ext cx="2209800" cy="533400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47800" y="19812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latin typeface="Verdana"/>
                </a:rPr>
                <a:t>M,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a</a:t>
              </a:r>
              <a:r>
                <a:rPr lang="en-US" dirty="0" smtClean="0">
                  <a:latin typeface="Verdana"/>
                </a:rPr>
                <a:t> ,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b</a:t>
              </a:r>
              <a:r>
                <a:rPr lang="en-US" dirty="0" smtClean="0"/>
                <a:t>);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in</a:t>
              </a:r>
              <a:endParaRPr lang="en-US" baseline="-25000" dirty="0">
                <a:latin typeface="Verdana"/>
              </a:endParaRPr>
            </a:p>
          </p:txBody>
        </p:sp>
      </p:grp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2743200"/>
            <a:ext cx="10210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Challenge CT= </a:t>
            </a:r>
            <a:r>
              <a:rPr lang="en-US" sz="2800" dirty="0" smtClean="0">
                <a:latin typeface="Verdana"/>
              </a:rPr>
              <a:t>C</a:t>
            </a:r>
            <a:r>
              <a:rPr lang="en-US" sz="2800" baseline="-25000" dirty="0" smtClean="0">
                <a:latin typeface="Comic Sans MS"/>
              </a:rPr>
              <a:t>A</a:t>
            </a:r>
            <a:r>
              <a:rPr lang="en-US" sz="2800" dirty="0" smtClean="0">
                <a:latin typeface="Comic Sans MS" pitchFamily="66" charset="0"/>
              </a:rPr>
              <a:t> *, </a:t>
            </a:r>
            <a:r>
              <a:rPr lang="en-US" sz="2800" dirty="0" smtClean="0">
                <a:latin typeface="Verdana"/>
              </a:rPr>
              <a:t>C</a:t>
            </a:r>
            <a:r>
              <a:rPr lang="en-US" sz="2800" baseline="-25000" dirty="0" smtClean="0">
                <a:latin typeface="Comic Sans MS"/>
              </a:rPr>
              <a:t>B</a:t>
            </a:r>
            <a:r>
              <a:rPr lang="en-US" sz="2800" dirty="0" smtClean="0">
                <a:latin typeface="Comic Sans MS" pitchFamily="66" charset="0"/>
              </a:rPr>
              <a:t> *   encryptions of </a:t>
            </a:r>
            <a:r>
              <a:rPr lang="en-US" sz="2800" dirty="0" err="1" smtClean="0">
                <a:latin typeface="Verdana"/>
              </a:rPr>
              <a:t>C</a:t>
            </a:r>
            <a:r>
              <a:rPr lang="en-US" sz="2800" baseline="-25000" dirty="0" err="1" smtClean="0">
                <a:latin typeface="Comic Sans MS"/>
              </a:rPr>
              <a:t>in</a:t>
            </a:r>
            <a:r>
              <a:rPr lang="en-US" sz="2800" dirty="0" smtClean="0">
                <a:latin typeface="Comic Sans MS" pitchFamily="66" charset="0"/>
              </a:rPr>
              <a:t> *</a:t>
            </a:r>
            <a:endParaRPr lang="en-US" sz="2800" baseline="-25000" dirty="0" smtClean="0">
              <a:latin typeface="Comic Sans MS" pitchFamily="66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410200" y="1447800"/>
            <a:ext cx="3733800" cy="914400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5800" y="1600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;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b</a:t>
            </a:r>
            <a:endParaRPr lang="en-US" baseline="-25000" dirty="0">
              <a:latin typeface="Verdan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8200" y="1600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Verdana"/>
              </a:rPr>
              <a:t>C</a:t>
            </a:r>
            <a:r>
              <a:rPr lang="en-US" baseline="-25000" dirty="0" err="1" smtClean="0">
                <a:latin typeface="Verdana"/>
              </a:rPr>
              <a:t>in</a:t>
            </a:r>
            <a:r>
              <a:rPr lang="en-US" dirty="0" smtClean="0"/>
              <a:t>*=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572000" y="1600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</a:t>
            </a:r>
            <a:r>
              <a:rPr lang="en-US" baseline="-25000" dirty="0" smtClean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*=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0" y="3352800"/>
            <a:ext cx="10210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Problem Query: Get </a:t>
            </a:r>
            <a:r>
              <a:rPr lang="en-US" sz="2800" dirty="0" err="1" smtClean="0">
                <a:latin typeface="Verdana"/>
              </a:rPr>
              <a:t>C</a:t>
            </a:r>
            <a:r>
              <a:rPr lang="en-US" sz="2800" baseline="-25000" dirty="0" err="1" smtClean="0">
                <a:latin typeface="Comic Sans MS"/>
              </a:rPr>
              <a:t>in</a:t>
            </a:r>
            <a:r>
              <a:rPr lang="en-US" sz="2800" dirty="0" smtClean="0">
                <a:latin typeface="Comic Sans MS" pitchFamily="66" charset="0"/>
              </a:rPr>
              <a:t>’ </a:t>
            </a:r>
            <a:r>
              <a:rPr lang="en-US" sz="2800" dirty="0" err="1" smtClean="0">
                <a:latin typeface="Comic Sans MS" pitchFamily="66" charset="0"/>
              </a:rPr>
              <a:t>s.t</a:t>
            </a:r>
            <a:r>
              <a:rPr lang="en-US" sz="2800" dirty="0" smtClean="0">
                <a:latin typeface="Comic Sans MS" pitchFamily="66" charset="0"/>
              </a:rPr>
              <a:t>. </a:t>
            </a:r>
            <a:r>
              <a:rPr lang="en-US" sz="2800" dirty="0" smtClean="0">
                <a:latin typeface="Verdana"/>
              </a:rPr>
              <a:t>F(PK</a:t>
            </a:r>
            <a:r>
              <a:rPr lang="en-US" sz="2800" baseline="-25000" dirty="0" smtClean="0">
                <a:latin typeface="Comic Sans MS"/>
              </a:rPr>
              <a:t>DCCA</a:t>
            </a:r>
            <a:r>
              <a:rPr lang="en-US" sz="2800" dirty="0" smtClean="0">
                <a:latin typeface="Comic Sans MS" pitchFamily="66" charset="0"/>
              </a:rPr>
              <a:t>, </a:t>
            </a:r>
            <a:r>
              <a:rPr lang="en-US" sz="2800" dirty="0" err="1" smtClean="0">
                <a:latin typeface="Verdana"/>
              </a:rPr>
              <a:t>C</a:t>
            </a:r>
            <a:r>
              <a:rPr lang="en-US" sz="2800" baseline="-25000" dirty="0" err="1" smtClean="0">
                <a:latin typeface="Comic Sans MS"/>
              </a:rPr>
              <a:t>in</a:t>
            </a:r>
            <a:r>
              <a:rPr lang="en-US" sz="2800" dirty="0" smtClean="0">
                <a:latin typeface="Comic Sans MS" pitchFamily="66" charset="0"/>
              </a:rPr>
              <a:t> *, </a:t>
            </a:r>
            <a:r>
              <a:rPr lang="en-US" sz="2800" dirty="0" err="1" smtClean="0">
                <a:latin typeface="Verdana"/>
              </a:rPr>
              <a:t>C</a:t>
            </a:r>
            <a:r>
              <a:rPr lang="en-US" sz="2800" baseline="-25000" dirty="0" err="1" smtClean="0">
                <a:latin typeface="Comic Sans MS"/>
              </a:rPr>
              <a:t>in</a:t>
            </a:r>
            <a:r>
              <a:rPr lang="en-US" sz="2800" dirty="0" smtClean="0">
                <a:latin typeface="Comic Sans MS" pitchFamily="66" charset="0"/>
              </a:rPr>
              <a:t>’) =1</a:t>
            </a:r>
            <a:endParaRPr lang="en-US" sz="2800" baseline="-25000" dirty="0" smtClean="0">
              <a:latin typeface="Comic Sans MS" pitchFamily="66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4495800"/>
            <a:ext cx="92202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Bad Event</a:t>
            </a:r>
            <a:r>
              <a:rPr lang="en-US" sz="2800" dirty="0" smtClean="0">
                <a:latin typeface="Comic Sans MS" pitchFamily="66" charset="0"/>
              </a:rPr>
              <a:t>: Query C= </a:t>
            </a:r>
            <a:r>
              <a:rPr lang="en-US" sz="2800" dirty="0" smtClean="0">
                <a:latin typeface="Verdana"/>
              </a:rPr>
              <a:t>C</a:t>
            </a:r>
            <a:r>
              <a:rPr lang="en-US" sz="2800" baseline="-25000" dirty="0" smtClean="0">
                <a:latin typeface="Comic Sans MS"/>
              </a:rPr>
              <a:t>A  </a:t>
            </a:r>
            <a:r>
              <a:rPr lang="en-US" sz="2800" dirty="0" smtClean="0">
                <a:latin typeface="Comic Sans MS" pitchFamily="66" charset="0"/>
              </a:rPr>
              <a:t>, </a:t>
            </a:r>
            <a:r>
              <a:rPr lang="en-US" sz="2800" dirty="0" smtClean="0">
                <a:latin typeface="Verdana"/>
              </a:rPr>
              <a:t>C</a:t>
            </a:r>
            <a:r>
              <a:rPr lang="en-US" sz="2800" baseline="-25000" dirty="0" smtClean="0">
                <a:latin typeface="Comic Sans MS"/>
              </a:rPr>
              <a:t>B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s.t.</a:t>
            </a:r>
            <a:endParaRPr lang="en-US" sz="2800" dirty="0" smtClean="0">
              <a:latin typeface="Comic Sans MS" pitchFamily="66" charset="0"/>
            </a:endParaRPr>
          </a:p>
          <a:p>
            <a:pPr marL="514350" indent="-514350">
              <a:spcBef>
                <a:spcPct val="50000"/>
              </a:spcBef>
              <a:buClr>
                <a:schemeClr val="accent2"/>
              </a:buClr>
              <a:buAutoNum type="arabicParenBoth"/>
            </a:pPr>
            <a:r>
              <a:rPr lang="en-US" sz="2800" dirty="0" smtClean="0">
                <a:latin typeface="Verdana"/>
              </a:rPr>
              <a:t>C</a:t>
            </a:r>
            <a:r>
              <a:rPr lang="en-US" sz="2800" baseline="-25000" dirty="0" smtClean="0">
                <a:latin typeface="Comic Sans MS"/>
              </a:rPr>
              <a:t>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Symbol"/>
                <a:sym typeface="Symbol"/>
              </a:rPr>
              <a:t>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Verdana"/>
              </a:rPr>
              <a:t>C</a:t>
            </a:r>
            <a:r>
              <a:rPr lang="en-US" sz="2800" baseline="-25000" dirty="0" smtClean="0">
                <a:latin typeface="Comic Sans MS"/>
              </a:rPr>
              <a:t>A</a:t>
            </a:r>
            <a:r>
              <a:rPr lang="en-US" sz="2800" dirty="0" smtClean="0">
                <a:latin typeface="Comic Sans MS" pitchFamily="66" charset="0"/>
              </a:rPr>
              <a:t> *</a:t>
            </a:r>
          </a:p>
          <a:p>
            <a:pPr marL="514350" indent="-514350">
              <a:spcBef>
                <a:spcPct val="50000"/>
              </a:spcBef>
              <a:buClr>
                <a:schemeClr val="accent2"/>
              </a:buClr>
              <a:buFontTx/>
              <a:buAutoNum type="arabicParenBoth"/>
            </a:pPr>
            <a:r>
              <a:rPr lang="en-US" sz="2800" dirty="0" smtClean="0">
                <a:latin typeface="Comic Sans MS" pitchFamily="66" charset="0"/>
              </a:rPr>
              <a:t>Dec( </a:t>
            </a:r>
            <a:r>
              <a:rPr lang="en-US" sz="2800" dirty="0" smtClean="0">
                <a:latin typeface="Verdana"/>
              </a:rPr>
              <a:t>SK</a:t>
            </a:r>
            <a:r>
              <a:rPr lang="en-US" sz="1800" dirty="0" smtClean="0">
                <a:latin typeface="Verdana"/>
              </a:rPr>
              <a:t>A</a:t>
            </a:r>
            <a:r>
              <a:rPr lang="en-US" sz="2800" dirty="0" smtClean="0">
                <a:latin typeface="Verdana"/>
              </a:rPr>
              <a:t>, C</a:t>
            </a:r>
            <a:r>
              <a:rPr lang="en-US" sz="2800" baseline="-25000" dirty="0" smtClean="0">
                <a:latin typeface="Comic Sans MS"/>
              </a:rPr>
              <a:t>A</a:t>
            </a:r>
            <a:r>
              <a:rPr lang="en-US" sz="2800" dirty="0" smtClean="0">
                <a:latin typeface="Comic Sans MS" pitchFamily="66" charset="0"/>
              </a:rPr>
              <a:t>) = </a:t>
            </a:r>
            <a:r>
              <a:rPr lang="en-US" sz="2800" dirty="0" err="1" smtClean="0">
                <a:latin typeface="Verdana"/>
              </a:rPr>
              <a:t>C</a:t>
            </a:r>
            <a:r>
              <a:rPr lang="en-US" sz="2800" baseline="-25000" dirty="0" err="1" smtClean="0">
                <a:latin typeface="Comic Sans MS"/>
              </a:rPr>
              <a:t>in</a:t>
            </a:r>
            <a:r>
              <a:rPr lang="en-US" sz="2800" dirty="0" smtClean="0">
                <a:latin typeface="Comic Sans MS" pitchFamily="66" charset="0"/>
              </a:rPr>
              <a:t>’ where </a:t>
            </a:r>
            <a:r>
              <a:rPr lang="en-US" sz="2800" dirty="0" smtClean="0">
                <a:latin typeface="Verdana"/>
              </a:rPr>
              <a:t>F(PK</a:t>
            </a:r>
            <a:r>
              <a:rPr lang="en-US" sz="2800" baseline="-25000" dirty="0" smtClean="0">
                <a:latin typeface="Comic Sans MS"/>
              </a:rPr>
              <a:t>DCCA</a:t>
            </a:r>
            <a:r>
              <a:rPr lang="en-US" sz="2800" dirty="0" smtClean="0">
                <a:latin typeface="Comic Sans MS" pitchFamily="66" charset="0"/>
              </a:rPr>
              <a:t>, </a:t>
            </a:r>
            <a:r>
              <a:rPr lang="en-US" sz="2800" dirty="0" err="1" smtClean="0">
                <a:latin typeface="Verdana"/>
              </a:rPr>
              <a:t>C</a:t>
            </a:r>
            <a:r>
              <a:rPr lang="en-US" sz="2800" baseline="-25000" dirty="0" err="1" smtClean="0">
                <a:latin typeface="Comic Sans MS"/>
              </a:rPr>
              <a:t>in</a:t>
            </a:r>
            <a:r>
              <a:rPr lang="en-US" sz="2800" dirty="0" smtClean="0">
                <a:latin typeface="Comic Sans MS" pitchFamily="66" charset="0"/>
              </a:rPr>
              <a:t> *, </a:t>
            </a:r>
            <a:r>
              <a:rPr lang="en-US" sz="2800" dirty="0" err="1" smtClean="0">
                <a:latin typeface="Verdana"/>
              </a:rPr>
              <a:t>C</a:t>
            </a:r>
            <a:r>
              <a:rPr lang="en-US" sz="2800" baseline="-25000" dirty="0" err="1" smtClean="0">
                <a:latin typeface="Comic Sans MS"/>
              </a:rPr>
              <a:t>in</a:t>
            </a:r>
            <a:r>
              <a:rPr lang="en-US" sz="2800" dirty="0" smtClean="0">
                <a:latin typeface="Comic Sans MS" pitchFamily="66" charset="0"/>
              </a:rPr>
              <a:t>’) =1</a:t>
            </a:r>
            <a:endParaRPr lang="en-US" sz="2800" baseline="-25000" dirty="0" smtClean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600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</a:t>
            </a:r>
            <a:r>
              <a:rPr lang="en-US" baseline="-25000" dirty="0" smtClean="0">
                <a:latin typeface="Comic Sans MS" pitchFamily="66" charset="0"/>
              </a:rPr>
              <a:t>A</a:t>
            </a:r>
            <a:r>
              <a:rPr lang="en-US" dirty="0" smtClean="0">
                <a:latin typeface="Comic Sans MS" pitchFamily="66" charset="0"/>
              </a:rPr>
              <a:t>*=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0" y="1600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Verdana"/>
              </a:rPr>
              <a:t>C</a:t>
            </a:r>
            <a:r>
              <a:rPr lang="en-US" baseline="-25000" dirty="0" err="1" smtClean="0">
                <a:latin typeface="Verdana"/>
              </a:rPr>
              <a:t>in</a:t>
            </a:r>
            <a:r>
              <a:rPr lang="en-US" dirty="0" smtClean="0"/>
              <a:t>*=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6172200" y="1600200"/>
            <a:ext cx="2362200" cy="533400"/>
            <a:chOff x="1447800" y="1981200"/>
            <a:chExt cx="2362200" cy="53340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1524000" y="1981200"/>
              <a:ext cx="2209800" cy="533400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47800" y="19812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latin typeface="Verdana"/>
                </a:rPr>
                <a:t>M,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a</a:t>
              </a:r>
              <a:r>
                <a:rPr lang="en-US" dirty="0" smtClean="0">
                  <a:latin typeface="Verdana"/>
                </a:rPr>
                <a:t> ,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b</a:t>
              </a:r>
              <a:r>
                <a:rPr lang="en-US" dirty="0" smtClean="0"/>
                <a:t>);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in</a:t>
              </a:r>
              <a:endParaRPr lang="en-US" baseline="-25000" dirty="0">
                <a:latin typeface="Verdan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835025"/>
          </a:xfrm>
        </p:spPr>
        <p:txBody>
          <a:bodyPr/>
          <a:lstStyle/>
          <a:p>
            <a:r>
              <a:rPr lang="en-US" dirty="0" smtClean="0"/>
              <a:t>Nested </a:t>
            </a:r>
            <a:r>
              <a:rPr lang="en-US" dirty="0" err="1" smtClean="0"/>
              <a:t>Indist</a:t>
            </a:r>
            <a:r>
              <a:rPr lang="en-US" dirty="0" smtClean="0"/>
              <a:t>. Game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46CC1-14C9-4210-BB46-542F2503F99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914400" y="3124200"/>
            <a:ext cx="3657600" cy="914400"/>
          </a:xfrm>
          <a:prstGeom prst="rect">
            <a:avLst/>
          </a:prstGeom>
          <a:solidFill>
            <a:srgbClr val="00CC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0" y="3352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;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a</a:t>
            </a:r>
            <a:endParaRPr lang="en-US" baseline="-25000" dirty="0">
              <a:latin typeface="Verdana"/>
            </a:endParaRPr>
          </a:p>
        </p:txBody>
      </p:sp>
      <p:grpSp>
        <p:nvGrpSpPr>
          <p:cNvPr id="4" name="Group 24"/>
          <p:cNvGrpSpPr/>
          <p:nvPr/>
        </p:nvGrpSpPr>
        <p:grpSpPr>
          <a:xfrm>
            <a:off x="1676400" y="3352800"/>
            <a:ext cx="2362200" cy="533400"/>
            <a:chOff x="1447800" y="1981200"/>
            <a:chExt cx="2362200" cy="5334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524000" y="1981200"/>
              <a:ext cx="2209800" cy="533400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47800" y="19812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latin typeface="Verdana"/>
                </a:rPr>
                <a:t>M,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a</a:t>
              </a:r>
              <a:r>
                <a:rPr lang="en-US" dirty="0" smtClean="0">
                  <a:latin typeface="Verdana"/>
                </a:rPr>
                <a:t> ,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b</a:t>
              </a:r>
              <a:r>
                <a:rPr lang="en-US" dirty="0" smtClean="0"/>
                <a:t>);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in</a:t>
              </a:r>
              <a:endParaRPr lang="en-US" baseline="-25000" dirty="0">
                <a:latin typeface="Verdana"/>
              </a:endParaRPr>
            </a:p>
          </p:txBody>
        </p:sp>
      </p:grp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1371600"/>
            <a:ext cx="10210800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Attacker gets CCA queries </a:t>
            </a:r>
          </a:p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Challenge Inner encrypts </a:t>
            </a:r>
            <a:r>
              <a:rPr lang="en-US" sz="2800" dirty="0" err="1" smtClean="0">
                <a:latin typeface="Comic Sans MS" pitchFamily="66" charset="0"/>
              </a:rPr>
              <a:t>Msg</a:t>
            </a:r>
            <a:r>
              <a:rPr lang="en-US" sz="2800" dirty="0" smtClean="0">
                <a:latin typeface="Comic Sans MS" pitchFamily="66" charset="0"/>
              </a:rPr>
              <a:t> + randomness or all 0’s</a:t>
            </a:r>
            <a:endParaRPr lang="en-US" sz="2800" baseline="-25000" dirty="0" smtClean="0">
              <a:latin typeface="Comic Sans MS" pitchFamily="66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410200" y="3200400"/>
            <a:ext cx="3733800" cy="914400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5800" y="3352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;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b</a:t>
            </a:r>
            <a:endParaRPr lang="en-US" baseline="-25000" dirty="0">
              <a:latin typeface="Verdan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8200" y="3352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Verdana"/>
              </a:rPr>
              <a:t>C</a:t>
            </a:r>
            <a:r>
              <a:rPr lang="en-US" baseline="-25000" dirty="0" err="1" smtClean="0">
                <a:latin typeface="Verdana"/>
              </a:rPr>
              <a:t>in</a:t>
            </a:r>
            <a:r>
              <a:rPr lang="en-US" dirty="0" smtClean="0"/>
              <a:t>*=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572000" y="3352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</a:t>
            </a:r>
            <a:r>
              <a:rPr lang="en-US" baseline="-25000" dirty="0" smtClean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*=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352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</a:t>
            </a:r>
            <a:r>
              <a:rPr lang="en-US" baseline="-25000" dirty="0" smtClean="0">
                <a:latin typeface="Comic Sans MS" pitchFamily="66" charset="0"/>
              </a:rPr>
              <a:t>A</a:t>
            </a:r>
            <a:r>
              <a:rPr lang="en-US" dirty="0" smtClean="0">
                <a:latin typeface="Comic Sans MS" pitchFamily="66" charset="0"/>
              </a:rPr>
              <a:t>*=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0" y="3352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Verdana"/>
              </a:rPr>
              <a:t>C</a:t>
            </a:r>
            <a:r>
              <a:rPr lang="en-US" baseline="-25000" dirty="0" err="1" smtClean="0">
                <a:latin typeface="Verdana"/>
              </a:rPr>
              <a:t>in</a:t>
            </a:r>
            <a:r>
              <a:rPr lang="en-US" dirty="0" smtClean="0"/>
              <a:t>*=</a:t>
            </a:r>
            <a:endParaRPr lang="en-US" dirty="0"/>
          </a:p>
        </p:txBody>
      </p:sp>
      <p:grpSp>
        <p:nvGrpSpPr>
          <p:cNvPr id="5" name="Group 25"/>
          <p:cNvGrpSpPr/>
          <p:nvPr/>
        </p:nvGrpSpPr>
        <p:grpSpPr>
          <a:xfrm>
            <a:off x="6172200" y="3352800"/>
            <a:ext cx="2362200" cy="533400"/>
            <a:chOff x="1447800" y="1981200"/>
            <a:chExt cx="2362200" cy="53340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1524000" y="1981200"/>
              <a:ext cx="2209800" cy="533400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47800" y="19812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latin typeface="Verdana"/>
                </a:rPr>
                <a:t>M,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a</a:t>
              </a:r>
              <a:r>
                <a:rPr lang="en-US" dirty="0" smtClean="0">
                  <a:latin typeface="Verdana"/>
                </a:rPr>
                <a:t> ,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b</a:t>
              </a:r>
              <a:r>
                <a:rPr lang="en-US" dirty="0" smtClean="0"/>
                <a:t>);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in</a:t>
              </a:r>
              <a:endParaRPr lang="en-US" baseline="-25000" dirty="0">
                <a:latin typeface="Verdana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14400" y="2590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z=1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914400" y="5257800"/>
            <a:ext cx="3657600" cy="914400"/>
          </a:xfrm>
          <a:prstGeom prst="rect">
            <a:avLst/>
          </a:prstGeom>
          <a:solidFill>
            <a:srgbClr val="00CC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0" y="5486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;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a</a:t>
            </a:r>
            <a:endParaRPr lang="en-US" baseline="-25000" dirty="0">
              <a:latin typeface="Verdana"/>
            </a:endParaRPr>
          </a:p>
        </p:txBody>
      </p:sp>
      <p:grpSp>
        <p:nvGrpSpPr>
          <p:cNvPr id="31" name="Group 24"/>
          <p:cNvGrpSpPr/>
          <p:nvPr/>
        </p:nvGrpSpPr>
        <p:grpSpPr>
          <a:xfrm>
            <a:off x="1676400" y="5486400"/>
            <a:ext cx="2362200" cy="533400"/>
            <a:chOff x="1447800" y="1981200"/>
            <a:chExt cx="2362200" cy="5334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1524000" y="1981200"/>
              <a:ext cx="2209800" cy="533400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47800" y="19812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latin typeface="Verdana"/>
                </a:rPr>
                <a:t>00…00</a:t>
              </a:r>
              <a:r>
                <a:rPr lang="en-US" dirty="0" smtClean="0"/>
                <a:t>);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in</a:t>
              </a:r>
              <a:endParaRPr lang="en-US" baseline="-25000" dirty="0">
                <a:latin typeface="Verdana"/>
              </a:endParaRPr>
            </a:p>
          </p:txBody>
        </p:sp>
      </p:grpSp>
      <p:sp>
        <p:nvSpPr>
          <p:cNvPr id="34" name="Rectangle 33"/>
          <p:cNvSpPr/>
          <p:nvPr/>
        </p:nvSpPr>
        <p:spPr bwMode="auto">
          <a:xfrm>
            <a:off x="5410200" y="5334000"/>
            <a:ext cx="3733800" cy="914400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05800" y="5486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;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b</a:t>
            </a:r>
            <a:endParaRPr lang="en-US" baseline="-25000" dirty="0">
              <a:latin typeface="Verdan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8200" y="5486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Verdana"/>
              </a:rPr>
              <a:t>C</a:t>
            </a:r>
            <a:r>
              <a:rPr lang="en-US" baseline="-25000" dirty="0" err="1" smtClean="0">
                <a:latin typeface="Verdana"/>
              </a:rPr>
              <a:t>in</a:t>
            </a:r>
            <a:r>
              <a:rPr lang="en-US" dirty="0" smtClean="0"/>
              <a:t>*=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572000" y="5486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</a:t>
            </a:r>
            <a:r>
              <a:rPr lang="en-US" baseline="-25000" dirty="0" smtClean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*=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5486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</a:t>
            </a:r>
            <a:r>
              <a:rPr lang="en-US" baseline="-25000" dirty="0" smtClean="0">
                <a:latin typeface="Comic Sans MS" pitchFamily="66" charset="0"/>
              </a:rPr>
              <a:t>A</a:t>
            </a:r>
            <a:r>
              <a:rPr lang="en-US" dirty="0" smtClean="0">
                <a:latin typeface="Comic Sans MS" pitchFamily="66" charset="0"/>
              </a:rPr>
              <a:t>*=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34000" y="5486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Verdana"/>
              </a:rPr>
              <a:t>C</a:t>
            </a:r>
            <a:r>
              <a:rPr lang="en-US" baseline="-25000" dirty="0" err="1" smtClean="0">
                <a:latin typeface="Verdana"/>
              </a:rPr>
              <a:t>in</a:t>
            </a:r>
            <a:r>
              <a:rPr lang="en-US" dirty="0" smtClean="0"/>
              <a:t>*=</a:t>
            </a:r>
            <a:endParaRPr lang="en-US" dirty="0"/>
          </a:p>
        </p:txBody>
      </p:sp>
      <p:grpSp>
        <p:nvGrpSpPr>
          <p:cNvPr id="42" name="Group 25"/>
          <p:cNvGrpSpPr/>
          <p:nvPr/>
        </p:nvGrpSpPr>
        <p:grpSpPr>
          <a:xfrm>
            <a:off x="6172200" y="5486400"/>
            <a:ext cx="2362200" cy="533400"/>
            <a:chOff x="1447800" y="1981200"/>
            <a:chExt cx="2362200" cy="533400"/>
          </a:xfrm>
        </p:grpSpPr>
        <p:sp>
          <p:nvSpPr>
            <p:cNvPr id="43" name="Rectangle 42"/>
            <p:cNvSpPr/>
            <p:nvPr/>
          </p:nvSpPr>
          <p:spPr bwMode="auto">
            <a:xfrm>
              <a:off x="1524000" y="1981200"/>
              <a:ext cx="2209800" cy="533400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7800" y="19812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latin typeface="Verdana"/>
                </a:rPr>
                <a:t>00…00</a:t>
              </a:r>
              <a:r>
                <a:rPr lang="en-US" dirty="0" smtClean="0"/>
                <a:t>);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in</a:t>
              </a:r>
              <a:endParaRPr lang="en-US" baseline="-25000" dirty="0">
                <a:latin typeface="Verdana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914400" y="4724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z=0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05000" y="47244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No embedded randomness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Rounded Rectangular Callout 47"/>
          <p:cNvSpPr/>
          <p:nvPr/>
        </p:nvSpPr>
        <p:spPr bwMode="auto">
          <a:xfrm>
            <a:off x="2514600" y="1295400"/>
            <a:ext cx="6324600" cy="838200"/>
          </a:xfrm>
          <a:prstGeom prst="wedgeRoundRectCallout">
            <a:avLst>
              <a:gd name="adj1" fmla="val -77867"/>
              <a:gd name="adj2" fmla="val 15951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-112" charset="0"/>
              </a:rPr>
              <a:t> If prove under this game we are done!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pic>
        <p:nvPicPr>
          <p:cNvPr id="1028" name="Picture 4" descr="C:\Users\bwaters\Desktop\Picture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555625" cy="773112"/>
          </a:xfrm>
          <a:prstGeom prst="rect">
            <a:avLst/>
          </a:prstGeom>
          <a:noFill/>
        </p:spPr>
      </p:pic>
      <p:pic>
        <p:nvPicPr>
          <p:cNvPr id="49" name="Picture 4" descr="C:\Users\bwaters\Desktop\Picture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555625" cy="773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28" grpId="0" animBg="1"/>
      <p:bldP spid="30" grpId="0"/>
      <p:bldP spid="36" grpId="0"/>
      <p:bldP spid="37" grpId="0"/>
      <p:bldP spid="20" grpId="0"/>
      <p:bldP spid="21" grpId="0"/>
      <p:bldP spid="24" grpId="0"/>
      <p:bldP spid="25" grpId="0" animBg="1"/>
      <p:bldP spid="26" grpId="0"/>
      <p:bldP spid="34" grpId="0" animBg="1"/>
      <p:bldP spid="35" grpId="0"/>
      <p:bldP spid="38" grpId="0"/>
      <p:bldP spid="39" grpId="0"/>
      <p:bldP spid="40" grpId="0"/>
      <p:bldP spid="41" grpId="0"/>
      <p:bldP spid="45" grpId="0"/>
      <p:bldP spid="47" grpId="0"/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835025"/>
          </a:xfrm>
        </p:spPr>
        <p:txBody>
          <a:bodyPr/>
          <a:lstStyle/>
          <a:p>
            <a:r>
              <a:rPr lang="en-US" dirty="0" smtClean="0"/>
              <a:t>Proof Overview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46CC1-14C9-4210-BB46-542F2503F99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1981200"/>
            <a:ext cx="9296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Eliminate bad event =&gt; Security follows from DCCA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0" y="3352800"/>
            <a:ext cx="92964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  <a:buAutoNum type="arabicParenBoth"/>
            </a:pPr>
            <a:r>
              <a:rPr lang="en-US" sz="2800" dirty="0" smtClean="0">
                <a:latin typeface="Comic Sans MS" pitchFamily="66" charset="0"/>
              </a:rPr>
              <a:t>Eliminate with z=0 (no embedded randomness)</a:t>
            </a:r>
          </a:p>
          <a:p>
            <a:pPr marL="514350" indent="-514350">
              <a:spcBef>
                <a:spcPct val="50000"/>
              </a:spcBef>
              <a:buClr>
                <a:schemeClr val="accent2"/>
              </a:buClr>
              <a:buFontTx/>
              <a:buAutoNum type="arabicParenBoth"/>
            </a:pP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Indirectly infer </a:t>
            </a:r>
            <a:r>
              <a:rPr lang="en-US" sz="2800" dirty="0" smtClean="0">
                <a:latin typeface="Comic Sans MS" pitchFamily="66" charset="0"/>
              </a:rPr>
              <a:t>z=1 case from (1) </a:t>
            </a:r>
            <a:endParaRPr lang="en-US" sz="2800" dirty="0" smtClean="0">
              <a:latin typeface="Comic Sans MS" pitchFamily="66" charset="0"/>
            </a:endParaRPr>
          </a:p>
          <a:p>
            <a:pPr marL="514350" indent="-514350">
              <a:spcBef>
                <a:spcPct val="50000"/>
              </a:spcBef>
              <a:buClr>
                <a:schemeClr val="accent2"/>
              </a:buClr>
              <a:buFontTx/>
              <a:buAutoNum type="arabicParenBoth"/>
            </a:pP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Finish off</a:t>
            </a:r>
            <a:endParaRPr lang="en-US" sz="2800" dirty="0" smtClean="0">
              <a:latin typeface="Comic Sans MS" pitchFamily="66" charset="0"/>
            </a:endParaRPr>
          </a:p>
        </p:txBody>
      </p:sp>
      <p:pic>
        <p:nvPicPr>
          <p:cNvPr id="2050" name="Picture 2" descr="C:\Users\bwaters\AppData\Local\Microsoft\Windows\Temporary Internet Files\Content.IE5\ONY9E7T3\MC90033466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533400"/>
            <a:ext cx="1827213" cy="95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46CC1-14C9-4210-BB46-542F2503F99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371600"/>
            <a:ext cx="8534400" cy="35702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New abstraction:  Detectable CCA security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Build CCA from it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Cover 1 to many bit enc. , tag-based, &amp; more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Embedded randomness --- blessing &amp; problems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Indirect inference on bad event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•"/>
            </a:pP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4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Picture </a:t>
            </a:r>
            <a:r>
              <a:rPr lang="en-US" sz="3200" dirty="0" smtClean="0"/>
              <a:t>(not necessarily to scale)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46CC1-14C9-4210-BB46-542F2503F99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67000" y="1524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  <a:latin typeface="Comic Sans MS" pitchFamily="66" charset="0"/>
              </a:rPr>
              <a:t>CCA</a:t>
            </a:r>
            <a:endParaRPr lang="en-US" sz="36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5638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  <a:latin typeface="Comic Sans MS" pitchFamily="66" charset="0"/>
              </a:rPr>
              <a:t>CPA</a:t>
            </a:r>
            <a:endParaRPr lang="en-US" sz="36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2971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  <a:latin typeface="Comic Sans MS" pitchFamily="66" charset="0"/>
              </a:rPr>
              <a:t>DCCA</a:t>
            </a:r>
            <a:endParaRPr lang="en-US" sz="36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4114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  <a:latin typeface="Comic Sans MS" pitchFamily="66" charset="0"/>
              </a:rPr>
              <a:t>CCA-1</a:t>
            </a:r>
            <a:endParaRPr lang="en-US" sz="36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9" name="Picture 3" descr="C:\Users\bwaters\AppData\Local\Microsoft\Windows\Temporary Internet Files\Content.IE5\ONY9E7T3\MC90044129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90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049358-ED56-4950-A013-EA7C6AB9D5B3}" type="slidenum">
              <a:rPr lang="en-US"/>
              <a:pPr/>
              <a:t>27</a:t>
            </a:fld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835025"/>
          </a:xfrm>
        </p:spPr>
        <p:txBody>
          <a:bodyPr/>
          <a:lstStyle/>
          <a:p>
            <a:r>
              <a:rPr lang="en-US" dirty="0" smtClean="0"/>
              <a:t>Bad Event Analysis </a:t>
            </a:r>
            <a:r>
              <a:rPr lang="en-US" sz="2000" dirty="0" smtClean="0"/>
              <a:t>(no embedded randomness)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46CC1-14C9-4210-BB46-542F2503F99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2133600"/>
            <a:ext cx="6477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Nested</a:t>
            </a:r>
            <a:endParaRPr lang="en-US" sz="2800" baseline="-25000" dirty="0" smtClean="0"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743200" y="2057400"/>
            <a:ext cx="3048000" cy="762000"/>
          </a:xfrm>
          <a:prstGeom prst="rect">
            <a:avLst/>
          </a:prstGeom>
          <a:solidFill>
            <a:srgbClr val="00CC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9200" y="2209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;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a</a:t>
            </a:r>
            <a:endParaRPr lang="en-US" baseline="-25000" dirty="0">
              <a:latin typeface="Verdana"/>
            </a:endParaRPr>
          </a:p>
        </p:txBody>
      </p:sp>
      <p:grpSp>
        <p:nvGrpSpPr>
          <p:cNvPr id="6" name="Group 24"/>
          <p:cNvGrpSpPr/>
          <p:nvPr/>
        </p:nvGrpSpPr>
        <p:grpSpPr>
          <a:xfrm>
            <a:off x="2895600" y="2209800"/>
            <a:ext cx="2362200" cy="533400"/>
            <a:chOff x="1447800" y="1981200"/>
            <a:chExt cx="2362200" cy="5334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1524000" y="1981200"/>
              <a:ext cx="2209800" cy="533400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47800" y="19812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latin typeface="Verdana"/>
                </a:rPr>
                <a:t>00…00</a:t>
              </a:r>
              <a:r>
                <a:rPr lang="en-US" dirty="0" smtClean="0"/>
                <a:t>);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in</a:t>
              </a:r>
              <a:endParaRPr lang="en-US" baseline="-25000" dirty="0">
                <a:latin typeface="Verdana"/>
              </a:endParaRPr>
            </a:p>
          </p:txBody>
        </p:sp>
      </p:grpSp>
      <p:sp>
        <p:nvSpPr>
          <p:cNvPr id="34" name="Rectangle 33"/>
          <p:cNvSpPr/>
          <p:nvPr/>
        </p:nvSpPr>
        <p:spPr bwMode="auto">
          <a:xfrm>
            <a:off x="6019800" y="2057400"/>
            <a:ext cx="2895600" cy="838200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29600" y="2209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;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b</a:t>
            </a:r>
            <a:endParaRPr lang="en-US" baseline="-25000" dirty="0">
              <a:latin typeface="Verdana"/>
            </a:endParaRPr>
          </a:p>
        </p:txBody>
      </p:sp>
      <p:grpSp>
        <p:nvGrpSpPr>
          <p:cNvPr id="7" name="Group 25"/>
          <p:cNvGrpSpPr/>
          <p:nvPr/>
        </p:nvGrpSpPr>
        <p:grpSpPr>
          <a:xfrm>
            <a:off x="6096000" y="2209800"/>
            <a:ext cx="2362200" cy="533400"/>
            <a:chOff x="1447800" y="1981200"/>
            <a:chExt cx="2362200" cy="533400"/>
          </a:xfrm>
        </p:grpSpPr>
        <p:sp>
          <p:nvSpPr>
            <p:cNvPr id="43" name="Rectangle 42"/>
            <p:cNvSpPr/>
            <p:nvPr/>
          </p:nvSpPr>
          <p:spPr bwMode="auto">
            <a:xfrm>
              <a:off x="1524000" y="1981200"/>
              <a:ext cx="2209800" cy="533400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7800" y="19812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latin typeface="Verdana"/>
                </a:rPr>
                <a:t>00…00</a:t>
              </a:r>
              <a:r>
                <a:rPr lang="en-US" dirty="0" smtClean="0"/>
                <a:t>);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in</a:t>
              </a:r>
              <a:endParaRPr lang="en-US" baseline="-25000" dirty="0">
                <a:latin typeface="Verdana"/>
              </a:endParaRPr>
            </a:p>
          </p:txBody>
        </p:sp>
      </p:grp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0" y="3276600"/>
            <a:ext cx="6477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Right-Erased</a:t>
            </a:r>
            <a:endParaRPr lang="en-US" sz="2800" baseline="-25000" dirty="0" smtClean="0">
              <a:latin typeface="Comic Sans MS" pitchFamily="66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743200" y="3200400"/>
            <a:ext cx="3048000" cy="762000"/>
          </a:xfrm>
          <a:prstGeom prst="rect">
            <a:avLst/>
          </a:prstGeom>
          <a:solidFill>
            <a:srgbClr val="00CC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29200" y="3352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;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a</a:t>
            </a:r>
            <a:endParaRPr lang="en-US" baseline="-25000" dirty="0">
              <a:latin typeface="Verdana"/>
            </a:endParaRPr>
          </a:p>
        </p:txBody>
      </p:sp>
      <p:grpSp>
        <p:nvGrpSpPr>
          <p:cNvPr id="51" name="Group 24"/>
          <p:cNvGrpSpPr/>
          <p:nvPr/>
        </p:nvGrpSpPr>
        <p:grpSpPr>
          <a:xfrm>
            <a:off x="2895600" y="3352800"/>
            <a:ext cx="2362200" cy="533400"/>
            <a:chOff x="1447800" y="1981200"/>
            <a:chExt cx="2362200" cy="53340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1524000" y="1981200"/>
              <a:ext cx="2209800" cy="533400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447800" y="19812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latin typeface="Verdana"/>
                </a:rPr>
                <a:t>00…00</a:t>
              </a:r>
              <a:r>
                <a:rPr lang="en-US" dirty="0" smtClean="0"/>
                <a:t>);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in</a:t>
              </a:r>
              <a:endParaRPr lang="en-US" baseline="-25000" dirty="0">
                <a:latin typeface="Verdana"/>
              </a:endParaRPr>
            </a:p>
          </p:txBody>
        </p:sp>
      </p:grpSp>
      <p:sp>
        <p:nvSpPr>
          <p:cNvPr id="54" name="Rectangle 53"/>
          <p:cNvSpPr/>
          <p:nvPr/>
        </p:nvSpPr>
        <p:spPr bwMode="auto">
          <a:xfrm>
            <a:off x="6019800" y="3200400"/>
            <a:ext cx="2895600" cy="762000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229600" y="3352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;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b</a:t>
            </a:r>
            <a:endParaRPr lang="en-US" baseline="-25000" dirty="0">
              <a:latin typeface="Verdana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96000" y="3352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1111…111</a:t>
            </a:r>
            <a:endParaRPr lang="en-US" baseline="-25000" dirty="0">
              <a:latin typeface="Verdana"/>
            </a:endParaRP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0" y="4191000"/>
            <a:ext cx="6477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Switch -Decrypt</a:t>
            </a:r>
            <a:endParaRPr lang="en-US" sz="2800" baseline="-25000" dirty="0" smtClean="0">
              <a:latin typeface="Comic Sans MS" pitchFamily="66" charset="0"/>
            </a:endParaRPr>
          </a:p>
        </p:txBody>
      </p:sp>
      <p:sp>
        <p:nvSpPr>
          <p:cNvPr id="81" name="Text Box 4"/>
          <p:cNvSpPr txBox="1">
            <a:spLocks noChangeArrowheads="1"/>
          </p:cNvSpPr>
          <p:nvPr/>
        </p:nvSpPr>
        <p:spPr bwMode="auto">
          <a:xfrm>
            <a:off x="0" y="5181600"/>
            <a:ext cx="6477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Full-Erased</a:t>
            </a:r>
            <a:endParaRPr lang="en-US" sz="2800" baseline="-25000" dirty="0" smtClean="0">
              <a:latin typeface="Comic Sans MS" pitchFamily="66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2743200" y="5105400"/>
            <a:ext cx="3048000" cy="762000"/>
          </a:xfrm>
          <a:prstGeom prst="rect">
            <a:avLst/>
          </a:prstGeom>
          <a:solidFill>
            <a:srgbClr val="00CC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029200" y="525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;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a</a:t>
            </a:r>
            <a:endParaRPr lang="en-US" baseline="-25000" dirty="0">
              <a:latin typeface="Verdana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6019800" y="5105400"/>
            <a:ext cx="2895600" cy="762000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229600" y="5257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;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b</a:t>
            </a:r>
            <a:endParaRPr lang="en-US" baseline="-25000" dirty="0">
              <a:latin typeface="Verdana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096000" y="5257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1111…111</a:t>
            </a:r>
            <a:endParaRPr lang="en-US" baseline="-25000" dirty="0">
              <a:latin typeface="Verdana"/>
            </a:endParaRPr>
          </a:p>
        </p:txBody>
      </p:sp>
      <p:sp>
        <p:nvSpPr>
          <p:cNvPr id="91" name="Text Box 4"/>
          <p:cNvSpPr txBox="1">
            <a:spLocks noChangeArrowheads="1"/>
          </p:cNvSpPr>
          <p:nvPr/>
        </p:nvSpPr>
        <p:spPr bwMode="auto">
          <a:xfrm>
            <a:off x="0" y="1295400"/>
            <a:ext cx="6477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u="sng" dirty="0" smtClean="0">
                <a:latin typeface="Comic Sans MS" pitchFamily="66" charset="0"/>
              </a:rPr>
              <a:t>Show probabilities are close</a:t>
            </a:r>
            <a:endParaRPr lang="en-US" sz="2800" u="sng" baseline="-25000" dirty="0" smtClean="0">
              <a:latin typeface="Comic Sans MS" pitchFamily="66" charset="0"/>
            </a:endParaRPr>
          </a:p>
        </p:txBody>
      </p:sp>
      <p:sp>
        <p:nvSpPr>
          <p:cNvPr id="92" name="Text Box 4"/>
          <p:cNvSpPr txBox="1">
            <a:spLocks noChangeArrowheads="1"/>
          </p:cNvSpPr>
          <p:nvPr/>
        </p:nvSpPr>
        <p:spPr bwMode="auto">
          <a:xfrm>
            <a:off x="914400" y="2667000"/>
            <a:ext cx="1905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IND-CPA</a:t>
            </a:r>
            <a:endParaRPr lang="en-US" baseline="-25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3" name="Text Box 4"/>
          <p:cNvSpPr txBox="1">
            <a:spLocks noChangeArrowheads="1"/>
          </p:cNvSpPr>
          <p:nvPr/>
        </p:nvSpPr>
        <p:spPr bwMode="auto">
          <a:xfrm>
            <a:off x="990600" y="4724400"/>
            <a:ext cx="2590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1Bounded CCA</a:t>
            </a:r>
            <a:endParaRPr lang="en-US" baseline="-25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4" name="Text Box 4"/>
          <p:cNvSpPr txBox="1">
            <a:spLocks noChangeArrowheads="1"/>
          </p:cNvSpPr>
          <p:nvPr/>
        </p:nvSpPr>
        <p:spPr bwMode="auto">
          <a:xfrm>
            <a:off x="990600" y="6019800"/>
            <a:ext cx="3810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dirty="0" smtClean="0">
                <a:latin typeface="Comic Sans MS" pitchFamily="66" charset="0"/>
              </a:rPr>
              <a:t>=</a:t>
            </a:r>
            <a:r>
              <a:rPr lang="en-US" dirty="0" err="1" smtClean="0">
                <a:latin typeface="Comic Sans MS" pitchFamily="66" charset="0"/>
              </a:rPr>
              <a:t>negl</a:t>
            </a:r>
            <a:r>
              <a:rPr lang="en-US" dirty="0" smtClean="0">
                <a:latin typeface="Comic Sans MS" pitchFamily="66" charset="0"/>
              </a:rPr>
              <a:t>(n)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unpredictability</a:t>
            </a:r>
            <a:endParaRPr lang="en-US" baseline="-25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895600" y="5257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1111…111</a:t>
            </a:r>
            <a:endParaRPr lang="en-US" baseline="-250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465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 animBg="1"/>
      <p:bldP spid="26" grpId="0"/>
      <p:bldP spid="34" grpId="0" animBg="1"/>
      <p:bldP spid="35" grpId="0"/>
      <p:bldP spid="42" grpId="0"/>
      <p:bldP spid="46" grpId="0" animBg="1"/>
      <p:bldP spid="50" grpId="0"/>
      <p:bldP spid="54" grpId="0" animBg="1"/>
      <p:bldP spid="55" grpId="0"/>
      <p:bldP spid="58" grpId="0"/>
      <p:bldP spid="59" grpId="0"/>
      <p:bldP spid="81" grpId="0"/>
      <p:bldP spid="82" grpId="0" animBg="1"/>
      <p:bldP spid="83" grpId="0"/>
      <p:bldP spid="87" grpId="0" animBg="1"/>
      <p:bldP spid="88" grpId="0"/>
      <p:bldP spid="89" grpId="0"/>
      <p:bldP spid="92" grpId="0"/>
      <p:bldP spid="93" grpId="0"/>
      <p:bldP spid="94" grpId="0"/>
      <p:bldP spid="9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835025"/>
          </a:xfrm>
        </p:spPr>
        <p:txBody>
          <a:bodyPr/>
          <a:lstStyle/>
          <a:p>
            <a:r>
              <a:rPr lang="en-US" sz="3200" dirty="0" smtClean="0"/>
              <a:t>No Bad Event for embedded randomness</a:t>
            </a:r>
            <a:endParaRPr lang="en-US" sz="3200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1371600"/>
            <a:ext cx="10210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Suppose it did happen =&gt; We break DCCA </a:t>
            </a:r>
            <a:r>
              <a:rPr lang="en-US" sz="2800" dirty="0" err="1" smtClean="0">
                <a:latin typeface="Comic Sans MS" pitchFamily="66" charset="0"/>
              </a:rPr>
              <a:t>indist</a:t>
            </a:r>
            <a:r>
              <a:rPr lang="en-US" sz="2800" dirty="0" smtClean="0">
                <a:latin typeface="Comic Sans MS" pitchFamily="66" charset="0"/>
              </a:rPr>
              <a:t>.</a:t>
            </a:r>
          </a:p>
        </p:txBody>
      </p:sp>
      <p:grpSp>
        <p:nvGrpSpPr>
          <p:cNvPr id="7" name="Group 25"/>
          <p:cNvGrpSpPr/>
          <p:nvPr/>
        </p:nvGrpSpPr>
        <p:grpSpPr>
          <a:xfrm>
            <a:off x="6324600" y="3200400"/>
            <a:ext cx="2362200" cy="533400"/>
            <a:chOff x="1447800" y="1981200"/>
            <a:chExt cx="2362200" cy="533400"/>
          </a:xfrm>
        </p:grpSpPr>
        <p:sp>
          <p:nvSpPr>
            <p:cNvPr id="43" name="Rectangle 42"/>
            <p:cNvSpPr/>
            <p:nvPr/>
          </p:nvSpPr>
          <p:spPr bwMode="auto">
            <a:xfrm>
              <a:off x="1524000" y="1981200"/>
              <a:ext cx="2209800" cy="533400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7800" y="19812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latin typeface="Verdana"/>
                </a:rPr>
                <a:t>00…00</a:t>
              </a:r>
              <a:r>
                <a:rPr lang="en-US" dirty="0" smtClean="0"/>
                <a:t>);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in</a:t>
              </a:r>
              <a:endParaRPr lang="en-US" baseline="-25000" dirty="0">
                <a:latin typeface="Verdana"/>
              </a:endParaRPr>
            </a:p>
          </p:txBody>
        </p:sp>
      </p:grp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0" y="2590800"/>
            <a:ext cx="10210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2) Submit </a:t>
            </a:r>
            <a:r>
              <a:rPr lang="en-US" sz="2800" dirty="0" smtClean="0">
                <a:latin typeface="Verdana"/>
              </a:rPr>
              <a:t>Msg</a:t>
            </a:r>
            <a:r>
              <a:rPr lang="en-US" sz="2800" baseline="-25000" dirty="0">
                <a:latin typeface="Comic Sans MS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 =(M, </a:t>
            </a:r>
            <a:r>
              <a:rPr lang="en-US" sz="2800" dirty="0" err="1" smtClean="0">
                <a:latin typeface="Verdana"/>
              </a:rPr>
              <a:t>r</a:t>
            </a:r>
            <a:r>
              <a:rPr lang="en-US" sz="2800" baseline="-25000" dirty="0" err="1" smtClean="0">
                <a:latin typeface="Comic Sans MS"/>
              </a:rPr>
              <a:t>a</a:t>
            </a:r>
            <a:r>
              <a:rPr lang="en-US" sz="2800" dirty="0" smtClean="0">
                <a:latin typeface="Comic Sans MS" pitchFamily="66" charset="0"/>
              </a:rPr>
              <a:t>, </a:t>
            </a:r>
            <a:r>
              <a:rPr lang="en-US" sz="2800" dirty="0" err="1" smtClean="0">
                <a:latin typeface="Verdana"/>
              </a:rPr>
              <a:t>r</a:t>
            </a:r>
            <a:r>
              <a:rPr lang="en-US" sz="2800" baseline="-25000" dirty="0" err="1" smtClean="0">
                <a:latin typeface="Comic Sans MS"/>
              </a:rPr>
              <a:t>b</a:t>
            </a:r>
            <a:r>
              <a:rPr lang="en-US" sz="2800" dirty="0" smtClean="0">
                <a:latin typeface="Comic Sans MS" pitchFamily="66" charset="0"/>
              </a:rPr>
              <a:t>) , </a:t>
            </a:r>
            <a:r>
              <a:rPr lang="en-US" sz="2800" dirty="0" smtClean="0">
                <a:latin typeface="Verdana"/>
              </a:rPr>
              <a:t>Msg</a:t>
            </a:r>
            <a:r>
              <a:rPr lang="en-US" sz="2800" baseline="-25000" dirty="0">
                <a:latin typeface="Comic Sans MS"/>
              </a:rPr>
              <a:t>0</a:t>
            </a:r>
            <a:r>
              <a:rPr lang="en-US" sz="2800" dirty="0" smtClean="0">
                <a:latin typeface="Comic Sans MS" pitchFamily="66" charset="0"/>
              </a:rPr>
              <a:t> = (00…00)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0" y="1981200"/>
            <a:ext cx="10210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1) Run </a:t>
            </a:r>
            <a:r>
              <a:rPr lang="en-US" sz="2800" dirty="0" err="1" smtClean="0">
                <a:latin typeface="Comic Sans MS" pitchFamily="66" charset="0"/>
              </a:rPr>
              <a:t>Indist</a:t>
            </a:r>
            <a:r>
              <a:rPr lang="en-US" sz="2800" dirty="0" smtClean="0">
                <a:latin typeface="Comic Sans MS" pitchFamily="66" charset="0"/>
              </a:rPr>
              <a:t> Game on A (while playing DCCA)</a:t>
            </a: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0" y="3200400"/>
            <a:ext cx="3352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3) Get back either</a:t>
            </a:r>
          </a:p>
        </p:txBody>
      </p:sp>
      <p:grpSp>
        <p:nvGrpSpPr>
          <p:cNvPr id="51" name="Group 24"/>
          <p:cNvGrpSpPr/>
          <p:nvPr/>
        </p:nvGrpSpPr>
        <p:grpSpPr>
          <a:xfrm>
            <a:off x="3352800" y="3200400"/>
            <a:ext cx="2362200" cy="533400"/>
            <a:chOff x="1447800" y="1981200"/>
            <a:chExt cx="2362200" cy="53340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1524000" y="1981200"/>
              <a:ext cx="2209800" cy="533400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447800" y="19812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latin typeface="Verdana"/>
                </a:rPr>
                <a:t>M,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a</a:t>
              </a:r>
              <a:r>
                <a:rPr lang="en-US" dirty="0" smtClean="0">
                  <a:latin typeface="Verdana"/>
                </a:rPr>
                <a:t> ,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b</a:t>
              </a:r>
              <a:r>
                <a:rPr lang="en-US" dirty="0" smtClean="0"/>
                <a:t>);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in</a:t>
              </a:r>
              <a:endParaRPr lang="en-US" baseline="-25000" dirty="0">
                <a:latin typeface="Verdana"/>
              </a:endParaRPr>
            </a:p>
          </p:txBody>
        </p:sp>
      </p:grp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5715000" y="3124200"/>
            <a:ext cx="609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or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0" y="3886200"/>
            <a:ext cx="7924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4) Create challenge CT (know </a:t>
            </a:r>
            <a:r>
              <a:rPr lang="en-US" sz="2800" dirty="0" smtClean="0">
                <a:latin typeface="Verdana"/>
              </a:rPr>
              <a:t>SK</a:t>
            </a:r>
            <a:r>
              <a:rPr lang="en-US" sz="2800" baseline="-25000" dirty="0" smtClean="0">
                <a:latin typeface="Comic Sans MS"/>
              </a:rPr>
              <a:t>A</a:t>
            </a:r>
            <a:r>
              <a:rPr lang="en-US" sz="2800" dirty="0" smtClean="0">
                <a:latin typeface="Comic Sans MS" pitchFamily="66" charset="0"/>
              </a:rPr>
              <a:t>, </a:t>
            </a:r>
            <a:r>
              <a:rPr lang="en-US" sz="2800" dirty="0" smtClean="0">
                <a:latin typeface="Verdana"/>
              </a:rPr>
              <a:t>SK</a:t>
            </a:r>
            <a:r>
              <a:rPr lang="en-US" sz="2800" baseline="-25000" dirty="0" smtClean="0">
                <a:latin typeface="Comic Sans MS"/>
              </a:rPr>
              <a:t>B</a:t>
            </a:r>
            <a:r>
              <a:rPr lang="en-US" sz="2800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0" y="4495800"/>
            <a:ext cx="9372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5) Use DCCA oracle to answer non-dangerous queries</a:t>
            </a: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0" y="5257800"/>
            <a:ext cx="7924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What if get dangerous query?  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Stuck!</a:t>
            </a: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But then we know it must be </a:t>
            </a:r>
            <a:r>
              <a:rPr lang="en-US" sz="2800" dirty="0" smtClean="0">
                <a:latin typeface="Verdana"/>
              </a:rPr>
              <a:t>Msg</a:t>
            </a:r>
            <a:r>
              <a:rPr lang="en-US" sz="2800" baseline="-25000" dirty="0">
                <a:latin typeface="Comic Sans MS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 =&gt; breaks DCCA</a:t>
            </a: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!</a:t>
            </a:r>
            <a:endParaRPr lang="en-US" sz="28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36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6" grpId="0"/>
      <p:bldP spid="50" grpId="0"/>
      <p:bldP spid="54" grpId="0"/>
      <p:bldP spid="55" grpId="0"/>
      <p:bldP spid="56" grpId="0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4AD625-4251-496C-BB9F-72D356B3FFEE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Active Attackers </a:t>
            </a:r>
            <a:r>
              <a:rPr lang="en-US" sz="2000" dirty="0" smtClean="0">
                <a:ea typeface="ＭＳ Ｐゴシック" pitchFamily="34" charset="-128"/>
              </a:rPr>
              <a:t>[NY90,DDN91,RS91]</a:t>
            </a:r>
          </a:p>
        </p:txBody>
      </p:sp>
      <p:pic>
        <p:nvPicPr>
          <p:cNvPr id="6149" name="Picture 4" descr="car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05200"/>
            <a:ext cx="129222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sara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3581400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4790" name="Line 6"/>
          <p:cNvSpPr>
            <a:spLocks noChangeShapeType="1"/>
          </p:cNvSpPr>
          <p:nvPr/>
        </p:nvSpPr>
        <p:spPr bwMode="auto">
          <a:xfrm>
            <a:off x="1524000" y="4800600"/>
            <a:ext cx="5638800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74793" name="Picture 9" descr="fi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657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858000" y="2590800"/>
            <a:ext cx="1951038" cy="992188"/>
            <a:chOff x="2976" y="3312"/>
            <a:chExt cx="1229" cy="625"/>
          </a:xfrm>
        </p:grpSpPr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2976" y="3312"/>
              <a:ext cx="1229" cy="625"/>
              <a:chOff x="4030" y="1540"/>
              <a:chExt cx="1229" cy="625"/>
            </a:xfrm>
          </p:grpSpPr>
          <p:pic>
            <p:nvPicPr>
              <p:cNvPr id="6169" name="Picture 39" descr="j008533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433" y="1541"/>
                <a:ext cx="826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70" name="Text Box 40"/>
              <p:cNvSpPr txBox="1">
                <a:spLocks noChangeArrowheads="1"/>
              </p:cNvSpPr>
              <p:nvPr/>
            </p:nvSpPr>
            <p:spPr bwMode="auto">
              <a:xfrm>
                <a:off x="4030" y="1540"/>
                <a:ext cx="816" cy="36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200" dirty="0">
                    <a:latin typeface="Comic Sans MS" pitchFamily="66" charset="0"/>
                  </a:rPr>
                  <a:t>SK</a:t>
                </a:r>
              </a:p>
            </p:txBody>
          </p:sp>
        </p:grpSp>
        <p:pic>
          <p:nvPicPr>
            <p:cNvPr id="6168" name="Picture 41" descr="sarah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04" y="350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0" y="2590800"/>
            <a:ext cx="1447800" cy="838200"/>
            <a:chOff x="144" y="1968"/>
            <a:chExt cx="912" cy="528"/>
          </a:xfrm>
        </p:grpSpPr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336" y="2016"/>
              <a:ext cx="720" cy="480"/>
              <a:chOff x="528" y="1488"/>
              <a:chExt cx="720" cy="480"/>
            </a:xfrm>
          </p:grpSpPr>
          <p:grpSp>
            <p:nvGrpSpPr>
              <p:cNvPr id="7" name="Group 28"/>
              <p:cNvGrpSpPr>
                <a:grpSpLocks/>
              </p:cNvGrpSpPr>
              <p:nvPr/>
            </p:nvGrpSpPr>
            <p:grpSpPr bwMode="auto">
              <a:xfrm rot="10800000">
                <a:off x="528" y="1488"/>
                <a:ext cx="720" cy="339"/>
                <a:chOff x="3072" y="768"/>
                <a:chExt cx="624" cy="330"/>
              </a:xfrm>
            </p:grpSpPr>
            <p:grpSp>
              <p:nvGrpSpPr>
                <p:cNvPr id="8" name="Group 29"/>
                <p:cNvGrpSpPr>
                  <a:grpSpLocks/>
                </p:cNvGrpSpPr>
                <p:nvPr/>
              </p:nvGrpSpPr>
              <p:grpSpPr bwMode="auto">
                <a:xfrm>
                  <a:off x="3072" y="768"/>
                  <a:ext cx="624" cy="192"/>
                  <a:chOff x="1872" y="2976"/>
                  <a:chExt cx="624" cy="192"/>
                </a:xfrm>
              </p:grpSpPr>
              <p:sp>
                <p:nvSpPr>
                  <p:cNvPr id="6162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3072"/>
                    <a:ext cx="480" cy="48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63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2976"/>
                    <a:ext cx="192" cy="19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150 w 21600"/>
                      <a:gd name="T25" fmla="*/ 3150 h 21600"/>
                      <a:gd name="T26" fmla="*/ 18450 w 21600"/>
                      <a:gd name="T27" fmla="*/ 18450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400" y="10800"/>
                        </a:moveTo>
                        <a:cubicBezTo>
                          <a:pt x="5400" y="13782"/>
                          <a:pt x="7818" y="16200"/>
                          <a:pt x="10800" y="16200"/>
                        </a:cubicBezTo>
                        <a:cubicBezTo>
                          <a:pt x="13782" y="16200"/>
                          <a:pt x="16200" y="13782"/>
                          <a:pt x="16200" y="10800"/>
                        </a:cubicBezTo>
                        <a:cubicBezTo>
                          <a:pt x="16200" y="7818"/>
                          <a:pt x="13782" y="5400"/>
                          <a:pt x="10800" y="5400"/>
                        </a:cubicBezTo>
                        <a:cubicBezTo>
                          <a:pt x="7818" y="5400"/>
                          <a:pt x="5400" y="7818"/>
                          <a:pt x="5400" y="10800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64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3024"/>
                    <a:ext cx="48" cy="48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65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2976"/>
                    <a:ext cx="48" cy="96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6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2976"/>
                    <a:ext cx="48" cy="96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6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251" y="818"/>
                  <a:ext cx="101" cy="280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>
                  <a:spAutoFit/>
                </a:bodyPr>
                <a:lstStyle/>
                <a:p>
                  <a:endParaRPr lang="en-US">
                    <a:latin typeface="Arial" charset="0"/>
                  </a:endParaRPr>
                </a:p>
              </p:txBody>
            </p:sp>
          </p:grpSp>
          <p:pic>
            <p:nvPicPr>
              <p:cNvPr id="6159" name="Picture 36" descr="sarah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68" y="1584"/>
                <a:ext cx="384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157" name="Text Box 43"/>
            <p:cNvSpPr txBox="1">
              <a:spLocks noChangeArrowheads="1"/>
            </p:cNvSpPr>
            <p:nvPr/>
          </p:nvSpPr>
          <p:spPr bwMode="auto">
            <a:xfrm>
              <a:off x="144" y="1968"/>
              <a:ext cx="6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latin typeface="Comic Sans MS" pitchFamily="66" charset="0"/>
                </a:rPr>
                <a:t>PubK</a:t>
              </a:r>
              <a:endParaRPr lang="en-US" sz="2800" dirty="0">
                <a:latin typeface="Comic Sans MS" pitchFamily="66" charset="0"/>
              </a:endParaRPr>
            </a:p>
          </p:txBody>
        </p:sp>
      </p:grp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457200" y="1371600"/>
            <a:ext cx="8686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Chosen </a:t>
            </a:r>
            <a:r>
              <a:rPr lang="en-US" sz="2800" dirty="0" err="1" smtClean="0">
                <a:solidFill>
                  <a:schemeClr val="tx2"/>
                </a:solidFill>
                <a:latin typeface="Comic Sans MS" pitchFamily="66" charset="0"/>
              </a:rPr>
              <a:t>Ciphertext</a:t>
            </a: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 Attack (CCA)</a:t>
            </a:r>
            <a:endParaRPr lang="en-US" sz="2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30" name="Picture 9" descr="sat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5257800"/>
            <a:ext cx="114617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2590800" y="4800600"/>
            <a:ext cx="1371600" cy="15240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35"/>
          <p:cNvGrpSpPr/>
          <p:nvPr/>
        </p:nvGrpSpPr>
        <p:grpSpPr>
          <a:xfrm>
            <a:off x="3048000" y="5410200"/>
            <a:ext cx="914400" cy="1066800"/>
            <a:chOff x="1143000" y="4724400"/>
            <a:chExt cx="914400" cy="1066800"/>
          </a:xfrm>
        </p:grpSpPr>
        <p:pic>
          <p:nvPicPr>
            <p:cNvPr id="32" name="Picture 9" descr="fil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43000" y="48768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1143000" y="4724400"/>
              <a:ext cx="685800" cy="685800"/>
              <a:chOff x="1680" y="1824"/>
              <a:chExt cx="432" cy="432"/>
            </a:xfrm>
          </p:grpSpPr>
          <p:pic>
            <p:nvPicPr>
              <p:cNvPr id="34" name="Picture 12" descr="lock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680" y="182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13" descr="sarah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872" y="2016"/>
                <a:ext cx="24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50" name="Picture 2" descr="C:\Users\bwaters\AppData\Local\Microsoft\Windows\Temporary Internet Files\Content.IE5\NJ2MV0A6\MC900434859[1]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5257800"/>
            <a:ext cx="685800" cy="685800"/>
          </a:xfrm>
          <a:prstGeom prst="rect">
            <a:avLst/>
          </a:prstGeom>
          <a:noFill/>
        </p:spPr>
      </p:pic>
      <p:pic>
        <p:nvPicPr>
          <p:cNvPr id="3074" name="Picture 2" descr="C:\Users\bwaters\AppData\Local\Microsoft\Windows\Temporary Internet Files\Content.IE5\XVP9KBRJ\MC900432599[1]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76800" y="5638800"/>
            <a:ext cx="1022350" cy="1022350"/>
          </a:xfrm>
          <a:prstGeom prst="rect">
            <a:avLst/>
          </a:prstGeom>
          <a:noFill/>
        </p:spPr>
      </p:pic>
      <p:grpSp>
        <p:nvGrpSpPr>
          <p:cNvPr id="39" name="Group 11"/>
          <p:cNvGrpSpPr>
            <a:grpSpLocks/>
          </p:cNvGrpSpPr>
          <p:nvPr/>
        </p:nvGrpSpPr>
        <p:grpSpPr bwMode="auto">
          <a:xfrm>
            <a:off x="4984750" y="5453062"/>
            <a:ext cx="685800" cy="685800"/>
            <a:chOff x="1680" y="1824"/>
            <a:chExt cx="432" cy="432"/>
          </a:xfrm>
        </p:grpSpPr>
        <p:pic>
          <p:nvPicPr>
            <p:cNvPr id="40" name="Picture 12" descr="lock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680" y="1824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3" descr="sarah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72" y="2016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0.23576 -0.241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-12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23403 -0.24514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-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76 -0.2412 L -0.00591 -0.00787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835025"/>
          </a:xfrm>
        </p:spPr>
        <p:txBody>
          <a:bodyPr/>
          <a:lstStyle/>
          <a:p>
            <a:r>
              <a:rPr lang="en-US" dirty="0" smtClean="0"/>
              <a:t>Finishing it off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46CC1-14C9-4210-BB46-542F2503F99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914400" y="1752600"/>
            <a:ext cx="3657600" cy="914400"/>
          </a:xfrm>
          <a:prstGeom prst="rect">
            <a:avLst/>
          </a:prstGeom>
          <a:solidFill>
            <a:srgbClr val="00CC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0" y="1981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;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a</a:t>
            </a:r>
            <a:endParaRPr lang="en-US" baseline="-25000" dirty="0">
              <a:latin typeface="Verdana"/>
            </a:endParaRPr>
          </a:p>
        </p:txBody>
      </p:sp>
      <p:grpSp>
        <p:nvGrpSpPr>
          <p:cNvPr id="4" name="Group 24"/>
          <p:cNvGrpSpPr/>
          <p:nvPr/>
        </p:nvGrpSpPr>
        <p:grpSpPr>
          <a:xfrm>
            <a:off x="1676400" y="1981200"/>
            <a:ext cx="2362200" cy="533400"/>
            <a:chOff x="1447800" y="1981200"/>
            <a:chExt cx="2362200" cy="5334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524000" y="1981200"/>
              <a:ext cx="2209800" cy="533400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47800" y="19812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latin typeface="Verdana"/>
                </a:rPr>
                <a:t>M,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a</a:t>
              </a:r>
              <a:r>
                <a:rPr lang="en-US" dirty="0" smtClean="0">
                  <a:latin typeface="Verdana"/>
                </a:rPr>
                <a:t> ,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b</a:t>
              </a:r>
              <a:r>
                <a:rPr lang="en-US" dirty="0" smtClean="0"/>
                <a:t>);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in</a:t>
              </a:r>
              <a:endParaRPr lang="en-US" baseline="-25000" dirty="0">
                <a:latin typeface="Verdana"/>
              </a:endParaRPr>
            </a:p>
          </p:txBody>
        </p:sp>
      </p:grpSp>
      <p:sp>
        <p:nvSpPr>
          <p:cNvPr id="28" name="Rectangle 27"/>
          <p:cNvSpPr/>
          <p:nvPr/>
        </p:nvSpPr>
        <p:spPr bwMode="auto">
          <a:xfrm>
            <a:off x="5410200" y="1828800"/>
            <a:ext cx="3733800" cy="914400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5800" y="1981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;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b</a:t>
            </a:r>
            <a:endParaRPr lang="en-US" baseline="-25000" dirty="0">
              <a:latin typeface="Verdan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8200" y="1981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Verdana"/>
              </a:rPr>
              <a:t>C</a:t>
            </a:r>
            <a:r>
              <a:rPr lang="en-US" baseline="-25000" dirty="0" err="1" smtClean="0">
                <a:latin typeface="Verdana"/>
              </a:rPr>
              <a:t>in</a:t>
            </a:r>
            <a:r>
              <a:rPr lang="en-US" dirty="0" smtClean="0"/>
              <a:t>*=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5720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</a:t>
            </a:r>
            <a:r>
              <a:rPr lang="en-US" baseline="-25000" dirty="0" smtClean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*=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981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</a:t>
            </a:r>
            <a:r>
              <a:rPr lang="en-US" baseline="-25000" dirty="0" smtClean="0">
                <a:latin typeface="Comic Sans MS" pitchFamily="66" charset="0"/>
              </a:rPr>
              <a:t>A</a:t>
            </a:r>
            <a:r>
              <a:rPr lang="en-US" dirty="0" smtClean="0">
                <a:latin typeface="Comic Sans MS" pitchFamily="66" charset="0"/>
              </a:rPr>
              <a:t>*=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0" y="1981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Verdana"/>
              </a:rPr>
              <a:t>C</a:t>
            </a:r>
            <a:r>
              <a:rPr lang="en-US" baseline="-25000" dirty="0" err="1" smtClean="0">
                <a:latin typeface="Verdana"/>
              </a:rPr>
              <a:t>in</a:t>
            </a:r>
            <a:r>
              <a:rPr lang="en-US" dirty="0" smtClean="0"/>
              <a:t>*=</a:t>
            </a:r>
            <a:endParaRPr lang="en-US" dirty="0"/>
          </a:p>
        </p:txBody>
      </p:sp>
      <p:grpSp>
        <p:nvGrpSpPr>
          <p:cNvPr id="5" name="Group 25"/>
          <p:cNvGrpSpPr/>
          <p:nvPr/>
        </p:nvGrpSpPr>
        <p:grpSpPr>
          <a:xfrm>
            <a:off x="6172200" y="1981200"/>
            <a:ext cx="2362200" cy="533400"/>
            <a:chOff x="1447800" y="1981200"/>
            <a:chExt cx="2362200" cy="53340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1524000" y="1981200"/>
              <a:ext cx="2209800" cy="533400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47800" y="19812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latin typeface="Verdana"/>
                </a:rPr>
                <a:t>M,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a</a:t>
              </a:r>
              <a:r>
                <a:rPr lang="en-US" dirty="0" smtClean="0">
                  <a:latin typeface="Verdana"/>
                </a:rPr>
                <a:t> ,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b</a:t>
              </a:r>
              <a:r>
                <a:rPr lang="en-US" dirty="0" smtClean="0"/>
                <a:t>);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in</a:t>
              </a:r>
              <a:endParaRPr lang="en-US" baseline="-25000" dirty="0">
                <a:latin typeface="Verdana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14400" y="1219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z=1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914400" y="3429000"/>
            <a:ext cx="3657600" cy="914400"/>
          </a:xfrm>
          <a:prstGeom prst="rect">
            <a:avLst/>
          </a:prstGeom>
          <a:solidFill>
            <a:srgbClr val="00CC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0" y="3657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;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a</a:t>
            </a:r>
            <a:endParaRPr lang="en-US" baseline="-25000" dirty="0">
              <a:latin typeface="Verdana"/>
            </a:endParaRPr>
          </a:p>
        </p:txBody>
      </p:sp>
      <p:grpSp>
        <p:nvGrpSpPr>
          <p:cNvPr id="6" name="Group 24"/>
          <p:cNvGrpSpPr/>
          <p:nvPr/>
        </p:nvGrpSpPr>
        <p:grpSpPr>
          <a:xfrm>
            <a:off x="1676400" y="3657600"/>
            <a:ext cx="2362200" cy="533400"/>
            <a:chOff x="1447800" y="1981200"/>
            <a:chExt cx="2362200" cy="5334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1524000" y="1981200"/>
              <a:ext cx="2209800" cy="533400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47800" y="19812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latin typeface="Verdana"/>
                </a:rPr>
                <a:t>00…00</a:t>
              </a:r>
              <a:r>
                <a:rPr lang="en-US" dirty="0" smtClean="0"/>
                <a:t>);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in</a:t>
              </a:r>
              <a:endParaRPr lang="en-US" baseline="-25000" dirty="0">
                <a:latin typeface="Verdana"/>
              </a:endParaRPr>
            </a:p>
          </p:txBody>
        </p:sp>
      </p:grpSp>
      <p:sp>
        <p:nvSpPr>
          <p:cNvPr id="34" name="Rectangle 33"/>
          <p:cNvSpPr/>
          <p:nvPr/>
        </p:nvSpPr>
        <p:spPr bwMode="auto">
          <a:xfrm>
            <a:off x="5410200" y="3505200"/>
            <a:ext cx="3733800" cy="914400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05800" y="3657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;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b</a:t>
            </a:r>
            <a:endParaRPr lang="en-US" baseline="-25000" dirty="0">
              <a:latin typeface="Verdan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8200" y="3657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Verdana"/>
              </a:rPr>
              <a:t>C</a:t>
            </a:r>
            <a:r>
              <a:rPr lang="en-US" baseline="-25000" dirty="0" err="1" smtClean="0">
                <a:latin typeface="Verdana"/>
              </a:rPr>
              <a:t>in</a:t>
            </a:r>
            <a:r>
              <a:rPr lang="en-US" dirty="0" smtClean="0"/>
              <a:t>*=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572000" y="3657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</a:t>
            </a:r>
            <a:r>
              <a:rPr lang="en-US" baseline="-25000" dirty="0" smtClean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*=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3657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</a:t>
            </a:r>
            <a:r>
              <a:rPr lang="en-US" baseline="-25000" dirty="0" smtClean="0">
                <a:latin typeface="Comic Sans MS" pitchFamily="66" charset="0"/>
              </a:rPr>
              <a:t>A</a:t>
            </a:r>
            <a:r>
              <a:rPr lang="en-US" dirty="0" smtClean="0">
                <a:latin typeface="Comic Sans MS" pitchFamily="66" charset="0"/>
              </a:rPr>
              <a:t>*=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34000" y="3657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Verdana"/>
              </a:rPr>
              <a:t>C</a:t>
            </a:r>
            <a:r>
              <a:rPr lang="en-US" baseline="-25000" dirty="0" err="1" smtClean="0">
                <a:latin typeface="Verdana"/>
              </a:rPr>
              <a:t>in</a:t>
            </a:r>
            <a:r>
              <a:rPr lang="en-US" dirty="0" smtClean="0"/>
              <a:t>*=</a:t>
            </a:r>
            <a:endParaRPr lang="en-US" dirty="0"/>
          </a:p>
        </p:txBody>
      </p:sp>
      <p:grpSp>
        <p:nvGrpSpPr>
          <p:cNvPr id="7" name="Group 25"/>
          <p:cNvGrpSpPr/>
          <p:nvPr/>
        </p:nvGrpSpPr>
        <p:grpSpPr>
          <a:xfrm>
            <a:off x="6172200" y="3657600"/>
            <a:ext cx="2362200" cy="533400"/>
            <a:chOff x="1447800" y="1981200"/>
            <a:chExt cx="2362200" cy="533400"/>
          </a:xfrm>
        </p:grpSpPr>
        <p:sp>
          <p:nvSpPr>
            <p:cNvPr id="43" name="Rectangle 42"/>
            <p:cNvSpPr/>
            <p:nvPr/>
          </p:nvSpPr>
          <p:spPr bwMode="auto">
            <a:xfrm>
              <a:off x="1524000" y="1981200"/>
              <a:ext cx="2209800" cy="533400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7800" y="19812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latin typeface="Verdana"/>
                </a:rPr>
                <a:t>00…00</a:t>
              </a:r>
              <a:r>
                <a:rPr lang="en-US" dirty="0" smtClean="0"/>
                <a:t>);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in</a:t>
              </a:r>
              <a:endParaRPr lang="en-US" baseline="-25000" dirty="0">
                <a:latin typeface="Verdana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914400" y="2895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z=0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05000" y="2895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No embedded randomness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8" name="Picture 4" descr="C:\Users\bwaters\Desktop\Picture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14600"/>
            <a:ext cx="555625" cy="773112"/>
          </a:xfrm>
          <a:prstGeom prst="rect">
            <a:avLst/>
          </a:prstGeom>
          <a:noFill/>
        </p:spPr>
      </p:pic>
      <p:pic>
        <p:nvPicPr>
          <p:cNvPr id="49" name="Picture 4" descr="C:\Users\bwaters\Desktop\Picture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555625" cy="773112"/>
          </a:xfrm>
          <a:prstGeom prst="rect">
            <a:avLst/>
          </a:prstGeom>
          <a:noFill/>
        </p:spPr>
      </p:pic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0" y="5029200"/>
            <a:ext cx="10210800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N.I.  easy to prove from DCCA </a:t>
            </a:r>
            <a:r>
              <a:rPr lang="en-US" sz="2800" u="sng" dirty="0" smtClean="0">
                <a:solidFill>
                  <a:srgbClr val="0000CC"/>
                </a:solidFill>
                <a:latin typeface="Comic Sans MS" pitchFamily="66" charset="0"/>
              </a:rPr>
              <a:t>if no bad events</a:t>
            </a:r>
            <a:endParaRPr lang="en-US" u="sng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CCA security follows immediately</a:t>
            </a:r>
            <a:endParaRPr lang="en-US" sz="2800" baseline="-250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0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CCA-1 work?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46CC1-14C9-4210-BB46-542F2503F99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371600"/>
            <a:ext cx="8534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Idea</a:t>
            </a:r>
            <a:r>
              <a:rPr lang="en-US" sz="2800" dirty="0" smtClean="0">
                <a:latin typeface="Comic Sans MS" pitchFamily="66" charset="0"/>
              </a:rPr>
              <a:t>: Replace DCCA component w/ CCA-1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2057400"/>
            <a:ext cx="9601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Problem 1</a:t>
            </a:r>
            <a:r>
              <a:rPr lang="en-US" sz="2800" dirty="0" smtClean="0">
                <a:latin typeface="Comic Sans MS" pitchFamily="66" charset="0"/>
              </a:rPr>
              <a:t>: Proof needs to detect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2743200"/>
            <a:ext cx="9601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Problem 2</a:t>
            </a:r>
            <a:r>
              <a:rPr lang="en-US" sz="2800" dirty="0" smtClean="0">
                <a:latin typeface="Comic Sans MS" pitchFamily="66" charset="0"/>
              </a:rPr>
              <a:t>: </a:t>
            </a:r>
            <a:r>
              <a:rPr lang="en-US" sz="2800" dirty="0">
                <a:latin typeface="Comic Sans MS" pitchFamily="66" charset="0"/>
              </a:rPr>
              <a:t>C</a:t>
            </a:r>
            <a:r>
              <a:rPr lang="en-US" sz="2800" dirty="0" smtClean="0">
                <a:latin typeface="Comic Sans MS" pitchFamily="66" charset="0"/>
              </a:rPr>
              <a:t>ounterexample (w/natural CCA-1 scheme )</a:t>
            </a:r>
          </a:p>
        </p:txBody>
      </p:sp>
    </p:spTree>
    <p:extLst>
      <p:ext uri="{BB962C8B-B14F-4D97-AF65-F5344CB8AC3E}">
        <p14:creationId xmlns:p14="http://schemas.microsoft.com/office/powerpoint/2010/main" val="191202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835025"/>
          </a:xfrm>
        </p:spPr>
        <p:txBody>
          <a:bodyPr/>
          <a:lstStyle/>
          <a:p>
            <a:r>
              <a:rPr lang="en-US" dirty="0" smtClean="0"/>
              <a:t>Ex. 1: n-bit DCCA from 1 bit CCA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46CC1-14C9-4210-BB46-542F2503F99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371600"/>
            <a:ext cx="8534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Idea: Use basic concatenation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048000"/>
            <a:ext cx="838200" cy="461665"/>
          </a:xfrm>
          <a:prstGeom prst="rect">
            <a:avLst/>
          </a:prstGeom>
          <a:solidFill>
            <a:srgbClr val="FFC000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3048000"/>
            <a:ext cx="838200" cy="461665"/>
          </a:xfrm>
          <a:prstGeom prst="rect">
            <a:avLst/>
          </a:prstGeom>
          <a:solidFill>
            <a:srgbClr val="7030A0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3048000"/>
            <a:ext cx="838200" cy="461665"/>
          </a:xfrm>
          <a:prstGeom prst="rect">
            <a:avLst/>
          </a:prstGeom>
          <a:solidFill>
            <a:srgbClr val="00CC00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4343400"/>
            <a:ext cx="8534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F(PK,CT*,CT): </a:t>
            </a:r>
            <a:r>
              <a:rPr lang="en-US" sz="2800" dirty="0" smtClean="0">
                <a:latin typeface="cmsy10"/>
              </a:rPr>
              <a:t>9</a:t>
            </a:r>
            <a:r>
              <a:rPr lang="en-US" sz="2800" dirty="0" smtClean="0">
                <a:latin typeface="Comic Sans MS" pitchFamily="66" charset="0"/>
              </a:rPr>
              <a:t> (</a:t>
            </a:r>
            <a:r>
              <a:rPr lang="en-US" sz="2800" dirty="0" err="1" smtClean="0">
                <a:latin typeface="Comic Sans MS" pitchFamily="66" charset="0"/>
              </a:rPr>
              <a:t>i,j</a:t>
            </a:r>
            <a:r>
              <a:rPr lang="en-US" sz="2800" dirty="0" smtClean="0">
                <a:latin typeface="Comic Sans MS" pitchFamily="66" charset="0"/>
              </a:rPr>
              <a:t>) </a:t>
            </a:r>
            <a:r>
              <a:rPr lang="en-US" sz="2800" dirty="0" err="1" smtClean="0">
                <a:latin typeface="Comic Sans MS" pitchFamily="66" charset="0"/>
              </a:rPr>
              <a:t>s.t.</a:t>
            </a:r>
            <a:r>
              <a:rPr lang="en-US" sz="2800" dirty="0" smtClean="0">
                <a:latin typeface="Comic Sans MS" pitchFamily="66" charset="0"/>
              </a:rPr>
              <a:t>  </a:t>
            </a:r>
            <a:r>
              <a:rPr lang="en-US" sz="2800" dirty="0" err="1" smtClean="0">
                <a:latin typeface="Verdana"/>
              </a:rPr>
              <a:t>CT</a:t>
            </a:r>
            <a:r>
              <a:rPr lang="en-US" sz="2800" baseline="-25000" dirty="0" err="1" smtClean="0">
                <a:latin typeface="Comic Sans MS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*=</a:t>
            </a:r>
            <a:r>
              <a:rPr lang="en-US" sz="2800" dirty="0" err="1" smtClean="0">
                <a:latin typeface="Verdana"/>
              </a:rPr>
              <a:t>CT</a:t>
            </a:r>
            <a:r>
              <a:rPr lang="en-US" sz="2800" baseline="-25000" dirty="0" err="1" smtClean="0">
                <a:latin typeface="Comic Sans MS"/>
              </a:rPr>
              <a:t>j</a:t>
            </a:r>
            <a:endParaRPr lang="en-US" sz="2000" baseline="-25000" dirty="0">
              <a:latin typeface="Comic Sans MS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2209800"/>
            <a:ext cx="8534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Enc(</a:t>
            </a:r>
            <a:r>
              <a:rPr lang="en-US" sz="2800" dirty="0" err="1" smtClean="0">
                <a:latin typeface="Comic Sans MS" pitchFamily="66" charset="0"/>
              </a:rPr>
              <a:t>PK,m</a:t>
            </a:r>
            <a:r>
              <a:rPr lang="en-US" sz="2800" dirty="0" smtClean="0">
                <a:latin typeface="Comic Sans MS" pitchFamily="66" charset="0"/>
              </a:rPr>
              <a:t>) </a:t>
            </a:r>
            <a:r>
              <a:rPr lang="en-US" sz="2800" dirty="0" smtClean="0">
                <a:latin typeface="cmsy10"/>
              </a:rPr>
              <a:t>!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Verdana"/>
              </a:rPr>
              <a:t>C1=Enc(PK,m</a:t>
            </a:r>
            <a:r>
              <a:rPr lang="en-US" sz="2800" baseline="-25000" dirty="0" smtClean="0">
                <a:latin typeface="Comic Sans MS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), …, </a:t>
            </a:r>
            <a:r>
              <a:rPr lang="en-US" sz="2800" dirty="0" err="1" smtClean="0">
                <a:latin typeface="Verdana"/>
              </a:rPr>
              <a:t>Cn</a:t>
            </a:r>
            <a:r>
              <a:rPr lang="en-US" sz="2800" dirty="0" smtClean="0">
                <a:latin typeface="Verdana"/>
              </a:rPr>
              <a:t>=Enc(</a:t>
            </a:r>
            <a:r>
              <a:rPr lang="en-US" sz="2800" dirty="0" err="1" smtClean="0">
                <a:latin typeface="Verdana"/>
              </a:rPr>
              <a:t>PK,m</a:t>
            </a:r>
            <a:r>
              <a:rPr lang="en-US" sz="2800" baseline="-25000" dirty="0" err="1" smtClean="0">
                <a:latin typeface="Comic Sans MS"/>
              </a:rPr>
              <a:t>n</a:t>
            </a:r>
            <a:r>
              <a:rPr lang="en-US" sz="2800" dirty="0" smtClean="0">
                <a:latin typeface="Comic Sans MS" pitchFamily="66" charset="0"/>
              </a:rPr>
              <a:t>)    </a:t>
            </a:r>
            <a:endParaRPr 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9448800" cy="835025"/>
          </a:xfrm>
        </p:spPr>
        <p:txBody>
          <a:bodyPr/>
          <a:lstStyle/>
          <a:p>
            <a:r>
              <a:rPr lang="en-US" dirty="0" smtClean="0"/>
              <a:t>Ex. 2: Tag-Based Encryption </a:t>
            </a:r>
            <a:r>
              <a:rPr lang="en-US" sz="2000" dirty="0" smtClean="0"/>
              <a:t>[MRY04,K06]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46CC1-14C9-4210-BB46-542F2503F99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371600"/>
            <a:ext cx="91440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Tag-Based Encryption: </a:t>
            </a:r>
          </a:p>
          <a:p>
            <a:pPr marL="514350" indent="-514350">
              <a:spcBef>
                <a:spcPct val="50000"/>
              </a:spcBef>
              <a:buClr>
                <a:schemeClr val="accent2"/>
              </a:buClr>
              <a:buAutoNum type="arabicParenBoth"/>
            </a:pPr>
            <a:r>
              <a:rPr lang="en-US" sz="2800" dirty="0" smtClean="0">
                <a:latin typeface="Comic Sans MS" pitchFamily="66" charset="0"/>
              </a:rPr>
              <a:t>Each </a:t>
            </a:r>
            <a:r>
              <a:rPr lang="en-US" sz="2800" dirty="0" err="1" smtClean="0">
                <a:latin typeface="Comic Sans MS" pitchFamily="66" charset="0"/>
              </a:rPr>
              <a:t>ciphertext</a:t>
            </a:r>
            <a:r>
              <a:rPr lang="en-US" sz="2800" dirty="0" smtClean="0">
                <a:latin typeface="Comic Sans MS" pitchFamily="66" charset="0"/>
              </a:rPr>
              <a:t> associated with a tag</a:t>
            </a:r>
          </a:p>
          <a:p>
            <a:pPr marL="514350" indent="-514350">
              <a:spcBef>
                <a:spcPct val="50000"/>
              </a:spcBef>
              <a:buClr>
                <a:schemeClr val="accent2"/>
              </a:buClr>
              <a:buAutoNum type="arabicParenBoth"/>
            </a:pPr>
            <a:r>
              <a:rPr lang="en-US" sz="2800" dirty="0" smtClean="0">
                <a:latin typeface="Comic Sans MS" pitchFamily="66" charset="0"/>
              </a:rPr>
              <a:t> Is CCA secure as long as </a:t>
            </a:r>
            <a:r>
              <a:rPr lang="en-US" sz="2800" dirty="0" err="1" smtClean="0">
                <a:latin typeface="Verdana"/>
              </a:rPr>
              <a:t>Tag</a:t>
            </a:r>
            <a:r>
              <a:rPr lang="en-US" sz="2800" baseline="-25000" dirty="0" err="1" smtClean="0">
                <a:latin typeface="Comic Sans MS"/>
              </a:rPr>
              <a:t>CT</a:t>
            </a:r>
            <a:r>
              <a:rPr lang="en-US" sz="2800" baseline="-25000" dirty="0" smtClean="0">
                <a:latin typeface="Comic Sans MS"/>
              </a:rPr>
              <a:t>*</a:t>
            </a:r>
            <a:r>
              <a:rPr lang="en-US" sz="2800" dirty="0" smtClean="0">
                <a:latin typeface="Comic Sans MS" pitchFamily="66" charset="0"/>
              </a:rPr>
              <a:t> not queried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3581400"/>
            <a:ext cx="8534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F(PK,CT*,CT): </a:t>
            </a:r>
            <a:r>
              <a:rPr lang="en-US" sz="2800" dirty="0" err="1" smtClean="0">
                <a:latin typeface="Verdana"/>
              </a:rPr>
              <a:t>Tag</a:t>
            </a:r>
            <a:r>
              <a:rPr lang="en-US" sz="2800" baseline="-25000" dirty="0" err="1" smtClean="0">
                <a:latin typeface="Comic Sans MS"/>
              </a:rPr>
              <a:t>CT</a:t>
            </a:r>
            <a:r>
              <a:rPr lang="en-US" sz="2800" baseline="-25000" dirty="0" smtClean="0">
                <a:latin typeface="Comic Sans MS"/>
              </a:rPr>
              <a:t>*</a:t>
            </a:r>
            <a:r>
              <a:rPr lang="en-US" sz="2800" dirty="0" smtClean="0">
                <a:latin typeface="Comic Sans MS" pitchFamily="66" charset="0"/>
              </a:rPr>
              <a:t> = </a:t>
            </a:r>
            <a:r>
              <a:rPr lang="en-US" sz="2800" dirty="0" err="1" smtClean="0">
                <a:latin typeface="Verdana"/>
              </a:rPr>
              <a:t>Tag</a:t>
            </a:r>
            <a:r>
              <a:rPr lang="en-US" sz="2800" baseline="-25000" dirty="0" err="1" smtClean="0">
                <a:latin typeface="Comic Sans MS"/>
              </a:rPr>
              <a:t>CT</a:t>
            </a:r>
            <a:r>
              <a:rPr lang="en-US" sz="2800" dirty="0" smtClean="0">
                <a:latin typeface="Comic Sans MS" pitchFamily="66" charset="0"/>
              </a:rPr>
              <a:t> </a:t>
            </a:r>
            <a:endParaRPr lang="en-US" sz="2000" baseline="-25000" dirty="0">
              <a:latin typeface="Comic Sans MS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0" y="4800600"/>
            <a:ext cx="85344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Examples: CHK04-lite, Kiltz06, PW08 (CCA-1 version), DDN91 (w/o signature) </a:t>
            </a:r>
            <a:endParaRPr lang="en-US" sz="2000" baseline="-250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3440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9448800" cy="835025"/>
          </a:xfrm>
        </p:spPr>
        <p:txBody>
          <a:bodyPr/>
          <a:lstStyle/>
          <a:p>
            <a:r>
              <a:rPr lang="en-US" dirty="0" smtClean="0"/>
              <a:t>Ex. 3: Heuristic/Sloppy CCA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46CC1-14C9-4210-BB46-542F2503F99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371600"/>
            <a:ext cx="91440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Idea: DCCA easier to meet than CCA</a:t>
            </a:r>
          </a:p>
          <a:p>
            <a:pPr marL="514350" indent="-514350">
              <a:spcBef>
                <a:spcPct val="50000"/>
              </a:spcBef>
              <a:buClr>
                <a:schemeClr val="accent2"/>
              </a:buClr>
              <a:buAutoNum type="arabicParenBoth"/>
            </a:pPr>
            <a:r>
              <a:rPr lang="en-US" sz="2800" dirty="0" smtClean="0">
                <a:latin typeface="Comic Sans MS" pitchFamily="66" charset="0"/>
              </a:rPr>
              <a:t>Heuristic approach</a:t>
            </a:r>
          </a:p>
          <a:p>
            <a:pPr marL="514350" indent="-514350">
              <a:spcBef>
                <a:spcPct val="50000"/>
              </a:spcBef>
              <a:buClr>
                <a:schemeClr val="accent2"/>
              </a:buClr>
              <a:buAutoNum type="arabicParenBoth"/>
            </a:pPr>
            <a:r>
              <a:rPr lang="en-US" sz="2800" dirty="0" smtClean="0">
                <a:latin typeface="Comic Sans MS" pitchFamily="66" charset="0"/>
              </a:rPr>
              <a:t> Sloppy: E.g. “Slack” bit in group representation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3733800"/>
            <a:ext cx="152400" cy="461665"/>
          </a:xfrm>
          <a:prstGeom prst="rect">
            <a:avLst/>
          </a:prstGeom>
          <a:solidFill>
            <a:srgbClr val="FFC000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19200" y="3733800"/>
            <a:ext cx="2286000" cy="461665"/>
          </a:xfrm>
          <a:prstGeom prst="rect">
            <a:avLst/>
          </a:prstGeom>
          <a:solidFill>
            <a:srgbClr val="00CC00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28600" y="5181600"/>
            <a:ext cx="7162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Apply transformation in case messed up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57200" y="3810000"/>
            <a:ext cx="914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CT:</a:t>
            </a: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7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CCA-1 work?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46CC1-14C9-4210-BB46-542F2503F99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371600"/>
            <a:ext cx="8534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Idea</a:t>
            </a:r>
            <a:r>
              <a:rPr lang="en-US" sz="2800" dirty="0" smtClean="0">
                <a:latin typeface="Comic Sans MS" pitchFamily="66" charset="0"/>
              </a:rPr>
              <a:t>: Replace DCCA component w/ CCA-1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2057400"/>
            <a:ext cx="9601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Problem 1</a:t>
            </a:r>
            <a:r>
              <a:rPr lang="en-US" sz="2800" dirty="0" smtClean="0">
                <a:latin typeface="Comic Sans MS" pitchFamily="66" charset="0"/>
              </a:rPr>
              <a:t>: Proof needs to detect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8534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(CT*) :Decrypts CT*, encrypts  M in another CT’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2743200"/>
            <a:ext cx="9601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Problem 2</a:t>
            </a:r>
            <a:r>
              <a:rPr lang="en-US" sz="2800" dirty="0" smtClean="0">
                <a:latin typeface="Comic Sans MS" pitchFamily="66" charset="0"/>
              </a:rPr>
              <a:t>: Can create an oracle that breaks it</a:t>
            </a:r>
          </a:p>
        </p:txBody>
      </p:sp>
      <p:pic>
        <p:nvPicPr>
          <p:cNvPr id="15" name="Picture 34" descr="crystal b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00400"/>
            <a:ext cx="609600" cy="6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5029200"/>
            <a:ext cx="9601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Q1</a:t>
            </a:r>
            <a:r>
              <a:rPr lang="en-US" sz="2800" dirty="0" smtClean="0">
                <a:latin typeface="Comic Sans MS" pitchFamily="66" charset="0"/>
              </a:rPr>
              <a:t>: The oracle is strong!  Is there middle ground?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0" y="5867400"/>
            <a:ext cx="9601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Q2</a:t>
            </a:r>
            <a:r>
              <a:rPr lang="en-US" sz="2800" dirty="0" smtClean="0">
                <a:latin typeface="Comic Sans MS" pitchFamily="66" charset="0"/>
              </a:rPr>
              <a:t>: Structure for CCA-1? Proof idea?</a:t>
            </a:r>
          </a:p>
        </p:txBody>
      </p:sp>
    </p:spTree>
    <p:extLst>
      <p:ext uri="{BB962C8B-B14F-4D97-AF65-F5344CB8AC3E}">
        <p14:creationId xmlns:p14="http://schemas.microsoft.com/office/powerpoint/2010/main" val="110991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9" grpId="0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Methods </a:t>
            </a:r>
            <a:r>
              <a:rPr lang="en-US" sz="2400" dirty="0" smtClean="0"/>
              <a:t>(Standard Model)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46CC1-14C9-4210-BB46-542F2503F99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447800"/>
            <a:ext cx="85344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NIZK </a:t>
            </a:r>
            <a:r>
              <a:rPr lang="en-US" sz="2000" dirty="0" smtClean="0">
                <a:solidFill>
                  <a:srgbClr val="0000CC"/>
                </a:solidFill>
                <a:latin typeface="Comic Sans MS" pitchFamily="66" charset="0"/>
              </a:rPr>
              <a:t>[BFM88,NY90,DDN91,RS91,S99] </a:t>
            </a:r>
            <a:endParaRPr lang="en-US" sz="2000" dirty="0">
              <a:latin typeface="Comic Sans MS" pitchFamily="66" charset="0"/>
            </a:endParaRPr>
          </a:p>
          <a:p>
            <a:pPr marL="971550" lvl="1" indent="-514350"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NIZK proves well </a:t>
            </a:r>
            <a:r>
              <a:rPr lang="en-US" sz="2800" dirty="0" err="1" smtClean="0">
                <a:latin typeface="Comic Sans MS" pitchFamily="66" charset="0"/>
              </a:rPr>
              <a:t>formness</a:t>
            </a:r>
            <a:endParaRPr lang="en-US" sz="2800" dirty="0" smtClean="0">
              <a:latin typeface="Comic Sans MS" pitchFamily="66" charset="0"/>
            </a:endParaRPr>
          </a:p>
          <a:p>
            <a:pPr marL="971550" lvl="1" indent="-514350"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NIZKs are rare: </a:t>
            </a:r>
            <a:r>
              <a:rPr lang="en-US" sz="2000" dirty="0" smtClean="0">
                <a:latin typeface="Comic Sans MS" pitchFamily="66" charset="0"/>
              </a:rPr>
              <a:t>TPD/RSA, Pairings  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No:DDH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, Lattices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3810000"/>
            <a:ext cx="8686800" cy="2000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Cramer-</a:t>
            </a:r>
            <a:r>
              <a:rPr lang="en-US" sz="2800" dirty="0" err="1" smtClean="0">
                <a:solidFill>
                  <a:srgbClr val="0000CC"/>
                </a:solidFill>
                <a:latin typeface="Comic Sans MS" pitchFamily="66" charset="0"/>
              </a:rPr>
              <a:t>Shoup</a:t>
            </a: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 plus [CS98,02,…]</a:t>
            </a:r>
            <a:endParaRPr lang="en-US" sz="2000" dirty="0">
              <a:latin typeface="Comic Sans MS" pitchFamily="66" charset="0"/>
            </a:endParaRPr>
          </a:p>
          <a:p>
            <a:pPr marL="971550" lvl="1" indent="-514350"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Efficient systems from number theory</a:t>
            </a:r>
          </a:p>
          <a:p>
            <a:pPr marL="971550" lvl="1" indent="-514350"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DDH,DCR, Factoring, IBE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[CHK04],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No:Lattices</a:t>
            </a:r>
            <a:endParaRPr lang="en-US" sz="2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52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Methods </a:t>
            </a:r>
            <a:r>
              <a:rPr lang="en-US" sz="2400" dirty="0" smtClean="0"/>
              <a:t>(Standard Model)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46CC1-14C9-4210-BB46-542F2503F99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447800"/>
            <a:ext cx="8534400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err="1" smtClean="0">
                <a:solidFill>
                  <a:srgbClr val="0000CC"/>
                </a:solidFill>
                <a:latin typeface="Comic Sans MS" pitchFamily="66" charset="0"/>
              </a:rPr>
              <a:t>Lossy</a:t>
            </a: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 TDFs </a:t>
            </a:r>
            <a:r>
              <a:rPr lang="en-US" sz="2000" dirty="0" smtClean="0">
                <a:solidFill>
                  <a:srgbClr val="0000CC"/>
                </a:solidFill>
                <a:latin typeface="Comic Sans MS" pitchFamily="66" charset="0"/>
              </a:rPr>
              <a:t>[PW08,RS09,…] </a:t>
            </a:r>
            <a:endParaRPr lang="en-US" sz="2000" dirty="0">
              <a:latin typeface="Comic Sans MS" pitchFamily="66" charset="0"/>
            </a:endParaRPr>
          </a:p>
          <a:p>
            <a:pPr marL="971550" lvl="1" indent="-514350"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Randomness recovery =&gt; use to verify CT </a:t>
            </a:r>
          </a:p>
          <a:p>
            <a:pPr marL="971550" lvl="1" indent="-514350"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Change PK in proof</a:t>
            </a:r>
          </a:p>
          <a:p>
            <a:pPr marL="971550" lvl="1" indent="-514350"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DDH, Lattices</a:t>
            </a:r>
            <a:endParaRPr lang="en-US" sz="2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267200"/>
            <a:ext cx="85344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1-bit to many bit CCA</a:t>
            </a:r>
            <a:r>
              <a:rPr lang="en-US" sz="2000" dirty="0" smtClean="0">
                <a:solidFill>
                  <a:srgbClr val="0000CC"/>
                </a:solidFill>
                <a:latin typeface="Comic Sans MS" pitchFamily="66" charset="0"/>
              </a:rPr>
              <a:t>[MS09] </a:t>
            </a:r>
            <a:endParaRPr lang="en-US" sz="2000" dirty="0">
              <a:latin typeface="Comic Sans MS" pitchFamily="66" charset="0"/>
            </a:endParaRPr>
          </a:p>
          <a:p>
            <a:pPr marL="971550" lvl="1" indent="-514350"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General techniques</a:t>
            </a:r>
          </a:p>
          <a:p>
            <a:pPr marL="971550" lvl="1" indent="-514350"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Partial randomness recovery</a:t>
            </a:r>
            <a:endParaRPr lang="en-US" sz="2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1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835025"/>
          </a:xfrm>
        </p:spPr>
        <p:txBody>
          <a:bodyPr/>
          <a:lstStyle/>
          <a:p>
            <a:r>
              <a:rPr lang="en-US" dirty="0" smtClean="0"/>
              <a:t>BE-Nested vs. BE-Right-Erase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46CC1-14C9-4210-BB46-542F2503F99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4" name="Rectangle 33"/>
          <p:cNvSpPr/>
          <p:nvPr/>
        </p:nvSpPr>
        <p:spPr bwMode="auto">
          <a:xfrm>
            <a:off x="533400" y="1447800"/>
            <a:ext cx="2895600" cy="762000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43200" y="1600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;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b</a:t>
            </a:r>
            <a:endParaRPr lang="en-US" baseline="-25000" dirty="0">
              <a:latin typeface="Verdana"/>
            </a:endParaRPr>
          </a:p>
        </p:txBody>
      </p:sp>
      <p:grpSp>
        <p:nvGrpSpPr>
          <p:cNvPr id="5" name="Group 25"/>
          <p:cNvGrpSpPr/>
          <p:nvPr/>
        </p:nvGrpSpPr>
        <p:grpSpPr>
          <a:xfrm>
            <a:off x="609600" y="1600200"/>
            <a:ext cx="2362200" cy="533400"/>
            <a:chOff x="1447800" y="1981200"/>
            <a:chExt cx="2362200" cy="533400"/>
          </a:xfrm>
        </p:grpSpPr>
        <p:sp>
          <p:nvSpPr>
            <p:cNvPr id="43" name="Rectangle 42"/>
            <p:cNvSpPr/>
            <p:nvPr/>
          </p:nvSpPr>
          <p:spPr bwMode="auto">
            <a:xfrm>
              <a:off x="1524000" y="1981200"/>
              <a:ext cx="2209800" cy="533400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7800" y="19812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latin typeface="Verdana"/>
                </a:rPr>
                <a:t>00…00</a:t>
              </a:r>
              <a:r>
                <a:rPr lang="en-US" dirty="0" smtClean="0"/>
                <a:t>);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in</a:t>
              </a:r>
              <a:endParaRPr lang="en-US" baseline="-25000" dirty="0">
                <a:latin typeface="Verdana"/>
              </a:endParaRPr>
            </a:p>
          </p:txBody>
        </p:sp>
      </p:grp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0" y="2667001"/>
            <a:ext cx="64770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Standard IND-CPA reduction</a:t>
            </a:r>
            <a:endParaRPr lang="en-US" sz="2800" baseline="-25000" dirty="0" smtClean="0">
              <a:latin typeface="Comic Sans MS" pitchFamily="66" charset="0"/>
            </a:endParaRPr>
          </a:p>
          <a:p>
            <a:pPr marL="514350" indent="-514350"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Know </a:t>
            </a:r>
            <a:r>
              <a:rPr lang="en-US" sz="2800" dirty="0" smtClean="0">
                <a:latin typeface="Verdana"/>
              </a:rPr>
              <a:t>SK</a:t>
            </a:r>
            <a:r>
              <a:rPr lang="en-US" sz="2800" baseline="-25000" dirty="0" smtClean="0">
                <a:latin typeface="Comic Sans MS"/>
              </a:rPr>
              <a:t>A</a:t>
            </a:r>
            <a:r>
              <a:rPr lang="en-US" sz="2800" dirty="0" smtClean="0">
                <a:latin typeface="Comic Sans MS" pitchFamily="66" charset="0"/>
              </a:rPr>
              <a:t>, </a:t>
            </a:r>
            <a:r>
              <a:rPr lang="en-US" sz="2800" dirty="0" err="1" smtClean="0">
                <a:latin typeface="Verdana"/>
              </a:rPr>
              <a:t>SK</a:t>
            </a:r>
            <a:r>
              <a:rPr lang="en-US" sz="2800" baseline="-25000" dirty="0" err="1" smtClean="0">
                <a:latin typeface="Comic Sans MS"/>
              </a:rPr>
              <a:t>in</a:t>
            </a:r>
            <a:r>
              <a:rPr lang="en-US" sz="2800" dirty="0" smtClean="0">
                <a:latin typeface="Comic Sans MS" pitchFamily="66" charset="0"/>
              </a:rPr>
              <a:t> , not </a:t>
            </a:r>
            <a:r>
              <a:rPr lang="en-US" sz="2800" dirty="0" smtClean="0">
                <a:latin typeface="Verdana"/>
              </a:rPr>
              <a:t>SK</a:t>
            </a:r>
            <a:r>
              <a:rPr lang="en-US" sz="2800" baseline="-25000" dirty="0" smtClean="0">
                <a:latin typeface="Comic Sans MS"/>
              </a:rPr>
              <a:t>B</a:t>
            </a:r>
          </a:p>
          <a:p>
            <a:pPr marL="514350" indent="-514350"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Observe BE using </a:t>
            </a:r>
            <a:r>
              <a:rPr lang="en-US" sz="2800" dirty="0" smtClean="0">
                <a:latin typeface="Verdana"/>
              </a:rPr>
              <a:t>SK</a:t>
            </a:r>
            <a:r>
              <a:rPr lang="en-US" sz="2800" baseline="-25000" dirty="0" smtClean="0">
                <a:latin typeface="Comic Sans MS"/>
              </a:rPr>
              <a:t>A</a:t>
            </a: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4876800" y="1447800"/>
            <a:ext cx="2895600" cy="762000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86600" y="1600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;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b</a:t>
            </a:r>
            <a:endParaRPr lang="en-US" baseline="-25000" dirty="0">
              <a:latin typeface="Verdana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53000" y="1600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1111…111</a:t>
            </a:r>
            <a:endParaRPr lang="en-US" baseline="-25000" dirty="0">
              <a:latin typeface="Verdana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3733800" y="1676400"/>
            <a:ext cx="762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vs.</a:t>
            </a:r>
            <a:endParaRPr lang="en-US" sz="2800" baseline="-250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49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835025"/>
          </a:xfrm>
        </p:spPr>
        <p:txBody>
          <a:bodyPr/>
          <a:lstStyle/>
          <a:p>
            <a:r>
              <a:rPr lang="en-US" dirty="0" smtClean="0"/>
              <a:t>Switch Decrypt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46CC1-14C9-4210-BB46-542F2503F99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0" y="1371600"/>
            <a:ext cx="7848600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Switch from using </a:t>
            </a:r>
            <a:r>
              <a:rPr lang="en-US" sz="2800" dirty="0" smtClean="0">
                <a:latin typeface="Verdana"/>
              </a:rPr>
              <a:t>SK</a:t>
            </a:r>
            <a:r>
              <a:rPr lang="en-US" sz="2800" baseline="-25000" dirty="0" smtClean="0">
                <a:latin typeface="Comic Sans MS"/>
              </a:rPr>
              <a:t>A</a:t>
            </a:r>
            <a:r>
              <a:rPr lang="en-US" sz="2800" dirty="0" smtClean="0">
                <a:latin typeface="Comic Sans MS" pitchFamily="66" charset="0"/>
              </a:rPr>
              <a:t> to </a:t>
            </a:r>
            <a:r>
              <a:rPr lang="en-US" sz="2800" dirty="0" smtClean="0">
                <a:latin typeface="Verdana"/>
              </a:rPr>
              <a:t>SK</a:t>
            </a:r>
            <a:r>
              <a:rPr lang="en-US" sz="2800" baseline="-25000" dirty="0" smtClean="0">
                <a:latin typeface="Comic Sans MS"/>
              </a:rPr>
              <a:t>B</a:t>
            </a:r>
            <a:r>
              <a:rPr lang="en-US" sz="2800" dirty="0" smtClean="0">
                <a:latin typeface="Comic Sans MS" pitchFamily="66" charset="0"/>
              </a:rPr>
              <a:t> to decrypt</a:t>
            </a:r>
            <a:endParaRPr lang="en-US" sz="2800" baseline="-25000" dirty="0" smtClean="0">
              <a:latin typeface="Comic Sans MS" pitchFamily="66" charset="0"/>
            </a:endParaRPr>
          </a:p>
          <a:p>
            <a:pPr marL="514350" indent="-514350"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These are equivalent from Attacker’s view</a:t>
            </a:r>
            <a:endParaRPr lang="en-US" sz="2800" baseline="-25000" dirty="0" smtClean="0">
              <a:latin typeface="Comic Sans MS"/>
            </a:endParaRPr>
          </a:p>
          <a:p>
            <a:pPr marL="514350" indent="-514350"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Best of both worlds: Challenge CT not embed randomness, but queries must!</a:t>
            </a:r>
          </a:p>
        </p:txBody>
      </p:sp>
    </p:spTree>
    <p:extLst>
      <p:ext uri="{BB962C8B-B14F-4D97-AF65-F5344CB8AC3E}">
        <p14:creationId xmlns:p14="http://schemas.microsoft.com/office/powerpoint/2010/main" val="336723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IND-CPA </a:t>
            </a:r>
            <a:r>
              <a:rPr lang="en-US" sz="2000" dirty="0" smtClean="0"/>
              <a:t>[GM84] </a:t>
            </a:r>
            <a:endParaRPr lang="en-US" sz="2000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8600" y="1752600"/>
            <a:ext cx="1524000" cy="3962400"/>
          </a:xfrm>
          <a:prstGeom prst="rect">
            <a:avLst/>
          </a:prstGeom>
          <a:solidFill>
            <a:srgbClr val="9900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b"/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Challenger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990600" y="1905000"/>
            <a:ext cx="762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800" dirty="0">
                <a:latin typeface="Tahoma" pitchFamily="34" charset="0"/>
              </a:rPr>
              <a:t>Setup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1752600" y="2133599"/>
            <a:ext cx="1752600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733800" y="1905000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CC"/>
                </a:solidFill>
                <a:latin typeface="Tahoma" pitchFamily="34" charset="0"/>
              </a:rPr>
              <a:t>PK</a:t>
            </a:r>
            <a:endParaRPr lang="en-US" sz="2000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647496" y="3505200"/>
            <a:ext cx="10182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CC"/>
                </a:solidFill>
                <a:latin typeface="Verdana"/>
                <a:sym typeface="Symbol" pitchFamily="18" charset="2"/>
              </a:rPr>
              <a:t>M</a:t>
            </a:r>
            <a:r>
              <a:rPr lang="en-US" sz="2000" baseline="-25000" dirty="0" smtClean="0">
                <a:solidFill>
                  <a:srgbClr val="0000CC"/>
                </a:solidFill>
                <a:latin typeface="Verdana"/>
                <a:sym typeface="Symbol" pitchFamily="18" charset="2"/>
              </a:rPr>
              <a:t>0</a:t>
            </a:r>
            <a:r>
              <a:rPr lang="en-US" sz="2000" dirty="0" smtClean="0">
                <a:solidFill>
                  <a:srgbClr val="0000CC"/>
                </a:solidFill>
                <a:latin typeface="Verdana"/>
                <a:sym typeface="Symbol" pitchFamily="18" charset="2"/>
              </a:rPr>
              <a:t> ,M</a:t>
            </a:r>
            <a:r>
              <a:rPr lang="en-US" sz="2000" baseline="-25000" dirty="0" smtClean="0">
                <a:solidFill>
                  <a:srgbClr val="0000CC"/>
                </a:solidFill>
                <a:latin typeface="Verdana"/>
                <a:sym typeface="Symbol" pitchFamily="18" charset="2"/>
              </a:rPr>
              <a:t>1</a:t>
            </a:r>
            <a:endParaRPr lang="en-US" sz="2000" baseline="-25000" dirty="0">
              <a:solidFill>
                <a:srgbClr val="0000CC"/>
              </a:solidFill>
              <a:latin typeface="Verdana"/>
              <a:sym typeface="Symbol" pitchFamily="18" charset="2"/>
            </a:endParaRP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 flipV="1">
            <a:off x="1752600" y="5556250"/>
            <a:ext cx="182880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3810000" y="5334000"/>
            <a:ext cx="131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b’ 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  <a:sym typeface="Symbol" pitchFamily="18" charset="2"/>
              </a:rPr>
              <a:t> {0,1}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470568" y="3810000"/>
            <a:ext cx="2470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CC"/>
                </a:solidFill>
                <a:latin typeface="Tahoma" pitchFamily="34" charset="0"/>
                <a:sym typeface="Symbol" pitchFamily="18" charset="2"/>
              </a:rPr>
              <a:t>CT* 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  <a:sym typeface="Symbol" pitchFamily="18" charset="2"/>
              </a:rPr>
              <a:t>= </a:t>
            </a:r>
            <a:r>
              <a:rPr lang="en-US" sz="2000" dirty="0" smtClean="0">
                <a:solidFill>
                  <a:srgbClr val="0000CC"/>
                </a:solidFill>
                <a:latin typeface="Tahoma" pitchFamily="34" charset="0"/>
              </a:rPr>
              <a:t>Enc(PK, </a:t>
            </a:r>
            <a:r>
              <a:rPr lang="en-US" dirty="0">
                <a:solidFill>
                  <a:srgbClr val="0000CC"/>
                </a:solidFill>
                <a:latin typeface="Tahoma" pitchFamily="34" charset="0"/>
              </a:rPr>
              <a:t>M</a:t>
            </a:r>
            <a:r>
              <a:rPr lang="en-US" baseline="-15000" dirty="0" smtClean="0">
                <a:solidFill>
                  <a:srgbClr val="0000CC"/>
                </a:solidFill>
                <a:latin typeface="Tahoma" pitchFamily="34" charset="0"/>
              </a:rPr>
              <a:t>b</a:t>
            </a:r>
            <a:r>
              <a:rPr lang="en-US" dirty="0" smtClean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Tahoma" pitchFamily="34" charset="0"/>
              </a:rPr>
              <a:t>)</a:t>
            </a:r>
            <a:endParaRPr lang="en-US" sz="2000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609600" y="3657600"/>
            <a:ext cx="1114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b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</a:t>
            </a:r>
            <a:r>
              <a:rPr lang="en-US" sz="1800" dirty="0">
                <a:latin typeface="Tahoma" pitchFamily="34" charset="0"/>
                <a:sym typeface="Symbol" pitchFamily="18" charset="2"/>
              </a:rPr>
              <a:t>{0,1}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4800" y="6096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latin typeface="Verdana"/>
              </a:rPr>
              <a:t>Adv</a:t>
            </a:r>
            <a:r>
              <a:rPr lang="en-US" baseline="-25000" dirty="0" err="1" smtClean="0">
                <a:latin typeface="Verdana"/>
              </a:rPr>
              <a:t>A</a:t>
            </a:r>
            <a:r>
              <a:rPr lang="en-US" dirty="0" smtClean="0">
                <a:latin typeface="Comic Sans MS" pitchFamily="66" charset="0"/>
              </a:rPr>
              <a:t> = Pr[b=b’]-1/2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8" name="Picture 9" descr="sat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209800"/>
            <a:ext cx="114617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/>
          <p:cNvSpPr/>
          <p:nvPr/>
        </p:nvSpPr>
        <p:spPr>
          <a:xfrm>
            <a:off x="609600" y="12192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Indistinguishability</a:t>
            </a:r>
            <a:r>
              <a:rPr lang="en-US" dirty="0" smtClean="0"/>
              <a:t> under Chosen Plaintext Attack</a:t>
            </a:r>
            <a:endParaRPr lang="en-US" dirty="0"/>
          </a:p>
        </p:txBody>
      </p:sp>
      <p:sp>
        <p:nvSpPr>
          <p:cNvPr id="47" name="Line 11"/>
          <p:cNvSpPr>
            <a:spLocks noChangeShapeType="1"/>
          </p:cNvSpPr>
          <p:nvPr/>
        </p:nvSpPr>
        <p:spPr bwMode="auto">
          <a:xfrm flipH="1" flipV="1">
            <a:off x="1752600" y="37338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 flipV="1">
            <a:off x="1752600" y="4114800"/>
            <a:ext cx="1752600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4" grpId="0" animBg="1"/>
      <p:bldP spid="4105" grpId="0"/>
      <p:bldP spid="4108" grpId="0"/>
      <p:bldP spid="4110" grpId="0" animBg="1"/>
      <p:bldP spid="4111" grpId="0"/>
      <p:bldP spid="4114" grpId="0"/>
      <p:bldP spid="36" grpId="0"/>
      <p:bldP spid="47" grpId="0" animBg="1"/>
      <p:bldP spid="4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835025"/>
          </a:xfrm>
        </p:spPr>
        <p:txBody>
          <a:bodyPr/>
          <a:lstStyle/>
          <a:p>
            <a:r>
              <a:rPr lang="en-US" dirty="0" smtClean="0"/>
              <a:t>BE-Right-Erased vs. BE-Full-Erased</a:t>
            </a:r>
            <a:endParaRPr lang="en-US" sz="2000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0" y="1447800"/>
            <a:ext cx="6477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Full-Erased</a:t>
            </a:r>
            <a:endParaRPr lang="en-US" sz="2800" baseline="-25000" dirty="0" smtClean="0"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743200" y="1295400"/>
            <a:ext cx="3048000" cy="762000"/>
          </a:xfrm>
          <a:prstGeom prst="rect">
            <a:avLst/>
          </a:prstGeom>
          <a:solidFill>
            <a:srgbClr val="00CC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92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;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a</a:t>
            </a:r>
            <a:endParaRPr lang="en-US" baseline="-25000" dirty="0">
              <a:latin typeface="Verdan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019800" y="1295400"/>
            <a:ext cx="2895600" cy="762000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29600" y="1447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;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b</a:t>
            </a:r>
            <a:endParaRPr lang="en-US" baseline="-25000" dirty="0">
              <a:latin typeface="Verdan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0" y="1447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1111…111</a:t>
            </a:r>
            <a:endParaRPr lang="en-US" baseline="-25000" dirty="0">
              <a:latin typeface="Verdan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95600" y="1447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1111…111</a:t>
            </a:r>
            <a:endParaRPr lang="en-US" baseline="-25000" dirty="0">
              <a:latin typeface="Verdana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38200" y="2438400"/>
            <a:ext cx="2362200" cy="533400"/>
            <a:chOff x="1447800" y="1981200"/>
            <a:chExt cx="2362200" cy="53340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1524000" y="1981200"/>
              <a:ext cx="2209800" cy="533400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47800" y="19812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latin typeface="Verdana"/>
                </a:rPr>
                <a:t>00…00</a:t>
              </a:r>
              <a:r>
                <a:rPr lang="en-US" dirty="0" smtClean="0"/>
                <a:t>);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in</a:t>
              </a:r>
              <a:endParaRPr lang="en-US" baseline="-25000" dirty="0">
                <a:latin typeface="Verdana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0" y="2438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Verdana"/>
              </a:rPr>
              <a:t>C</a:t>
            </a:r>
            <a:r>
              <a:rPr lang="en-US" baseline="-25000" dirty="0" err="1" smtClean="0">
                <a:latin typeface="Verdana"/>
              </a:rPr>
              <a:t>in</a:t>
            </a:r>
            <a:r>
              <a:rPr lang="en-US" dirty="0" smtClean="0"/>
              <a:t>*=</a:t>
            </a:r>
            <a:endParaRPr lang="en-US" dirty="0"/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3200400" y="2438400"/>
            <a:ext cx="1447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is gone!  </a:t>
            </a:r>
            <a:endParaRPr lang="en-US" sz="2800" baseline="-25000" dirty="0" smtClean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0" y="3276600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Unpredictability: Pr[Bad event in Full Erase] = </a:t>
            </a:r>
            <a:r>
              <a:rPr lang="en-US" sz="2800" dirty="0" err="1" smtClean="0">
                <a:latin typeface="Comic Sans MS" pitchFamily="66" charset="0"/>
              </a:rPr>
              <a:t>negl</a:t>
            </a:r>
            <a:r>
              <a:rPr lang="en-US" sz="2800" dirty="0" smtClean="0">
                <a:latin typeface="Comic Sans MS" pitchFamily="66" charset="0"/>
              </a:rPr>
              <a:t>(n)</a:t>
            </a:r>
            <a:endParaRPr lang="en-US" sz="2800" baseline="-250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76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24" grpId="0" animBg="1"/>
      <p:bldP spid="25" grpId="0"/>
      <p:bldP spid="26" grpId="0"/>
      <p:bldP spid="27" grpId="0"/>
      <p:bldP spid="40" grpId="0"/>
      <p:bldP spid="4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835025"/>
          </a:xfrm>
        </p:spPr>
        <p:txBody>
          <a:bodyPr/>
          <a:lstStyle/>
          <a:p>
            <a:r>
              <a:rPr lang="en-US" dirty="0" smtClean="0"/>
              <a:t>BE-Right-Erased vs. BE-Full-Erased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46CC1-14C9-4210-BB46-542F2503F99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0" y="2667001"/>
            <a:ext cx="8839200" cy="2893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1-Bounded CCA reduction</a:t>
            </a:r>
            <a:endParaRPr lang="en-US" sz="2800" baseline="-25000" dirty="0" smtClean="0">
              <a:latin typeface="Comic Sans MS" pitchFamily="66" charset="0"/>
            </a:endParaRPr>
          </a:p>
          <a:p>
            <a:pPr marL="514350" indent="-514350"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Know </a:t>
            </a:r>
            <a:r>
              <a:rPr lang="en-US" sz="2800" dirty="0" smtClean="0">
                <a:latin typeface="Verdana"/>
              </a:rPr>
              <a:t>SK</a:t>
            </a:r>
            <a:r>
              <a:rPr lang="en-US" sz="2800" baseline="-25000" dirty="0" smtClean="0">
                <a:latin typeface="Comic Sans MS"/>
              </a:rPr>
              <a:t>B</a:t>
            </a:r>
            <a:r>
              <a:rPr lang="en-US" sz="2800" dirty="0" smtClean="0">
                <a:latin typeface="Comic Sans MS" pitchFamily="66" charset="0"/>
              </a:rPr>
              <a:t>, </a:t>
            </a:r>
            <a:r>
              <a:rPr lang="en-US" sz="2800" dirty="0" err="1" smtClean="0">
                <a:latin typeface="Verdana"/>
              </a:rPr>
              <a:t>SK</a:t>
            </a:r>
            <a:r>
              <a:rPr lang="en-US" sz="2800" baseline="-25000" dirty="0" err="1" smtClean="0">
                <a:latin typeface="Comic Sans MS"/>
              </a:rPr>
              <a:t>in</a:t>
            </a:r>
            <a:r>
              <a:rPr lang="en-US" sz="2800" dirty="0" smtClean="0">
                <a:latin typeface="Comic Sans MS" pitchFamily="66" charset="0"/>
              </a:rPr>
              <a:t> , not </a:t>
            </a:r>
            <a:r>
              <a:rPr lang="en-US" sz="2800" dirty="0" smtClean="0">
                <a:latin typeface="Verdana"/>
              </a:rPr>
              <a:t>SK</a:t>
            </a:r>
            <a:r>
              <a:rPr lang="en-US" sz="2800" baseline="-25000" dirty="0" smtClean="0">
                <a:latin typeface="Comic Sans MS"/>
              </a:rPr>
              <a:t>A</a:t>
            </a:r>
          </a:p>
          <a:p>
            <a:pPr marL="514350" indent="-514350"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Comic Sans MS" pitchFamily="66" charset="0"/>
              </a:rPr>
              <a:t>Problem</a:t>
            </a:r>
            <a:r>
              <a:rPr lang="en-US" sz="2800" dirty="0" smtClean="0">
                <a:latin typeface="Comic Sans MS" pitchFamily="66" charset="0"/>
              </a:rPr>
              <a:t>: Cannot observe bad event using </a:t>
            </a:r>
            <a:r>
              <a:rPr lang="en-US" sz="2800" dirty="0" smtClean="0">
                <a:latin typeface="Verdana"/>
              </a:rPr>
              <a:t>SK</a:t>
            </a:r>
            <a:r>
              <a:rPr lang="en-US" sz="2800" baseline="-25000" dirty="0" smtClean="0">
                <a:latin typeface="Comic Sans MS"/>
              </a:rPr>
              <a:t>B</a:t>
            </a:r>
          </a:p>
          <a:p>
            <a:pPr marL="514350" indent="-514350"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Solution</a:t>
            </a:r>
            <a:r>
              <a:rPr lang="en-US" sz="2800" dirty="0" smtClean="0">
                <a:latin typeface="Comic Sans MS" pitchFamily="66" charset="0"/>
              </a:rPr>
              <a:t>: “Peek” at 1 A query using 1-Bounded 1/Q chance of seeing it 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3733800" y="1676400"/>
            <a:ext cx="762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latin typeface="Comic Sans MS" pitchFamily="66" charset="0"/>
              </a:rPr>
              <a:t>vs.</a:t>
            </a:r>
            <a:endParaRPr lang="en-US" sz="2800" baseline="-25000" dirty="0" smtClean="0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81000" y="1524000"/>
            <a:ext cx="3048000" cy="762000"/>
          </a:xfrm>
          <a:prstGeom prst="rect">
            <a:avLst/>
          </a:prstGeom>
          <a:solidFill>
            <a:srgbClr val="00CC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grpSp>
        <p:nvGrpSpPr>
          <p:cNvPr id="15" name="Group 24"/>
          <p:cNvGrpSpPr/>
          <p:nvPr/>
        </p:nvGrpSpPr>
        <p:grpSpPr>
          <a:xfrm>
            <a:off x="533400" y="1676400"/>
            <a:ext cx="2362200" cy="533400"/>
            <a:chOff x="1447800" y="1981200"/>
            <a:chExt cx="2362200" cy="5334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1524000" y="1981200"/>
              <a:ext cx="2209800" cy="533400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7800" y="19812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latin typeface="Verdana"/>
                </a:rPr>
                <a:t>00…00</a:t>
              </a:r>
              <a:r>
                <a:rPr lang="en-US" dirty="0" smtClean="0"/>
                <a:t>); </a:t>
              </a:r>
              <a:r>
                <a:rPr lang="en-US" dirty="0" err="1" smtClean="0">
                  <a:latin typeface="Verdana"/>
                </a:rPr>
                <a:t>r</a:t>
              </a:r>
              <a:r>
                <a:rPr lang="en-US" baseline="-25000" dirty="0" err="1" smtClean="0">
                  <a:latin typeface="Verdana"/>
                </a:rPr>
                <a:t>in</a:t>
              </a:r>
              <a:endParaRPr lang="en-US" baseline="-25000" dirty="0">
                <a:latin typeface="Verdana"/>
              </a:endParaRPr>
            </a:p>
          </p:txBody>
        </p:sp>
      </p:grpSp>
      <p:sp>
        <p:nvSpPr>
          <p:cNvPr id="22" name="Rectangle 21"/>
          <p:cNvSpPr/>
          <p:nvPr/>
        </p:nvSpPr>
        <p:spPr bwMode="auto">
          <a:xfrm>
            <a:off x="4495800" y="1524000"/>
            <a:ext cx="3048000" cy="762000"/>
          </a:xfrm>
          <a:prstGeom prst="rect">
            <a:avLst/>
          </a:prstGeom>
          <a:solidFill>
            <a:srgbClr val="00CC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1800" y="1676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;</a:t>
            </a:r>
            <a:r>
              <a:rPr lang="en-US" dirty="0" err="1" smtClean="0">
                <a:latin typeface="Verdana"/>
              </a:rPr>
              <a:t>r</a:t>
            </a:r>
            <a:r>
              <a:rPr lang="en-US" baseline="-25000" dirty="0" err="1" smtClean="0">
                <a:latin typeface="Verdana"/>
              </a:rPr>
              <a:t>a</a:t>
            </a:r>
            <a:endParaRPr lang="en-US" baseline="-25000" dirty="0">
              <a:latin typeface="Verdan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8200" y="1676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1111…111</a:t>
            </a:r>
            <a:endParaRPr lang="en-US" baseline="-250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5301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IND-CCA </a:t>
            </a:r>
            <a:r>
              <a:rPr lang="en-US" sz="2000" dirty="0" smtClean="0"/>
              <a:t>[NY90,DDN91,RS91] </a:t>
            </a:r>
            <a:endParaRPr lang="en-US" sz="2000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8600" y="1752600"/>
            <a:ext cx="1524000" cy="3962400"/>
          </a:xfrm>
          <a:prstGeom prst="rect">
            <a:avLst/>
          </a:prstGeom>
          <a:solidFill>
            <a:srgbClr val="9900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b"/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Challenger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990600" y="1905000"/>
            <a:ext cx="762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800" dirty="0">
                <a:latin typeface="Tahoma" pitchFamily="34" charset="0"/>
              </a:rPr>
              <a:t>Setup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1752600" y="2133599"/>
            <a:ext cx="1752600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733800" y="1905000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CC"/>
                </a:solidFill>
                <a:latin typeface="Tahoma" pitchFamily="34" charset="0"/>
              </a:rPr>
              <a:t>PK</a:t>
            </a:r>
            <a:endParaRPr lang="en-US" sz="2000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647496" y="3505200"/>
            <a:ext cx="10182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CC"/>
                </a:solidFill>
                <a:latin typeface="Verdana"/>
                <a:sym typeface="Symbol" pitchFamily="18" charset="2"/>
              </a:rPr>
              <a:t>M</a:t>
            </a:r>
            <a:r>
              <a:rPr lang="en-US" sz="2000" baseline="-25000" dirty="0" smtClean="0">
                <a:solidFill>
                  <a:srgbClr val="0000CC"/>
                </a:solidFill>
                <a:latin typeface="Verdana"/>
                <a:sym typeface="Symbol" pitchFamily="18" charset="2"/>
              </a:rPr>
              <a:t>0</a:t>
            </a:r>
            <a:r>
              <a:rPr lang="en-US" sz="2000" dirty="0" smtClean="0">
                <a:solidFill>
                  <a:srgbClr val="0000CC"/>
                </a:solidFill>
                <a:latin typeface="Verdana"/>
                <a:sym typeface="Symbol" pitchFamily="18" charset="2"/>
              </a:rPr>
              <a:t> ,M</a:t>
            </a:r>
            <a:r>
              <a:rPr lang="en-US" sz="2000" baseline="-25000" dirty="0" smtClean="0">
                <a:solidFill>
                  <a:srgbClr val="0000CC"/>
                </a:solidFill>
                <a:latin typeface="Verdana"/>
                <a:sym typeface="Symbol" pitchFamily="18" charset="2"/>
              </a:rPr>
              <a:t>1</a:t>
            </a:r>
            <a:endParaRPr lang="en-US" sz="2000" baseline="-25000" dirty="0">
              <a:solidFill>
                <a:srgbClr val="0000CC"/>
              </a:solidFill>
              <a:latin typeface="Verdana"/>
              <a:sym typeface="Symbol" pitchFamily="18" charset="2"/>
            </a:endParaRP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 flipV="1">
            <a:off x="1752600" y="5556250"/>
            <a:ext cx="182880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3810000" y="5334000"/>
            <a:ext cx="131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b’ 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  <a:sym typeface="Symbol" pitchFamily="18" charset="2"/>
              </a:rPr>
              <a:t> {0,1}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470568" y="3810000"/>
            <a:ext cx="2470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CC"/>
                </a:solidFill>
                <a:latin typeface="Tahoma" pitchFamily="34" charset="0"/>
                <a:sym typeface="Symbol" pitchFamily="18" charset="2"/>
              </a:rPr>
              <a:t>CT* 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  <a:sym typeface="Symbol" pitchFamily="18" charset="2"/>
              </a:rPr>
              <a:t>= </a:t>
            </a:r>
            <a:r>
              <a:rPr lang="en-US" sz="2000" dirty="0" smtClean="0">
                <a:solidFill>
                  <a:srgbClr val="0000CC"/>
                </a:solidFill>
                <a:latin typeface="Tahoma" pitchFamily="34" charset="0"/>
              </a:rPr>
              <a:t>Enc(PK, </a:t>
            </a:r>
            <a:r>
              <a:rPr lang="en-US" dirty="0">
                <a:solidFill>
                  <a:srgbClr val="0000CC"/>
                </a:solidFill>
                <a:latin typeface="Tahoma" pitchFamily="34" charset="0"/>
              </a:rPr>
              <a:t>M</a:t>
            </a:r>
            <a:r>
              <a:rPr lang="en-US" baseline="-15000" dirty="0" smtClean="0">
                <a:solidFill>
                  <a:srgbClr val="0000CC"/>
                </a:solidFill>
                <a:latin typeface="Tahoma" pitchFamily="34" charset="0"/>
              </a:rPr>
              <a:t>b</a:t>
            </a:r>
            <a:r>
              <a:rPr lang="en-US" dirty="0" smtClean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Tahoma" pitchFamily="34" charset="0"/>
              </a:rPr>
              <a:t>)</a:t>
            </a:r>
            <a:endParaRPr lang="en-US" sz="2000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609600" y="3657600"/>
            <a:ext cx="1114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b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</a:t>
            </a:r>
            <a:r>
              <a:rPr lang="en-US" sz="1800" dirty="0">
                <a:latin typeface="Tahoma" pitchFamily="34" charset="0"/>
                <a:sym typeface="Symbol" pitchFamily="18" charset="2"/>
              </a:rPr>
              <a:t>{0,1}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4800" y="6096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latin typeface="Verdana"/>
              </a:rPr>
              <a:t>Adv</a:t>
            </a:r>
            <a:r>
              <a:rPr lang="en-US" baseline="-25000" dirty="0" err="1" smtClean="0">
                <a:latin typeface="Verdana"/>
              </a:rPr>
              <a:t>A</a:t>
            </a:r>
            <a:r>
              <a:rPr lang="en-US" dirty="0" smtClean="0">
                <a:latin typeface="Comic Sans MS" pitchFamily="66" charset="0"/>
              </a:rPr>
              <a:t> = Pr[b=b’]-1/2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8" name="Picture 9" descr="sat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209800"/>
            <a:ext cx="114617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/>
          <p:cNvSpPr/>
          <p:nvPr/>
        </p:nvSpPr>
        <p:spPr>
          <a:xfrm>
            <a:off x="609600" y="12192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Indistinguishability</a:t>
            </a:r>
            <a:r>
              <a:rPr lang="en-US" dirty="0" smtClean="0"/>
              <a:t> under Chosen </a:t>
            </a:r>
            <a:r>
              <a:rPr lang="en-US" b="1" dirty="0" err="1" smtClean="0"/>
              <a:t>Ciphertext</a:t>
            </a:r>
            <a:r>
              <a:rPr lang="en-US" dirty="0" smtClean="0"/>
              <a:t> Attack</a:t>
            </a:r>
            <a:endParaRPr lang="en-US" dirty="0"/>
          </a:p>
        </p:txBody>
      </p:sp>
      <p:pic>
        <p:nvPicPr>
          <p:cNvPr id="40" name="Picture 34" descr="crystal b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514600"/>
            <a:ext cx="609600" cy="6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Line 11"/>
          <p:cNvSpPr>
            <a:spLocks noChangeShapeType="1"/>
          </p:cNvSpPr>
          <p:nvPr/>
        </p:nvSpPr>
        <p:spPr bwMode="auto">
          <a:xfrm flipH="1" flipV="1">
            <a:off x="2362200" y="26670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3733800" y="2438400"/>
            <a:ext cx="522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CC"/>
                </a:solidFill>
                <a:latin typeface="Verdana"/>
                <a:sym typeface="Symbol" pitchFamily="18" charset="2"/>
              </a:rPr>
              <a:t>CT</a:t>
            </a:r>
            <a:endParaRPr lang="en-US" sz="2000" baseline="-25000" dirty="0">
              <a:solidFill>
                <a:srgbClr val="0000CC"/>
              </a:solidFill>
              <a:latin typeface="Verdana"/>
              <a:sym typeface="Symbol" pitchFamily="18" charset="2"/>
            </a:endParaRPr>
          </a:p>
        </p:txBody>
      </p:sp>
      <p:sp>
        <p:nvSpPr>
          <p:cNvPr id="45" name="Line 8"/>
          <p:cNvSpPr>
            <a:spLocks noChangeShapeType="1"/>
          </p:cNvSpPr>
          <p:nvPr/>
        </p:nvSpPr>
        <p:spPr bwMode="auto">
          <a:xfrm flipV="1">
            <a:off x="2362200" y="2971800"/>
            <a:ext cx="1219200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3695981" y="2743200"/>
            <a:ext cx="14839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CC"/>
                </a:solidFill>
                <a:latin typeface="Tahoma" pitchFamily="34" charset="0"/>
              </a:rPr>
              <a:t>Dec(SK,CT)</a:t>
            </a:r>
            <a:endParaRPr lang="en-US" sz="2000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47" name="Line 11"/>
          <p:cNvSpPr>
            <a:spLocks noChangeShapeType="1"/>
          </p:cNvSpPr>
          <p:nvPr/>
        </p:nvSpPr>
        <p:spPr bwMode="auto">
          <a:xfrm flipH="1" flipV="1">
            <a:off x="1752600" y="37338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 flipV="1">
            <a:off x="1752600" y="4114800"/>
            <a:ext cx="1752600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49" name="Picture 34" descr="crystal b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495800"/>
            <a:ext cx="609600" cy="6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Line 11"/>
          <p:cNvSpPr>
            <a:spLocks noChangeShapeType="1"/>
          </p:cNvSpPr>
          <p:nvPr/>
        </p:nvSpPr>
        <p:spPr bwMode="auto">
          <a:xfrm flipH="1" flipV="1">
            <a:off x="2362200" y="46482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3733800" y="4419600"/>
            <a:ext cx="5228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CC"/>
                </a:solidFill>
                <a:latin typeface="Verdana"/>
                <a:sym typeface="Symbol" pitchFamily="18" charset="2"/>
              </a:rPr>
              <a:t>CT</a:t>
            </a:r>
            <a:endParaRPr lang="en-US" sz="2000" baseline="-25000" dirty="0">
              <a:solidFill>
                <a:srgbClr val="0000CC"/>
              </a:solidFill>
              <a:latin typeface="Verdana"/>
              <a:sym typeface="Symbol" pitchFamily="18" charset="2"/>
            </a:endParaRP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 flipV="1">
            <a:off x="2362200" y="4953000"/>
            <a:ext cx="1219200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3695981" y="4724400"/>
            <a:ext cx="14839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CC"/>
                </a:solidFill>
                <a:latin typeface="Tahoma" pitchFamily="34" charset="0"/>
              </a:rPr>
              <a:t>Dec(SK,CT)</a:t>
            </a:r>
            <a:endParaRPr lang="en-US" sz="2000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5410200" y="4648200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rPr>
              <a:t>CT </a:t>
            </a:r>
            <a:r>
              <a:rPr lang="en-US" dirty="0" smtClean="0">
                <a:solidFill>
                  <a:schemeClr val="accent2"/>
                </a:solidFill>
                <a:latin typeface="Symbol"/>
                <a:sym typeface="Symbol"/>
              </a:rPr>
              <a:t>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rPr>
              <a:t> CT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rPr>
              <a:t>*</a:t>
            </a:r>
            <a:endParaRPr lang="en-US" sz="2000" baseline="-25000" dirty="0">
              <a:solidFill>
                <a:schemeClr val="accent2"/>
              </a:solidFill>
              <a:latin typeface="Comic Sans MS" pitchFamily="66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2" grpId="0" animBg="1"/>
      <p:bldP spid="43" grpId="0"/>
      <p:bldP spid="45" grpId="0" animBg="1"/>
      <p:bldP spid="46" grpId="0"/>
      <p:bldP spid="48" grpId="0" animBg="1"/>
      <p:bldP spid="50" grpId="0" animBg="1"/>
      <p:bldP spid="51" grpId="0"/>
      <p:bldP spid="52" grpId="0" animBg="1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IND-CCA </a:t>
            </a:r>
            <a:r>
              <a:rPr lang="en-US" sz="2000" dirty="0" smtClean="0"/>
              <a:t>[NY90,DDN91,RS91] </a:t>
            </a:r>
            <a:endParaRPr lang="en-US" sz="2000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8600" y="1752600"/>
            <a:ext cx="1524000" cy="3962400"/>
          </a:xfrm>
          <a:prstGeom prst="rect">
            <a:avLst/>
          </a:prstGeom>
          <a:solidFill>
            <a:srgbClr val="9900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b"/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Challenger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990600" y="1905000"/>
            <a:ext cx="762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800" dirty="0">
                <a:latin typeface="Tahoma" pitchFamily="34" charset="0"/>
              </a:rPr>
              <a:t>Setup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1752600" y="2133599"/>
            <a:ext cx="1752600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647496" y="3505200"/>
            <a:ext cx="10182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CC"/>
                </a:solidFill>
                <a:latin typeface="Verdana"/>
                <a:sym typeface="Symbol" pitchFamily="18" charset="2"/>
              </a:rPr>
              <a:t>M</a:t>
            </a:r>
            <a:r>
              <a:rPr lang="en-US" sz="2000" baseline="-25000" dirty="0" smtClean="0">
                <a:solidFill>
                  <a:srgbClr val="0000CC"/>
                </a:solidFill>
                <a:latin typeface="Verdana"/>
                <a:sym typeface="Symbol" pitchFamily="18" charset="2"/>
              </a:rPr>
              <a:t>0</a:t>
            </a:r>
            <a:r>
              <a:rPr lang="en-US" sz="2000" dirty="0" smtClean="0">
                <a:solidFill>
                  <a:srgbClr val="0000CC"/>
                </a:solidFill>
                <a:latin typeface="Verdana"/>
                <a:sym typeface="Symbol" pitchFamily="18" charset="2"/>
              </a:rPr>
              <a:t> ,M</a:t>
            </a:r>
            <a:r>
              <a:rPr lang="en-US" sz="2000" baseline="-25000" dirty="0" smtClean="0">
                <a:solidFill>
                  <a:srgbClr val="0000CC"/>
                </a:solidFill>
                <a:latin typeface="Verdana"/>
                <a:sym typeface="Symbol" pitchFamily="18" charset="2"/>
              </a:rPr>
              <a:t>1</a:t>
            </a:r>
            <a:endParaRPr lang="en-US" sz="2000" baseline="-25000" dirty="0">
              <a:solidFill>
                <a:srgbClr val="0000CC"/>
              </a:solidFill>
              <a:latin typeface="Verdana"/>
              <a:sym typeface="Symbol" pitchFamily="18" charset="2"/>
            </a:endParaRP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 flipV="1">
            <a:off x="1752600" y="5556250"/>
            <a:ext cx="182880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3810000" y="5334000"/>
            <a:ext cx="131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b’ 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  <a:sym typeface="Symbol" pitchFamily="18" charset="2"/>
              </a:rPr>
              <a:t> {0,1}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470568" y="3810000"/>
            <a:ext cx="2470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CC"/>
                </a:solidFill>
                <a:latin typeface="Tahoma" pitchFamily="34" charset="0"/>
                <a:sym typeface="Symbol" pitchFamily="18" charset="2"/>
              </a:rPr>
              <a:t>CT* 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  <a:sym typeface="Symbol" pitchFamily="18" charset="2"/>
              </a:rPr>
              <a:t>= </a:t>
            </a:r>
            <a:r>
              <a:rPr lang="en-US" sz="2000" dirty="0" smtClean="0">
                <a:solidFill>
                  <a:srgbClr val="0000CC"/>
                </a:solidFill>
                <a:latin typeface="Tahoma" pitchFamily="34" charset="0"/>
              </a:rPr>
              <a:t>Enc(PK, </a:t>
            </a:r>
            <a:r>
              <a:rPr lang="en-US" dirty="0">
                <a:solidFill>
                  <a:srgbClr val="0000CC"/>
                </a:solidFill>
                <a:latin typeface="Tahoma" pitchFamily="34" charset="0"/>
              </a:rPr>
              <a:t>M</a:t>
            </a:r>
            <a:r>
              <a:rPr lang="en-US" baseline="-15000" dirty="0" smtClean="0">
                <a:solidFill>
                  <a:srgbClr val="0000CC"/>
                </a:solidFill>
                <a:latin typeface="Tahoma" pitchFamily="34" charset="0"/>
              </a:rPr>
              <a:t>b</a:t>
            </a:r>
            <a:r>
              <a:rPr lang="en-US" dirty="0" smtClean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Tahoma" pitchFamily="34" charset="0"/>
              </a:rPr>
              <a:t>)</a:t>
            </a:r>
            <a:endParaRPr lang="en-US" sz="2000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800" y="6096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latin typeface="Verdana"/>
              </a:rPr>
              <a:t>Adv</a:t>
            </a:r>
            <a:r>
              <a:rPr lang="en-US" baseline="-25000" dirty="0" err="1" smtClean="0">
                <a:latin typeface="Verdana"/>
              </a:rPr>
              <a:t>A</a:t>
            </a:r>
            <a:r>
              <a:rPr lang="en-US" dirty="0" smtClean="0">
                <a:latin typeface="Comic Sans MS" pitchFamily="66" charset="0"/>
              </a:rPr>
              <a:t> = Pr[b=b’]-1/2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8" name="Picture 9" descr="sat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209800"/>
            <a:ext cx="114617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/>
          <p:cNvSpPr/>
          <p:nvPr/>
        </p:nvSpPr>
        <p:spPr>
          <a:xfrm>
            <a:off x="609600" y="12192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Indistinguishability</a:t>
            </a:r>
            <a:r>
              <a:rPr lang="en-US" dirty="0" smtClean="0"/>
              <a:t> under Chosen </a:t>
            </a:r>
            <a:r>
              <a:rPr lang="en-US" b="1" dirty="0" err="1" smtClean="0"/>
              <a:t>Ciphertext</a:t>
            </a:r>
            <a:r>
              <a:rPr lang="en-US" dirty="0" smtClean="0"/>
              <a:t> Attack</a:t>
            </a:r>
            <a:endParaRPr lang="en-US" dirty="0"/>
          </a:p>
        </p:txBody>
      </p:sp>
      <p:pic>
        <p:nvPicPr>
          <p:cNvPr id="40" name="Picture 34" descr="crystal b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514600"/>
            <a:ext cx="609600" cy="6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Line 11"/>
          <p:cNvSpPr>
            <a:spLocks noChangeShapeType="1"/>
          </p:cNvSpPr>
          <p:nvPr/>
        </p:nvSpPr>
        <p:spPr bwMode="auto">
          <a:xfrm flipH="1" flipV="1">
            <a:off x="2362200" y="26670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3733800" y="2438400"/>
            <a:ext cx="522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CC"/>
                </a:solidFill>
                <a:latin typeface="Verdana"/>
                <a:sym typeface="Symbol" pitchFamily="18" charset="2"/>
              </a:rPr>
              <a:t>CT</a:t>
            </a:r>
            <a:endParaRPr lang="en-US" sz="2000" baseline="-25000" dirty="0">
              <a:solidFill>
                <a:srgbClr val="0000CC"/>
              </a:solidFill>
              <a:latin typeface="Verdana"/>
              <a:sym typeface="Symbol" pitchFamily="18" charset="2"/>
            </a:endParaRPr>
          </a:p>
        </p:txBody>
      </p:sp>
      <p:sp>
        <p:nvSpPr>
          <p:cNvPr id="45" name="Line 8"/>
          <p:cNvSpPr>
            <a:spLocks noChangeShapeType="1"/>
          </p:cNvSpPr>
          <p:nvPr/>
        </p:nvSpPr>
        <p:spPr bwMode="auto">
          <a:xfrm flipV="1">
            <a:off x="2362200" y="2971800"/>
            <a:ext cx="1219200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3695981" y="2743200"/>
            <a:ext cx="14839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CC"/>
                </a:solidFill>
                <a:latin typeface="Tahoma" pitchFamily="34" charset="0"/>
              </a:rPr>
              <a:t>Dec(SK,CT)</a:t>
            </a:r>
            <a:endParaRPr lang="en-US" sz="2000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47" name="Line 11"/>
          <p:cNvSpPr>
            <a:spLocks noChangeShapeType="1"/>
          </p:cNvSpPr>
          <p:nvPr/>
        </p:nvSpPr>
        <p:spPr bwMode="auto">
          <a:xfrm flipH="1" flipV="1">
            <a:off x="1752600" y="37338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 flipV="1">
            <a:off x="1752600" y="4114800"/>
            <a:ext cx="1752600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49" name="Picture 34" descr="crystal b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495800"/>
            <a:ext cx="609600" cy="6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Line 11"/>
          <p:cNvSpPr>
            <a:spLocks noChangeShapeType="1"/>
          </p:cNvSpPr>
          <p:nvPr/>
        </p:nvSpPr>
        <p:spPr bwMode="auto">
          <a:xfrm flipH="1" flipV="1">
            <a:off x="2362200" y="46482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3733800" y="4419600"/>
            <a:ext cx="5228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CC"/>
                </a:solidFill>
                <a:latin typeface="Verdana"/>
                <a:sym typeface="Symbol" pitchFamily="18" charset="2"/>
              </a:rPr>
              <a:t>CT</a:t>
            </a:r>
            <a:endParaRPr lang="en-US" sz="2000" baseline="-25000" dirty="0">
              <a:solidFill>
                <a:srgbClr val="0000CC"/>
              </a:solidFill>
              <a:latin typeface="Verdana"/>
              <a:sym typeface="Symbol" pitchFamily="18" charset="2"/>
            </a:endParaRP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 flipV="1">
            <a:off x="2362200" y="4953000"/>
            <a:ext cx="1219200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3695981" y="4724400"/>
            <a:ext cx="14839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CC"/>
                </a:solidFill>
                <a:latin typeface="Tahoma" pitchFamily="34" charset="0"/>
              </a:rPr>
              <a:t>Dec(SK,CT)</a:t>
            </a:r>
            <a:endParaRPr lang="en-US" sz="2000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5410200" y="464820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rPr>
              <a:t>CT </a:t>
            </a:r>
            <a:r>
              <a:rPr lang="en-US" dirty="0" smtClean="0">
                <a:solidFill>
                  <a:schemeClr val="accent2"/>
                </a:solidFill>
                <a:latin typeface="Symbol"/>
                <a:sym typeface="Symbol"/>
              </a:rPr>
              <a:t>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rPr>
              <a:t> CT*</a:t>
            </a:r>
            <a:endParaRPr lang="en-US" sz="2000" baseline="-25000" dirty="0">
              <a:solidFill>
                <a:schemeClr val="accent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" name="Rounded Rectangular Callout 28"/>
          <p:cNvSpPr/>
          <p:nvPr/>
        </p:nvSpPr>
        <p:spPr bwMode="auto">
          <a:xfrm>
            <a:off x="4724400" y="5105400"/>
            <a:ext cx="4038600" cy="1219200"/>
          </a:xfrm>
          <a:prstGeom prst="wedgeRoundRectCallout">
            <a:avLst>
              <a:gd name="adj1" fmla="val -104941"/>
              <a:gd name="adj2" fmla="val -8077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-112" charset="0"/>
              </a:rPr>
              <a:t>CCA-1: No 2</a:t>
            </a:r>
            <a:r>
              <a:rPr lang="en-US" baseline="30000" dirty="0" smtClean="0">
                <a:latin typeface="Verdana" pitchFamily="-112" charset="0"/>
              </a:rPr>
              <a:t>nd</a:t>
            </a:r>
            <a:r>
              <a:rPr lang="en-US" dirty="0" smtClean="0">
                <a:latin typeface="Verdana" pitchFamily="-112" charset="0"/>
              </a:rPr>
              <a:t> phase</a:t>
            </a:r>
            <a:r>
              <a:rPr lang="en-US" dirty="0">
                <a:latin typeface="Verdana" pitchFamily="-112" charset="0"/>
              </a:rPr>
              <a:t> </a:t>
            </a:r>
            <a:r>
              <a:rPr lang="en-US" dirty="0" smtClean="0">
                <a:latin typeface="Verdana" pitchFamily="-112" charset="0"/>
              </a:rPr>
              <a:t>of oracle queries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609600" y="3657600"/>
            <a:ext cx="1114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b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</a:t>
            </a:r>
            <a:r>
              <a:rPr lang="en-US" sz="1800" dirty="0">
                <a:latin typeface="Tahoma" pitchFamily="34" charset="0"/>
                <a:sym typeface="Symbol" pitchFamily="18" charset="2"/>
              </a:rPr>
              <a:t>{0,1}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733800" y="1905000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CC"/>
                </a:solidFill>
                <a:latin typeface="Tahoma" pitchFamily="34" charset="0"/>
              </a:rPr>
              <a:t>PK</a:t>
            </a:r>
            <a:endParaRPr lang="en-US" sz="2000" dirty="0">
              <a:solidFill>
                <a:srgbClr val="0000CC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 animBg="1"/>
      <p:bldP spid="53" grpId="0"/>
      <p:bldP spid="54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Grand Goal: CCA from CPA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46CC1-14C9-4210-BB46-542F2503F99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67000" y="1524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  <a:latin typeface="Comic Sans MS" pitchFamily="66" charset="0"/>
              </a:rPr>
              <a:t>CCA</a:t>
            </a:r>
            <a:endParaRPr lang="en-US" sz="36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5638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  <a:latin typeface="Comic Sans MS" pitchFamily="66" charset="0"/>
              </a:rPr>
              <a:t>CPA</a:t>
            </a:r>
            <a:endParaRPr lang="en-US" sz="36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1031" name="Picture 7" descr="C:\Users\bwaters\AppData\Local\Microsoft\Windows\Temporary Internet Files\Content.IE5\ONY9E7T3\MP90031435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209800"/>
            <a:ext cx="1332013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Prior </a:t>
            </a:r>
            <a:r>
              <a:rPr lang="en-US" dirty="0" smtClean="0"/>
              <a:t>Methods </a:t>
            </a:r>
            <a:r>
              <a:rPr lang="en-US" sz="2400" dirty="0" smtClean="0"/>
              <a:t>(Standard Model)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46CC1-14C9-4210-BB46-542F2503F99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447800"/>
            <a:ext cx="8534400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NIZK </a:t>
            </a:r>
            <a:r>
              <a:rPr lang="en-US" sz="2000" dirty="0" smtClean="0">
                <a:solidFill>
                  <a:srgbClr val="0000CC"/>
                </a:solidFill>
                <a:latin typeface="Comic Sans MS" pitchFamily="66" charset="0"/>
              </a:rPr>
              <a:t>[BFM88,NY90,DDN91,RS91,S99] </a:t>
            </a:r>
            <a:endParaRPr lang="en-US" sz="2000" dirty="0">
              <a:latin typeface="Comic Sans MS" pitchFamily="66" charset="0"/>
            </a:endParaRPr>
          </a:p>
          <a:p>
            <a:pPr marL="971550" lvl="1" indent="-514350"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TPD/RSA</a:t>
            </a:r>
            <a:r>
              <a:rPr lang="en-US" sz="2800" dirty="0" smtClean="0">
                <a:latin typeface="Comic Sans MS" pitchFamily="66" charset="0"/>
              </a:rPr>
              <a:t>, Pairings  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No:DDH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, Lattices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434" y="3048000"/>
            <a:ext cx="8686800" cy="13542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Cramer-</a:t>
            </a:r>
            <a:r>
              <a:rPr lang="en-US" sz="2800" dirty="0" err="1" smtClean="0">
                <a:solidFill>
                  <a:srgbClr val="0000CC"/>
                </a:solidFill>
                <a:latin typeface="Comic Sans MS" pitchFamily="66" charset="0"/>
              </a:rPr>
              <a:t>Shoup</a:t>
            </a: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 plus [CS98,02,…]</a:t>
            </a:r>
            <a:endParaRPr lang="en-US" sz="2000" dirty="0">
              <a:latin typeface="Comic Sans MS" pitchFamily="66" charset="0"/>
            </a:endParaRPr>
          </a:p>
          <a:p>
            <a:pPr marL="971550" lvl="1" indent="-514350"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DDH,DCR, Factoring, IBE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[CHK04],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No:Lattices</a:t>
            </a:r>
            <a:endParaRPr lang="en-US" sz="2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2834" y="4724400"/>
            <a:ext cx="8534400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800" dirty="0" err="1" smtClean="0">
                <a:solidFill>
                  <a:srgbClr val="0000CC"/>
                </a:solidFill>
                <a:latin typeface="Comic Sans MS" pitchFamily="66" charset="0"/>
              </a:rPr>
              <a:t>Lossy</a:t>
            </a: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 TDFs </a:t>
            </a:r>
            <a:r>
              <a:rPr lang="en-US" sz="2000" dirty="0" smtClean="0">
                <a:solidFill>
                  <a:srgbClr val="0000CC"/>
                </a:solidFill>
                <a:latin typeface="Comic Sans MS" pitchFamily="66" charset="0"/>
              </a:rPr>
              <a:t>[PW08,RS09,…] </a:t>
            </a:r>
            <a:endParaRPr lang="en-US" sz="2000" dirty="0">
              <a:latin typeface="Comic Sans MS" pitchFamily="66" charset="0"/>
            </a:endParaRPr>
          </a:p>
          <a:p>
            <a:pPr marL="971550" lvl="1" indent="-514350"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DDH, Lattices</a:t>
            </a:r>
            <a:endParaRPr lang="en-US" sz="2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1-bit CCA to n-bit CCA </a:t>
            </a:r>
            <a:r>
              <a:rPr lang="en-US" sz="2400" dirty="0" smtClean="0"/>
              <a:t>[MS09</a:t>
            </a:r>
            <a:r>
              <a:rPr lang="en-US" sz="2400" dirty="0"/>
              <a:t>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46CC1-14C9-4210-BB46-542F2503F99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2400" y="1524000"/>
            <a:ext cx="8534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Straightforward appending won’t work!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2517228"/>
            <a:ext cx="838200" cy="461665"/>
          </a:xfrm>
          <a:prstGeom prst="rect">
            <a:avLst/>
          </a:prstGeom>
          <a:solidFill>
            <a:srgbClr val="FFC000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2517228"/>
            <a:ext cx="838200" cy="461665"/>
          </a:xfrm>
          <a:prstGeom prst="rect">
            <a:avLst/>
          </a:prstGeom>
          <a:solidFill>
            <a:srgbClr val="7030A0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2517228"/>
            <a:ext cx="838200" cy="461665"/>
          </a:xfrm>
          <a:prstGeom prst="rect">
            <a:avLst/>
          </a:prstGeom>
          <a:solidFill>
            <a:srgbClr val="00CC00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6417" y="3429000"/>
            <a:ext cx="8534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Neat ideas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2400" y="4204138"/>
            <a:ext cx="8534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Heavyweight machinery + complex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52400" y="5181600"/>
            <a:ext cx="8534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We will adapt + generalize some ideas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9583 -0.00023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0023 L -0.08334 -0.0004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8" grpId="0" animBg="1"/>
      <p:bldP spid="8" grpId="1" animBg="1"/>
      <p:bldP spid="9" grpId="0" animBg="1"/>
      <p:bldP spid="9" grpId="1" animBg="1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ORDWRAP" val="0"/>
  <p:tag name="DEFAULTWIDTH" val="348"/>
  <p:tag name="DEFAULTHEIGHT" val="250"/>
  <p:tag name="FIRSTBRENT20WATERS@YOU9OHNFUVWXY5LK" val="2957"/>
  <p:tag name="FIRSTBWATERS@PEKDRPNFUVWXYL44" val="3496"/>
</p:tagLst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13651</TotalTime>
  <Words>1776</Words>
  <Application>Microsoft Office PowerPoint</Application>
  <PresentationFormat>On-screen Show (4:3)</PresentationFormat>
  <Paragraphs>435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Times New Roman</vt:lpstr>
      <vt:lpstr>cmsy10</vt:lpstr>
      <vt:lpstr>Wingdings</vt:lpstr>
      <vt:lpstr>Symbol</vt:lpstr>
      <vt:lpstr>Tahoma</vt:lpstr>
      <vt:lpstr>Verdana</vt:lpstr>
      <vt:lpstr>ＭＳ Ｐゴシック</vt:lpstr>
      <vt:lpstr>Comic Sans MS</vt:lpstr>
      <vt:lpstr>Profile</vt:lpstr>
      <vt:lpstr>Detecting Dangerous Queries:  </vt:lpstr>
      <vt:lpstr>Public Key Encryption [DH76,RSA78,GM84]</vt:lpstr>
      <vt:lpstr>Active Attackers [NY90,DDN91,RS91]</vt:lpstr>
      <vt:lpstr>IND-CPA [GM84] </vt:lpstr>
      <vt:lpstr>IND-CCA [NY90,DDN91,RS91] </vt:lpstr>
      <vt:lpstr>IND-CCA [NY90,DDN91,RS91] </vt:lpstr>
      <vt:lpstr>The Grand Goal: CCA from CPA</vt:lpstr>
      <vt:lpstr>Some Prior Methods (Standard Model)</vt:lpstr>
      <vt:lpstr>1-bit CCA to n-bit CCA [MS09]</vt:lpstr>
      <vt:lpstr>Our Result</vt:lpstr>
      <vt:lpstr>DCCA Security: Intuition</vt:lpstr>
      <vt:lpstr>Detectable Encryption System</vt:lpstr>
      <vt:lpstr>Property 1: Hard to Predict (Strong)</vt:lpstr>
      <vt:lpstr>Property 2: Indistinguishability</vt:lpstr>
      <vt:lpstr>Examples</vt:lpstr>
      <vt:lpstr>The Ingredients</vt:lpstr>
      <vt:lpstr>Our Construction</vt:lpstr>
      <vt:lpstr>Setup</vt:lpstr>
      <vt:lpstr>Encryption</vt:lpstr>
      <vt:lpstr>Decryption</vt:lpstr>
      <vt:lpstr>A Few Comments</vt:lpstr>
      <vt:lpstr>What is the trouble?</vt:lpstr>
      <vt:lpstr>Nested Indist. Game</vt:lpstr>
      <vt:lpstr>Proof Overview</vt:lpstr>
      <vt:lpstr>Summary</vt:lpstr>
      <vt:lpstr>Our Picture (not necessarily to scale)</vt:lpstr>
      <vt:lpstr>Thank you</vt:lpstr>
      <vt:lpstr>Bad Event Analysis (no embedded randomness)</vt:lpstr>
      <vt:lpstr>No Bad Event for embedded randomness</vt:lpstr>
      <vt:lpstr>Finishing it off</vt:lpstr>
      <vt:lpstr>Could CCA-1 work?</vt:lpstr>
      <vt:lpstr>Ex. 1: n-bit DCCA from 1 bit CCA</vt:lpstr>
      <vt:lpstr>Ex. 2: Tag-Based Encryption [MRY04,K06]</vt:lpstr>
      <vt:lpstr>Ex. 3: Heuristic/Sloppy CCA</vt:lpstr>
      <vt:lpstr>Could CCA-1 work?</vt:lpstr>
      <vt:lpstr>Prior Methods (Standard Model)</vt:lpstr>
      <vt:lpstr>Prior Methods (Standard Model)</vt:lpstr>
      <vt:lpstr>BE-Nested vs. BE-Right-Erase</vt:lpstr>
      <vt:lpstr>Switch Decrypt</vt:lpstr>
      <vt:lpstr>BE-Right-Erased vs. BE-Full-Erased</vt:lpstr>
      <vt:lpstr>BE-Right-Erased vs. BE-Full-Erased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Ciphertext-Policy Attribute-Based Encryption</dc:title>
  <dc:creator>Brent Waters</dc:creator>
  <cp:lastModifiedBy>Brent</cp:lastModifiedBy>
  <cp:revision>519</cp:revision>
  <dcterms:created xsi:type="dcterms:W3CDTF">2009-07-27T17:59:24Z</dcterms:created>
  <dcterms:modified xsi:type="dcterms:W3CDTF">2012-04-10T00:08:56Z</dcterms:modified>
</cp:coreProperties>
</file>