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81" r:id="rId4"/>
    <p:sldId id="283" r:id="rId5"/>
    <p:sldId id="284" r:id="rId6"/>
    <p:sldId id="288" r:id="rId7"/>
    <p:sldId id="285" r:id="rId8"/>
    <p:sldId id="289" r:id="rId9"/>
    <p:sldId id="290" r:id="rId10"/>
    <p:sldId id="292" r:id="rId11"/>
    <p:sldId id="291" r:id="rId12"/>
    <p:sldId id="293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000000"/>
    <a:srgbClr val="3A3A3A"/>
    <a:srgbClr val="1D1D1D"/>
    <a:srgbClr val="DDD9C3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7912" autoAdjust="0"/>
  </p:normalViewPr>
  <p:slideViewPr>
    <p:cSldViewPr>
      <p:cViewPr varScale="1">
        <p:scale>
          <a:sx n="95" d="100"/>
          <a:sy n="95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Computationally binding commitments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7" Type="http://schemas.openxmlformats.org/officeDocument/2006/relationships/image" Target="../media/image34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Computationally </a:t>
            </a:r>
            <a:r>
              <a:rPr lang="en-US" sz="4000" dirty="0" smtClean="0"/>
              <a:t>binding</a:t>
            </a:r>
            <a:br>
              <a:rPr lang="en-US" sz="4000" dirty="0" smtClean="0"/>
            </a:br>
            <a:r>
              <a:rPr lang="en-US" sz="4000" dirty="0" smtClean="0"/>
              <a:t>quantum </a:t>
            </a:r>
            <a:r>
              <a:rPr lang="en-US" sz="4000" dirty="0"/>
              <a:t>commitments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v2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Strengthening of “collision-resistance”</a:t>
                </a:r>
                <a:br>
                  <a:rPr lang="en-US" dirty="0" smtClean="0"/>
                </a:br>
                <a:r>
                  <a:rPr lang="en-US" dirty="0" smtClean="0"/>
                  <a:t>for quantum setting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hash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(classically),</a:t>
                </a:r>
                <a:br>
                  <a:rPr lang="en-US" dirty="0" smtClean="0"/>
                </a:br>
                <a:r>
                  <a:rPr lang="en-US" dirty="0" smtClean="0"/>
                  <a:t>and preimages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>
                <a:blip r:embed="rId2"/>
                <a:stretch>
                  <a:fillRect l="-1852" t="-2665" b="-1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72647" y="4048781"/>
            <a:ext cx="8214153" cy="1513819"/>
            <a:chOff x="472647" y="2905781"/>
            <a:chExt cx="8214153" cy="1513819"/>
          </a:xfrm>
        </p:grpSpPr>
        <p:sp>
          <p:nvSpPr>
            <p:cNvPr id="5" name="Rounded Rectangle 4"/>
            <p:cNvSpPr/>
            <p:nvPr/>
          </p:nvSpPr>
          <p:spPr>
            <a:xfrm>
              <a:off x="472647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6" name="Elbow Connector 5"/>
            <p:cNvCxnSpPr/>
            <p:nvPr/>
          </p:nvCxnSpPr>
          <p:spPr>
            <a:xfrm rot="16200000" flipH="1">
              <a:off x="973073" y="3497903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531806" y="2905781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6" y="2905781"/>
                  <a:ext cx="817595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ounded Rectangle 10"/>
            <p:cNvSpPr/>
            <p:nvPr/>
          </p:nvSpPr>
          <p:spPr>
            <a:xfrm>
              <a:off x="2438400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599012" y="3896380"/>
                  <a:ext cx="47134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9012" y="3896380"/>
                  <a:ext cx="471347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/>
            <p:nvPr/>
          </p:nvCxnSpPr>
          <p:spPr>
            <a:xfrm rot="16200000" flipH="1">
              <a:off x="5621272" y="3497903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1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1"/>
                  <a:ext cx="817595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3896380"/>
                  <a:ext cx="4429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3896380"/>
                  <a:ext cx="442942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3886200" y="3355226"/>
              <a:ext cx="6431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or</a:t>
              </a:r>
              <a:endParaRPr lang="en-US" sz="4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457200" y="26670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0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Simple “collapse-binding” commitments</a:t>
            </a:r>
          </a:p>
          <a:p>
            <a:pPr lvl="1"/>
            <a:r>
              <a:rPr lang="en-US" dirty="0" smtClean="0"/>
              <a:t>Statistically hiding</a:t>
            </a:r>
          </a:p>
          <a:p>
            <a:pPr lvl="1"/>
            <a:r>
              <a:rPr lang="en-US" dirty="0" smtClean="0"/>
              <a:t>Using collapsing hashes in existing constructions</a:t>
            </a:r>
          </a:p>
          <a:p>
            <a:pPr lvl="1"/>
            <a:r>
              <a:rPr lang="en-US" dirty="0" smtClean="0"/>
              <a:t>Drop in replacement for “collision-resistance”?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 oracle is collapsing hash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Suggestion: “Collapsing” required property for hashes</a:t>
            </a:r>
          </a:p>
          <a:p>
            <a:pPr lvl="1"/>
            <a:r>
              <a:rPr lang="en-US" dirty="0" smtClean="0"/>
              <a:t>e.g., NIST post-quantum crypto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0535"/>
            <a:ext cx="529285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Collapse-binding com’s based on </a:t>
            </a:r>
            <a:r>
              <a:rPr lang="en-US" sz="2400" b="1" dirty="0" smtClean="0"/>
              <a:t>OWFs?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298967" y="5481935"/>
            <a:ext cx="508303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Protocols using collapse-binding </a:t>
            </a:r>
            <a:r>
              <a:rPr lang="en-US" sz="2400" b="1" dirty="0" smtClean="0"/>
              <a:t>com’s</a:t>
            </a:r>
            <a:endParaRPr lang="en-US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58231" y="3043535"/>
            <a:ext cx="3690369" cy="766465"/>
            <a:chOff x="4158231" y="3043535"/>
            <a:chExt cx="3690369" cy="766465"/>
          </a:xfrm>
        </p:grpSpPr>
        <p:sp>
          <p:nvSpPr>
            <p:cNvPr id="6" name="Rectangle 5"/>
            <p:cNvSpPr/>
            <p:nvPr/>
          </p:nvSpPr>
          <p:spPr>
            <a:xfrm>
              <a:off x="4158231" y="3043535"/>
              <a:ext cx="3690369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Implications between </a:t>
              </a:r>
              <a:r>
                <a:rPr lang="en-US" sz="2400" b="1" dirty="0" err="1"/>
                <a:t>defs</a:t>
              </a:r>
              <a:r>
                <a:rPr lang="en-US" sz="2400" b="1" dirty="0"/>
                <a:t>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92135" y="3440668"/>
              <a:ext cx="16225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(partially done)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4400" y="4186535"/>
            <a:ext cx="4275529" cy="796665"/>
            <a:chOff x="914400" y="4186535"/>
            <a:chExt cx="4275529" cy="796665"/>
          </a:xfrm>
        </p:grpSpPr>
        <p:sp>
          <p:nvSpPr>
            <p:cNvPr id="7" name="Rectangle 6"/>
            <p:cNvSpPr/>
            <p:nvPr/>
          </p:nvSpPr>
          <p:spPr>
            <a:xfrm>
              <a:off x="914400" y="4186535"/>
              <a:ext cx="4275529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Are </a:t>
              </a:r>
              <a:r>
                <a:rPr lang="en-US" sz="2400" b="1" dirty="0" smtClean="0"/>
                <a:t>SHA-2, SHA-3, … </a:t>
              </a:r>
              <a:r>
                <a:rPr lang="en-US" sz="2400" b="1" dirty="0"/>
                <a:t>collapsing?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43715" y="4613868"/>
              <a:ext cx="16225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(partially done)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46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this talk: 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Hiding and binding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Hiding seems well understood</a:t>
            </a:r>
          </a:p>
          <a:p>
            <a:r>
              <a:rPr lang="en-US" dirty="0" smtClean="0"/>
              <a:t>Statistically vs. computationally binding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Weaker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assms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everlasting security</a:t>
            </a:r>
          </a:p>
          <a:p>
            <a:r>
              <a:rPr lang="en-US" dirty="0" smtClean="0"/>
              <a:t>Interactive vs. non-interactive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For now</a:t>
            </a:r>
          </a:p>
          <a:p>
            <a:r>
              <a:rPr lang="en-US" dirty="0" smtClean="0"/>
              <a:t>Secure against quantum attacks</a:t>
            </a:r>
          </a:p>
          <a:p>
            <a:r>
              <a:rPr lang="en-US" dirty="0" smtClean="0"/>
              <a:t>Classical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600200"/>
            <a:ext cx="16002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2743200"/>
            <a:ext cx="44196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876800"/>
            <a:ext cx="3048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5467978"/>
            <a:ext cx="3429000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85810" y="3822573"/>
            <a:ext cx="2657789" cy="609600"/>
          </a:xfrm>
          <a:prstGeom prst="ellipse">
            <a:avLst/>
          </a:prstGeom>
          <a:noFill/>
          <a:ln w="57150">
            <a:solidFill>
              <a:srgbClr val="FF0000">
                <a:alpha val="6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0352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definitions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Computationally binding (classical-style):</a:t>
                </a:r>
              </a:p>
              <a:p>
                <a:pPr marL="0" indent="0">
                  <a:buNone/>
                </a:pPr>
                <a:r>
                  <a:rPr lang="en-US" dirty="0" smtClean="0"/>
                  <a:t>Hard </a:t>
                </a:r>
                <a:r>
                  <a:rPr lang="en-US" dirty="0"/>
                  <a:t>to </a:t>
                </a:r>
                <a:r>
                  <a:rPr lang="en-US" dirty="0" smtClean="0"/>
                  <a:t>find: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s.t.</a:t>
                </a:r>
                <a:r>
                  <a:rPr lang="en-US" dirty="0" smtClean="0"/>
                  <a:t>: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opens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3434936"/>
                <a:ext cx="7086600" cy="2968587"/>
              </a:xfrm>
              <a:blipFill>
                <a:blip r:embed="rId2"/>
                <a:stretch>
                  <a:fillRect l="-2150" t="-2669" r="-2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19400" y="1757065"/>
            <a:ext cx="1143000" cy="11303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2080" y="177218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Commit: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43840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Open:</a:t>
            </a:r>
            <a:endParaRPr lang="en-US" b="1" u="sng" dirty="0"/>
          </a:p>
        </p:txBody>
      </p:sp>
      <p:sp>
        <p:nvSpPr>
          <p:cNvPr id="8" name="Rounded Rectangle 7"/>
          <p:cNvSpPr/>
          <p:nvPr/>
        </p:nvSpPr>
        <p:spPr>
          <a:xfrm>
            <a:off x="6553200" y="1757065"/>
            <a:ext cx="1143000" cy="11407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83840" y="1985665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83840" y="2740928"/>
            <a:ext cx="239316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794" y="1524000"/>
                <a:ext cx="40440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244" y="2209800"/>
                <a:ext cx="81490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800" dirty="0" smtClean="0"/>
                  <a:t> Adv. cannot change his mind</a:t>
                </a:r>
                <a:endParaRPr lang="en-US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57" y="6029980"/>
                <a:ext cx="4850943" cy="523220"/>
              </a:xfrm>
              <a:prstGeom prst="rect">
                <a:avLst/>
              </a:prstGeom>
              <a:blipFill>
                <a:blip r:embed="rId5"/>
                <a:stretch>
                  <a:fillRect t="-10465" r="-26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86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Classical-style binding: no good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8001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b="1" dirty="0" smtClean="0"/>
                  <a:t> collision-resistant</a:t>
                </a:r>
                <a:r>
                  <a:rPr lang="en-US" dirty="0" smtClean="0"/>
                  <a:t> hash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dirty="0" smtClean="0"/>
                  <a:t>(quantum secure; relative to oracle)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Commit proto:</a:t>
                </a:r>
                <a:r>
                  <a:rPr lang="en-US" dirty="0" smtClean="0"/>
                  <a:t>    Pick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.   Send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begChr m:val="‖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Classical-style </a:t>
                </a:r>
                <a:r>
                  <a:rPr lang="en-US" b="1" dirty="0" smtClean="0"/>
                  <a:t>binding: </a:t>
                </a:r>
                <a:r>
                  <a:rPr lang="en-US" dirty="0" smtClean="0"/>
                  <a:t>Yes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But: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8001000" cy="4525963"/>
              </a:xfrm>
              <a:blipFill>
                <a:blip r:embed="rId2"/>
                <a:stretch>
                  <a:fillRect l="-198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23282" y="4114800"/>
            <a:ext cx="1547239" cy="217009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Adv</a:t>
            </a:r>
            <a:endParaRPr lang="en-US" sz="4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42937" y="4495800"/>
            <a:ext cx="246266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942491" y="3978800"/>
                <a:ext cx="11097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 smtClean="0"/>
                  <a:t> (fake)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491" y="3978800"/>
                <a:ext cx="1109791" cy="461665"/>
              </a:xfrm>
              <a:prstGeom prst="rect">
                <a:avLst/>
              </a:prstGeom>
              <a:blipFill>
                <a:blip r:embed="rId3"/>
                <a:stretch>
                  <a:fillRect t="-10667" r="-714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56999" y="4794487"/>
                <a:ext cx="1876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random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999" y="4794487"/>
                <a:ext cx="1876283" cy="461665"/>
              </a:xfrm>
              <a:prstGeom prst="rect">
                <a:avLst/>
              </a:prstGeom>
              <a:blipFill>
                <a:blip r:embed="rId4"/>
                <a:stretch>
                  <a:fillRect r="-97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4242937" y="5903893"/>
            <a:ext cx="246266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46722" y="5446693"/>
                <a:ext cx="245887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800" dirty="0" smtClean="0"/>
              </a:p>
              <a:p>
                <a:r>
                  <a:rPr lang="en-US" sz="2400" dirty="0" smtClean="0"/>
                  <a:t>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begChr m:val="‖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722" y="5446693"/>
                <a:ext cx="2458878" cy="954107"/>
              </a:xfrm>
              <a:prstGeom prst="rect">
                <a:avLst/>
              </a:prstGeom>
              <a:blipFill>
                <a:blip r:embed="rId5"/>
                <a:stretch>
                  <a:fillRect l="-3970" b="-13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4246722" y="5257800"/>
            <a:ext cx="2458878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" y="2514600"/>
            <a:ext cx="80772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3124200"/>
            <a:ext cx="80772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400" y="3733800"/>
            <a:ext cx="80772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Classical </a:t>
            </a:r>
            <a:r>
              <a:rPr lang="en-US" dirty="0" err="1" smtClean="0"/>
              <a:t>def</a:t>
            </a:r>
            <a:r>
              <a:rPr lang="en-US" dirty="0" smtClean="0"/>
              <a:t> of computationally binding:</a:t>
            </a:r>
          </a:p>
          <a:p>
            <a:pPr lvl="1"/>
            <a:r>
              <a:rPr lang="en-US" dirty="0" smtClean="0"/>
              <a:t>Not useful for post-quantum crypto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Collision-resistance</a:t>
            </a:r>
          </a:p>
          <a:p>
            <a:pPr lvl="1"/>
            <a:r>
              <a:rPr lang="en-US" dirty="0" smtClean="0"/>
              <a:t>Weaker than expected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 err="1" smtClean="0"/>
              <a:t>def</a:t>
            </a:r>
            <a:r>
              <a:rPr lang="en-US" dirty="0" smtClean="0"/>
              <a:t>? (NIST post-quantum competition?)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25146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“Collapse-binding” commitments</a:t>
            </a:r>
            <a:endParaRPr lang="en-US" sz="2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52578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“Collapsing” hash functions</a:t>
            </a:r>
            <a:endParaRPr lang="en-US" sz="24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1693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</a:t>
            </a:r>
            <a:r>
              <a:rPr lang="en-US" dirty="0" err="1" smtClean="0"/>
              <a:t>defs</a:t>
            </a:r>
            <a:r>
              <a:rPr lang="en-US" dirty="0" smtClean="0"/>
              <a:t> (binding)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prior </a:t>
            </a:r>
            <a:r>
              <a:rPr lang="en-US" dirty="0" err="1" smtClean="0"/>
              <a:t>def’s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Brassard, </a:t>
            </a:r>
            <a:r>
              <a:rPr lang="en-US" dirty="0" err="1" smtClean="0"/>
              <a:t>Crépeau</a:t>
            </a:r>
            <a:r>
              <a:rPr lang="en-US" dirty="0" smtClean="0"/>
              <a:t>, </a:t>
            </a:r>
            <a:r>
              <a:rPr lang="de-DE" dirty="0" smtClean="0"/>
              <a:t>Damgård, </a:t>
            </a:r>
            <a:r>
              <a:rPr lang="en-US" dirty="0" err="1" smtClean="0"/>
              <a:t>Dumais</a:t>
            </a:r>
            <a:r>
              <a:rPr lang="en-US" dirty="0" smtClean="0"/>
              <a:t>, </a:t>
            </a:r>
            <a:r>
              <a:rPr lang="de-DE" dirty="0" smtClean="0"/>
              <a:t>Fehr, Jozsa, Langlois, Lunemann, </a:t>
            </a:r>
            <a:r>
              <a:rPr lang="en-US" dirty="0" err="1" smtClean="0"/>
              <a:t>Mayers</a:t>
            </a:r>
            <a:r>
              <a:rPr lang="en-US" dirty="0" smtClean="0"/>
              <a:t>, </a:t>
            </a:r>
            <a:r>
              <a:rPr lang="en-US" dirty="0" err="1" smtClean="0"/>
              <a:t>Salvail</a:t>
            </a:r>
            <a:r>
              <a:rPr lang="en-US" dirty="0" smtClean="0"/>
              <a:t>, </a:t>
            </a:r>
            <a:r>
              <a:rPr lang="de-DE" dirty="0" smtClean="0"/>
              <a:t>Schaffner</a:t>
            </a:r>
          </a:p>
          <a:p>
            <a:endParaRPr lang="en-US" sz="1050" dirty="0" smtClean="0"/>
          </a:p>
          <a:p>
            <a:r>
              <a:rPr lang="en-US" dirty="0" smtClean="0"/>
              <a:t>Various problems: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4114800"/>
            <a:ext cx="37705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1" indent="-457200"/>
            <a:r>
              <a:rPr lang="en-US" sz="2400" dirty="0"/>
              <a:t>Need trapdoors (or even UC)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3152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No parallel composition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3712" y="4800600"/>
            <a:ext cx="33798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Rewinding proofs </a:t>
            </a:r>
            <a:r>
              <a:rPr lang="en-US" sz="2400" dirty="0" smtClean="0"/>
              <a:t>difficult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89617" y="5634335"/>
            <a:ext cx="469718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Do not imply knowledge of message</a:t>
            </a:r>
          </a:p>
        </p:txBody>
      </p:sp>
    </p:spTree>
    <p:extLst>
      <p:ext uri="{BB962C8B-B14F-4D97-AF65-F5344CB8AC3E}">
        <p14:creationId xmlns:p14="http://schemas.microsoft.com/office/powerpoint/2010/main" val="22058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Collapse-binding commitments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commitment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(classically), </a:t>
                </a:r>
                <a:br>
                  <a:rPr lang="en-US" dirty="0" smtClean="0"/>
                </a:br>
                <a:r>
                  <a:rPr lang="en-US" dirty="0" smtClean="0"/>
                  <a:t>and </a:t>
                </a:r>
                <a:r>
                  <a:rPr lang="en-US" b="1" dirty="0" smtClean="0"/>
                  <a:t>valid </a:t>
                </a:r>
                <a:r>
                  <a:rPr lang="en-US" dirty="0" smtClean="0"/>
                  <a:t>openings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Collapse-binding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>
                <a:blip r:embed="rId2"/>
                <a:stretch>
                  <a:fillRect l="-1852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647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p:cxnSp>
        <p:nvCxnSpPr>
          <p:cNvPr id="6" name="Elbow Connector 5"/>
          <p:cNvCxnSpPr>
            <a:stCxn id="5" idx="2"/>
          </p:cNvCxnSpPr>
          <p:nvPr/>
        </p:nvCxnSpPr>
        <p:spPr>
          <a:xfrm rot="16200000" flipH="1">
            <a:off x="1293319" y="4262329"/>
            <a:ext cx="423862" cy="998406"/>
          </a:xfrm>
          <a:prstGeom prst="bentConnector2">
            <a:avLst/>
          </a:prstGeom>
          <a:ln w="69850" cmpd="dbl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39447" y="34066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39447" y="42448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2438400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86200" y="3355226"/>
            <a:ext cx="643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or</a:t>
            </a:r>
            <a:endParaRPr lang="en-US" sz="4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00600" y="2905780"/>
            <a:ext cx="3886200" cy="2278246"/>
            <a:chOff x="4800600" y="2905780"/>
            <a:chExt cx="3886200" cy="2278246"/>
          </a:xfrm>
        </p:grpSpPr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>
              <a:stCxn id="15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8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</a:t>
            </a:r>
            <a:r>
              <a:rPr lang="en-US" dirty="0" err="1" smtClean="0"/>
              <a:t>def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Intuition:</a:t>
            </a:r>
          </a:p>
          <a:p>
            <a:pPr marL="280988" lvl="1" indent="-280988"/>
            <a:r>
              <a:rPr lang="en-US" dirty="0" smtClean="0"/>
              <a:t>Adversary cannot produce</a:t>
            </a:r>
            <a:br>
              <a:rPr lang="en-US" dirty="0" smtClean="0"/>
            </a:br>
            <a:r>
              <a:rPr lang="en-US" dirty="0" smtClean="0"/>
              <a:t>several openings in superposition</a:t>
            </a:r>
          </a:p>
          <a:p>
            <a:pPr marL="280988" lvl="1" indent="-280988"/>
            <a:r>
              <a:rPr lang="en-US" dirty="0" smtClean="0"/>
              <a:t>If he could, he’d notice measurement</a:t>
            </a:r>
          </a:p>
          <a:p>
            <a:pPr marL="0" indent="0">
              <a:buNone/>
            </a:pPr>
            <a:r>
              <a:rPr lang="en-US" b="1" dirty="0" smtClean="0"/>
              <a:t>Formally: </a:t>
            </a:r>
          </a:p>
          <a:p>
            <a:pPr marL="280988" lvl="1" indent="-280988"/>
            <a:r>
              <a:rPr lang="en-US" dirty="0" smtClean="0"/>
              <a:t>Weaker than “non-existence of two openings” </a:t>
            </a:r>
            <a:r>
              <a:rPr lang="en-US" sz="2000" dirty="0" smtClean="0"/>
              <a:t>(perfect)</a:t>
            </a:r>
            <a:endParaRPr lang="en-US" dirty="0" smtClean="0"/>
          </a:p>
          <a:p>
            <a:pPr marL="280988" lvl="1" indent="-280988"/>
            <a:r>
              <a:rPr lang="en-US" dirty="0" smtClean="0"/>
              <a:t>Stronger than “hard to find two openings”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(class.-style)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54831" y="5128084"/>
            <a:ext cx="4512969" cy="1348916"/>
            <a:chOff x="472647" y="2821826"/>
            <a:chExt cx="8214153" cy="2455190"/>
          </a:xfrm>
        </p:grpSpPr>
        <p:sp>
          <p:nvSpPr>
            <p:cNvPr id="6" name="Rounded Rectangle 5"/>
            <p:cNvSpPr/>
            <p:nvPr/>
          </p:nvSpPr>
          <p:spPr>
            <a:xfrm>
              <a:off x="472647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Elbow Connector 6"/>
            <p:cNvCxnSpPr>
              <a:stCxn id="6" idx="2"/>
            </p:cNvCxnSpPr>
            <p:nvPr/>
          </p:nvCxnSpPr>
          <p:spPr>
            <a:xfrm rot="16200000" flipH="1">
              <a:off x="1293319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531807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7" y="2821826"/>
                  <a:ext cx="1078601" cy="672229"/>
                </a:xfrm>
                <a:prstGeom prst="rect">
                  <a:avLst/>
                </a:prstGeom>
                <a:blipFill>
                  <a:blip r:embed="rId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1539447" y="42448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blipFill>
                  <a:blip r:embed="rId3"/>
                  <a:stretch>
                    <a:fillRect l="-2273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ounded Rectangle 11"/>
            <p:cNvSpPr/>
            <p:nvPr/>
          </p:nvSpPr>
          <p:spPr>
            <a:xfrm>
              <a:off x="24384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ounded Rectangle 13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5" name="Elbow Connector 14"/>
            <p:cNvCxnSpPr>
              <a:stCxn id="14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blipFill>
                  <a:blip r:embed="rId6"/>
                  <a:stretch>
                    <a:fillRect l="-3448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ounded Rectangle 19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790243" y="3465878"/>
              <a:ext cx="835035" cy="84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or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736164">
              <a:off x="6430117" y="3024622"/>
              <a:ext cx="1339557" cy="50417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measure</a:t>
              </a:r>
              <a:endParaRPr lang="en-US" sz="1200" b="1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19600" y="5069485"/>
            <a:ext cx="4724400" cy="148053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6912544" y="2057400"/>
            <a:ext cx="250256" cy="1371600"/>
          </a:xfrm>
          <a:prstGeom prst="rightBrac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5725" y="2448580"/>
            <a:ext cx="143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ind of…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  <a:tabLst>
                    <a:tab pos="2682875" algn="l"/>
                  </a:tabLst>
                </a:pPr>
                <a:r>
                  <a:rPr lang="en-US" dirty="0" smtClean="0"/>
                  <a:t>Perfect binding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collapse-binding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classical-style binding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Avoids “change of mind”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Composes in parallel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Rewinding friendly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dirty="0" smtClean="0"/>
                  <a:t>gives ZK arguments of knowledge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Simple constructions from “collapsing” hashes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  <a:blipFill>
                <a:blip r:embed="rId2"/>
                <a:stretch>
                  <a:fillRect l="-1852" t="-1548" b="-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Computationally binding commitments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3429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4191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54102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001000" y="1730514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270913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01000" y="3466682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4400689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15565" y="571500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42421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6412</TotalTime>
  <Words>380</Words>
  <Application>Microsoft Office PowerPoint</Application>
  <PresentationFormat>On-screen Show (4:3)</PresentationFormat>
  <Paragraphs>157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Cambria Math</vt:lpstr>
      <vt:lpstr>Office Theme</vt:lpstr>
      <vt:lpstr>Computationally binding quantum commitments</vt:lpstr>
      <vt:lpstr>Scope of this talk:  Commitments</vt:lpstr>
      <vt:lpstr>Classical definitions</vt:lpstr>
      <vt:lpstr>Classical-style binding: no good</vt:lpstr>
      <vt:lpstr>New definitions needed</vt:lpstr>
      <vt:lpstr>Existing defs (binding)</vt:lpstr>
      <vt:lpstr>Collapse-binding commitments</vt:lpstr>
      <vt:lpstr>Why this def?</vt:lpstr>
      <vt:lpstr>Properties</vt:lpstr>
      <vt:lpstr>Collapsing hash functions</vt:lpstr>
      <vt:lpstr>Collapsing hash functions (ctd.)</vt:lpstr>
      <vt:lpstr>Open questions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350</cp:revision>
  <dcterms:created xsi:type="dcterms:W3CDTF">2011-05-15T08:34:47Z</dcterms:created>
  <dcterms:modified xsi:type="dcterms:W3CDTF">2016-05-11T07:33:28Z</dcterms:modified>
</cp:coreProperties>
</file>