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56" r:id="rId2"/>
    <p:sldId id="293" r:id="rId3"/>
    <p:sldId id="297" r:id="rId4"/>
    <p:sldId id="300" r:id="rId5"/>
    <p:sldId id="326" r:id="rId6"/>
    <p:sldId id="321" r:id="rId7"/>
    <p:sldId id="325" r:id="rId8"/>
    <p:sldId id="328" r:id="rId9"/>
    <p:sldId id="284" r:id="rId10"/>
    <p:sldId id="285" r:id="rId11"/>
    <p:sldId id="286" r:id="rId12"/>
    <p:sldId id="313" r:id="rId13"/>
    <p:sldId id="320" r:id="rId14"/>
    <p:sldId id="314" r:id="rId15"/>
    <p:sldId id="289" r:id="rId16"/>
    <p:sldId id="329" r:id="rId17"/>
    <p:sldId id="264" r:id="rId18"/>
    <p:sldId id="276" r:id="rId19"/>
    <p:sldId id="275" r:id="rId20"/>
    <p:sldId id="273" r:id="rId21"/>
    <p:sldId id="327" r:id="rId22"/>
    <p:sldId id="278" r:id="rId2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4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6C3F-B5E3-4578-A004-9828F1CD6500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3EBE-C2B3-4DB9-A9FA-4276748AA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95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67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1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0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FBE7-857C-4A3F-AF63-0A6F006F42A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60.png"/><Relationship Id="rId5" Type="http://schemas.openxmlformats.org/officeDocument/2006/relationships/image" Target="../media/image100.png"/><Relationship Id="rId4" Type="http://schemas.openxmlformats.org/officeDocument/2006/relationships/image" Target="../media/image8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1180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1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1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121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9" Type="http://schemas.openxmlformats.org/officeDocument/2006/relationships/image" Target="../media/image380.png"/><Relationship Id="rId3" Type="http://schemas.openxmlformats.org/officeDocument/2006/relationships/tags" Target="../tags/tag3.xml"/><Relationship Id="rId34" Type="http://schemas.openxmlformats.org/officeDocument/2006/relationships/image" Target="../media/image230.png"/><Relationship Id="rId55" Type="http://schemas.openxmlformats.org/officeDocument/2006/relationships/image" Target="../media/image270.png"/><Relationship Id="rId7" Type="http://schemas.openxmlformats.org/officeDocument/2006/relationships/tags" Target="../tags/tag7.xml"/><Relationship Id="rId38" Type="http://schemas.openxmlformats.org/officeDocument/2006/relationships/image" Target="../media/image81.png"/><Relationship Id="rId2" Type="http://schemas.openxmlformats.org/officeDocument/2006/relationships/tags" Target="../tags/tag2.xml"/><Relationship Id="rId41" Type="http://schemas.openxmlformats.org/officeDocument/2006/relationships/image" Target="../media/image250.png"/><Relationship Id="rId54" Type="http://schemas.openxmlformats.org/officeDocument/2006/relationships/image" Target="../media/image42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37" Type="http://schemas.openxmlformats.org/officeDocument/2006/relationships/image" Target="../media/image64.png"/><Relationship Id="rId40" Type="http://schemas.openxmlformats.org/officeDocument/2006/relationships/image" Target="../media/image390.png"/><Relationship Id="rId5" Type="http://schemas.openxmlformats.org/officeDocument/2006/relationships/tags" Target="../tags/tag5.xml"/><Relationship Id="rId36" Type="http://schemas.openxmlformats.org/officeDocument/2006/relationships/image" Target="../media/image240.png"/><Relationship Id="rId57" Type="http://schemas.openxmlformats.org/officeDocument/2006/relationships/image" Target="../media/image330.png"/><Relationship Id="rId10" Type="http://schemas.openxmlformats.org/officeDocument/2006/relationships/image" Target="../media/image82.png"/><Relationship Id="rId52" Type="http://schemas.openxmlformats.org/officeDocument/2006/relationships/image" Target="../media/image400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.xml"/><Relationship Id="rId35" Type="http://schemas.openxmlformats.org/officeDocument/2006/relationships/image" Target="../media/image340.png"/><Relationship Id="rId56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430" y="647911"/>
            <a:ext cx="8807570" cy="2121168"/>
          </a:xfrm>
        </p:spPr>
        <p:txBody>
          <a:bodyPr>
            <a:normAutofit/>
          </a:bodyPr>
          <a:lstStyle/>
          <a:p>
            <a:r>
              <a:rPr lang="en-US" b="1" dirty="0" smtClean="0"/>
              <a:t>2 Round MPC via</a:t>
            </a:r>
            <a:br>
              <a:rPr lang="en-US" b="1" dirty="0" smtClean="0"/>
            </a:br>
            <a:r>
              <a:rPr lang="en-US" b="1" dirty="0" smtClean="0"/>
              <a:t>Multi-Key FHE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373" y="3584785"/>
            <a:ext cx="6858000" cy="5682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Daniel Wichs (Northeastern University)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6373" y="4669248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with:  </a:t>
            </a:r>
            <a:r>
              <a:rPr lang="en-US" sz="2000" dirty="0" err="1" smtClean="0"/>
              <a:t>Pratyay</a:t>
            </a:r>
            <a:r>
              <a:rPr lang="en-US" sz="2000" dirty="0" smtClean="0"/>
              <a:t> Mukherjee  </a:t>
            </a:r>
            <a:r>
              <a:rPr lang="en-US" sz="2000" dirty="0" smtClean="0"/>
              <a:t>@ </a:t>
            </a:r>
            <a:r>
              <a:rPr lang="en-US" sz="2000" dirty="0" smtClean="0"/>
              <a:t>UC Berkeley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13" y="5069358"/>
            <a:ext cx="1404220" cy="14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537605" y="2204315"/>
            <a:ext cx="2475619" cy="1224000"/>
            <a:chOff x="463670" y="3145961"/>
            <a:chExt cx="2475619" cy="1224000"/>
          </a:xfrm>
        </p:grpSpPr>
        <p:sp>
          <p:nvSpPr>
            <p:cNvPr id="34" name="AutoShape 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1089480" y="2520151"/>
              <a:ext cx="1224000" cy="2475619"/>
            </a:xfrm>
            <a:prstGeom prst="roundRect">
              <a:avLst>
                <a:gd name="adj" fmla="val 116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  <a:tabLst>
                  <a:tab pos="656650" algn="l"/>
                </a:tabLst>
              </a:pPr>
              <a:endParaRPr lang="en-US" sz="3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3537606" y="3366621"/>
            <a:ext cx="2475618" cy="825419"/>
            <a:chOff x="1372900" y="4418891"/>
            <a:chExt cx="2475618" cy="825419"/>
          </a:xfrm>
        </p:grpSpPr>
        <p:sp>
          <p:nvSpPr>
            <p:cNvPr id="39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2393756" y="3474463"/>
              <a:ext cx="433905" cy="2475618"/>
            </a:xfrm>
            <a:prstGeom prst="roundRect">
              <a:avLst>
                <a:gd name="adj" fmla="val 468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</a:pPr>
              <a:endParaRPr lang="en-US" sz="29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715687" y="4418891"/>
                  <a:ext cx="1954381" cy="825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7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sz="2400" b="1" i="1" dirty="0" err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𝒔𝑩</m:t>
                        </m:r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oMath>
                    </m:oMathPara>
                  </a14:m>
                  <a:endParaRPr lang="en-US" sz="2400" b="1" dirty="0">
                    <a:solidFill>
                      <a:prstClr val="black"/>
                    </a:solidFill>
                  </a:endParaRPr>
                </a:p>
                <a:p>
                  <a:pPr algn="ctr">
                    <a:lnSpc>
                      <a:spcPct val="117000"/>
                    </a:lnSpc>
                  </a:pPr>
                  <a:endParaRPr lang="en-US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687" y="4418891"/>
                  <a:ext cx="1954381" cy="8254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GSW FHE :  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501515"/>
                <a:ext cx="39692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Public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Key: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3600" b="1" dirty="0" smtClean="0"/>
                  <a:t>  = </a:t>
                </a:r>
                <a:r>
                  <a:rPr lang="en-US" sz="3600" dirty="0" smtClean="0"/>
                  <a:t>    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1515"/>
                <a:ext cx="396929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60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3515" y="3180386"/>
                <a:ext cx="1596527" cy="62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3180386"/>
                <a:ext cx="1596527" cy="6290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515" y="4722793"/>
                <a:ext cx="6533455" cy="69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Secret Key: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𝒕</m:t>
                    </m:r>
                    <m:r>
                      <a:rPr lang="en-US" sz="3600" b="1" i="1" dirty="0" smtClean="0">
                        <a:latin typeface="Cambria Math"/>
                      </a:rPr>
                      <m:t>  = (−</m:t>
                    </m:r>
                    <m:r>
                      <a:rPr lang="en-US" sz="3600" b="1" i="1" dirty="0" smtClean="0">
                        <a:latin typeface="Cambria Math"/>
                      </a:rPr>
                      <m:t>𝒔</m:t>
                    </m:r>
                    <m:r>
                      <a:rPr lang="en-US" sz="3600" b="1" i="1" dirty="0" smtClean="0">
                        <a:latin typeface="Cambria Math"/>
                      </a:rPr>
                      <m:t>,</m:t>
                    </m:r>
                    <m:r>
                      <a:rPr lang="en-US" sz="3600" b="1" i="1" dirty="0" smtClean="0">
                        <a:latin typeface="Cambria Math"/>
                      </a:rPr>
                      <m:t>𝟏</m:t>
                    </m:r>
                    <m:r>
                      <a:rPr lang="en-US" sz="3600" b="1" i="1" dirty="0" smtClean="0">
                        <a:latin typeface="Cambria Math"/>
                      </a:rPr>
                      <m:t>)</m:t>
                    </m:r>
                    <m:r>
                      <a:rPr lang="en-US" sz="3600" b="1" i="0" smtClean="0">
                        <a:latin typeface="Cambria Math"/>
                      </a:rPr>
                      <m:t>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4722793"/>
                <a:ext cx="6533455" cy="696153"/>
              </a:xfrm>
              <a:prstGeom prst="rect">
                <a:avLst/>
              </a:prstGeom>
              <a:blipFill rotWithShape="0">
                <a:blip r:embed="rId8"/>
                <a:stretch>
                  <a:fillRect l="-2892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14244" y="5766987"/>
                <a:ext cx="4715512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sz="3600" u="sng" dirty="0" smtClean="0">
                    <a:solidFill>
                      <a:srgbClr val="00B050"/>
                    </a:solidFill>
                  </a:rPr>
                  <a:t>ey property:</a:t>
                </a:r>
                <a:r>
                  <a:rPr lang="en-US" sz="3600" i="1" dirty="0" smtClean="0">
                    <a:solidFill>
                      <a:srgbClr val="00B05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𝒕𝑨</m:t>
                    </m:r>
                    <m:r>
                      <a:rPr lang="en-US" sz="3600" b="1" i="1" dirty="0" smtClean="0">
                        <a:latin typeface="Cambria Math"/>
                      </a:rPr>
                      <m:t>≈  </m:t>
                    </m:r>
                    <m:r>
                      <a:rPr lang="en-US" sz="36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 smtClean="0"/>
                  <a:t>    </a:t>
                </a:r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244" y="5766987"/>
                <a:ext cx="4715512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387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490" y="1940355"/>
                <a:ext cx="86833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𝐸𝑛𝑐</m:t>
                    </m:r>
                    <m:r>
                      <a:rPr lang="en-US" sz="3600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):  </m:t>
                    </m:r>
                  </m:oMath>
                </a14:m>
                <a:r>
                  <a:rPr lang="en-US" sz="3600" dirty="0" smtClean="0"/>
                  <a:t>encryption of bit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/>
                  <a:t> under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endParaRPr lang="en-US" sz="36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𝑨𝑹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+ </m:t>
                      </m:r>
                      <m:r>
                        <a:rPr lang="en-US" sz="3600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1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sz="36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0" y="1940355"/>
                <a:ext cx="8683385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GSW FHE: 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9075" y="5330036"/>
                <a:ext cx="7802682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u="sng" dirty="0" err="1" smtClean="0">
                    <a:solidFill>
                      <a:srgbClr val="00B050"/>
                    </a:solidFill>
                  </a:rPr>
                  <a:t>c</a:t>
                </a:r>
                <a:r>
                  <a:rPr lang="en-US" sz="3600" u="sng" dirty="0" err="1" smtClean="0">
                    <a:solidFill>
                      <a:srgbClr val="00B050"/>
                    </a:solidFill>
                  </a:rPr>
                  <a:t>text</a:t>
                </a:r>
                <a:r>
                  <a:rPr lang="en-US" sz="3600" u="sng" dirty="0" smtClean="0">
                    <a:solidFill>
                      <a:srgbClr val="00B050"/>
                    </a:solidFill>
                  </a:rPr>
                  <a:t> property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:       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𝒕𝑪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  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600" b="1" i="1" dirty="0">
                        <a:solidFill>
                          <a:schemeClr val="tx1"/>
                        </a:solidFill>
                        <a:latin typeface="Cambria Math"/>
                      </a:rPr>
                      <m:t>𝒕𝑮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5330036"/>
                <a:ext cx="780268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2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075" y="3254984"/>
                <a:ext cx="8534400" cy="124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{0,1}</a:t>
                </a:r>
                <a:r>
                  <a:rPr lang="en-US" sz="3600" baseline="30000" dirty="0">
                    <a:solidFill>
                      <a:srgbClr val="0070C0"/>
                    </a:solidFill>
                  </a:rPr>
                  <a:t>m x m 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random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is a public “gadget matrix”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3254984"/>
                <a:ext cx="8534400" cy="1243097"/>
              </a:xfrm>
              <a:prstGeom prst="rect">
                <a:avLst/>
              </a:prstGeom>
              <a:blipFill rotWithShape="1">
                <a:blip r:embed="rId5"/>
                <a:stretch>
                  <a:fillRect t="-735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540" y="1940355"/>
                <a:ext cx="86833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𝐸𝑛𝑐</m:t>
                    </m:r>
                    <m:r>
                      <a:rPr lang="en-US" sz="3600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):  </m:t>
                    </m:r>
                  </m:oMath>
                </a14:m>
                <a:r>
                  <a:rPr lang="en-US" sz="3600" dirty="0" smtClean="0"/>
                  <a:t>encryption of bit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/>
                  <a:t> under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endParaRPr lang="en-US" sz="36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𝑨𝑹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+ </m:t>
                      </m:r>
                      <m:r>
                        <a:rPr lang="en-US" sz="3600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1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sz="36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0" y="1940355"/>
                <a:ext cx="8683385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GSW FHE: 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075" y="3254984"/>
                <a:ext cx="8534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{0,1}</a:t>
                </a:r>
                <a:r>
                  <a:rPr lang="en-US" sz="3600" baseline="30000" dirty="0">
                    <a:solidFill>
                      <a:srgbClr val="0070C0"/>
                    </a:solidFill>
                  </a:rPr>
                  <a:t>m x m 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random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3254984"/>
                <a:ext cx="853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7034" y="4870580"/>
                <a:ext cx="9200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𝑨𝑹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3600" b="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 i="1" dirty="0" err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i="1">
                        <a:latin typeface="Cambria Math"/>
                      </a:rPr>
                      <m:t>≅</m:t>
                    </m:r>
                  </m:oMath>
                </a14:m>
                <a:r>
                  <a:rPr lang="en-US" sz="3600" dirty="0" smtClean="0"/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𝑼𝑹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3600" b="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 i="1" dirty="0" err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i="1">
                        <a:latin typeface="Cambria Math"/>
                      </a:rPr>
                      <m:t>≅</m:t>
                    </m:r>
                  </m:oMath>
                </a14:m>
                <a:r>
                  <a:rPr lang="en-US" sz="3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’)  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34" y="4870580"/>
                <a:ext cx="920053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08853" y="5716555"/>
            <a:ext cx="14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LWE assumption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6884" y="5656093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Leftover Hash Lemma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0" y="4109949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Security: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1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</a:t>
            </a:r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,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encrypt bits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2  </a:t>
                </a:r>
                <a:r>
                  <a:rPr lang="en-US" dirty="0" smtClean="0"/>
                  <a:t>respectively: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-25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baseline="-25000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tG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 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Addition: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t(C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+ 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tG</a:t>
                </a: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Multiplication: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  <a:blipFill rotWithShape="0">
                <a:blip r:embed="rId2"/>
                <a:stretch>
                  <a:fillRect l="-1405" t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4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 idx="4294967295"/>
          </p:nvPr>
        </p:nvSpPr>
        <p:spPr>
          <a:xfrm>
            <a:off x="384572" y="104180"/>
            <a:ext cx="7804547" cy="1518047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lang="en-US" sz="3164" dirty="0" smtClean="0"/>
              <a:t>Gadget Matrix </a:t>
            </a:r>
            <a:r>
              <a:rPr lang="en-US" sz="3164" b="1" dirty="0" smtClean="0"/>
              <a:t>G</a:t>
            </a:r>
            <a:r>
              <a:rPr sz="3164" dirty="0" smtClean="0"/>
              <a:t> </a:t>
            </a:r>
            <a:endParaRPr sz="3164" dirty="0"/>
          </a:p>
          <a:p>
            <a:pPr lvl="0" algn="ctr">
              <a:defRPr sz="1800"/>
            </a:pPr>
            <a:r>
              <a:rPr sz="2812" dirty="0"/>
              <a:t>[</a:t>
            </a:r>
            <a:r>
              <a:rPr sz="2812" dirty="0" err="1" smtClean="0"/>
              <a:t>Micciancio</a:t>
            </a:r>
            <a:r>
              <a:rPr lang="en-US" sz="2812" dirty="0" err="1" smtClean="0"/>
              <a:t>-</a:t>
            </a:r>
            <a:r>
              <a:rPr sz="2812" dirty="0" err="1" smtClean="0"/>
              <a:t>Peik</a:t>
            </a:r>
            <a:r>
              <a:rPr lang="en-US" sz="2812" dirty="0" err="1" smtClean="0"/>
              <a:t>e</a:t>
            </a:r>
            <a:r>
              <a:rPr sz="2812" dirty="0" err="1" smtClean="0"/>
              <a:t>rt</a:t>
            </a:r>
            <a:r>
              <a:rPr sz="2812" dirty="0" smtClean="0"/>
              <a:t> </a:t>
            </a:r>
            <a:r>
              <a:rPr sz="2812" dirty="0"/>
              <a:t>’12]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72528" y="1515074"/>
                <a:ext cx="8712679" cy="459242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G</a:t>
                </a:r>
                <a:r>
                  <a:rPr lang="en-US" dirty="0" smtClean="0"/>
                  <a:t>adget matrix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There is an efficiently computable function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dirty="0" smtClean="0"/>
                  <a:t>such that:</a:t>
                </a:r>
              </a:p>
              <a:p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for all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y :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GG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(y)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= 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Implementation: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dirty="0" smtClean="0"/>
                  <a:t>     </a:t>
                </a:r>
                <a:r>
                  <a:rPr lang="en-US" dirty="0"/>
                  <a:t>consists of “powers-of-2”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dirty="0"/>
                  <a:t>  is the “bit </a:t>
                </a:r>
                <a:r>
                  <a:rPr lang="en-US" dirty="0" err="1"/>
                  <a:t>decomp</a:t>
                </a:r>
                <a:r>
                  <a:rPr lang="en-US" dirty="0"/>
                  <a:t>” function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8" y="1515074"/>
                <a:ext cx="8712679" cy="4592428"/>
              </a:xfrm>
              <a:prstGeom prst="rect">
                <a:avLst/>
              </a:prstGeom>
              <a:blipFill rotWithShape="0">
                <a:blip r:embed="rId2"/>
                <a:stretch>
                  <a:fillRect l="-1399" r="-979" b="-4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53852" y="4845771"/>
                <a:ext cx="1759141" cy="1209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2 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0 0 0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0 0 0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4 2 1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 0 0…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852" y="4845771"/>
                <a:ext cx="1759141" cy="1209883"/>
              </a:xfrm>
              <a:prstGeom prst="rect">
                <a:avLst/>
              </a:prstGeom>
              <a:blipFill rotWithShape="0">
                <a:blip r:embed="rId3"/>
                <a:stretch>
                  <a:fillRect r="-4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074973" y="4875931"/>
            <a:ext cx="0" cy="1179723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11858" y="5319362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858" y="5319362"/>
                <a:ext cx="304800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6189499" y="4807909"/>
            <a:ext cx="2453069" cy="18406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8372" y="4515455"/>
                <a:ext cx="898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372" y="4515455"/>
                <a:ext cx="898359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1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</a:t>
            </a:r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,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encrypt bits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2  </a:t>
                </a:r>
                <a:r>
                  <a:rPr lang="en-US" dirty="0" smtClean="0"/>
                  <a:t>respectively: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-25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tG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+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e</a:t>
                </a:r>
                <a:r>
                  <a:rPr lang="en-US" b="1" baseline="-25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baseline="-25000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tG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 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Addition: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t(C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+ 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tG</a:t>
                </a: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Multiplication:</a:t>
                </a:r>
                <a:r>
                  <a:rPr lang="en-US" dirty="0" smtClean="0"/>
                  <a:t> 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err="1" smtClean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G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 err="1" smtClean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(x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+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 smtClean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tG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  <a:blipFill rotWithShape="0">
                <a:blip r:embed="rId2"/>
                <a:stretch>
                  <a:fillRect l="-1405" t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16" y="1059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Noise </a:t>
            </a:r>
            <a:r>
              <a:rPr lang="en-US" dirty="0" smtClean="0"/>
              <a:t>grows </a:t>
            </a:r>
            <a:r>
              <a:rPr lang="en-US" dirty="0"/>
              <a:t>during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homomorphic </a:t>
            </a:r>
            <a:r>
              <a:rPr lang="en-US" dirty="0"/>
              <a:t>evaluation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2399151"/>
            <a:ext cx="2895600" cy="2496699"/>
            <a:chOff x="1143000" y="1524000"/>
            <a:chExt cx="2895600" cy="2496699"/>
          </a:xfrm>
        </p:grpSpPr>
        <p:sp>
          <p:nvSpPr>
            <p:cNvPr id="8" name="Oval 7"/>
            <p:cNvSpPr/>
            <p:nvPr/>
          </p:nvSpPr>
          <p:spPr>
            <a:xfrm>
              <a:off x="12954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1905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33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2971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780091" y="3657600"/>
              <a:ext cx="239209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11430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590800" y="2532502"/>
              <a:ext cx="533400" cy="51549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533400" cy="5334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438400" y="1524000"/>
              <a:ext cx="0" cy="3810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1676400" y="5791200"/>
            <a:ext cx="609600" cy="513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2819400" y="2275900"/>
            <a:ext cx="609600" cy="9245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38400" y="49530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2971800" y="5522203"/>
            <a:ext cx="304800" cy="34519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209800" y="5504301"/>
            <a:ext cx="304800" cy="36309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" y="2339627"/>
            <a:ext cx="0" cy="413737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Depth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5102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52500" y="1981200"/>
            <a:ext cx="3238500" cy="472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674406" y="3709952"/>
                <a:ext cx="42107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Efficiency degrades with depth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Can </a:t>
                </a:r>
                <a:r>
                  <a:rPr lang="en-US" sz="2000" dirty="0" smtClean="0"/>
                  <a:t>fix this with bootstrapping [G09]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06" y="3709952"/>
                <a:ext cx="4210798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592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9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1" y="46290"/>
            <a:ext cx="8299691" cy="1325563"/>
          </a:xfrm>
        </p:spPr>
        <p:txBody>
          <a:bodyPr/>
          <a:lstStyle/>
          <a:p>
            <a:pPr algn="ctr"/>
            <a:r>
              <a:rPr lang="en-US" dirty="0" smtClean="0"/>
              <a:t>Extending GSW to Multi-Key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853"/>
                <a:ext cx="9143999" cy="52791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Scenario: </a:t>
                </a:r>
                <a:r>
                  <a:rPr lang="en-US" dirty="0"/>
                  <a:t>parties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1,…,N</a:t>
                </a:r>
                <a:r>
                  <a:rPr lang="en-US" dirty="0" smtClean="0"/>
                  <a:t> have independent GSW key pairs.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Party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has secret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Expanded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secret key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𝑛𝑁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Goal: Convert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party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ctext</a:t>
                </a:r>
                <a:r>
                  <a:rPr lang="en-US" dirty="0" smtClean="0"/>
                  <a:t> into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expanded multi-key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ctext</a:t>
                </a:r>
                <a:r>
                  <a:rPr lang="en-US" dirty="0" smtClean="0"/>
                  <a:t>. 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Party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ctext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: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Expanded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ctext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for expanded gadget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Perform homomorphic GSW operations on expanded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 smtClean="0"/>
                  <a:t>Let’s do this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N=2</a:t>
                </a:r>
                <a:r>
                  <a:rPr lang="en-US" dirty="0" smtClean="0"/>
                  <a:t> parties , everything extends naturally.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853"/>
                <a:ext cx="9143999" cy="5279113"/>
              </a:xfrm>
              <a:blipFill>
                <a:blip r:embed="rId2"/>
                <a:stretch>
                  <a:fillRect l="-1200" t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7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2" y="46290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/>
              <a:t>Ciphertext</a:t>
            </a:r>
            <a:r>
              <a:rPr lang="en-US" dirty="0" smtClean="0"/>
              <a:t> Expansion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054" y="3543479"/>
                <a:ext cx="8976946" cy="323538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Party 1 encryption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 </a:t>
                </a:r>
                <a:r>
                  <a:rPr lang="en-US" dirty="0" smtClean="0"/>
                  <a:t>is: 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 = A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 +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G</a:t>
                </a:r>
                <a:r>
                  <a:rPr lang="en-US" dirty="0"/>
                  <a:t> </a:t>
                </a:r>
                <a:r>
                  <a:rPr lang="en-US" dirty="0" smtClean="0"/>
                  <a:t>  plus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“helper info” (TBD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  =   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(A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R + 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G</a:t>
                </a:r>
                <a:r>
                  <a:rPr lang="en-US" b="1" dirty="0">
                    <a:solidFill>
                      <a:srgbClr val="0070C0"/>
                    </a:solidFill>
                  </a:rPr>
                  <a:t>) =  (-s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B +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)R </a:t>
                </a:r>
                <a:r>
                  <a:rPr lang="en-US" b="1" dirty="0">
                    <a:solidFill>
                      <a:srgbClr val="0070C0"/>
                    </a:solidFill>
                  </a:rPr>
                  <a:t>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Expanded </a:t>
                </a:r>
                <a:r>
                  <a:rPr lang="en-US" dirty="0" err="1" smtClean="0"/>
                  <a:t>ciphertext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“unmask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term”  (TBD)         </a:t>
                </a:r>
                <a:r>
                  <a:rPr lang="en-US" dirty="0" smtClean="0"/>
                  <a:t>such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3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Then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=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= [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]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4" y="3543479"/>
                <a:ext cx="8976946" cy="3235389"/>
              </a:xfrm>
              <a:blipFill rotWithShape="0">
                <a:blip r:embed="rId2"/>
                <a:stretch>
                  <a:fillRect l="-883" t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466391" y="1035650"/>
            <a:ext cx="8628" cy="2138871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86688" y="1300389"/>
            <a:ext cx="3412813" cy="1962479"/>
            <a:chOff x="4638116" y="1912862"/>
            <a:chExt cx="3412813" cy="1962479"/>
          </a:xfrm>
        </p:grpSpPr>
        <p:sp>
          <p:nvSpPr>
            <p:cNvPr id="7" name="Rectangle 6"/>
            <p:cNvSpPr/>
            <p:nvPr/>
          </p:nvSpPr>
          <p:spPr>
            <a:xfrm>
              <a:off x="5428175" y="191286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8176" y="296333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8116" y="218765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  = </a:t>
              </a:r>
              <a:r>
                <a:rPr lang="en-US" sz="2800" dirty="0" smtClean="0"/>
                <a:t>       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 smtClean="0"/>
                    <a:t> = (-s</a:t>
                  </a:r>
                  <a:r>
                    <a:rPr lang="en-US" sz="2400" b="1" baseline="-25000" dirty="0" smtClean="0"/>
                    <a:t>2</a:t>
                  </a:r>
                  <a:r>
                    <a:rPr lang="en-US" sz="2400" b="1" dirty="0" smtClean="0"/>
                    <a:t>, 1)</a:t>
                  </a:r>
                  <a:r>
                    <a:rPr lang="en-US" sz="2400" dirty="0" smtClean="0"/>
                    <a:t>  :      </a:t>
                  </a:r>
                  <a:r>
                    <a:rPr lang="en-US" sz="2400" b="1" dirty="0" smtClean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 smtClean="0"/>
                    <a:t> A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 smtClean="0"/>
                    <a:t> 0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3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75080" y="1300389"/>
            <a:ext cx="3318236" cy="1962479"/>
            <a:chOff x="546334" y="1935872"/>
            <a:chExt cx="3318236" cy="1962479"/>
          </a:xfrm>
        </p:grpSpPr>
        <p:sp>
          <p:nvSpPr>
            <p:cNvPr id="12" name="Rectangle 11"/>
            <p:cNvSpPr/>
            <p:nvPr/>
          </p:nvSpPr>
          <p:spPr>
            <a:xfrm>
              <a:off x="1336393" y="193587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6394" y="298634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334" y="221066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/>
                <a:t>1</a:t>
              </a:r>
              <a:r>
                <a:rPr lang="en-US" sz="2800" b="1" dirty="0" smtClean="0"/>
                <a:t>  = </a:t>
              </a:r>
              <a:r>
                <a:rPr lang="en-US" sz="2800" dirty="0" smtClean="0"/>
                <a:t>       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t</a:t>
                  </a:r>
                  <a:r>
                    <a:rPr lang="en-US" sz="2400" b="1" baseline="-25000" dirty="0" smtClean="0"/>
                    <a:t>1</a:t>
                  </a:r>
                  <a:r>
                    <a:rPr lang="en-US" sz="2400" b="1" dirty="0" smtClean="0"/>
                    <a:t> = (-s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 smtClean="0"/>
                    <a:t>, 1)</a:t>
                  </a:r>
                  <a:r>
                    <a:rPr lang="en-US" sz="2400" dirty="0" smtClean="0"/>
                    <a:t>  :      </a:t>
                  </a:r>
                  <a:r>
                    <a:rPr lang="en-US" sz="2400" b="1" dirty="0" smtClean="0"/>
                    <a:t>t</a:t>
                  </a:r>
                  <a:r>
                    <a:rPr lang="en-US" sz="2400" b="1" baseline="-25000" dirty="0" smtClean="0"/>
                    <a:t>1</a:t>
                  </a:r>
                  <a:r>
                    <a:rPr lang="en-US" sz="2400" b="1" dirty="0" smtClean="0"/>
                    <a:t> A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 smtClean="0"/>
                    <a:t> 0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19" t="-10667" r="-188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993560" y="4185366"/>
            <a:ext cx="6962918" cy="48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2" y="4629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Ciphertext</a:t>
            </a:r>
            <a:r>
              <a:rPr lang="en-US" dirty="0"/>
              <a:t>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467" y="3718731"/>
                <a:ext cx="8778016" cy="29236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Goal: </a:t>
                </a:r>
                <a:r>
                  <a:rPr lang="en-US" dirty="0" smtClean="0"/>
                  <a:t> Given (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 = A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 +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“helper info”</a:t>
                </a:r>
                <a:r>
                  <a:rPr lang="en-US" dirty="0" smtClean="0"/>
                  <a:t>) find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“unmask term” </a:t>
                </a:r>
                <a:r>
                  <a:rPr lang="en-US" dirty="0" smtClean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17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Solution:</a:t>
                </a:r>
                <a:r>
                  <a:rPr lang="en-US" dirty="0" smtClean="0"/>
                  <a:t> 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helper info: </a:t>
                </a:r>
                <a:r>
                  <a:rPr lang="en-US" dirty="0" smtClean="0"/>
                  <a:t> GSW encryptions of each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i,j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dirty="0"/>
                  <a:t> </a:t>
                </a:r>
                <a:r>
                  <a:rPr lang="en-US" dirty="0" smtClean="0"/>
                  <a:t> under </a:t>
                </a:r>
                <a:r>
                  <a:rPr lang="en-US" b="1" dirty="0">
                    <a:solidFill>
                      <a:srgbClr val="0070C0"/>
                    </a:solidFill>
                  </a:rPr>
                  <a:t>A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	     </a:t>
                </a:r>
                <a:r>
                  <a:rPr lang="en-US" sz="3000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sz="3000" b="1" baseline="-25000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sz="3000" dirty="0">
                    <a:solidFill>
                      <a:srgbClr val="0070C0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:  </a:t>
                </a:r>
                <a:r>
                  <a:rPr lang="en-US" sz="3000" dirty="0">
                    <a:solidFill>
                      <a:srgbClr val="0070C0"/>
                    </a:solidFill>
                  </a:rPr>
                  <a:t>t</a:t>
                </a:r>
                <a:r>
                  <a:rPr lang="en-US" sz="30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000" dirty="0">
                    <a:solidFill>
                      <a:srgbClr val="0070C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sz="3000" b="1" baseline="-25000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sz="300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    R[</a:t>
                </a:r>
                <a:r>
                  <a:rPr lang="en-US" sz="3000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sz="3000" dirty="0">
                    <a:solidFill>
                      <a:srgbClr val="0070C0"/>
                    </a:solidFill>
                  </a:rPr>
                  <a:t>] </a:t>
                </a:r>
                <a:r>
                  <a:rPr lang="en-US" sz="3000" b="1" dirty="0">
                    <a:solidFill>
                      <a:srgbClr val="0070C0"/>
                    </a:solidFill>
                  </a:rPr>
                  <a:t>t</a:t>
                </a:r>
                <a:r>
                  <a:rPr lang="en-US" sz="3000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G</a:t>
                </a:r>
                <a:endParaRPr lang="en-US" sz="300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nmask </a:t>
                </a:r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erm</a:t>
                </a:r>
                <a:r>
                  <a:rPr lang="en-US" dirty="0" smtClean="0"/>
                  <a:t>:  Given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, b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can  “</a:t>
                </a:r>
                <a:r>
                  <a:rPr lang="en-US" dirty="0" err="1"/>
                  <a:t>h</a:t>
                </a:r>
                <a:r>
                  <a:rPr lang="en-US" dirty="0" err="1" smtClean="0"/>
                  <a:t>omomorphically</a:t>
                </a:r>
                <a:r>
                  <a:rPr lang="en-US" dirty="0" smtClean="0"/>
                  <a:t> compute”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		    D</a:t>
                </a:r>
                <a:r>
                  <a:rPr lang="en-US" dirty="0" smtClean="0"/>
                  <a:t>   :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467" y="3718731"/>
                <a:ext cx="8778016" cy="2923609"/>
              </a:xfrm>
              <a:blipFill>
                <a:blip r:embed="rId2"/>
                <a:stretch>
                  <a:fillRect l="-1042" t="-4792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466391" y="1035650"/>
            <a:ext cx="8628" cy="2138871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86688" y="1300389"/>
            <a:ext cx="3412813" cy="1962479"/>
            <a:chOff x="4638116" y="1912862"/>
            <a:chExt cx="3412813" cy="1962479"/>
          </a:xfrm>
        </p:grpSpPr>
        <p:sp>
          <p:nvSpPr>
            <p:cNvPr id="7" name="Rectangle 6"/>
            <p:cNvSpPr/>
            <p:nvPr/>
          </p:nvSpPr>
          <p:spPr>
            <a:xfrm>
              <a:off x="5428175" y="191286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8176" y="296333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8116" y="218765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  = </a:t>
              </a:r>
              <a:r>
                <a:rPr lang="en-US" sz="2800" dirty="0" smtClean="0"/>
                <a:t>       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 smtClean="0"/>
                    <a:t> = (-s</a:t>
                  </a:r>
                  <a:r>
                    <a:rPr lang="en-US" sz="2400" b="1" baseline="-25000" dirty="0" smtClean="0"/>
                    <a:t>2</a:t>
                  </a:r>
                  <a:r>
                    <a:rPr lang="en-US" sz="2400" b="1" dirty="0" smtClean="0"/>
                    <a:t>, 1)</a:t>
                  </a:r>
                  <a:r>
                    <a:rPr lang="en-US" sz="2400" dirty="0" smtClean="0"/>
                    <a:t>  :      </a:t>
                  </a:r>
                  <a:r>
                    <a:rPr lang="en-US" sz="2400" b="1" dirty="0" smtClean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 smtClean="0"/>
                    <a:t> A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 smtClean="0"/>
                    <a:t> 0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3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75080" y="1300389"/>
            <a:ext cx="3318236" cy="1962479"/>
            <a:chOff x="546334" y="1935872"/>
            <a:chExt cx="3318236" cy="1962479"/>
          </a:xfrm>
        </p:grpSpPr>
        <p:sp>
          <p:nvSpPr>
            <p:cNvPr id="12" name="Rectangle 11"/>
            <p:cNvSpPr/>
            <p:nvPr/>
          </p:nvSpPr>
          <p:spPr>
            <a:xfrm>
              <a:off x="1336393" y="193587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6394" y="298634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334" y="221066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 smtClean="0"/>
                <a:t>1</a:t>
              </a:r>
              <a:r>
                <a:rPr lang="en-US" sz="2800" b="1" dirty="0" smtClean="0"/>
                <a:t>  = </a:t>
              </a:r>
              <a:r>
                <a:rPr lang="en-US" sz="2800" dirty="0" smtClean="0"/>
                <a:t>       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t</a:t>
                  </a:r>
                  <a:r>
                    <a:rPr lang="en-US" sz="2400" b="1" baseline="-25000" dirty="0" smtClean="0"/>
                    <a:t>1</a:t>
                  </a:r>
                  <a:r>
                    <a:rPr lang="en-US" sz="2400" b="1" dirty="0" smtClean="0"/>
                    <a:t> = (-s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 smtClean="0"/>
                    <a:t>, 1)</a:t>
                  </a:r>
                  <a:r>
                    <a:rPr lang="en-US" sz="2400" dirty="0" smtClean="0"/>
                    <a:t>  :      </a:t>
                  </a:r>
                  <a:r>
                    <a:rPr lang="en-US" sz="2400" b="1" dirty="0" smtClean="0"/>
                    <a:t>t</a:t>
                  </a:r>
                  <a:r>
                    <a:rPr lang="en-US" sz="2400" b="1" baseline="-25000" dirty="0" smtClean="0"/>
                    <a:t>1</a:t>
                  </a:r>
                  <a:r>
                    <a:rPr lang="en-US" sz="2400" b="1" dirty="0" smtClean="0"/>
                    <a:t> A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 smtClean="0"/>
                    <a:t> 0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19" t="-10667" r="-188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86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79" y="2642360"/>
            <a:ext cx="3875823" cy="19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1400491" y="3704148"/>
            <a:ext cx="1348688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478438" y="3580091"/>
            <a:ext cx="1181819" cy="2168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Fully Homomorphic Encryption (FHE)  </a:t>
            </a:r>
            <a:r>
              <a:rPr lang="en-US" sz="4800" dirty="0" smtClean="0"/>
              <a:t> </a:t>
            </a:r>
            <a:r>
              <a:rPr lang="en-US" sz="2800" dirty="0"/>
              <a:t>[</a:t>
            </a:r>
            <a:r>
              <a:rPr lang="en-US" sz="2800" dirty="0" smtClean="0"/>
              <a:t>RAD78,Gentry09</a:t>
            </a:r>
            <a:r>
              <a:rPr lang="en-US" sz="2800" dirty="0" smtClean="0"/>
              <a:t>,…]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119" y="2389050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𝑝𝑘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" y="2389050"/>
                <a:ext cx="115106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5459" y="3018128"/>
                <a:ext cx="2021752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59" y="3018128"/>
                <a:ext cx="2021752" cy="490199"/>
              </a:xfrm>
              <a:prstGeom prst="rect">
                <a:avLst/>
              </a:prstGeom>
              <a:blipFill rotWithShape="0">
                <a:blip r:embed="rId5"/>
                <a:stretch>
                  <a:fillRect r="-15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46300" y="3370945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00" y="3370945"/>
                <a:ext cx="34290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2201" y="2796352"/>
                <a:ext cx="3337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01" y="2796352"/>
                <a:ext cx="333741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6560" y="3959790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0" y="3959790"/>
                <a:ext cx="42639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7654" y="3959790"/>
                <a:ext cx="2701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654" y="3959790"/>
                <a:ext cx="2701958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45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3" y="2875282"/>
            <a:ext cx="654275" cy="991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23" y="2864539"/>
            <a:ext cx="654275" cy="9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0"/>
            <a:ext cx="8515350" cy="1325563"/>
          </a:xfrm>
        </p:spPr>
        <p:txBody>
          <a:bodyPr/>
          <a:lstStyle/>
          <a:p>
            <a:pPr algn="ctr"/>
            <a:r>
              <a:rPr lang="en-US" dirty="0" smtClean="0"/>
              <a:t>Distributed Decryption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508" y="1326302"/>
                <a:ext cx="9038492" cy="5531698"/>
              </a:xfrm>
            </p:spPr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Expanded</a:t>
                </a:r>
                <a:r>
                  <a:rPr lang="en-US" sz="2800" dirty="0">
                    <a:solidFill>
                      <a:prstClr val="black"/>
                    </a:solidFill>
                  </a:rPr>
                  <a:t> secret key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𝑛𝑁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Expanded</a:t>
                </a:r>
                <a:r>
                  <a:rPr lang="en-US" dirty="0"/>
                  <a:t> </a:t>
                </a:r>
                <a:r>
                  <a:rPr lang="en-US" dirty="0" err="1"/>
                  <a:t>ctext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𝑛𝑁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Sanitize: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(w)   </a:t>
                </a:r>
                <a:r>
                  <a:rPr lang="en-US" dirty="0" smtClean="0"/>
                  <a:t>:</a:t>
                </a:r>
                <a:r>
                  <a:rPr lang="en-US" b="1" dirty="0" smtClean="0"/>
                  <a:t>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 (</a:t>
                </a:r>
                <a:r>
                  <a:rPr lang="en-US" dirty="0">
                    <a:solidFill>
                      <a:srgbClr val="0070C0"/>
                    </a:solidFill>
                  </a:rPr>
                  <a:t>0,…,0,[q/2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])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𝒄𝒊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&lt;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&gt;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(w</a:t>
                </a:r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&lt;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[q/2]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Distributed decryption: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sz="2800" dirty="0" smtClean="0"/>
                  <a:t>each party outputs </a:t>
                </a:r>
                <a:r>
                  <a:rPr lang="en-US" sz="2800" i="1" dirty="0" smtClean="0">
                    <a:solidFill>
                      <a:srgbClr val="00B050"/>
                    </a:solidFill>
                  </a:rPr>
                  <a:t>partial decryption </a:t>
                </a:r>
              </a:p>
              <a:p>
                <a:pPr marL="457200" lvl="1" indent="0">
                  <a:buNone/>
                </a:pPr>
                <a:r>
                  <a:rPr lang="en-US" sz="2800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= &lt;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𝒄𝒊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&gt;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+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noise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800" dirty="0" smtClean="0"/>
                  <a:t>Output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Round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b="1" dirty="0"/>
                  <a:t>S</a:t>
                </a:r>
                <a:r>
                  <a:rPr lang="en-US" b="1" dirty="0" smtClean="0"/>
                  <a:t>ecurity?</a:t>
                </a:r>
                <a:r>
                  <a:rPr lang="en-US" sz="3200" dirty="0" smtClean="0"/>
                  <a:t> </a:t>
                </a:r>
              </a:p>
              <a:p>
                <a:pPr lvl="1"/>
                <a:r>
                  <a:rPr lang="en-US" dirty="0" smtClean="0"/>
                  <a:t>Can simulate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: j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}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Good enough for MPC </a:t>
                </a:r>
                <a:r>
                  <a:rPr lang="en-US" i="1" dirty="0" smtClean="0"/>
                  <a:t>(with more work)</a:t>
                </a:r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08" y="1326302"/>
                <a:ext cx="9038492" cy="5531698"/>
              </a:xfrm>
              <a:blipFill rotWithShape="0">
                <a:blip r:embed="rId2"/>
                <a:stretch>
                  <a:fillRect l="-1214" t="-2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599866" y="3918119"/>
            <a:ext cx="671072" cy="930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410758" y="3918119"/>
            <a:ext cx="198735" cy="2730155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9493" y="5053368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599866" y="4927931"/>
            <a:ext cx="671072" cy="705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…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9866" y="5712590"/>
            <a:ext cx="671072" cy="93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N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22107" y="4927931"/>
                <a:ext cx="7906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800" b="1" dirty="0" smtClean="0"/>
                  <a:t> =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07" y="4927931"/>
                <a:ext cx="790601" cy="523220"/>
              </a:xfrm>
              <a:prstGeom prst="rect">
                <a:avLst/>
              </a:prstGeom>
              <a:blipFill>
                <a:blip r:embed="rId3"/>
                <a:stretch>
                  <a:fillRect t="-10465" r="-461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9410" y="2884453"/>
            <a:ext cx="2256692" cy="60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1" grpId="0" animBg="1"/>
      <p:bldP spid="12" grpId="0" animBg="1"/>
      <p:bldP spid="1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1" y="1825625"/>
            <a:ext cx="892833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Show: Multi-key FHE, 2-round MPC from LWE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 questions:</a:t>
            </a:r>
            <a:endParaRPr lang="en-US" dirty="0"/>
          </a:p>
          <a:p>
            <a:r>
              <a:rPr lang="en-US" dirty="0" smtClean="0"/>
              <a:t>Remove public parameters in Multi-Key FHE</a:t>
            </a:r>
          </a:p>
          <a:p>
            <a:pPr marL="0" indent="0">
              <a:buNone/>
            </a:pPr>
            <a:r>
              <a:rPr lang="en-US" dirty="0" smtClean="0"/>
              <a:t>   remove CRS in semi-honest 2-round MPC</a:t>
            </a:r>
          </a:p>
          <a:p>
            <a:endParaRPr lang="en-US" dirty="0"/>
          </a:p>
          <a:p>
            <a:r>
              <a:rPr lang="en-US" dirty="0" smtClean="0"/>
              <a:t>Improve efficiency  (reduce expansion)</a:t>
            </a:r>
          </a:p>
          <a:p>
            <a:endParaRPr lang="en-US" dirty="0" smtClean="0"/>
          </a:p>
          <a:p>
            <a:r>
              <a:rPr lang="en-US" dirty="0" smtClean="0"/>
              <a:t>Non-compact multi-key FHE from other assumptions such as DDH?  Good enough for 2-round MPC.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2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43100" y="2892669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415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89166" y="2294872"/>
            <a:ext cx="2151185" cy="84524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55323" y="3700453"/>
            <a:ext cx="1728982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Multi-Key FHE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8803" y="6280599"/>
                <a:ext cx="6020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6280599"/>
                <a:ext cx="60202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936916" y="3753485"/>
            <a:ext cx="2093138" cy="3105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89166" y="4082635"/>
            <a:ext cx="2151185" cy="139460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75" y="2744380"/>
            <a:ext cx="3564069" cy="1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86906" y="4330362"/>
                <a:ext cx="2895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???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06" y="4330362"/>
                <a:ext cx="2895728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0481" y="4445400"/>
            <a:ext cx="6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1537200"/>
            <a:ext cx="562020" cy="85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" y="3341072"/>
            <a:ext cx="544146" cy="8515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5477244"/>
            <a:ext cx="556342" cy="851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587" r="-37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blipFill rotWithShape="0"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47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1587" r="-1216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blipFill rotWithShape="0"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0" grpId="0"/>
      <p:bldP spid="43" grpId="0"/>
      <p:bldP spid="3" grpId="0"/>
      <p:bldP spid="49" grpId="0"/>
      <p:bldP spid="50" grpId="0"/>
      <p:bldP spid="51" grpId="0"/>
      <p:bldP spid="52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989166" y="2294872"/>
            <a:ext cx="2151185" cy="84524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55323" y="3700453"/>
            <a:ext cx="1728982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Multi-Key FHE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8803" y="6280599"/>
                <a:ext cx="6020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6280599"/>
                <a:ext cx="60202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936916" y="3753485"/>
            <a:ext cx="2093138" cy="3105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89166" y="4082635"/>
            <a:ext cx="2151185" cy="139460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75" y="2744380"/>
            <a:ext cx="3564069" cy="1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86906" y="4330362"/>
                <a:ext cx="357758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06" y="4330362"/>
                <a:ext cx="3577582" cy="507960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0481" y="4445400"/>
            <a:ext cx="6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1537200"/>
            <a:ext cx="562020" cy="85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" y="3341072"/>
            <a:ext cx="544146" cy="8515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5477244"/>
            <a:ext cx="556342" cy="8515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97" y="4929306"/>
            <a:ext cx="562020" cy="8515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69" y="4910301"/>
            <a:ext cx="544146" cy="8515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72" y="4902505"/>
            <a:ext cx="556342" cy="851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587" r="-37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blipFill rotWithShape="0"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587" r="-47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1216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blipFill rotWithShape="0"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blipFill rotWithShape="0"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03001" y="5931955"/>
            <a:ext cx="3000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Additional Goal:</a:t>
            </a:r>
          </a:p>
          <a:p>
            <a:r>
              <a:rPr lang="en-US" sz="2400" dirty="0" smtClean="0"/>
              <a:t>Distributed decryption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8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36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Proposed by</a:t>
            </a:r>
            <a:r>
              <a:rPr lang="en-US" dirty="0" smtClean="0">
                <a:solidFill>
                  <a:srgbClr val="C00000"/>
                </a:solidFill>
              </a:rPr>
              <a:t> [</a:t>
            </a:r>
            <a:r>
              <a:rPr lang="en-US" dirty="0" err="1" smtClean="0">
                <a:solidFill>
                  <a:srgbClr val="C00000"/>
                </a:solidFill>
              </a:rPr>
              <a:t>LopezAlt-Tromer-Vaikunatnathan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‘12]</a:t>
            </a:r>
          </a:p>
          <a:p>
            <a:pPr lvl="1"/>
            <a:r>
              <a:rPr lang="en-US" dirty="0" smtClean="0"/>
              <a:t>construction based on hard problems over ideal lattices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distributed decryption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Construction from LWE </a:t>
            </a:r>
            <a:r>
              <a:rPr lang="en-US" dirty="0">
                <a:solidFill>
                  <a:srgbClr val="C00000"/>
                </a:solidFill>
              </a:rPr>
              <a:t>[Clear-</a:t>
            </a:r>
            <a:r>
              <a:rPr lang="en-US" dirty="0" err="1">
                <a:solidFill>
                  <a:srgbClr val="C00000"/>
                </a:solidFill>
              </a:rPr>
              <a:t>McGoldrick</a:t>
            </a:r>
            <a:r>
              <a:rPr lang="en-US" dirty="0">
                <a:solidFill>
                  <a:srgbClr val="C00000"/>
                </a:solidFill>
              </a:rPr>
              <a:t> ‘15] </a:t>
            </a:r>
            <a:endParaRPr lang="en-US" dirty="0" smtClean="0"/>
          </a:p>
          <a:p>
            <a:pPr lvl="1"/>
            <a:r>
              <a:rPr lang="en-US" dirty="0" smtClean="0"/>
              <a:t>complicated construction</a:t>
            </a:r>
          </a:p>
          <a:p>
            <a:pPr lvl="1"/>
            <a:r>
              <a:rPr lang="en-US" dirty="0" smtClean="0"/>
              <a:t>no distributed </a:t>
            </a:r>
            <a:r>
              <a:rPr lang="en-US" dirty="0" smtClean="0"/>
              <a:t>decryption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Our Results: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implified construction from LWE, adaptation of </a:t>
            </a:r>
            <a:r>
              <a:rPr lang="en-US" dirty="0" smtClean="0">
                <a:solidFill>
                  <a:srgbClr val="C00000"/>
                </a:solidFill>
              </a:rPr>
              <a:t>[GSW13] </a:t>
            </a:r>
            <a:r>
              <a:rPr lang="en-US" dirty="0" smtClean="0"/>
              <a:t>FHE.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round distributed </a:t>
            </a:r>
            <a:r>
              <a:rPr lang="en-US" dirty="0" smtClean="0"/>
              <a:t>decryption  </a:t>
            </a:r>
          </a:p>
          <a:p>
            <a:pPr lvl="1"/>
            <a:r>
              <a:rPr lang="en-US" dirty="0" smtClean="0"/>
              <a:t>application to multi-party computation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Background on Multi-Key FHE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3595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Multi-Party Computation</a:t>
            </a:r>
            <a:endParaRPr lang="en-US" dirty="0"/>
          </a:p>
        </p:txBody>
      </p:sp>
      <p:grpSp>
        <p:nvGrpSpPr>
          <p:cNvPr id="6" name="Group 47"/>
          <p:cNvGrpSpPr/>
          <p:nvPr/>
        </p:nvGrpSpPr>
        <p:grpSpPr>
          <a:xfrm>
            <a:off x="2169623" y="2901114"/>
            <a:ext cx="4789455" cy="1820711"/>
            <a:chOff x="285528" y="1209482"/>
            <a:chExt cx="4789453" cy="1820710"/>
          </a:xfrm>
        </p:grpSpPr>
        <p:pic>
          <p:nvPicPr>
            <p:cNvPr id="15" name="pasted-image.pn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559172" y="1209482"/>
              <a:ext cx="295979" cy="197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70034" y="2832873"/>
              <a:ext cx="304947" cy="197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5528" y="2819420"/>
              <a:ext cx="304947" cy="20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" name="Group 51"/>
          <p:cNvGrpSpPr/>
          <p:nvPr/>
        </p:nvGrpSpPr>
        <p:grpSpPr>
          <a:xfrm>
            <a:off x="2755045" y="2998841"/>
            <a:ext cx="3633909" cy="1724324"/>
            <a:chOff x="0" y="0"/>
            <a:chExt cx="3633907" cy="1724322"/>
          </a:xfrm>
        </p:grpSpPr>
        <p:sp>
          <p:nvSpPr>
            <p:cNvPr id="17" name="Shape 48"/>
            <p:cNvSpPr/>
            <p:nvPr/>
          </p:nvSpPr>
          <p:spPr>
            <a:xfrm>
              <a:off x="470863" y="1282831"/>
              <a:ext cx="2945851" cy="441492"/>
            </a:xfrm>
            <a:prstGeom prst="leftRightArrow">
              <a:avLst>
                <a:gd name="adj1" fmla="val 32000"/>
                <a:gd name="adj2" fmla="val 68119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49"/>
            <p:cNvSpPr/>
            <p:nvPr/>
          </p:nvSpPr>
          <p:spPr>
            <a:xfrm rot="19741582">
              <a:off x="-272" y="379515"/>
              <a:ext cx="1597195" cy="441492"/>
            </a:xfrm>
            <a:prstGeom prst="leftRightArrow">
              <a:avLst>
                <a:gd name="adj1" fmla="val 32000"/>
                <a:gd name="adj2" fmla="val 68119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50"/>
            <p:cNvSpPr/>
            <p:nvPr/>
          </p:nvSpPr>
          <p:spPr>
            <a:xfrm rot="12393232">
              <a:off x="2219724" y="332923"/>
              <a:ext cx="1388749" cy="441493"/>
            </a:xfrm>
            <a:prstGeom prst="leftRightArrow">
              <a:avLst>
                <a:gd name="adj1" fmla="val 32000"/>
                <a:gd name="adj2" fmla="val 68119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" name="Shape 52"/>
          <p:cNvSpPr/>
          <p:nvPr/>
        </p:nvSpPr>
        <p:spPr>
          <a:xfrm>
            <a:off x="324169" y="5236155"/>
            <a:ext cx="8238197" cy="1292662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>
              <a:defRPr sz="1800"/>
            </a:pPr>
            <a:r>
              <a:rPr sz="2800" dirty="0"/>
              <a:t>Goal: </a:t>
            </a:r>
          </a:p>
          <a:p>
            <a:pPr lvl="0" algn="l">
              <a:defRPr sz="1800"/>
            </a:pPr>
            <a:r>
              <a:rPr sz="2800" dirty="0">
                <a:solidFill>
                  <a:srgbClr val="C82506"/>
                </a:solidFill>
              </a:rPr>
              <a:t>Correctness</a:t>
            </a:r>
            <a:r>
              <a:rPr sz="2800" dirty="0"/>
              <a:t>: Everyone </a:t>
            </a:r>
            <a:r>
              <a:rPr sz="2800" dirty="0" smtClean="0"/>
              <a:t>computes</a:t>
            </a:r>
            <a:r>
              <a:rPr lang="en-US" sz="2800" dirty="0" smtClean="0"/>
              <a:t>  f(x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,…,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</a:t>
            </a:r>
            <a:r>
              <a:rPr sz="2800" dirty="0" smtClean="0"/>
              <a:t>  </a:t>
            </a:r>
            <a:endParaRPr sz="2800" dirty="0"/>
          </a:p>
          <a:p>
            <a:pPr lvl="0" algn="l">
              <a:defRPr sz="1800"/>
            </a:pPr>
            <a:r>
              <a:rPr sz="2800" dirty="0">
                <a:solidFill>
                  <a:srgbClr val="C82506"/>
                </a:solidFill>
              </a:rPr>
              <a:t>Security</a:t>
            </a:r>
            <a:r>
              <a:rPr sz="2800" dirty="0" smtClean="0"/>
              <a:t>:</a:t>
            </a:r>
            <a:r>
              <a:rPr lang="en-US" sz="2800" dirty="0" smtClean="0"/>
              <a:t> Nothing else revealed</a:t>
            </a:r>
            <a:endParaRPr sz="2800" dirty="0"/>
          </a:p>
        </p:txBody>
      </p:sp>
      <p:sp>
        <p:nvSpPr>
          <p:cNvPr id="21" name="Rectangle 20"/>
          <p:cNvSpPr/>
          <p:nvPr/>
        </p:nvSpPr>
        <p:spPr>
          <a:xfrm>
            <a:off x="324169" y="1634104"/>
            <a:ext cx="197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f(x</a:t>
            </a:r>
            <a:r>
              <a:rPr lang="en-US" sz="3200" baseline="-25000" dirty="0"/>
              <a:t>1</a:t>
            </a:r>
            <a:r>
              <a:rPr lang="en-US" sz="3200" dirty="0"/>
              <a:t>,…,</a:t>
            </a:r>
            <a:r>
              <a:rPr lang="en-US" sz="3200" dirty="0" err="1"/>
              <a:t>x</a:t>
            </a:r>
            <a:r>
              <a:rPr lang="en-US" sz="3200" baseline="-25000" dirty="0" err="1"/>
              <a:t>n</a:t>
            </a:r>
            <a:r>
              <a:rPr lang="en-US" sz="3200" dirty="0"/>
              <a:t>)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55" y="1793106"/>
            <a:ext cx="562020" cy="8515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39" y="3400101"/>
            <a:ext cx="544146" cy="851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65" y="3347820"/>
            <a:ext cx="556342" cy="8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11" y="1629074"/>
            <a:ext cx="9005978" cy="21824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74" y="7904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2-Round MPC </a:t>
            </a:r>
            <a:r>
              <a:rPr lang="en-US" dirty="0" smtClean="0"/>
              <a:t>from Multi-Key FHE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0" y="1479432"/>
            <a:ext cx="9074989" cy="2332120"/>
          </a:xfrm>
        </p:spPr>
        <p:txBody>
          <a:bodyPr>
            <a:normAutofit fontScale="92500" lnSpcReduction="10000"/>
          </a:bodyPr>
          <a:lstStyle/>
          <a:p>
            <a:endParaRPr lang="en-US" sz="1050" dirty="0" smtClean="0"/>
          </a:p>
          <a:p>
            <a:endParaRPr lang="en-US" dirty="0" smtClean="0"/>
          </a:p>
          <a:p>
            <a:r>
              <a:rPr lang="en-US" dirty="0" smtClean="0"/>
              <a:t>Each party 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 chooses </a:t>
            </a:r>
            <a:r>
              <a:rPr lang="en-US" dirty="0" err="1" smtClean="0">
                <a:solidFill>
                  <a:srgbClr val="0070C0"/>
                </a:solidFill>
              </a:rPr>
              <a:t>pk</a:t>
            </a:r>
            <a:r>
              <a:rPr lang="en-US" baseline="-25000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, sk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broadcasts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Enc</a:t>
            </a:r>
            <a:r>
              <a:rPr lang="en-US" baseline="-25000" dirty="0" err="1" smtClean="0">
                <a:solidFill>
                  <a:srgbClr val="0070C0"/>
                </a:solidFill>
              </a:rPr>
              <a:t>pki</a:t>
            </a:r>
            <a:r>
              <a:rPr lang="en-US" dirty="0" smtClean="0">
                <a:solidFill>
                  <a:srgbClr val="0070C0"/>
                </a:solidFill>
              </a:rPr>
              <a:t>(x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.  All parties run a </a:t>
            </a:r>
            <a:r>
              <a:rPr lang="en-US" dirty="0" smtClean="0">
                <a:solidFill>
                  <a:srgbClr val="00B050"/>
                </a:solidFill>
              </a:rPr>
              <a:t>multi-key FHE </a:t>
            </a:r>
            <a:r>
              <a:rPr lang="en-US" dirty="0" err="1" smtClean="0">
                <a:solidFill>
                  <a:srgbClr val="00B050"/>
                </a:solidFill>
              </a:rPr>
              <a:t>eval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to get  </a:t>
            </a:r>
            <a:r>
              <a:rPr lang="en-US" dirty="0" smtClean="0">
                <a:solidFill>
                  <a:srgbClr val="0070C0"/>
                </a:solidFill>
              </a:rPr>
              <a:t>c* =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Enc</a:t>
            </a:r>
            <a:r>
              <a:rPr lang="en-US" baseline="-25000" dirty="0" smtClean="0">
                <a:solidFill>
                  <a:srgbClr val="0070C0"/>
                </a:solidFill>
              </a:rPr>
              <a:t>pk1</a:t>
            </a:r>
            <a:r>
              <a:rPr lang="en-US" baseline="-25000" dirty="0" smtClean="0">
                <a:solidFill>
                  <a:srgbClr val="0070C0"/>
                </a:solidFill>
              </a:rPr>
              <a:t>,…,</a:t>
            </a:r>
            <a:r>
              <a:rPr lang="en-US" baseline="-25000" dirty="0" err="1" smtClean="0">
                <a:solidFill>
                  <a:srgbClr val="0070C0"/>
                </a:solidFill>
              </a:rPr>
              <a:t>pkn</a:t>
            </a:r>
            <a:r>
              <a:rPr lang="en-US" dirty="0" smtClean="0">
                <a:solidFill>
                  <a:srgbClr val="0070C0"/>
                </a:solidFill>
              </a:rPr>
              <a:t>( f(x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,…,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) )</a:t>
            </a:r>
            <a:r>
              <a:rPr lang="en-US" dirty="0" smtClean="0"/>
              <a:t>. </a:t>
            </a:r>
            <a:endParaRPr lang="en-US" dirty="0"/>
          </a:p>
          <a:p>
            <a:pPr lvl="3"/>
            <a:endParaRPr lang="en-US" sz="2800" dirty="0"/>
          </a:p>
          <a:p>
            <a:r>
              <a:rPr lang="en-US" dirty="0" smtClean="0"/>
              <a:t>Parties run a </a:t>
            </a:r>
            <a:r>
              <a:rPr lang="en-US" i="1" dirty="0" smtClean="0">
                <a:solidFill>
                  <a:srgbClr val="00B050"/>
                </a:solidFill>
              </a:rPr>
              <a:t>distributed decryption </a:t>
            </a:r>
            <a:r>
              <a:rPr lang="en-US" dirty="0" smtClean="0"/>
              <a:t>to recover </a:t>
            </a:r>
            <a:r>
              <a:rPr lang="en-US" dirty="0" smtClean="0">
                <a:solidFill>
                  <a:srgbClr val="0070C0"/>
                </a:solidFill>
              </a:rPr>
              <a:t>y =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f(x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011" y="3811551"/>
            <a:ext cx="9074989" cy="233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 smtClean="0"/>
          </a:p>
          <a:p>
            <a:endParaRPr lang="en-US" dirty="0" smtClean="0"/>
          </a:p>
          <a:p>
            <a:r>
              <a:rPr lang="en-US" dirty="0" smtClean="0"/>
              <a:t>Semi-honest secure. To get malicious security add NIZK.   </a:t>
            </a:r>
          </a:p>
          <a:p>
            <a:r>
              <a:rPr lang="en-US" dirty="0" smtClean="0"/>
              <a:t>First 2-round MPC </a:t>
            </a:r>
            <a:r>
              <a:rPr lang="en-US" dirty="0" smtClean="0"/>
              <a:t> (in </a:t>
            </a:r>
            <a:r>
              <a:rPr lang="en-US" dirty="0" smtClean="0"/>
              <a:t>CRS </a:t>
            </a:r>
            <a:r>
              <a:rPr lang="en-US" dirty="0" smtClean="0"/>
              <a:t>model) </a:t>
            </a:r>
            <a:r>
              <a:rPr lang="en-US" dirty="0" smtClean="0"/>
              <a:t>under </a:t>
            </a:r>
            <a:r>
              <a:rPr lang="en-US" dirty="0" smtClean="0"/>
              <a:t>LWE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previously only known from </a:t>
            </a:r>
            <a:r>
              <a:rPr lang="en-US" dirty="0" err="1" smtClean="0"/>
              <a:t>iO</a:t>
            </a:r>
            <a:r>
              <a:rPr lang="en-US" dirty="0" smtClean="0"/>
              <a:t>  </a:t>
            </a:r>
            <a:r>
              <a:rPr lang="en-US" dirty="0">
                <a:solidFill>
                  <a:srgbClr val="C00000"/>
                </a:solidFill>
              </a:rPr>
              <a:t>[GGHR14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543" y="2198516"/>
            <a:ext cx="531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</a:t>
            </a:r>
            <a:r>
              <a:rPr lang="en-US" sz="3600" dirty="0" smtClean="0"/>
              <a:t>entry-</a:t>
            </a:r>
            <a:r>
              <a:rPr lang="en-US" sz="3600" b="1" dirty="0" err="1" smtClean="0"/>
              <a:t>S</a:t>
            </a:r>
            <a:r>
              <a:rPr lang="en-US" sz="3600" dirty="0" err="1" smtClean="0"/>
              <a:t>ahai</a:t>
            </a:r>
            <a:r>
              <a:rPr lang="en-US" sz="3600" dirty="0" smtClean="0"/>
              <a:t>-</a:t>
            </a:r>
            <a:r>
              <a:rPr lang="en-US" sz="3600" b="1" dirty="0" smtClean="0"/>
              <a:t>W</a:t>
            </a:r>
            <a:r>
              <a:rPr lang="en-US" sz="3600" dirty="0" smtClean="0"/>
              <a:t>aters </a:t>
            </a:r>
            <a:r>
              <a:rPr lang="en-US" sz="3600" dirty="0" smtClean="0"/>
              <a:t>FHE</a:t>
            </a:r>
          </a:p>
          <a:p>
            <a:pPr algn="ctr"/>
            <a:r>
              <a:rPr lang="en-US" sz="3600" dirty="0" smtClean="0"/>
              <a:t>from LWE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3847588" y="3855459"/>
            <a:ext cx="638354" cy="518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8258" y="4744819"/>
            <a:ext cx="549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Multi-Key </a:t>
            </a:r>
            <a:r>
              <a:rPr lang="en-US" sz="3600" dirty="0" smtClean="0"/>
              <a:t>FHE</a:t>
            </a: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02480" y="3887166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few tricks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4144" y="17544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Constructing Multi-Key </a:t>
            </a:r>
            <a:r>
              <a:rPr lang="en-US" dirty="0" smtClean="0"/>
              <a:t>FHE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Learning with Errors (LWE) </a:t>
            </a:r>
            <a:r>
              <a:rPr lang="en-US" sz="4000" dirty="0">
                <a:latin typeface="Calibri Light" panose="020F0302020204030204" pitchFamily="34" charset="0"/>
              </a:rPr>
              <a:t>[R05]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452" y="115452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Random noisy linear equations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uniform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2" y="1154520"/>
                <a:ext cx="8077200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838529" y="4303635"/>
            <a:ext cx="305280" cy="6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9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6120" y="3691826"/>
            <a:ext cx="305280" cy="4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/>
          <a:p>
            <a:r>
              <a:rPr lang="en-US" sz="2900" dirty="0">
                <a:solidFill>
                  <a:srgbClr val="000000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1719783"/>
                <a:ext cx="2613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uniform matrix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719783"/>
                <a:ext cx="2613480" cy="461665"/>
              </a:xfrm>
              <a:prstGeom prst="rect">
                <a:avLst/>
              </a:prstGeom>
              <a:blipFill rotWithShape="1">
                <a:blip r:embed="rId3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" y="1752600"/>
                <a:ext cx="2276640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s</a:t>
                </a:r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ecret vector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" y="1752600"/>
                <a:ext cx="2276640" cy="423770"/>
              </a:xfrm>
              <a:prstGeom prst="rect">
                <a:avLst/>
              </a:prstGeom>
              <a:blipFill rotWithShape="0">
                <a:blip r:embed="rId35"/>
                <a:stretch>
                  <a:fillRect l="-2139" t="-144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969838"/>
                <a:ext cx="2276640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small noise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9838"/>
                <a:ext cx="2276640" cy="700769"/>
              </a:xfrm>
              <a:prstGeom prst="rect">
                <a:avLst/>
              </a:prstGeom>
              <a:blipFill rotWithShape="1">
                <a:blip r:embed="rId36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53307" y="4800600"/>
                <a:ext cx="58483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307" y="4800600"/>
                <a:ext cx="584839" cy="423770"/>
              </a:xfrm>
              <a:prstGeom prst="rect">
                <a:avLst/>
              </a:prstGeom>
              <a:blipFill rotWithShape="1">
                <a:blip r:embed="rId3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7605039" flipV="1">
            <a:off x="2269744" y="2039961"/>
            <a:ext cx="458002" cy="364319"/>
          </a:xfrm>
          <a:prstGeom prst="arc">
            <a:avLst>
              <a:gd name="adj1" fmla="val 16200000"/>
              <a:gd name="adj2" fmla="val 178267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266637" flipH="1" flipV="1">
            <a:off x="98543" y="3900537"/>
            <a:ext cx="1910358" cy="1048417"/>
          </a:xfrm>
          <a:prstGeom prst="arc">
            <a:avLst>
              <a:gd name="adj1" fmla="val 16200000"/>
              <a:gd name="adj2" fmla="val 565450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13994961" flipH="1" flipV="1">
            <a:off x="512605" y="1998491"/>
            <a:ext cx="503802" cy="484909"/>
          </a:xfrm>
          <a:prstGeom prst="arc">
            <a:avLst>
              <a:gd name="adj1" fmla="val 16200000"/>
              <a:gd name="adj2" fmla="val 178267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7605039" flipH="1">
            <a:off x="3738167" y="4566235"/>
            <a:ext cx="378514" cy="484909"/>
          </a:xfrm>
          <a:prstGeom prst="arc">
            <a:avLst>
              <a:gd name="adj1" fmla="val 16200000"/>
              <a:gd name="adj2" fmla="val 1782674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114800" y="3073531"/>
            <a:ext cx="596280" cy="10412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4267200"/>
            <a:ext cx="3220122" cy="51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tat. far from uniform!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43401" y="2895600"/>
                <a:ext cx="6623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401" y="2895600"/>
                <a:ext cx="662399" cy="707886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53400" y="2956560"/>
                <a:ext cx="9009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956560"/>
                <a:ext cx="900993" cy="707886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391400" y="3505200"/>
            <a:ext cx="14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LWE assumption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457200" y="5943600"/>
                <a:ext cx="10058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As hard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-apx. short vector in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worst case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-dim. lattices </a:t>
                </a:r>
              </a:p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[R05, P09, BLPRS13]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5943600"/>
                <a:ext cx="10058400" cy="892552"/>
              </a:xfrm>
              <a:prstGeom prst="rect">
                <a:avLst/>
              </a:prstGeom>
              <a:blipFill rotWithShape="0">
                <a:blip r:embed="rId40"/>
                <a:stretch>
                  <a:fillRect t="-6164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372900" y="2509800"/>
            <a:ext cx="2475619" cy="1224000"/>
            <a:chOff x="463670" y="3145961"/>
            <a:chExt cx="2475619" cy="1224000"/>
          </a:xfrm>
        </p:grpSpPr>
        <p:sp>
          <p:nvSpPr>
            <p:cNvPr id="4" name="AutoShape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1089480" y="2520151"/>
              <a:ext cx="1224000" cy="2475619"/>
            </a:xfrm>
            <a:prstGeom prst="roundRect">
              <a:avLst>
                <a:gd name="adj" fmla="val 116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  <a:tabLst>
                  <a:tab pos="656650" algn="l"/>
                </a:tabLst>
              </a:pPr>
              <a:endParaRPr lang="en-US" sz="3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38519" y="2438400"/>
            <a:ext cx="1288935" cy="523220"/>
            <a:chOff x="1052624" y="2438400"/>
            <a:chExt cx="1288935" cy="523220"/>
          </a:xfrm>
        </p:grpSpPr>
        <p:sp>
          <p:nvSpPr>
            <p:cNvPr id="5" name="AutoShap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5400000">
              <a:off x="1544452" y="2034700"/>
              <a:ext cx="305280" cy="1288935"/>
            </a:xfrm>
            <a:prstGeom prst="roundRect">
              <a:avLst>
                <a:gd name="adj" fmla="val 468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0"/>
            <a:lstStyle/>
            <a:p>
              <a:pPr algn="ctr">
                <a:lnSpc>
                  <a:spcPct val="117000"/>
                </a:lnSpc>
              </a:pPr>
              <a:endParaRPr lang="en-US" sz="3200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277557" y="2438400"/>
                  <a:ext cx="8803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557" y="2438400"/>
                  <a:ext cx="880357" cy="523220"/>
                </a:xfrm>
                <a:prstGeom prst="rect">
                  <a:avLst/>
                </a:prstGeom>
                <a:blipFill rotWithShape="0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372899" y="3733800"/>
            <a:ext cx="2475619" cy="637466"/>
            <a:chOff x="1042410" y="3972580"/>
            <a:chExt cx="2475619" cy="461665"/>
          </a:xfrm>
        </p:grpSpPr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2140095" y="2923034"/>
              <a:ext cx="280250" cy="2475619"/>
            </a:xfrm>
            <a:prstGeom prst="roundRect">
              <a:avLst>
                <a:gd name="adj" fmla="val 468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 anchorCtr="1"/>
            <a:lstStyle/>
            <a:p>
              <a:endParaRPr lang="fr-FR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862843" y="3972580"/>
                  <a:ext cx="8803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843" y="3972580"/>
                  <a:ext cx="880357" cy="461665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 t="-14423" r="-159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72898" y="4371266"/>
            <a:ext cx="2475619" cy="588303"/>
            <a:chOff x="1372898" y="4371266"/>
            <a:chExt cx="2475619" cy="588303"/>
          </a:xfrm>
        </p:grpSpPr>
        <p:sp>
          <p:nvSpPr>
            <p:cNvPr id="6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2418737" y="3378908"/>
              <a:ext cx="383942" cy="2475619"/>
            </a:xfrm>
            <a:prstGeom prst="roundRect">
              <a:avLst>
                <a:gd name="adj" fmla="val 468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</a:pPr>
              <a:endParaRPr lang="en-US" sz="29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2417448" y="4371266"/>
                  <a:ext cx="361316" cy="58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7000"/>
                    </a:lnSpc>
                  </a:pPr>
                  <a:r>
                    <a:rPr lang="en-US" sz="100" dirty="0" smtClean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48" y="4371266"/>
                  <a:ext cx="361316" cy="588303"/>
                </a:xfrm>
                <a:prstGeom prst="rect">
                  <a:avLst/>
                </a:prstGeom>
                <a:blipFill rotWithShape="0"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915781" y="2514600"/>
            <a:ext cx="2475619" cy="1224000"/>
            <a:chOff x="463670" y="3145961"/>
            <a:chExt cx="2475619" cy="1224000"/>
          </a:xfrm>
        </p:grpSpPr>
        <p:sp>
          <p:nvSpPr>
            <p:cNvPr id="34" name="AutoShap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1089480" y="2520151"/>
              <a:ext cx="1224000" cy="2475619"/>
            </a:xfrm>
            <a:prstGeom prst="roundRect">
              <a:avLst>
                <a:gd name="adj" fmla="val 116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  <a:tabLst>
                  <a:tab pos="656650" algn="l"/>
                </a:tabLst>
              </a:pPr>
              <a:endParaRPr lang="en-US" sz="3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915782" y="3648331"/>
            <a:ext cx="2475618" cy="912366"/>
            <a:chOff x="1372900" y="4390316"/>
            <a:chExt cx="2475618" cy="912366"/>
          </a:xfrm>
        </p:grpSpPr>
        <p:sp>
          <p:nvSpPr>
            <p:cNvPr id="39" name="AutoShap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2393756" y="3474463"/>
              <a:ext cx="433905" cy="2475618"/>
            </a:xfrm>
            <a:prstGeom prst="roundRect">
              <a:avLst>
                <a:gd name="adj" fmla="val 468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</a:pPr>
              <a:endParaRPr lang="en-US" sz="29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928692" y="4390316"/>
                  <a:ext cx="1528368" cy="912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7000"/>
                    </a:lnSpc>
                  </a:pPr>
                  <a:r>
                    <a:rPr lang="en-US" sz="1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  <a:p>
                  <a:pPr algn="ctr">
                    <a:lnSpc>
                      <a:spcPct val="117000"/>
                    </a:lnSpc>
                  </a:pPr>
                  <a:endParaRPr lang="en-US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692" y="4390316"/>
                  <a:ext cx="1528368" cy="912366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94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17469</TotalTime>
  <Words>799</Words>
  <Application>Microsoft Office PowerPoint</Application>
  <PresentationFormat>On-screen Show (4:3)</PresentationFormat>
  <Paragraphs>243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 Light</vt:lpstr>
      <vt:lpstr>Arial</vt:lpstr>
      <vt:lpstr>Comic Sans MS</vt:lpstr>
      <vt:lpstr>Calibri</vt:lpstr>
      <vt:lpstr>Cambria Math</vt:lpstr>
      <vt:lpstr>Office Theme</vt:lpstr>
      <vt:lpstr>2 Round MPC via Multi-Key FHE</vt:lpstr>
      <vt:lpstr>PowerPoint Presentation</vt:lpstr>
      <vt:lpstr>PowerPoint Presentation</vt:lpstr>
      <vt:lpstr>PowerPoint Presentation</vt:lpstr>
      <vt:lpstr>PowerPoint Presentation</vt:lpstr>
      <vt:lpstr>Multi-Party Computation</vt:lpstr>
      <vt:lpstr>2-Round MPC from Multi-Key FHE</vt:lpstr>
      <vt:lpstr>Constructing Multi-Key FHE</vt:lpstr>
      <vt:lpstr>Learning with Errors (LWE) [R05]</vt:lpstr>
      <vt:lpstr>GSW FHE :  Keys</vt:lpstr>
      <vt:lpstr>GSW FHE:  Encryption</vt:lpstr>
      <vt:lpstr>GSW FHE:  Encryption</vt:lpstr>
      <vt:lpstr>The GSW FHE:  Evaluation</vt:lpstr>
      <vt:lpstr>Gadget Matrix G  [Micciancio-Peikert ’12]</vt:lpstr>
      <vt:lpstr>The GSW FHE:  Evaluation</vt:lpstr>
      <vt:lpstr>Noise grows during  homomorphic evaluation</vt:lpstr>
      <vt:lpstr>Extending GSW to Multi-Key Setting</vt:lpstr>
      <vt:lpstr>Ciphertext Expansion</vt:lpstr>
      <vt:lpstr>Ciphertext Expansion</vt:lpstr>
      <vt:lpstr>Distributed Decryption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Round MPC from LWE  via Multi-Key FHE</dc:title>
  <dc:creator>Daniel Wichs</dc:creator>
  <cp:lastModifiedBy>Daniel Wichs</cp:lastModifiedBy>
  <cp:revision>238</cp:revision>
  <dcterms:created xsi:type="dcterms:W3CDTF">2015-06-08T16:33:48Z</dcterms:created>
  <dcterms:modified xsi:type="dcterms:W3CDTF">2016-05-11T06:47:32Z</dcterms:modified>
</cp:coreProperties>
</file>