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3" r:id="rId3"/>
    <p:sldId id="305" r:id="rId4"/>
    <p:sldId id="318" r:id="rId5"/>
    <p:sldId id="312" r:id="rId6"/>
    <p:sldId id="313" r:id="rId7"/>
    <p:sldId id="314" r:id="rId8"/>
    <p:sldId id="315" r:id="rId9"/>
    <p:sldId id="316" r:id="rId10"/>
    <p:sldId id="317" r:id="rId11"/>
    <p:sldId id="31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66FFF-48B2-1848-A490-E987009DFEAE}" v="84" dt="2026-05-12T09:47:36.1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9"/>
    <p:restoredTop sz="94489" autoAdjust="0"/>
  </p:normalViewPr>
  <p:slideViewPr>
    <p:cSldViewPr snapToGrid="0">
      <p:cViewPr>
        <p:scale>
          <a:sx n="180" d="100"/>
          <a:sy n="180" d="100"/>
        </p:scale>
        <p:origin x="-4296" y="-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3072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neDrive\IACR\treasurer\presentations\2022-AC\Portfolio_Positions_Q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Investment Allocation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Long-Term Fund Allocation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'Rebalance Worksheet'!$B$11</c:f>
              <c:strCache>
                <c:ptCount val="1"/>
                <c:pt idx="0">
                  <c:v>Amount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B2D-FF48-B726-B6C69D711FB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B2D-FF48-B726-B6C69D711FB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B2D-FF48-B726-B6C69D711F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'Rebalance Worksheet'!$A$12:$A$14</c:f>
              <c:strCache>
                <c:ptCount val="3"/>
                <c:pt idx="0">
                  <c:v>US Stock Market</c:v>
                </c:pt>
                <c:pt idx="1">
                  <c:v>International Stock Market</c:v>
                </c:pt>
                <c:pt idx="2">
                  <c:v>Bonds</c:v>
                </c:pt>
              </c:strCache>
            </c:strRef>
          </c:cat>
          <c:val>
            <c:numRef>
              <c:f>'Rebalance Worksheet'!$B$12:$B$14</c:f>
              <c:numCache>
                <c:formatCode>_("$"* #,##0.00_);_("$"* \(#,##0.00\);_("$"* "-"??_);_(@_)</c:formatCode>
                <c:ptCount val="3"/>
                <c:pt idx="0">
                  <c:v>1840036.08</c:v>
                </c:pt>
                <c:pt idx="1">
                  <c:v>982540.61</c:v>
                </c:pt>
                <c:pt idx="2">
                  <c:v>1009448.04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2D-FF48-B726-B6C69D711FB6}"/>
            </c:ext>
          </c:extLst>
        </c:ser>
        <c:ser>
          <c:idx val="1"/>
          <c:order val="1"/>
          <c:tx>
            <c:strRef>
              <c:f>'Rebalance Worksheet'!$C$11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9B2D-FF48-B726-B6C69D711FB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9B2D-FF48-B726-B6C69D711FB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9B2D-FF48-B726-B6C69D711F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'Rebalance Worksheet'!$A$12:$A$14</c:f>
              <c:strCache>
                <c:ptCount val="3"/>
                <c:pt idx="0">
                  <c:v>US Stock Market</c:v>
                </c:pt>
                <c:pt idx="1">
                  <c:v>International Stock Market</c:v>
                </c:pt>
                <c:pt idx="2">
                  <c:v>Bonds</c:v>
                </c:pt>
              </c:strCache>
            </c:strRef>
          </c:cat>
          <c:val>
            <c:numRef>
              <c:f>'Rebalance Worksheet'!$C$12:$C$14</c:f>
              <c:numCache>
                <c:formatCode>0.00%</c:formatCode>
                <c:ptCount val="3"/>
                <c:pt idx="0">
                  <c:v>0.48017333124047978</c:v>
                </c:pt>
                <c:pt idx="1">
                  <c:v>0.25640247107695469</c:v>
                </c:pt>
                <c:pt idx="2">
                  <c:v>0.26342419768256559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B2D-FF48-B726-B6C69D711FB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1F66D5-DA76-4EBB-B38B-8028C6A539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06DFAD-BDE9-4AE3-A3B9-8DD90807FC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E76FC-8255-49B5-84F1-33D112EF2D7E}" type="datetimeFigureOut">
              <a:rPr lang="en-US" smtClean="0"/>
              <a:t>5/10/26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89FA30-1D64-4417-99D0-E84492A169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1DB15-4ED3-495C-93AA-1C3ED24987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8AC8-7A16-4E70-915C-75B22ECB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79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FB96B-0D45-412B-B996-36240BABA008}" type="datetimeFigureOut">
              <a:rPr lang="en-US" smtClean="0"/>
              <a:t>5/10/26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57A5C-CD33-4DD3-81B3-FE21FEAEC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1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576129-7A38-4C1A-9FC8-B4AA2D397545}" type="slidenum">
              <a:rPr lang="en-GB" smtClean="0">
                <a:cs typeface="Arial" charset="0"/>
              </a:rPr>
              <a:pPr/>
              <a:t>1</a:t>
            </a:fld>
            <a:endParaRPr lang="en-GB">
              <a:cs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38138"/>
            <a:ext cx="4763" cy="3175"/>
          </a:xfrm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4830763"/>
            <a:ext cx="6062663" cy="4546600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F84B52-BCED-4F06-84B0-6A5E0469CD13}" type="slidenum">
              <a:rPr lang="en-GB" smtClean="0">
                <a:cs typeface="Arial" charset="0"/>
              </a:rPr>
              <a:pPr/>
              <a:t>2</a:t>
            </a:fld>
            <a:endParaRPr lang="en-GB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38138"/>
            <a:ext cx="4763" cy="3175"/>
          </a:xfrm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4830763"/>
            <a:ext cx="6062663" cy="4546600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57A5C-CD33-4DD3-81B3-FE21FEAEC3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81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3BC2-E3C9-4083-9333-36D927531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96023-1F08-4F5C-9FDD-D435BD383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AEBF8-B1A3-4183-8F20-6C0FE0D2B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CBCB9-FE0A-455E-8914-7CF0B495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E8AC4-FB85-4746-B029-9AC9A154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9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9903-30FE-48BF-82AF-1B28A578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2A154-D7FA-427C-B359-D14D692A8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029E2-E8C6-45C2-9A14-55D1904B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5DD40-3AB7-4B43-95A8-155A5AD28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71647-C9A8-4781-A2C2-BD5955909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8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42C2-FF86-4288-B60C-245CFD1D0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752D7-88FA-4420-BB0A-1E0E347EF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A97E-63C1-4DD9-BF41-AF26840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39A92-91CD-4FD3-8D94-9CA74F91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6A17-36D8-45F1-82E9-D5EBAE08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59EC6-654B-458E-8D8E-E0372ED5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5C4CD-A549-4E65-AD13-C1BA7FEBF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70C26-7221-44D8-BFE7-6B55541CD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3EEBF-5FB3-4BB8-9A71-87B3DDA2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8ADAB-B167-41C7-8B2B-6CB57BA5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0AB93-7E31-4ED4-94F4-471322AB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4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09A9A-048E-4D9E-840C-95C3D8CB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F6589-2F64-4785-A0FB-BC211FAB9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78095-562A-420F-BD52-8F9CB5338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F25D04-9CE2-4198-8D24-63B4CB9DF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2F8E6-1D97-432A-9DD5-D5E0840A4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BB4083-5C85-4364-959F-DEA636D1B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A057C3-5385-45AD-AD1C-0F0543CA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8C83B-5522-4CAC-948F-EFD2D9252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9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56DC3-55BC-4E7C-934B-4D1A4897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1E031E-AC3A-430B-A19A-FBAFBE7B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DFE5A-B04A-4425-B4FE-C4853995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A3CF2-6917-4315-9F3D-3EC568398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4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B1729-BBB1-434B-862E-36C18275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1D277-6D10-41B5-A411-3232846F0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89F03-D886-4E99-AA98-36C02C96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4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86FB2-BC7C-4F4A-B8FD-C1BEC1D7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9F3B3-00D0-47C4-8993-357145D84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E1DDD-988F-4FE8-89A3-154013F16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25397-E4C6-4EA7-AD61-8667C82E1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9D238-D6F3-4B28-84CA-6C0CCE20E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78E9E-6A0D-4827-9468-CF15041F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8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9666F-14FE-46AA-B621-CAC2D086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A7466-4CA7-48E0-9318-05666DECB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8634F-9F91-42BE-9C3E-DBAB5B498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404F-9559-4509-9435-B6C37CAB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EAA7-5C3C-48E0-8816-2DCBFF68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5E9542-F734-42CC-B2D0-762DCDC9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2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84AE-C23E-4F11-ADCB-1E5E9057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437BE1-D0A9-4F0D-9C0C-9FABA7EFD2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CFCF3-78ED-4E27-BE24-6DE7CE06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F2A44-E5B2-4946-BD5C-024A7A3CF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47D7E-8650-474B-8A90-BEF312A5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5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B802C-6F03-431B-8C60-8B472689F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E060E-EB66-4D3B-862C-3D1A3FDCC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117B6-F308-4288-94B1-273F927C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130F5-8407-47B2-9EA0-0A49DE86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09FB6-D01D-410B-BCC9-8922B1BA4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3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E03670-7D0E-49BE-A577-EDBFE7E69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ECAC3-417F-4900-99CD-60A7CC9A6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5B4CA-069D-466F-84E2-A245601CA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F1327-6D3B-4472-BD11-24A04C0C16E7}" type="datetimeFigureOut">
              <a:rPr lang="en-US" smtClean="0"/>
              <a:t>5/10/26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800FA-48DE-4E8A-9E0F-64E834F50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F8F8F-AB93-4FB2-B586-DC7F21FA2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6FEFB-A140-46F5-A516-B3CF01367A9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5A036E-ACDC-4CFC-8A95-CA894A05E25D}"/>
              </a:ext>
            </a:extLst>
          </p:cNvPr>
          <p:cNvSpPr/>
          <p:nvPr userDrawn="1"/>
        </p:nvSpPr>
        <p:spPr>
          <a:xfrm>
            <a:off x="60665" y="6723470"/>
            <a:ext cx="10450670" cy="90000"/>
          </a:xfrm>
          <a:prstGeom prst="rect">
            <a:avLst/>
          </a:prstGeom>
          <a:solidFill>
            <a:srgbClr val="29166F"/>
          </a:solidFill>
          <a:ln>
            <a:noFill/>
            <a:prstDash val="solid"/>
          </a:ln>
        </p:spPr>
        <p:txBody>
          <a:bodyPr vert="horz" wrap="none" lIns="0" tIns="0" rIns="0" bIns="0" anchor="ctr" anchorCtr="1" compatLnSpc="0"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buNone/>
              <a:tabLst/>
            </a:pPr>
            <a:endParaRPr lang="en-US" sz="2400" b="0" i="0" u="none" strike="noStrike">
              <a:ln>
                <a:noFill/>
              </a:ln>
              <a:solidFill>
                <a:srgbClr val="FFFFFF"/>
              </a:solidFill>
              <a:latin typeface="Thorndale" pitchFamily="18"/>
              <a:ea typeface="HG Mincho Light J" pitchFamily="2"/>
              <a:cs typeface="Arial Unicode MS" pitchFamily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E196C-E8E6-4199-AD47-F6E30240520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91335" y="5373470"/>
            <a:ext cx="1440000" cy="14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45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gleheads.org/wiki/Bogleheads%C2%AE_investment_philosophy" TargetMode="External"/><Relationship Id="rId2" Type="http://schemas.openxmlformats.org/officeDocument/2006/relationships/hyperlink" Target="https://www.bogleheads.org/wik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ogleheads.org/wiki/Three-fund_portfolio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ctrTitle"/>
          </p:nvPr>
        </p:nvSpPr>
        <p:spPr/>
        <p:txBody>
          <a:bodyPr vert="horz" lIns="90000" tIns="46800" rIns="90000" bIns="46800" rtlCol="0" anchor="b">
            <a:normAutofit/>
          </a:bodyPr>
          <a:lstStyle/>
          <a:p>
            <a:pPr defTabSz="457200">
              <a:lnSpc>
                <a:spcPct val="95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/>
              <a:t>IACR Financial Report</a:t>
            </a:r>
            <a:br>
              <a:rPr lang="en-GB" dirty="0"/>
            </a:br>
            <a:r>
              <a:rPr lang="en-GB" dirty="0" err="1"/>
              <a:t>Eurocrypt</a:t>
            </a:r>
            <a:r>
              <a:rPr lang="en-GB" dirty="0"/>
              <a:t> 2026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27044578-9264-4A21-ACC8-751177B89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39725" indent="-339725">
              <a:spcBef>
                <a:spcPts val="800"/>
              </a:spcBef>
              <a:buClr>
                <a:srgbClr val="000000"/>
              </a:buClr>
              <a:buSzPct val="10000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GB" dirty="0">
                <a:latin typeface="Tahoma" pitchFamily="34" charset="0"/>
              </a:rPr>
              <a:t>Brian LaMacchia</a:t>
            </a:r>
          </a:p>
          <a:p>
            <a:pPr marL="339725" indent="-339725">
              <a:spcBef>
                <a:spcPts val="800"/>
              </a:spcBef>
              <a:buClr>
                <a:srgbClr val="000000"/>
              </a:buClr>
              <a:buSzPct val="10000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GB" dirty="0">
                <a:latin typeface="Tahoma" pitchFamily="34" charset="0"/>
              </a:rPr>
              <a:t>treasurer@iacr.org</a:t>
            </a:r>
          </a:p>
          <a:p>
            <a:endParaRPr lang="en-US" dirty="0"/>
          </a:p>
        </p:txBody>
      </p:sp>
      <p:grpSp>
        <p:nvGrpSpPr>
          <p:cNvPr id="19458" name="Group 3"/>
          <p:cNvGrpSpPr>
            <a:grpSpLocks/>
          </p:cNvGrpSpPr>
          <p:nvPr/>
        </p:nvGrpSpPr>
        <p:grpSpPr bwMode="auto">
          <a:xfrm>
            <a:off x="2711451" y="5300663"/>
            <a:ext cx="6551613" cy="1293812"/>
            <a:chOff x="768" y="3312"/>
            <a:chExt cx="4127" cy="815"/>
          </a:xfrm>
        </p:grpSpPr>
        <p:sp>
          <p:nvSpPr>
            <p:cNvPr id="19460" name="AutoShape 4"/>
            <p:cNvSpPr>
              <a:spLocks noChangeArrowheads="1"/>
            </p:cNvSpPr>
            <p:nvPr/>
          </p:nvSpPr>
          <p:spPr bwMode="auto">
            <a:xfrm>
              <a:off x="768" y="3312"/>
              <a:ext cx="4127" cy="815"/>
            </a:xfrm>
            <a:prstGeom prst="roundRect">
              <a:avLst>
                <a:gd name="adj" fmla="val 120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dirty="0"/>
            </a:p>
          </p:txBody>
        </p:sp>
        <p:sp>
          <p:nvSpPr>
            <p:cNvPr id="19461" name="Text Box 5"/>
            <p:cNvSpPr txBox="1">
              <a:spLocks noChangeArrowheads="1"/>
            </p:cNvSpPr>
            <p:nvPr/>
          </p:nvSpPr>
          <p:spPr bwMode="auto">
            <a:xfrm>
              <a:off x="768" y="3312"/>
              <a:ext cx="4127" cy="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339725" indent="-339725" algn="ctr">
                <a:spcBef>
                  <a:spcPts val="800"/>
                </a:spcBef>
                <a:buClr>
                  <a:srgbClr val="000000"/>
                </a:buClr>
                <a:buSzPct val="100000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</a:pPr>
              <a:endParaRPr lang="en-GB" sz="3200" dirty="0"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Financial Highlights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The IACR continues to </a:t>
            </a:r>
            <a:r>
              <a:rPr lang="fr-FR" dirty="0" err="1"/>
              <a:t>maintain</a:t>
            </a:r>
            <a:r>
              <a:rPr lang="fr-FR" dirty="0"/>
              <a:t> a good </a:t>
            </a:r>
            <a:r>
              <a:rPr lang="fr-FR" dirty="0" err="1"/>
              <a:t>financial</a:t>
            </a:r>
            <a:r>
              <a:rPr lang="fr-FR" dirty="0"/>
              <a:t> position</a:t>
            </a:r>
          </a:p>
          <a:p>
            <a:pPr lvl="1"/>
            <a:r>
              <a:rPr lang="fr-FR" dirty="0"/>
              <a:t>Our total assets are ~1.8-1.9x </a:t>
            </a:r>
            <a:r>
              <a:rPr lang="fr-FR" dirty="0" err="1"/>
              <a:t>annual</a:t>
            </a:r>
            <a:r>
              <a:rPr lang="fr-FR" dirty="0"/>
              <a:t> </a:t>
            </a:r>
            <a:r>
              <a:rPr lang="fr-FR" dirty="0" err="1"/>
              <a:t>expenses</a:t>
            </a:r>
            <a:endParaRPr lang="fr-FR" dirty="0"/>
          </a:p>
          <a:p>
            <a:r>
              <a:rPr lang="en-GB" dirty="0"/>
              <a:t>Comparing FY23 vs FY24 vs FY25:</a:t>
            </a:r>
          </a:p>
          <a:p>
            <a:pPr lvl="1"/>
            <a:r>
              <a:rPr lang="en-GB" dirty="0"/>
              <a:t>YoY revenue growth FY24/FY23: -4.40%, FY25/FY24: 9.53%</a:t>
            </a:r>
          </a:p>
          <a:p>
            <a:pPr lvl="1"/>
            <a:r>
              <a:rPr lang="en-GB" dirty="0"/>
              <a:t>YoY expense growth FY24/FY23: -7.58%, FY25/FY24: 0.81%</a:t>
            </a:r>
          </a:p>
          <a:p>
            <a:pPr lvl="1"/>
            <a:r>
              <a:rPr lang="en-GB" dirty="0"/>
              <a:t>Cryptography Research Fund for Student Speakers:</a:t>
            </a:r>
            <a:br>
              <a:rPr lang="en-GB" dirty="0"/>
            </a:br>
            <a:r>
              <a:rPr lang="en-GB" dirty="0"/>
              <a:t>~41.5% increase FY23</a:t>
            </a:r>
            <a:r>
              <a:rPr lang="en-GB" dirty="0">
                <a:sym typeface="Wingdings" pitchFamily="2" charset="2"/>
              </a:rPr>
              <a:t></a:t>
            </a:r>
            <a:r>
              <a:rPr lang="en-GB" dirty="0"/>
              <a:t>FY24, 26.96% FY24</a:t>
            </a:r>
            <a:r>
              <a:rPr lang="en-GB" dirty="0">
                <a:sym typeface="Wingdings" pitchFamily="2" charset="2"/>
              </a:rPr>
              <a:t>  </a:t>
            </a:r>
            <a:r>
              <a:rPr lang="en-GB" dirty="0"/>
              <a:t>FY25.</a:t>
            </a:r>
          </a:p>
          <a:p>
            <a:pPr lvl="1"/>
            <a:r>
              <a:rPr lang="en-GB" dirty="0"/>
              <a:t>For FY25, operating expenses were ~5.8% on top of conference expenses</a:t>
            </a:r>
          </a:p>
          <a:p>
            <a:r>
              <a:rPr lang="en-GB" dirty="0"/>
              <a:t>Credit card fees for FY25 averaged 3.13% (up from FY24 3.07%)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B1A895-9D96-E0E6-1BDC-5E67BF308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00" y="78118"/>
            <a:ext cx="7188200" cy="66167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2567C22-AF8E-500F-9225-B1B678E07544}"/>
              </a:ext>
            </a:extLst>
          </p:cNvPr>
          <p:cNvSpPr/>
          <p:nvPr/>
        </p:nvSpPr>
        <p:spPr>
          <a:xfrm>
            <a:off x="4582633" y="6071191"/>
            <a:ext cx="637953" cy="3508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5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DFDFC-B3C3-5683-4319-10A31A3A4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Conference Performance 2020-2025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5CC9164-1D9D-0428-A44D-DBBBAA16F4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654490"/>
              </p:ext>
            </p:extLst>
          </p:nvPr>
        </p:nvGraphicFramePr>
        <p:xfrm>
          <a:off x="876300" y="1958975"/>
          <a:ext cx="10439400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426200" imgH="1841500" progId="Excel.Sheet.12">
                  <p:embed/>
                </p:oleObj>
              </mc:Choice>
              <mc:Fallback>
                <p:oleObj name="Worksheet" r:id="rId2" imgW="6426200" imgH="1841500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5CC9164-1D9D-0428-A44D-DBBBAA16F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6300" y="1958975"/>
                        <a:ext cx="10439400" cy="299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7019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A53B-AF1D-A760-304A-DA52BFB6A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IACR’s Investment Philosophy</a:t>
            </a:r>
            <a:br>
              <a:rPr lang="en-US" dirty="0"/>
            </a:br>
            <a:r>
              <a:rPr lang="en-US" sz="3200" dirty="0"/>
              <a:t>(in response to a question asked last year at EC’25)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9889A-C79F-A6C5-0FD9-88156C6428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3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CE34EE-EE5F-BA2D-1653-EA624B9A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IACR’s Investment Policy and Strategy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18A782-0A36-3FA9-5AB4-11B491673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624"/>
            <a:ext cx="10515600" cy="4684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2019, the Board adopted an Investment Policy &amp; Procedures document together with an Investment Strategy.  Together these govern how the IACR’s unrestricted funds are managed and invested.</a:t>
            </a:r>
          </a:p>
          <a:p>
            <a:pPr marL="0" indent="0">
              <a:buNone/>
            </a:pPr>
            <a:r>
              <a:rPr lang="en-US" dirty="0"/>
              <a:t>The Investment Strategy allocates unrestricted funds to</a:t>
            </a:r>
          </a:p>
          <a:p>
            <a:r>
              <a:rPr lang="en-US" i="1" dirty="0"/>
              <a:t>Operating Fund: </a:t>
            </a:r>
            <a:r>
              <a:rPr lang="en-US" dirty="0"/>
              <a:t>assets for day-to-day operations (checking accounts, money-market funds, 3-month T-Bills, etc.)</a:t>
            </a:r>
          </a:p>
          <a:p>
            <a:r>
              <a:rPr lang="en-US" i="1" dirty="0"/>
              <a:t>Investment Fund: </a:t>
            </a:r>
            <a:r>
              <a:rPr lang="en-US" dirty="0"/>
              <a:t>assets allocated to long-term investments (e.g., our “endowment” investments)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4136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441B1-47B7-079C-2F3F-C4851CDA2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77EFF6-5813-FE95-E463-04D76BC6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IACR’s Investment Fund Strategy (2)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559DDE-62FB-63E9-333F-A3FAAEC26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Investment Fund </a:t>
            </a:r>
            <a:r>
              <a:rPr lang="en-US" dirty="0"/>
              <a:t>is sub-divided between a </a:t>
            </a:r>
            <a:r>
              <a:rPr lang="en-US" b="1" dirty="0"/>
              <a:t>Mid-term Fund</a:t>
            </a:r>
            <a:r>
              <a:rPr lang="en-US" dirty="0"/>
              <a:t> and a </a:t>
            </a:r>
            <a:r>
              <a:rPr lang="en-US" b="1" dirty="0"/>
              <a:t>Long-term fund</a:t>
            </a:r>
          </a:p>
          <a:p>
            <a:r>
              <a:rPr lang="en-US" b="1" dirty="0"/>
              <a:t>Mid-term fund: </a:t>
            </a:r>
            <a:r>
              <a:rPr lang="en-US" dirty="0"/>
              <a:t>Investment horizon &gt;2 years </a:t>
            </a:r>
          </a:p>
          <a:p>
            <a:pPr lvl="1"/>
            <a:r>
              <a:rPr lang="en-US" dirty="0"/>
              <a:t>100% Short Term US Bonds</a:t>
            </a:r>
          </a:p>
          <a:p>
            <a:r>
              <a:rPr lang="en-US" b="1" dirty="0"/>
              <a:t>Long-term fund: </a:t>
            </a:r>
            <a:r>
              <a:rPr lang="en-US" dirty="0"/>
              <a:t>Investment horizon &gt;= 3 years. Target allocations:</a:t>
            </a:r>
          </a:p>
          <a:p>
            <a:pPr lvl="1"/>
            <a:r>
              <a:rPr lang="en-US" dirty="0"/>
              <a:t>45% Total U.S. Stock Market </a:t>
            </a:r>
          </a:p>
          <a:p>
            <a:pPr lvl="1"/>
            <a:r>
              <a:rPr lang="en-US" dirty="0"/>
              <a:t>25% Total International Stock Market </a:t>
            </a:r>
          </a:p>
          <a:p>
            <a:pPr lvl="1"/>
            <a:r>
              <a:rPr lang="en-US" dirty="0"/>
              <a:t>30% Total Intermediate-Term Bonds </a:t>
            </a:r>
          </a:p>
        </p:txBody>
      </p:sp>
    </p:spTree>
    <p:extLst>
      <p:ext uri="{BB962C8B-B14F-4D97-AF65-F5344CB8AC3E}">
        <p14:creationId xmlns:p14="http://schemas.microsoft.com/office/powerpoint/2010/main" val="58409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8E239-2813-801C-6A28-F863B1859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EB64CC-ACC0-E919-43F6-A0E65C2B6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3997"/>
          </a:xfrm>
        </p:spPr>
        <p:txBody>
          <a:bodyPr>
            <a:normAutofit fontScale="90000"/>
          </a:bodyPr>
          <a:lstStyle/>
          <a:p>
            <a:r>
              <a:rPr lang="en-US" dirty="0"/>
              <a:t>Long-Term Fund Components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3CEA53E-D371-E0BB-1B5F-E867C2FEF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601800"/>
              </p:ext>
            </p:extLst>
          </p:nvPr>
        </p:nvGraphicFramePr>
        <p:xfrm>
          <a:off x="925606" y="995875"/>
          <a:ext cx="10340788" cy="2815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612">
                  <a:extLst>
                    <a:ext uri="{9D8B030D-6E8A-4147-A177-3AD203B41FA5}">
                      <a16:colId xmlns:a16="http://schemas.microsoft.com/office/drawing/2014/main" val="1074891223"/>
                    </a:ext>
                  </a:extLst>
                </a:gridCol>
                <a:gridCol w="3126375">
                  <a:extLst>
                    <a:ext uri="{9D8B030D-6E8A-4147-A177-3AD203B41FA5}">
                      <a16:colId xmlns:a16="http://schemas.microsoft.com/office/drawing/2014/main" val="624035061"/>
                    </a:ext>
                  </a:extLst>
                </a:gridCol>
                <a:gridCol w="4068742">
                  <a:extLst>
                    <a:ext uri="{9D8B030D-6E8A-4147-A177-3AD203B41FA5}">
                      <a16:colId xmlns:a16="http://schemas.microsoft.com/office/drawing/2014/main" val="4136101264"/>
                    </a:ext>
                  </a:extLst>
                </a:gridCol>
                <a:gridCol w="2017059">
                  <a:extLst>
                    <a:ext uri="{9D8B030D-6E8A-4147-A177-3AD203B41FA5}">
                      <a16:colId xmlns:a16="http://schemas.microsoft.com/office/drawing/2014/main" val="3225088149"/>
                    </a:ext>
                  </a:extLst>
                </a:gridCol>
              </a:tblGrid>
              <a:tr h="576232">
                <a:tc>
                  <a:txBody>
                    <a:bodyPr/>
                    <a:lstStyle/>
                    <a:p>
                      <a:r>
                        <a:rPr lang="en-US" sz="2000" dirty="0"/>
                        <a:t>Target % of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Investment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Mutual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Expense</a:t>
                      </a:r>
                    </a:p>
                    <a:p>
                      <a:r>
                        <a:rPr lang="en-US" sz="2000" dirty="0"/>
                        <a:t>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707291"/>
                  </a:ext>
                </a:extLst>
              </a:tr>
              <a:tr h="706851">
                <a:tc>
                  <a:txBody>
                    <a:bodyPr/>
                    <a:lstStyle/>
                    <a:p>
                      <a:r>
                        <a:rPr lang="en-US" sz="2000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Total U.S. Stock Market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</a:rPr>
                        <a:t>FIDELITY TOTAL MARKET INDEX FUND (FSKAX)</a:t>
                      </a:r>
                      <a:endParaRPr lang="en-US" sz="20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0.015%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81950"/>
                  </a:ext>
                </a:extLst>
              </a:tr>
              <a:tr h="577197">
                <a:tc>
                  <a:txBody>
                    <a:bodyPr/>
                    <a:lstStyle/>
                    <a:p>
                      <a:r>
                        <a:rPr lang="en-US" sz="2000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Total International Stock 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</a:rPr>
                        <a:t>FIDELITY INTERNATL INDEX FUND (FSPSX)</a:t>
                      </a:r>
                      <a:endParaRPr lang="en-US" sz="20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0.035%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07458"/>
                  </a:ext>
                </a:extLst>
              </a:tr>
              <a:tr h="706851">
                <a:tc>
                  <a:txBody>
                    <a:bodyPr/>
                    <a:lstStyle/>
                    <a:p>
                      <a:r>
                        <a:rPr lang="en-US" sz="200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Total Intermediate-Term Bonds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</a:rPr>
                        <a:t>FIDELITY U.S. BOND INDEX FUND (FXNAX)</a:t>
                      </a:r>
                      <a:endParaRPr lang="en-US" sz="20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0.025%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6123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915EE25-BA1B-5718-205F-E4074EF1BAB2}"/>
              </a:ext>
            </a:extLst>
          </p:cNvPr>
          <p:cNvSpPr txBox="1"/>
          <p:nvPr/>
        </p:nvSpPr>
        <p:spPr>
          <a:xfrm>
            <a:off x="838200" y="3934201"/>
            <a:ext cx="10340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*Note: The IACR uses Fidelity index funds for its portfolio, but you could also build a similar portfolio using other mutual fund or ETF families.  For example, here are similar proposals using Vanguard funds/ETFs: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58FFB-97F1-9EA6-F112-7F30DC500F5F}"/>
              </a:ext>
            </a:extLst>
          </p:cNvPr>
          <p:cNvSpPr txBox="1"/>
          <p:nvPr/>
        </p:nvSpPr>
        <p:spPr>
          <a:xfrm>
            <a:off x="564166" y="4672865"/>
            <a:ext cx="55318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Stock Market Index Fund (VTSAX)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International Stock Index Fund (VTIAX)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Bond Market Fund (VBTLX)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744097-3986-8F91-BC08-639CBECCD85C}"/>
              </a:ext>
            </a:extLst>
          </p:cNvPr>
          <p:cNvSpPr txBox="1"/>
          <p:nvPr/>
        </p:nvSpPr>
        <p:spPr>
          <a:xfrm>
            <a:off x="6096000" y="4672865"/>
            <a:ext cx="5979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Stock Market Index Fund ETF (VTI)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International Stock Index Fund ETF (VXUS)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Vanguard Total Bond Market ETF (BND)</a:t>
            </a:r>
          </a:p>
        </p:txBody>
      </p:sp>
    </p:spTree>
    <p:extLst>
      <p:ext uri="{BB962C8B-B14F-4D97-AF65-F5344CB8AC3E}">
        <p14:creationId xmlns:p14="http://schemas.microsoft.com/office/powerpoint/2010/main" val="1513523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FECF8-F9FE-1DAF-D335-715F0AAA3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2BB9AD-91E9-AC2B-9C52-3353EA6D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795000" cy="970360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Long-Term Fund Allocation</a:t>
            </a:r>
            <a:br>
              <a:rPr lang="en-US" dirty="0"/>
            </a:br>
            <a:r>
              <a:rPr lang="en-US" sz="3600" dirty="0"/>
              <a:t>(as of Monday, 11-May-2026)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E12B74E-509E-433C-B896-32334661EF95}"/>
              </a:ext>
            </a:extLst>
          </p:cNvPr>
          <p:cNvGraphicFramePr>
            <a:graphicFrameLocks/>
          </p:cNvGraphicFramePr>
          <p:nvPr/>
        </p:nvGraphicFramePr>
        <p:xfrm>
          <a:off x="6656425" y="1879232"/>
          <a:ext cx="5560742" cy="4187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7038055-4540-5341-AFCC-309EE96976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571664"/>
              </p:ext>
            </p:extLst>
          </p:nvPr>
        </p:nvGraphicFramePr>
        <p:xfrm>
          <a:off x="2156638" y="1770324"/>
          <a:ext cx="7878725" cy="457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796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19160A-150C-DD00-2E04-B46E26D22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resources: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731607-2079-2A47-E191-EF5CD42BE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you’re interested in reading more about this style of investing (sometimes called the “three-fund portfolio”):</a:t>
            </a:r>
          </a:p>
          <a:p>
            <a:r>
              <a:rPr lang="en-US" dirty="0"/>
              <a:t>r/</a:t>
            </a:r>
            <a:r>
              <a:rPr lang="en-US" dirty="0" err="1"/>
              <a:t>bogleheads</a:t>
            </a:r>
            <a:r>
              <a:rPr lang="en-US" dirty="0"/>
              <a:t> on Reddit (“Passive Indexing Community for Long-Term Lazy Investors”)</a:t>
            </a:r>
          </a:p>
          <a:p>
            <a:r>
              <a:rPr lang="en-US" dirty="0">
                <a:hlinkClick r:id="rId2"/>
              </a:rPr>
              <a:t>https://www.bogleheads.org/wiki/</a:t>
            </a:r>
            <a:endParaRPr lang="en-US" dirty="0"/>
          </a:p>
          <a:p>
            <a:pPr lvl="1"/>
            <a:r>
              <a:rPr lang="en-US" sz="2000" dirty="0">
                <a:hlinkClick r:id="rId3"/>
              </a:rPr>
              <a:t>https://www.bogleheads.org/wiki/Bogleheads%C2%AE_investment_philosophy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https://www.bogleheads.org/wiki/Three-fund_portfolio</a:t>
            </a:r>
            <a:endParaRPr lang="en-US" sz="2000" dirty="0"/>
          </a:p>
          <a:p>
            <a:endParaRPr lang="en-US" sz="2400" dirty="0"/>
          </a:p>
          <a:p>
            <a:pPr lvl="1"/>
            <a:endParaRPr lang="en-US" sz="2000" dirty="0"/>
          </a:p>
          <a:p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450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759A80-CBD8-BEC1-2BDC-3D7DD2B20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IACR Treasury?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3AE06-7450-3C2B-9DE4-3EEF618D3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25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ED7D31"/>
      </a:accent4>
      <a:accent5>
        <a:srgbClr val="5B9BD5"/>
      </a:accent5>
      <a:accent6>
        <a:srgbClr val="5381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25183</TotalTime>
  <Words>551</Words>
  <Application>Microsoft Macintosh PowerPoint</Application>
  <PresentationFormat>Widescreen</PresentationFormat>
  <Paragraphs>67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Thorndale</vt:lpstr>
      <vt:lpstr>Wingdings</vt:lpstr>
      <vt:lpstr>Office Theme</vt:lpstr>
      <vt:lpstr>Microsoft Excel Worksheet</vt:lpstr>
      <vt:lpstr>IACR Financial Report Eurocrypt 2026</vt:lpstr>
      <vt:lpstr>Financial Highlights</vt:lpstr>
      <vt:lpstr>PowerPoint Presentation</vt:lpstr>
      <vt:lpstr>Conference Performance 2020-2025</vt:lpstr>
      <vt:lpstr>IACR’s Investment Philosophy (in response to a question asked last year at EC’25)</vt:lpstr>
      <vt:lpstr>IACR’s Investment Policy and Strategy</vt:lpstr>
      <vt:lpstr>IACR’s Investment Fund Strategy (2)</vt:lpstr>
      <vt:lpstr>Long-Term Fund Components</vt:lpstr>
      <vt:lpstr>Current Long-Term Fund Allocation (as of Monday, 11-May-2026)</vt:lpstr>
      <vt:lpstr>Additional resources:</vt:lpstr>
      <vt:lpstr>Questions for IACR Treasury?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LaMacchia</dc:creator>
  <cp:lastModifiedBy>Brian LaMacchia (FCG)</cp:lastModifiedBy>
  <cp:revision>61</cp:revision>
  <dcterms:created xsi:type="dcterms:W3CDTF">2019-12-07T04:18:08Z</dcterms:created>
  <dcterms:modified xsi:type="dcterms:W3CDTF">2026-05-12T09:48:14Z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bal@microsoft.com</vt:lpwstr>
  </property>
  <property fmtid="{D5CDD505-2E9C-101B-9397-08002B2CF9AE}" pid="5" name="MSIP_Label_f42aa342-8706-4288-bd11-ebb85995028c_SetDate">
    <vt:lpwstr>2019-12-07T04:22:29.5620530Z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a7e5ec15-13ec-42e6-9b0e-285a5228f4f8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