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7" r:id="rId2"/>
    <p:sldId id="299" r:id="rId3"/>
    <p:sldId id="270" r:id="rId4"/>
    <p:sldId id="258" r:id="rId5"/>
    <p:sldId id="259" r:id="rId6"/>
    <p:sldId id="273" r:id="rId7"/>
    <p:sldId id="275" r:id="rId8"/>
    <p:sldId id="276" r:id="rId9"/>
    <p:sldId id="272" r:id="rId10"/>
    <p:sldId id="278" r:id="rId11"/>
    <p:sldId id="279" r:id="rId12"/>
    <p:sldId id="281" r:id="rId13"/>
    <p:sldId id="282" r:id="rId14"/>
    <p:sldId id="283" r:id="rId15"/>
    <p:sldId id="290" r:id="rId16"/>
    <p:sldId id="267" r:id="rId17"/>
    <p:sldId id="285" r:id="rId18"/>
    <p:sldId id="286" r:id="rId19"/>
    <p:sldId id="287" r:id="rId20"/>
    <p:sldId id="288" r:id="rId21"/>
    <p:sldId id="289" r:id="rId22"/>
    <p:sldId id="268" r:id="rId23"/>
    <p:sldId id="293" r:id="rId24"/>
    <p:sldId id="294" r:id="rId25"/>
    <p:sldId id="295" r:id="rId26"/>
    <p:sldId id="296" r:id="rId27"/>
    <p:sldId id="297" r:id="rId28"/>
    <p:sldId id="298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27F93B"/>
    <a:srgbClr val="362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3120" autoAdjust="0"/>
  </p:normalViewPr>
  <p:slideViewPr>
    <p:cSldViewPr snapToGrid="0">
      <p:cViewPr varScale="1">
        <p:scale>
          <a:sx n="66" d="100"/>
          <a:sy n="66" d="100"/>
        </p:scale>
        <p:origin x="145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F89C2-E0D8-435C-889C-71582D182806}" type="datetimeFigureOut">
              <a:rPr lang="fr-FR" smtClean="0"/>
              <a:t>02/09/2020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32553-712B-41C0-9E6E-7C6014A6C3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9968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CA66A-139F-4571-A7D7-7F1E9A8B347A}" type="datetimeFigureOut">
              <a:rPr lang="fr-FR" smtClean="0"/>
              <a:t>02/09/2020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4F169-8DCC-4115-903A-5F219091F2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681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373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604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563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689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94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8713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58128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6571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6643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65625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1984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52187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1026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4796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833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703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5188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02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904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155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5568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5159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92D45-56F0-4CC8-8D09-3846AB79EE34}" type="datetime1">
              <a:rPr lang="fr-FR" smtClean="0"/>
              <a:t>02/09/2020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736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3049-5BF6-49EF-A573-B2C70981639D}" type="datetime1">
              <a:rPr lang="fr-FR" smtClean="0"/>
              <a:t>02/09/2020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91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3501-E604-4E79-9082-28BD3AB2E427}" type="datetime1">
              <a:rPr lang="fr-FR" smtClean="0"/>
              <a:t>02/09/2020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21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6B91-1AE3-422F-931B-289DCE780BC5}" type="datetime1">
              <a:rPr lang="fr-FR" smtClean="0"/>
              <a:t>02/09/2020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65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F111B-5996-4D6A-9B6B-DB3CBBECC272}" type="datetime1">
              <a:rPr lang="fr-FR" smtClean="0"/>
              <a:t>02/09/2020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444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E91FB-07C4-4620-96C5-7854DB86AFC9}" type="datetime1">
              <a:rPr lang="fr-FR" smtClean="0"/>
              <a:t>02/09/2020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136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F0F6-0BC7-4270-A685-507152514B52}" type="datetime1">
              <a:rPr lang="fr-FR" smtClean="0"/>
              <a:t>02/09/2020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8802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DED5-35F5-4562-BBCF-4F50A3C59B83}" type="datetime1">
              <a:rPr lang="fr-FR" smtClean="0"/>
              <a:t>02/09/2020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445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FEC7-6936-4E86-B37F-733C135610F0}" type="datetime1">
              <a:rPr lang="fr-FR" smtClean="0"/>
              <a:t>02/09/2020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596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391A-4EEB-4F7B-A8A5-C17CFA785890}" type="datetime1">
              <a:rPr lang="fr-FR" smtClean="0"/>
              <a:t>02/09/2020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715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F4772-79C3-4629-AA63-1848FAECA933}" type="datetime1">
              <a:rPr lang="fr-FR" smtClean="0"/>
              <a:t>02/09/2020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934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C8A20-605E-41EF-9474-42FD31AFB60A}" type="datetime1">
              <a:rPr lang="fr-FR" smtClean="0"/>
              <a:t>02/09/2020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2882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image" Target="../media/image50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62.png"/><Relationship Id="rId3" Type="http://schemas.openxmlformats.org/officeDocument/2006/relationships/image" Target="../media/image50.png"/><Relationship Id="rId7" Type="http://schemas.openxmlformats.org/officeDocument/2006/relationships/image" Target="../media/image57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0.png"/><Relationship Id="rId5" Type="http://schemas.openxmlformats.org/officeDocument/2006/relationships/image" Target="../media/image51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34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34.png"/><Relationship Id="rId4" Type="http://schemas.openxmlformats.org/officeDocument/2006/relationships/image" Target="../media/image66.png"/><Relationship Id="rId9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630.png"/><Relationship Id="rId4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680.png"/><Relationship Id="rId4" Type="http://schemas.openxmlformats.org/officeDocument/2006/relationships/image" Target="../media/image6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50.png"/><Relationship Id="rId4" Type="http://schemas.openxmlformats.org/officeDocument/2006/relationships/image" Target="../media/image8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gabriel.zaid@univ-st-etienne.fr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13389-019-00220-8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print.iacr.org/2020/952" TargetMode="External"/><Relationship Id="rId4" Type="http://schemas.openxmlformats.org/officeDocument/2006/relationships/hyperlink" Target="https://eprint.iacr.org/2020/939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print.iacr.org/2020/939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print.iacr.org/2020/665" TargetMode="External"/><Relationship Id="rId4" Type="http://schemas.openxmlformats.org/officeDocument/2006/relationships/hyperlink" Target="https://eprint.iacr.org/2020/881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print.iacr.org/2020/939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print.iacr.org/2020/757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6.gif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5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340.png"/><Relationship Id="rId10" Type="http://schemas.openxmlformats.org/officeDocument/2006/relationships/image" Target="../media/image49.png"/><Relationship Id="rId4" Type="http://schemas.openxmlformats.org/officeDocument/2006/relationships/image" Target="../media/image44.gif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476220" y="1088571"/>
            <a:ext cx="10844922" cy="1463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>
                <a:latin typeface="Century Gothic (En-têtes)"/>
                <a:sym typeface="Wingdings" pitchFamily="2" charset="2"/>
              </a:rPr>
              <a:t>Methodology for Efficient CNN Architectures in Profiling Attacks</a:t>
            </a:r>
            <a:endParaRPr lang="fr-FR" sz="4800" b="1" dirty="0">
              <a:latin typeface="Century Gothic (En-têtes)"/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923109" y="3155518"/>
            <a:ext cx="9649093" cy="9079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b="1" u="sng" dirty="0"/>
              <a:t>Gabriel ZAID</a:t>
            </a:r>
            <a:r>
              <a:rPr lang="fr-FR" sz="2400" dirty="0"/>
              <a:t>, </a:t>
            </a:r>
            <a:r>
              <a:rPr lang="fr-FR" sz="2400" b="0" dirty="0"/>
              <a:t>Lilian BOSSUET, Amaury HABRARD, Alexandre VENELLI</a:t>
            </a:r>
          </a:p>
          <a:p>
            <a:pPr marL="0" indent="0" algn="ctr">
              <a:buNone/>
            </a:pPr>
            <a:endParaRPr lang="fr-FR" sz="1600" u="sng" dirty="0"/>
          </a:p>
          <a:p>
            <a:pPr marL="0" indent="0">
              <a:buNone/>
            </a:pPr>
            <a:r>
              <a:rPr lang="fr-FR" sz="1600" i="1" dirty="0" err="1"/>
              <a:t>Univ</a:t>
            </a:r>
            <a:r>
              <a:rPr lang="fr-FR" sz="1600" i="1" dirty="0"/>
              <a:t> Lyon, UJM-Saint-Etienne, CNRS Laboratoire Hubert Curien UMR 5516 F-42023, Saint-Etienne, France</a:t>
            </a:r>
          </a:p>
          <a:p>
            <a:pPr marL="0" indent="0">
              <a:buNone/>
            </a:pPr>
            <a:r>
              <a:rPr lang="fr-FR" sz="1600" i="1" dirty="0"/>
              <a:t>Thales ITSEF, Toulouse, France</a:t>
            </a:r>
          </a:p>
          <a:p>
            <a:pPr marL="0" indent="0" algn="ctr">
              <a:buNone/>
            </a:pPr>
            <a:r>
              <a:rPr lang="fr-FR" sz="1800" dirty="0"/>
              <a:t>TCHES 20 – Virtual </a:t>
            </a:r>
            <a:r>
              <a:rPr lang="fr-FR" sz="1800" dirty="0" err="1"/>
              <a:t>Conference</a:t>
            </a:r>
            <a:endParaRPr lang="fr-FR" sz="18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A96E787-7425-4C69-B057-2FF4B8F45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069" y="5200688"/>
            <a:ext cx="3934756" cy="163254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687" y="5663860"/>
            <a:ext cx="3762102" cy="9794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71" y="5586335"/>
            <a:ext cx="3762104" cy="1029410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731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89262" y="5669280"/>
            <a:ext cx="11916810" cy="969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	</a:t>
            </a:r>
            <a:r>
              <a:rPr lang="fr-FR" b="1" u="sng" dirty="0" err="1"/>
              <a:t>Take-away</a:t>
            </a:r>
            <a:r>
              <a:rPr lang="fr-FR" b="1" u="sng" dirty="0"/>
              <a:t> message</a:t>
            </a:r>
            <a:r>
              <a:rPr lang="fr-FR" dirty="0"/>
              <a:t>: The </a:t>
            </a:r>
            <a:r>
              <a:rPr lang="fr-FR" dirty="0" err="1"/>
              <a:t>filter</a:t>
            </a:r>
            <a:r>
              <a:rPr lang="fr-FR" dirty="0"/>
              <a:t> size impacts the </a:t>
            </a:r>
            <a:r>
              <a:rPr lang="fr-FR" dirty="0" err="1"/>
              <a:t>precision</a:t>
            </a:r>
            <a:r>
              <a:rPr lang="fr-FR" dirty="0"/>
              <a:t> of the 	</a:t>
            </a:r>
            <a:r>
              <a:rPr lang="fr-FR" dirty="0" err="1"/>
              <a:t>features</a:t>
            </a:r>
            <a:r>
              <a:rPr lang="fr-FR" dirty="0"/>
              <a:t> </a:t>
            </a:r>
            <a:r>
              <a:rPr lang="fr-FR" dirty="0" err="1"/>
              <a:t>detection</a:t>
            </a:r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545593" y="5669278"/>
            <a:ext cx="365758" cy="365760"/>
            <a:chOff x="545593" y="5669278"/>
            <a:chExt cx="365758" cy="365760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93" y="5669280"/>
              <a:ext cx="365758" cy="365758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93" y="5669280"/>
              <a:ext cx="365758" cy="365758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93" y="5669280"/>
              <a:ext cx="365758" cy="365758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93" y="5669278"/>
              <a:ext cx="365758" cy="365758"/>
            </a:xfrm>
            <a:prstGeom prst="rect">
              <a:avLst/>
            </a:prstGeom>
          </p:spPr>
        </p:pic>
      </p:grpSp>
      <p:pic>
        <p:nvPicPr>
          <p:cNvPr id="20" name="Imag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710" y="1232177"/>
            <a:ext cx="855504" cy="1140438"/>
          </a:xfrm>
          <a:prstGeom prst="rect">
            <a:avLst/>
          </a:prstGeom>
        </p:spPr>
      </p:pic>
      <p:sp>
        <p:nvSpPr>
          <p:cNvPr id="22" name="Bulle ronde 21"/>
          <p:cNvSpPr/>
          <p:nvPr/>
        </p:nvSpPr>
        <p:spPr>
          <a:xfrm flipH="1">
            <a:off x="8650970" y="545100"/>
            <a:ext cx="3030191" cy="1488747"/>
          </a:xfrm>
          <a:prstGeom prst="wedgeEllipseCallou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How </a:t>
            </a:r>
            <a:r>
              <a:rPr lang="fr-FR" b="1" dirty="0" err="1">
                <a:solidFill>
                  <a:schemeClr val="tx1"/>
                </a:solidFill>
              </a:rPr>
              <a:t>does</a:t>
            </a:r>
            <a:r>
              <a:rPr lang="fr-FR" b="1" dirty="0">
                <a:solidFill>
                  <a:schemeClr val="tx1"/>
                </a:solidFill>
              </a:rPr>
              <a:t> the </a:t>
            </a:r>
            <a:r>
              <a:rPr lang="fr-FR" b="1" dirty="0" err="1">
                <a:solidFill>
                  <a:schemeClr val="tx1"/>
                </a:solidFill>
              </a:rPr>
              <a:t>filter</a:t>
            </a:r>
            <a:r>
              <a:rPr lang="fr-FR" b="1" dirty="0">
                <a:solidFill>
                  <a:schemeClr val="tx1"/>
                </a:solidFill>
              </a:rPr>
              <a:t> size impact the </a:t>
            </a:r>
            <a:r>
              <a:rPr lang="fr-FR" b="1" dirty="0" err="1">
                <a:solidFill>
                  <a:schemeClr val="tx1"/>
                </a:solidFill>
              </a:rPr>
              <a:t>PoIs</a:t>
            </a:r>
            <a:r>
              <a:rPr lang="fr-FR" b="1" dirty="0">
                <a:solidFill>
                  <a:schemeClr val="tx1"/>
                </a:solidFill>
              </a:rPr>
              <a:t>’ </a:t>
            </a:r>
            <a:r>
              <a:rPr lang="fr-FR" b="1" dirty="0" err="1">
                <a:solidFill>
                  <a:schemeClr val="tx1"/>
                </a:solidFill>
              </a:rPr>
              <a:t>selection</a:t>
            </a:r>
            <a:r>
              <a:rPr lang="fr-FR" b="1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72" y="227471"/>
            <a:ext cx="6309524" cy="2540078"/>
          </a:xfrm>
          <a:prstGeom prst="rect">
            <a:avLst/>
          </a:prstGeom>
        </p:spPr>
      </p:pic>
      <p:sp>
        <p:nvSpPr>
          <p:cNvPr id="26" name="Espace réservé du contenu 2"/>
          <p:cNvSpPr txBox="1">
            <a:spLocks/>
          </p:cNvSpPr>
          <p:nvPr/>
        </p:nvSpPr>
        <p:spPr>
          <a:xfrm>
            <a:off x="1151002" y="3768407"/>
            <a:ext cx="5886994" cy="870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u="sng" dirty="0" err="1"/>
              <a:t>Low</a:t>
            </a:r>
            <a:r>
              <a:rPr lang="fr-FR" b="1" u="sng" dirty="0"/>
              <a:t> noise </a:t>
            </a:r>
            <a:r>
              <a:rPr lang="fr-FR" b="1" u="sng" dirty="0" err="1"/>
              <a:t>dataset</a:t>
            </a:r>
            <a:r>
              <a:rPr lang="fr-FR" b="1" u="sng" dirty="0"/>
              <a:t> </a:t>
            </a:r>
            <a:r>
              <a:rPr lang="fr-FR" dirty="0"/>
              <a:t>– </a:t>
            </a:r>
            <a:r>
              <a:rPr lang="fr-FR" dirty="0" err="1"/>
              <a:t>Chipwhisperer</a:t>
            </a:r>
            <a:r>
              <a:rPr lang="fr-FR" dirty="0"/>
              <a:t> </a:t>
            </a:r>
            <a:r>
              <a:rPr lang="fr-FR" sz="1800" dirty="0"/>
              <a:t>(8-bit XMEGA Target, </a:t>
            </a:r>
            <a:r>
              <a:rPr lang="fr-FR" sz="1800" dirty="0" err="1"/>
              <a:t>unprotected</a:t>
            </a:r>
            <a:r>
              <a:rPr lang="fr-FR" sz="1800" dirty="0"/>
              <a:t> AES-128)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712" y="3306914"/>
            <a:ext cx="4751502" cy="1999164"/>
          </a:xfrm>
          <a:prstGeom prst="rect">
            <a:avLst/>
          </a:prstGeom>
        </p:spPr>
      </p:pic>
      <p:grpSp>
        <p:nvGrpSpPr>
          <p:cNvPr id="32" name="Groupe 31"/>
          <p:cNvGrpSpPr/>
          <p:nvPr/>
        </p:nvGrpSpPr>
        <p:grpSpPr>
          <a:xfrm>
            <a:off x="4836672" y="387350"/>
            <a:ext cx="2427728" cy="2380199"/>
            <a:chOff x="4836672" y="387350"/>
            <a:chExt cx="2427728" cy="2380199"/>
          </a:xfrm>
        </p:grpSpPr>
        <p:sp>
          <p:nvSpPr>
            <p:cNvPr id="30" name="Rectangle 29"/>
            <p:cNvSpPr/>
            <p:nvPr/>
          </p:nvSpPr>
          <p:spPr>
            <a:xfrm>
              <a:off x="5067300" y="387350"/>
              <a:ext cx="2197100" cy="238019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836672" y="2433794"/>
              <a:ext cx="660636" cy="33375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9" name="Imag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66990" y="968520"/>
            <a:ext cx="639292" cy="797592"/>
          </a:xfrm>
          <a:prstGeom prst="rect">
            <a:avLst/>
          </a:prstGeom>
        </p:spPr>
      </p:pic>
      <p:cxnSp>
        <p:nvCxnSpPr>
          <p:cNvPr id="35" name="Connecteur en angle 34"/>
          <p:cNvCxnSpPr>
            <a:stCxn id="29" idx="1"/>
          </p:cNvCxnSpPr>
          <p:nvPr/>
        </p:nvCxnSpPr>
        <p:spPr>
          <a:xfrm>
            <a:off x="5806282" y="1367316"/>
            <a:ext cx="424246" cy="2851098"/>
          </a:xfrm>
          <a:prstGeom prst="bentConnector3">
            <a:avLst>
              <a:gd name="adj1" fmla="val 153884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e 48"/>
          <p:cNvGrpSpPr/>
          <p:nvPr/>
        </p:nvGrpSpPr>
        <p:grpSpPr>
          <a:xfrm>
            <a:off x="1257664" y="3171532"/>
            <a:ext cx="4972864" cy="2093764"/>
            <a:chOff x="1257664" y="3171532"/>
            <a:chExt cx="4972864" cy="2093764"/>
          </a:xfrm>
        </p:grpSpPr>
        <p:pic>
          <p:nvPicPr>
            <p:cNvPr id="47" name="Image 4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7664" y="3171532"/>
              <a:ext cx="4972864" cy="2093764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>
              <a:off x="1512570" y="3314534"/>
              <a:ext cx="4717958" cy="1666958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0" name="ZoneTexte 49"/>
          <p:cNvSpPr txBox="1"/>
          <p:nvPr/>
        </p:nvSpPr>
        <p:spPr>
          <a:xfrm rot="16200000">
            <a:off x="5874651" y="2357644"/>
            <a:ext cx="1767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/>
              <a:t>Weight</a:t>
            </a:r>
            <a:r>
              <a:rPr lang="fr-FR" sz="1600" dirty="0"/>
              <a:t> </a:t>
            </a:r>
            <a:r>
              <a:rPr lang="fr-FR" sz="1600" dirty="0" err="1"/>
              <a:t>Visualization</a:t>
            </a:r>
            <a:endParaRPr lang="fr-FR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581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7" grpId="1" build="p"/>
      <p:bldP spid="22" grpId="0" animBg="1"/>
      <p:bldP spid="22" grpId="1" animBg="1"/>
      <p:bldP spid="26" grpId="0"/>
      <p:bldP spid="26" grpId="1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89261" y="2852929"/>
            <a:ext cx="11789229" cy="111386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b="1" dirty="0" err="1"/>
              <a:t>Divides</a:t>
            </a:r>
            <a:r>
              <a:rPr lang="fr-FR" b="1" dirty="0"/>
              <a:t> the dimension</a:t>
            </a:r>
            <a:r>
              <a:rPr lang="fr-FR" dirty="0"/>
              <a:t> of the trace </a:t>
            </a:r>
            <a:r>
              <a:rPr lang="fr-FR" dirty="0" err="1"/>
              <a:t>such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b="1" dirty="0" err="1"/>
              <a:t>most</a:t>
            </a:r>
            <a:r>
              <a:rPr lang="fr-FR" b="1" dirty="0"/>
              <a:t> of the relevant information </a:t>
            </a:r>
            <a:r>
              <a:rPr lang="fr-FR" b="1" dirty="0" err="1"/>
              <a:t>is</a:t>
            </a:r>
            <a:r>
              <a:rPr lang="fr-FR" b="1" dirty="0"/>
              <a:t> </a:t>
            </a:r>
            <a:r>
              <a:rPr lang="fr-FR" b="1" dirty="0" err="1"/>
              <a:t>preserved</a:t>
            </a:r>
            <a:endParaRPr lang="fr-FR" b="1" dirty="0"/>
          </a:p>
        </p:txBody>
      </p:sp>
      <p:pic>
        <p:nvPicPr>
          <p:cNvPr id="12" name="Image 11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927" y="321946"/>
            <a:ext cx="4730400" cy="1904400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4266180" y="141077"/>
            <a:ext cx="1615441" cy="2175401"/>
          </a:xfrm>
          <a:prstGeom prst="roundRect">
            <a:avLst/>
          </a:prstGeom>
          <a:noFill/>
          <a:ln w="76200">
            <a:solidFill>
              <a:srgbClr val="362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306885" y="4836089"/>
            <a:ext cx="5162098" cy="984069"/>
            <a:chOff x="4205220" y="4253067"/>
            <a:chExt cx="5969474" cy="1050453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5220" y="4253067"/>
              <a:ext cx="5969474" cy="1050453"/>
            </a:xfrm>
            <a:prstGeom prst="rect">
              <a:avLst/>
            </a:prstGeom>
          </p:spPr>
        </p:pic>
        <p:pic>
          <p:nvPicPr>
            <p:cNvPr id="45" name="Image 4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5220" y="4253067"/>
              <a:ext cx="5969474" cy="1050453"/>
            </a:xfrm>
            <a:prstGeom prst="rect">
              <a:avLst/>
            </a:prstGeom>
          </p:spPr>
        </p:pic>
        <p:pic>
          <p:nvPicPr>
            <p:cNvPr id="46" name="Image 4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5220" y="4253067"/>
              <a:ext cx="5969474" cy="1050453"/>
            </a:xfrm>
            <a:prstGeom prst="rect">
              <a:avLst/>
            </a:prstGeom>
          </p:spPr>
        </p:pic>
        <p:pic>
          <p:nvPicPr>
            <p:cNvPr id="47" name="Image 4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5220" y="4253067"/>
              <a:ext cx="5969474" cy="1050453"/>
            </a:xfrm>
            <a:prstGeom prst="rect">
              <a:avLst/>
            </a:prstGeom>
          </p:spPr>
        </p:pic>
      </p:grpSp>
      <p:grpSp>
        <p:nvGrpSpPr>
          <p:cNvPr id="56" name="Groupe 55"/>
          <p:cNvGrpSpPr/>
          <p:nvPr/>
        </p:nvGrpSpPr>
        <p:grpSpPr>
          <a:xfrm>
            <a:off x="6289963" y="5203937"/>
            <a:ext cx="5701740" cy="213796"/>
            <a:chOff x="6289963" y="4989758"/>
            <a:chExt cx="5701740" cy="213796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9966" y="4993930"/>
              <a:ext cx="5701737" cy="209624"/>
            </a:xfrm>
            <a:prstGeom prst="rect">
              <a:avLst/>
            </a:prstGeom>
          </p:spPr>
        </p:pic>
        <p:pic>
          <p:nvPicPr>
            <p:cNvPr id="48" name="Image 4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9965" y="4989758"/>
              <a:ext cx="5701737" cy="209624"/>
            </a:xfrm>
            <a:prstGeom prst="rect">
              <a:avLst/>
            </a:prstGeom>
          </p:spPr>
        </p:pic>
        <p:pic>
          <p:nvPicPr>
            <p:cNvPr id="52" name="Image 5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9964" y="4989758"/>
              <a:ext cx="5701737" cy="209624"/>
            </a:xfrm>
            <a:prstGeom prst="rect">
              <a:avLst/>
            </a:prstGeom>
          </p:spPr>
        </p:pic>
        <p:pic>
          <p:nvPicPr>
            <p:cNvPr id="55" name="Image 5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9963" y="4993930"/>
              <a:ext cx="5701737" cy="209624"/>
            </a:xfrm>
            <a:prstGeom prst="rect">
              <a:avLst/>
            </a:prstGeom>
          </p:spPr>
        </p:pic>
      </p:grpSp>
      <p:cxnSp>
        <p:nvCxnSpPr>
          <p:cNvPr id="58" name="Connecteur droit 57"/>
          <p:cNvCxnSpPr/>
          <p:nvPr/>
        </p:nvCxnSpPr>
        <p:spPr>
          <a:xfrm>
            <a:off x="5983876" y="4577229"/>
            <a:ext cx="0" cy="20064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space réservé du contenu 2"/>
          <p:cNvSpPr txBox="1">
            <a:spLocks/>
          </p:cNvSpPr>
          <p:nvPr/>
        </p:nvSpPr>
        <p:spPr>
          <a:xfrm>
            <a:off x="241661" y="6057275"/>
            <a:ext cx="5436126" cy="368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Arial" panose="020B0604020202020204" pitchFamily="34" charset="0"/>
              <a:buNone/>
            </a:pPr>
            <a:r>
              <a:rPr lang="fr-FR" sz="2000" dirty="0" err="1"/>
              <a:t>Unshared</a:t>
            </a:r>
            <a:r>
              <a:rPr lang="fr-FR" sz="2000" dirty="0"/>
              <a:t> information </a:t>
            </a:r>
            <a:r>
              <a:rPr lang="fr-FR" sz="2000" dirty="0" err="1"/>
              <a:t>is</a:t>
            </a:r>
            <a:r>
              <a:rPr lang="fr-FR" sz="2000" dirty="0"/>
              <a:t> </a:t>
            </a:r>
            <a:r>
              <a:rPr lang="fr-FR" sz="2000" dirty="0" err="1"/>
              <a:t>preserved</a:t>
            </a:r>
            <a:endParaRPr lang="fr-FR" sz="2000" dirty="0"/>
          </a:p>
        </p:txBody>
      </p:sp>
      <p:grpSp>
        <p:nvGrpSpPr>
          <p:cNvPr id="60" name="Groupe 59"/>
          <p:cNvGrpSpPr/>
          <p:nvPr/>
        </p:nvGrpSpPr>
        <p:grpSpPr>
          <a:xfrm>
            <a:off x="772016" y="5986698"/>
            <a:ext cx="365758" cy="365760"/>
            <a:chOff x="545593" y="5669278"/>
            <a:chExt cx="365758" cy="365760"/>
          </a:xfrm>
        </p:grpSpPr>
        <p:pic>
          <p:nvPicPr>
            <p:cNvPr id="61" name="Image 6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93" y="5669280"/>
              <a:ext cx="365758" cy="365758"/>
            </a:xfrm>
            <a:prstGeom prst="rect">
              <a:avLst/>
            </a:prstGeom>
          </p:spPr>
        </p:pic>
        <p:pic>
          <p:nvPicPr>
            <p:cNvPr id="62" name="Image 6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93" y="5669280"/>
              <a:ext cx="365758" cy="365758"/>
            </a:xfrm>
            <a:prstGeom prst="rect">
              <a:avLst/>
            </a:prstGeom>
          </p:spPr>
        </p:pic>
        <p:pic>
          <p:nvPicPr>
            <p:cNvPr id="63" name="Image 6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93" y="5669280"/>
              <a:ext cx="365758" cy="365758"/>
            </a:xfrm>
            <a:prstGeom prst="rect">
              <a:avLst/>
            </a:prstGeom>
          </p:spPr>
        </p:pic>
        <p:pic>
          <p:nvPicPr>
            <p:cNvPr id="64" name="Image 6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93" y="5669278"/>
              <a:ext cx="365758" cy="365758"/>
            </a:xfrm>
            <a:prstGeom prst="rect">
              <a:avLst/>
            </a:prstGeom>
          </p:spPr>
        </p:pic>
      </p:grpSp>
      <p:sp>
        <p:nvSpPr>
          <p:cNvPr id="65" name="Espace réservé du contenu 2"/>
          <p:cNvSpPr txBox="1">
            <a:spLocks/>
          </p:cNvSpPr>
          <p:nvPr/>
        </p:nvSpPr>
        <p:spPr>
          <a:xfrm>
            <a:off x="6346388" y="6053481"/>
            <a:ext cx="5436126" cy="368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Arial" panose="020B0604020202020204" pitchFamily="34" charset="0"/>
              <a:buNone/>
            </a:pPr>
            <a:r>
              <a:rPr lang="fr-FR" sz="2000" dirty="0"/>
              <a:t>The </a:t>
            </a:r>
            <a:r>
              <a:rPr lang="fr-FR" sz="2000" dirty="0" err="1"/>
              <a:t>same</a:t>
            </a:r>
            <a:r>
              <a:rPr lang="fr-FR" sz="2000" dirty="0"/>
              <a:t> </a:t>
            </a:r>
            <a:r>
              <a:rPr lang="fr-FR" sz="2000" dirty="0" err="1"/>
              <a:t>most</a:t>
            </a:r>
            <a:r>
              <a:rPr lang="fr-FR" sz="2000" dirty="0"/>
              <a:t> sensitive information </a:t>
            </a:r>
            <a:r>
              <a:rPr lang="fr-FR" sz="2000" dirty="0" err="1"/>
              <a:t>is</a:t>
            </a:r>
            <a:r>
              <a:rPr lang="fr-FR" sz="2000" dirty="0"/>
              <a:t> spread</a:t>
            </a:r>
          </a:p>
        </p:txBody>
      </p:sp>
      <p:grpSp>
        <p:nvGrpSpPr>
          <p:cNvPr id="66" name="Groupe 65"/>
          <p:cNvGrpSpPr/>
          <p:nvPr/>
        </p:nvGrpSpPr>
        <p:grpSpPr>
          <a:xfrm>
            <a:off x="6310687" y="6003925"/>
            <a:ext cx="365758" cy="365760"/>
            <a:chOff x="545593" y="5669278"/>
            <a:chExt cx="365758" cy="365760"/>
          </a:xfrm>
        </p:grpSpPr>
        <p:pic>
          <p:nvPicPr>
            <p:cNvPr id="67" name="Image 6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93" y="5669280"/>
              <a:ext cx="365758" cy="365758"/>
            </a:xfrm>
            <a:prstGeom prst="rect">
              <a:avLst/>
            </a:prstGeom>
          </p:spPr>
        </p:pic>
        <p:pic>
          <p:nvPicPr>
            <p:cNvPr id="68" name="Image 6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93" y="5669280"/>
              <a:ext cx="365758" cy="365758"/>
            </a:xfrm>
            <a:prstGeom prst="rect">
              <a:avLst/>
            </a:prstGeom>
          </p:spPr>
        </p:pic>
        <p:pic>
          <p:nvPicPr>
            <p:cNvPr id="69" name="Image 6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93" y="5669280"/>
              <a:ext cx="365758" cy="365758"/>
            </a:xfrm>
            <a:prstGeom prst="rect">
              <a:avLst/>
            </a:prstGeom>
          </p:spPr>
        </p:pic>
        <p:pic>
          <p:nvPicPr>
            <p:cNvPr id="70" name="Image 6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93" y="5669278"/>
              <a:ext cx="365758" cy="365758"/>
            </a:xfrm>
            <a:prstGeom prst="rect">
              <a:avLst/>
            </a:prstGeom>
          </p:spPr>
        </p:pic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11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06885" y="4207882"/>
            <a:ext cx="2318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/>
              <a:t>Average</a:t>
            </a:r>
            <a:r>
              <a:rPr lang="fr-FR" sz="2400" b="1" dirty="0"/>
              <a:t> </a:t>
            </a:r>
            <a:r>
              <a:rPr lang="fr-FR" sz="2400" b="1" dirty="0" err="1"/>
              <a:t>Pooling</a:t>
            </a:r>
            <a:r>
              <a:rPr lang="fr-FR" sz="2400" b="1" dirty="0"/>
              <a:t>: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6159045" y="4207882"/>
            <a:ext cx="1848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Max </a:t>
            </a:r>
            <a:r>
              <a:rPr lang="fr-FR" sz="2400" b="1" dirty="0" err="1"/>
              <a:t>Pooling</a:t>
            </a:r>
            <a:r>
              <a:rPr lang="fr-FR" sz="24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9736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9"/>
                                      </p:to>
                                    </p:set>
                                    <p:animEffect filter="image" prLst="opacity: 0.99">
                                      <p:cBhvr rctx="IE">
                                        <p:cTn id="32" dur="indefinit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9" grpId="0"/>
      <p:bldP spid="59" grpId="1"/>
      <p:bldP spid="65" grpId="0"/>
      <p:bldP spid="65" grpId="1"/>
      <p:bldP spid="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 txBox="1">
            <a:spLocks/>
          </p:cNvSpPr>
          <p:nvPr/>
        </p:nvSpPr>
        <p:spPr>
          <a:xfrm>
            <a:off x="89262" y="5669280"/>
            <a:ext cx="11916810" cy="969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	</a:t>
            </a:r>
            <a:r>
              <a:rPr lang="fr-FR" b="1" u="sng" dirty="0" err="1"/>
              <a:t>Take-away</a:t>
            </a:r>
            <a:r>
              <a:rPr lang="fr-FR" b="1" u="sng" dirty="0"/>
              <a:t> message</a:t>
            </a:r>
            <a:r>
              <a:rPr lang="fr-FR" dirty="0"/>
              <a:t>: </a:t>
            </a:r>
            <a:r>
              <a:rPr lang="fr-FR" dirty="0" err="1"/>
              <a:t>Increasing</a:t>
            </a:r>
            <a:r>
              <a:rPr lang="fr-FR" dirty="0"/>
              <a:t> the </a:t>
            </a:r>
            <a:r>
              <a:rPr lang="fr-FR" dirty="0" err="1"/>
              <a:t>number</a:t>
            </a:r>
            <a:r>
              <a:rPr lang="fr-FR" dirty="0"/>
              <a:t> of </a:t>
            </a:r>
            <a:r>
              <a:rPr lang="fr-FR" dirty="0" err="1"/>
              <a:t>convolutional</a:t>
            </a:r>
            <a:r>
              <a:rPr lang="fr-FR" dirty="0"/>
              <a:t> blocks 	</a:t>
            </a:r>
            <a:r>
              <a:rPr lang="fr-FR" b="1" dirty="0" err="1"/>
              <a:t>reduces</a:t>
            </a:r>
            <a:r>
              <a:rPr lang="fr-FR" dirty="0"/>
              <a:t> the </a:t>
            </a:r>
            <a:r>
              <a:rPr lang="fr-FR" b="1" dirty="0" err="1"/>
              <a:t>desynchonization</a:t>
            </a:r>
            <a:r>
              <a:rPr lang="fr-FR" b="1" dirty="0"/>
              <a:t> </a:t>
            </a:r>
            <a:r>
              <a:rPr lang="fr-FR" b="1" dirty="0" err="1"/>
              <a:t>effect</a:t>
            </a:r>
            <a:endParaRPr lang="fr-FR" b="1" dirty="0"/>
          </a:p>
        </p:txBody>
      </p:sp>
      <p:grpSp>
        <p:nvGrpSpPr>
          <p:cNvPr id="12" name="Groupe 11"/>
          <p:cNvGrpSpPr/>
          <p:nvPr/>
        </p:nvGrpSpPr>
        <p:grpSpPr>
          <a:xfrm>
            <a:off x="545593" y="5669278"/>
            <a:ext cx="365758" cy="365760"/>
            <a:chOff x="545593" y="5669278"/>
            <a:chExt cx="365758" cy="365760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93" y="5669280"/>
              <a:ext cx="365758" cy="365758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93" y="5669280"/>
              <a:ext cx="365758" cy="365758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93" y="5669280"/>
              <a:ext cx="365758" cy="365758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93" y="5669278"/>
              <a:ext cx="365758" cy="365758"/>
            </a:xfrm>
            <a:prstGeom prst="rect">
              <a:avLst/>
            </a:prstGeom>
          </p:spPr>
        </p:pic>
      </p:grpSp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710" y="1232177"/>
            <a:ext cx="855504" cy="1140438"/>
          </a:xfrm>
          <a:prstGeom prst="rect">
            <a:avLst/>
          </a:prstGeom>
        </p:spPr>
      </p:pic>
      <p:sp>
        <p:nvSpPr>
          <p:cNvPr id="20" name="Bulle ronde 19"/>
          <p:cNvSpPr/>
          <p:nvPr/>
        </p:nvSpPr>
        <p:spPr>
          <a:xfrm flipH="1">
            <a:off x="8259088" y="315907"/>
            <a:ext cx="3357526" cy="1717940"/>
          </a:xfrm>
          <a:prstGeom prst="wedgeEllipseCallou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How </a:t>
            </a:r>
            <a:r>
              <a:rPr lang="fr-FR" b="1" dirty="0" err="1">
                <a:solidFill>
                  <a:schemeClr val="tx1"/>
                </a:solidFill>
              </a:rPr>
              <a:t>does</a:t>
            </a:r>
            <a:r>
              <a:rPr lang="fr-FR" b="1" dirty="0">
                <a:solidFill>
                  <a:schemeClr val="tx1"/>
                </a:solidFill>
              </a:rPr>
              <a:t> the </a:t>
            </a:r>
            <a:r>
              <a:rPr lang="fr-FR" b="1" dirty="0" err="1">
                <a:solidFill>
                  <a:schemeClr val="tx1"/>
                </a:solidFill>
              </a:rPr>
              <a:t>number</a:t>
            </a:r>
            <a:r>
              <a:rPr lang="fr-FR" b="1" dirty="0">
                <a:solidFill>
                  <a:schemeClr val="tx1"/>
                </a:solidFill>
              </a:rPr>
              <a:t> of </a:t>
            </a:r>
            <a:r>
              <a:rPr lang="fr-FR" b="1" dirty="0" err="1">
                <a:solidFill>
                  <a:schemeClr val="tx1"/>
                </a:solidFill>
              </a:rPr>
              <a:t>convolutional</a:t>
            </a:r>
            <a:r>
              <a:rPr lang="fr-FR" b="1" dirty="0">
                <a:solidFill>
                  <a:schemeClr val="tx1"/>
                </a:solidFill>
              </a:rPr>
              <a:t> blocks impact the </a:t>
            </a:r>
            <a:r>
              <a:rPr lang="fr-FR" b="1" dirty="0" err="1">
                <a:solidFill>
                  <a:schemeClr val="tx1"/>
                </a:solidFill>
              </a:rPr>
              <a:t>PoIs</a:t>
            </a:r>
            <a:r>
              <a:rPr lang="fr-FR" b="1" dirty="0">
                <a:solidFill>
                  <a:schemeClr val="tx1"/>
                </a:solidFill>
              </a:rPr>
              <a:t>’ </a:t>
            </a:r>
            <a:r>
              <a:rPr lang="fr-FR" b="1" dirty="0" err="1">
                <a:solidFill>
                  <a:schemeClr val="tx1"/>
                </a:solidFill>
              </a:rPr>
              <a:t>selection</a:t>
            </a:r>
            <a:r>
              <a:rPr lang="fr-FR" b="1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712" y="3306914"/>
            <a:ext cx="4751502" cy="199916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52" y="3203260"/>
            <a:ext cx="4989026" cy="2102818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3486827" y="268984"/>
            <a:ext cx="3298984" cy="2602798"/>
            <a:chOff x="3486827" y="268984"/>
            <a:chExt cx="3298984" cy="2602798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827" y="268984"/>
              <a:ext cx="3127048" cy="2570400"/>
            </a:xfrm>
            <a:prstGeom prst="rect">
              <a:avLst/>
            </a:prstGeom>
          </p:spPr>
        </p:pic>
        <p:grpSp>
          <p:nvGrpSpPr>
            <p:cNvPr id="33" name="Groupe 32"/>
            <p:cNvGrpSpPr/>
            <p:nvPr/>
          </p:nvGrpSpPr>
          <p:grpSpPr>
            <a:xfrm>
              <a:off x="4358083" y="315907"/>
              <a:ext cx="2427728" cy="2555875"/>
              <a:chOff x="4836672" y="387350"/>
              <a:chExt cx="2427728" cy="2380199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5067300" y="387350"/>
                <a:ext cx="2197100" cy="238019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836672" y="2433794"/>
                <a:ext cx="660636" cy="33375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86149" y="968520"/>
              <a:ext cx="639292" cy="797592"/>
            </a:xfrm>
            <a:prstGeom prst="rect">
              <a:avLst/>
            </a:prstGeom>
          </p:spPr>
        </p:pic>
      </p:grpSp>
      <p:cxnSp>
        <p:nvCxnSpPr>
          <p:cNvPr id="38" name="Connecteur en angle 37"/>
          <p:cNvCxnSpPr>
            <a:stCxn id="37" idx="1"/>
          </p:cNvCxnSpPr>
          <p:nvPr/>
        </p:nvCxnSpPr>
        <p:spPr>
          <a:xfrm>
            <a:off x="5325441" y="1367316"/>
            <a:ext cx="80237" cy="2887353"/>
          </a:xfrm>
          <a:prstGeom prst="bentConnector3">
            <a:avLst>
              <a:gd name="adj1" fmla="val 384906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 rot="16200000">
            <a:off x="5076682" y="2397025"/>
            <a:ext cx="1767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/>
              <a:t>Weight</a:t>
            </a:r>
            <a:r>
              <a:rPr lang="fr-FR" sz="1600" dirty="0"/>
              <a:t> </a:t>
            </a:r>
            <a:r>
              <a:rPr lang="fr-FR" sz="1600" dirty="0" err="1"/>
              <a:t>Visualization</a:t>
            </a:r>
            <a:endParaRPr lang="fr-FR" sz="1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22" y="469008"/>
            <a:ext cx="3048643" cy="240277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898" y="803101"/>
            <a:ext cx="1790658" cy="2115604"/>
          </a:xfrm>
          <a:prstGeom prst="rect">
            <a:avLst/>
          </a:prstGeom>
        </p:spPr>
      </p:pic>
      <p:pic>
        <p:nvPicPr>
          <p:cNvPr id="8" name="Image 7"/>
          <p:cNvPicPr preferRelativeResize="0"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52" y="3191234"/>
            <a:ext cx="4989600" cy="21024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753" y="968520"/>
            <a:ext cx="2020698" cy="1940428"/>
          </a:xfrm>
          <a:prstGeom prst="rect">
            <a:avLst/>
          </a:prstGeom>
        </p:spPr>
      </p:pic>
      <p:pic>
        <p:nvPicPr>
          <p:cNvPr id="10" name="Image 9"/>
          <p:cNvPicPr preferRelativeResize="0"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41" y="3191232"/>
            <a:ext cx="4989600" cy="21024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228" y="1045371"/>
            <a:ext cx="2011511" cy="1898341"/>
          </a:xfrm>
          <a:prstGeom prst="rect">
            <a:avLst/>
          </a:prstGeom>
        </p:spPr>
      </p:pic>
      <p:pic>
        <p:nvPicPr>
          <p:cNvPr id="22" name="Image 21"/>
          <p:cNvPicPr preferRelativeResize="0"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89" y="3178786"/>
            <a:ext cx="4989600" cy="2102400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12</a:t>
            </a:fld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2015659" y="3273332"/>
            <a:ext cx="2131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/>
              <a:t>Weight</a:t>
            </a:r>
            <a:r>
              <a:rPr lang="fr-FR" sz="1600" b="1" dirty="0"/>
              <a:t> </a:t>
            </a:r>
            <a:r>
              <a:rPr lang="fr-FR" sz="1600" b="1" dirty="0" err="1"/>
              <a:t>Visualization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49827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0.12019 -0.00255 " pathEditMode="relative" rAng="0" ptsTypes="AA">
                                      <p:cBhvr>
                                        <p:cTn id="51" dur="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3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18 -0.00255 L 0.27396 -0.00695 " pathEditMode="relative" rAng="0" ptsTypes="AA">
                                      <p:cBhvr>
                                        <p:cTn id="67" dur="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3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"/>
                            </p:stCondLst>
                            <p:childTnLst>
                              <p:par>
                                <p:cTn id="6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396 -0.00694 L 0.43373 -0.01297 " pathEditMode="relative" rAng="0" ptsTypes="AA">
                                      <p:cBhvr>
                                        <p:cTn id="83" dur="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"/>
                            </p:stCondLst>
                            <p:childTnLst>
                              <p:par>
                                <p:cTn id="8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20" grpId="0" animBg="1"/>
      <p:bldP spid="20" grpId="1" animBg="1"/>
      <p:bldP spid="20" grpId="2" animBg="1"/>
      <p:bldP spid="39" grpId="0"/>
      <p:bldP spid="39" grpId="1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774192" y="1737361"/>
            <a:ext cx="10515600" cy="3355848"/>
          </a:xfrm>
        </p:spPr>
        <p:txBody>
          <a:bodyPr>
            <a:normAutofit/>
          </a:bodyPr>
          <a:lstStyle/>
          <a:p>
            <a:pPr algn="ctr"/>
            <a:r>
              <a:rPr lang="fr-FR" b="1" dirty="0" err="1"/>
              <a:t>Methodology</a:t>
            </a:r>
            <a:r>
              <a:rPr lang="fr-FR" b="1" dirty="0"/>
              <a:t> for efficient CNN architectures </a:t>
            </a:r>
            <a:r>
              <a:rPr lang="fr-FR" b="1" dirty="0" err="1"/>
              <a:t>with</a:t>
            </a:r>
            <a:r>
              <a:rPr lang="fr-FR" b="1" dirty="0"/>
              <a:t> </a:t>
            </a:r>
            <a:r>
              <a:rPr lang="fr-FR" b="1" dirty="0" err="1"/>
              <a:t>known</a:t>
            </a:r>
            <a:r>
              <a:rPr lang="fr-FR" b="1" dirty="0"/>
              <a:t> </a:t>
            </a:r>
            <a:r>
              <a:rPr lang="fr-FR" b="1" dirty="0" err="1"/>
              <a:t>desynchronization</a:t>
            </a:r>
            <a:endParaRPr lang="fr-FR" b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73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6" y="73890"/>
            <a:ext cx="11905673" cy="335730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8342722" y="2770771"/>
            <a:ext cx="3803098" cy="5357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724727" y="2895486"/>
            <a:ext cx="2687782" cy="5357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412509" y="3158608"/>
            <a:ext cx="2586181" cy="5357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342722" y="9008"/>
            <a:ext cx="3904698" cy="28710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 rot="18610757">
            <a:off x="1630958" y="1050602"/>
            <a:ext cx="2692401" cy="977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501" y="3694317"/>
            <a:ext cx="5831718" cy="298289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309" y="1232177"/>
            <a:ext cx="855504" cy="114043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167" y="2199651"/>
            <a:ext cx="2294595" cy="108302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83126" y="3158609"/>
            <a:ext cx="2692401" cy="3628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 rot="2687191">
            <a:off x="721640" y="-334781"/>
            <a:ext cx="1446905" cy="38272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6" y="3703925"/>
            <a:ext cx="5845445" cy="29844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61432" y="3701937"/>
            <a:ext cx="5254533" cy="26520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 rot="18610757">
            <a:off x="2964219" y="919269"/>
            <a:ext cx="2454481" cy="977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 rot="18610757">
            <a:off x="3982864" y="1195667"/>
            <a:ext cx="2291233" cy="7586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Image 26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" y="3702163"/>
            <a:ext cx="5725160" cy="29844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 rot="16200000">
            <a:off x="5396961" y="374004"/>
            <a:ext cx="1984531" cy="166675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 rot="16200000">
            <a:off x="6790400" y="824247"/>
            <a:ext cx="1984531" cy="11201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" y="3698496"/>
            <a:ext cx="5628278" cy="2984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82271" y="3701937"/>
            <a:ext cx="1035266" cy="261758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469392" y="5096256"/>
            <a:ext cx="194400" cy="19507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1521644" y="4810258"/>
            <a:ext cx="194400" cy="19507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7718682" y="3700413"/>
            <a:ext cx="1035266" cy="261758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2627527" y="5188070"/>
            <a:ext cx="194400" cy="19507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3615810" y="5027964"/>
            <a:ext cx="194400" cy="19507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4731378" y="4418364"/>
            <a:ext cx="194400" cy="195072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8753507" y="3700413"/>
            <a:ext cx="1035266" cy="261758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9786017" y="3700413"/>
            <a:ext cx="1035266" cy="261758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10821282" y="3698908"/>
            <a:ext cx="1063632" cy="261758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648540" y="3680574"/>
            <a:ext cx="1062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err="1"/>
              <a:t>Heatmap</a:t>
            </a:r>
            <a:endParaRPr lang="fr-FR" b="1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81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-2.91667E-6 -3.7037E-6 C -0.00768 0.00093 -0.00951 0.00047 -0.01562 0.00278 C -0.0168 0.00301 -0.01784 0.00347 -0.01875 0.00417 C -0.01992 0.00486 -0.02083 0.00648 -0.02187 0.00695 C -0.02474 0.00787 -0.02773 0.00764 -0.03047 0.00834 C -0.03242 0.00857 -0.03411 0.00926 -0.03594 0.00972 C -0.03828 0.01019 -0.04062 0.01065 -0.04297 0.01111 C -0.04479 0.01204 -0.04661 0.0132 -0.04844 0.01389 C -0.05052 0.01459 -0.0526 0.01482 -0.05469 0.01528 C -0.07812 0.01991 -0.06094 0.01621 -0.075 0.01945 C -0.08997 0.02685 -0.07643 0.02084 -0.10859 0.02361 C -0.11081 0.02361 -0.11276 0.02454 -0.11484 0.025 C -0.11979 0.02547 -0.12474 0.02593 -0.12969 0.02639 C -0.15417 0.03426 -0.11367 0.02176 -0.16484 0.03195 L -0.17891 0.03472 C -0.18164 0.03588 -0.18477 0.03773 -0.1875 0.03889 C -0.1888 0.03935 -0.1901 0.03959 -0.19141 0.04028 C -0.19245 0.04051 -0.19349 0.04121 -0.19453 0.04167 C -0.19714 0.04213 -0.19974 0.04259 -0.20234 0.04306 C -0.20677 0.04352 -0.2112 0.04398 -0.21562 0.04445 C -0.22083 0.04491 -0.22604 0.04491 -0.23125 0.04584 C -0.24544 0.04769 -0.25404 0.05047 -0.26719 0.05139 C -0.27995 0.05209 -0.29271 0.05232 -0.30547 0.05278 C -0.30729 0.05324 -0.30911 0.05371 -0.31094 0.05417 C -0.31432 0.05463 -0.31771 0.05463 -0.32109 0.05556 C -0.32227 0.05556 -0.32318 0.05648 -0.32422 0.05695 C -0.32578 0.05741 -0.32734 0.05764 -0.32891 0.05834 C -0.32982 0.05857 -0.33047 0.05926 -0.33125 0.05972 C -0.33437 0.06065 -0.34089 0.06181 -0.34375 0.0625 C -0.36146 0.06644 -0.34935 0.06435 -0.36641 0.06667 C -0.36745 0.06713 -0.36849 0.06759 -0.36953 0.06806 C -0.37109 0.06852 -0.37266 0.06898 -0.37422 0.06945 C -0.3862 0.07199 -0.3862 0.07199 -0.39687 0.07361 L -0.41953 0.08195 C -0.42344 0.08334 -0.42734 0.08519 -0.43125 0.08611 C -0.4418 0.08797 -0.43659 0.08658 -0.44687 0.09028 C -0.45391 0.0963 -0.44909 0.09283 -0.45469 0.09584 C -0.45716 0.09699 -0.45755 0.09769 -0.46016 0.09861 C -0.4625 0.09908 -0.46484 0.09931 -0.46719 0.1 C -0.47135 0.10116 -0.47552 0.10278 -0.47969 0.10417 C -0.48542 0.10579 -0.48841 0.10602 -0.49453 0.10695 L -0.55547 0.10556 C -0.55664 0.10533 -0.55755 0.1044 -0.55859 0.10417 C -0.56042 0.10347 -0.56224 0.10301 -0.56406 0.10278 C -0.56615 0.10209 -0.56823 0.10185 -0.57031 0.10139 C -0.57174 0.10093 -0.57865 0.09861 -0.58125 0.09722 C -0.58281 0.0963 -0.58437 0.09537 -0.58594 0.09445 C -0.5875 0.09352 -0.58906 0.09213 -0.59062 0.09167 C -0.59648 0.08982 -0.59492 0.09028 -0.60156 0.08889 C -0.60794 0.0875 -0.60781 0.08773 -0.61328 0.08611 C -0.61589 0.08519 -0.61849 0.08426 -0.62109 0.08334 C -0.63034 0.07917 -0.61576 0.08565 -0.62969 0.07917 C -0.63542 0.07639 -0.63503 0.07662 -0.63984 0.075 C -0.64141 0.07361 -0.64297 0.07176 -0.64453 0.07084 C -0.64583 0.06991 -0.64714 0.06991 -0.64844 0.06945 C -0.65052 0.06852 -0.65273 0.06783 -0.65469 0.06667 L -0.65937 0.06389 C -0.66016 0.06343 -0.66107 0.0632 -0.66172 0.0625 C -0.6625 0.06158 -0.66328 0.06042 -0.66406 0.05972 C -0.66484 0.05903 -0.66562 0.0588 -0.66641 0.05834 C -0.66797 0.05695 -0.66966 0.05556 -0.67109 0.05417 C -0.67227 0.05278 -0.67318 0.05116 -0.67422 0.05 C -0.67578 0.04792 -0.67839 0.04514 -0.67969 0.04306 C -0.68086 0.04074 -0.68177 0.0382 -0.68281 0.03611 C -0.68359 0.03449 -0.68451 0.03334 -0.68516 0.03195 C -0.68685 0.02824 -0.68802 0.02408 -0.68984 0.02084 C -0.69062 0.01945 -0.69154 0.01806 -0.69219 0.01667 C -0.6944 0.01181 -0.69896 -0.00023 -0.70234 -0.00416 L -0.70469 -0.00694 C -0.70521 -0.00833 -0.70586 -0.00972 -0.70625 -0.01111 C -0.70664 -0.0125 -0.70664 -0.01412 -0.70703 -0.01528 C -0.70794 -0.01828 -0.70885 -0.02129 -0.71016 -0.02361 C -0.71094 -0.025 -0.71185 -0.02639 -0.7125 -0.02778 C -0.71315 -0.02963 -0.71354 -0.03171 -0.71406 -0.03333 C -0.71458 -0.03495 -0.71523 -0.03611 -0.71562 -0.0375 C -0.71628 -0.03935 -0.71641 -0.04166 -0.71719 -0.04305 C -0.71784 -0.04444 -0.71875 -0.04491 -0.71953 -0.04583 C -0.72214 -0.05926 -0.7181 -0.03842 -0.72187 -0.05555 C -0.72253 -0.05833 -0.72292 -0.06111 -0.72344 -0.06389 C -0.72435 -0.06875 -0.72565 -0.07616 -0.72734 -0.07916 L -0.73203 -0.0875 C -0.73281 -0.08889 -0.73346 -0.09074 -0.73437 -0.09166 L -0.73672 -0.09444 C -0.73867 -0.10509 -0.73581 -0.09259 -0.73984 -0.10139 C -0.74036 -0.10254 -0.7401 -0.10463 -0.74062 -0.10555 C -0.74128 -0.10694 -0.74232 -0.10741 -0.74297 -0.10833 C -0.74466 -0.11111 -0.74648 -0.11342 -0.74766 -0.11666 C -0.74818 -0.11805 -0.74883 -0.11944 -0.74922 -0.12083 C -0.75247 -0.13241 -0.74714 -0.11736 -0.75156 -0.12916 C -0.75273 -0.13703 -0.75234 -0.13287 -0.75234 -0.14166 " pathEditMode="relative" ptsTypes="AAAAAAAAAAAAAAAAAAAAAAAAAAAAAAAAAAAAAAAAAAAAAAAAAAAAAAAAAAAAAAAAAAAAAAAAAAAAAAAAAAAAAAAAAAA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8" grpId="0" animBg="1"/>
      <p:bldP spid="9" grpId="0" animBg="1"/>
      <p:bldP spid="10" grpId="0" animBg="1"/>
      <p:bldP spid="11" grpId="0" animBg="1"/>
      <p:bldP spid="20" grpId="0" animBg="1"/>
      <p:bldP spid="19" grpId="0" animBg="1"/>
      <p:bldP spid="22" grpId="0" animBg="1"/>
      <p:bldP spid="23" grpId="0" animBg="1"/>
      <p:bldP spid="26" grpId="0" animBg="1"/>
      <p:bldP spid="28" grpId="0" animBg="1"/>
      <p:bldP spid="29" grpId="0" animBg="1"/>
      <p:bldP spid="3" grpId="0" animBg="1"/>
      <p:bldP spid="3" grpId="1" animBg="1"/>
      <p:bldP spid="4" grpId="0" animBg="1"/>
      <p:bldP spid="4" grpId="1" animBg="1"/>
      <p:bldP spid="25" grpId="0" animBg="1"/>
      <p:bldP spid="25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774192" y="1737361"/>
            <a:ext cx="10515600" cy="3355848"/>
          </a:xfrm>
        </p:spPr>
        <p:txBody>
          <a:bodyPr>
            <a:normAutofit/>
          </a:bodyPr>
          <a:lstStyle/>
          <a:p>
            <a:pPr algn="ctr"/>
            <a:r>
              <a:rPr lang="fr-FR" b="1" dirty="0" err="1"/>
              <a:t>Experimental</a:t>
            </a:r>
            <a:r>
              <a:rPr lang="fr-FR" b="1" dirty="0"/>
              <a:t> </a:t>
            </a:r>
            <a:r>
              <a:rPr lang="fr-FR" b="1" dirty="0" err="1"/>
              <a:t>Results</a:t>
            </a:r>
            <a:endParaRPr lang="fr-FR" b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1216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992" y="886968"/>
            <a:ext cx="6069584" cy="265176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700" y="3877056"/>
            <a:ext cx="6141876" cy="2653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16969" y="886968"/>
                <a:ext cx="5542583" cy="2651760"/>
              </a:xfrm>
            </p:spPr>
            <p:txBody>
              <a:bodyPr>
                <a:normAutofit/>
              </a:bodyPr>
              <a:lstStyle/>
              <a:p>
                <a:pPr>
                  <a:buFontTx/>
                  <a:buChar char="-"/>
                </a:pPr>
                <a:r>
                  <a:rPr lang="fr-FR" b="1" dirty="0"/>
                  <a:t>AES_RD (AES-128) [CK09]</a:t>
                </a:r>
              </a:p>
              <a:p>
                <a:pPr lvl="1">
                  <a:buFontTx/>
                  <a:buChar char="-"/>
                </a:pPr>
                <a:r>
                  <a:rPr lang="fr-FR" dirty="0"/>
                  <a:t>8-bit AVR </a:t>
                </a:r>
                <a:r>
                  <a:rPr lang="fr-FR" dirty="0" err="1"/>
                  <a:t>microcontroller</a:t>
                </a:r>
                <a:endParaRPr lang="fr-FR" dirty="0"/>
              </a:p>
              <a:p>
                <a:pPr lvl="1">
                  <a:buFontTx/>
                  <a:buChar char="-"/>
                </a:pPr>
                <a:r>
                  <a:rPr lang="fr-FR" dirty="0"/>
                  <a:t>Sensitive variable: </a:t>
                </a: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𝑆𝑏𝑜𝑥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 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fr-FR" dirty="0"/>
              </a:p>
              <a:p>
                <a:pPr marL="457200" lvl="1" indent="0">
                  <a:buNone/>
                </a:pPr>
                <a:r>
                  <a:rPr lang="fr-FR" dirty="0"/>
                  <a:t>- </a:t>
                </a:r>
                <a:r>
                  <a:rPr lang="fr-FR" dirty="0" err="1"/>
                  <a:t>Countermeasure</a:t>
                </a:r>
                <a:r>
                  <a:rPr lang="fr-FR" dirty="0"/>
                  <a:t>: </a:t>
                </a:r>
                <a:r>
                  <a:rPr lang="fr-FR" dirty="0" err="1"/>
                  <a:t>Random</a:t>
                </a:r>
                <a:r>
                  <a:rPr lang="fr-FR" dirty="0"/>
                  <a:t> </a:t>
                </a:r>
                <a:r>
                  <a:rPr lang="fr-FR" dirty="0" err="1"/>
                  <a:t>delay</a:t>
                </a:r>
                <a:endParaRPr lang="fr-FR" dirty="0"/>
              </a:p>
            </p:txBody>
          </p:sp>
        </mc:Choice>
        <mc:Fallback xmlns="">
          <p:sp>
            <p:nvSpPr>
              <p:cNvPr id="7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969" y="886968"/>
                <a:ext cx="5542583" cy="2651760"/>
              </a:xfrm>
              <a:blipFill>
                <a:blip r:embed="rId5"/>
                <a:stretch>
                  <a:fillRect l="-2310" t="-41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ce réservé du contenu 2"/>
              <p:cNvSpPr txBox="1">
                <a:spLocks/>
              </p:cNvSpPr>
              <p:nvPr/>
            </p:nvSpPr>
            <p:spPr>
              <a:xfrm>
                <a:off x="87073" y="3877056"/>
                <a:ext cx="5542583" cy="26517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Tx/>
                  <a:buChar char="-"/>
                </a:pPr>
                <a:r>
                  <a:rPr lang="fr-FR" b="1" dirty="0"/>
                  <a:t>ASCAD-v1 (AES-128) [BPS+20]</a:t>
                </a:r>
              </a:p>
              <a:p>
                <a:pPr lvl="1">
                  <a:buFontTx/>
                  <a:buChar char="-"/>
                </a:pPr>
                <a:r>
                  <a:rPr lang="fr-FR" dirty="0"/>
                  <a:t>8-bit AVR </a:t>
                </a:r>
                <a:r>
                  <a:rPr lang="fr-FR" dirty="0" err="1"/>
                  <a:t>microcontroller</a:t>
                </a:r>
                <a:endParaRPr lang="fr-FR" dirty="0"/>
              </a:p>
              <a:p>
                <a:pPr lvl="1">
                  <a:buFontTx/>
                  <a:buChar char="-"/>
                </a:pPr>
                <a:r>
                  <a:rPr lang="fr-FR" dirty="0"/>
                  <a:t>Sensitive variable: </a:t>
                </a:r>
              </a:p>
              <a:p>
                <a:pPr marL="457200" lvl="1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fr-FR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i="1" smtClean="0">
                          <a:latin typeface="Cambria Math" panose="02040503050406030204" pitchFamily="18" charset="0"/>
                        </a:rPr>
                        <m:t>𝑆𝑏𝑜𝑥</m:t>
                      </m:r>
                      <m:r>
                        <a:rPr lang="fr-FR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fr-FR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 </m:t>
                      </m:r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fr-FR" dirty="0"/>
              </a:p>
              <a:p>
                <a:pPr marL="457200" lvl="1" indent="0">
                  <a:buFont typeface="Arial" panose="020B0604020202020204" pitchFamily="34" charset="0"/>
                  <a:buNone/>
                </a:pPr>
                <a:r>
                  <a:rPr lang="fr-FR" dirty="0"/>
                  <a:t>- </a:t>
                </a:r>
                <a:r>
                  <a:rPr lang="fr-FR" dirty="0" err="1"/>
                  <a:t>Countermeasure</a:t>
                </a:r>
                <a:r>
                  <a:rPr lang="fr-FR" dirty="0"/>
                  <a:t>: </a:t>
                </a:r>
                <a:r>
                  <a:rPr lang="fr-FR" dirty="0" err="1"/>
                  <a:t>Random</a:t>
                </a:r>
                <a:r>
                  <a:rPr lang="fr-FR" dirty="0"/>
                  <a:t> </a:t>
                </a:r>
                <a:r>
                  <a:rPr lang="fr-FR" dirty="0" err="1"/>
                  <a:t>delay</a:t>
                </a:r>
                <a:r>
                  <a:rPr lang="fr-FR" dirty="0"/>
                  <a:t> + 1</a:t>
                </a:r>
                <a:r>
                  <a:rPr lang="fr-FR" baseline="30000" dirty="0"/>
                  <a:t>st</a:t>
                </a:r>
                <a:r>
                  <a:rPr lang="fr-FR" dirty="0"/>
                  <a:t> </a:t>
                </a:r>
                <a:r>
                  <a:rPr lang="fr-FR" dirty="0" err="1"/>
                  <a:t>order</a:t>
                </a:r>
                <a:r>
                  <a:rPr lang="fr-FR" dirty="0"/>
                  <a:t> </a:t>
                </a:r>
                <a:r>
                  <a:rPr lang="fr-FR" dirty="0" err="1"/>
                  <a:t>masking</a:t>
                </a:r>
                <a:endParaRPr lang="fr-FR" dirty="0"/>
              </a:p>
            </p:txBody>
          </p:sp>
        </mc:Choice>
        <mc:Fallback xmlns="">
          <p:sp>
            <p:nvSpPr>
              <p:cNvPr id="8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73" y="3877056"/>
                <a:ext cx="5542583" cy="2651760"/>
              </a:xfrm>
              <a:prstGeom prst="rect">
                <a:avLst/>
              </a:prstGeom>
              <a:blipFill>
                <a:blip r:embed="rId6"/>
                <a:stretch>
                  <a:fillRect l="-2308" t="-41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030224" y="-233014"/>
            <a:ext cx="10515600" cy="1325563"/>
          </a:xfrm>
        </p:spPr>
        <p:txBody>
          <a:bodyPr/>
          <a:lstStyle/>
          <a:p>
            <a:pPr algn="ctr"/>
            <a:r>
              <a:rPr lang="fr-FR" b="1" dirty="0" err="1"/>
              <a:t>Datasets</a:t>
            </a:r>
            <a:endParaRPr lang="fr-FR" b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413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426718" y="309938"/>
            <a:ext cx="11512734" cy="385964"/>
            <a:chOff x="348341" y="1372384"/>
            <a:chExt cx="11512734" cy="385964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341" y="1372384"/>
              <a:ext cx="11512734" cy="385964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341" y="1372384"/>
              <a:ext cx="11512734" cy="385964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341" y="1372384"/>
              <a:ext cx="11512734" cy="385964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341" y="1372384"/>
              <a:ext cx="11512734" cy="385964"/>
            </a:xfrm>
            <a:prstGeom prst="rect">
              <a:avLst/>
            </a:prstGeom>
          </p:spPr>
        </p:pic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139" y="2031236"/>
            <a:ext cx="8778240" cy="4574499"/>
          </a:xfrm>
          <a:prstGeom prst="rect">
            <a:avLst/>
          </a:prstGeom>
        </p:spPr>
      </p:pic>
      <p:cxnSp>
        <p:nvCxnSpPr>
          <p:cNvPr id="14" name="Connecteur droit 13"/>
          <p:cNvCxnSpPr/>
          <p:nvPr/>
        </p:nvCxnSpPr>
        <p:spPr>
          <a:xfrm>
            <a:off x="5119920" y="2047628"/>
            <a:ext cx="0" cy="41596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Espace réservé du contenu 2"/>
              <p:cNvSpPr txBox="1">
                <a:spLocks/>
              </p:cNvSpPr>
              <p:nvPr/>
            </p:nvSpPr>
            <p:spPr>
              <a:xfrm>
                <a:off x="1280148" y="1153794"/>
                <a:ext cx="10154207" cy="4789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i="1" dirty="0"/>
                  <a:t>We </a:t>
                </a:r>
                <a:r>
                  <a:rPr lang="fr-FR" i="1" dirty="0" err="1"/>
                  <a:t>compute</a:t>
                </a:r>
                <a:r>
                  <a:rPr lang="fr-FR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𝑁𝑡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𝐺𝐸</m:t>
                        </m:r>
                      </m:sub>
                    </m:sSub>
                  </m:oMath>
                </a14:m>
                <a:r>
                  <a:rPr lang="fr-FR" i="1" dirty="0"/>
                  <a:t> over 100 tests and </a:t>
                </a:r>
                <a:r>
                  <a:rPr lang="fr-FR" i="1" dirty="0" err="1"/>
                  <a:t>denote</a:t>
                </a:r>
                <a:r>
                  <a:rPr lang="fr-FR" i="1" dirty="0"/>
                  <a:t> the final </a:t>
                </a:r>
                <a:r>
                  <a:rPr lang="fr-FR" i="1" dirty="0" err="1"/>
                  <a:t>result</a:t>
                </a:r>
                <a:r>
                  <a:rPr lang="fr-FR" i="1" dirty="0"/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𝑁𝑡</m:t>
                            </m:r>
                          </m:e>
                        </m:acc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𝐺𝐸</m:t>
                        </m:r>
                      </m:sub>
                    </m:sSub>
                  </m:oMath>
                </a14:m>
                <a:r>
                  <a:rPr lang="fr-FR" i="1" dirty="0"/>
                  <a:t> </a:t>
                </a:r>
              </a:p>
            </p:txBody>
          </p:sp>
        </mc:Choice>
        <mc:Fallback xmlns="">
          <p:sp>
            <p:nvSpPr>
              <p:cNvPr id="15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148" y="1153794"/>
                <a:ext cx="10154207" cy="478971"/>
              </a:xfrm>
              <a:prstGeom prst="rect">
                <a:avLst/>
              </a:prstGeom>
              <a:blipFill>
                <a:blip r:embed="rId4"/>
                <a:stretch>
                  <a:fillRect l="-1261" t="-20253" b="-354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4894217" y="6222017"/>
                <a:ext cx="3135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fr-FR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𝑵𝒕</m:t>
                              </m:r>
                            </m:e>
                          </m:acc>
                        </m:e>
                        <m:sub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𝑮𝑬</m:t>
                          </m:r>
                        </m:sub>
                      </m:sSub>
                    </m:oMath>
                  </m:oMathPara>
                </a14:m>
                <a:endParaRPr lang="fr-F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217" y="6222017"/>
                <a:ext cx="313509" cy="400110"/>
              </a:xfrm>
              <a:prstGeom prst="rect">
                <a:avLst/>
              </a:prstGeom>
              <a:blipFill>
                <a:blip r:embed="rId5"/>
                <a:stretch>
                  <a:fillRect r="-129412" b="-15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mage 18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139" y="2038331"/>
            <a:ext cx="8776800" cy="4575600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717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9" y="1012417"/>
            <a:ext cx="12137221" cy="30987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1430537"/>
                  </p:ext>
                </p:extLst>
              </p:nvPr>
            </p:nvGraphicFramePr>
            <p:xfrm>
              <a:off x="685801" y="4504266"/>
              <a:ext cx="11167534" cy="2089064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4213910">
                      <a:extLst>
                        <a:ext uri="{9D8B030D-6E8A-4147-A177-3AD203B41FA5}">
                          <a16:colId xmlns:a16="http://schemas.microsoft.com/office/drawing/2014/main" val="800127670"/>
                        </a:ext>
                      </a:extLst>
                    </a:gridCol>
                    <a:gridCol w="3681666">
                      <a:extLst>
                        <a:ext uri="{9D8B030D-6E8A-4147-A177-3AD203B41FA5}">
                          <a16:colId xmlns:a16="http://schemas.microsoft.com/office/drawing/2014/main" val="1355666302"/>
                        </a:ext>
                      </a:extLst>
                    </a:gridCol>
                    <a:gridCol w="3271958">
                      <a:extLst>
                        <a:ext uri="{9D8B030D-6E8A-4147-A177-3AD203B41FA5}">
                          <a16:colId xmlns:a16="http://schemas.microsoft.com/office/drawing/2014/main" val="542405983"/>
                        </a:ext>
                      </a:extLst>
                    </a:gridCol>
                  </a:tblGrid>
                  <a:tr h="648292">
                    <a:tc>
                      <a:txBody>
                        <a:bodyPr/>
                        <a:lstStyle/>
                        <a:p>
                          <a:endParaRPr lang="fr-F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/>
                            <a:t>State of</a:t>
                          </a:r>
                          <a:r>
                            <a:rPr lang="fr-FR" sz="2000" baseline="0" dirty="0"/>
                            <a:t> the Art ([KPH+19])</a:t>
                          </a:r>
                          <a:endParaRPr lang="fr-F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/>
                            <a:t>Our </a:t>
                          </a:r>
                          <a:r>
                            <a:rPr lang="fr-FR" sz="2000" dirty="0" err="1"/>
                            <a:t>Methodology</a:t>
                          </a:r>
                          <a:r>
                            <a:rPr lang="fr-FR" sz="2000" dirty="0"/>
                            <a:t> [ZBHV20b]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5589156"/>
                      </a:ext>
                    </a:extLst>
                  </a:tr>
                  <a:tr h="64829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000" b="1" dirty="0" err="1"/>
                            <a:t>Complexity</a:t>
                          </a:r>
                          <a:r>
                            <a:rPr lang="fr-FR" sz="2000" b="1" dirty="0"/>
                            <a:t> (</a:t>
                          </a:r>
                          <a:r>
                            <a:rPr lang="fr-FR" sz="2000" b="1" dirty="0" err="1"/>
                            <a:t>trainable</a:t>
                          </a:r>
                          <a:r>
                            <a:rPr lang="fr-FR" sz="2000" b="1" dirty="0"/>
                            <a:t> </a:t>
                          </a:r>
                          <a:r>
                            <a:rPr lang="fr-FR" sz="2000" b="1" dirty="0" err="1"/>
                            <a:t>parameters</a:t>
                          </a:r>
                          <a:r>
                            <a:rPr lang="fr-FR" sz="2000" b="1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/>
                            <a:t>512,711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>
                              <a:solidFill>
                                <a:srgbClr val="27F93B"/>
                              </a:solidFill>
                              <a:effectLst/>
                            </a:rPr>
                            <a:t>69,720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665281"/>
                      </a:ext>
                    </a:extLst>
                  </a:tr>
                  <a:tr h="3555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fr-FR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sz="2000" b="1" i="1" smtClean="0">
                                            <a:latin typeface="Cambria Math" panose="02040503050406030204" pitchFamily="18" charset="0"/>
                                          </a:rPr>
                                          <m:t>𝑵𝒕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𝐺𝐸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>
                              <a:solidFill>
                                <a:srgbClr val="27F93B"/>
                              </a:solidFill>
                              <a:effectLst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7950455"/>
                      </a:ext>
                    </a:extLst>
                  </a:tr>
                  <a:tr h="3555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/>
                            <a:t>Learning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/>
                            <a:t>4,500 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>
                              <a:solidFill>
                                <a:srgbClr val="27F93B"/>
                              </a:solidFill>
                            </a:rPr>
                            <a:t>1,965 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91731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1430537"/>
                  </p:ext>
                </p:extLst>
              </p:nvPr>
            </p:nvGraphicFramePr>
            <p:xfrm>
              <a:off x="685801" y="4504266"/>
              <a:ext cx="11167534" cy="2089064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4213910">
                      <a:extLst>
                        <a:ext uri="{9D8B030D-6E8A-4147-A177-3AD203B41FA5}">
                          <a16:colId xmlns:a16="http://schemas.microsoft.com/office/drawing/2014/main" val="800127670"/>
                        </a:ext>
                      </a:extLst>
                    </a:gridCol>
                    <a:gridCol w="3681666">
                      <a:extLst>
                        <a:ext uri="{9D8B030D-6E8A-4147-A177-3AD203B41FA5}">
                          <a16:colId xmlns:a16="http://schemas.microsoft.com/office/drawing/2014/main" val="1355666302"/>
                        </a:ext>
                      </a:extLst>
                    </a:gridCol>
                    <a:gridCol w="3271958">
                      <a:extLst>
                        <a:ext uri="{9D8B030D-6E8A-4147-A177-3AD203B41FA5}">
                          <a16:colId xmlns:a16="http://schemas.microsoft.com/office/drawing/2014/main" val="542405983"/>
                        </a:ext>
                      </a:extLst>
                    </a:gridCol>
                  </a:tblGrid>
                  <a:tr h="648292">
                    <a:tc>
                      <a:txBody>
                        <a:bodyPr/>
                        <a:lstStyle/>
                        <a:p>
                          <a:endParaRPr lang="fr-F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smtClean="0"/>
                            <a:t>State of</a:t>
                          </a:r>
                          <a:r>
                            <a:rPr lang="fr-FR" sz="2000" baseline="0" dirty="0" smtClean="0"/>
                            <a:t> the Art ([KPH+19])</a:t>
                          </a:r>
                          <a:endParaRPr lang="fr-F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smtClean="0"/>
                            <a:t>Our </a:t>
                          </a:r>
                          <a:r>
                            <a:rPr lang="fr-FR" sz="2000" dirty="0" err="1" smtClean="0"/>
                            <a:t>Methodology</a:t>
                          </a:r>
                          <a:r>
                            <a:rPr lang="fr-FR" sz="2000" dirty="0" smtClean="0"/>
                            <a:t> [ZBHV20b]</a:t>
                          </a:r>
                          <a:endParaRPr lang="fr-FR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5589156"/>
                      </a:ext>
                    </a:extLst>
                  </a:tr>
                  <a:tr h="64829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000" b="1" dirty="0" err="1" smtClean="0"/>
                            <a:t>Complexity</a:t>
                          </a:r>
                          <a:r>
                            <a:rPr lang="fr-FR" sz="2000" b="1" dirty="0" smtClean="0"/>
                            <a:t> (</a:t>
                          </a:r>
                          <a:r>
                            <a:rPr lang="fr-FR" sz="2000" b="1" dirty="0" err="1" smtClean="0"/>
                            <a:t>trainable</a:t>
                          </a:r>
                          <a:r>
                            <a:rPr lang="fr-FR" sz="2000" b="1" dirty="0" smtClean="0"/>
                            <a:t> </a:t>
                          </a:r>
                          <a:r>
                            <a:rPr lang="fr-FR" sz="2000" b="1" dirty="0" err="1" smtClean="0"/>
                            <a:t>parameters</a:t>
                          </a:r>
                          <a:r>
                            <a:rPr lang="fr-FR" sz="2000" b="1" dirty="0" smtClean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smtClean="0"/>
                            <a:t>512,711</a:t>
                          </a:r>
                          <a:endParaRPr lang="fr-F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solidFill>
                                <a:srgbClr val="27F93B"/>
                              </a:solidFill>
                              <a:effectLst/>
                            </a:rPr>
                            <a:t>69,720</a:t>
                          </a:r>
                          <a:endParaRPr lang="fr-FR" sz="2000" b="1" dirty="0">
                            <a:solidFill>
                              <a:srgbClr val="27F93B"/>
                            </a:solidFill>
                            <a:effectLst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66528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t="-336923" r="-165029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smtClean="0"/>
                            <a:t>10</a:t>
                          </a:r>
                          <a:endParaRPr lang="fr-F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solidFill>
                                <a:srgbClr val="27F93B"/>
                              </a:solidFill>
                              <a:effectLst/>
                            </a:rPr>
                            <a:t>3</a:t>
                          </a:r>
                          <a:endParaRPr lang="fr-FR" sz="2000" b="1" dirty="0">
                            <a:solidFill>
                              <a:srgbClr val="27F93B"/>
                            </a:solidFill>
                            <a:effectLst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795045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/>
                            <a:t>Learning Time</a:t>
                          </a:r>
                          <a:endParaRPr lang="fr-FR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smtClean="0"/>
                            <a:t>4,500 s</a:t>
                          </a:r>
                          <a:endParaRPr lang="fr-F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solidFill>
                                <a:srgbClr val="27F93B"/>
                              </a:solidFill>
                            </a:rPr>
                            <a:t>1,965 s</a:t>
                          </a:r>
                          <a:endParaRPr lang="fr-FR" sz="2000" b="1" dirty="0">
                            <a:solidFill>
                              <a:srgbClr val="27F93B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917312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30224" y="-233014"/>
            <a:ext cx="10515600" cy="1325563"/>
          </a:xfrm>
        </p:spPr>
        <p:txBody>
          <a:bodyPr/>
          <a:lstStyle/>
          <a:p>
            <a:pPr algn="ctr"/>
            <a:r>
              <a:rPr lang="fr-FR" b="1" dirty="0"/>
              <a:t>AES_RD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067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2" y="1274871"/>
            <a:ext cx="12014200" cy="28558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au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5167445"/>
                  </p:ext>
                </p:extLst>
              </p:nvPr>
            </p:nvGraphicFramePr>
            <p:xfrm>
              <a:off x="685801" y="4487332"/>
              <a:ext cx="11379201" cy="219456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3320819">
                      <a:extLst>
                        <a:ext uri="{9D8B030D-6E8A-4147-A177-3AD203B41FA5}">
                          <a16:colId xmlns:a16="http://schemas.microsoft.com/office/drawing/2014/main" val="800127670"/>
                        </a:ext>
                      </a:extLst>
                    </a:gridCol>
                    <a:gridCol w="2901377">
                      <a:extLst>
                        <a:ext uri="{9D8B030D-6E8A-4147-A177-3AD203B41FA5}">
                          <a16:colId xmlns:a16="http://schemas.microsoft.com/office/drawing/2014/main" val="1355666302"/>
                        </a:ext>
                      </a:extLst>
                    </a:gridCol>
                    <a:gridCol w="2396319">
                      <a:extLst>
                        <a:ext uri="{9D8B030D-6E8A-4147-A177-3AD203B41FA5}">
                          <a16:colId xmlns:a16="http://schemas.microsoft.com/office/drawing/2014/main" val="542405983"/>
                        </a:ext>
                      </a:extLst>
                    </a:gridCol>
                    <a:gridCol w="2760686">
                      <a:extLst>
                        <a:ext uri="{9D8B030D-6E8A-4147-A177-3AD203B41FA5}">
                          <a16:colId xmlns:a16="http://schemas.microsoft.com/office/drawing/2014/main" val="1811625929"/>
                        </a:ext>
                      </a:extLst>
                    </a:gridCol>
                  </a:tblGrid>
                  <a:tr h="648292">
                    <a:tc>
                      <a:txBody>
                        <a:bodyPr/>
                        <a:lstStyle/>
                        <a:p>
                          <a:endParaRPr lang="fr-F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/>
                            <a:t>State of</a:t>
                          </a:r>
                          <a:r>
                            <a:rPr lang="fr-FR" sz="2000" baseline="0" dirty="0"/>
                            <a:t> the Art ([BPS+20])</a:t>
                          </a:r>
                          <a:endParaRPr lang="fr-F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/>
                            <a:t>Our </a:t>
                          </a:r>
                          <a:r>
                            <a:rPr lang="fr-FR" sz="2000" dirty="0" err="1"/>
                            <a:t>Methodology</a:t>
                          </a:r>
                          <a:endParaRPr lang="fr-F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err="1"/>
                            <a:t>Result</a:t>
                          </a:r>
                          <a:r>
                            <a:rPr lang="fr-FR" sz="2000" dirty="0"/>
                            <a:t> on </a:t>
                          </a:r>
                          <a:r>
                            <a:rPr lang="fr-FR" sz="2000" dirty="0" err="1"/>
                            <a:t>synchronized</a:t>
                          </a:r>
                          <a:r>
                            <a:rPr lang="fr-FR" sz="2000" dirty="0"/>
                            <a:t> traces [ZBHV20a]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5589156"/>
                      </a:ext>
                    </a:extLst>
                  </a:tr>
                  <a:tr h="64829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000" b="1" dirty="0" err="1"/>
                            <a:t>Complexity</a:t>
                          </a:r>
                          <a:r>
                            <a:rPr lang="fr-FR" sz="2000" b="1" dirty="0"/>
                            <a:t> (</a:t>
                          </a:r>
                          <a:r>
                            <a:rPr lang="fr-FR" sz="2000" b="1" dirty="0" err="1"/>
                            <a:t>trainable</a:t>
                          </a:r>
                          <a:r>
                            <a:rPr lang="fr-FR" sz="2000" b="1" dirty="0"/>
                            <a:t> </a:t>
                          </a:r>
                          <a:r>
                            <a:rPr lang="fr-FR" sz="2000" b="1" dirty="0" err="1"/>
                            <a:t>parameters</a:t>
                          </a:r>
                          <a:r>
                            <a:rPr lang="fr-FR" sz="2000" b="1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/>
                            <a:t>66,652,444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>
                              <a:solidFill>
                                <a:srgbClr val="27F93B"/>
                              </a:solidFill>
                              <a:effectLst/>
                            </a:rPr>
                            <a:t>87,279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>
                              <a:solidFill>
                                <a:srgbClr val="27F93B"/>
                              </a:solidFill>
                              <a:effectLst/>
                            </a:rPr>
                            <a:t>16,960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665281"/>
                      </a:ext>
                    </a:extLst>
                  </a:tr>
                  <a:tr h="3555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fr-FR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sz="2000" b="1" i="1" smtClean="0">
                                            <a:latin typeface="Cambria Math" panose="02040503050406030204" pitchFamily="18" charset="0"/>
                                          </a:rPr>
                                          <m:t>𝑵𝒕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𝐺𝐸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/>
                            <a:t>&gt; 5,000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000" b="1" dirty="0">
                              <a:solidFill>
                                <a:srgbClr val="27F93B"/>
                              </a:solidFill>
                              <a:effectLst/>
                            </a:rPr>
                            <a:t>244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000" b="1" dirty="0">
                              <a:solidFill>
                                <a:srgbClr val="27F93B"/>
                              </a:solidFill>
                              <a:effectLst/>
                            </a:rPr>
                            <a:t>191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7950455"/>
                      </a:ext>
                    </a:extLst>
                  </a:tr>
                  <a:tr h="3555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/>
                            <a:t>Learning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/>
                            <a:t>5,475 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>
                              <a:solidFill>
                                <a:srgbClr val="27F93B"/>
                              </a:solidFill>
                            </a:rPr>
                            <a:t>380 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>
                              <a:solidFill>
                                <a:srgbClr val="27F93B"/>
                              </a:solidFill>
                            </a:rPr>
                            <a:t>253 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91731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au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5167445"/>
                  </p:ext>
                </p:extLst>
              </p:nvPr>
            </p:nvGraphicFramePr>
            <p:xfrm>
              <a:off x="685801" y="4487332"/>
              <a:ext cx="11379201" cy="219456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3320819">
                      <a:extLst>
                        <a:ext uri="{9D8B030D-6E8A-4147-A177-3AD203B41FA5}">
                          <a16:colId xmlns:a16="http://schemas.microsoft.com/office/drawing/2014/main" val="800127670"/>
                        </a:ext>
                      </a:extLst>
                    </a:gridCol>
                    <a:gridCol w="2901377">
                      <a:extLst>
                        <a:ext uri="{9D8B030D-6E8A-4147-A177-3AD203B41FA5}">
                          <a16:colId xmlns:a16="http://schemas.microsoft.com/office/drawing/2014/main" val="1355666302"/>
                        </a:ext>
                      </a:extLst>
                    </a:gridCol>
                    <a:gridCol w="2396319">
                      <a:extLst>
                        <a:ext uri="{9D8B030D-6E8A-4147-A177-3AD203B41FA5}">
                          <a16:colId xmlns:a16="http://schemas.microsoft.com/office/drawing/2014/main" val="542405983"/>
                        </a:ext>
                      </a:extLst>
                    </a:gridCol>
                    <a:gridCol w="2760686">
                      <a:extLst>
                        <a:ext uri="{9D8B030D-6E8A-4147-A177-3AD203B41FA5}">
                          <a16:colId xmlns:a16="http://schemas.microsoft.com/office/drawing/2014/main" val="1811625929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fr-F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smtClean="0"/>
                            <a:t>State of</a:t>
                          </a:r>
                          <a:r>
                            <a:rPr lang="fr-FR" sz="2000" baseline="0" dirty="0" smtClean="0"/>
                            <a:t> the Art ([BPS+20])</a:t>
                          </a:r>
                          <a:endParaRPr lang="fr-F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smtClean="0"/>
                            <a:t>Our </a:t>
                          </a:r>
                          <a:r>
                            <a:rPr lang="fr-FR" sz="2000" dirty="0" err="1" smtClean="0"/>
                            <a:t>Methodology</a:t>
                          </a:r>
                          <a:endParaRPr lang="fr-F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err="1" smtClean="0"/>
                            <a:t>Result</a:t>
                          </a:r>
                          <a:r>
                            <a:rPr lang="fr-FR" sz="2000" dirty="0" smtClean="0"/>
                            <a:t> on </a:t>
                          </a:r>
                          <a:r>
                            <a:rPr lang="fr-FR" sz="2000" dirty="0" err="1" smtClean="0"/>
                            <a:t>synchronized</a:t>
                          </a:r>
                          <a:r>
                            <a:rPr lang="fr-FR" sz="2000" dirty="0" smtClean="0"/>
                            <a:t> traces [</a:t>
                          </a:r>
                          <a:r>
                            <a:rPr lang="fr-FR" sz="2000" dirty="0" smtClean="0"/>
                            <a:t>ZBHV20a]</a:t>
                          </a:r>
                          <a:endParaRPr lang="fr-FR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5589156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000" b="1" dirty="0" err="1" smtClean="0"/>
                            <a:t>Complexity</a:t>
                          </a:r>
                          <a:r>
                            <a:rPr lang="fr-FR" sz="2000" b="1" dirty="0" smtClean="0"/>
                            <a:t> (</a:t>
                          </a:r>
                          <a:r>
                            <a:rPr lang="fr-FR" sz="2000" b="1" dirty="0" err="1" smtClean="0"/>
                            <a:t>trainable</a:t>
                          </a:r>
                          <a:r>
                            <a:rPr lang="fr-FR" sz="2000" b="1" dirty="0" smtClean="0"/>
                            <a:t> </a:t>
                          </a:r>
                          <a:r>
                            <a:rPr lang="fr-FR" sz="2000" b="1" dirty="0" err="1" smtClean="0"/>
                            <a:t>parameters</a:t>
                          </a:r>
                          <a:r>
                            <a:rPr lang="fr-FR" sz="2000" b="1" dirty="0" smtClean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smtClean="0"/>
                            <a:t>66,652,444</a:t>
                          </a:r>
                          <a:endParaRPr lang="fr-F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solidFill>
                                <a:srgbClr val="27F93B"/>
                              </a:solidFill>
                              <a:effectLst/>
                            </a:rPr>
                            <a:t>87,279</a:t>
                          </a:r>
                          <a:endParaRPr lang="fr-FR" sz="2000" b="1" dirty="0">
                            <a:solidFill>
                              <a:srgbClr val="27F93B"/>
                            </a:solidFill>
                            <a:effectLst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solidFill>
                                <a:srgbClr val="27F93B"/>
                              </a:solidFill>
                              <a:effectLst/>
                            </a:rPr>
                            <a:t>16,960</a:t>
                          </a:r>
                          <a:endParaRPr lang="fr-FR" sz="2000" b="1" dirty="0">
                            <a:solidFill>
                              <a:srgbClr val="27F93B"/>
                            </a:solidFill>
                            <a:effectLst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66528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t="-363077" r="-242936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smtClean="0"/>
                            <a:t>&gt; 5,000</a:t>
                          </a:r>
                          <a:endParaRPr lang="fr-F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000" b="1" dirty="0" smtClean="0">
                              <a:solidFill>
                                <a:srgbClr val="27F93B"/>
                              </a:solidFill>
                              <a:effectLst/>
                            </a:rPr>
                            <a:t>244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000" b="1" dirty="0" smtClean="0">
                              <a:solidFill>
                                <a:srgbClr val="27F93B"/>
                              </a:solidFill>
                              <a:effectLst/>
                            </a:rPr>
                            <a:t>191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795045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/>
                            <a:t>Learning Time</a:t>
                          </a:r>
                          <a:endParaRPr lang="fr-FR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smtClean="0"/>
                            <a:t>5,475 s</a:t>
                          </a:r>
                          <a:endParaRPr lang="fr-F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solidFill>
                                <a:srgbClr val="27F93B"/>
                              </a:solidFill>
                            </a:rPr>
                            <a:t>380 s</a:t>
                          </a:r>
                          <a:endParaRPr lang="fr-FR" sz="2000" b="1" dirty="0">
                            <a:solidFill>
                              <a:srgbClr val="27F93B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solidFill>
                                <a:srgbClr val="27F93B"/>
                              </a:solidFill>
                            </a:rPr>
                            <a:t>253 s</a:t>
                          </a:r>
                          <a:endParaRPr lang="fr-FR" sz="2000" b="1" dirty="0">
                            <a:solidFill>
                              <a:srgbClr val="27F93B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917312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030224" y="-233014"/>
            <a:ext cx="10515600" cy="1325563"/>
          </a:xfrm>
        </p:spPr>
        <p:txBody>
          <a:bodyPr/>
          <a:lstStyle/>
          <a:p>
            <a:pPr algn="ctr"/>
            <a:r>
              <a:rPr lang="fr-FR" b="1" dirty="0"/>
              <a:t>ASCAD: </a:t>
            </a:r>
            <a:r>
              <a:rPr lang="fr-FR" b="1" dirty="0" err="1"/>
              <a:t>Random</a:t>
            </a:r>
            <a:r>
              <a:rPr lang="fr-FR" b="1" dirty="0"/>
              <a:t> Delay 50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840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4192" y="1737361"/>
            <a:ext cx="10515600" cy="3355848"/>
          </a:xfrm>
        </p:spPr>
        <p:txBody>
          <a:bodyPr>
            <a:normAutofit/>
          </a:bodyPr>
          <a:lstStyle/>
          <a:p>
            <a:pPr algn="ctr"/>
            <a:r>
              <a:rPr lang="fr-FR" b="1" dirty="0" err="1"/>
              <a:t>What</a:t>
            </a:r>
            <a:r>
              <a:rPr lang="fr-FR" b="1" dirty="0"/>
              <a:t> </a:t>
            </a:r>
            <a:r>
              <a:rPr lang="fr-FR" b="1" dirty="0" err="1"/>
              <a:t>is</a:t>
            </a:r>
            <a:r>
              <a:rPr lang="fr-FR" b="1" dirty="0"/>
              <a:t> a </a:t>
            </a:r>
            <a:r>
              <a:rPr lang="fr-FR" b="1" dirty="0" err="1"/>
              <a:t>Side</a:t>
            </a:r>
            <a:r>
              <a:rPr lang="fr-FR" b="1" dirty="0"/>
              <a:t>-Channel Attack?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8859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4848"/>
            <a:ext cx="12176833" cy="28928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au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8816863"/>
                  </p:ext>
                </p:extLst>
              </p:nvPr>
            </p:nvGraphicFramePr>
            <p:xfrm>
              <a:off x="685801" y="4487332"/>
              <a:ext cx="11364684" cy="219456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3316582">
                      <a:extLst>
                        <a:ext uri="{9D8B030D-6E8A-4147-A177-3AD203B41FA5}">
                          <a16:colId xmlns:a16="http://schemas.microsoft.com/office/drawing/2014/main" val="800127670"/>
                        </a:ext>
                      </a:extLst>
                    </a:gridCol>
                    <a:gridCol w="2897676">
                      <a:extLst>
                        <a:ext uri="{9D8B030D-6E8A-4147-A177-3AD203B41FA5}">
                          <a16:colId xmlns:a16="http://schemas.microsoft.com/office/drawing/2014/main" val="1355666302"/>
                        </a:ext>
                      </a:extLst>
                    </a:gridCol>
                    <a:gridCol w="2418112">
                      <a:extLst>
                        <a:ext uri="{9D8B030D-6E8A-4147-A177-3AD203B41FA5}">
                          <a16:colId xmlns:a16="http://schemas.microsoft.com/office/drawing/2014/main" val="542405983"/>
                        </a:ext>
                      </a:extLst>
                    </a:gridCol>
                    <a:gridCol w="2732314">
                      <a:extLst>
                        <a:ext uri="{9D8B030D-6E8A-4147-A177-3AD203B41FA5}">
                          <a16:colId xmlns:a16="http://schemas.microsoft.com/office/drawing/2014/main" val="1357563170"/>
                        </a:ext>
                      </a:extLst>
                    </a:gridCol>
                  </a:tblGrid>
                  <a:tr h="648292">
                    <a:tc>
                      <a:txBody>
                        <a:bodyPr/>
                        <a:lstStyle/>
                        <a:p>
                          <a:endParaRPr lang="fr-F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/>
                            <a:t>State of</a:t>
                          </a:r>
                          <a:r>
                            <a:rPr lang="fr-FR" sz="2000" baseline="0" dirty="0"/>
                            <a:t> the Art ([BPS+20])</a:t>
                          </a:r>
                          <a:endParaRPr lang="fr-F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/>
                            <a:t>Our </a:t>
                          </a:r>
                          <a:r>
                            <a:rPr lang="fr-FR" sz="2000" dirty="0" err="1"/>
                            <a:t>Methodology</a:t>
                          </a:r>
                          <a:endParaRPr lang="fr-F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err="1"/>
                            <a:t>Result</a:t>
                          </a:r>
                          <a:r>
                            <a:rPr lang="fr-FR" sz="2000" dirty="0"/>
                            <a:t> on </a:t>
                          </a:r>
                          <a:r>
                            <a:rPr lang="fr-FR" sz="2000" dirty="0" err="1"/>
                            <a:t>synchronized</a:t>
                          </a:r>
                          <a:r>
                            <a:rPr lang="fr-FR" sz="2000" dirty="0"/>
                            <a:t> traces [ZBHV20a]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5589156"/>
                      </a:ext>
                    </a:extLst>
                  </a:tr>
                  <a:tr h="64829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000" b="1" dirty="0" err="1"/>
                            <a:t>Complexity</a:t>
                          </a:r>
                          <a:r>
                            <a:rPr lang="fr-FR" sz="2000" b="1" dirty="0"/>
                            <a:t> (</a:t>
                          </a:r>
                          <a:r>
                            <a:rPr lang="fr-FR" sz="2000" b="1" dirty="0" err="1"/>
                            <a:t>trainable</a:t>
                          </a:r>
                          <a:r>
                            <a:rPr lang="fr-FR" sz="2000" b="1" dirty="0"/>
                            <a:t> </a:t>
                          </a:r>
                          <a:r>
                            <a:rPr lang="fr-FR" sz="2000" b="1" dirty="0" err="1"/>
                            <a:t>parameters</a:t>
                          </a:r>
                          <a:r>
                            <a:rPr lang="fr-FR" sz="2000" b="1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/>
                            <a:t>66,652,444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>
                              <a:solidFill>
                                <a:srgbClr val="27F93B"/>
                              </a:solidFill>
                              <a:effectLst/>
                            </a:rPr>
                            <a:t>142,044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>
                              <a:solidFill>
                                <a:srgbClr val="27F93B"/>
                              </a:solidFill>
                              <a:effectLst/>
                            </a:rPr>
                            <a:t>16,960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665281"/>
                      </a:ext>
                    </a:extLst>
                  </a:tr>
                  <a:tr h="3555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fr-FR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sz="2000" b="1" i="1" smtClean="0">
                                            <a:latin typeface="Cambria Math" panose="02040503050406030204" pitchFamily="18" charset="0"/>
                                          </a:rPr>
                                          <m:t>𝑵𝒕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𝐺𝐸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/>
                            <a:t>&gt; 5,000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000" b="1" dirty="0">
                              <a:solidFill>
                                <a:srgbClr val="27F93B"/>
                              </a:solidFill>
                              <a:effectLst/>
                            </a:rPr>
                            <a:t>270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000" b="1" dirty="0">
                              <a:solidFill>
                                <a:srgbClr val="27F93B"/>
                              </a:solidFill>
                              <a:effectLst/>
                            </a:rPr>
                            <a:t>191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7950455"/>
                      </a:ext>
                    </a:extLst>
                  </a:tr>
                  <a:tr h="3555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/>
                            <a:t>Learning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/>
                            <a:t>5,475 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>
                              <a:solidFill>
                                <a:srgbClr val="27F93B"/>
                              </a:solidFill>
                            </a:rPr>
                            <a:t>512 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>
                              <a:solidFill>
                                <a:srgbClr val="27F93B"/>
                              </a:solidFill>
                            </a:rPr>
                            <a:t>253 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91731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au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8816863"/>
                  </p:ext>
                </p:extLst>
              </p:nvPr>
            </p:nvGraphicFramePr>
            <p:xfrm>
              <a:off x="685801" y="4487332"/>
              <a:ext cx="11364684" cy="219456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3316582">
                      <a:extLst>
                        <a:ext uri="{9D8B030D-6E8A-4147-A177-3AD203B41FA5}">
                          <a16:colId xmlns:a16="http://schemas.microsoft.com/office/drawing/2014/main" val="800127670"/>
                        </a:ext>
                      </a:extLst>
                    </a:gridCol>
                    <a:gridCol w="2897676">
                      <a:extLst>
                        <a:ext uri="{9D8B030D-6E8A-4147-A177-3AD203B41FA5}">
                          <a16:colId xmlns:a16="http://schemas.microsoft.com/office/drawing/2014/main" val="1355666302"/>
                        </a:ext>
                      </a:extLst>
                    </a:gridCol>
                    <a:gridCol w="2418112">
                      <a:extLst>
                        <a:ext uri="{9D8B030D-6E8A-4147-A177-3AD203B41FA5}">
                          <a16:colId xmlns:a16="http://schemas.microsoft.com/office/drawing/2014/main" val="542405983"/>
                        </a:ext>
                      </a:extLst>
                    </a:gridCol>
                    <a:gridCol w="2732314">
                      <a:extLst>
                        <a:ext uri="{9D8B030D-6E8A-4147-A177-3AD203B41FA5}">
                          <a16:colId xmlns:a16="http://schemas.microsoft.com/office/drawing/2014/main" val="1357563170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fr-F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smtClean="0"/>
                            <a:t>State of</a:t>
                          </a:r>
                          <a:r>
                            <a:rPr lang="fr-FR" sz="2000" baseline="0" dirty="0" smtClean="0"/>
                            <a:t> the Art ([BPS+20])</a:t>
                          </a:r>
                          <a:endParaRPr lang="fr-F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smtClean="0"/>
                            <a:t>Our </a:t>
                          </a:r>
                          <a:r>
                            <a:rPr lang="fr-FR" sz="2000" dirty="0" err="1" smtClean="0"/>
                            <a:t>Methodology</a:t>
                          </a:r>
                          <a:endParaRPr lang="fr-F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err="1" smtClean="0"/>
                            <a:t>Result</a:t>
                          </a:r>
                          <a:r>
                            <a:rPr lang="fr-FR" sz="2000" dirty="0" smtClean="0"/>
                            <a:t> on </a:t>
                          </a:r>
                          <a:r>
                            <a:rPr lang="fr-FR" sz="2000" dirty="0" err="1" smtClean="0"/>
                            <a:t>synchronized</a:t>
                          </a:r>
                          <a:r>
                            <a:rPr lang="fr-FR" sz="2000" dirty="0" smtClean="0"/>
                            <a:t> traces [</a:t>
                          </a:r>
                          <a:r>
                            <a:rPr lang="fr-FR" sz="2000" dirty="0" smtClean="0"/>
                            <a:t>ZBHV20a]</a:t>
                          </a:r>
                          <a:endParaRPr lang="fr-FR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5589156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000" b="1" dirty="0" err="1" smtClean="0"/>
                            <a:t>Complexity</a:t>
                          </a:r>
                          <a:r>
                            <a:rPr lang="fr-FR" sz="2000" b="1" dirty="0" smtClean="0"/>
                            <a:t> (</a:t>
                          </a:r>
                          <a:r>
                            <a:rPr lang="fr-FR" sz="2000" b="1" dirty="0" err="1" smtClean="0"/>
                            <a:t>trainable</a:t>
                          </a:r>
                          <a:r>
                            <a:rPr lang="fr-FR" sz="2000" b="1" dirty="0" smtClean="0"/>
                            <a:t> </a:t>
                          </a:r>
                          <a:r>
                            <a:rPr lang="fr-FR" sz="2000" b="1" dirty="0" err="1" smtClean="0"/>
                            <a:t>parameters</a:t>
                          </a:r>
                          <a:r>
                            <a:rPr lang="fr-FR" sz="2000" b="1" dirty="0" smtClean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smtClean="0"/>
                            <a:t>66,652,444</a:t>
                          </a:r>
                          <a:endParaRPr lang="fr-F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solidFill>
                                <a:srgbClr val="27F93B"/>
                              </a:solidFill>
                              <a:effectLst/>
                            </a:rPr>
                            <a:t>142,044</a:t>
                          </a:r>
                          <a:endParaRPr lang="fr-FR" sz="2000" b="1" dirty="0">
                            <a:solidFill>
                              <a:srgbClr val="27F93B"/>
                            </a:solidFill>
                            <a:effectLst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solidFill>
                                <a:srgbClr val="27F93B"/>
                              </a:solidFill>
                              <a:effectLst/>
                            </a:rPr>
                            <a:t>16,960</a:t>
                          </a:r>
                          <a:endParaRPr lang="fr-FR" sz="2000" b="1" dirty="0">
                            <a:solidFill>
                              <a:srgbClr val="27F93B"/>
                            </a:solidFill>
                            <a:effectLst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66528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t="-363077" r="-243015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smtClean="0"/>
                            <a:t>&gt; 5,000</a:t>
                          </a:r>
                          <a:endParaRPr lang="fr-F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000" b="1" dirty="0" smtClean="0">
                              <a:solidFill>
                                <a:srgbClr val="27F93B"/>
                              </a:solidFill>
                              <a:effectLst/>
                            </a:rPr>
                            <a:t>270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000" b="1" dirty="0" smtClean="0">
                              <a:solidFill>
                                <a:srgbClr val="27F93B"/>
                              </a:solidFill>
                              <a:effectLst/>
                            </a:rPr>
                            <a:t>191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795045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/>
                            <a:t>Learning Time</a:t>
                          </a:r>
                          <a:endParaRPr lang="fr-FR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smtClean="0"/>
                            <a:t>5,475 s</a:t>
                          </a:r>
                          <a:endParaRPr lang="fr-F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solidFill>
                                <a:srgbClr val="27F93B"/>
                              </a:solidFill>
                            </a:rPr>
                            <a:t>512 s</a:t>
                          </a:r>
                          <a:endParaRPr lang="fr-FR" sz="2000" b="1" dirty="0">
                            <a:solidFill>
                              <a:srgbClr val="27F93B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solidFill>
                                <a:srgbClr val="27F93B"/>
                              </a:solidFill>
                            </a:rPr>
                            <a:t>253 s</a:t>
                          </a:r>
                          <a:endParaRPr lang="fr-FR" sz="2000" b="1" dirty="0">
                            <a:solidFill>
                              <a:srgbClr val="27F93B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917312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030224" y="-233014"/>
            <a:ext cx="10515600" cy="1325563"/>
          </a:xfrm>
        </p:spPr>
        <p:txBody>
          <a:bodyPr/>
          <a:lstStyle/>
          <a:p>
            <a:pPr algn="ctr"/>
            <a:r>
              <a:rPr lang="fr-FR" b="1" dirty="0"/>
              <a:t>ASCAD: </a:t>
            </a:r>
            <a:r>
              <a:rPr lang="fr-FR" b="1" dirty="0" err="1"/>
              <a:t>Random</a:t>
            </a:r>
            <a:r>
              <a:rPr lang="fr-FR" b="1" dirty="0"/>
              <a:t> Delay 100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3544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710" y="1232177"/>
            <a:ext cx="855504" cy="1140438"/>
          </a:xfrm>
          <a:prstGeom prst="rect">
            <a:avLst/>
          </a:prstGeom>
        </p:spPr>
      </p:pic>
      <p:sp>
        <p:nvSpPr>
          <p:cNvPr id="8" name="Bulle ronde 7"/>
          <p:cNvSpPr/>
          <p:nvPr/>
        </p:nvSpPr>
        <p:spPr>
          <a:xfrm flipH="1">
            <a:off x="8873746" y="487803"/>
            <a:ext cx="2226964" cy="1488747"/>
          </a:xfrm>
          <a:prstGeom prst="wedgeEllipseCallou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b="1" dirty="0">
                <a:solidFill>
                  <a:schemeClr val="tx1"/>
                </a:solidFill>
              </a:rPr>
              <a:t>How </a:t>
            </a:r>
            <a:r>
              <a:rPr lang="fr-FR" b="1" dirty="0" err="1">
                <a:solidFill>
                  <a:schemeClr val="tx1"/>
                </a:solidFill>
              </a:rPr>
              <a:t>can</a:t>
            </a:r>
            <a:r>
              <a:rPr lang="fr-FR" b="1" dirty="0">
                <a:solidFill>
                  <a:schemeClr val="tx1"/>
                </a:solidFill>
              </a:rPr>
              <a:t> </a:t>
            </a:r>
            <a:r>
              <a:rPr lang="fr-FR" b="1" dirty="0" err="1">
                <a:solidFill>
                  <a:schemeClr val="tx1"/>
                </a:solidFill>
              </a:rPr>
              <a:t>we</a:t>
            </a:r>
            <a:r>
              <a:rPr lang="fr-FR" b="1" dirty="0">
                <a:solidFill>
                  <a:schemeClr val="tx1"/>
                </a:solidFill>
              </a:rPr>
              <a:t> </a:t>
            </a:r>
            <a:r>
              <a:rPr lang="fr-FR" b="1" dirty="0" err="1">
                <a:solidFill>
                  <a:schemeClr val="tx1"/>
                </a:solidFill>
              </a:rPr>
              <a:t>reproduce</a:t>
            </a:r>
            <a:r>
              <a:rPr lang="fr-FR" b="1" dirty="0">
                <a:solidFill>
                  <a:schemeClr val="tx1"/>
                </a:solidFill>
              </a:rPr>
              <a:t> </a:t>
            </a:r>
            <a:r>
              <a:rPr lang="fr-FR" b="1" dirty="0" err="1">
                <a:solidFill>
                  <a:schemeClr val="tx1"/>
                </a:solidFill>
              </a:rPr>
              <a:t>these</a:t>
            </a:r>
            <a:r>
              <a:rPr lang="fr-FR" b="1" dirty="0">
                <a:solidFill>
                  <a:schemeClr val="tx1"/>
                </a:solidFill>
              </a:rPr>
              <a:t> </a:t>
            </a:r>
            <a:r>
              <a:rPr lang="fr-FR" b="1" dirty="0" err="1">
                <a:solidFill>
                  <a:schemeClr val="tx1"/>
                </a:solidFill>
              </a:rPr>
              <a:t>results</a:t>
            </a:r>
            <a:r>
              <a:rPr lang="fr-FR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463296" y="790262"/>
            <a:ext cx="6440424" cy="1971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GitHub </a:t>
            </a:r>
            <a:r>
              <a:rPr lang="fr-FR" b="1" dirty="0" err="1"/>
              <a:t>repository</a:t>
            </a:r>
            <a:r>
              <a:rPr lang="fr-FR" b="1" dirty="0"/>
              <a:t>: </a:t>
            </a:r>
          </a:p>
          <a:p>
            <a:pPr>
              <a:buFontTx/>
              <a:buChar char="-"/>
            </a:pPr>
            <a:r>
              <a:rPr lang="fr-FR" sz="2000" dirty="0"/>
              <a:t>&gt; 500 unique </a:t>
            </a:r>
            <a:r>
              <a:rPr lang="fr-FR" sz="2000" dirty="0" err="1"/>
              <a:t>visitors</a:t>
            </a:r>
            <a:endParaRPr lang="fr-FR" sz="2000" dirty="0"/>
          </a:p>
          <a:p>
            <a:pPr>
              <a:buFontTx/>
              <a:buChar char="-"/>
            </a:pPr>
            <a:r>
              <a:rPr lang="fr-FR" sz="2000" dirty="0"/>
              <a:t>&gt; 100 unique </a:t>
            </a:r>
            <a:r>
              <a:rPr lang="fr-FR" sz="2000" dirty="0" err="1"/>
              <a:t>downloads</a:t>
            </a:r>
            <a:endParaRPr lang="fr-FR" sz="2000" dirty="0"/>
          </a:p>
          <a:p>
            <a:pPr marL="0" indent="0">
              <a:buNone/>
            </a:pPr>
            <a:r>
              <a:rPr lang="fr-FR" sz="2000" dirty="0"/>
              <a:t>- Source code: </a:t>
            </a:r>
            <a:r>
              <a:rPr lang="fr-FR" sz="2000" u="sng" dirty="0"/>
              <a:t>github.com/</a:t>
            </a:r>
            <a:r>
              <a:rPr lang="fr-FR" sz="2000" u="sng" dirty="0" err="1"/>
              <a:t>gabzai</a:t>
            </a:r>
            <a:r>
              <a:rPr lang="fr-FR" sz="2000" u="sng" dirty="0"/>
              <a:t>/</a:t>
            </a:r>
            <a:r>
              <a:rPr lang="fr-FR" sz="2000" u="sng" dirty="0" err="1"/>
              <a:t>Methodology</a:t>
            </a:r>
            <a:r>
              <a:rPr lang="fr-FR" sz="2000" u="sng" dirty="0"/>
              <a:t>-for-efficient-CNN-architectures-in-SCA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6" y="3154680"/>
            <a:ext cx="5713778" cy="3143926"/>
          </a:xfrm>
          <a:prstGeom prst="rect">
            <a:avLst/>
          </a:prstGeom>
        </p:spPr>
      </p:pic>
      <p:sp>
        <p:nvSpPr>
          <p:cNvPr id="12" name="Espace réservé du contenu 2"/>
          <p:cNvSpPr txBox="1">
            <a:spLocks/>
          </p:cNvSpPr>
          <p:nvPr/>
        </p:nvSpPr>
        <p:spPr>
          <a:xfrm>
            <a:off x="791869" y="6504609"/>
            <a:ext cx="4039211" cy="374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000" b="1" u="sng" dirty="0">
                <a:latin typeface="Calibri (Corps)"/>
              </a:rPr>
              <a:t>Source</a:t>
            </a:r>
            <a:r>
              <a:rPr lang="fr-FR" sz="1000" dirty="0">
                <a:latin typeface="Calibri (Corps)"/>
              </a:rPr>
              <a:t>: </a:t>
            </a:r>
            <a:r>
              <a:rPr lang="fr-FR" altLang="fr-FR" sz="1000" dirty="0" err="1">
                <a:latin typeface="Calibri (Corps)"/>
              </a:rPr>
              <a:t>Cryptology</a:t>
            </a:r>
            <a:r>
              <a:rPr lang="fr-FR" altLang="fr-FR" sz="1000" dirty="0">
                <a:latin typeface="Calibri (Corps)"/>
              </a:rPr>
              <a:t> </a:t>
            </a:r>
            <a:r>
              <a:rPr lang="fr-FR" altLang="fr-FR" sz="1000" dirty="0" err="1">
                <a:latin typeface="Calibri (Corps)"/>
              </a:rPr>
              <a:t>ePrint</a:t>
            </a:r>
            <a:r>
              <a:rPr lang="fr-FR" altLang="fr-FR" sz="1000" dirty="0">
                <a:latin typeface="Calibri (Corps)"/>
              </a:rPr>
              <a:t> Archive and arXiv.org (August 2020)</a:t>
            </a:r>
            <a:endParaRPr lang="fr-FR" sz="1000" u="sng" dirty="0">
              <a:latin typeface="Calibri (Corps)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>
              <a:sym typeface="Wingdings" panose="05000000000000000000" pitchFamily="2" charset="2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7086600" y="3658734"/>
            <a:ext cx="4974336" cy="977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 err="1"/>
              <a:t>Since</a:t>
            </a:r>
            <a:r>
              <a:rPr lang="fr-FR" sz="2000" dirty="0"/>
              <a:t> 2018, </a:t>
            </a:r>
            <a:r>
              <a:rPr lang="fr-FR" sz="2000" b="1" dirty="0" err="1">
                <a:solidFill>
                  <a:srgbClr val="FF0000"/>
                </a:solidFill>
              </a:rPr>
              <a:t>less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 err="1">
                <a:solidFill>
                  <a:srgbClr val="FF0000"/>
                </a:solidFill>
              </a:rPr>
              <a:t>than</a:t>
            </a:r>
            <a:r>
              <a:rPr lang="fr-FR" sz="2000" b="1" dirty="0">
                <a:solidFill>
                  <a:srgbClr val="FF0000"/>
                </a:solidFill>
              </a:rPr>
              <a:t> 10 % </a:t>
            </a:r>
            <a:r>
              <a:rPr lang="fr-FR" sz="2000" dirty="0"/>
              <a:t>of the </a:t>
            </a:r>
            <a:r>
              <a:rPr lang="fr-FR" sz="2000" dirty="0" err="1"/>
              <a:t>research</a:t>
            </a:r>
            <a:r>
              <a:rPr lang="fr-FR" sz="2000" dirty="0"/>
              <a:t> </a:t>
            </a:r>
            <a:r>
              <a:rPr lang="fr-FR" sz="2000" dirty="0" err="1"/>
              <a:t>papers</a:t>
            </a:r>
            <a:r>
              <a:rPr lang="fr-FR" sz="2000" dirty="0"/>
              <a:t> (in DL-SCA) </a:t>
            </a:r>
            <a:r>
              <a:rPr lang="fr-FR" sz="2000" dirty="0" err="1"/>
              <a:t>can</a:t>
            </a:r>
            <a:r>
              <a:rPr lang="fr-FR" sz="2000" dirty="0"/>
              <a:t>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reproduced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 an open-source code</a:t>
            </a:r>
            <a:endParaRPr lang="fr-FR" dirty="0"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</p:txBody>
      </p:sp>
      <p:grpSp>
        <p:nvGrpSpPr>
          <p:cNvPr id="15" name="Groupe 14"/>
          <p:cNvGrpSpPr/>
          <p:nvPr/>
        </p:nvGrpSpPr>
        <p:grpSpPr>
          <a:xfrm>
            <a:off x="6583680" y="4892038"/>
            <a:ext cx="365758" cy="365760"/>
            <a:chOff x="545593" y="5669278"/>
            <a:chExt cx="365758" cy="365760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93" y="5669280"/>
              <a:ext cx="365758" cy="365758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93" y="5669280"/>
              <a:ext cx="365758" cy="365758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93" y="5669280"/>
              <a:ext cx="365758" cy="365758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93" y="5669278"/>
              <a:ext cx="365758" cy="365758"/>
            </a:xfrm>
            <a:prstGeom prst="rect">
              <a:avLst/>
            </a:prstGeom>
          </p:spPr>
        </p:pic>
      </p:grp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7006188" y="4910326"/>
            <a:ext cx="4094522" cy="530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b="1" dirty="0" err="1"/>
              <a:t>Make</a:t>
            </a:r>
            <a:r>
              <a:rPr lang="fr-FR" sz="2000" b="1" dirty="0"/>
              <a:t> DL-SCA </a:t>
            </a:r>
            <a:r>
              <a:rPr lang="fr-FR" sz="2000" b="1" dirty="0" err="1"/>
              <a:t>great</a:t>
            </a:r>
            <a:r>
              <a:rPr lang="fr-FR" sz="2000" b="1" dirty="0"/>
              <a:t>!</a:t>
            </a:r>
            <a:endParaRPr lang="fr-FR" b="1" dirty="0"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817" y="3655962"/>
            <a:ext cx="512224" cy="45133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21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571" y="4636008"/>
            <a:ext cx="877818" cy="87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/>
      <p:bldP spid="14" grpId="0"/>
      <p:bldP spid="20" grpId="0"/>
      <p:bldP spid="2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7869" y="4851400"/>
            <a:ext cx="10515600" cy="1325563"/>
          </a:xfrm>
        </p:spPr>
        <p:txBody>
          <a:bodyPr/>
          <a:lstStyle/>
          <a:p>
            <a:pPr algn="ctr"/>
            <a:r>
              <a:rPr lang="fr-FR" b="1" u="sng" dirty="0"/>
              <a:t>MERCI !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012371"/>
            <a:ext cx="10515600" cy="419100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fr-FR" dirty="0" err="1"/>
              <a:t>Classical</a:t>
            </a:r>
            <a:r>
              <a:rPr lang="fr-FR" dirty="0"/>
              <a:t> architectures in SCA </a:t>
            </a:r>
            <a:r>
              <a:rPr lang="fr-FR" dirty="0" err="1"/>
              <a:t>context</a:t>
            </a:r>
            <a:r>
              <a:rPr lang="fr-FR" dirty="0"/>
              <a:t> </a:t>
            </a:r>
            <a:r>
              <a:rPr lang="fr-FR" dirty="0" err="1"/>
              <a:t>seem</a:t>
            </a:r>
            <a:r>
              <a:rPr lang="fr-FR" dirty="0"/>
              <a:t> </a:t>
            </a:r>
            <a:r>
              <a:rPr lang="fr-FR" b="1" dirty="0" err="1"/>
              <a:t>too</a:t>
            </a:r>
            <a:r>
              <a:rPr lang="fr-FR" b="1" dirty="0"/>
              <a:t> </a:t>
            </a:r>
            <a:r>
              <a:rPr lang="fr-FR" b="1" dirty="0" err="1"/>
              <a:t>complex</a:t>
            </a:r>
            <a:r>
              <a:rPr lang="fr-FR" dirty="0"/>
              <a:t> </a:t>
            </a: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small</a:t>
            </a:r>
            <a:r>
              <a:rPr lang="fr-FR" dirty="0"/>
              <a:t> traces are </a:t>
            </a:r>
            <a:r>
              <a:rPr lang="fr-FR" dirty="0" err="1"/>
              <a:t>considered</a:t>
            </a:r>
            <a:r>
              <a:rPr lang="fr-FR" dirty="0"/>
              <a:t>. </a:t>
            </a:r>
            <a:r>
              <a:rPr lang="fr-FR" dirty="0" err="1"/>
              <a:t>Recently</a:t>
            </a:r>
            <a:r>
              <a:rPr lang="fr-FR" dirty="0"/>
              <a:t> </a:t>
            </a:r>
            <a:r>
              <a:rPr lang="fr-FR" dirty="0" err="1"/>
              <a:t>validated</a:t>
            </a:r>
            <a:r>
              <a:rPr lang="fr-FR" dirty="0"/>
              <a:t> on </a:t>
            </a:r>
            <a:r>
              <a:rPr lang="fr-FR" dirty="0" err="1"/>
              <a:t>larger</a:t>
            </a:r>
            <a:r>
              <a:rPr lang="fr-FR" dirty="0"/>
              <a:t> traces (</a:t>
            </a:r>
            <a:r>
              <a:rPr lang="fr-FR" i="1" dirty="0" err="1"/>
              <a:t>ie</a:t>
            </a:r>
            <a:r>
              <a:rPr lang="fr-FR" i="1" dirty="0"/>
              <a:t>.</a:t>
            </a:r>
            <a:r>
              <a:rPr lang="fr-FR" dirty="0"/>
              <a:t> traces of </a:t>
            </a:r>
            <a:r>
              <a:rPr lang="fr-FR" dirty="0" err="1"/>
              <a:t>dimensionality</a:t>
            </a:r>
            <a:r>
              <a:rPr lang="fr-FR" dirty="0"/>
              <a:t> 160,000 [MBC+20]) 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r>
              <a:rPr lang="fr-FR" dirty="0" err="1"/>
              <a:t>Random</a:t>
            </a:r>
            <a:r>
              <a:rPr lang="fr-FR" dirty="0"/>
              <a:t> </a:t>
            </a:r>
            <a:r>
              <a:rPr lang="fr-FR" dirty="0" err="1"/>
              <a:t>desynchronization</a:t>
            </a:r>
            <a:r>
              <a:rPr lang="fr-FR" dirty="0"/>
              <a:t> </a:t>
            </a:r>
            <a:r>
              <a:rPr lang="fr-FR" b="1" dirty="0" err="1"/>
              <a:t>does</a:t>
            </a:r>
            <a:r>
              <a:rPr lang="fr-FR" b="1" dirty="0"/>
              <a:t> not </a:t>
            </a:r>
            <a:r>
              <a:rPr lang="fr-FR" b="1" dirty="0" err="1"/>
              <a:t>protect</a:t>
            </a:r>
            <a:r>
              <a:rPr lang="fr-FR" b="1" dirty="0"/>
              <a:t> </a:t>
            </a:r>
            <a:r>
              <a:rPr lang="fr-FR" dirty="0" err="1"/>
              <a:t>against</a:t>
            </a:r>
            <a:r>
              <a:rPr lang="fr-FR" dirty="0"/>
              <a:t> </a:t>
            </a:r>
            <a:r>
              <a:rPr lang="fr-FR" dirty="0" err="1"/>
              <a:t>side-channel</a:t>
            </a:r>
            <a:r>
              <a:rPr lang="fr-FR" dirty="0"/>
              <a:t> </a:t>
            </a:r>
            <a:r>
              <a:rPr lang="fr-FR" dirty="0" err="1"/>
              <a:t>attacks</a:t>
            </a:r>
            <a:r>
              <a:rPr lang="fr-FR" dirty="0"/>
              <a:t> ([CDP17])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r>
              <a:rPr lang="fr-FR" dirty="0"/>
              <a:t>Our </a:t>
            </a:r>
            <a:r>
              <a:rPr lang="fr-FR" dirty="0" err="1"/>
              <a:t>methodology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improved</a:t>
            </a:r>
            <a:r>
              <a:rPr lang="fr-FR" dirty="0"/>
              <a:t> by </a:t>
            </a:r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dirty="0" err="1"/>
              <a:t>additional</a:t>
            </a:r>
            <a:r>
              <a:rPr lang="fr-FR" dirty="0"/>
              <a:t> techniques (</a:t>
            </a:r>
            <a:r>
              <a:rPr lang="fr-FR" i="1" dirty="0" err="1"/>
              <a:t>ie</a:t>
            </a:r>
            <a:r>
              <a:rPr lang="fr-FR" dirty="0"/>
              <a:t>. SMOTE [WJB20], </a:t>
            </a:r>
            <a:r>
              <a:rPr lang="fr-FR" dirty="0" err="1"/>
              <a:t>adding</a:t>
            </a:r>
            <a:r>
              <a:rPr lang="fr-FR" dirty="0"/>
              <a:t> noise on </a:t>
            </a:r>
            <a:r>
              <a:rPr lang="fr-FR" dirty="0" err="1"/>
              <a:t>irrelevant</a:t>
            </a:r>
            <a:r>
              <a:rPr lang="fr-FR" dirty="0"/>
              <a:t> information [KPH+18], …)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r>
              <a:rPr lang="en-US" dirty="0"/>
              <a:t>We encourage all the researchers to promote the open source approach and encourage the collaborations</a:t>
            </a:r>
            <a:endParaRPr lang="fr-FR" dirty="0"/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07916" y="6092777"/>
            <a:ext cx="11765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Contact: </a:t>
            </a:r>
            <a:r>
              <a:rPr lang="fr-FR" dirty="0">
                <a:hlinkClick r:id="rId3"/>
              </a:rPr>
              <a:t>gabriel.zaid@univ-st-etienne.fr</a:t>
            </a:r>
            <a:r>
              <a:rPr lang="fr-FR" dirty="0"/>
              <a:t> / GitHub: </a:t>
            </a:r>
            <a:r>
              <a:rPr lang="fr-FR" u="sng" dirty="0"/>
              <a:t>github.com/</a:t>
            </a:r>
            <a:r>
              <a:rPr lang="fr-FR" u="sng" dirty="0" err="1"/>
              <a:t>gabzai</a:t>
            </a:r>
            <a:r>
              <a:rPr lang="fr-FR" u="sng" dirty="0"/>
              <a:t>/</a:t>
            </a:r>
            <a:r>
              <a:rPr lang="fr-FR" u="sng" dirty="0" err="1"/>
              <a:t>Methodology</a:t>
            </a:r>
            <a:r>
              <a:rPr lang="fr-FR" u="sng" dirty="0"/>
              <a:t>-for-efficient-CNN-architectures-in-SCA</a:t>
            </a: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030224" y="-2330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 err="1"/>
              <a:t>Take-Away</a:t>
            </a:r>
            <a:r>
              <a:rPr lang="fr-FR" b="1" dirty="0"/>
              <a:t> Messages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941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38200" y="618066"/>
            <a:ext cx="11353800" cy="6239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err="1"/>
              <a:t>Bibliography</a:t>
            </a:r>
            <a:r>
              <a:rPr lang="fr-FR" b="1" dirty="0"/>
              <a:t> (1):</a:t>
            </a:r>
          </a:p>
          <a:p>
            <a:pPr>
              <a:buFontTx/>
              <a:buChar char="-"/>
            </a:pPr>
            <a:r>
              <a:rPr lang="fr-FR" sz="1800" dirty="0"/>
              <a:t>[BP20] Elie </a:t>
            </a:r>
            <a:r>
              <a:rPr lang="fr-FR" sz="1800" dirty="0" err="1"/>
              <a:t>Bursztein</a:t>
            </a:r>
            <a:r>
              <a:rPr lang="fr-FR" sz="1800" dirty="0"/>
              <a:t> and Jean-Michel </a:t>
            </a:r>
            <a:r>
              <a:rPr lang="fr-FR" sz="1800" dirty="0" err="1"/>
              <a:t>Picod</a:t>
            </a:r>
            <a:r>
              <a:rPr lang="fr-FR" sz="1800" dirty="0"/>
              <a:t>. </a:t>
            </a:r>
            <a:r>
              <a:rPr lang="en-US" sz="1800" dirty="0"/>
              <a:t>A Hacker’s guide to reducing side-channel attack surfaces using deep-learning. </a:t>
            </a:r>
            <a:r>
              <a:rPr lang="de-DE" sz="1800" dirty="0" err="1"/>
              <a:t>Defcon</a:t>
            </a:r>
            <a:r>
              <a:rPr lang="de-DE" sz="1800" dirty="0"/>
              <a:t> 28 &amp; Black Hat USA 2020.</a:t>
            </a:r>
          </a:p>
          <a:p>
            <a:pPr>
              <a:buFontTx/>
              <a:buChar char="-"/>
            </a:pPr>
            <a:r>
              <a:rPr lang="de-DE" sz="1800" dirty="0"/>
              <a:t>[BPS+20] </a:t>
            </a:r>
            <a:r>
              <a:rPr lang="de-DE" sz="1800" dirty="0" err="1"/>
              <a:t>Ryad</a:t>
            </a:r>
            <a:r>
              <a:rPr lang="de-DE" sz="1800" dirty="0"/>
              <a:t> </a:t>
            </a:r>
            <a:r>
              <a:rPr lang="de-DE" sz="1800" dirty="0" err="1"/>
              <a:t>Benadjila</a:t>
            </a:r>
            <a:r>
              <a:rPr lang="de-DE" sz="1800" dirty="0"/>
              <a:t>, Emmanuel </a:t>
            </a:r>
            <a:r>
              <a:rPr lang="de-DE" sz="1800" dirty="0" err="1"/>
              <a:t>Prouff</a:t>
            </a:r>
            <a:r>
              <a:rPr lang="de-DE" sz="1800" dirty="0"/>
              <a:t>, Rémi </a:t>
            </a:r>
            <a:r>
              <a:rPr lang="de-DE" sz="1800" dirty="0" err="1"/>
              <a:t>Strullu</a:t>
            </a:r>
            <a:r>
              <a:rPr lang="de-DE" sz="1800" dirty="0"/>
              <a:t>, Eleonora </a:t>
            </a:r>
            <a:r>
              <a:rPr lang="de-DE" sz="1800" dirty="0" err="1"/>
              <a:t>Cagli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Cecile Dumas. </a:t>
            </a:r>
            <a:r>
              <a:rPr lang="de-DE" sz="1800" dirty="0" err="1"/>
              <a:t>Deep</a:t>
            </a:r>
            <a:r>
              <a:rPr lang="de-DE" sz="1800" dirty="0"/>
              <a:t> </a:t>
            </a:r>
            <a:r>
              <a:rPr lang="de-DE" sz="1800" dirty="0" err="1"/>
              <a:t>learning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side-channel</a:t>
            </a:r>
            <a:r>
              <a:rPr lang="de-DE" sz="1800" dirty="0"/>
              <a:t> </a:t>
            </a:r>
            <a:r>
              <a:rPr lang="de-DE" sz="1800" dirty="0" err="1"/>
              <a:t>analysis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introduction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ASCAD </a:t>
            </a:r>
            <a:r>
              <a:rPr lang="de-DE" sz="1800" dirty="0" err="1"/>
              <a:t>database</a:t>
            </a:r>
            <a:r>
              <a:rPr lang="de-DE" sz="1800" dirty="0"/>
              <a:t>. </a:t>
            </a:r>
            <a:r>
              <a:rPr lang="de-DE" sz="1800" i="1" dirty="0"/>
              <a:t>J </a:t>
            </a:r>
            <a:r>
              <a:rPr lang="de-DE" sz="1800" i="1" dirty="0" err="1"/>
              <a:t>Cryptogr</a:t>
            </a:r>
            <a:r>
              <a:rPr lang="de-DE" sz="1800" i="1" dirty="0"/>
              <a:t> Eng </a:t>
            </a:r>
            <a:r>
              <a:rPr lang="de-DE" sz="1800" b="1" dirty="0"/>
              <a:t>10</a:t>
            </a:r>
            <a:r>
              <a:rPr lang="de-DE" sz="1800" dirty="0"/>
              <a:t>, 163–188 (2020). </a:t>
            </a:r>
            <a:r>
              <a:rPr lang="de-DE" sz="1800" dirty="0">
                <a:hlinkClick r:id="rId3"/>
              </a:rPr>
              <a:t>https://doi.org/10.1007/s13389-019-00220-8</a:t>
            </a:r>
            <a:r>
              <a:rPr lang="de-DE" sz="1800" dirty="0"/>
              <a:t>.</a:t>
            </a:r>
          </a:p>
          <a:p>
            <a:pPr>
              <a:buFontTx/>
              <a:buChar char="-"/>
            </a:pPr>
            <a:r>
              <a:rPr lang="fr-FR" sz="1800" dirty="0"/>
              <a:t>[CDP17] Eleonora </a:t>
            </a:r>
            <a:r>
              <a:rPr lang="fr-FR" sz="1800" dirty="0" err="1"/>
              <a:t>Cagli</a:t>
            </a:r>
            <a:r>
              <a:rPr lang="fr-FR" sz="1800" dirty="0"/>
              <a:t>, Cécile Dumas, and Emmanuel </a:t>
            </a:r>
            <a:r>
              <a:rPr lang="fr-FR" sz="1800" dirty="0" err="1"/>
              <a:t>Prouff</a:t>
            </a:r>
            <a:r>
              <a:rPr lang="fr-FR" sz="1800" dirty="0"/>
              <a:t>. </a:t>
            </a:r>
            <a:r>
              <a:rPr lang="fr-FR" sz="1800" dirty="0" err="1"/>
              <a:t>Convolutional</a:t>
            </a:r>
            <a:r>
              <a:rPr lang="fr-FR" sz="1800" dirty="0"/>
              <a:t> neural networks </a:t>
            </a:r>
            <a:r>
              <a:rPr lang="fr-FR" sz="1800" dirty="0" err="1"/>
              <a:t>with</a:t>
            </a:r>
            <a:r>
              <a:rPr lang="fr-FR" sz="1800" dirty="0"/>
              <a:t> data augmentation </a:t>
            </a:r>
            <a:r>
              <a:rPr lang="fr-FR" sz="1800" dirty="0" err="1"/>
              <a:t>against</a:t>
            </a:r>
            <a:r>
              <a:rPr lang="fr-FR" sz="1800" dirty="0"/>
              <a:t> </a:t>
            </a:r>
            <a:r>
              <a:rPr lang="fr-FR" sz="1800" dirty="0" err="1"/>
              <a:t>jitter-based</a:t>
            </a:r>
            <a:r>
              <a:rPr lang="fr-FR" sz="1800" dirty="0"/>
              <a:t> </a:t>
            </a:r>
            <a:r>
              <a:rPr lang="fr-FR" sz="1800" dirty="0" err="1"/>
              <a:t>countermeasures</a:t>
            </a:r>
            <a:r>
              <a:rPr lang="fr-FR" sz="1800" dirty="0"/>
              <a:t> - </a:t>
            </a:r>
            <a:r>
              <a:rPr lang="fr-FR" sz="1800" dirty="0" err="1"/>
              <a:t>profiling</a:t>
            </a:r>
            <a:r>
              <a:rPr lang="fr-FR" sz="1800" dirty="0"/>
              <a:t> </a:t>
            </a:r>
            <a:r>
              <a:rPr lang="fr-FR" sz="1800" dirty="0" err="1"/>
              <a:t>attacks</a:t>
            </a:r>
            <a:r>
              <a:rPr lang="fr-FR" sz="1800" dirty="0"/>
              <a:t> </a:t>
            </a:r>
            <a:r>
              <a:rPr lang="fr-FR" sz="1800" dirty="0" err="1"/>
              <a:t>without</a:t>
            </a:r>
            <a:r>
              <a:rPr lang="fr-FR" sz="1800" dirty="0"/>
              <a:t> </a:t>
            </a:r>
            <a:r>
              <a:rPr lang="fr-FR" sz="1800" dirty="0" err="1"/>
              <a:t>pre-processing</a:t>
            </a:r>
            <a:r>
              <a:rPr lang="fr-FR" sz="1800" dirty="0"/>
              <a:t>. In Wieland Fischer and </a:t>
            </a:r>
            <a:r>
              <a:rPr lang="fr-FR" sz="1800" dirty="0" err="1"/>
              <a:t>Naofumi</a:t>
            </a:r>
            <a:r>
              <a:rPr lang="fr-FR" sz="1800" dirty="0"/>
              <a:t> </a:t>
            </a:r>
            <a:r>
              <a:rPr lang="fr-FR" sz="1800" dirty="0" err="1"/>
              <a:t>Homma</a:t>
            </a:r>
            <a:r>
              <a:rPr lang="fr-FR" sz="1800" dirty="0"/>
              <a:t>, editors, </a:t>
            </a:r>
            <a:r>
              <a:rPr lang="fr-FR" sz="1800" i="1" dirty="0" err="1"/>
              <a:t>Cryptographic</a:t>
            </a:r>
            <a:r>
              <a:rPr lang="fr-FR" sz="1800" i="1" dirty="0"/>
              <a:t> Hardware and Embedded </a:t>
            </a:r>
            <a:r>
              <a:rPr lang="fr-FR" sz="1800" i="1" dirty="0" err="1"/>
              <a:t>Systems</a:t>
            </a:r>
            <a:r>
              <a:rPr lang="fr-FR" sz="1800" i="1" dirty="0"/>
              <a:t> - CHES 2017 - 19th International </a:t>
            </a:r>
            <a:r>
              <a:rPr lang="fr-FR" sz="1800" i="1" dirty="0" err="1"/>
              <a:t>Conference</a:t>
            </a:r>
            <a:r>
              <a:rPr lang="fr-FR" sz="1800" i="1" dirty="0"/>
              <a:t>, Taipei, Taiwan, </a:t>
            </a:r>
            <a:r>
              <a:rPr lang="fr-FR" sz="1800" i="1" dirty="0" err="1"/>
              <a:t>September</a:t>
            </a:r>
            <a:r>
              <a:rPr lang="fr-FR" sz="1800" i="1" dirty="0"/>
              <a:t> 25-28, 2017, </a:t>
            </a:r>
            <a:r>
              <a:rPr lang="fr-FR" sz="1800" i="1" dirty="0" err="1"/>
              <a:t>Proceedings,volume</a:t>
            </a:r>
            <a:r>
              <a:rPr lang="fr-FR" sz="1800" i="1" dirty="0"/>
              <a:t> 10529 of Lecture Notes in Computer Science, pages 45–68</a:t>
            </a:r>
            <a:r>
              <a:rPr lang="fr-FR" sz="1800" dirty="0"/>
              <a:t>. Springer,2017. </a:t>
            </a:r>
          </a:p>
          <a:p>
            <a:pPr>
              <a:buFontTx/>
              <a:buChar char="-"/>
            </a:pPr>
            <a:r>
              <a:rPr lang="de-DE" sz="1800" dirty="0"/>
              <a:t>[CK09] Jean-Sébastien </a:t>
            </a:r>
            <a:r>
              <a:rPr lang="de-DE" sz="1800" dirty="0" err="1"/>
              <a:t>Coron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Ilya </a:t>
            </a:r>
            <a:r>
              <a:rPr lang="de-DE" sz="1800" dirty="0" err="1"/>
              <a:t>Kizhvatov</a:t>
            </a:r>
            <a:r>
              <a:rPr lang="de-DE" sz="1800" dirty="0"/>
              <a:t>. An </a:t>
            </a:r>
            <a:r>
              <a:rPr lang="de-DE" sz="1800" dirty="0" err="1"/>
              <a:t>efficient</a:t>
            </a:r>
            <a:r>
              <a:rPr lang="de-DE" sz="1800" dirty="0"/>
              <a:t> </a:t>
            </a:r>
            <a:r>
              <a:rPr lang="de-DE" sz="1800" dirty="0" err="1"/>
              <a:t>method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random</a:t>
            </a:r>
            <a:r>
              <a:rPr lang="de-DE" sz="1800" dirty="0"/>
              <a:t> </a:t>
            </a:r>
            <a:r>
              <a:rPr lang="de-DE" sz="1800" dirty="0" err="1"/>
              <a:t>delay</a:t>
            </a:r>
            <a:r>
              <a:rPr lang="de-DE" sz="1800" dirty="0"/>
              <a:t> </a:t>
            </a:r>
            <a:r>
              <a:rPr lang="de-DE" sz="1800" dirty="0" err="1"/>
              <a:t>generation</a:t>
            </a:r>
            <a:r>
              <a:rPr lang="de-DE" sz="1800" dirty="0"/>
              <a:t> in </a:t>
            </a:r>
            <a:r>
              <a:rPr lang="de-DE" sz="1800" dirty="0" err="1"/>
              <a:t>embedded</a:t>
            </a:r>
            <a:r>
              <a:rPr lang="de-DE" sz="1800" dirty="0"/>
              <a:t> </a:t>
            </a:r>
            <a:r>
              <a:rPr lang="de-DE" sz="1800" dirty="0" err="1"/>
              <a:t>software</a:t>
            </a:r>
            <a:r>
              <a:rPr lang="de-DE" sz="1800" dirty="0"/>
              <a:t>. In Christophe </a:t>
            </a:r>
            <a:r>
              <a:rPr lang="de-DE" sz="1800" dirty="0" err="1"/>
              <a:t>Clavier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Kris </a:t>
            </a:r>
            <a:r>
              <a:rPr lang="de-DE" sz="1800" dirty="0" err="1"/>
              <a:t>Gaj</a:t>
            </a:r>
            <a:r>
              <a:rPr lang="de-DE" sz="1800" dirty="0"/>
              <a:t>, </a:t>
            </a:r>
            <a:r>
              <a:rPr lang="de-DE" sz="1800" dirty="0" err="1"/>
              <a:t>editors</a:t>
            </a:r>
            <a:r>
              <a:rPr lang="de-DE" sz="1800" dirty="0"/>
              <a:t>, </a:t>
            </a:r>
            <a:r>
              <a:rPr lang="de-DE" sz="1800" i="1" dirty="0" err="1"/>
              <a:t>Cryptographic</a:t>
            </a:r>
            <a:r>
              <a:rPr lang="de-DE" sz="1800" i="1" dirty="0"/>
              <a:t> Hardware </a:t>
            </a:r>
            <a:r>
              <a:rPr lang="de-DE" sz="1800" i="1" dirty="0" err="1"/>
              <a:t>and</a:t>
            </a:r>
            <a:r>
              <a:rPr lang="de-DE" sz="1800" i="1" dirty="0"/>
              <a:t> Embedded Systems - CHES 2009</a:t>
            </a:r>
            <a:r>
              <a:rPr lang="de-DE" sz="1800" dirty="0"/>
              <a:t>, </a:t>
            </a:r>
            <a:r>
              <a:rPr lang="de-DE" sz="1800" dirty="0" err="1"/>
              <a:t>pages</a:t>
            </a:r>
            <a:r>
              <a:rPr lang="de-DE" sz="1800" dirty="0"/>
              <a:t> 156–170, Berlin, Heidelberg, 2009. Springer Berlin Heidelberg.</a:t>
            </a:r>
          </a:p>
          <a:p>
            <a:pPr>
              <a:buFontTx/>
              <a:buChar char="-"/>
            </a:pPr>
            <a:r>
              <a:rPr lang="fr-FR" sz="1800" dirty="0"/>
              <a:t>[GGH20] </a:t>
            </a:r>
            <a:r>
              <a:rPr lang="en-US" sz="1800" dirty="0"/>
              <a:t>Christophe </a:t>
            </a:r>
            <a:r>
              <a:rPr lang="en-US" sz="1800" dirty="0" err="1"/>
              <a:t>Genevey-Metat</a:t>
            </a:r>
            <a:r>
              <a:rPr lang="en-US" sz="1800" dirty="0"/>
              <a:t>, </a:t>
            </a:r>
            <a:r>
              <a:rPr lang="en-US" sz="1800" dirty="0" err="1"/>
              <a:t>Benoît</a:t>
            </a:r>
            <a:r>
              <a:rPr lang="en-US" sz="1800" dirty="0"/>
              <a:t> Gérard and </a:t>
            </a:r>
            <a:r>
              <a:rPr lang="en-US" sz="1800" dirty="0" err="1"/>
              <a:t>Annelie</a:t>
            </a:r>
            <a:r>
              <a:rPr lang="en-US" sz="1800" dirty="0"/>
              <a:t> </a:t>
            </a:r>
            <a:r>
              <a:rPr lang="en-US" sz="1800" dirty="0" err="1"/>
              <a:t>Heuser</a:t>
            </a:r>
            <a:r>
              <a:rPr lang="en-US" sz="1800" dirty="0"/>
              <a:t>. On What to Learn: Train or Adapt a Deeply Learned Profile? </a:t>
            </a:r>
            <a:r>
              <a:rPr lang="fr-FR" sz="1800" dirty="0" err="1"/>
              <a:t>Cryptology</a:t>
            </a:r>
            <a:r>
              <a:rPr lang="fr-FR" sz="1800" dirty="0"/>
              <a:t> </a:t>
            </a:r>
            <a:r>
              <a:rPr lang="fr-FR" sz="1800" dirty="0" err="1"/>
              <a:t>ePrint</a:t>
            </a:r>
            <a:r>
              <a:rPr lang="fr-FR" sz="1800" dirty="0"/>
              <a:t> Archive, Report 2020/952, 2020.</a:t>
            </a:r>
            <a:r>
              <a:rPr lang="fr-FR" sz="1800" dirty="0">
                <a:hlinkClick r:id="rId4"/>
              </a:rPr>
              <a:t> </a:t>
            </a:r>
            <a:r>
              <a:rPr lang="fr-FR" sz="1800" dirty="0">
                <a:hlinkClick r:id="rId5"/>
              </a:rPr>
              <a:t>https://eprint.iacr.org/2020/952</a:t>
            </a:r>
            <a:r>
              <a:rPr lang="fr-FR" sz="1800" dirty="0"/>
              <a:t>.</a:t>
            </a:r>
          </a:p>
          <a:p>
            <a:pPr>
              <a:buFontTx/>
              <a:buChar char="-"/>
            </a:pPr>
            <a:r>
              <a:rPr lang="de-DE" sz="1800" dirty="0"/>
              <a:t>[KPH+19] </a:t>
            </a:r>
            <a:r>
              <a:rPr lang="de-DE" sz="1800" dirty="0" err="1"/>
              <a:t>Jaehun</a:t>
            </a:r>
            <a:r>
              <a:rPr lang="de-DE" sz="1800" dirty="0"/>
              <a:t> Kim, Stjepan </a:t>
            </a:r>
            <a:r>
              <a:rPr lang="de-DE" sz="1800" dirty="0" err="1"/>
              <a:t>Picek</a:t>
            </a:r>
            <a:r>
              <a:rPr lang="de-DE" sz="1800" dirty="0"/>
              <a:t>, Annelie Heuser, </a:t>
            </a:r>
            <a:r>
              <a:rPr lang="de-DE" sz="1800" dirty="0" err="1"/>
              <a:t>Shivam</a:t>
            </a:r>
            <a:r>
              <a:rPr lang="de-DE" sz="1800" dirty="0"/>
              <a:t> </a:t>
            </a:r>
            <a:r>
              <a:rPr lang="de-DE" sz="1800" dirty="0" err="1"/>
              <a:t>Bhasin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Alan </a:t>
            </a:r>
            <a:r>
              <a:rPr lang="de-DE" sz="1800" dirty="0" err="1"/>
              <a:t>Hanjalic</a:t>
            </a:r>
            <a:r>
              <a:rPr lang="de-DE" sz="1800" dirty="0"/>
              <a:t>. </a:t>
            </a:r>
            <a:r>
              <a:rPr lang="de-DE" sz="1800" dirty="0" err="1"/>
              <a:t>Make</a:t>
            </a:r>
            <a:r>
              <a:rPr lang="de-DE" sz="1800" dirty="0"/>
              <a:t> </a:t>
            </a:r>
            <a:r>
              <a:rPr lang="de-DE" sz="1800" dirty="0" err="1"/>
              <a:t>some</a:t>
            </a:r>
            <a:r>
              <a:rPr lang="de-DE" sz="1800" dirty="0"/>
              <a:t> </a:t>
            </a:r>
            <a:r>
              <a:rPr lang="de-DE" sz="1800" dirty="0" err="1"/>
              <a:t>noise</a:t>
            </a:r>
            <a:r>
              <a:rPr lang="de-DE" sz="1800" dirty="0"/>
              <a:t>. </a:t>
            </a:r>
            <a:r>
              <a:rPr lang="de-DE" sz="1800" dirty="0" err="1"/>
              <a:t>unleashing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power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convolutional</a:t>
            </a:r>
            <a:r>
              <a:rPr lang="de-DE" sz="1800" dirty="0"/>
              <a:t> </a:t>
            </a:r>
            <a:r>
              <a:rPr lang="de-DE" sz="1800" dirty="0" err="1"/>
              <a:t>neural</a:t>
            </a:r>
            <a:r>
              <a:rPr lang="de-DE" sz="1800" dirty="0"/>
              <a:t> </a:t>
            </a:r>
            <a:r>
              <a:rPr lang="de-DE" sz="1800" dirty="0" err="1"/>
              <a:t>networks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profiled</a:t>
            </a:r>
            <a:r>
              <a:rPr lang="de-DE" sz="1800" dirty="0"/>
              <a:t> </a:t>
            </a:r>
            <a:r>
              <a:rPr lang="de-DE" sz="1800" dirty="0" err="1"/>
              <a:t>side-channel</a:t>
            </a:r>
            <a:r>
              <a:rPr lang="de-DE" sz="1800" dirty="0"/>
              <a:t> </a:t>
            </a:r>
            <a:r>
              <a:rPr lang="de-DE" sz="1800" dirty="0" err="1"/>
              <a:t>analysis</a:t>
            </a:r>
            <a:r>
              <a:rPr lang="de-DE" sz="1800" dirty="0"/>
              <a:t>. </a:t>
            </a:r>
            <a:r>
              <a:rPr lang="fr-FR" sz="1800" i="1" dirty="0"/>
              <a:t>IACR Transactions on </a:t>
            </a:r>
            <a:r>
              <a:rPr lang="fr-FR" sz="1800" i="1" dirty="0" err="1"/>
              <a:t>Cryptographic</a:t>
            </a:r>
            <a:r>
              <a:rPr lang="fr-FR" sz="1800" i="1" dirty="0"/>
              <a:t> Hardware and Embedded </a:t>
            </a:r>
            <a:r>
              <a:rPr lang="fr-FR" sz="1800" i="1" dirty="0" err="1"/>
              <a:t>Systems</a:t>
            </a:r>
            <a:r>
              <a:rPr lang="fr-FR" sz="1800" dirty="0"/>
              <a:t>,</a:t>
            </a:r>
            <a:r>
              <a:rPr lang="de-DE" sz="1800" dirty="0"/>
              <a:t> 2019(3):148–179, 2019.</a:t>
            </a:r>
          </a:p>
          <a:p>
            <a:pPr>
              <a:buFontTx/>
              <a:buChar char="-"/>
            </a:pPr>
            <a:endParaRPr lang="de-DE" sz="1800" dirty="0"/>
          </a:p>
          <a:p>
            <a:pPr>
              <a:buFontTx/>
              <a:buChar char="-"/>
            </a:pPr>
            <a:endParaRPr lang="fr-FR" sz="1800" dirty="0"/>
          </a:p>
          <a:p>
            <a:pPr>
              <a:buFontTx/>
              <a:buChar char="-"/>
            </a:pPr>
            <a:endParaRPr lang="de-DE" sz="1800" dirty="0"/>
          </a:p>
          <a:p>
            <a:pPr>
              <a:buFontTx/>
              <a:buChar char="-"/>
            </a:pPr>
            <a:endParaRPr lang="fr-FR" sz="1800" dirty="0"/>
          </a:p>
          <a:p>
            <a:pPr>
              <a:buFontTx/>
              <a:buChar char="-"/>
            </a:pPr>
            <a:endParaRPr lang="fr-FR" sz="1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173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38200" y="618066"/>
            <a:ext cx="11353800" cy="6239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err="1"/>
              <a:t>Bibliography</a:t>
            </a:r>
            <a:r>
              <a:rPr lang="fr-FR" b="1" dirty="0"/>
              <a:t> (2):</a:t>
            </a:r>
          </a:p>
          <a:p>
            <a:pPr>
              <a:buFontTx/>
              <a:buChar char="-"/>
            </a:pPr>
            <a:r>
              <a:rPr lang="fr-FR" sz="1800" dirty="0"/>
              <a:t>[LH20] </a:t>
            </a:r>
            <a:r>
              <a:rPr lang="fr-FR" sz="1800" dirty="0" err="1"/>
              <a:t>JongHyeok</a:t>
            </a:r>
            <a:r>
              <a:rPr lang="fr-FR" sz="1800" dirty="0"/>
              <a:t> Lee and Dong-</a:t>
            </a:r>
            <a:r>
              <a:rPr lang="fr-FR" sz="1800" dirty="0" err="1"/>
              <a:t>Guk</a:t>
            </a:r>
            <a:r>
              <a:rPr lang="fr-FR" sz="1800" dirty="0"/>
              <a:t> Han. </a:t>
            </a:r>
            <a:r>
              <a:rPr lang="en-US" sz="1800" dirty="0"/>
              <a:t>DLDDO: Deep Learning to Detect Dummy Operations</a:t>
            </a:r>
            <a:r>
              <a:rPr lang="fr-FR" sz="1800" dirty="0"/>
              <a:t>. </a:t>
            </a:r>
            <a:r>
              <a:rPr lang="fr-FR" sz="1800" dirty="0" err="1"/>
              <a:t>Cryptology</a:t>
            </a:r>
            <a:r>
              <a:rPr lang="fr-FR" sz="1800" dirty="0"/>
              <a:t> </a:t>
            </a:r>
            <a:r>
              <a:rPr lang="fr-FR" sz="1800" dirty="0" err="1"/>
              <a:t>ePrint</a:t>
            </a:r>
            <a:r>
              <a:rPr lang="fr-FR" sz="1800" dirty="0"/>
              <a:t> Archive, Report 2020/939, 2020.</a:t>
            </a:r>
            <a:r>
              <a:rPr lang="fr-FR" sz="1800" dirty="0">
                <a:hlinkClick r:id="rId3"/>
              </a:rPr>
              <a:t> https://eprint.iacr.org/2020/939</a:t>
            </a:r>
            <a:r>
              <a:rPr lang="fr-FR" sz="1800" dirty="0"/>
              <a:t>.</a:t>
            </a:r>
          </a:p>
          <a:p>
            <a:pPr>
              <a:buFontTx/>
              <a:buChar char="-"/>
            </a:pPr>
            <a:r>
              <a:rPr lang="fr-FR" sz="1800" dirty="0"/>
              <a:t>[MDP19] Loïc Masure, Cécile Dumas, and Emmanuel </a:t>
            </a:r>
            <a:r>
              <a:rPr lang="fr-FR" sz="1800" dirty="0" err="1"/>
              <a:t>Prouff</a:t>
            </a:r>
            <a:r>
              <a:rPr lang="fr-FR" sz="1800" dirty="0"/>
              <a:t>. Gradient </a:t>
            </a:r>
            <a:r>
              <a:rPr lang="fr-FR" sz="1800" dirty="0" err="1"/>
              <a:t>visualization</a:t>
            </a:r>
            <a:r>
              <a:rPr lang="fr-FR" sz="1800" dirty="0"/>
              <a:t> for </a:t>
            </a:r>
            <a:r>
              <a:rPr lang="fr-FR" sz="1800" dirty="0" err="1"/>
              <a:t>general</a:t>
            </a:r>
            <a:r>
              <a:rPr lang="fr-FR" sz="1800" dirty="0"/>
              <a:t> </a:t>
            </a:r>
            <a:r>
              <a:rPr lang="fr-FR" sz="1800" dirty="0" err="1"/>
              <a:t>characterization</a:t>
            </a:r>
            <a:r>
              <a:rPr lang="fr-FR" sz="1800" dirty="0"/>
              <a:t> in </a:t>
            </a:r>
            <a:r>
              <a:rPr lang="fr-FR" sz="1800" dirty="0" err="1"/>
              <a:t>profiling</a:t>
            </a:r>
            <a:r>
              <a:rPr lang="fr-FR" sz="1800" dirty="0"/>
              <a:t> </a:t>
            </a:r>
            <a:r>
              <a:rPr lang="fr-FR" sz="1800" dirty="0" err="1"/>
              <a:t>attacks</a:t>
            </a:r>
            <a:r>
              <a:rPr lang="fr-FR" sz="1800" dirty="0"/>
              <a:t>. In Ilia </a:t>
            </a:r>
            <a:r>
              <a:rPr lang="fr-FR" sz="1800" dirty="0" err="1"/>
              <a:t>Polian</a:t>
            </a:r>
            <a:r>
              <a:rPr lang="fr-FR" sz="1800" dirty="0"/>
              <a:t> and Marc </a:t>
            </a:r>
            <a:r>
              <a:rPr lang="fr-FR" sz="1800" dirty="0" err="1"/>
              <a:t>Stöttinger</a:t>
            </a:r>
            <a:r>
              <a:rPr lang="fr-FR" sz="1800" dirty="0"/>
              <a:t>, editors, </a:t>
            </a:r>
            <a:r>
              <a:rPr lang="fr-FR" sz="1800" i="1" dirty="0"/>
              <a:t>Constructive </a:t>
            </a:r>
            <a:r>
              <a:rPr lang="fr-FR" sz="1800" i="1" dirty="0" err="1"/>
              <a:t>Side</a:t>
            </a:r>
            <a:r>
              <a:rPr lang="fr-FR" sz="1800" i="1" dirty="0"/>
              <a:t>-Channel </a:t>
            </a:r>
            <a:r>
              <a:rPr lang="fr-FR" sz="1800" i="1" dirty="0" err="1"/>
              <a:t>Analysis</a:t>
            </a:r>
            <a:r>
              <a:rPr lang="fr-FR" sz="1800" i="1" dirty="0"/>
              <a:t> and Secure Design</a:t>
            </a:r>
            <a:r>
              <a:rPr lang="fr-FR" sz="1800" dirty="0"/>
              <a:t>, pages 145–167, Cham, 2019. Springer International </a:t>
            </a:r>
            <a:r>
              <a:rPr lang="fr-FR" sz="1800" dirty="0" err="1"/>
              <a:t>Publishing</a:t>
            </a:r>
            <a:r>
              <a:rPr lang="fr-FR" sz="1800" dirty="0"/>
              <a:t>.</a:t>
            </a:r>
          </a:p>
          <a:p>
            <a:pPr>
              <a:buFontTx/>
              <a:buChar char="-"/>
            </a:pPr>
            <a:r>
              <a:rPr lang="fr-FR" sz="1800" dirty="0"/>
              <a:t>[MDP20] Loïc Masure, Cécile Dumas, and Emmanuel </a:t>
            </a:r>
            <a:r>
              <a:rPr lang="fr-FR" sz="1800" dirty="0" err="1"/>
              <a:t>Prouff</a:t>
            </a:r>
            <a:r>
              <a:rPr lang="fr-FR" sz="1800" dirty="0"/>
              <a:t>. A </a:t>
            </a:r>
            <a:r>
              <a:rPr lang="fr-FR" sz="1800" dirty="0" err="1"/>
              <a:t>comprehensive</a:t>
            </a:r>
            <a:r>
              <a:rPr lang="fr-FR" sz="1800" dirty="0"/>
              <a:t> </a:t>
            </a:r>
            <a:r>
              <a:rPr lang="fr-FR" sz="1800" dirty="0" err="1"/>
              <a:t>study</a:t>
            </a:r>
            <a:r>
              <a:rPr lang="fr-FR" sz="1800" dirty="0"/>
              <a:t> of </a:t>
            </a:r>
            <a:r>
              <a:rPr lang="fr-FR" sz="1800" dirty="0" err="1"/>
              <a:t>deep</a:t>
            </a:r>
            <a:r>
              <a:rPr lang="fr-FR" sz="1800" dirty="0"/>
              <a:t> </a:t>
            </a:r>
            <a:r>
              <a:rPr lang="fr-FR" sz="1800" dirty="0" err="1"/>
              <a:t>learning</a:t>
            </a:r>
            <a:r>
              <a:rPr lang="fr-FR" sz="1800" dirty="0"/>
              <a:t> for </a:t>
            </a:r>
            <a:r>
              <a:rPr lang="fr-FR" sz="1800" dirty="0" err="1"/>
              <a:t>side-channel</a:t>
            </a:r>
            <a:r>
              <a:rPr lang="fr-FR" sz="1800" dirty="0"/>
              <a:t> </a:t>
            </a:r>
            <a:r>
              <a:rPr lang="fr-FR" sz="1800" dirty="0" err="1"/>
              <a:t>analysis</a:t>
            </a:r>
            <a:r>
              <a:rPr lang="fr-FR" sz="1800" dirty="0"/>
              <a:t>. </a:t>
            </a:r>
            <a:r>
              <a:rPr lang="fr-FR" sz="1800" i="1" dirty="0"/>
              <a:t>IACR Transactions on </a:t>
            </a:r>
            <a:r>
              <a:rPr lang="fr-FR" sz="1800" i="1" dirty="0" err="1"/>
              <a:t>Cryptographic</a:t>
            </a:r>
            <a:r>
              <a:rPr lang="fr-FR" sz="1800" i="1" dirty="0"/>
              <a:t> Hardware and Embedded </a:t>
            </a:r>
            <a:r>
              <a:rPr lang="fr-FR" sz="1800" i="1" dirty="0" err="1"/>
              <a:t>Systems</a:t>
            </a:r>
            <a:r>
              <a:rPr lang="fr-FR" sz="1800" dirty="0"/>
              <a:t>, 2020(1):348–375, Nov. 2019.</a:t>
            </a:r>
          </a:p>
          <a:p>
            <a:pPr>
              <a:buFontTx/>
              <a:buChar char="-"/>
            </a:pPr>
            <a:r>
              <a:rPr lang="de-DE" sz="1800" dirty="0"/>
              <a:t>[MBC+20] Loïc Masure, Nicolas Belleville, Eleonora </a:t>
            </a:r>
            <a:r>
              <a:rPr lang="de-DE" sz="1800" dirty="0" err="1"/>
              <a:t>Cagli</a:t>
            </a:r>
            <a:r>
              <a:rPr lang="de-DE" sz="1800" dirty="0"/>
              <a:t>, Marie-Angela Cornelie, Damien </a:t>
            </a:r>
            <a:r>
              <a:rPr lang="de-DE" sz="1800" dirty="0" err="1"/>
              <a:t>Couroussé</a:t>
            </a:r>
            <a:r>
              <a:rPr lang="de-DE" sz="1800" dirty="0"/>
              <a:t>, Cécile Dumas </a:t>
            </a:r>
            <a:r>
              <a:rPr lang="de-DE" sz="1800" dirty="0" err="1"/>
              <a:t>and</a:t>
            </a:r>
            <a:r>
              <a:rPr lang="de-DE" sz="1800" dirty="0"/>
              <a:t> Laurent Maingault. </a:t>
            </a:r>
            <a:r>
              <a:rPr lang="en-US" sz="1800" dirty="0"/>
              <a:t>Deep Learning Side-Channel Analysis on Large-Scale Traces - A Case Study on a Polymorphic AES. </a:t>
            </a:r>
            <a:r>
              <a:rPr lang="fr-FR" sz="1800" dirty="0" err="1"/>
              <a:t>Cryptology</a:t>
            </a:r>
            <a:r>
              <a:rPr lang="fr-FR" sz="1800" dirty="0"/>
              <a:t> </a:t>
            </a:r>
            <a:r>
              <a:rPr lang="fr-FR" sz="1800" dirty="0" err="1"/>
              <a:t>ePrint</a:t>
            </a:r>
            <a:r>
              <a:rPr lang="fr-FR" sz="1800" dirty="0"/>
              <a:t> Archive, Report 2020/881, 2020.</a:t>
            </a:r>
            <a:r>
              <a:rPr lang="fr-FR" sz="1800" dirty="0">
                <a:hlinkClick r:id="rId3"/>
              </a:rPr>
              <a:t> </a:t>
            </a:r>
            <a:r>
              <a:rPr lang="fr-FR" sz="1800" dirty="0">
                <a:hlinkClick r:id="rId4"/>
              </a:rPr>
              <a:t>https://eprint.iacr.org/2020/881</a:t>
            </a:r>
            <a:r>
              <a:rPr lang="fr-FR" sz="1800" dirty="0"/>
              <a:t>.</a:t>
            </a:r>
          </a:p>
          <a:p>
            <a:pPr>
              <a:buFontTx/>
              <a:buChar char="-"/>
            </a:pPr>
            <a:r>
              <a:rPr lang="fr-FR" sz="1800" dirty="0"/>
              <a:t>[RWM19] Bastian Richter, Alexander Wild and Amir </a:t>
            </a:r>
            <a:r>
              <a:rPr lang="fr-FR" sz="1800" dirty="0" err="1"/>
              <a:t>Moradi</a:t>
            </a:r>
            <a:r>
              <a:rPr lang="fr-FR" sz="1800" dirty="0"/>
              <a:t>. </a:t>
            </a:r>
            <a:r>
              <a:rPr lang="fr-FR" sz="1800" dirty="0" err="1"/>
              <a:t>Automated</a:t>
            </a:r>
            <a:r>
              <a:rPr lang="fr-FR" sz="1800" dirty="0"/>
              <a:t> Probe </a:t>
            </a:r>
            <a:r>
              <a:rPr lang="fr-FR" sz="1800" dirty="0" err="1"/>
              <a:t>Repositioning</a:t>
            </a:r>
            <a:r>
              <a:rPr lang="fr-FR" sz="1800" dirty="0"/>
              <a:t> for </a:t>
            </a:r>
            <a:r>
              <a:rPr lang="fr-FR" sz="1800" dirty="0" err="1"/>
              <a:t>On-Die</a:t>
            </a:r>
            <a:r>
              <a:rPr lang="fr-FR" sz="1800" dirty="0"/>
              <a:t> EM </a:t>
            </a:r>
            <a:r>
              <a:rPr lang="fr-FR" sz="1800" dirty="0" err="1"/>
              <a:t>Measurements</a:t>
            </a:r>
            <a:r>
              <a:rPr lang="fr-FR" sz="1800" dirty="0"/>
              <a:t>. </a:t>
            </a:r>
            <a:r>
              <a:rPr lang="fr-FR" sz="1800" i="1" dirty="0"/>
              <a:t>2019 IEEE/ACM International </a:t>
            </a:r>
            <a:r>
              <a:rPr lang="fr-FR" sz="1800" i="1" dirty="0" err="1"/>
              <a:t>Conference</a:t>
            </a:r>
            <a:r>
              <a:rPr lang="fr-FR" sz="1800" i="1" dirty="0"/>
              <a:t> on Computer-</a:t>
            </a:r>
            <a:r>
              <a:rPr lang="fr-FR" sz="1800" i="1" dirty="0" err="1"/>
              <a:t>Aided</a:t>
            </a:r>
            <a:r>
              <a:rPr lang="fr-FR" sz="1800" i="1" dirty="0"/>
              <a:t> Design (ICCAD), Westminster, CO, USA, 2019</a:t>
            </a:r>
            <a:r>
              <a:rPr lang="fr-FR" sz="1800" dirty="0"/>
              <a:t>, pp. 1-6, </a:t>
            </a:r>
            <a:r>
              <a:rPr lang="fr-FR" sz="1800" dirty="0" err="1"/>
              <a:t>doi</a:t>
            </a:r>
            <a:r>
              <a:rPr lang="fr-FR" sz="1800" dirty="0"/>
              <a:t>: 10.1109/ICCAD45719.2019.8942157.</a:t>
            </a:r>
          </a:p>
          <a:p>
            <a:pPr>
              <a:buFontTx/>
              <a:buChar char="-"/>
            </a:pPr>
            <a:r>
              <a:rPr lang="en-US" sz="1800" dirty="0"/>
              <a:t>[WJB20] </a:t>
            </a:r>
            <a:r>
              <a:rPr lang="en-US" sz="1800" dirty="0" err="1"/>
              <a:t>Yoo-Seung</a:t>
            </a:r>
            <a:r>
              <a:rPr lang="en-US" sz="1800" dirty="0"/>
              <a:t> Won, </a:t>
            </a:r>
            <a:r>
              <a:rPr lang="en-US" sz="1800" dirty="0" err="1"/>
              <a:t>Dirmanto</a:t>
            </a:r>
            <a:r>
              <a:rPr lang="en-US" sz="1800" dirty="0"/>
              <a:t> Jap and </a:t>
            </a:r>
            <a:r>
              <a:rPr lang="en-US" sz="1800" dirty="0" err="1"/>
              <a:t>Shivam</a:t>
            </a:r>
            <a:r>
              <a:rPr lang="en-US" sz="1800" dirty="0"/>
              <a:t> </a:t>
            </a:r>
            <a:r>
              <a:rPr lang="en-US" sz="1800" dirty="0" err="1"/>
              <a:t>Bhasin</a:t>
            </a:r>
            <a:r>
              <a:rPr lang="en-US" sz="1800" dirty="0"/>
              <a:t>. Push For More: On Comparison of Data Augmentation and SMOTE With </a:t>
            </a:r>
            <a:r>
              <a:rPr lang="en-US" sz="1800" dirty="0" err="1"/>
              <a:t>Optimised</a:t>
            </a:r>
            <a:r>
              <a:rPr lang="en-US" sz="1800" dirty="0"/>
              <a:t> Deep Learning Architecture For Side-Channel. </a:t>
            </a:r>
            <a:r>
              <a:rPr lang="fr-FR" sz="1800" dirty="0" err="1"/>
              <a:t>Cryptology</a:t>
            </a:r>
            <a:r>
              <a:rPr lang="fr-FR" sz="1800" dirty="0"/>
              <a:t> </a:t>
            </a:r>
            <a:r>
              <a:rPr lang="fr-FR" sz="1800" dirty="0" err="1"/>
              <a:t>ePrint</a:t>
            </a:r>
            <a:r>
              <a:rPr lang="fr-FR" sz="1800" dirty="0"/>
              <a:t> Archive, Report 2020/665, 2020.</a:t>
            </a:r>
            <a:r>
              <a:rPr lang="fr-FR" sz="1800" dirty="0">
                <a:hlinkClick r:id="rId3"/>
              </a:rPr>
              <a:t> </a:t>
            </a:r>
            <a:r>
              <a:rPr lang="fr-FR" sz="1800" dirty="0">
                <a:hlinkClick r:id="rId5"/>
              </a:rPr>
              <a:t>https://eprint.iacr.org/2020/665</a:t>
            </a:r>
            <a:r>
              <a:rPr lang="fr-FR" sz="1800" dirty="0"/>
              <a:t>.</a:t>
            </a:r>
          </a:p>
          <a:p>
            <a:pPr>
              <a:buFontTx/>
              <a:buChar char="-"/>
            </a:pPr>
            <a:r>
              <a:rPr lang="fr-FR" sz="1800" dirty="0"/>
              <a:t>[WP20] </a:t>
            </a:r>
            <a:r>
              <a:rPr lang="en-US" sz="1800" dirty="0" err="1"/>
              <a:t>Lichao</a:t>
            </a:r>
            <a:r>
              <a:rPr lang="en-US" sz="1800" dirty="0"/>
              <a:t> Wu and </a:t>
            </a:r>
            <a:r>
              <a:rPr lang="en-US" sz="1800" dirty="0" err="1"/>
              <a:t>Stjepan</a:t>
            </a:r>
            <a:r>
              <a:rPr lang="en-US" sz="1800" dirty="0"/>
              <a:t> </a:t>
            </a:r>
            <a:r>
              <a:rPr lang="en-US" sz="1800" dirty="0" err="1"/>
              <a:t>Picek</a:t>
            </a:r>
            <a:r>
              <a:rPr lang="en-US" sz="1800" dirty="0"/>
              <a:t>. Remove Some Noise: On Pre-processing of Side-channel Measurements with </a:t>
            </a:r>
            <a:r>
              <a:rPr lang="en-US" sz="1800" dirty="0" err="1"/>
              <a:t>Autoencoders</a:t>
            </a:r>
            <a:r>
              <a:rPr lang="en-US" sz="1800" dirty="0"/>
              <a:t>. </a:t>
            </a:r>
            <a:r>
              <a:rPr lang="fr-FR" sz="1800" i="1" dirty="0"/>
              <a:t>IACR Transactions on </a:t>
            </a:r>
            <a:r>
              <a:rPr lang="fr-FR" sz="1800" i="1" dirty="0" err="1"/>
              <a:t>Cryptographic</a:t>
            </a:r>
            <a:r>
              <a:rPr lang="fr-FR" sz="1800" i="1" dirty="0"/>
              <a:t> Hardware and Embedded </a:t>
            </a:r>
            <a:r>
              <a:rPr lang="fr-FR" sz="1800" i="1" dirty="0" err="1"/>
              <a:t>Systems</a:t>
            </a:r>
            <a:r>
              <a:rPr lang="fr-FR" sz="1800" dirty="0"/>
              <a:t>, 2020(4), </a:t>
            </a:r>
            <a:r>
              <a:rPr lang="fr-FR" sz="1800" dirty="0" err="1"/>
              <a:t>Aug</a:t>
            </a:r>
            <a:r>
              <a:rPr lang="fr-FR" sz="1800" dirty="0"/>
              <a:t>. 2020.</a:t>
            </a:r>
          </a:p>
          <a:p>
            <a:pPr marL="0" indent="0">
              <a:buNone/>
            </a:pPr>
            <a:endParaRPr lang="de-DE" sz="1800" dirty="0"/>
          </a:p>
          <a:p>
            <a:pPr>
              <a:buFontTx/>
              <a:buChar char="-"/>
            </a:pPr>
            <a:endParaRPr lang="fr-FR" sz="1800" dirty="0"/>
          </a:p>
          <a:p>
            <a:pPr>
              <a:buFontTx/>
              <a:buChar char="-"/>
            </a:pPr>
            <a:endParaRPr lang="de-DE" sz="1800" dirty="0"/>
          </a:p>
          <a:p>
            <a:pPr>
              <a:buFontTx/>
              <a:buChar char="-"/>
            </a:pPr>
            <a:endParaRPr lang="fr-FR" sz="1800" dirty="0"/>
          </a:p>
          <a:p>
            <a:pPr>
              <a:buFontTx/>
              <a:buChar char="-"/>
            </a:pPr>
            <a:endParaRPr lang="fr-FR" sz="1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421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38200" y="618066"/>
            <a:ext cx="11353800" cy="6239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err="1"/>
              <a:t>Bibliography</a:t>
            </a:r>
            <a:r>
              <a:rPr lang="fr-FR" b="1" dirty="0"/>
              <a:t> (3):</a:t>
            </a:r>
          </a:p>
          <a:p>
            <a:pPr>
              <a:buFontTx/>
              <a:buChar char="-"/>
            </a:pPr>
            <a:r>
              <a:rPr lang="fr-FR" sz="1800" dirty="0"/>
              <a:t>[ZBHV20a] Gabriel </a:t>
            </a:r>
            <a:r>
              <a:rPr lang="fr-FR" sz="1800" dirty="0" err="1"/>
              <a:t>Zaid</a:t>
            </a:r>
            <a:r>
              <a:rPr lang="fr-FR" sz="1800" dirty="0"/>
              <a:t>, Lilian Bossuet, Amaury </a:t>
            </a:r>
            <a:r>
              <a:rPr lang="fr-FR" sz="1800" dirty="0" err="1"/>
              <a:t>Habrard</a:t>
            </a:r>
            <a:r>
              <a:rPr lang="fr-FR" sz="1800" dirty="0"/>
              <a:t>, and Alexandre </a:t>
            </a:r>
            <a:r>
              <a:rPr lang="fr-FR" sz="1800" dirty="0" err="1"/>
              <a:t>Venelli</a:t>
            </a:r>
            <a:r>
              <a:rPr lang="fr-FR" sz="1800" dirty="0"/>
              <a:t>. </a:t>
            </a:r>
            <a:r>
              <a:rPr lang="fr-FR" sz="1800" dirty="0" err="1"/>
              <a:t>Methodology</a:t>
            </a:r>
            <a:r>
              <a:rPr lang="fr-FR" sz="1800" dirty="0"/>
              <a:t> for efficient </a:t>
            </a:r>
            <a:r>
              <a:rPr lang="fr-FR" sz="1800" dirty="0" err="1"/>
              <a:t>cnn</a:t>
            </a:r>
            <a:r>
              <a:rPr lang="fr-FR" sz="1800" dirty="0"/>
              <a:t> architectures in </a:t>
            </a:r>
            <a:r>
              <a:rPr lang="fr-FR" sz="1800" dirty="0" err="1"/>
              <a:t>profiling</a:t>
            </a:r>
            <a:r>
              <a:rPr lang="fr-FR" sz="1800" dirty="0"/>
              <a:t> </a:t>
            </a:r>
            <a:r>
              <a:rPr lang="fr-FR" sz="1800" dirty="0" err="1"/>
              <a:t>attacks</a:t>
            </a:r>
            <a:r>
              <a:rPr lang="fr-FR" sz="1800" dirty="0"/>
              <a:t>. </a:t>
            </a:r>
            <a:r>
              <a:rPr lang="fr-FR" sz="1800" i="1" dirty="0"/>
              <a:t>IACR Transactions on </a:t>
            </a:r>
            <a:r>
              <a:rPr lang="fr-FR" sz="1800" i="1" dirty="0" err="1"/>
              <a:t>Cryptographic</a:t>
            </a:r>
            <a:r>
              <a:rPr lang="fr-FR" sz="1800" i="1" dirty="0"/>
              <a:t> Hardware and Embedded </a:t>
            </a:r>
            <a:r>
              <a:rPr lang="fr-FR" sz="1800" i="1" dirty="0" err="1"/>
              <a:t>Systems</a:t>
            </a:r>
            <a:r>
              <a:rPr lang="fr-FR" sz="1800" dirty="0"/>
              <a:t>, 2020(1):1–36, Nov. 2019.</a:t>
            </a:r>
            <a:endParaRPr lang="de-DE" sz="1800" dirty="0"/>
          </a:p>
          <a:p>
            <a:pPr>
              <a:buFontTx/>
              <a:buChar char="-"/>
            </a:pPr>
            <a:r>
              <a:rPr lang="fr-FR" sz="1800" dirty="0"/>
              <a:t>[ZBHV20b] Gabriel </a:t>
            </a:r>
            <a:r>
              <a:rPr lang="fr-FR" sz="1800" dirty="0" err="1"/>
              <a:t>Zaid</a:t>
            </a:r>
            <a:r>
              <a:rPr lang="fr-FR" sz="1800" dirty="0"/>
              <a:t>, Lilian Bossuet, Amaury </a:t>
            </a:r>
            <a:r>
              <a:rPr lang="fr-FR" sz="1800" dirty="0" err="1"/>
              <a:t>Habrard</a:t>
            </a:r>
            <a:r>
              <a:rPr lang="fr-FR" sz="1800" dirty="0"/>
              <a:t>, and Alexandre </a:t>
            </a:r>
            <a:r>
              <a:rPr lang="fr-FR" sz="1800" dirty="0" err="1"/>
              <a:t>Venelli</a:t>
            </a:r>
            <a:r>
              <a:rPr lang="fr-FR" sz="1800" dirty="0"/>
              <a:t>. </a:t>
            </a:r>
            <a:r>
              <a:rPr lang="fr-FR" sz="1800" dirty="0" err="1"/>
              <a:t>Understanding</a:t>
            </a:r>
            <a:r>
              <a:rPr lang="fr-FR" sz="1800" dirty="0"/>
              <a:t> </a:t>
            </a:r>
            <a:r>
              <a:rPr lang="fr-FR" sz="1800" dirty="0" err="1"/>
              <a:t>Methodology</a:t>
            </a:r>
            <a:r>
              <a:rPr lang="fr-FR" sz="1800" dirty="0"/>
              <a:t> for efficient </a:t>
            </a:r>
            <a:r>
              <a:rPr lang="fr-FR" sz="1800" dirty="0" err="1"/>
              <a:t>cnn</a:t>
            </a:r>
            <a:r>
              <a:rPr lang="fr-FR" sz="1800" dirty="0"/>
              <a:t> architectures in </a:t>
            </a:r>
            <a:r>
              <a:rPr lang="fr-FR" sz="1800" dirty="0" err="1"/>
              <a:t>profiling</a:t>
            </a:r>
            <a:r>
              <a:rPr lang="fr-FR" sz="1800" dirty="0"/>
              <a:t> </a:t>
            </a:r>
            <a:r>
              <a:rPr lang="fr-FR" sz="1800" dirty="0" err="1"/>
              <a:t>attacks</a:t>
            </a:r>
            <a:r>
              <a:rPr lang="fr-FR" sz="1800" dirty="0"/>
              <a:t>.</a:t>
            </a:r>
            <a:r>
              <a:rPr lang="en-US" sz="1800" dirty="0"/>
              <a:t> </a:t>
            </a:r>
            <a:r>
              <a:rPr lang="fr-FR" sz="1800" dirty="0" err="1"/>
              <a:t>Cryptology</a:t>
            </a:r>
            <a:r>
              <a:rPr lang="fr-FR" sz="1800" dirty="0"/>
              <a:t> </a:t>
            </a:r>
            <a:r>
              <a:rPr lang="fr-FR" sz="1800" dirty="0" err="1"/>
              <a:t>ePrint</a:t>
            </a:r>
            <a:r>
              <a:rPr lang="fr-FR" sz="1800" dirty="0"/>
              <a:t> Archive, Report 2020/757, 2020.</a:t>
            </a:r>
            <a:r>
              <a:rPr lang="fr-FR" sz="1800" dirty="0">
                <a:hlinkClick r:id="rId3"/>
              </a:rPr>
              <a:t> </a:t>
            </a:r>
            <a:r>
              <a:rPr lang="fr-FR" sz="1800" dirty="0">
                <a:hlinkClick r:id="rId4"/>
              </a:rPr>
              <a:t>https://eprint.iacr.org/2020/757</a:t>
            </a:r>
            <a:r>
              <a:rPr lang="fr-FR" sz="1800" dirty="0"/>
              <a:t>.</a:t>
            </a:r>
          </a:p>
          <a:p>
            <a:pPr>
              <a:buFontTx/>
              <a:buChar char="-"/>
            </a:pPr>
            <a:endParaRPr lang="fr-FR" sz="1800" dirty="0"/>
          </a:p>
          <a:p>
            <a:pPr>
              <a:buFontTx/>
              <a:buChar char="-"/>
            </a:pPr>
            <a:endParaRPr lang="de-DE" sz="1800" dirty="0"/>
          </a:p>
          <a:p>
            <a:pPr>
              <a:buFontTx/>
              <a:buChar char="-"/>
            </a:pPr>
            <a:endParaRPr lang="fr-FR" sz="1800" dirty="0"/>
          </a:p>
          <a:p>
            <a:pPr>
              <a:buFontTx/>
              <a:buChar char="-"/>
            </a:pPr>
            <a:endParaRPr lang="fr-FR" sz="1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68728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38200" y="618066"/>
            <a:ext cx="11353800" cy="6239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err="1"/>
              <a:t>Appendix</a:t>
            </a:r>
            <a:endParaRPr lang="fr-FR" b="1" dirty="0"/>
          </a:p>
          <a:p>
            <a:pPr>
              <a:buFontTx/>
              <a:buChar char="-"/>
            </a:pPr>
            <a:r>
              <a:rPr lang="fr-FR" sz="2000" dirty="0"/>
              <a:t>AES_RD</a:t>
            </a:r>
            <a:endParaRPr lang="de-DE" sz="1800" dirty="0"/>
          </a:p>
          <a:p>
            <a:pPr>
              <a:buFontTx/>
              <a:buChar char="-"/>
            </a:pPr>
            <a:endParaRPr lang="fr-FR" sz="1800" dirty="0"/>
          </a:p>
          <a:p>
            <a:pPr>
              <a:buFontTx/>
              <a:buChar char="-"/>
            </a:pPr>
            <a:endParaRPr lang="de-DE" sz="1800" dirty="0"/>
          </a:p>
          <a:p>
            <a:pPr>
              <a:buFontTx/>
              <a:buChar char="-"/>
            </a:pPr>
            <a:endParaRPr lang="fr-FR" sz="1800" dirty="0"/>
          </a:p>
          <a:p>
            <a:pPr>
              <a:buFontTx/>
              <a:buChar char="-"/>
            </a:pPr>
            <a:endParaRPr lang="fr-FR" sz="1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4826"/>
            <a:ext cx="12137221" cy="3962400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71812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38200" y="618066"/>
            <a:ext cx="11353800" cy="6239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err="1"/>
              <a:t>Appendix</a:t>
            </a:r>
            <a:endParaRPr lang="fr-FR" b="1" dirty="0"/>
          </a:p>
          <a:p>
            <a:pPr>
              <a:buFontTx/>
              <a:buChar char="-"/>
            </a:pPr>
            <a:r>
              <a:rPr lang="de-DE" sz="2000" dirty="0"/>
              <a:t>ASCAD </a:t>
            </a:r>
            <a:r>
              <a:rPr lang="de-DE" sz="2000" dirty="0" err="1"/>
              <a:t>desync</a:t>
            </a:r>
            <a:r>
              <a:rPr lang="de-DE" sz="2000" dirty="0"/>
              <a:t>. 50</a:t>
            </a:r>
          </a:p>
          <a:p>
            <a:pPr>
              <a:buFontTx/>
              <a:buChar char="-"/>
            </a:pPr>
            <a:endParaRPr lang="fr-FR" sz="1800" dirty="0"/>
          </a:p>
          <a:p>
            <a:pPr>
              <a:buFontTx/>
              <a:buChar char="-"/>
            </a:pPr>
            <a:endParaRPr lang="de-DE" sz="1800" dirty="0"/>
          </a:p>
          <a:p>
            <a:pPr>
              <a:buFontTx/>
              <a:buChar char="-"/>
            </a:pPr>
            <a:endParaRPr lang="fr-FR" sz="1800" dirty="0"/>
          </a:p>
          <a:p>
            <a:pPr>
              <a:buFontTx/>
              <a:buChar char="-"/>
            </a:pPr>
            <a:endParaRPr lang="fr-FR" sz="1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2" y="2079734"/>
            <a:ext cx="12123452" cy="3316595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341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38200" y="618066"/>
            <a:ext cx="11353800" cy="6239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err="1"/>
              <a:t>Appendix</a:t>
            </a:r>
            <a:endParaRPr lang="fr-FR" b="1" dirty="0"/>
          </a:p>
          <a:p>
            <a:pPr>
              <a:buFontTx/>
              <a:buChar char="-"/>
            </a:pPr>
            <a:r>
              <a:rPr lang="fr-FR" sz="2000" dirty="0"/>
              <a:t>ASCAD </a:t>
            </a:r>
            <a:r>
              <a:rPr lang="fr-FR" sz="2000" dirty="0" err="1"/>
              <a:t>desync</a:t>
            </a:r>
            <a:r>
              <a:rPr lang="fr-FR" sz="2000" dirty="0"/>
              <a:t>. 100</a:t>
            </a:r>
            <a:endParaRPr lang="de-DE" sz="1800" dirty="0"/>
          </a:p>
          <a:p>
            <a:pPr>
              <a:buFontTx/>
              <a:buChar char="-"/>
            </a:pPr>
            <a:endParaRPr lang="fr-FR" sz="1800" dirty="0"/>
          </a:p>
          <a:p>
            <a:pPr>
              <a:buFontTx/>
              <a:buChar char="-"/>
            </a:pPr>
            <a:endParaRPr lang="de-DE" sz="1800" dirty="0"/>
          </a:p>
          <a:p>
            <a:pPr>
              <a:buFontTx/>
              <a:buChar char="-"/>
            </a:pPr>
            <a:endParaRPr lang="fr-FR" sz="1800" dirty="0"/>
          </a:p>
          <a:p>
            <a:pPr>
              <a:buFontTx/>
              <a:buChar char="-"/>
            </a:pPr>
            <a:endParaRPr lang="fr-FR" sz="1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8992"/>
            <a:ext cx="12176833" cy="3533393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187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ulle ronde 32"/>
          <p:cNvSpPr/>
          <p:nvPr/>
        </p:nvSpPr>
        <p:spPr>
          <a:xfrm flipH="1">
            <a:off x="5029203" y="-29860"/>
            <a:ext cx="4860765" cy="2225526"/>
          </a:xfrm>
          <a:prstGeom prst="wedgeEllipseCallou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err="1">
                <a:solidFill>
                  <a:schemeClr val="tx1"/>
                </a:solidFill>
              </a:rPr>
              <a:t>Plaintext</a:t>
            </a:r>
            <a:r>
              <a:rPr lang="fr-FR" b="1" dirty="0">
                <a:solidFill>
                  <a:schemeClr val="tx1"/>
                </a:solidFill>
              </a:rPr>
              <a:t> = 0xda1294ddc28b466b</a:t>
            </a:r>
          </a:p>
          <a:p>
            <a:r>
              <a:rPr lang="fr-FR" b="1" dirty="0">
                <a:solidFill>
                  <a:srgbClr val="FFFF00"/>
                </a:solidFill>
              </a:rPr>
              <a:t>Secret Key = 0x89e8f11831b71a05</a:t>
            </a:r>
          </a:p>
        </p:txBody>
      </p:sp>
      <p:sp>
        <p:nvSpPr>
          <p:cNvPr id="34" name="Bulle ronde 33"/>
          <p:cNvSpPr/>
          <p:nvPr/>
        </p:nvSpPr>
        <p:spPr>
          <a:xfrm flipH="1">
            <a:off x="5029202" y="-29860"/>
            <a:ext cx="4860765" cy="2225526"/>
          </a:xfrm>
          <a:prstGeom prst="wedgeEllipseCallou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err="1">
                <a:solidFill>
                  <a:schemeClr val="tx1"/>
                </a:solidFill>
              </a:rPr>
              <a:t>Plaintext</a:t>
            </a:r>
            <a:r>
              <a:rPr lang="fr-FR" b="1" dirty="0">
                <a:solidFill>
                  <a:schemeClr val="tx1"/>
                </a:solidFill>
              </a:rPr>
              <a:t> = 0x17130198f8adb9ab</a:t>
            </a:r>
          </a:p>
          <a:p>
            <a:r>
              <a:rPr lang="fr-FR" b="1" dirty="0">
                <a:solidFill>
                  <a:srgbClr val="00FFFF"/>
                </a:solidFill>
              </a:rPr>
              <a:t>Secret Key = 0x25404f9d6bcc3c68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2" y="2732317"/>
            <a:ext cx="4876800" cy="4876800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547" y="4503711"/>
            <a:ext cx="1837402" cy="1072595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265" y="4503711"/>
            <a:ext cx="1825684" cy="1088729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908" y="3968897"/>
            <a:ext cx="4232366" cy="2133672"/>
          </a:xfrm>
          <a:prstGeom prst="rect">
            <a:avLst/>
          </a:prstGeom>
        </p:spPr>
      </p:pic>
      <p:sp>
        <p:nvSpPr>
          <p:cNvPr id="48" name="Forme libre 47"/>
          <p:cNvSpPr/>
          <p:nvPr/>
        </p:nvSpPr>
        <p:spPr>
          <a:xfrm>
            <a:off x="3246121" y="2786743"/>
            <a:ext cx="7008394" cy="3885052"/>
          </a:xfrm>
          <a:custGeom>
            <a:avLst/>
            <a:gdLst>
              <a:gd name="connsiteX0" fmla="*/ 0 w 6893005"/>
              <a:gd name="connsiteY0" fmla="*/ 0 h 3885052"/>
              <a:gd name="connsiteX1" fmla="*/ 2473234 w 6893005"/>
              <a:gd name="connsiteY1" fmla="*/ 748937 h 3885052"/>
              <a:gd name="connsiteX2" fmla="*/ 2856411 w 6893005"/>
              <a:gd name="connsiteY2" fmla="*/ 3448594 h 3885052"/>
              <a:gd name="connsiteX3" fmla="*/ 6609805 w 6893005"/>
              <a:gd name="connsiteY3" fmla="*/ 3823063 h 3885052"/>
              <a:gd name="connsiteX4" fmla="*/ 6696891 w 6893005"/>
              <a:gd name="connsiteY4" fmla="*/ 2838994 h 388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3005" h="3885052">
                <a:moveTo>
                  <a:pt x="0" y="0"/>
                </a:moveTo>
                <a:cubicBezTo>
                  <a:pt x="998583" y="87085"/>
                  <a:pt x="1997166" y="174171"/>
                  <a:pt x="2473234" y="748937"/>
                </a:cubicBezTo>
                <a:cubicBezTo>
                  <a:pt x="2949303" y="1323703"/>
                  <a:pt x="2166983" y="2936240"/>
                  <a:pt x="2856411" y="3448594"/>
                </a:cubicBezTo>
                <a:cubicBezTo>
                  <a:pt x="3545840" y="3960948"/>
                  <a:pt x="5969725" y="3924663"/>
                  <a:pt x="6609805" y="3823063"/>
                </a:cubicBezTo>
                <a:cubicBezTo>
                  <a:pt x="7249885" y="3721463"/>
                  <a:pt x="6589485" y="3001554"/>
                  <a:pt x="6696891" y="2838994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5" name="Image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614" y="161757"/>
            <a:ext cx="2067622" cy="2756264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89968" y="3031575"/>
            <a:ext cx="245292" cy="2207622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4941" y="2762534"/>
            <a:ext cx="245292" cy="2207620"/>
          </a:xfrm>
          <a:prstGeom prst="rect">
            <a:avLst/>
          </a:prstGeom>
        </p:spPr>
      </p:pic>
      <p:sp>
        <p:nvSpPr>
          <p:cNvPr id="60" name="Forme libre 59"/>
          <p:cNvSpPr/>
          <p:nvPr/>
        </p:nvSpPr>
        <p:spPr>
          <a:xfrm>
            <a:off x="3246121" y="2786743"/>
            <a:ext cx="7008394" cy="3885052"/>
          </a:xfrm>
          <a:custGeom>
            <a:avLst/>
            <a:gdLst>
              <a:gd name="connsiteX0" fmla="*/ 0 w 6893005"/>
              <a:gd name="connsiteY0" fmla="*/ 0 h 3885052"/>
              <a:gd name="connsiteX1" fmla="*/ 2473234 w 6893005"/>
              <a:gd name="connsiteY1" fmla="*/ 748937 h 3885052"/>
              <a:gd name="connsiteX2" fmla="*/ 2856411 w 6893005"/>
              <a:gd name="connsiteY2" fmla="*/ 3448594 h 3885052"/>
              <a:gd name="connsiteX3" fmla="*/ 6609805 w 6893005"/>
              <a:gd name="connsiteY3" fmla="*/ 3823063 h 3885052"/>
              <a:gd name="connsiteX4" fmla="*/ 6696891 w 6893005"/>
              <a:gd name="connsiteY4" fmla="*/ 2838994 h 388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3005" h="3885052">
                <a:moveTo>
                  <a:pt x="0" y="0"/>
                </a:moveTo>
                <a:cubicBezTo>
                  <a:pt x="998583" y="87085"/>
                  <a:pt x="1997166" y="174171"/>
                  <a:pt x="2473234" y="748937"/>
                </a:cubicBezTo>
                <a:cubicBezTo>
                  <a:pt x="2949303" y="1323703"/>
                  <a:pt x="2166983" y="2936240"/>
                  <a:pt x="2856411" y="3448594"/>
                </a:cubicBezTo>
                <a:cubicBezTo>
                  <a:pt x="3545840" y="3960948"/>
                  <a:pt x="5969725" y="3924663"/>
                  <a:pt x="6609805" y="3823063"/>
                </a:cubicBezTo>
                <a:cubicBezTo>
                  <a:pt x="7249885" y="3721463"/>
                  <a:pt x="6589485" y="3001554"/>
                  <a:pt x="6696891" y="2838994"/>
                </a:cubicBezTo>
              </a:path>
            </a:pathLst>
          </a:cu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fr-FR" b="1">
              <a:ln/>
              <a:solidFill>
                <a:schemeClr val="accent4"/>
              </a:solidFill>
            </a:endParaRPr>
          </a:p>
        </p:txBody>
      </p:sp>
      <p:sp>
        <p:nvSpPr>
          <p:cNvPr id="63" name="Forme libre 62"/>
          <p:cNvSpPr/>
          <p:nvPr/>
        </p:nvSpPr>
        <p:spPr>
          <a:xfrm>
            <a:off x="3246121" y="2786743"/>
            <a:ext cx="7008394" cy="3885052"/>
          </a:xfrm>
          <a:custGeom>
            <a:avLst/>
            <a:gdLst>
              <a:gd name="connsiteX0" fmla="*/ 0 w 6893005"/>
              <a:gd name="connsiteY0" fmla="*/ 0 h 3885052"/>
              <a:gd name="connsiteX1" fmla="*/ 2473234 w 6893005"/>
              <a:gd name="connsiteY1" fmla="*/ 748937 h 3885052"/>
              <a:gd name="connsiteX2" fmla="*/ 2856411 w 6893005"/>
              <a:gd name="connsiteY2" fmla="*/ 3448594 h 3885052"/>
              <a:gd name="connsiteX3" fmla="*/ 6609805 w 6893005"/>
              <a:gd name="connsiteY3" fmla="*/ 3823063 h 3885052"/>
              <a:gd name="connsiteX4" fmla="*/ 6696891 w 6893005"/>
              <a:gd name="connsiteY4" fmla="*/ 2838994 h 388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3005" h="3885052">
                <a:moveTo>
                  <a:pt x="0" y="0"/>
                </a:moveTo>
                <a:cubicBezTo>
                  <a:pt x="998583" y="87085"/>
                  <a:pt x="1997166" y="174171"/>
                  <a:pt x="2473234" y="748937"/>
                </a:cubicBezTo>
                <a:cubicBezTo>
                  <a:pt x="2949303" y="1323703"/>
                  <a:pt x="2166983" y="2936240"/>
                  <a:pt x="2856411" y="3448594"/>
                </a:cubicBezTo>
                <a:cubicBezTo>
                  <a:pt x="3545840" y="3960948"/>
                  <a:pt x="5969725" y="3924663"/>
                  <a:pt x="6609805" y="3823063"/>
                </a:cubicBezTo>
                <a:cubicBezTo>
                  <a:pt x="7249885" y="3721463"/>
                  <a:pt x="6589485" y="3001554"/>
                  <a:pt x="6696891" y="2838994"/>
                </a:cubicBezTo>
              </a:path>
            </a:pathLst>
          </a:custGeom>
          <a:ln w="38100">
            <a:solidFill>
              <a:srgbClr val="00FFFF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fr-FR" b="1">
              <a:ln/>
              <a:solidFill>
                <a:schemeClr val="accent4"/>
              </a:solidFill>
            </a:endParaRPr>
          </a:p>
        </p:txBody>
      </p:sp>
      <p:pic>
        <p:nvPicPr>
          <p:cNvPr id="62" name="Image 6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4941" y="2758261"/>
            <a:ext cx="245291" cy="2207622"/>
          </a:xfrm>
          <a:prstGeom prst="rect">
            <a:avLst/>
          </a:prstGeom>
        </p:spPr>
      </p:pic>
      <p:grpSp>
        <p:nvGrpSpPr>
          <p:cNvPr id="69" name="Groupe 68"/>
          <p:cNvGrpSpPr/>
          <p:nvPr/>
        </p:nvGrpSpPr>
        <p:grpSpPr>
          <a:xfrm>
            <a:off x="7522827" y="4307659"/>
            <a:ext cx="2130764" cy="1316448"/>
            <a:chOff x="2908973" y="1017863"/>
            <a:chExt cx="3410732" cy="1344383"/>
          </a:xfrm>
        </p:grpSpPr>
        <p:pic>
          <p:nvPicPr>
            <p:cNvPr id="64" name="Image 6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65" name="Image 6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6405"/>
              <a:ext cx="3410732" cy="1331570"/>
            </a:xfrm>
            <a:prstGeom prst="rect">
              <a:avLst/>
            </a:prstGeom>
          </p:spPr>
        </p:pic>
        <p:pic>
          <p:nvPicPr>
            <p:cNvPr id="66" name="Image 6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2134"/>
              <a:ext cx="3410732" cy="1331570"/>
            </a:xfrm>
            <a:prstGeom prst="rect">
              <a:avLst/>
            </a:prstGeom>
          </p:spPr>
        </p:pic>
        <p:pic>
          <p:nvPicPr>
            <p:cNvPr id="67" name="Image 6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68" name="Image 6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17863"/>
              <a:ext cx="3410732" cy="1331570"/>
            </a:xfrm>
            <a:prstGeom prst="rect">
              <a:avLst/>
            </a:prstGeom>
          </p:spPr>
        </p:pic>
      </p:grpSp>
      <p:grpSp>
        <p:nvGrpSpPr>
          <p:cNvPr id="4" name="Groupe 3"/>
          <p:cNvGrpSpPr/>
          <p:nvPr/>
        </p:nvGrpSpPr>
        <p:grpSpPr>
          <a:xfrm>
            <a:off x="7506085" y="4292904"/>
            <a:ext cx="2147506" cy="1333410"/>
            <a:chOff x="3486261" y="738436"/>
            <a:chExt cx="2177986" cy="1333410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261" y="740267"/>
              <a:ext cx="2177986" cy="1331579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261" y="740266"/>
              <a:ext cx="2177986" cy="1331579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261" y="739656"/>
              <a:ext cx="2177986" cy="1331579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261" y="739046"/>
              <a:ext cx="2177986" cy="1331579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261" y="738436"/>
              <a:ext cx="2177986" cy="1331579"/>
            </a:xfrm>
            <a:prstGeom prst="rect">
              <a:avLst/>
            </a:prstGeom>
          </p:spPr>
        </p:pic>
      </p:grp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483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9 0.02199 L 0.00079 0.02222 C -0.00247 0.02338 -0.00546 0.0243 -0.00859 0.02593 C -0.00963 0.02662 -0.01054 0.02801 -0.01158 0.0287 C -0.01354 0.02986 -0.01549 0.03032 -0.0177 0.03148 C -0.02239 0.03356 -0.01914 0.03403 -0.0276 0.03542 L -0.03593 0.0368 C -0.03789 0.03704 -0.03997 0.03773 -0.04205 0.03796 C -0.04505 0.03866 -0.04804 0.03866 -0.05117 0.03935 C -0.05468 0.04005 -0.05833 0.0412 -0.06184 0.04213 C -0.06354 0.04259 -0.06536 0.04305 -0.06718 0.04329 L -0.07487 0.04468 C -0.08372 0.05 -0.07721 0.04653 -0.0983 0.04745 L -0.14492 0.04861 C -0.16849 0.05255 -0.13945 0.04815 -0.19205 0.05139 C -0.19388 0.05139 -0.19557 0.05255 -0.19739 0.05278 C -0.20481 0.0537 -0.21211 0.05463 -0.21953 0.05532 C -0.23906 0.05741 -0.24414 0.05718 -0.26836 0.0581 C -0.31783 0.06435 -0.25898 0.05741 -0.31471 0.06204 C -0.31692 0.06227 -0.31927 0.06319 -0.32161 0.06343 C -0.32721 0.06389 -0.33268 0.06435 -0.33828 0.06481 C -0.3526 0.06435 -0.36666 0.06458 -0.38099 0.06343 C -0.38333 0.06319 -0.38554 0.06088 -0.38789 0.06065 C -0.39674 0.05972 -0.40559 0.05972 -0.41445 0.05926 L -0.41914 0.0581 C -0.42031 0.05764 -0.42161 0.05694 -0.42291 0.05671 C -0.42565 0.05602 -0.42851 0.05602 -0.43125 0.05532 C -0.43307 0.05509 -0.43476 0.0544 -0.43658 0.05393 C -0.44205 0.05093 -0.43515 0.05463 -0.44192 0.05139 C -0.44257 0.05093 -0.44336 0.05046 -0.44427 0.05 C -0.44544 0.04954 -0.44674 0.0493 -0.44804 0.04861 C -0.44882 0.04838 -0.44948 0.04792 -0.45026 0.04745 C -0.45156 0.04653 -0.45286 0.04514 -0.45416 0.04468 C -0.45729 0.04375 -0.46067 0.04375 -0.46406 0.04329 C -0.46471 0.04259 -0.46549 0.04143 -0.46627 0.04074 C -0.46692 0.04005 -0.4677 0.03981 -0.46849 0.03935 C -0.46979 0.03889 -0.47265 0.03773 -0.47395 0.0368 C -0.47669 0.03426 -0.47591 0.0338 -0.47851 0.03009 C -0.47916 0.02893 -0.47994 0.02801 -0.48073 0.02731 C -0.48216 0.02616 -0.48528 0.02477 -0.48528 0.025 C -0.48684 0.01968 -0.48711 0.01736 -0.48984 0.01412 C -0.49101 0.01273 -0.49244 0.0125 -0.49362 0.01134 C -0.49531 0.00972 -0.49674 0.00787 -0.4983 0.00602 C -0.49908 0.00509 -0.49974 0.00393 -0.50052 0.00347 C -0.50638 7.40741E-7 -0.49921 0.00463 -0.5052 -0.0007 C -0.50586 -0.00116 -0.50677 -0.00139 -0.50742 -0.00185 C -0.5082 -0.00278 -0.50885 -0.00394 -0.50963 -0.00463 C -0.51119 -0.00579 -0.51302 -0.00579 -0.51432 -0.00741 C -0.51757 -0.01111 -0.51562 -0.00972 -0.52044 -0.01134 C -0.52148 -0.01227 -0.52239 -0.0132 -0.52343 -0.01389 C -0.52408 -0.01458 -0.525 -0.01458 -0.52565 -0.01528 C -0.52773 -0.01713 -0.52864 -0.01898 -0.53033 -0.02199 C -0.53059 -0.02338 -0.53059 -0.02477 -0.53099 -0.02593 C -0.5332 -0.03171 -0.53385 -0.02963 -0.53789 -0.03125 C -0.53867 -0.03171 -0.53945 -0.03218 -0.54023 -0.03264 C -0.54088 -0.03403 -0.54153 -0.03565 -0.54244 -0.03657 C -0.54401 -0.03843 -0.55052 -0.03912 -0.55078 -0.03935 L -0.55299 -0.04051 " pathEditMode="relative" rAng="0" ptsTypes="AAAAAAAAAAAAAAAAAAAAAAAAAAAAAAAAAAAAAAAAAAAAAAAAAAAAAAAAAA">
                                      <p:cBhvr>
                                        <p:cTn id="29" dur="19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95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00"/>
                            </p:stCondLst>
                            <p:childTnLst>
                              <p:par>
                                <p:cTn id="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4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00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9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4.16667E-6 1.85185E-6 C 0.00703 -0.03032 0.00326 -0.01759 0.01042 -0.03889 C 0.01341 -0.04768 0.0155 -0.05764 0.0194 -0.06551 C 0.01966 -0.06597 0.0263 -0.0787 0.02774 -0.08287 C 0.03034 -0.0912 0.03255 -0.09977 0.03516 -0.1081 C 0.03672 -0.11319 0.03854 -0.11805 0.04037 -0.12291 C 0.04102 -0.1243 0.04206 -0.12523 0.04271 -0.12685 C 0.04557 -0.13472 0.04805 -0.14305 0.05091 -0.15092 C 0.05313 -0.15671 0.05534 -0.1625 0.05768 -0.16828 C 0.05833 -0.16967 0.05925 -0.1706 0.0599 -0.17222 C 0.06354 -0.18102 0.06615 -0.1912 0.07044 -0.19884 C 0.07096 -0.2 0.10391 -0.2493 0.1086 -0.25092 L 0.12891 -0.25764 C 0.13112 -0.25949 0.1332 -0.26227 0.13568 -0.26296 C 0.15208 -0.26782 0.1612 -0.2669 0.17695 -0.2669 " pathEditMode="relative" ptsTypes="AAAAAAAAAAAAAAAA">
                                      <p:cBhvr>
                                        <p:cTn id="6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9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9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8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900"/>
                            </p:stCondLst>
                            <p:childTnLst>
                              <p:par>
                                <p:cTn id="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4.16667E-6 0.00023 C 0.00091 -0.00371 0.00182 -0.00764 0.00299 -0.01111 C 0.00351 -0.01273 0.00468 -0.01366 0.00533 -0.01505 C 0.00625 -0.01713 0.00677 -0.01968 0.00755 -0.02199 C 0.00807 -0.02338 0.00872 -0.02454 0.00911 -0.02593 C 0.00963 -0.02778 0.01002 -0.02963 0.01067 -0.03148 C 0.01132 -0.03334 0.01224 -0.03496 0.01289 -0.03681 C 0.01354 -0.0382 0.01393 -0.03959 0.01445 -0.04097 C 0.01458 -0.0419 0.01549 -0.04908 0.01601 -0.05046 C 0.0164 -0.05162 0.01705 -0.05232 0.01757 -0.05324 C 0.02382 -0.06667 0.01549 -0.04977 0.02213 -0.06551 C 0.02278 -0.0669 0.02382 -0.06806 0.02448 -0.06945 C 0.02591 -0.07338 0.02565 -0.07593 0.02747 -0.07917 C 0.02838 -0.08056 0.02955 -0.08171 0.03059 -0.0831 C 0.03138 -0.08542 0.03203 -0.08773 0.03281 -0.09005 C 0.03411 -0.09329 0.03489 -0.09283 0.03671 -0.09537 C 0.0375 -0.09653 0.03815 -0.09815 0.03893 -0.09954 C 0.03971 -0.10046 0.04062 -0.10116 0.04127 -0.10232 C 0.04244 -0.10417 0.04323 -0.10695 0.0444 -0.10903 C 0.05013 -0.12037 0.04648 -0.11134 0.04974 -0.11991 C 0.05 -0.1213 0.05 -0.12269 0.05052 -0.12408 C 0.05208 -0.12824 0.05416 -0.1294 0.05664 -0.13218 C 0.05768 -0.13334 0.05859 -0.13496 0.05963 -0.13634 C 0.06119 -0.1382 0.06289 -0.13935 0.06419 -0.14167 C 0.06471 -0.14259 0.06523 -0.14375 0.06575 -0.14445 C 0.06953 -0.14931 0.06992 -0.14931 0.07343 -0.15255 C 0.07474 -0.15949 0.07317 -0.1544 0.07643 -0.15949 C 0.07786 -0.16158 0.0789 -0.16412 0.08033 -0.16621 C 0.08398 -0.17153 0.08476 -0.17153 0.0888 -0.17431 C 0.08919 -0.1757 0.08958 -0.17732 0.09023 -0.17847 C 0.09088 -0.17963 0.09179 -0.18009 0.09257 -0.18125 C 0.09362 -0.18241 0.09466 -0.1838 0.09557 -0.18519 C 0.09739 -0.18796 0.09934 -0.19306 0.10169 -0.19468 C 0.10273 -0.1956 0.10377 -0.1956 0.10481 -0.19607 C 0.10559 -0.19653 0.10638 -0.19699 0.10716 -0.19746 C 0.11653 -0.20463 0.10481 -0.19607 0.1125 -0.20301 C 0.11315 -0.20347 0.11393 -0.20394 0.11471 -0.2044 C 0.11823 -0.20579 0.12096 -0.20625 0.12474 -0.20695 C 0.1263 -0.20787 0.12773 -0.20903 0.12929 -0.20972 C 0.13671 -0.21296 0.12747 -0.20903 0.13619 -0.2125 C 0.13724 -0.21296 0.13828 -0.21343 0.13932 -0.21389 C 0.1401 -0.21412 0.14075 -0.21482 0.14153 -0.21528 C 0.14336 -0.21574 0.14518 -0.21621 0.14687 -0.21644 C 0.1694 -0.21505 0.16119 -0.21528 0.17148 -0.21528 " pathEditMode="relative" rAng="0" ptsTypes="AAAAAAAAAAAAAAAAAAAAAAAAAAAAAAAAAAAAAAAAAAAAA">
                                      <p:cBhvr>
                                        <p:cTn id="9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68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48" grpId="0" animBg="1"/>
      <p:bldP spid="48" grpId="1" animBg="1"/>
      <p:bldP spid="60" grpId="1" animBg="1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91" y="3339737"/>
            <a:ext cx="6769956" cy="310460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264" y="3334924"/>
            <a:ext cx="6790943" cy="311423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13" y="3337653"/>
            <a:ext cx="6779044" cy="3108773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03" y="3339692"/>
            <a:ext cx="6779044" cy="3108776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09" y="290208"/>
            <a:ext cx="1082412" cy="1442920"/>
          </a:xfrm>
          <a:prstGeom prst="rect">
            <a:avLst/>
          </a:prstGeom>
        </p:spPr>
      </p:pic>
      <p:grpSp>
        <p:nvGrpSpPr>
          <p:cNvPr id="45" name="Groupe 44"/>
          <p:cNvGrpSpPr/>
          <p:nvPr/>
        </p:nvGrpSpPr>
        <p:grpSpPr>
          <a:xfrm>
            <a:off x="692794" y="1719907"/>
            <a:ext cx="2560529" cy="1182426"/>
            <a:chOff x="2908973" y="1017863"/>
            <a:chExt cx="3410732" cy="1344383"/>
          </a:xfrm>
        </p:grpSpPr>
        <p:pic>
          <p:nvPicPr>
            <p:cNvPr id="46" name="Image 4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47" name="Image 4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6405"/>
              <a:ext cx="3410732" cy="1331570"/>
            </a:xfrm>
            <a:prstGeom prst="rect">
              <a:avLst/>
            </a:prstGeom>
          </p:spPr>
        </p:pic>
        <p:pic>
          <p:nvPicPr>
            <p:cNvPr id="48" name="Image 4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2134"/>
              <a:ext cx="3410732" cy="1331570"/>
            </a:xfrm>
            <a:prstGeom prst="rect">
              <a:avLst/>
            </a:prstGeom>
          </p:spPr>
        </p:pic>
        <p:pic>
          <p:nvPicPr>
            <p:cNvPr id="49" name="Image 4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50" name="Image 4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17863"/>
              <a:ext cx="3410732" cy="1331570"/>
            </a:xfrm>
            <a:prstGeom prst="rect">
              <a:avLst/>
            </a:prstGeom>
          </p:spPr>
        </p:pic>
      </p:grpSp>
      <p:pic>
        <p:nvPicPr>
          <p:cNvPr id="6" name="Imag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713" y="3598170"/>
            <a:ext cx="1139951" cy="274776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192" y="2527698"/>
            <a:ext cx="1070472" cy="107047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424" y="3598171"/>
            <a:ext cx="982668" cy="274776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331" y="4903316"/>
            <a:ext cx="448368" cy="448368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544" y="2527698"/>
            <a:ext cx="1070472" cy="1070472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188" y="194456"/>
            <a:ext cx="746454" cy="308169"/>
          </a:xfrm>
          <a:prstGeom prst="rect">
            <a:avLst/>
          </a:prstGeom>
        </p:spPr>
      </p:pic>
      <p:grpSp>
        <p:nvGrpSpPr>
          <p:cNvPr id="4" name="Groupe 3"/>
          <p:cNvGrpSpPr/>
          <p:nvPr/>
        </p:nvGrpSpPr>
        <p:grpSpPr>
          <a:xfrm>
            <a:off x="660883" y="1946917"/>
            <a:ext cx="2624349" cy="1167955"/>
            <a:chOff x="4827749" y="1135929"/>
            <a:chExt cx="2624349" cy="1167955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753" y="1135929"/>
              <a:ext cx="2624345" cy="1167955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752" y="1135929"/>
              <a:ext cx="2624345" cy="1167955"/>
            </a:xfrm>
            <a:prstGeom prst="rect">
              <a:avLst/>
            </a:prstGeom>
          </p:spPr>
        </p:pic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751" y="1135929"/>
              <a:ext cx="2624345" cy="1167955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750" y="1135929"/>
              <a:ext cx="2624345" cy="1167955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749" y="1135929"/>
              <a:ext cx="2624345" cy="1167955"/>
            </a:xfrm>
            <a:prstGeom prst="rect">
              <a:avLst/>
            </a:prstGeom>
          </p:spPr>
        </p:pic>
      </p:grpSp>
      <p:pic>
        <p:nvPicPr>
          <p:cNvPr id="5" name="Image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586" y="2373866"/>
            <a:ext cx="871439" cy="871439"/>
          </a:xfrm>
          <a:prstGeom prst="rect">
            <a:avLst/>
          </a:prstGeom>
        </p:spPr>
      </p:pic>
      <p:sp>
        <p:nvSpPr>
          <p:cNvPr id="68" name="Bulle ronde 67"/>
          <p:cNvSpPr/>
          <p:nvPr/>
        </p:nvSpPr>
        <p:spPr>
          <a:xfrm>
            <a:off x="2945759" y="-29860"/>
            <a:ext cx="4860765" cy="2225526"/>
          </a:xfrm>
          <a:prstGeom prst="wedgeEllipseCallou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err="1">
                <a:solidFill>
                  <a:schemeClr val="tx1"/>
                </a:solidFill>
              </a:rPr>
              <a:t>Plaintext</a:t>
            </a:r>
            <a:r>
              <a:rPr lang="fr-FR" b="1" dirty="0">
                <a:solidFill>
                  <a:schemeClr val="tx1"/>
                </a:solidFill>
              </a:rPr>
              <a:t> = 0x13c635b1ab74bab0</a:t>
            </a:r>
          </a:p>
          <a:p>
            <a:r>
              <a:rPr lang="fr-FR" b="1" dirty="0">
                <a:solidFill>
                  <a:schemeClr val="tx1"/>
                </a:solidFill>
              </a:rPr>
              <a:t>Secret Key = ?</a:t>
            </a:r>
          </a:p>
        </p:txBody>
      </p:sp>
      <p:grpSp>
        <p:nvGrpSpPr>
          <p:cNvPr id="19" name="Groupe 18"/>
          <p:cNvGrpSpPr/>
          <p:nvPr/>
        </p:nvGrpSpPr>
        <p:grpSpPr>
          <a:xfrm>
            <a:off x="537467" y="1851291"/>
            <a:ext cx="2663292" cy="1039773"/>
            <a:chOff x="8588012" y="881666"/>
            <a:chExt cx="2663292" cy="1039773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74"/>
              <a:ext cx="2663292" cy="1039765"/>
            </a:xfrm>
            <a:prstGeom prst="rect">
              <a:avLst/>
            </a:prstGeom>
          </p:spPr>
        </p:pic>
        <p:pic>
          <p:nvPicPr>
            <p:cNvPr id="69" name="Image 6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73"/>
              <a:ext cx="2663292" cy="1039765"/>
            </a:xfrm>
            <a:prstGeom prst="rect">
              <a:avLst/>
            </a:prstGeom>
          </p:spPr>
        </p:pic>
        <p:pic>
          <p:nvPicPr>
            <p:cNvPr id="70" name="Image 6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72"/>
              <a:ext cx="2663292" cy="1039765"/>
            </a:xfrm>
            <a:prstGeom prst="rect">
              <a:avLst/>
            </a:prstGeom>
          </p:spPr>
        </p:pic>
        <p:pic>
          <p:nvPicPr>
            <p:cNvPr id="71" name="Image 7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71"/>
              <a:ext cx="2663292" cy="1039765"/>
            </a:xfrm>
            <a:prstGeom prst="rect">
              <a:avLst/>
            </a:prstGeom>
          </p:spPr>
        </p:pic>
        <p:pic>
          <p:nvPicPr>
            <p:cNvPr id="72" name="Image 7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70"/>
              <a:ext cx="2663292" cy="1039765"/>
            </a:xfrm>
            <a:prstGeom prst="rect">
              <a:avLst/>
            </a:prstGeom>
          </p:spPr>
        </p:pic>
        <p:pic>
          <p:nvPicPr>
            <p:cNvPr id="73" name="Image 7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69"/>
              <a:ext cx="2663292" cy="1039765"/>
            </a:xfrm>
            <a:prstGeom prst="rect">
              <a:avLst/>
            </a:prstGeom>
          </p:spPr>
        </p:pic>
        <p:pic>
          <p:nvPicPr>
            <p:cNvPr id="74" name="Image 7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68"/>
              <a:ext cx="2663292" cy="1039765"/>
            </a:xfrm>
            <a:prstGeom prst="rect">
              <a:avLst/>
            </a:prstGeom>
          </p:spPr>
        </p:pic>
        <p:pic>
          <p:nvPicPr>
            <p:cNvPr id="75" name="Image 74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67"/>
              <a:ext cx="2663292" cy="1039765"/>
            </a:xfrm>
            <a:prstGeom prst="rect">
              <a:avLst/>
            </a:prstGeom>
          </p:spPr>
        </p:pic>
        <p:pic>
          <p:nvPicPr>
            <p:cNvPr id="76" name="Image 7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66"/>
              <a:ext cx="2663292" cy="1039765"/>
            </a:xfrm>
            <a:prstGeom prst="rect">
              <a:avLst/>
            </a:prstGeom>
          </p:spPr>
        </p:pic>
      </p:grpSp>
      <p:grpSp>
        <p:nvGrpSpPr>
          <p:cNvPr id="77" name="Groupe 76"/>
          <p:cNvGrpSpPr/>
          <p:nvPr/>
        </p:nvGrpSpPr>
        <p:grpSpPr>
          <a:xfrm>
            <a:off x="537467" y="1847535"/>
            <a:ext cx="2663292" cy="1039773"/>
            <a:chOff x="8588012" y="881666"/>
            <a:chExt cx="2663292" cy="1039773"/>
          </a:xfrm>
        </p:grpSpPr>
        <p:pic>
          <p:nvPicPr>
            <p:cNvPr id="78" name="Image 7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74"/>
              <a:ext cx="2663292" cy="1039765"/>
            </a:xfrm>
            <a:prstGeom prst="rect">
              <a:avLst/>
            </a:prstGeom>
          </p:spPr>
        </p:pic>
        <p:pic>
          <p:nvPicPr>
            <p:cNvPr id="79" name="Image 7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73"/>
              <a:ext cx="2663292" cy="1039765"/>
            </a:xfrm>
            <a:prstGeom prst="rect">
              <a:avLst/>
            </a:prstGeom>
          </p:spPr>
        </p:pic>
        <p:pic>
          <p:nvPicPr>
            <p:cNvPr id="80" name="Image 7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72"/>
              <a:ext cx="2663292" cy="1039765"/>
            </a:xfrm>
            <a:prstGeom prst="rect">
              <a:avLst/>
            </a:prstGeom>
          </p:spPr>
        </p:pic>
        <p:pic>
          <p:nvPicPr>
            <p:cNvPr id="81" name="Image 8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71"/>
              <a:ext cx="2663292" cy="1039765"/>
            </a:xfrm>
            <a:prstGeom prst="rect">
              <a:avLst/>
            </a:prstGeom>
          </p:spPr>
        </p:pic>
        <p:pic>
          <p:nvPicPr>
            <p:cNvPr id="82" name="Image 8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70"/>
              <a:ext cx="2663292" cy="1039765"/>
            </a:xfrm>
            <a:prstGeom prst="rect">
              <a:avLst/>
            </a:prstGeom>
          </p:spPr>
        </p:pic>
        <p:pic>
          <p:nvPicPr>
            <p:cNvPr id="83" name="Image 8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69"/>
              <a:ext cx="2663292" cy="1039765"/>
            </a:xfrm>
            <a:prstGeom prst="rect">
              <a:avLst/>
            </a:prstGeom>
          </p:spPr>
        </p:pic>
        <p:pic>
          <p:nvPicPr>
            <p:cNvPr id="84" name="Image 8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68"/>
              <a:ext cx="2663292" cy="1039765"/>
            </a:xfrm>
            <a:prstGeom prst="rect">
              <a:avLst/>
            </a:prstGeom>
          </p:spPr>
        </p:pic>
        <p:pic>
          <p:nvPicPr>
            <p:cNvPr id="85" name="Image 84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67"/>
              <a:ext cx="2663292" cy="1039765"/>
            </a:xfrm>
            <a:prstGeom prst="rect">
              <a:avLst/>
            </a:prstGeom>
          </p:spPr>
        </p:pic>
        <p:pic>
          <p:nvPicPr>
            <p:cNvPr id="86" name="Image 8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66"/>
              <a:ext cx="2663292" cy="1039765"/>
            </a:xfrm>
            <a:prstGeom prst="rect">
              <a:avLst/>
            </a:prstGeom>
          </p:spPr>
        </p:pic>
      </p:grpSp>
      <p:sp>
        <p:nvSpPr>
          <p:cNvPr id="87" name="Bulle ronde 86"/>
          <p:cNvSpPr/>
          <p:nvPr/>
        </p:nvSpPr>
        <p:spPr>
          <a:xfrm>
            <a:off x="2945759" y="-26248"/>
            <a:ext cx="4860765" cy="2225526"/>
          </a:xfrm>
          <a:prstGeom prst="wedgeEllipseCallou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err="1">
                <a:solidFill>
                  <a:schemeClr val="tx1"/>
                </a:solidFill>
              </a:rPr>
              <a:t>Plaintext</a:t>
            </a:r>
            <a:r>
              <a:rPr lang="fr-FR" b="1" dirty="0">
                <a:solidFill>
                  <a:schemeClr val="tx1"/>
                </a:solidFill>
              </a:rPr>
              <a:t> = 0x5e44a0b8cd0e4c5f</a:t>
            </a:r>
          </a:p>
          <a:p>
            <a:r>
              <a:rPr lang="fr-FR" b="1" dirty="0">
                <a:solidFill>
                  <a:schemeClr val="tx1"/>
                </a:solidFill>
              </a:rPr>
              <a:t>Secret Key = ?</a:t>
            </a:r>
          </a:p>
        </p:txBody>
      </p:sp>
      <p:pic>
        <p:nvPicPr>
          <p:cNvPr id="88" name="Image 8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785" y="1081227"/>
            <a:ext cx="520115" cy="520115"/>
          </a:xfrm>
          <a:prstGeom prst="rect">
            <a:avLst/>
          </a:prstGeom>
        </p:spPr>
      </p:pic>
      <p:sp>
        <p:nvSpPr>
          <p:cNvPr id="89" name="Bulle ronde 88"/>
          <p:cNvSpPr/>
          <p:nvPr/>
        </p:nvSpPr>
        <p:spPr>
          <a:xfrm>
            <a:off x="2945759" y="-31536"/>
            <a:ext cx="4860765" cy="2225526"/>
          </a:xfrm>
          <a:prstGeom prst="wedgeEllipseCallou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err="1">
                <a:solidFill>
                  <a:schemeClr val="tx1"/>
                </a:solidFill>
              </a:rPr>
              <a:t>Plaintext</a:t>
            </a:r>
            <a:r>
              <a:rPr lang="fr-FR" b="1" dirty="0">
                <a:solidFill>
                  <a:schemeClr val="tx1"/>
                </a:solidFill>
              </a:rPr>
              <a:t> = 0x5e44a0b8cd0e4c5f</a:t>
            </a:r>
          </a:p>
          <a:p>
            <a:r>
              <a:rPr lang="fr-FR" b="1" dirty="0">
                <a:solidFill>
                  <a:schemeClr val="tx1"/>
                </a:solidFill>
              </a:rPr>
              <a:t>Secret Key = 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5427895" y="2624919"/>
            <a:ext cx="174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Model </a:t>
            </a:r>
            <a:r>
              <a:rPr lang="fr-FR" b="1" u="sng" dirty="0" err="1"/>
              <a:t>Trained</a:t>
            </a:r>
            <a:r>
              <a:rPr lang="fr-FR" b="1" u="sng" dirty="0"/>
              <a:t> !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4</a:t>
            </a:fld>
            <a:endParaRPr lang="fr-FR"/>
          </a:p>
        </p:txBody>
      </p:sp>
      <p:pic>
        <p:nvPicPr>
          <p:cNvPr id="55" name="Image 5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281" y="4243101"/>
            <a:ext cx="1070472" cy="1070472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918" y="4246245"/>
            <a:ext cx="1070472" cy="1070472"/>
          </a:xfrm>
          <a:prstGeom prst="rect">
            <a:avLst/>
          </a:prstGeom>
        </p:spPr>
      </p:pic>
      <p:sp>
        <p:nvSpPr>
          <p:cNvPr id="56" name="Titre 1"/>
          <p:cNvSpPr>
            <a:spLocks noGrp="1"/>
          </p:cNvSpPr>
          <p:nvPr>
            <p:ph type="title"/>
          </p:nvPr>
        </p:nvSpPr>
        <p:spPr>
          <a:xfrm>
            <a:off x="8958289" y="290208"/>
            <a:ext cx="3058510" cy="528253"/>
          </a:xfrm>
          <a:noFill/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2400" b="1" dirty="0" err="1">
                <a:solidFill>
                  <a:schemeClr val="tx1"/>
                </a:solidFill>
              </a:rPr>
              <a:t>Profiling</a:t>
            </a:r>
            <a:r>
              <a:rPr lang="fr-FR" sz="2400" b="1" dirty="0">
                <a:solidFill>
                  <a:schemeClr val="tx1"/>
                </a:solidFill>
              </a:rPr>
              <a:t> phase</a:t>
            </a:r>
          </a:p>
        </p:txBody>
      </p:sp>
      <p:sp>
        <p:nvSpPr>
          <p:cNvPr id="57" name="Titre 1"/>
          <p:cNvSpPr txBox="1">
            <a:spLocks/>
          </p:cNvSpPr>
          <p:nvPr/>
        </p:nvSpPr>
        <p:spPr>
          <a:xfrm>
            <a:off x="8958289" y="307480"/>
            <a:ext cx="3058510" cy="528253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dirty="0">
                <a:solidFill>
                  <a:schemeClr val="tx1"/>
                </a:solidFill>
              </a:rPr>
              <a:t>Attack phase</a:t>
            </a:r>
          </a:p>
        </p:txBody>
      </p:sp>
      <p:sp>
        <p:nvSpPr>
          <p:cNvPr id="58" name="Bulle ronde 57"/>
          <p:cNvSpPr/>
          <p:nvPr/>
        </p:nvSpPr>
        <p:spPr>
          <a:xfrm>
            <a:off x="2945758" y="-24883"/>
            <a:ext cx="4860765" cy="2225526"/>
          </a:xfrm>
          <a:prstGeom prst="wedgeEllipseCallou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err="1">
                <a:solidFill>
                  <a:schemeClr val="tx1"/>
                </a:solidFill>
              </a:rPr>
              <a:t>Plaintext</a:t>
            </a:r>
            <a:r>
              <a:rPr lang="fr-FR" b="1" dirty="0">
                <a:solidFill>
                  <a:schemeClr val="tx1"/>
                </a:solidFill>
              </a:rPr>
              <a:t> = 0xda1294ddc28b466b</a:t>
            </a:r>
          </a:p>
          <a:p>
            <a:r>
              <a:rPr lang="fr-FR" b="1" dirty="0">
                <a:solidFill>
                  <a:srgbClr val="FFFF00"/>
                </a:solidFill>
              </a:rPr>
              <a:t>Secret Key = 0x89e8f11831b71a05</a:t>
            </a:r>
          </a:p>
        </p:txBody>
      </p:sp>
      <p:sp>
        <p:nvSpPr>
          <p:cNvPr id="59" name="Bulle ronde 58"/>
          <p:cNvSpPr/>
          <p:nvPr/>
        </p:nvSpPr>
        <p:spPr>
          <a:xfrm>
            <a:off x="2945758" y="-29008"/>
            <a:ext cx="4860765" cy="2225526"/>
          </a:xfrm>
          <a:prstGeom prst="wedgeEllipseCallou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err="1">
                <a:solidFill>
                  <a:schemeClr val="tx1"/>
                </a:solidFill>
              </a:rPr>
              <a:t>Plaintext</a:t>
            </a:r>
            <a:r>
              <a:rPr lang="fr-FR" b="1" dirty="0">
                <a:solidFill>
                  <a:schemeClr val="tx1"/>
                </a:solidFill>
              </a:rPr>
              <a:t> = 0x17130198f8adb9ab</a:t>
            </a:r>
          </a:p>
          <a:p>
            <a:r>
              <a:rPr lang="fr-FR" b="1" dirty="0">
                <a:solidFill>
                  <a:srgbClr val="00FFFF"/>
                </a:solidFill>
              </a:rPr>
              <a:t>Secret Key = 0x25404f9d6bcc3c68</a:t>
            </a:r>
          </a:p>
        </p:txBody>
      </p:sp>
    </p:spTree>
    <p:extLst>
      <p:ext uri="{BB962C8B-B14F-4D97-AF65-F5344CB8AC3E}">
        <p14:creationId xmlns:p14="http://schemas.microsoft.com/office/powerpoint/2010/main" val="87960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1.25E-6 0.00023 C -0.0043 0.00486 -0.00925 0.0081 -0.01276 0.01458 C -0.01458 0.01736 -0.01628 0.0206 -0.0181 0.02361 C -0.01927 0.02546 -0.0207 0.02731 -0.02188 0.02916 C -0.02292 0.03101 -0.02357 0.03402 -0.02487 0.03564 C -0.02617 0.03796 -0.028 0.03888 -0.0293 0.0412 C -0.03047 0.04282 -0.03125 0.04583 -0.03229 0.04768 L -0.04362 0.06759 C -0.04453 0.06944 -0.0457 0.07106 -0.04662 0.07314 C -0.05625 0.09351 -0.04401 0.06828 -0.05482 0.08888 C -0.06276 0.10439 -0.05456 0.08888 -0.06159 0.10763 C -0.06237 0.10972 -0.06354 0.11111 -0.06458 0.11296 C -0.06836 0.1331 -0.06367 0.10787 -0.06758 0.13032 C -0.06797 0.1331 -0.06836 0.13588 -0.06901 0.13842 C -0.06992 0.14166 -0.07123 0.14444 -0.07201 0.14768 C -0.07331 0.153 -0.07422 0.16388 -0.07513 0.16898 C -0.07539 0.17129 -0.07604 0.17338 -0.07656 0.17569 C -0.07734 0.1831 -0.07774 0.19097 -0.07878 0.19838 C -0.07995 0.20671 -0.0793 0.20185 -0.08112 0.21296 C -0.0819 0.22638 -0.08255 0.23078 -0.08112 0.24629 C -0.08073 0.24953 -0.07956 0.25254 -0.07878 0.25555 C -0.07852 0.25694 -0.07826 0.25833 -0.07813 0.25972 C -0.078 0.26157 -0.07774 0.28518 -0.07578 0.29027 C -0.07487 0.29305 -0.0737 0.2956 -0.07279 0.29838 C -0.07175 0.30185 -0.07136 0.30625 -0.06979 0.30902 C -0.0681 0.31203 -0.06706 0.31319 -0.06602 0.31689 C -0.06576 0.31828 -0.06563 0.31967 -0.06537 0.32106 C -0.06237 0.3331 -0.06498 0.31805 -0.06237 0.33703 L -0.06159 0.34236 C -0.06133 0.34421 -0.06107 0.34606 -0.06081 0.34768 C -0.06055 0.35254 -0.06068 0.3574 -0.06003 0.36226 C -0.0599 0.36388 -0.05899 0.36504 -0.05859 0.3662 C -0.05781 0.36851 -0.05703 0.37083 -0.05638 0.37291 C -0.05586 0.3743 -0.05547 0.37592 -0.05482 0.37708 C -0.05352 0.37939 -0.05208 0.38009 -0.05026 0.38101 L -0.04727 0.3824 C -0.04076 0.39004 -0.0513 0.378 -0.04063 0.38773 C -0.03958 0.38842 -0.03854 0.38958 -0.03763 0.39027 C -0.03607 0.39143 -0.03438 0.39143 -0.03307 0.39305 C -0.02995 0.39675 -0.03151 0.39444 -0.02852 0.39953 C -0.02761 0.40463 -0.0405 0.39768 -0.03828 0.39976 " pathEditMode="relative" rAng="0" ptsTypes="AAAAAAAAAAAAAAAAAAAAAAAAAAAAAAAAAAAAAAAAAA"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2" y="2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5.18519E-6 L -1.04167E-6 5.18519E-6 C -0.00234 0.00024 -0.00469 0.00047 -0.0069 0.00116 C -0.00781 0.0014 -0.00846 0.00232 -0.00924 0.00255 C -0.01224 0.00417 -0.01536 0.00533 -0.01849 0.00672 L -0.02148 0.00811 L -0.02461 0.0095 C -0.03112 0.01714 -0.02279 0.00788 -0.02917 0.01343 C -0.03503 0.01876 -0.02799 0.01413 -0.03372 0.0176 C -0.03451 0.01945 -0.03516 0.02153 -0.03607 0.02292 C -0.03672 0.02408 -0.03763 0.02477 -0.03828 0.0257 C -0.03919 0.02709 -0.03984 0.02848 -0.04063 0.02987 C -0.04193 0.03172 -0.04323 0.03334 -0.0444 0.03519 C -0.04557 0.03704 -0.04635 0.03936 -0.04753 0.04075 C -0.04987 0.04352 -0.0526 0.04515 -0.05521 0.04746 C -0.05625 0.04839 -0.05729 0.04908 -0.0582 0.05024 C -0.05898 0.05116 -0.05977 0.05186 -0.06055 0.05302 C -0.06107 0.05371 -0.06146 0.0551 -0.06211 0.05579 C -0.06276 0.05649 -0.06354 0.05649 -0.06432 0.05695 C -0.0651 0.05927 -0.06589 0.06158 -0.06667 0.0639 C -0.06784 0.06714 -0.06875 0.06968 -0.07044 0.072 C -0.07161 0.07362 -0.07305 0.07477 -0.07435 0.07616 C -0.07513 0.07802 -0.07565 0.0801 -0.07656 0.08149 C -0.07799 0.0838 -0.07969 0.08519 -0.08125 0.08704 C -0.08229 0.0882 -0.08333 0.08959 -0.08424 0.09098 C -0.08503 0.09237 -0.08568 0.09399 -0.08659 0.09515 C -0.08802 0.09723 -0.09115 0.1007 -0.09115 0.1007 C -0.09167 0.10186 -0.09232 0.10325 -0.09271 0.10464 C -0.09492 0.11552 -0.09219 0.10765 -0.09427 0.11552 C -0.09518 0.11922 -0.09727 0.1264 -0.09727 0.1264 C -0.10104 0.15302 -0.09727 0.12524 -0.09961 0.14422 C -0.09974 0.14607 -0.10013 0.14769 -0.10039 0.14954 C -0.10065 0.15325 -0.10091 0.15695 -0.10104 0.16042 C -0.10091 0.17686 -0.10065 0.19306 -0.10039 0.2095 C -0.10026 0.21413 -0.09961 0.24283 -0.09883 0.25163 C -0.09844 0.25533 -0.09792 0.25903 -0.09727 0.26251 L -0.09427 0.27894 C -0.09401 0.28033 -0.09362 0.28149 -0.09349 0.28288 C -0.09297 0.28612 -0.09258 0.28936 -0.09193 0.29237 C -0.09154 0.29399 -0.09089 0.29515 -0.09036 0.29653 C -0.08984 0.29931 -0.0888 0.30556 -0.08815 0.30741 C -0.0875 0.30903 -0.08659 0.31019 -0.08581 0.31158 C -0.08529 0.3139 -0.0849 0.31621 -0.08424 0.31829 C -0.08385 0.31945 -0.08307 0.31991 -0.08268 0.32107 C -0.08216 0.32315 -0.08268 0.32593 -0.08203 0.32778 C -0.08099 0.33056 -0.07917 0.33218 -0.07813 0.33473 C -0.07734 0.33658 -0.07409 0.34468 -0.07279 0.34561 L -0.07044 0.347 C -0.06745 0.35487 -0.07083 0.34746 -0.06589 0.35371 C -0.06497 0.35487 -0.06445 0.35649 -0.06354 0.35788 C -0.06159 0.36089 -0.06068 0.36089 -0.0582 0.3632 C -0.05742 0.36413 -0.05677 0.36528 -0.05599 0.36598 C -0.05443 0.36714 -0.05286 0.36783 -0.0513 0.36876 C -0.05052 0.36922 -0.04974 0.36922 -0.04909 0.37015 C -0.04831 0.37107 -0.04766 0.37223 -0.04674 0.37269 C -0.03867 0.37802 -0.04297 0.37269 -0.03763 0.37825 C -0.03672 0.37894 -0.03607 0.3801 -0.03529 0.38102 C -0.03451 0.38149 -0.03294 0.38241 -0.03294 0.38241 " pathEditMode="relative" ptsTypes="AAAAAAAAAAAAAAAAAAAAAAAAAAAAAAAAAAAAAAAAAAAAAAAAAAAAAAAAAA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6.2963E-6 L -2.08333E-6 6.2963E-6 C -0.00104 0.0044 -0.00209 0.00879 -0.00313 0.01343 C -0.00352 0.01528 -0.00417 0.0169 -0.00456 0.01876 C -0.00521 0.0213 -0.00547 0.02431 -0.00612 0.02686 C -0.00677 0.02964 -0.00768 0.03218 -0.00834 0.03496 C -0.00899 0.03704 -0.00912 0.03959 -0.0099 0.04167 C -0.01068 0.04376 -0.01211 0.04491 -0.01289 0.047 C -0.01511 0.05209 -0.01732 0.05741 -0.01901 0.0632 C -0.01979 0.06598 -0.02045 0.06852 -0.02123 0.0713 C -0.02266 0.07593 -0.02448 0.0801 -0.02578 0.08473 C -0.0263 0.08658 -0.02657 0.08866 -0.02735 0.09005 C -0.0375 0.11089 -0.02409 0.07732 -0.0349 0.10348 C -0.03581 0.10579 -0.03633 0.10811 -0.03724 0.11019 C -0.04571 0.13079 -0.04063 0.11714 -0.04558 0.12917 C -0.0461 0.13056 -0.04662 0.13172 -0.04701 0.13311 C -0.04766 0.13496 -0.04779 0.13727 -0.04857 0.13866 C -0.04909 0.13959 -0.05 0.13959 -0.05078 0.13982 C -0.05339 0.14908 -0.053 0.1463 -0.05391 0.16158 C -0.05391 0.16343 -0.0543 0.17616 -0.05534 0.18033 C -0.05599 0.18264 -0.0569 0.18473 -0.05768 0.18704 C -0.05873 0.19051 -0.05938 0.19445 -0.06068 0.19792 C -0.06172 0.20047 -0.06276 0.20325 -0.06367 0.20579 C -0.06953 0.22292 -0.06146 0.20139 -0.06667 0.21528 C -0.06693 0.21667 -0.06719 0.21806 -0.06745 0.21945 C -0.06797 0.22153 -0.06862 0.22385 -0.06901 0.22616 C -0.0694 0.22917 -0.0694 0.23241 -0.06979 0.23542 C -0.06992 0.23727 -0.07032 0.23913 -0.07058 0.24098 C -0.07084 0.24422 -0.07123 0.2507 -0.07201 0.2544 C -0.0724 0.25626 -0.07305 0.25788 -0.07357 0.25973 C -0.07552 0.27362 -0.07292 0.25649 -0.07578 0.27061 C -0.07617 0.27223 -0.07617 0.27408 -0.07657 0.27593 C -0.07696 0.27778 -0.07774 0.2794 -0.07813 0.28126 C -0.08021 0.29121 -0.07735 0.28264 -0.08034 0.29075 L -0.0819 0.30417 C -0.08216 0.30649 -0.08242 0.30857 -0.08268 0.31089 L -0.08334 0.32038 C -0.08321 0.32894 -0.08347 0.33751 -0.08268 0.34584 C -0.08242 0.34815 -0.08125 0.34954 -0.08034 0.35139 C -0.07943 0.35325 -0.07826 0.35487 -0.07735 0.35672 C -0.07396 0.36366 -0.07787 0.35834 -0.07357 0.36343 C -0.07214 0.36737 -0.06849 0.37709 -0.06745 0.37825 L -0.06524 0.38102 C -0.06367 0.39214 -0.06563 0.39098 -0.06146 0.39306 C -0.06042 0.39352 -0.05938 0.39399 -0.05834 0.39445 C -0.05534 0.39538 -0.04935 0.39723 -0.04935 0.39723 C -0.04375 0.39676 -0.03815 0.397 -0.03268 0.39584 C -0.02943 0.39514 -0.02956 0.39468 -0.02956 0.39167 " pathEditMode="relative" ptsTypes="AAAAAAAAAAAAAAAAAAAAAAAAAAAAAAAAAAAAAAAAAAAAAAAA">
                                      <p:cBhvr>
                                        <p:cTn id="1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022E-16 L 0.09636 0.00162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69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L 4.79167E-6 0.00023 C -0.00105 0.0044 -0.00209 0.0088 -0.00313 0.01342 C -0.00352 0.01528 -0.00417 0.0169 -0.00456 0.01875 C -0.00521 0.0213 -0.00547 0.0243 -0.00612 0.02685 C -0.00678 0.02963 -0.00769 0.03217 -0.00834 0.03495 C -0.00899 0.03704 -0.00912 0.03958 -0.0099 0.04167 C -0.01068 0.04375 -0.01211 0.04491 -0.0129 0.04699 C -0.01511 0.05208 -0.01732 0.05741 -0.01902 0.06319 C -0.0198 0.06597 -0.02045 0.06852 -0.02123 0.0713 C -0.02266 0.07592 -0.02448 0.08009 -0.02579 0.08472 C -0.02631 0.08657 -0.02657 0.08866 -0.02735 0.09005 C -0.0375 0.11088 -0.02409 0.07731 -0.0349 0.10347 C -0.03581 0.10579 -0.03633 0.1081 -0.03724 0.11018 C -0.04571 0.13079 -0.04063 0.11713 -0.04558 0.12917 C -0.0461 0.13055 -0.04662 0.13171 -0.04701 0.1331 C -0.04766 0.13495 -0.04779 0.13727 -0.04857 0.13866 C -0.04909 0.13958 -0.05 0.13958 -0.05079 0.13981 C -0.05339 0.14907 -0.053 0.1463 -0.05391 0.16157 C -0.05391 0.16342 -0.0543 0.17616 -0.05534 0.18032 C -0.05599 0.18264 -0.05691 0.18472 -0.05769 0.18704 C -0.05873 0.19051 -0.05938 0.19444 -0.06068 0.19792 C -0.06172 0.20046 -0.06277 0.20324 -0.06368 0.20579 C -0.06954 0.22292 -0.06146 0.20139 -0.06667 0.21528 C -0.06693 0.21667 -0.06719 0.21805 -0.06745 0.21944 C -0.06797 0.22153 -0.06862 0.22384 -0.06902 0.22616 C -0.06941 0.22917 -0.06941 0.23241 -0.0698 0.23542 C -0.06993 0.23727 -0.07032 0.23912 -0.07058 0.24097 C -0.07084 0.24421 -0.07123 0.25069 -0.07201 0.2544 C -0.0724 0.25625 -0.07305 0.25787 -0.07357 0.25972 C -0.07553 0.27361 -0.07292 0.25648 -0.07579 0.2706 C -0.07618 0.27222 -0.07618 0.27407 -0.07657 0.27592 C -0.07696 0.27778 -0.07774 0.2794 -0.07813 0.28125 C -0.08021 0.2912 -0.07735 0.28264 -0.08034 0.29074 L -0.08191 0.30417 C -0.08217 0.30648 -0.08243 0.30856 -0.08269 0.31088 L -0.08334 0.32037 C -0.08321 0.32893 -0.08347 0.3375 -0.08269 0.34583 C -0.08243 0.34815 -0.08125 0.34954 -0.08034 0.35139 C -0.07943 0.35324 -0.07826 0.35486 -0.07735 0.35671 C -0.07396 0.36366 -0.07787 0.35833 -0.07357 0.36342 C -0.07214 0.36736 -0.06849 0.37708 -0.06745 0.37824 L -0.06524 0.38102 C -0.06368 0.39213 -0.06563 0.39097 -0.06146 0.39305 C -0.06042 0.39352 -0.05938 0.39398 -0.05834 0.39444 C -0.05534 0.39537 -0.04935 0.39722 -0.04935 0.39745 C -0.04375 0.39676 -0.03816 0.39699 -0.03269 0.39583 C -0.02943 0.39514 -0.02956 0.39467 -0.02956 0.39167 " pathEditMode="relative" rAng="0" ptsTypes="AAAAAAAAAAAAAAAAAAAAAAAAAAAAAAAAAAAAAAAAAAAAAAAA">
                                      <p:cBhvr>
                                        <p:cTn id="16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1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8" grpId="1" animBg="1"/>
      <p:bldP spid="68" grpId="2" animBg="1"/>
      <p:bldP spid="87" grpId="0" animBg="1"/>
      <p:bldP spid="87" grpId="1" animBg="1"/>
      <p:bldP spid="87" grpId="2" animBg="1"/>
      <p:bldP spid="89" grpId="0" animBg="1"/>
      <p:bldP spid="37" grpId="0"/>
      <p:bldP spid="37" grpId="1"/>
      <p:bldP spid="56" grpId="0" animBg="1"/>
      <p:bldP spid="56" grpId="1" animBg="1"/>
      <p:bldP spid="57" grpId="0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err="1"/>
              <a:t>Why</a:t>
            </a:r>
            <a:r>
              <a:rPr lang="fr-FR" b="1" dirty="0"/>
              <a:t> </a:t>
            </a:r>
            <a:r>
              <a:rPr lang="fr-FR" b="1" dirty="0" err="1"/>
              <a:t>is</a:t>
            </a:r>
            <a:r>
              <a:rPr lang="fr-FR" b="1" dirty="0"/>
              <a:t> DL </a:t>
            </a:r>
            <a:r>
              <a:rPr lang="fr-FR" b="1" dirty="0" err="1"/>
              <a:t>interesting</a:t>
            </a:r>
            <a:r>
              <a:rPr lang="fr-FR" b="1" dirty="0"/>
              <a:t> for </a:t>
            </a:r>
            <a:r>
              <a:rPr lang="fr-FR" b="1" dirty="0" err="1"/>
              <a:t>performing</a:t>
            </a:r>
            <a:r>
              <a:rPr lang="fr-FR" b="1" dirty="0"/>
              <a:t> SCA?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4602480" cy="48220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u="sng" dirty="0"/>
              <a:t>Pros</a:t>
            </a:r>
            <a:r>
              <a:rPr lang="fr-FR" dirty="0"/>
              <a:t>: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sz="2400" b="1" dirty="0" err="1"/>
              <a:t>Reduces</a:t>
            </a:r>
            <a:r>
              <a:rPr lang="fr-FR" sz="2400" dirty="0"/>
              <a:t> the </a:t>
            </a:r>
            <a:r>
              <a:rPr lang="fr-FR" sz="2400" dirty="0" err="1"/>
              <a:t>preprocessing</a:t>
            </a:r>
            <a:endParaRPr lang="fr-FR" sz="2400" dirty="0"/>
          </a:p>
          <a:p>
            <a:pPr marL="0" indent="0">
              <a:buNone/>
            </a:pPr>
            <a:r>
              <a:rPr lang="fr-FR" sz="2400" dirty="0"/>
              <a:t>	</a:t>
            </a:r>
            <a:r>
              <a:rPr lang="fr-FR" sz="2400" b="1" dirty="0"/>
              <a:t>Efficient</a:t>
            </a:r>
            <a:r>
              <a:rPr lang="fr-FR" sz="2400" dirty="0"/>
              <a:t> </a:t>
            </a:r>
            <a:r>
              <a:rPr lang="fr-FR" sz="2400" dirty="0" err="1"/>
              <a:t>against</a:t>
            </a:r>
            <a:r>
              <a:rPr lang="fr-FR" sz="2400" dirty="0"/>
              <a:t> </a:t>
            </a:r>
            <a:r>
              <a:rPr lang="fr-FR" sz="2400" dirty="0" err="1"/>
              <a:t>classical</a:t>
            </a:r>
            <a:r>
              <a:rPr lang="fr-FR" sz="2400" dirty="0"/>
              <a:t> 	</a:t>
            </a:r>
            <a:r>
              <a:rPr lang="fr-FR" sz="2400" dirty="0" err="1"/>
              <a:t>countermeasures</a:t>
            </a:r>
            <a:r>
              <a:rPr lang="fr-FR" sz="2400" dirty="0"/>
              <a:t> (</a:t>
            </a:r>
            <a:r>
              <a:rPr lang="fr-FR" sz="2400" i="1" dirty="0" err="1"/>
              <a:t>e.g</a:t>
            </a:r>
            <a:r>
              <a:rPr lang="fr-FR" sz="2400" i="1" dirty="0"/>
              <a:t>.</a:t>
            </a:r>
            <a:r>
              <a:rPr lang="fr-FR" sz="2400" dirty="0"/>
              <a:t> 	</a:t>
            </a:r>
            <a:r>
              <a:rPr lang="fr-FR" sz="2400" i="1" dirty="0" err="1"/>
              <a:t>desynchronization</a:t>
            </a:r>
            <a:r>
              <a:rPr lang="fr-FR" sz="2400" i="1" dirty="0"/>
              <a:t> [CDP17, 	MDP20], </a:t>
            </a:r>
            <a:r>
              <a:rPr lang="fr-FR" sz="2400" i="1" dirty="0" err="1"/>
              <a:t>dummy</a:t>
            </a:r>
            <a:r>
              <a:rPr lang="fr-FR" sz="2400" i="1" dirty="0"/>
              <a:t> </a:t>
            </a:r>
            <a:r>
              <a:rPr lang="fr-FR" sz="2400" i="1" dirty="0" err="1"/>
              <a:t>operations</a:t>
            </a:r>
            <a:r>
              <a:rPr lang="fr-FR" sz="2400" i="1" dirty="0"/>
              <a:t> 	[LH20], …</a:t>
            </a:r>
            <a:r>
              <a:rPr lang="fr-FR" sz="2400" dirty="0"/>
              <a:t>)</a:t>
            </a:r>
          </a:p>
          <a:p>
            <a:pPr marL="0" indent="0">
              <a:buNone/>
            </a:pPr>
            <a:r>
              <a:rPr lang="fr-FR" sz="2400" dirty="0"/>
              <a:t>	Wide range of applications 	(</a:t>
            </a:r>
            <a:r>
              <a:rPr lang="fr-FR" sz="2400" i="1" dirty="0"/>
              <a:t>noise </a:t>
            </a:r>
            <a:r>
              <a:rPr lang="fr-FR" sz="2400" i="1" dirty="0" err="1"/>
              <a:t>reduction</a:t>
            </a:r>
            <a:r>
              <a:rPr lang="fr-FR" sz="2400" i="1" dirty="0"/>
              <a:t> [WP20], 	multiple inputs [GGH20], 	probe 	</a:t>
            </a:r>
            <a:r>
              <a:rPr lang="fr-FR" sz="2400" i="1" dirty="0" err="1"/>
              <a:t>repositioning</a:t>
            </a:r>
            <a:r>
              <a:rPr lang="fr-FR" sz="2400" i="1" dirty="0"/>
              <a:t> 	[RWM19],  </a:t>
            </a:r>
            <a:r>
              <a:rPr lang="fr-FR" sz="2400" i="1" dirty="0" err="1"/>
              <a:t>leakage</a:t>
            </a:r>
            <a:r>
              <a:rPr lang="fr-FR" sz="2400" i="1" dirty="0"/>
              <a:t> detector 	</a:t>
            </a:r>
            <a:r>
              <a:rPr lang="fr-FR" sz="2400" i="1" dirty="0" err="1"/>
              <a:t>tool</a:t>
            </a:r>
            <a:r>
              <a:rPr lang="fr-FR" sz="2400" i="1" dirty="0"/>
              <a:t> [BP20], …</a:t>
            </a:r>
            <a:r>
              <a:rPr lang="fr-FR" sz="2400" dirty="0"/>
              <a:t>)</a:t>
            </a:r>
            <a:endParaRPr lang="fr-FR" sz="2000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550152" y="1825625"/>
            <a:ext cx="5181600" cy="2889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u="sng" dirty="0"/>
              <a:t>Cons</a:t>
            </a:r>
            <a:r>
              <a:rPr lang="fr-FR" dirty="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	</a:t>
            </a:r>
            <a:r>
              <a:rPr lang="fr-FR" sz="2400" dirty="0"/>
              <a:t>DL vs SCA </a:t>
            </a:r>
            <a:r>
              <a:rPr lang="fr-FR" sz="2400" b="1" dirty="0" err="1"/>
              <a:t>metrics</a:t>
            </a:r>
            <a:endParaRPr lang="fr-FR" sz="24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400" dirty="0"/>
              <a:t>	</a:t>
            </a:r>
            <a:r>
              <a:rPr lang="fr-FR" sz="2400" b="1" dirty="0"/>
              <a:t>Black box</a:t>
            </a:r>
            <a:r>
              <a:rPr lang="fr-FR" sz="2400" dirty="0"/>
              <a:t> </a:t>
            </a:r>
            <a:r>
              <a:rPr lang="fr-FR" sz="2400" dirty="0" err="1"/>
              <a:t>tool</a:t>
            </a:r>
            <a:r>
              <a:rPr lang="fr-FR" sz="2400" dirty="0"/>
              <a:t> (</a:t>
            </a:r>
            <a:r>
              <a:rPr lang="fr-FR" sz="2400" dirty="0" err="1"/>
              <a:t>explainability</a:t>
            </a:r>
            <a:r>
              <a:rPr lang="fr-FR" sz="2400" dirty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400" dirty="0"/>
              <a:t>	</a:t>
            </a:r>
            <a:r>
              <a:rPr lang="fr-FR" sz="2400" b="1" dirty="0" err="1"/>
              <a:t>Generation</a:t>
            </a:r>
            <a:r>
              <a:rPr lang="fr-FR" sz="2400" dirty="0"/>
              <a:t> of </a:t>
            </a:r>
            <a:r>
              <a:rPr lang="fr-FR" sz="2400" dirty="0" err="1"/>
              <a:t>suitable</a:t>
            </a:r>
            <a:r>
              <a:rPr lang="fr-FR" sz="2400" dirty="0"/>
              <a:t> </a:t>
            </a:r>
            <a:r>
              <a:rPr lang="fr-FR" sz="2400" dirty="0" err="1"/>
              <a:t>models</a:t>
            </a:r>
            <a:r>
              <a:rPr lang="fr-FR" sz="2400" dirty="0"/>
              <a:t> 	for SCA</a:t>
            </a:r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	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057" y="2377022"/>
            <a:ext cx="323310" cy="31089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153" y="2838952"/>
            <a:ext cx="323310" cy="31089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009" y="4393035"/>
            <a:ext cx="323310" cy="31089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216" y="2450592"/>
            <a:ext cx="293120" cy="29312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216" y="2935224"/>
            <a:ext cx="293120" cy="29312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216" y="3389120"/>
            <a:ext cx="293120" cy="293120"/>
          </a:xfrm>
          <a:prstGeom prst="rect">
            <a:avLst/>
          </a:prstGeom>
        </p:spPr>
      </p:pic>
      <p:sp>
        <p:nvSpPr>
          <p:cNvPr id="11" name="Rectangle à coins arrondis 10"/>
          <p:cNvSpPr/>
          <p:nvPr/>
        </p:nvSpPr>
        <p:spPr>
          <a:xfrm>
            <a:off x="6894576" y="2779776"/>
            <a:ext cx="4626864" cy="1239806"/>
          </a:xfrm>
          <a:prstGeom prst="roundRect">
            <a:avLst/>
          </a:prstGeom>
          <a:noFill/>
          <a:ln w="76200">
            <a:solidFill>
              <a:srgbClr val="362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6894576" y="4224591"/>
            <a:ext cx="5181600" cy="2633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3621FF"/>
                </a:solidFill>
              </a:rPr>
              <a:t>Good </a:t>
            </a:r>
            <a:r>
              <a:rPr lang="fr-FR" b="1" dirty="0" err="1">
                <a:solidFill>
                  <a:srgbClr val="3621FF"/>
                </a:solidFill>
              </a:rPr>
              <a:t>understanding</a:t>
            </a:r>
            <a:r>
              <a:rPr lang="fr-FR" b="1" dirty="0">
                <a:solidFill>
                  <a:srgbClr val="3621FF"/>
                </a:solidFill>
              </a:rPr>
              <a:t> of DL-SCA </a:t>
            </a:r>
            <a:r>
              <a:rPr lang="fr-FR" b="1" dirty="0" err="1">
                <a:solidFill>
                  <a:srgbClr val="3621FF"/>
                </a:solidFill>
              </a:rPr>
              <a:t>is</a:t>
            </a:r>
            <a:r>
              <a:rPr lang="fr-FR" b="1" dirty="0">
                <a:solidFill>
                  <a:srgbClr val="3621FF"/>
                </a:solidFill>
              </a:rPr>
              <a:t> crucial to </a:t>
            </a:r>
            <a:r>
              <a:rPr lang="fr-FR" b="1" dirty="0" err="1">
                <a:solidFill>
                  <a:srgbClr val="3621FF"/>
                </a:solidFill>
              </a:rPr>
              <a:t>evaluate</a:t>
            </a:r>
            <a:r>
              <a:rPr lang="fr-FR" b="1" dirty="0">
                <a:solidFill>
                  <a:srgbClr val="3621FF"/>
                </a:solidFill>
              </a:rPr>
              <a:t> </a:t>
            </a:r>
            <a:r>
              <a:rPr lang="fr-FR" b="1" dirty="0" err="1">
                <a:solidFill>
                  <a:srgbClr val="3621FF"/>
                </a:solidFill>
              </a:rPr>
              <a:t>its</a:t>
            </a:r>
            <a:r>
              <a:rPr lang="fr-FR" b="1" dirty="0">
                <a:solidFill>
                  <a:srgbClr val="3621FF"/>
                </a:solidFill>
              </a:rPr>
              <a:t> limitation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	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454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4192" y="1737361"/>
            <a:ext cx="10515600" cy="3355848"/>
          </a:xfrm>
        </p:spPr>
        <p:txBody>
          <a:bodyPr>
            <a:normAutofit/>
          </a:bodyPr>
          <a:lstStyle/>
          <a:p>
            <a:pPr algn="ctr"/>
            <a:r>
              <a:rPr lang="fr-FR" b="1" dirty="0"/>
              <a:t>How to select model </a:t>
            </a:r>
            <a:r>
              <a:rPr lang="fr-FR" b="1" dirty="0" err="1"/>
              <a:t>hyperparameters</a:t>
            </a:r>
            <a:r>
              <a:rPr lang="fr-FR" b="1" dirty="0"/>
              <a:t> for efficient CNN architectures in </a:t>
            </a:r>
            <a:r>
              <a:rPr lang="fr-FR" b="1" dirty="0" err="1"/>
              <a:t>Profiling</a:t>
            </a:r>
            <a:r>
              <a:rPr lang="fr-FR" b="1" dirty="0"/>
              <a:t> </a:t>
            </a:r>
            <a:r>
              <a:rPr lang="fr-FR" b="1" dirty="0" err="1"/>
              <a:t>Attacks</a:t>
            </a:r>
            <a:r>
              <a:rPr lang="fr-FR" b="1" dirty="0"/>
              <a:t>?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635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fr-FR" b="1" dirty="0" err="1"/>
              <a:t>Convolutional</a:t>
            </a:r>
            <a:r>
              <a:rPr lang="fr-FR" b="1" dirty="0"/>
              <a:t> Neural Networks (CNN)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59" y="1581912"/>
            <a:ext cx="11811077" cy="4754880"/>
          </a:xfrm>
          <a:prstGeom prst="rect">
            <a:avLst/>
          </a:prstGeom>
        </p:spPr>
      </p:pic>
      <p:sp>
        <p:nvSpPr>
          <p:cNvPr id="11" name="Rectangle à coins arrondis 10"/>
          <p:cNvSpPr/>
          <p:nvPr/>
        </p:nvSpPr>
        <p:spPr>
          <a:xfrm>
            <a:off x="73152" y="1435608"/>
            <a:ext cx="6208776" cy="5020056"/>
          </a:xfrm>
          <a:prstGeom prst="roundRect">
            <a:avLst/>
          </a:prstGeom>
          <a:noFill/>
          <a:ln w="76200">
            <a:solidFill>
              <a:srgbClr val="362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539" y="687077"/>
            <a:ext cx="855504" cy="1140438"/>
          </a:xfrm>
          <a:prstGeom prst="rect">
            <a:avLst/>
          </a:prstGeom>
        </p:spPr>
      </p:pic>
      <p:sp>
        <p:nvSpPr>
          <p:cNvPr id="15" name="Bulle ronde 14"/>
          <p:cNvSpPr/>
          <p:nvPr/>
        </p:nvSpPr>
        <p:spPr>
          <a:xfrm flipH="1">
            <a:off x="8570563" y="0"/>
            <a:ext cx="3168154" cy="1488747"/>
          </a:xfrm>
          <a:prstGeom prst="wedgeEllipseCallou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How </a:t>
            </a:r>
            <a:r>
              <a:rPr lang="fr-FR" b="1" dirty="0" err="1">
                <a:solidFill>
                  <a:schemeClr val="tx1"/>
                </a:solidFill>
              </a:rPr>
              <a:t>can</a:t>
            </a:r>
            <a:r>
              <a:rPr lang="fr-FR" b="1" dirty="0">
                <a:solidFill>
                  <a:schemeClr val="tx1"/>
                </a:solidFill>
              </a:rPr>
              <a:t> </a:t>
            </a:r>
            <a:r>
              <a:rPr lang="fr-FR" b="1" dirty="0" err="1">
                <a:solidFill>
                  <a:schemeClr val="tx1"/>
                </a:solidFill>
              </a:rPr>
              <a:t>we</a:t>
            </a:r>
            <a:r>
              <a:rPr lang="fr-FR" b="1" dirty="0">
                <a:solidFill>
                  <a:schemeClr val="tx1"/>
                </a:solidFill>
              </a:rPr>
              <a:t> </a:t>
            </a:r>
            <a:r>
              <a:rPr lang="fr-FR" b="1" dirty="0" err="1">
                <a:solidFill>
                  <a:schemeClr val="tx1"/>
                </a:solidFill>
              </a:rPr>
              <a:t>construct</a:t>
            </a:r>
            <a:r>
              <a:rPr lang="fr-FR" b="1" dirty="0">
                <a:solidFill>
                  <a:schemeClr val="tx1"/>
                </a:solidFill>
              </a:rPr>
              <a:t> an efficient </a:t>
            </a:r>
            <a:r>
              <a:rPr lang="fr-FR" b="1" dirty="0" err="1">
                <a:solidFill>
                  <a:schemeClr val="tx1"/>
                </a:solidFill>
              </a:rPr>
              <a:t>convolutional</a:t>
            </a:r>
            <a:r>
              <a:rPr lang="fr-FR" b="1" dirty="0">
                <a:solidFill>
                  <a:schemeClr val="tx1"/>
                </a:solidFill>
              </a:rPr>
              <a:t> part ?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885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1" grpId="1" animBg="1"/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928" y="321691"/>
            <a:ext cx="4731145" cy="1904655"/>
          </a:xfrm>
          <a:prstGeom prst="rect">
            <a:avLst/>
          </a:prstGeom>
        </p:spPr>
      </p:pic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89262" y="2534195"/>
            <a:ext cx="5585297" cy="41047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u="sng" dirty="0"/>
              <a:t>Global Network Evaluation [MDP19]</a:t>
            </a:r>
            <a:r>
              <a:rPr lang="fr-FR" dirty="0"/>
              <a:t>: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3117669" y="141078"/>
            <a:ext cx="5194227" cy="2175401"/>
          </a:xfrm>
          <a:prstGeom prst="roundRect">
            <a:avLst/>
          </a:prstGeom>
          <a:noFill/>
          <a:ln w="76200">
            <a:solidFill>
              <a:srgbClr val="362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89262" y="2534195"/>
            <a:ext cx="5864498" cy="4104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u="sng" dirty="0" err="1"/>
              <a:t>Convolutional</a:t>
            </a:r>
            <a:r>
              <a:rPr lang="fr-FR" u="sng" dirty="0"/>
              <a:t> Part Evaluation</a:t>
            </a:r>
            <a:r>
              <a:rPr lang="fr-FR" dirty="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/>
              <a:t>- </a:t>
            </a:r>
            <a:r>
              <a:rPr lang="fr-FR" sz="2400" dirty="0" err="1"/>
              <a:t>Weight</a:t>
            </a:r>
            <a:r>
              <a:rPr lang="fr-FR" sz="2400" dirty="0"/>
              <a:t> </a:t>
            </a:r>
            <a:r>
              <a:rPr lang="fr-FR" sz="2400" dirty="0" err="1"/>
              <a:t>Visualization</a:t>
            </a:r>
            <a:r>
              <a:rPr lang="fr-FR" sz="2400" dirty="0"/>
              <a:t> </a:t>
            </a:r>
            <a:r>
              <a:rPr lang="fr-FR" sz="2000" dirty="0"/>
              <a:t>(more </a:t>
            </a:r>
            <a:r>
              <a:rPr lang="fr-FR" sz="2000" dirty="0" err="1"/>
              <a:t>details</a:t>
            </a:r>
            <a:r>
              <a:rPr lang="fr-FR" sz="2000" dirty="0"/>
              <a:t> [</a:t>
            </a:r>
            <a:r>
              <a:rPr lang="fr-FR" sz="2000" dirty="0" err="1"/>
              <a:t>ZBHVb</a:t>
            </a:r>
            <a:r>
              <a:rPr lang="fr-FR" sz="2000" dirty="0"/>
              <a:t>])</a:t>
            </a:r>
            <a:endParaRPr lang="fr-FR" sz="24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400" dirty="0"/>
              <a:t>- </a:t>
            </a:r>
            <a:r>
              <a:rPr lang="fr-FR" sz="2400" dirty="0" err="1"/>
              <a:t>HeatMaps</a:t>
            </a:r>
            <a:endParaRPr lang="fr-FR" sz="24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3117668" y="141077"/>
            <a:ext cx="3204755" cy="2175401"/>
          </a:xfrm>
          <a:prstGeom prst="roundRect">
            <a:avLst/>
          </a:prstGeom>
          <a:noFill/>
          <a:ln w="76200">
            <a:solidFill>
              <a:srgbClr val="362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6" name="Groupe 25"/>
          <p:cNvGrpSpPr/>
          <p:nvPr/>
        </p:nvGrpSpPr>
        <p:grpSpPr>
          <a:xfrm>
            <a:off x="84052" y="3661664"/>
            <a:ext cx="6484913" cy="977988"/>
            <a:chOff x="5744500" y="3922871"/>
            <a:chExt cx="3861402" cy="511873"/>
          </a:xfrm>
        </p:grpSpPr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4500" y="3922871"/>
              <a:ext cx="3861402" cy="511872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4500" y="3922872"/>
              <a:ext cx="3861402" cy="511872"/>
            </a:xfrm>
            <a:prstGeom prst="rect">
              <a:avLst/>
            </a:prstGeom>
          </p:spPr>
        </p:pic>
      </p:grpSp>
      <p:grpSp>
        <p:nvGrpSpPr>
          <p:cNvPr id="29" name="Groupe 28"/>
          <p:cNvGrpSpPr/>
          <p:nvPr/>
        </p:nvGrpSpPr>
        <p:grpSpPr>
          <a:xfrm>
            <a:off x="1137555" y="5382884"/>
            <a:ext cx="4002003" cy="1104306"/>
            <a:chOff x="7774011" y="5634253"/>
            <a:chExt cx="1654888" cy="457745"/>
          </a:xfrm>
        </p:grpSpPr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4011" y="5634792"/>
              <a:ext cx="1654887" cy="457206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4012" y="5634253"/>
              <a:ext cx="1654887" cy="45720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-66219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-66219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 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06" y="3397111"/>
            <a:ext cx="2665500" cy="1460424"/>
          </a:xfrm>
          <a:prstGeom prst="rect">
            <a:avLst/>
          </a:prstGeom>
        </p:spPr>
      </p:pic>
      <p:grpSp>
        <p:nvGrpSpPr>
          <p:cNvPr id="13" name="Groupe 12"/>
          <p:cNvGrpSpPr/>
          <p:nvPr/>
        </p:nvGrpSpPr>
        <p:grpSpPr>
          <a:xfrm>
            <a:off x="2459228" y="3608324"/>
            <a:ext cx="1997176" cy="1031328"/>
            <a:chOff x="7695464" y="3606046"/>
            <a:chExt cx="1997176" cy="1031328"/>
          </a:xfrm>
        </p:grpSpPr>
        <p:sp>
          <p:nvSpPr>
            <p:cNvPr id="7" name="Rectangle 6"/>
            <p:cNvSpPr/>
            <p:nvPr/>
          </p:nvSpPr>
          <p:spPr>
            <a:xfrm>
              <a:off x="7738870" y="3606046"/>
              <a:ext cx="1953770" cy="103132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95464" y="3720907"/>
              <a:ext cx="639292" cy="797592"/>
            </a:xfrm>
            <a:prstGeom prst="rect">
              <a:avLst/>
            </a:prstGeom>
          </p:spPr>
        </p:pic>
      </p:grpSp>
      <p:pic>
        <p:nvPicPr>
          <p:cNvPr id="18" name="Imag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807" y="3487559"/>
            <a:ext cx="4624552" cy="2435150"/>
          </a:xfrm>
          <a:prstGeom prst="rect">
            <a:avLst/>
          </a:prstGeom>
        </p:spPr>
      </p:pic>
      <p:pic>
        <p:nvPicPr>
          <p:cNvPr id="19" name="Image 18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736" y="3061354"/>
            <a:ext cx="3535740" cy="1691834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736" y="4968746"/>
            <a:ext cx="3535740" cy="1690856"/>
          </a:xfrm>
          <a:prstGeom prst="rect">
            <a:avLst/>
          </a:prstGeom>
        </p:spPr>
      </p:pic>
      <p:sp>
        <p:nvSpPr>
          <p:cNvPr id="30" name="Espace réservé du numéro de diapositive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231805-0E78-476E-9243-23C8DDD90E97}" type="slidenum">
              <a:rPr lang="fr-FR" smtClean="0"/>
              <a:pPr/>
              <a:t>8</a:t>
            </a:fld>
            <a:endParaRPr lang="fr-FR" dirty="0"/>
          </a:p>
        </p:txBody>
      </p:sp>
      <p:grpSp>
        <p:nvGrpSpPr>
          <p:cNvPr id="20" name="Groupe 19"/>
          <p:cNvGrpSpPr/>
          <p:nvPr/>
        </p:nvGrpSpPr>
        <p:grpSpPr>
          <a:xfrm>
            <a:off x="823443" y="4221777"/>
            <a:ext cx="4722896" cy="846979"/>
            <a:chOff x="-10321248" y="3221214"/>
            <a:chExt cx="4722896" cy="846979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321248" y="3230704"/>
              <a:ext cx="4722895" cy="837489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321247" y="3230704"/>
              <a:ext cx="4722895" cy="837489"/>
            </a:xfrm>
            <a:prstGeom prst="rect">
              <a:avLst/>
            </a:prstGeom>
          </p:spPr>
        </p:pic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321247" y="3221214"/>
              <a:ext cx="4722895" cy="837489"/>
            </a:xfrm>
            <a:prstGeom prst="rect">
              <a:avLst/>
            </a:prstGeom>
          </p:spPr>
        </p:pic>
      </p:grpSp>
      <p:pic>
        <p:nvPicPr>
          <p:cNvPr id="38" name="Imag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393" y="3870960"/>
            <a:ext cx="224896" cy="224896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926" y="3645839"/>
            <a:ext cx="224896" cy="224896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593" y="3495876"/>
            <a:ext cx="224896" cy="224896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833" y="4586587"/>
            <a:ext cx="224896" cy="224896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423" y="4520777"/>
            <a:ext cx="224896" cy="224896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281" y="4520777"/>
            <a:ext cx="224896" cy="224896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339" y="4747187"/>
            <a:ext cx="224896" cy="224896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862" y="4633225"/>
            <a:ext cx="224896" cy="224896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6574538" y="324073"/>
            <a:ext cx="1535535" cy="15865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3013" y="759278"/>
            <a:ext cx="639292" cy="79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05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build="p"/>
      <p:bldP spid="8" grpId="0" animBg="1"/>
      <p:bldP spid="9" grpId="1"/>
      <p:bldP spid="10" grpId="0" animBg="1"/>
      <p:bldP spid="10" grpId="1" animBg="1"/>
      <p:bldP spid="47" grpId="0" animBg="1"/>
      <p:bldP spid="4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928" y="321691"/>
            <a:ext cx="4731145" cy="1904655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3238501" y="141077"/>
            <a:ext cx="2054860" cy="2175401"/>
          </a:xfrm>
          <a:prstGeom prst="roundRect">
            <a:avLst/>
          </a:prstGeom>
          <a:noFill/>
          <a:ln w="76200">
            <a:solidFill>
              <a:srgbClr val="362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" name="Groupe 15"/>
          <p:cNvGrpSpPr/>
          <p:nvPr/>
        </p:nvGrpSpPr>
        <p:grpSpPr>
          <a:xfrm>
            <a:off x="7969846" y="2499360"/>
            <a:ext cx="3692689" cy="3616960"/>
            <a:chOff x="7969846" y="2499360"/>
            <a:chExt cx="3692689" cy="3616960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9846" y="2499360"/>
              <a:ext cx="3692689" cy="361696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9846" y="2499360"/>
              <a:ext cx="3692689" cy="3616960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9846" y="2499360"/>
              <a:ext cx="3692689" cy="3616960"/>
            </a:xfrm>
            <a:prstGeom prst="rect">
              <a:avLst/>
            </a:prstGeom>
          </p:spPr>
        </p:pic>
      </p:grpSp>
      <p:cxnSp>
        <p:nvCxnSpPr>
          <p:cNvPr id="15" name="Connecteur en angle 14"/>
          <p:cNvCxnSpPr>
            <a:stCxn id="5" idx="3"/>
            <a:endCxn id="11" idx="0"/>
          </p:cNvCxnSpPr>
          <p:nvPr/>
        </p:nvCxnSpPr>
        <p:spPr>
          <a:xfrm>
            <a:off x="5293361" y="1228778"/>
            <a:ext cx="4522830" cy="1270582"/>
          </a:xfrm>
          <a:prstGeom prst="bentConnector2">
            <a:avLst/>
          </a:prstGeom>
          <a:ln w="76200">
            <a:solidFill>
              <a:srgbClr val="3621FF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9262" y="2852928"/>
                <a:ext cx="7171074" cy="3786052"/>
              </a:xfrm>
            </p:spPr>
            <p:txBody>
              <a:bodyPr>
                <a:normAutofit/>
              </a:bodyPr>
              <a:lstStyle/>
              <a:p>
                <a:pPr>
                  <a:buFontTx/>
                  <a:buChar char="-"/>
                </a:pPr>
                <a:r>
                  <a:rPr lang="fr-FR" dirty="0"/>
                  <a:t>Composed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filters</a:t>
                </a:r>
                <a:r>
                  <a:rPr lang="fr-FR" dirty="0"/>
                  <a:t> of size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r-FR" dirty="0"/>
                  <a:t>: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>
                  <a:buFontTx/>
                  <a:buChar char="-"/>
                </a:pPr>
                <a:endParaRPr lang="fr-FR" dirty="0"/>
              </a:p>
              <a:p>
                <a:pPr>
                  <a:buFontTx/>
                  <a:buChar char="-"/>
                </a:pPr>
                <a:r>
                  <a:rPr lang="fr-FR" b="1" dirty="0" err="1"/>
                  <a:t>Features</a:t>
                </a:r>
                <a:r>
                  <a:rPr lang="fr-FR" b="1" dirty="0"/>
                  <a:t> extraction </a:t>
                </a:r>
                <a:r>
                  <a:rPr lang="fr-FR" dirty="0" err="1"/>
                  <a:t>through</a:t>
                </a:r>
                <a:r>
                  <a:rPr lang="fr-FR" dirty="0"/>
                  <a:t> a </a:t>
                </a:r>
                <a:r>
                  <a:rPr lang="fr-FR" dirty="0" err="1"/>
                  <a:t>series</a:t>
                </a:r>
                <a:r>
                  <a:rPr lang="fr-FR" dirty="0"/>
                  <a:t> of </a:t>
                </a:r>
                <a:r>
                  <a:rPr lang="fr-FR" b="1" dirty="0" err="1"/>
                  <a:t>convolutional</a:t>
                </a:r>
                <a:r>
                  <a:rPr lang="fr-FR" dirty="0"/>
                  <a:t> </a:t>
                </a:r>
                <a:r>
                  <a:rPr lang="fr-FR" dirty="0" err="1"/>
                  <a:t>operations</a:t>
                </a:r>
                <a:r>
                  <a:rPr lang="fr-FR" dirty="0"/>
                  <a:t>:</a:t>
                </a:r>
              </a:p>
              <a:p>
                <a:pPr>
                  <a:buFontTx/>
                  <a:buChar char="-"/>
                </a:pPr>
                <a:endParaRPr lang="fr-FR" dirty="0"/>
              </a:p>
            </p:txBody>
          </p:sp>
        </mc:Choice>
        <mc:Fallback xmlns="">
          <p:sp>
            <p:nvSpPr>
              <p:cNvPr id="17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262" y="2852928"/>
                <a:ext cx="7171074" cy="3786052"/>
              </a:xfrm>
              <a:blipFill>
                <a:blip r:embed="rId5"/>
                <a:stretch>
                  <a:fillRect l="-1786" t="-25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Imag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16" y="3552751"/>
            <a:ext cx="5069023" cy="437327"/>
          </a:xfrm>
          <a:prstGeom prst="rect">
            <a:avLst/>
          </a:prstGeom>
        </p:spPr>
      </p:pic>
      <p:grpSp>
        <p:nvGrpSpPr>
          <p:cNvPr id="23" name="Groupe 22"/>
          <p:cNvGrpSpPr/>
          <p:nvPr/>
        </p:nvGrpSpPr>
        <p:grpSpPr>
          <a:xfrm>
            <a:off x="687543" y="5553186"/>
            <a:ext cx="5382768" cy="893052"/>
            <a:chOff x="687543" y="5553186"/>
            <a:chExt cx="5382768" cy="893052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43" y="5553186"/>
              <a:ext cx="5382768" cy="893052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43" y="5553186"/>
              <a:ext cx="5382768" cy="893052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43" y="5553186"/>
              <a:ext cx="5382768" cy="893052"/>
            </a:xfrm>
            <a:prstGeom prst="rect">
              <a:avLst/>
            </a:prstGeom>
          </p:spPr>
        </p:pic>
      </p:grpSp>
      <p:pic>
        <p:nvPicPr>
          <p:cNvPr id="24" name="Imag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620" y="2521134"/>
            <a:ext cx="3680340" cy="1396582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16" y="3552751"/>
            <a:ext cx="5069023" cy="437327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37050" y="5876925"/>
            <a:ext cx="142913" cy="16556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8858179" y="4237002"/>
            <a:ext cx="1889760" cy="1600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849" y="490462"/>
            <a:ext cx="1103050" cy="1386424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9803059" y="4416120"/>
            <a:ext cx="13612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/>
              <a:t>(Non-</a:t>
            </a:r>
            <a:r>
              <a:rPr lang="fr-FR" sz="1050" b="1" dirty="0" err="1"/>
              <a:t>linear</a:t>
            </a:r>
            <a:r>
              <a:rPr lang="fr-FR" sz="1050" b="1" dirty="0"/>
              <a:t> </a:t>
            </a:r>
            <a:r>
              <a:rPr lang="fr-FR" sz="1050" b="1" dirty="0" err="1"/>
              <a:t>function</a:t>
            </a:r>
            <a:r>
              <a:rPr lang="fr-FR" sz="1050" b="1" dirty="0"/>
              <a:t>)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668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23 L -3.33333E-6 1.48148E-6 C 0.00964 -0.00139 0.02422 -0.00255 0.03347 -0.00255 C 0.05586 -0.00255 0.07826 -0.00116 0.10065 -0.00023 C 0.103 0.00023 0.1056 0.00069 0.10808 0.00139 C 0.1194 0.00254 0.12539 0.00301 0.13724 0.00393 C 0.14115 0.0044 0.14519 0.00463 0.14883 0.00555 C 0.15065 0.00602 0.15235 0.00648 0.15404 0.00694 C 0.15677 0.00764 0.15938 0.00949 0.16211 0.00972 C 0.1698 0.01065 0.17774 0.01018 0.18542 0.01088 L 0.19649 0.01227 C 0.20235 0.01296 0.20834 0.01296 0.21407 0.01412 C 0.21862 0.01458 0.22279 0.01597 0.22722 0.01667 C 0.2306 0.01759 0.23399 0.01759 0.2375 0.01805 C 0.24219 0.01898 0.25144 0.02083 0.25144 0.02106 C 0.25977 0.02477 0.24636 0.01898 0.26029 0.02361 C 0.26211 0.0243 0.26394 0.02639 0.26602 0.02662 L 0.28646 0.0294 C 0.28815 0.0294 0.28998 0.03055 0.29167 0.03102 C 0.29714 0.03194 0.30977 0.03287 0.31511 0.03333 C 0.31745 0.03403 0.33373 0.03588 0.33972 0.0375 C 0.3487 0.04004 0.33724 0.03842 0.34935 0.04074 C 0.35274 0.04097 0.35625 0.04167 0.35964 0.04236 C 0.36237 0.04282 0.36498 0.04375 0.36771 0.04491 C 0.36966 0.04583 0.37149 0.04745 0.37357 0.04768 L 0.39987 0.04884 L 0.41016 0.05046 C 0.41537 0.05092 0.42045 0.05116 0.42552 0.05185 C 0.42748 0.05208 0.4293 0.05231 0.43125 0.05324 C 0.4323 0.05347 0.43334 0.05417 0.43412 0.05486 C 0.43581 0.05555 0.43711 0.05579 0.43868 0.05625 C 0.44688 0.05879 0.44453 0.05764 0.45625 0.05903 C 0.4625 0.06319 0.45912 0.06134 0.46732 0.06319 C 0.4737 0.0662 0.46563 0.06273 0.47748 0.06574 C 0.4793 0.06667 0.48321 0.06944 0.48464 0.07037 C 0.48542 0.07106 0.48607 0.07129 0.48698 0.07153 L 0.49271 0.0743 C 0.49375 0.075 0.49453 0.07569 0.49571 0.07592 L 0.50365 0.07708 C 0.50456 0.07731 0.5056 0.07824 0.50664 0.07847 C 0.51107 0.08009 0.51263 0.07986 0.5168 0.08148 C 0.51771 0.08171 0.51849 0.08241 0.51914 0.08356 L 0.528 0.08148 " pathEditMode="relative" rAng="0" ptsTypes="AAAAAAAAAAAAAAAAAAAAAAAAAAAAAAAAAAAAAAAAAAA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93" y="407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38000" y="3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046 C 0.08684 0.10903 0.09739 0.09537 0.17552 0.10116 C 0.24453 0.08565 0.29062 0.07361 0.34687 0.05093 C 0.40338 0.02894 0.4746 0.02153 0.51367 -0.03241 C 0.57708 -0.1125 0.64218 -0.18773 0.70559 -0.26759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73" y="-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96296E-6 C -0.00703 0.01621 0.00052 0.0088 -0.00964 0.02153 C -0.01693 0.03033 -0.01797 0.01736 -0.03815 0.01019 C -0.05833 0.00278 -0.09779 -0.00231 -0.13034 -0.02291 C -0.14909 -0.06597 -0.16524 -0.15578 -0.14284 -0.16666 " pathEditMode="relative" rAng="0" ptsTypes="AAAAA">
                                      <p:cBhvr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2" y="-710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8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7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6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00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7" grpId="0" animBg="1"/>
      <p:bldP spid="27" grpId="1" animBg="1"/>
      <p:bldP spid="27" grpId="2" animBg="1"/>
      <p:bldP spid="27" grpId="3" animBg="1"/>
      <p:bldP spid="27" grpId="4" animBg="1"/>
      <p:bldP spid="27" grpId="5" animBg="1"/>
      <p:bldP spid="27" grpId="6" animBg="1"/>
      <p:bldP spid="34" grpId="0"/>
      <p:bldP spid="34" grpId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6848</TotalTime>
  <Words>1561</Words>
  <Application>Microsoft Office PowerPoint</Application>
  <PresentationFormat>Grand écran</PresentationFormat>
  <Paragraphs>232</Paragraphs>
  <Slides>28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(Corps)</vt:lpstr>
      <vt:lpstr>Calibri Light</vt:lpstr>
      <vt:lpstr>Cambria Math</vt:lpstr>
      <vt:lpstr>Century Gothic (En-têtes)</vt:lpstr>
      <vt:lpstr>Thème Office</vt:lpstr>
      <vt:lpstr>Présentation PowerPoint</vt:lpstr>
      <vt:lpstr>What is a Side-Channel Attack? </vt:lpstr>
      <vt:lpstr>Présentation PowerPoint</vt:lpstr>
      <vt:lpstr>Profiling phase</vt:lpstr>
      <vt:lpstr>Why is DL interesting for performing SCA?</vt:lpstr>
      <vt:lpstr>How to select model hyperparameters for efficient CNN architectures in Profiling Attacks? </vt:lpstr>
      <vt:lpstr>Convolutional Neural Networks (CNN)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Methodology for efficient CNN architectures with known desynchronization</vt:lpstr>
      <vt:lpstr>Présentation PowerPoint</vt:lpstr>
      <vt:lpstr>Experimental Results</vt:lpstr>
      <vt:lpstr>Datasets</vt:lpstr>
      <vt:lpstr>Présentation PowerPoint</vt:lpstr>
      <vt:lpstr>AES_RD</vt:lpstr>
      <vt:lpstr>ASCAD: Random Delay 50</vt:lpstr>
      <vt:lpstr>ASCAD: Random Delay 100</vt:lpstr>
      <vt:lpstr>Présentation PowerPoint</vt:lpstr>
      <vt:lpstr>MERCI !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Thales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Gabriel ZAID</dc:creator>
  <cp:lastModifiedBy>Gabriel Zaid</cp:lastModifiedBy>
  <cp:revision>236</cp:revision>
  <dcterms:created xsi:type="dcterms:W3CDTF">2020-08-17T10:59:01Z</dcterms:created>
  <dcterms:modified xsi:type="dcterms:W3CDTF">2020-09-02T04:48:20Z</dcterms:modified>
</cp:coreProperties>
</file>