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6" r:id="rId1"/>
    <p:sldMasterId id="2147483733" r:id="rId2"/>
  </p:sldMasterIdLst>
  <p:notesMasterIdLst>
    <p:notesMasterId r:id="rId31"/>
  </p:notesMasterIdLst>
  <p:sldIdLst>
    <p:sldId id="257" r:id="rId3"/>
    <p:sldId id="293" r:id="rId4"/>
    <p:sldId id="267" r:id="rId5"/>
    <p:sldId id="258" r:id="rId6"/>
    <p:sldId id="272" r:id="rId7"/>
    <p:sldId id="273" r:id="rId8"/>
    <p:sldId id="295" r:id="rId9"/>
    <p:sldId id="274" r:id="rId10"/>
    <p:sldId id="302" r:id="rId11"/>
    <p:sldId id="303" r:id="rId12"/>
    <p:sldId id="276" r:id="rId13"/>
    <p:sldId id="277" r:id="rId14"/>
    <p:sldId id="300" r:id="rId15"/>
    <p:sldId id="298" r:id="rId16"/>
    <p:sldId id="294" r:id="rId17"/>
    <p:sldId id="278" r:id="rId18"/>
    <p:sldId id="304" r:id="rId19"/>
    <p:sldId id="280" r:id="rId20"/>
    <p:sldId id="281" r:id="rId21"/>
    <p:sldId id="283" r:id="rId22"/>
    <p:sldId id="285" r:id="rId23"/>
    <p:sldId id="286" r:id="rId24"/>
    <p:sldId id="287" r:id="rId25"/>
    <p:sldId id="289" r:id="rId26"/>
    <p:sldId id="282" r:id="rId27"/>
    <p:sldId id="296" r:id="rId28"/>
    <p:sldId id="290" r:id="rId29"/>
    <p:sldId id="29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8DE7D4"/>
    <a:srgbClr val="9437FF"/>
    <a:srgbClr val="E5D3FF"/>
    <a:srgbClr val="005493"/>
    <a:srgbClr val="F08C01"/>
    <a:srgbClr val="9FB8F4"/>
    <a:srgbClr val="BAD1F4"/>
    <a:srgbClr val="8CA2F4"/>
    <a:srgbClr val="FFD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3"/>
    <p:restoredTop sz="94490"/>
  </p:normalViewPr>
  <p:slideViewPr>
    <p:cSldViewPr snapToGrid="0" snapToObjects="1">
      <p:cViewPr varScale="1">
        <p:scale>
          <a:sx n="109" d="100"/>
          <a:sy n="109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30335-9782-4545-9927-6B7CAE24DDA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49448-0277-0E4E-80CD-87A9F1CCB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0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81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5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19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minss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minss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49448-0277-0E4E-80CD-87A9F1CCBB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2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6D40-4EAC-CE41-A3D5-1B2E081758AD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0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4A45-B7E9-9345-B472-C9EAE062DF86}" type="datetime1">
              <a:rPr lang="en-AU" smtClean="0"/>
              <a:t>28/08/2020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9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72ED-9F5C-8241-8D4E-D50B5A1EAB09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6432-F9E9-B74E-98AD-BCF7493FB012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2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36A0-C249-B24B-AE80-0F527F710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415C1-2C3E-C841-BCEA-04A708BBF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4ACCB-7CEB-E147-B30C-A1931D64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AE7F-3895-6947-BE59-030C0A759416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32974-ED8C-9243-B833-8A389016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51AB-F592-8445-B50B-94EC8D3C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8A66-971F-0F48-A269-0443D2A0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2339-BADB-8B4E-9EAC-13DF2BB9B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D8AB5-4538-854E-9563-D30A21DE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6BBC-7960-FF46-AC15-06DB02225848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7B1D-C4BA-D94E-AB10-A604DF3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C9585-6E5C-3B47-AFB5-BBD91939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7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F470-BA4E-E14C-B9CA-0BE4EFE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97A0C-8030-0645-A26C-E64EA368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2DC6A-D33D-924C-AB37-DFB9DD3C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B13-A824-4242-A3AF-E8E200DEE147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AD2E6-F40D-EA42-AF6A-8AF655DC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B820-1C9A-2941-9D8F-89E1B3C9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7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1BA6-85FD-204B-A169-1EA84808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E9E0-54C8-C34F-A2EA-A7DAE9C4D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6C5E9-275D-7049-B91B-5E229B987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D17A4-0D92-EB4C-8806-0306460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A38D-675C-2844-A330-A2F22C6DA468}" type="datetime1">
              <a:rPr lang="en-AU" smtClean="0"/>
              <a:t>28/08/2020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6EBF7-66BD-7B42-84AE-2D4347B3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E35B8-1E20-B441-8694-D627A5AC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4EE3-0FD6-354C-8B8B-FD58AB2C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FAEA-F99D-BB4E-9628-2DC3BDD47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DACE9-898C-6449-BE0C-68704314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374CB-25E4-8B42-841B-2A62C45B0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E6F80-0282-1440-9CDD-7C2521D2C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CA2E7-8DEE-A142-8934-DA1D0A7C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2DA8-CE30-3549-B644-255F9AE4FDD1}" type="datetime1">
              <a:rPr lang="en-AU" smtClean="0"/>
              <a:t>28/08/2020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8ED-100E-4D4B-A022-A48568E9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29075-E51E-2245-B0ED-6622E93C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D714-D231-C346-A3B9-D9E98E62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4207B-9C0D-F54A-A60C-EE1F239F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13A-52B1-B041-A70D-371A823CE366}" type="datetime1">
              <a:rPr lang="en-AU" smtClean="0"/>
              <a:t>28/08/2020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28343-7639-2843-8B29-88DF47E9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CC894-C6E8-D74F-9BFC-70313A82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62B1D-12E8-AF47-98E0-50E1E61F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0AF-9717-D948-ABD1-1F3D03545157}" type="datetime1">
              <a:rPr lang="en-AU" smtClean="0"/>
              <a:t>28/08/2020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3908A-8DB2-B341-8D12-22273772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78838-D386-3346-BB3E-211E0BF5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05B6-CC97-7E46-B19D-F1B064A196BB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4BE0-6B96-4645-BCDC-8214A71A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36ED-5F17-5D42-B421-0CF84CBD5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8E3C1-5100-A546-98C1-296094EAB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4C8D4-9257-5540-B854-9EC38171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34E8-C5C5-F544-87B0-9FA8EDEAA2FC}" type="datetime1">
              <a:rPr lang="en-AU" smtClean="0"/>
              <a:t>28/08/2020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68587-8B3E-0041-801A-1B2E94A9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56440-1327-184A-8F4F-6E2755BB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0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7273-8CA7-1246-98FE-359C121E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C3F32-7675-6249-BD55-11C34D868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CFF63-46C8-C34D-9EF2-464E9081E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AC559-8D3F-B448-A694-2611B1FD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188D-E141-BA4F-A712-AD197509426F}" type="datetime1">
              <a:rPr lang="en-AU" smtClean="0"/>
              <a:t>28/08/2020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C3F9B-F334-D34B-967B-456D6041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5E826-42A7-FF4E-9268-86A6C46D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21E5-633B-5246-9E7A-B42BEB2C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CE674-1753-2B4A-9384-195BC930D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E1F1-9993-394C-B8C3-67F2E4CC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0FC6-6492-E84A-9834-D50A7DCDEC1E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398B5-A6EA-1643-94F4-660009EC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21E70-3232-B94F-8538-7079A8A0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9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2356A-5297-B542-97CB-C755B1C8B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C16E7-D5F4-0E4F-8A01-DDF501D83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96BC-4872-CC4A-B429-024C3611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86F-6043-864C-8B24-8A26683072C3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EE62A-8B7A-D042-A824-1314EAE8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481C-9AC8-2E45-8387-E2FEF814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69A9-B17F-764A-B58F-A87424970C02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D128-4A7D-624C-8196-158F71F7F088}" type="datetime1">
              <a:rPr lang="en-AU" smtClean="0"/>
              <a:t>28/08/2020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A399-A7FF-2D4E-AE32-15C4ECABB1F6}" type="datetime1">
              <a:rPr lang="en-AU" smtClean="0"/>
              <a:t>28/08/2020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B150-F748-6C45-95EF-F62FD1E0F329}" type="datetime1">
              <a:rPr lang="en-AU" smtClean="0"/>
              <a:t>28/08/2020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C415-1152-E54E-9437-C2B98CB16637}" type="datetime1">
              <a:rPr lang="en-AU" smtClean="0"/>
              <a:t>28/08/2020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E0E9-9C88-BB4D-A9DA-740C3F343BBF}" type="datetime1">
              <a:rPr lang="en-AU" smtClean="0"/>
              <a:t>28/08/2020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4724-5618-C840-909B-D766FA995976}" type="datetime1">
              <a:rPr lang="en-AU" smtClean="0"/>
              <a:t>28/08/2020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05D4-A002-8049-A376-C5FF8AD998E6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9CB41-2A2E-5442-8371-39F1E424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F9B28-0050-AF4B-AB3F-C628403D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C3E2-881C-6142-B438-91DF8A7F3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B269-45E3-C14B-93C8-0B9611D2E8DC}" type="datetime1">
              <a:rPr lang="en-AU" smtClean="0"/>
              <a:t>28/08/2020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23C8C-0D3A-6B44-A0C5-96F1DB433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6EEA1-3966-A448-89AB-9AC0F7101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svg"/><Relationship Id="rId4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809CAC-0B89-2145-98CA-1B81BE9CB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Cache vs. Key-Dependency</a:t>
            </a:r>
            <a:endParaRPr lang="en-A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982C7E-C313-964B-909D-0C86A641B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Daniel </a:t>
            </a:r>
            <a:r>
              <a:rPr lang="en-AU" sz="2000" dirty="0" err="1"/>
              <a:t>Genkin</a:t>
            </a:r>
            <a:r>
              <a:rPr lang="en-AU" sz="2000" dirty="0"/>
              <a:t>, Romain </a:t>
            </a:r>
            <a:r>
              <a:rPr lang="en-AU" sz="2000" dirty="0" err="1"/>
              <a:t>Poussier</a:t>
            </a:r>
            <a:r>
              <a:rPr lang="en-AU" sz="2000" dirty="0"/>
              <a:t>, </a:t>
            </a:r>
            <a:r>
              <a:rPr lang="en-AU" sz="2000" b="1" u="sng" dirty="0"/>
              <a:t>Rui Qi Sim</a:t>
            </a:r>
            <a:r>
              <a:rPr lang="en-AU" sz="2000" dirty="0"/>
              <a:t>, Yuval </a:t>
            </a:r>
            <a:r>
              <a:rPr lang="en-AU" sz="2000" dirty="0" err="1"/>
              <a:t>Yarom</a:t>
            </a:r>
            <a:r>
              <a:rPr lang="en-AU" sz="2000" dirty="0"/>
              <a:t>, and </a:t>
            </a:r>
            <a:r>
              <a:rPr lang="en-AU" sz="2000" dirty="0" err="1"/>
              <a:t>Yuanjing</a:t>
            </a:r>
            <a:r>
              <a:rPr lang="en-AU" sz="2000" dirty="0"/>
              <a:t> Zhao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78C102-5C91-2D4F-9677-9EAFE3A9A8B4}"/>
              </a:ext>
            </a:extLst>
          </p:cNvPr>
          <p:cNvGrpSpPr/>
          <p:nvPr/>
        </p:nvGrpSpPr>
        <p:grpSpPr>
          <a:xfrm>
            <a:off x="231845" y="5460865"/>
            <a:ext cx="11728310" cy="1129750"/>
            <a:chOff x="243832" y="5576275"/>
            <a:chExt cx="11728310" cy="1129750"/>
          </a:xfrm>
        </p:grpSpPr>
        <p:pic>
          <p:nvPicPr>
            <p:cNvPr id="6" name="Picture 11" descr="University of Michigan logo">
              <a:extLst>
                <a:ext uri="{FF2B5EF4-FFF2-40B4-BE49-F238E27FC236}">
                  <a16:creationId xmlns:a16="http://schemas.microsoft.com/office/drawing/2014/main" id="{573DBD2E-3E90-8D45-B134-3C5FCAB25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2" y="5847762"/>
              <a:ext cx="4197958" cy="677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3" descr="The University of Adelaide logo">
              <a:extLst>
                <a:ext uri="{FF2B5EF4-FFF2-40B4-BE49-F238E27FC236}">
                  <a16:creationId xmlns:a16="http://schemas.microsoft.com/office/drawing/2014/main" id="{E1C77302-874A-0D45-9FB7-A4A9B709D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431" y="5811028"/>
              <a:ext cx="2909519" cy="891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 descr="Data61 logo">
              <a:extLst>
                <a:ext uri="{FF2B5EF4-FFF2-40B4-BE49-F238E27FC236}">
                  <a16:creationId xmlns:a16="http://schemas.microsoft.com/office/drawing/2014/main" id="{F29B88E2-2EB8-8B4C-8623-0FBF42F66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85" y1="17431" x2="35337" y2="6881"/>
                          <a14:foregroundMark x1="5048" y1="62615" x2="4567" y2="37385"/>
                          <a14:foregroundMark x1="18750" y1="83028" x2="39183" y2="95642"/>
                          <a14:foregroundMark x1="62740" y1="94037" x2="85817" y2="81422"/>
                          <a14:foregroundMark x1="18750" y1="83486" x2="13221" y2="80963"/>
                          <a14:foregroundMark x1="95192" y1="34862" x2="95673" y2="64220"/>
                          <a14:foregroundMark x1="23798" y1="45413" x2="23077" y2="29817"/>
                          <a14:foregroundMark x1="38221" y1="45872" x2="43269" y2="30734"/>
                          <a14:foregroundMark x1="57212" y1="43578" x2="56731" y2="30275"/>
                          <a14:foregroundMark x1="64663" y1="44725" x2="68990" y2="30275"/>
                          <a14:foregroundMark x1="41587" y1="56193" x2="41827" y2="67431"/>
                          <a14:foregroundMark x1="24519" y1="67431" x2="24760" y2="56422"/>
                          <a14:backgroundMark x1="90625" y1="20642" x2="49519" y2="9633"/>
                          <a14:backgroundMark x1="89663" y1="25229" x2="50000" y2="13761"/>
                          <a14:backgroundMark x1="88462" y1="17890" x2="87981" y2="70413"/>
                          <a14:backgroundMark x1="86779" y1="70413" x2="55048" y2="75229"/>
                          <a14:backgroundMark x1="55048" y1="75229" x2="53846" y2="52523"/>
                          <a14:backgroundMark x1="53846" y1="52523" x2="87981" y2="51606"/>
                          <a14:backgroundMark x1="79808" y1="75459" x2="51202" y2="90596"/>
                          <a14:backgroundMark x1="52644" y1="90826" x2="11298" y2="73624"/>
                          <a14:backgroundMark x1="11298" y1="73624" x2="64183" y2="75229"/>
                          <a14:backgroundMark x1="19471" y1="73624" x2="20433" y2="23853"/>
                          <a14:backgroundMark x1="20433" y1="23853" x2="9135" y2="26147"/>
                          <a14:backgroundMark x1="9135" y1="26147" x2="8654" y2="72248"/>
                          <a14:backgroundMark x1="20192" y1="25917" x2="97356" y2="27523"/>
                          <a14:backgroundMark x1="97356" y1="27064" x2="97596" y2="2982"/>
                          <a14:backgroundMark x1="97596" y1="2982" x2="46394" y2="1376"/>
                          <a14:backgroundMark x1="45192" y1="52294" x2="44231" y2="73394"/>
                          <a14:backgroundMark x1="23798" y1="51835" x2="67067" y2="49083"/>
                          <a14:backgroundMark x1="26442" y1="39220" x2="30048" y2="33486"/>
                          <a14:backgroundMark x1="49760" y1="34174" x2="53606" y2="43578"/>
                          <a14:backgroundMark x1="45192" y1="40367" x2="44231" y2="35550"/>
                          <a14:backgroundMark x1="67067" y1="30505" x2="59856" y2="45413"/>
                          <a14:backgroundMark x1="68510" y1="39450" x2="69952" y2="34404"/>
                          <a14:backgroundMark x1="4087" y1="13303" x2="27644" y2="3211"/>
                          <a14:backgroundMark x1="28606" y1="98394" x2="3125" y2="83257"/>
                          <a14:backgroundMark x1="71875" y1="96789" x2="98317" y2="75688"/>
                          <a14:backgroundMark x1="94952" y1="95872" x2="95673" y2="80734"/>
                          <a14:backgroundMark x1="37981" y1="69037" x2="33894" y2="56422"/>
                          <a14:backgroundMark x1="29087" y1="66284" x2="29087" y2="662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591" y="5576275"/>
              <a:ext cx="1076390" cy="112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Nanyang Technological University logo">
              <a:extLst>
                <a:ext uri="{FF2B5EF4-FFF2-40B4-BE49-F238E27FC236}">
                  <a16:creationId xmlns:a16="http://schemas.microsoft.com/office/drawing/2014/main" id="{B982AC2D-7CE4-254D-9B59-77DA19A58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623" y="5659970"/>
              <a:ext cx="2909519" cy="104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6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55E8042F-D0DE-9F4C-BF7F-61CD353AE837}"/>
              </a:ext>
            </a:extLst>
          </p:cNvPr>
          <p:cNvGraphicFramePr>
            <a:graphicFrameLocks noGrp="1"/>
          </p:cNvGraphicFramePr>
          <p:nvPr/>
        </p:nvGraphicFramePr>
        <p:xfrm>
          <a:off x="635639" y="20356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DB45F0F-6638-6746-9C3D-F3679EB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AES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B6B3-DF01-1749-91EB-375DC85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7EDE0B-4A8C-8E4F-B902-64B69C9D53E8}"/>
              </a:ext>
            </a:extLst>
          </p:cNvPr>
          <p:cNvGraphicFramePr>
            <a:graphicFrameLocks noGrp="1"/>
          </p:cNvGraphicFramePr>
          <p:nvPr/>
        </p:nvGraphicFramePr>
        <p:xfrm>
          <a:off x="639010" y="20356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3FC7A-2142-9443-8548-1F4BCD229476}"/>
                  </a:ext>
                </a:extLst>
              </p:cNvPr>
              <p:cNvSpPr txBox="1"/>
              <p:nvPr/>
            </p:nvSpPr>
            <p:spPr>
              <a:xfrm>
                <a:off x="2372928" y="2562103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3FC7A-2142-9443-8548-1F4BCD229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928" y="2562103"/>
                <a:ext cx="637710" cy="523220"/>
              </a:xfrm>
              <a:prstGeom prst="rect">
                <a:avLst/>
              </a:prstGeom>
              <a:blipFill>
                <a:blip r:embed="rId3"/>
                <a:stretch>
                  <a:fillRect l="-1961" r="-19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DF0B34FB-A448-714B-9CDE-7D334A8D2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39931"/>
              </p:ext>
            </p:extLst>
          </p:nvPr>
        </p:nvGraphicFramePr>
        <p:xfrm>
          <a:off x="3234201" y="20356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5774B2-3C15-2549-A3CE-3A4161A3F00E}"/>
                  </a:ext>
                </a:extLst>
              </p:cNvPr>
              <p:cNvSpPr txBox="1"/>
              <p:nvPr/>
            </p:nvSpPr>
            <p:spPr>
              <a:xfrm>
                <a:off x="4980878" y="2556595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5774B2-3C15-2549-A3CE-3A4161A3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78" y="2556595"/>
                <a:ext cx="6377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D243987C-9045-E64B-8D87-784665A31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96735"/>
              </p:ext>
            </p:extLst>
          </p:nvPr>
        </p:nvGraphicFramePr>
        <p:xfrm>
          <a:off x="5832763" y="2032150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B17A187B-1A83-8641-8D5B-20A04C691C55}"/>
              </a:ext>
            </a:extLst>
          </p:cNvPr>
          <p:cNvGraphicFramePr>
            <a:graphicFrameLocks noGrp="1"/>
          </p:cNvGraphicFramePr>
          <p:nvPr/>
        </p:nvGraphicFramePr>
        <p:xfrm>
          <a:off x="1645280" y="506669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3" name="Table 5">
            <a:extLst>
              <a:ext uri="{FF2B5EF4-FFF2-40B4-BE49-F238E27FC236}">
                <a16:creationId xmlns:a16="http://schemas.microsoft.com/office/drawing/2014/main" id="{BFAF6590-B1FF-2B40-BF7F-6CDA6656C1F6}"/>
              </a:ext>
            </a:extLst>
          </p:cNvPr>
          <p:cNvGraphicFramePr>
            <a:graphicFrameLocks noGrp="1"/>
          </p:cNvGraphicFramePr>
          <p:nvPr/>
        </p:nvGraphicFramePr>
        <p:xfrm>
          <a:off x="5579806" y="506869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4D9DA960-FE33-0047-B832-7DFDAACA9D28}"/>
              </a:ext>
            </a:extLst>
          </p:cNvPr>
          <p:cNvGraphicFramePr>
            <a:graphicFrameLocks noGrp="1"/>
          </p:cNvGraphicFramePr>
          <p:nvPr/>
        </p:nvGraphicFramePr>
        <p:xfrm>
          <a:off x="9509039" y="506669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25C9E5C-564C-A841-95FF-B0FDCB2805D9}"/>
              </a:ext>
            </a:extLst>
          </p:cNvPr>
          <p:cNvSpPr txBox="1"/>
          <p:nvPr/>
        </p:nvSpPr>
        <p:spPr>
          <a:xfrm>
            <a:off x="2830329" y="1471342"/>
            <a:ext cx="26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ADD-ROUND-KEY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21296D-D51E-F044-836B-1F073BF6B479}"/>
              </a:ext>
            </a:extLst>
          </p:cNvPr>
          <p:cNvGrpSpPr/>
          <p:nvPr/>
        </p:nvGrpSpPr>
        <p:grpSpPr>
          <a:xfrm>
            <a:off x="608605" y="2964432"/>
            <a:ext cx="8606742" cy="2593025"/>
            <a:chOff x="608605" y="2964432"/>
            <a:chExt cx="8606742" cy="2593025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40D8926-8544-F04B-9DC4-5583F3DCEC75}"/>
                </a:ext>
              </a:extLst>
            </p:cNvPr>
            <p:cNvSpPr/>
            <p:nvPr/>
          </p:nvSpPr>
          <p:spPr>
            <a:xfrm>
              <a:off x="608605" y="2964432"/>
              <a:ext cx="8606742" cy="2593025"/>
            </a:xfrm>
            <a:custGeom>
              <a:avLst/>
              <a:gdLst>
                <a:gd name="connsiteX0" fmla="*/ 4523953 w 5107881"/>
                <a:gd name="connsiteY0" fmla="*/ 0 h 1761345"/>
                <a:gd name="connsiteX1" fmla="*/ 4966163 w 5107881"/>
                <a:gd name="connsiteY1" fmla="*/ 284814 h 1761345"/>
                <a:gd name="connsiteX2" fmla="*/ 4651369 w 5107881"/>
                <a:gd name="connsiteY2" fmla="*/ 809469 h 1761345"/>
                <a:gd name="connsiteX3" fmla="*/ 334202 w 5107881"/>
                <a:gd name="connsiteY3" fmla="*/ 1116768 h 1761345"/>
                <a:gd name="connsiteX4" fmla="*/ 611520 w 5107881"/>
                <a:gd name="connsiteY4" fmla="*/ 1761345 h 1761345"/>
                <a:gd name="connsiteX0" fmla="*/ 4523953 w 5202997"/>
                <a:gd name="connsiteY0" fmla="*/ 0 h 1761345"/>
                <a:gd name="connsiteX1" fmla="*/ 5131055 w 5202997"/>
                <a:gd name="connsiteY1" fmla="*/ 277319 h 1761345"/>
                <a:gd name="connsiteX2" fmla="*/ 4651369 w 5202997"/>
                <a:gd name="connsiteY2" fmla="*/ 809469 h 1761345"/>
                <a:gd name="connsiteX3" fmla="*/ 334202 w 5202997"/>
                <a:gd name="connsiteY3" fmla="*/ 1116768 h 1761345"/>
                <a:gd name="connsiteX4" fmla="*/ 611520 w 5202997"/>
                <a:gd name="connsiteY4" fmla="*/ 1761345 h 1761345"/>
                <a:gd name="connsiteX0" fmla="*/ 4523953 w 5316418"/>
                <a:gd name="connsiteY0" fmla="*/ 0 h 1761345"/>
                <a:gd name="connsiteX1" fmla="*/ 5288452 w 5316418"/>
                <a:gd name="connsiteY1" fmla="*/ 667063 h 1761345"/>
                <a:gd name="connsiteX2" fmla="*/ 4651369 w 5316418"/>
                <a:gd name="connsiteY2" fmla="*/ 809469 h 1761345"/>
                <a:gd name="connsiteX3" fmla="*/ 334202 w 5316418"/>
                <a:gd name="connsiteY3" fmla="*/ 1116768 h 1761345"/>
                <a:gd name="connsiteX4" fmla="*/ 611520 w 5316418"/>
                <a:gd name="connsiteY4" fmla="*/ 1761345 h 1761345"/>
                <a:gd name="connsiteX0" fmla="*/ 4523953 w 5498093"/>
                <a:gd name="connsiteY0" fmla="*/ 0 h 1761345"/>
                <a:gd name="connsiteX1" fmla="*/ 5288452 w 5498093"/>
                <a:gd name="connsiteY1" fmla="*/ 667063 h 1761345"/>
                <a:gd name="connsiteX2" fmla="*/ 334202 w 5498093"/>
                <a:gd name="connsiteY2" fmla="*/ 1116768 h 1761345"/>
                <a:gd name="connsiteX3" fmla="*/ 611520 w 5498093"/>
                <a:gd name="connsiteY3" fmla="*/ 1761345 h 1761345"/>
                <a:gd name="connsiteX0" fmla="*/ 4487032 w 5461172"/>
                <a:gd name="connsiteY0" fmla="*/ 0 h 1779973"/>
                <a:gd name="connsiteX1" fmla="*/ 5251531 w 5461172"/>
                <a:gd name="connsiteY1" fmla="*/ 667063 h 1779973"/>
                <a:gd name="connsiteX2" fmla="*/ 297281 w 5461172"/>
                <a:gd name="connsiteY2" fmla="*/ 1116768 h 1779973"/>
                <a:gd name="connsiteX3" fmla="*/ 839518 w 5461172"/>
                <a:gd name="connsiteY3" fmla="*/ 1779973 h 1779973"/>
                <a:gd name="connsiteX0" fmla="*/ 4544388 w 5518528"/>
                <a:gd name="connsiteY0" fmla="*/ 0 h 1779973"/>
                <a:gd name="connsiteX1" fmla="*/ 5308887 w 5518528"/>
                <a:gd name="connsiteY1" fmla="*/ 667063 h 1779973"/>
                <a:gd name="connsiteX2" fmla="*/ 354637 w 5518528"/>
                <a:gd name="connsiteY2" fmla="*/ 1116768 h 1779973"/>
                <a:gd name="connsiteX3" fmla="*/ 896874 w 5518528"/>
                <a:gd name="connsiteY3" fmla="*/ 1779973 h 1779973"/>
                <a:gd name="connsiteX0" fmla="*/ 4615155 w 5589295"/>
                <a:gd name="connsiteY0" fmla="*/ 0 h 1540363"/>
                <a:gd name="connsiteX1" fmla="*/ 5379654 w 5589295"/>
                <a:gd name="connsiteY1" fmla="*/ 667063 h 1540363"/>
                <a:gd name="connsiteX2" fmla="*/ 425404 w 5589295"/>
                <a:gd name="connsiteY2" fmla="*/ 1116768 h 1540363"/>
                <a:gd name="connsiteX3" fmla="*/ 738987 w 5589295"/>
                <a:gd name="connsiteY3" fmla="*/ 1540363 h 1540363"/>
                <a:gd name="connsiteX0" fmla="*/ 4378411 w 5323864"/>
                <a:gd name="connsiteY0" fmla="*/ 0 h 1540363"/>
                <a:gd name="connsiteX1" fmla="*/ 5142910 w 5323864"/>
                <a:gd name="connsiteY1" fmla="*/ 667063 h 1540363"/>
                <a:gd name="connsiteX2" fmla="*/ 626368 w 5323864"/>
                <a:gd name="connsiteY2" fmla="*/ 904284 h 1540363"/>
                <a:gd name="connsiteX3" fmla="*/ 502243 w 5323864"/>
                <a:gd name="connsiteY3" fmla="*/ 1540363 h 1540363"/>
                <a:gd name="connsiteX0" fmla="*/ 4365345 w 5321598"/>
                <a:gd name="connsiteY0" fmla="*/ 0 h 1409256"/>
                <a:gd name="connsiteX1" fmla="*/ 5142910 w 5321598"/>
                <a:gd name="connsiteY1" fmla="*/ 535956 h 1409256"/>
                <a:gd name="connsiteX2" fmla="*/ 626368 w 5321598"/>
                <a:gd name="connsiteY2" fmla="*/ 773177 h 1409256"/>
                <a:gd name="connsiteX3" fmla="*/ 502243 w 5321598"/>
                <a:gd name="connsiteY3" fmla="*/ 1409256 h 1409256"/>
                <a:gd name="connsiteX0" fmla="*/ 4365345 w 5358985"/>
                <a:gd name="connsiteY0" fmla="*/ 74 h 1409330"/>
                <a:gd name="connsiteX1" fmla="*/ 5142910 w 5358985"/>
                <a:gd name="connsiteY1" fmla="*/ 536030 h 1409330"/>
                <a:gd name="connsiteX2" fmla="*/ 626368 w 5358985"/>
                <a:gd name="connsiteY2" fmla="*/ 773251 h 1409330"/>
                <a:gd name="connsiteX3" fmla="*/ 502243 w 5358985"/>
                <a:gd name="connsiteY3" fmla="*/ 1409330 h 14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8985" h="1409330">
                  <a:moveTo>
                    <a:pt x="4365345" y="74"/>
                  </a:moveTo>
                  <a:cubicBezTo>
                    <a:pt x="4895947" y="-6352"/>
                    <a:pt x="5766073" y="407167"/>
                    <a:pt x="5142910" y="536030"/>
                  </a:cubicBezTo>
                  <a:cubicBezTo>
                    <a:pt x="4519747" y="664893"/>
                    <a:pt x="1361703" y="587766"/>
                    <a:pt x="626368" y="773251"/>
                  </a:cubicBezTo>
                  <a:cubicBezTo>
                    <a:pt x="-108967" y="958736"/>
                    <a:pt x="-255081" y="1234666"/>
                    <a:pt x="502243" y="1409330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>
              <a:innerShdw blurRad="190500" dist="63500" dir="5400000">
                <a:srgbClr val="FFFFFF">
                  <a:alpha val="65000"/>
                </a:srgbClr>
              </a:innerShdw>
            </a:effectLst>
            <a:scene3d>
              <a:camera prst="orthographicFront">
                <a:rot lat="0" lon="0" rev="0"/>
              </a:camera>
              <a:lightRig rig="twoPt" dir="r">
                <a:rot lat="0" lon="0" rev="6000000"/>
              </a:lightRig>
            </a:scene3d>
            <a:sp3d prstMaterial="matte">
              <a:bevelT w="0" h="0" prst="relaxedInset"/>
            </a:sp3d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227925-B11B-154B-8BFE-EA741EDE08C1}"/>
                </a:ext>
              </a:extLst>
            </p:cNvPr>
            <p:cNvSpPr txBox="1"/>
            <p:nvPr/>
          </p:nvSpPr>
          <p:spPr>
            <a:xfrm>
              <a:off x="3829316" y="4122565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SUB-BYTES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52BEF2-8D70-8942-B2E7-460589B428FA}"/>
              </a:ext>
            </a:extLst>
          </p:cNvPr>
          <p:cNvGrpSpPr/>
          <p:nvPr/>
        </p:nvGrpSpPr>
        <p:grpSpPr>
          <a:xfrm>
            <a:off x="3313475" y="5770969"/>
            <a:ext cx="2044599" cy="461665"/>
            <a:chOff x="3313475" y="5770969"/>
            <a:chExt cx="2044599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D56F697-38EE-5448-9D76-86D2EE886E03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73DF34-68F8-3D40-A58B-E5D9439633A6}"/>
                </a:ext>
              </a:extLst>
            </p:cNvPr>
            <p:cNvSpPr txBox="1"/>
            <p:nvPr/>
          </p:nvSpPr>
          <p:spPr>
            <a:xfrm>
              <a:off x="3313475" y="5770969"/>
              <a:ext cx="1958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F3F19C-31AA-E24A-B258-18CBD50C1951}"/>
              </a:ext>
            </a:extLst>
          </p:cNvPr>
          <p:cNvGrpSpPr/>
          <p:nvPr/>
        </p:nvGrpSpPr>
        <p:grpSpPr>
          <a:xfrm>
            <a:off x="7143139" y="5777708"/>
            <a:ext cx="2257862" cy="461665"/>
            <a:chOff x="7143139" y="5777708"/>
            <a:chExt cx="2257862" cy="46166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F3CA35D-2836-7A48-909D-5B98FE0F36E3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58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FA3E78-C89F-B84B-B6D4-CAB71F799151}"/>
                </a:ext>
              </a:extLst>
            </p:cNvPr>
            <p:cNvSpPr txBox="1"/>
            <p:nvPr/>
          </p:nvSpPr>
          <p:spPr>
            <a:xfrm>
              <a:off x="7143139" y="5777708"/>
              <a:ext cx="2257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MIX-COLUMNS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823F9A-924E-8C41-A11D-169EB59CF83A}"/>
                  </a:ext>
                </a:extLst>
              </p:cNvPr>
              <p:cNvSpPr txBox="1"/>
              <p:nvPr/>
            </p:nvSpPr>
            <p:spPr>
              <a:xfrm>
                <a:off x="667758" y="3495190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Plaintext,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A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823F9A-924E-8C41-A11D-169EB59CF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8" y="3495190"/>
                <a:ext cx="1380506" cy="369332"/>
              </a:xfrm>
              <a:prstGeom prst="rect">
                <a:avLst/>
              </a:prstGeom>
              <a:blipFill>
                <a:blip r:embed="rId5"/>
                <a:stretch>
                  <a:fillRect l="-3670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2F697F7-7915-604B-819F-EFB813BD5A8C}"/>
              </a:ext>
            </a:extLst>
          </p:cNvPr>
          <p:cNvSpPr/>
          <p:nvPr/>
        </p:nvSpPr>
        <p:spPr>
          <a:xfrm>
            <a:off x="8796107" y="1511225"/>
            <a:ext cx="2950590" cy="7447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Idea</a:t>
            </a:r>
            <a:r>
              <a:rPr lang="en-US" dirty="0">
                <a:solidFill>
                  <a:schemeClr val="tx1"/>
                </a:solidFill>
              </a:rPr>
              <a:t>: Fix one plaintext byte</a:t>
            </a: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46A3E4D8-C3D5-7D4B-B057-EB8830B2324B}"/>
              </a:ext>
            </a:extLst>
          </p:cNvPr>
          <p:cNvSpPr/>
          <p:nvPr/>
        </p:nvSpPr>
        <p:spPr>
          <a:xfrm>
            <a:off x="5758542" y="1954767"/>
            <a:ext cx="470624" cy="461666"/>
          </a:xfrm>
          <a:prstGeom prst="donut">
            <a:avLst>
              <a:gd name="adj" fmla="val 7417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F0D49810-24D8-5141-9E33-CC6570390727}"/>
                  </a:ext>
                </a:extLst>
              </p:cNvPr>
              <p:cNvSpPr/>
              <p:nvPr/>
            </p:nvSpPr>
            <p:spPr>
              <a:xfrm>
                <a:off x="7766774" y="2335079"/>
                <a:ext cx="3979923" cy="1463040"/>
              </a:xfrm>
              <a:prstGeom prst="wedgeRectCallout">
                <a:avLst>
                  <a:gd name="adj1" fmla="val -90005"/>
                  <a:gd name="adj2" fmla="val -4830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Fix S-Box access (observe in memory)</a:t>
                </a:r>
              </a:p>
              <a:p>
                <a:pPr algn="ctr"/>
                <a:r>
                  <a:rPr lang="en-US" u="sng" dirty="0">
                    <a:solidFill>
                      <a:schemeClr val="tx1"/>
                    </a:solidFill>
                  </a:rPr>
                  <a:t>Get key byte using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A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u="sng" dirty="0">
                    <a:solidFill>
                      <a:schemeClr val="tx1"/>
                    </a:solidFill>
                  </a:rPr>
                  <a:t>Limited spatial resolution</a:t>
                </a:r>
                <a:r>
                  <a:rPr lang="en-US" dirty="0">
                    <a:solidFill>
                      <a:schemeClr val="tx1"/>
                    </a:solidFill>
                  </a:rPr>
                  <a:t>: recover two to four bits</a:t>
                </a:r>
              </a:p>
            </p:txBody>
          </p:sp>
        </mc:Choice>
        <mc:Fallback xmlns="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F0D49810-24D8-5141-9E33-CC6570390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774" y="2335079"/>
                <a:ext cx="3979923" cy="1463040"/>
              </a:xfrm>
              <a:prstGeom prst="wedgeRectCallout">
                <a:avLst>
                  <a:gd name="adj1" fmla="val -90005"/>
                  <a:gd name="adj2" fmla="val -4830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4C50498-DF17-C644-BCF4-730A4D0AB844}"/>
                  </a:ext>
                </a:extLst>
              </p:cNvPr>
              <p:cNvSpPr/>
              <p:nvPr/>
            </p:nvSpPr>
            <p:spPr>
              <a:xfrm>
                <a:off x="3109307" y="3512075"/>
                <a:ext cx="17050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Round-key, </a:t>
                </a:r>
                <a14:m>
                  <m:oMath xmlns:m="http://schemas.openxmlformats.org/officeDocument/2006/math">
                    <m:r>
                      <a:rPr lang="en-A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endParaRPr lang="en-A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4C50498-DF17-C644-BCF4-730A4D0AB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07" y="3512075"/>
                <a:ext cx="1705083" cy="400110"/>
              </a:xfrm>
              <a:prstGeom prst="rect">
                <a:avLst/>
              </a:prstGeom>
              <a:blipFill>
                <a:blip r:embed="rId7"/>
                <a:stretch>
                  <a:fillRect l="-2963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6FA256E-4F25-ED40-A8C5-DF550BC2A596}"/>
              </a:ext>
            </a:extLst>
          </p:cNvPr>
          <p:cNvSpPr/>
          <p:nvPr/>
        </p:nvSpPr>
        <p:spPr>
          <a:xfrm>
            <a:off x="356461" y="3912185"/>
            <a:ext cx="10740325" cy="2809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Table 6">
            <a:extLst>
              <a:ext uri="{FF2B5EF4-FFF2-40B4-BE49-F238E27FC236}">
                <a16:creationId xmlns:a16="http://schemas.microsoft.com/office/drawing/2014/main" id="{83FBBD48-EB95-3548-8F96-E9AC5A28F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65684"/>
              </p:ext>
            </p:extLst>
          </p:nvPr>
        </p:nvGraphicFramePr>
        <p:xfrm>
          <a:off x="728028" y="4280839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graphicFrame>
        <p:nvGraphicFramePr>
          <p:cNvPr id="48" name="Table 6">
            <a:extLst>
              <a:ext uri="{FF2B5EF4-FFF2-40B4-BE49-F238E27FC236}">
                <a16:creationId xmlns:a16="http://schemas.microsoft.com/office/drawing/2014/main" id="{1E0F8248-1382-B54D-91E8-2243DD0CC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68823"/>
              </p:ext>
            </p:extLst>
          </p:nvPr>
        </p:nvGraphicFramePr>
        <p:xfrm>
          <a:off x="728028" y="4742340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graphicFrame>
        <p:nvGraphicFramePr>
          <p:cNvPr id="49" name="Table 6">
            <a:extLst>
              <a:ext uri="{FF2B5EF4-FFF2-40B4-BE49-F238E27FC236}">
                <a16:creationId xmlns:a16="http://schemas.microsoft.com/office/drawing/2014/main" id="{DFCEFDDF-38B7-6642-B8D6-12D0D3195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70206"/>
              </p:ext>
            </p:extLst>
          </p:nvPr>
        </p:nvGraphicFramePr>
        <p:xfrm>
          <a:off x="728028" y="5501021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graphicFrame>
        <p:nvGraphicFramePr>
          <p:cNvPr id="50" name="Table 6">
            <a:extLst>
              <a:ext uri="{FF2B5EF4-FFF2-40B4-BE49-F238E27FC236}">
                <a16:creationId xmlns:a16="http://schemas.microsoft.com/office/drawing/2014/main" id="{EF320B77-B6AF-8540-8F37-E4CB7239D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56969"/>
              </p:ext>
            </p:extLst>
          </p:nvPr>
        </p:nvGraphicFramePr>
        <p:xfrm>
          <a:off x="728028" y="5962522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D397A0A4-8228-9747-B5C1-5BFBEF6F0B13}"/>
              </a:ext>
            </a:extLst>
          </p:cNvPr>
          <p:cNvSpPr txBox="1"/>
          <p:nvPr/>
        </p:nvSpPr>
        <p:spPr>
          <a:xfrm>
            <a:off x="5414330" y="497147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D0CB75DE-5163-8849-8FE7-1EE947DCF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21012"/>
              </p:ext>
            </p:extLst>
          </p:nvPr>
        </p:nvGraphicFramePr>
        <p:xfrm>
          <a:off x="728028" y="4747900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DBE2EA02-1666-EF41-8D19-E00C25691B7E}"/>
              </a:ext>
            </a:extLst>
          </p:cNvPr>
          <p:cNvSpPr/>
          <p:nvPr/>
        </p:nvSpPr>
        <p:spPr>
          <a:xfrm>
            <a:off x="5565691" y="5146227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Cache</a:t>
            </a:r>
          </a:p>
        </p:txBody>
      </p:sp>
      <p:sp>
        <p:nvSpPr>
          <p:cNvPr id="44" name="Rectangular Callout 43">
            <a:extLst>
              <a:ext uri="{FF2B5EF4-FFF2-40B4-BE49-F238E27FC236}">
                <a16:creationId xmlns:a16="http://schemas.microsoft.com/office/drawing/2014/main" id="{C8DC9A4A-CEEB-5E4D-B766-B062C88CC3E1}"/>
              </a:ext>
            </a:extLst>
          </p:cNvPr>
          <p:cNvSpPr/>
          <p:nvPr/>
        </p:nvSpPr>
        <p:spPr>
          <a:xfrm>
            <a:off x="5414329" y="3836652"/>
            <a:ext cx="3728175" cy="784642"/>
          </a:xfrm>
          <a:prstGeom prst="wedgeRectCallout">
            <a:avLst>
              <a:gd name="adj1" fmla="val -86041"/>
              <a:gd name="adj2" fmla="val 613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 to part </a:t>
            </a:r>
            <a:r>
              <a:rPr lang="en-AU" dirty="0">
                <a:solidFill>
                  <a:schemeClr val="tx1"/>
                </a:solidFill>
              </a:rPr>
              <a:t>of the S-Box</a:t>
            </a:r>
          </a:p>
        </p:txBody>
      </p:sp>
    </p:spTree>
    <p:extLst>
      <p:ext uri="{BB962C8B-B14F-4D97-AF65-F5344CB8AC3E}">
        <p14:creationId xmlns:p14="http://schemas.microsoft.com/office/powerpoint/2010/main" val="16869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4.07407E-6 L 4.375E-6 0.0673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375E-6 0.00024 L 4.375E-6 -0.1791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375E-6 -3.7037E-6 L 4.375E-6 -0.111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375E-6 -2.96296E-6 L 4.375E-6 -0.0590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1" grpId="0"/>
      <p:bldP spid="51" grpId="1"/>
      <p:bldP spid="51" grpId="2"/>
      <p:bldP spid="54" grpId="0"/>
      <p:bldP spid="54" grpId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D243987C-9045-E64B-8D87-784665A31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93556"/>
              </p:ext>
            </p:extLst>
          </p:nvPr>
        </p:nvGraphicFramePr>
        <p:xfrm>
          <a:off x="5832763" y="2032150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48" name="Table 5">
            <a:extLst>
              <a:ext uri="{FF2B5EF4-FFF2-40B4-BE49-F238E27FC236}">
                <a16:creationId xmlns:a16="http://schemas.microsoft.com/office/drawing/2014/main" id="{BE342206-F722-3C4C-AF37-793F4C68B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54890"/>
              </p:ext>
            </p:extLst>
          </p:nvPr>
        </p:nvGraphicFramePr>
        <p:xfrm>
          <a:off x="5832763" y="2032150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224444A1-53BE-9949-9C87-471E99116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6388"/>
              </p:ext>
            </p:extLst>
          </p:nvPr>
        </p:nvGraphicFramePr>
        <p:xfrm>
          <a:off x="9510095" y="5062224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DB45F0F-6638-6746-9C3D-F3679EB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Round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B6B3-DF01-1749-91EB-375DC85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7EDE0B-4A8C-8E4F-B902-64B69C9D53E8}"/>
              </a:ext>
            </a:extLst>
          </p:cNvPr>
          <p:cNvGraphicFramePr>
            <a:graphicFrameLocks noGrp="1"/>
          </p:cNvGraphicFramePr>
          <p:nvPr/>
        </p:nvGraphicFramePr>
        <p:xfrm>
          <a:off x="629653" y="2037999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3FC7A-2142-9443-8548-1F4BCD229476}"/>
                  </a:ext>
                </a:extLst>
              </p:cNvPr>
              <p:cNvSpPr txBox="1"/>
              <p:nvPr/>
            </p:nvSpPr>
            <p:spPr>
              <a:xfrm>
                <a:off x="2372928" y="2562103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3FC7A-2142-9443-8548-1F4BCD229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928" y="2562103"/>
                <a:ext cx="637710" cy="523220"/>
              </a:xfrm>
              <a:prstGeom prst="rect">
                <a:avLst/>
              </a:prstGeom>
              <a:blipFill>
                <a:blip r:embed="rId2"/>
                <a:stretch>
                  <a:fillRect l="-1961" r="-19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DF0B34FB-A448-714B-9CDE-7D334A8D2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91483"/>
              </p:ext>
            </p:extLst>
          </p:nvPr>
        </p:nvGraphicFramePr>
        <p:xfrm>
          <a:off x="3234201" y="20356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5774B2-3C15-2549-A3CE-3A4161A3F00E}"/>
                  </a:ext>
                </a:extLst>
              </p:cNvPr>
              <p:cNvSpPr txBox="1"/>
              <p:nvPr/>
            </p:nvSpPr>
            <p:spPr>
              <a:xfrm>
                <a:off x="4980878" y="2556595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5774B2-3C15-2549-A3CE-3A4161A3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78" y="2556595"/>
                <a:ext cx="6377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B17A187B-1A83-8641-8D5B-20A04C691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93181"/>
              </p:ext>
            </p:extLst>
          </p:nvPr>
        </p:nvGraphicFramePr>
        <p:xfrm>
          <a:off x="1645280" y="506669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3" name="Table 5">
            <a:extLst>
              <a:ext uri="{FF2B5EF4-FFF2-40B4-BE49-F238E27FC236}">
                <a16:creationId xmlns:a16="http://schemas.microsoft.com/office/drawing/2014/main" id="{BFAF6590-B1FF-2B40-BF7F-6CDA6656C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99488"/>
              </p:ext>
            </p:extLst>
          </p:nvPr>
        </p:nvGraphicFramePr>
        <p:xfrm>
          <a:off x="5579806" y="506869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4D9DA960-FE33-0047-B832-7DFDAACA9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63465"/>
              </p:ext>
            </p:extLst>
          </p:nvPr>
        </p:nvGraphicFramePr>
        <p:xfrm>
          <a:off x="9509039" y="506669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25C9E5C-564C-A841-95FF-B0FDCB2805D9}"/>
              </a:ext>
            </a:extLst>
          </p:cNvPr>
          <p:cNvSpPr txBox="1"/>
          <p:nvPr/>
        </p:nvSpPr>
        <p:spPr>
          <a:xfrm>
            <a:off x="2830329" y="1471342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ADD-ROUND-KEY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21296D-D51E-F044-836B-1F073BF6B479}"/>
              </a:ext>
            </a:extLst>
          </p:cNvPr>
          <p:cNvGrpSpPr/>
          <p:nvPr/>
        </p:nvGrpSpPr>
        <p:grpSpPr>
          <a:xfrm>
            <a:off x="608605" y="2964432"/>
            <a:ext cx="8606742" cy="2593025"/>
            <a:chOff x="608605" y="2964432"/>
            <a:chExt cx="8606742" cy="2593025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40D8926-8544-F04B-9DC4-5583F3DCEC75}"/>
                </a:ext>
              </a:extLst>
            </p:cNvPr>
            <p:cNvSpPr/>
            <p:nvPr/>
          </p:nvSpPr>
          <p:spPr>
            <a:xfrm>
              <a:off x="608605" y="2964432"/>
              <a:ext cx="8606742" cy="2593025"/>
            </a:xfrm>
            <a:custGeom>
              <a:avLst/>
              <a:gdLst>
                <a:gd name="connsiteX0" fmla="*/ 4523953 w 5107881"/>
                <a:gd name="connsiteY0" fmla="*/ 0 h 1761345"/>
                <a:gd name="connsiteX1" fmla="*/ 4966163 w 5107881"/>
                <a:gd name="connsiteY1" fmla="*/ 284814 h 1761345"/>
                <a:gd name="connsiteX2" fmla="*/ 4651369 w 5107881"/>
                <a:gd name="connsiteY2" fmla="*/ 809469 h 1761345"/>
                <a:gd name="connsiteX3" fmla="*/ 334202 w 5107881"/>
                <a:gd name="connsiteY3" fmla="*/ 1116768 h 1761345"/>
                <a:gd name="connsiteX4" fmla="*/ 611520 w 5107881"/>
                <a:gd name="connsiteY4" fmla="*/ 1761345 h 1761345"/>
                <a:gd name="connsiteX0" fmla="*/ 4523953 w 5202997"/>
                <a:gd name="connsiteY0" fmla="*/ 0 h 1761345"/>
                <a:gd name="connsiteX1" fmla="*/ 5131055 w 5202997"/>
                <a:gd name="connsiteY1" fmla="*/ 277319 h 1761345"/>
                <a:gd name="connsiteX2" fmla="*/ 4651369 w 5202997"/>
                <a:gd name="connsiteY2" fmla="*/ 809469 h 1761345"/>
                <a:gd name="connsiteX3" fmla="*/ 334202 w 5202997"/>
                <a:gd name="connsiteY3" fmla="*/ 1116768 h 1761345"/>
                <a:gd name="connsiteX4" fmla="*/ 611520 w 5202997"/>
                <a:gd name="connsiteY4" fmla="*/ 1761345 h 1761345"/>
                <a:gd name="connsiteX0" fmla="*/ 4523953 w 5316418"/>
                <a:gd name="connsiteY0" fmla="*/ 0 h 1761345"/>
                <a:gd name="connsiteX1" fmla="*/ 5288452 w 5316418"/>
                <a:gd name="connsiteY1" fmla="*/ 667063 h 1761345"/>
                <a:gd name="connsiteX2" fmla="*/ 4651369 w 5316418"/>
                <a:gd name="connsiteY2" fmla="*/ 809469 h 1761345"/>
                <a:gd name="connsiteX3" fmla="*/ 334202 w 5316418"/>
                <a:gd name="connsiteY3" fmla="*/ 1116768 h 1761345"/>
                <a:gd name="connsiteX4" fmla="*/ 611520 w 5316418"/>
                <a:gd name="connsiteY4" fmla="*/ 1761345 h 1761345"/>
                <a:gd name="connsiteX0" fmla="*/ 4523953 w 5498093"/>
                <a:gd name="connsiteY0" fmla="*/ 0 h 1761345"/>
                <a:gd name="connsiteX1" fmla="*/ 5288452 w 5498093"/>
                <a:gd name="connsiteY1" fmla="*/ 667063 h 1761345"/>
                <a:gd name="connsiteX2" fmla="*/ 334202 w 5498093"/>
                <a:gd name="connsiteY2" fmla="*/ 1116768 h 1761345"/>
                <a:gd name="connsiteX3" fmla="*/ 611520 w 5498093"/>
                <a:gd name="connsiteY3" fmla="*/ 1761345 h 1761345"/>
                <a:gd name="connsiteX0" fmla="*/ 4487032 w 5461172"/>
                <a:gd name="connsiteY0" fmla="*/ 0 h 1779973"/>
                <a:gd name="connsiteX1" fmla="*/ 5251531 w 5461172"/>
                <a:gd name="connsiteY1" fmla="*/ 667063 h 1779973"/>
                <a:gd name="connsiteX2" fmla="*/ 297281 w 5461172"/>
                <a:gd name="connsiteY2" fmla="*/ 1116768 h 1779973"/>
                <a:gd name="connsiteX3" fmla="*/ 839518 w 5461172"/>
                <a:gd name="connsiteY3" fmla="*/ 1779973 h 1779973"/>
                <a:gd name="connsiteX0" fmla="*/ 4544388 w 5518528"/>
                <a:gd name="connsiteY0" fmla="*/ 0 h 1779973"/>
                <a:gd name="connsiteX1" fmla="*/ 5308887 w 5518528"/>
                <a:gd name="connsiteY1" fmla="*/ 667063 h 1779973"/>
                <a:gd name="connsiteX2" fmla="*/ 354637 w 5518528"/>
                <a:gd name="connsiteY2" fmla="*/ 1116768 h 1779973"/>
                <a:gd name="connsiteX3" fmla="*/ 896874 w 5518528"/>
                <a:gd name="connsiteY3" fmla="*/ 1779973 h 1779973"/>
                <a:gd name="connsiteX0" fmla="*/ 4615155 w 5589295"/>
                <a:gd name="connsiteY0" fmla="*/ 0 h 1540363"/>
                <a:gd name="connsiteX1" fmla="*/ 5379654 w 5589295"/>
                <a:gd name="connsiteY1" fmla="*/ 667063 h 1540363"/>
                <a:gd name="connsiteX2" fmla="*/ 425404 w 5589295"/>
                <a:gd name="connsiteY2" fmla="*/ 1116768 h 1540363"/>
                <a:gd name="connsiteX3" fmla="*/ 738987 w 5589295"/>
                <a:gd name="connsiteY3" fmla="*/ 1540363 h 1540363"/>
                <a:gd name="connsiteX0" fmla="*/ 4378411 w 5323864"/>
                <a:gd name="connsiteY0" fmla="*/ 0 h 1540363"/>
                <a:gd name="connsiteX1" fmla="*/ 5142910 w 5323864"/>
                <a:gd name="connsiteY1" fmla="*/ 667063 h 1540363"/>
                <a:gd name="connsiteX2" fmla="*/ 626368 w 5323864"/>
                <a:gd name="connsiteY2" fmla="*/ 904284 h 1540363"/>
                <a:gd name="connsiteX3" fmla="*/ 502243 w 5323864"/>
                <a:gd name="connsiteY3" fmla="*/ 1540363 h 1540363"/>
                <a:gd name="connsiteX0" fmla="*/ 4365345 w 5321598"/>
                <a:gd name="connsiteY0" fmla="*/ 0 h 1409256"/>
                <a:gd name="connsiteX1" fmla="*/ 5142910 w 5321598"/>
                <a:gd name="connsiteY1" fmla="*/ 535956 h 1409256"/>
                <a:gd name="connsiteX2" fmla="*/ 626368 w 5321598"/>
                <a:gd name="connsiteY2" fmla="*/ 773177 h 1409256"/>
                <a:gd name="connsiteX3" fmla="*/ 502243 w 5321598"/>
                <a:gd name="connsiteY3" fmla="*/ 1409256 h 1409256"/>
                <a:gd name="connsiteX0" fmla="*/ 4365345 w 5358985"/>
                <a:gd name="connsiteY0" fmla="*/ 74 h 1409330"/>
                <a:gd name="connsiteX1" fmla="*/ 5142910 w 5358985"/>
                <a:gd name="connsiteY1" fmla="*/ 536030 h 1409330"/>
                <a:gd name="connsiteX2" fmla="*/ 626368 w 5358985"/>
                <a:gd name="connsiteY2" fmla="*/ 773251 h 1409330"/>
                <a:gd name="connsiteX3" fmla="*/ 502243 w 5358985"/>
                <a:gd name="connsiteY3" fmla="*/ 1409330 h 14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8985" h="1409330">
                  <a:moveTo>
                    <a:pt x="4365345" y="74"/>
                  </a:moveTo>
                  <a:cubicBezTo>
                    <a:pt x="4895947" y="-6352"/>
                    <a:pt x="5766073" y="407167"/>
                    <a:pt x="5142910" y="536030"/>
                  </a:cubicBezTo>
                  <a:cubicBezTo>
                    <a:pt x="4519747" y="664893"/>
                    <a:pt x="1361703" y="587766"/>
                    <a:pt x="626368" y="773251"/>
                  </a:cubicBezTo>
                  <a:cubicBezTo>
                    <a:pt x="-108967" y="958736"/>
                    <a:pt x="-255081" y="1234666"/>
                    <a:pt x="502243" y="1409330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>
              <a:innerShdw blurRad="190500" dist="63500" dir="5400000">
                <a:srgbClr val="FFFFFF">
                  <a:alpha val="65000"/>
                </a:srgbClr>
              </a:innerShdw>
            </a:effectLst>
            <a:scene3d>
              <a:camera prst="orthographicFront">
                <a:rot lat="0" lon="0" rev="0"/>
              </a:camera>
              <a:lightRig rig="twoPt" dir="r">
                <a:rot lat="0" lon="0" rev="6000000"/>
              </a:lightRig>
            </a:scene3d>
            <a:sp3d prstMaterial="matte">
              <a:bevelT w="0" h="0" prst="relaxedInset"/>
            </a:sp3d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227925-B11B-154B-8BFE-EA741EDE08C1}"/>
                </a:ext>
              </a:extLst>
            </p:cNvPr>
            <p:cNvSpPr txBox="1"/>
            <p:nvPr/>
          </p:nvSpPr>
          <p:spPr>
            <a:xfrm>
              <a:off x="3829316" y="4122565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SUB-BYTES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52BEF2-8D70-8942-B2E7-460589B428FA}"/>
              </a:ext>
            </a:extLst>
          </p:cNvPr>
          <p:cNvGrpSpPr/>
          <p:nvPr/>
        </p:nvGrpSpPr>
        <p:grpSpPr>
          <a:xfrm>
            <a:off x="3313475" y="5770969"/>
            <a:ext cx="2044599" cy="461665"/>
            <a:chOff x="3313475" y="5770969"/>
            <a:chExt cx="2044599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D56F697-38EE-5448-9D76-86D2EE886E03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73DF34-68F8-3D40-A58B-E5D9439633A6}"/>
                </a:ext>
              </a:extLst>
            </p:cNvPr>
            <p:cNvSpPr txBox="1"/>
            <p:nvPr/>
          </p:nvSpPr>
          <p:spPr>
            <a:xfrm>
              <a:off x="3313475" y="5770969"/>
              <a:ext cx="1958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F3F19C-31AA-E24A-B258-18CBD50C1951}"/>
              </a:ext>
            </a:extLst>
          </p:cNvPr>
          <p:cNvGrpSpPr/>
          <p:nvPr/>
        </p:nvGrpSpPr>
        <p:grpSpPr>
          <a:xfrm>
            <a:off x="7143139" y="5777708"/>
            <a:ext cx="2257862" cy="461665"/>
            <a:chOff x="7143139" y="5777708"/>
            <a:chExt cx="2257862" cy="46166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F3CA35D-2836-7A48-909D-5B98FE0F36E3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58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FA3E78-C89F-B84B-B6D4-CAB71F799151}"/>
                </a:ext>
              </a:extLst>
            </p:cNvPr>
            <p:cNvSpPr txBox="1"/>
            <p:nvPr/>
          </p:nvSpPr>
          <p:spPr>
            <a:xfrm>
              <a:off x="7143139" y="5777708"/>
              <a:ext cx="2257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MIX-COLUMNS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01CCADE4-0410-5D4D-BBC7-52F43B629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69530"/>
              </p:ext>
            </p:extLst>
          </p:nvPr>
        </p:nvGraphicFramePr>
        <p:xfrm>
          <a:off x="629653" y="20384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8B9FFCD-A9F3-3946-A5B5-62F5845403AD}"/>
              </a:ext>
            </a:extLst>
          </p:cNvPr>
          <p:cNvSpPr txBox="1"/>
          <p:nvPr/>
        </p:nvSpPr>
        <p:spPr>
          <a:xfrm>
            <a:off x="813631" y="349519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plaintext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76A48-9DBD-FD49-8789-F51589332435}"/>
              </a:ext>
            </a:extLst>
          </p:cNvPr>
          <p:cNvSpPr/>
          <p:nvPr/>
        </p:nvSpPr>
        <p:spPr>
          <a:xfrm>
            <a:off x="8974843" y="1570165"/>
            <a:ext cx="2950590" cy="7447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Idea</a:t>
            </a:r>
            <a:r>
              <a:rPr lang="en-US" dirty="0">
                <a:solidFill>
                  <a:schemeClr val="tx1"/>
                </a:solidFill>
              </a:rPr>
              <a:t>: Fix four plaintext bytes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AC61D91-8AE5-0A4E-AF1B-D50F1A46F7E7}"/>
              </a:ext>
            </a:extLst>
          </p:cNvPr>
          <p:cNvSpPr/>
          <p:nvPr/>
        </p:nvSpPr>
        <p:spPr>
          <a:xfrm>
            <a:off x="9509039" y="3638993"/>
            <a:ext cx="2302747" cy="967143"/>
          </a:xfrm>
          <a:prstGeom prst="wedgeRectCallout">
            <a:avLst>
              <a:gd name="adj1" fmla="val -40803"/>
              <a:gd name="adj2" fmla="val 9636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Result</a:t>
            </a:r>
            <a:r>
              <a:rPr lang="en-US" dirty="0">
                <a:solidFill>
                  <a:schemeClr val="tx1"/>
                </a:solidFill>
              </a:rPr>
              <a:t>: four state bytes fixed at the end of the first round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90E2BB-7EB4-BC46-8907-DB7EDD61B966}"/>
              </a:ext>
            </a:extLst>
          </p:cNvPr>
          <p:cNvSpPr/>
          <p:nvPr/>
        </p:nvSpPr>
        <p:spPr>
          <a:xfrm>
            <a:off x="8974843" y="2846648"/>
            <a:ext cx="2950590" cy="7447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Need to know transformations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9E32E4-813A-2742-B685-43B5B02DE899}"/>
              </a:ext>
            </a:extLst>
          </p:cNvPr>
          <p:cNvSpPr/>
          <p:nvPr/>
        </p:nvSpPr>
        <p:spPr>
          <a:xfrm>
            <a:off x="8974843" y="1553839"/>
            <a:ext cx="2950590" cy="12908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Idea</a:t>
            </a:r>
            <a:r>
              <a:rPr lang="en-US" dirty="0">
                <a:solidFill>
                  <a:schemeClr val="tx1"/>
                </a:solidFill>
              </a:rPr>
              <a:t>: Fix four plaintext bytes</a:t>
            </a:r>
          </a:p>
          <a:p>
            <a:pPr algn="ctr"/>
            <a:r>
              <a:rPr lang="en-US" u="sng" dirty="0">
                <a:solidFill>
                  <a:schemeClr val="tx1"/>
                </a:solidFill>
              </a:rPr>
              <a:t>that map to the same column after Shift-Rows</a:t>
            </a:r>
          </a:p>
        </p:txBody>
      </p:sp>
      <p:graphicFrame>
        <p:nvGraphicFramePr>
          <p:cNvPr id="46" name="Table 5">
            <a:extLst>
              <a:ext uri="{FF2B5EF4-FFF2-40B4-BE49-F238E27FC236}">
                <a16:creationId xmlns:a16="http://schemas.microsoft.com/office/drawing/2014/main" id="{4DFC0116-CAF4-384C-AD05-765F0D3C5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35936"/>
              </p:ext>
            </p:extLst>
          </p:nvPr>
        </p:nvGraphicFramePr>
        <p:xfrm>
          <a:off x="9507983" y="506669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B09DB09-3968-0949-876D-2A214C7B41C4}"/>
                  </a:ext>
                </a:extLst>
              </p:cNvPr>
              <p:cNvSpPr txBox="1"/>
              <p:nvPr/>
            </p:nvSpPr>
            <p:spPr>
              <a:xfrm>
                <a:off x="1170535" y="3588147"/>
                <a:ext cx="47474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B09DB09-3968-0949-876D-2A214C7B4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535" y="3588147"/>
                <a:ext cx="474745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0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C 0.05976 -0.19375 0.11953 -0.3875 -0.00196 -0.46065 C -0.12357 -0.53403 -0.42657 -0.48704 -0.72956 -0.43982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47" y="-2495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6" grpId="0"/>
      <p:bldP spid="26" grpId="0"/>
      <p:bldP spid="7" grpId="0" animBg="1"/>
      <p:bldP spid="29" grpId="0" animBg="1"/>
      <p:bldP spid="43" grpId="1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Pilsung</a:t>
            </a:r>
            <a:r>
              <a:rPr lang="en-US" dirty="0"/>
              <a:t> vs. 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86F2410-9311-004A-8F8D-5BA26FBA5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Based on AES with key-dependent transformations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Key schedule</a:t>
                </a:r>
              </a:p>
              <a:p>
                <a:pPr lvl="1"/>
                <a:r>
                  <a:rPr lang="en-US" dirty="0"/>
                  <a:t>Master key is passed through a SHA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/>
                  <a:t>-based function to generating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Uses AES key schedule with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generate </a:t>
                </a:r>
                <a:r>
                  <a:rPr lang="en-US" dirty="0">
                    <a:ea typeface="Cambria Math" panose="02040503050406030204" pitchFamily="18" charset="0"/>
                  </a:rPr>
                  <a:t>eleven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128</a:t>
                </a:r>
                <a:r>
                  <a:rPr lang="en-US" dirty="0"/>
                  <a:t>-bit round keys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86F2410-9311-004A-8F8D-5BA26FBA5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Pilsung</a:t>
            </a:r>
            <a:r>
              <a:rPr lang="en-US" dirty="0"/>
              <a:t> vs. AES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F2410-9311-004A-8F8D-5BA26FBA5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S-Boxes</a:t>
            </a:r>
          </a:p>
          <a:p>
            <a:pPr lvl="1"/>
            <a:r>
              <a:rPr lang="en-US" dirty="0"/>
              <a:t>Different S-Boxes are used for each state byte at each round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16 </a:t>
            </a:r>
            <a:r>
              <a:rPr lang="en-US" dirty="0">
                <a:ea typeface="Cambria Math" panose="02040503050406030204" pitchFamily="18" charset="0"/>
              </a:rPr>
              <a:t>different S-Boxes at each round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/>
              <a:t>The S-Boxes depend on the corresponding key byte of </a:t>
            </a:r>
            <a:r>
              <a:rPr lang="en-AU" dirty="0"/>
              <a:t>the next round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005BED-2BA8-2C41-87E2-3228DA271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90546"/>
              </p:ext>
            </p:extLst>
          </p:nvPr>
        </p:nvGraphicFramePr>
        <p:xfrm>
          <a:off x="3295059" y="428240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1CB348-74E7-3B47-BC30-9B527C870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97071"/>
              </p:ext>
            </p:extLst>
          </p:nvPr>
        </p:nvGraphicFramePr>
        <p:xfrm>
          <a:off x="6929661" y="428240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F8F9860-A6C6-7C47-B2D2-E99935071BF9}"/>
              </a:ext>
            </a:extLst>
          </p:cNvPr>
          <p:cNvGrpSpPr/>
          <p:nvPr/>
        </p:nvGrpSpPr>
        <p:grpSpPr>
          <a:xfrm>
            <a:off x="4822895" y="5013927"/>
            <a:ext cx="2034225" cy="461665"/>
            <a:chOff x="3323849" y="5770969"/>
            <a:chExt cx="2034225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7A7E53-E57A-894C-B904-151B2F24A968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B55FEF-3A62-2843-ABCC-24E0B90BDED4}"/>
                </a:ext>
              </a:extLst>
            </p:cNvPr>
            <p:cNvSpPr txBox="1"/>
            <p:nvPr/>
          </p:nvSpPr>
          <p:spPr>
            <a:xfrm>
              <a:off x="3398340" y="5770969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SUB-BYTES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B674AE5-24E7-4540-8409-AFDF63C880F7}"/>
              </a:ext>
            </a:extLst>
          </p:cNvPr>
          <p:cNvSpPr/>
          <p:nvPr/>
        </p:nvSpPr>
        <p:spPr>
          <a:xfrm>
            <a:off x="5549787" y="5926300"/>
            <a:ext cx="619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81313B-BDFD-1B4A-8D14-4ED2CD2EB2B6}"/>
              </a:ext>
            </a:extLst>
          </p:cNvPr>
          <p:cNvSpPr/>
          <p:nvPr/>
        </p:nvSpPr>
        <p:spPr>
          <a:xfrm>
            <a:off x="5342915" y="5926300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 err="1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Pilsung</a:t>
            </a:r>
            <a:endParaRPr lang="en-AU" sz="2000" b="1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AB0FE4-529B-3C47-B475-F05C01875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86042"/>
              </p:ext>
            </p:extLst>
          </p:nvPr>
        </p:nvGraphicFramePr>
        <p:xfrm>
          <a:off x="6929660" y="428240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UpDiag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Horz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narVert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zigZag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hingle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otGri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phere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1446A81-22A2-CF4B-8846-76EE84F8DFD5}"/>
              </a:ext>
            </a:extLst>
          </p:cNvPr>
          <p:cNvSpPr/>
          <p:nvPr/>
        </p:nvSpPr>
        <p:spPr>
          <a:xfrm>
            <a:off x="8775192" y="4730681"/>
            <a:ext cx="3020613" cy="579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* patterns represent an S-Box</a:t>
            </a:r>
          </a:p>
        </p:txBody>
      </p:sp>
    </p:spTree>
    <p:extLst>
      <p:ext uri="{BB962C8B-B14F-4D97-AF65-F5344CB8AC3E}">
        <p14:creationId xmlns:p14="http://schemas.microsoft.com/office/powerpoint/2010/main" val="641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Pilsung</a:t>
            </a:r>
            <a:r>
              <a:rPr lang="en-US" dirty="0"/>
              <a:t> vs. AES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F2410-9311-004A-8F8D-5BA26FBA5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Shift-Rows</a:t>
            </a:r>
          </a:p>
          <a:p>
            <a:pPr lvl="1"/>
            <a:r>
              <a:rPr lang="en-US" dirty="0"/>
              <a:t>Uses a pseudo-random permutation</a:t>
            </a:r>
          </a:p>
          <a:p>
            <a:pPr lvl="1"/>
            <a:r>
              <a:rPr lang="en-US" dirty="0"/>
              <a:t>The permutation depends on the key of </a:t>
            </a:r>
            <a:r>
              <a:rPr lang="en-AU" dirty="0"/>
              <a:t>the next round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3B4B28-069D-1D49-8A3D-9A45C17D8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66919"/>
              </p:ext>
            </p:extLst>
          </p:nvPr>
        </p:nvGraphicFramePr>
        <p:xfrm>
          <a:off x="3220778" y="410141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EE3CF9-A1C9-A24E-993C-DB50AC0D9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23290"/>
              </p:ext>
            </p:extLst>
          </p:nvPr>
        </p:nvGraphicFramePr>
        <p:xfrm>
          <a:off x="7155304" y="410341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F48501C-09F4-774A-9F2C-EBD9BCBC9B65}"/>
              </a:ext>
            </a:extLst>
          </p:cNvPr>
          <p:cNvGrpSpPr/>
          <p:nvPr/>
        </p:nvGrpSpPr>
        <p:grpSpPr>
          <a:xfrm>
            <a:off x="4888973" y="4805683"/>
            <a:ext cx="2044599" cy="461665"/>
            <a:chOff x="3313475" y="5770969"/>
            <a:chExt cx="2044599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934CFA1-F9E8-1945-AB27-17194D546ACE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6BDD23-D67B-CB48-99D5-D46E4E8E789E}"/>
                </a:ext>
              </a:extLst>
            </p:cNvPr>
            <p:cNvSpPr txBox="1"/>
            <p:nvPr/>
          </p:nvSpPr>
          <p:spPr>
            <a:xfrm>
              <a:off x="3313475" y="5770969"/>
              <a:ext cx="1958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1C047C0-02FA-BB4F-963C-DD8000464567}"/>
              </a:ext>
            </a:extLst>
          </p:cNvPr>
          <p:cNvSpPr/>
          <p:nvPr/>
        </p:nvSpPr>
        <p:spPr>
          <a:xfrm>
            <a:off x="5558931" y="5666492"/>
            <a:ext cx="619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F8291-588E-D74B-AF94-8E0A210AAA36}"/>
              </a:ext>
            </a:extLst>
          </p:cNvPr>
          <p:cNvSpPr/>
          <p:nvPr/>
        </p:nvSpPr>
        <p:spPr>
          <a:xfrm>
            <a:off x="5371379" y="5655590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 err="1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Pilsung</a:t>
            </a:r>
            <a:endParaRPr lang="en-AU" sz="2000" b="1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9A150A-5DBF-AB41-A5E3-513250A53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22765"/>
              </p:ext>
            </p:extLst>
          </p:nvPr>
        </p:nvGraphicFramePr>
        <p:xfrm>
          <a:off x="7155304" y="410141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976E9-1C4E-664B-8798-9BB6F0CEB062}"/>
              </a:ext>
            </a:extLst>
          </p:cNvPr>
          <p:cNvCxnSpPr>
            <a:cxnSpLocks/>
          </p:cNvCxnSpPr>
          <p:nvPr/>
        </p:nvCxnSpPr>
        <p:spPr>
          <a:xfrm>
            <a:off x="7882952" y="3512773"/>
            <a:ext cx="0" cy="58863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tailEnd type="stealth" w="lg" len="lg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3387BBB-678E-F446-8603-9EF4B0AB6588}"/>
              </a:ext>
            </a:extLst>
          </p:cNvPr>
          <p:cNvSpPr txBox="1"/>
          <p:nvPr/>
        </p:nvSpPr>
        <p:spPr>
          <a:xfrm>
            <a:off x="6769249" y="3114595"/>
            <a:ext cx="222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Next round key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B794F40-4577-FB47-A53B-01D5958BA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9" y="1808545"/>
            <a:ext cx="7097751" cy="35178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Round Attack on </a:t>
            </a:r>
            <a:r>
              <a:rPr lang="en-US" dirty="0" err="1"/>
              <a:t>Pilsung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F2410-9311-004A-8F8D-5BA26FBA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710" y="1690688"/>
            <a:ext cx="3851910" cy="4486275"/>
          </a:xfrm>
        </p:spPr>
        <p:txBody>
          <a:bodyPr>
            <a:normAutofit/>
          </a:bodyPr>
          <a:lstStyle/>
          <a:p>
            <a:r>
              <a:rPr lang="en-AU" dirty="0"/>
              <a:t>Provides the </a:t>
            </a:r>
            <a:r>
              <a:rPr lang="en-AU" dirty="0">
                <a:ea typeface="Cambria Math" panose="02040503050406030204" pitchFamily="18" charset="0"/>
              </a:rPr>
              <a:t>two</a:t>
            </a:r>
            <a:r>
              <a:rPr lang="en-A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AU" dirty="0">
                <a:ea typeface="Cambria Math" panose="02040503050406030204" pitchFamily="18" charset="0"/>
              </a:rPr>
              <a:t>MSBs of each key byte</a:t>
            </a:r>
          </a:p>
          <a:p>
            <a:endParaRPr lang="en-AU" dirty="0">
              <a:ea typeface="Cambria Math" panose="02040503050406030204" pitchFamily="18" charset="0"/>
            </a:endParaRPr>
          </a:p>
          <a:p>
            <a:r>
              <a:rPr lang="en-AU" dirty="0">
                <a:ea typeface="Cambria Math" panose="02040503050406030204" pitchFamily="18" charset="0"/>
              </a:rPr>
              <a:t>Use cache access patterns to infer S-Box access indices</a:t>
            </a:r>
          </a:p>
          <a:p>
            <a:endParaRPr lang="en-AU" dirty="0">
              <a:ea typeface="Cambria Math" panose="02040503050406030204" pitchFamily="18" charset="0"/>
            </a:endParaRPr>
          </a:p>
          <a:p>
            <a:r>
              <a:rPr lang="en-AU" dirty="0">
                <a:ea typeface="Cambria Math" panose="02040503050406030204" pitchFamily="18" charset="0"/>
              </a:rPr>
              <a:t>Reduce search space for second round attack</a:t>
            </a:r>
          </a:p>
          <a:p>
            <a:endParaRPr lang="en-AU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185120E-5D93-CE46-AE1B-FAB51B20630A}"/>
              </a:ext>
            </a:extLst>
          </p:cNvPr>
          <p:cNvGrpSpPr/>
          <p:nvPr/>
        </p:nvGrpSpPr>
        <p:grpSpPr>
          <a:xfrm>
            <a:off x="8409635" y="2549507"/>
            <a:ext cx="2693946" cy="3352622"/>
            <a:chOff x="5021222" y="1027906"/>
            <a:chExt cx="2693946" cy="33526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B85D42-8A6C-CA4B-8C76-0298315F86F2}"/>
                </a:ext>
              </a:extLst>
            </p:cNvPr>
            <p:cNvSpPr/>
            <p:nvPr/>
          </p:nvSpPr>
          <p:spPr>
            <a:xfrm>
              <a:off x="5021225" y="102790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DA7818-D4D1-5B4B-851D-850B90803AC2}"/>
                </a:ext>
              </a:extLst>
            </p:cNvPr>
            <p:cNvSpPr/>
            <p:nvPr/>
          </p:nvSpPr>
          <p:spPr>
            <a:xfrm>
              <a:off x="5021223" y="171347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3051C8-9EAD-424C-87A9-A5097F040361}"/>
                </a:ext>
              </a:extLst>
            </p:cNvPr>
            <p:cNvSpPr/>
            <p:nvPr/>
          </p:nvSpPr>
          <p:spPr>
            <a:xfrm>
              <a:off x="5021222" y="2374573"/>
              <a:ext cx="656063" cy="6610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F669BC-A085-B045-A867-D5034E0C3AF1}"/>
                </a:ext>
              </a:extLst>
            </p:cNvPr>
            <p:cNvSpPr/>
            <p:nvPr/>
          </p:nvSpPr>
          <p:spPr>
            <a:xfrm>
              <a:off x="5026219" y="3053337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473E02-95D7-2846-924C-50685BF9984B}"/>
                </a:ext>
              </a:extLst>
            </p:cNvPr>
            <p:cNvSpPr/>
            <p:nvPr/>
          </p:nvSpPr>
          <p:spPr>
            <a:xfrm>
              <a:off x="5709513" y="102790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23052-FA0B-D04A-A9F8-D5C8D7A16A0C}"/>
                </a:ext>
              </a:extLst>
            </p:cNvPr>
            <p:cNvSpPr/>
            <p:nvPr/>
          </p:nvSpPr>
          <p:spPr>
            <a:xfrm>
              <a:off x="5709511" y="171347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4EE8F4-359C-3D49-8B88-DB7B0C6F6DB8}"/>
                </a:ext>
              </a:extLst>
            </p:cNvPr>
            <p:cNvSpPr/>
            <p:nvPr/>
          </p:nvSpPr>
          <p:spPr>
            <a:xfrm>
              <a:off x="5709510" y="2374573"/>
              <a:ext cx="656063" cy="6610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89051A-26F0-DE41-9F52-3AB593045C39}"/>
                </a:ext>
              </a:extLst>
            </p:cNvPr>
            <p:cNvSpPr/>
            <p:nvPr/>
          </p:nvSpPr>
          <p:spPr>
            <a:xfrm>
              <a:off x="5710031" y="3056414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D76D6B-8D84-2C4A-B1A9-8C9F5A67F9D8}"/>
                </a:ext>
              </a:extLst>
            </p:cNvPr>
            <p:cNvSpPr/>
            <p:nvPr/>
          </p:nvSpPr>
          <p:spPr>
            <a:xfrm>
              <a:off x="6387332" y="102790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7BE2B7-7FF6-EC43-9AE6-27CDEFE5558D}"/>
                </a:ext>
              </a:extLst>
            </p:cNvPr>
            <p:cNvSpPr/>
            <p:nvPr/>
          </p:nvSpPr>
          <p:spPr>
            <a:xfrm>
              <a:off x="6387330" y="171347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EC6663-E72C-BE42-BB65-B49A07290C76}"/>
                </a:ext>
              </a:extLst>
            </p:cNvPr>
            <p:cNvSpPr/>
            <p:nvPr/>
          </p:nvSpPr>
          <p:spPr>
            <a:xfrm>
              <a:off x="6387329" y="2374573"/>
              <a:ext cx="656063" cy="6610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5B24EE-6B41-4A43-9707-DE7404160B39}"/>
                </a:ext>
              </a:extLst>
            </p:cNvPr>
            <p:cNvSpPr/>
            <p:nvPr/>
          </p:nvSpPr>
          <p:spPr>
            <a:xfrm>
              <a:off x="6387329" y="3053337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00BA72-A3BE-8A42-96F5-4A0B5960E755}"/>
                </a:ext>
              </a:extLst>
            </p:cNvPr>
            <p:cNvSpPr/>
            <p:nvPr/>
          </p:nvSpPr>
          <p:spPr>
            <a:xfrm>
              <a:off x="7059105" y="1028027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573D40-E2B5-D44E-8C80-C1D40B11E8CD}"/>
                </a:ext>
              </a:extLst>
            </p:cNvPr>
            <p:cNvSpPr/>
            <p:nvPr/>
          </p:nvSpPr>
          <p:spPr>
            <a:xfrm>
              <a:off x="7059103" y="1713597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4803BF-5611-8B49-AF63-6D33D1CE4E95}"/>
                </a:ext>
              </a:extLst>
            </p:cNvPr>
            <p:cNvSpPr/>
            <p:nvPr/>
          </p:nvSpPr>
          <p:spPr>
            <a:xfrm>
              <a:off x="7059102" y="2374694"/>
              <a:ext cx="656063" cy="6610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3DBDCA-6EB6-F342-9B49-46C85DDB7C28}"/>
                </a:ext>
              </a:extLst>
            </p:cNvPr>
            <p:cNvSpPr/>
            <p:nvPr/>
          </p:nvSpPr>
          <p:spPr>
            <a:xfrm>
              <a:off x="7059102" y="3053458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849E535-8582-5846-9534-6C4162EE56A2}"/>
                </a:ext>
              </a:extLst>
            </p:cNvPr>
            <p:cNvSpPr/>
            <p:nvPr/>
          </p:nvSpPr>
          <p:spPr>
            <a:xfrm>
              <a:off x="5031216" y="3719310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BAA7E48-850B-8145-9659-B2AE39344552}"/>
                </a:ext>
              </a:extLst>
            </p:cNvPr>
            <p:cNvSpPr/>
            <p:nvPr/>
          </p:nvSpPr>
          <p:spPr>
            <a:xfrm>
              <a:off x="5709509" y="3717034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5D4A0C3-157D-0547-AF66-74A4A4091DCA}"/>
                </a:ext>
              </a:extLst>
            </p:cNvPr>
            <p:cNvSpPr/>
            <p:nvPr/>
          </p:nvSpPr>
          <p:spPr>
            <a:xfrm>
              <a:off x="6387329" y="3719310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7C0277-421D-8C4D-A2B7-960C3A931E06}"/>
                </a:ext>
              </a:extLst>
            </p:cNvPr>
            <p:cNvSpPr/>
            <p:nvPr/>
          </p:nvSpPr>
          <p:spPr>
            <a:xfrm>
              <a:off x="7059102" y="3719431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DF83B1-AA4D-8D4F-A38B-9522DC03D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1" y="1288277"/>
            <a:ext cx="7526818" cy="54331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Round Attack: Getting </a:t>
            </a:r>
            <a:r>
              <a:rPr lang="en-US" dirty="0" smtClean="0"/>
              <a:t>MSBs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12853E-2062-F24A-AD86-1F4EABFD073F}"/>
                  </a:ext>
                </a:extLst>
              </p:cNvPr>
              <p:cNvSpPr/>
              <p:nvPr/>
            </p:nvSpPr>
            <p:spPr>
              <a:xfrm>
                <a:off x="7764279" y="1588763"/>
                <a:ext cx="4012708" cy="7401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u="sng" dirty="0">
                    <a:ln>
                      <a:noFill/>
                    </a:ln>
                    <a:solidFill>
                      <a:schemeClr val="tx1"/>
                    </a:solidFill>
                  </a:rPr>
                  <a:t>Idea</a:t>
                </a:r>
                <a:r>
                  <a:rPr lang="en-US" dirty="0">
                    <a:ln>
                      <a:noFill/>
                    </a:ln>
                    <a:solidFill>
                      <a:schemeClr val="tx1"/>
                    </a:solidFill>
                  </a:rPr>
                  <a:t>: S-Box index</a:t>
                </a:r>
                <a14:m>
                  <m:oMath xmlns:m="http://schemas.openxmlformats.org/officeDocument/2006/math">
                    <m:r>
                      <a:rPr lang="en-AU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AU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AU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AU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12853E-2062-F24A-AD86-1F4EABFD0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279" y="1588763"/>
                <a:ext cx="4012708" cy="740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E318B2E1-7649-4241-B479-2E38E4996F6E}"/>
                  </a:ext>
                </a:extLst>
              </p:cNvPr>
              <p:cNvSpPr/>
              <p:nvPr/>
            </p:nvSpPr>
            <p:spPr>
              <a:xfrm>
                <a:off x="3539978" y="1844620"/>
                <a:ext cx="4012708" cy="2325044"/>
              </a:xfrm>
              <a:prstGeom prst="wedgeRectCallout">
                <a:avLst>
                  <a:gd name="adj1" fmla="val -86539"/>
                  <a:gd name="adj2" fmla="val 1043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u="sng" dirty="0">
                    <a:solidFill>
                      <a:sysClr val="windowText" lastClr="000000"/>
                    </a:solidFill>
                  </a:rPr>
                  <a:t>Observe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S-Box entries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 – 63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two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MSBs: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Byte plaintext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64 – 127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two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MSBs: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01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A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Box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index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Key byte’s </a:t>
                </a:r>
                <a:r>
                  <a:rPr lang="en-US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two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MSBs =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01</a:t>
                </a:r>
              </a:p>
            </p:txBody>
          </p:sp>
        </mc:Choice>
        <mc:Fallback xmlns="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E318B2E1-7649-4241-B479-2E38E4996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978" y="1844620"/>
                <a:ext cx="4012708" cy="2325044"/>
              </a:xfrm>
              <a:prstGeom prst="wedgeRectCallout">
                <a:avLst>
                  <a:gd name="adj1" fmla="val -86539"/>
                  <a:gd name="adj2" fmla="val 10431"/>
                </a:avLst>
              </a:prstGeom>
              <a:blipFill>
                <a:blip r:embed="rId4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0DF8CB16-2446-CA41-BC77-15040E5E56DA}"/>
              </a:ext>
            </a:extLst>
          </p:cNvPr>
          <p:cNvSpPr/>
          <p:nvPr/>
        </p:nvSpPr>
        <p:spPr>
          <a:xfrm>
            <a:off x="952852" y="2613840"/>
            <a:ext cx="1020933" cy="120738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363F50-480D-0E44-834F-37AAB360B16F}"/>
              </a:ext>
            </a:extLst>
          </p:cNvPr>
          <p:cNvSpPr/>
          <p:nvPr/>
        </p:nvSpPr>
        <p:spPr>
          <a:xfrm>
            <a:off x="8409633" y="2553994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30ADF1-1E36-854B-B69C-3AAF1A3AC091}"/>
              </a:ext>
            </a:extLst>
          </p:cNvPr>
          <p:cNvSpPr/>
          <p:nvPr/>
        </p:nvSpPr>
        <p:spPr>
          <a:xfrm>
            <a:off x="8409631" y="3239564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3E78BD-4608-CD4C-86FB-B1AA9FC77B70}"/>
              </a:ext>
            </a:extLst>
          </p:cNvPr>
          <p:cNvSpPr/>
          <p:nvPr/>
        </p:nvSpPr>
        <p:spPr>
          <a:xfrm>
            <a:off x="8415227" y="457792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BEE831-02A1-CA4E-8FE3-824D09B9C82B}"/>
              </a:ext>
            </a:extLst>
          </p:cNvPr>
          <p:cNvSpPr/>
          <p:nvPr/>
        </p:nvSpPr>
        <p:spPr>
          <a:xfrm>
            <a:off x="8414940" y="5243611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20FF49-F62D-F741-8E83-15C05EC6E2A2}"/>
              </a:ext>
            </a:extLst>
          </p:cNvPr>
          <p:cNvSpPr/>
          <p:nvPr/>
        </p:nvSpPr>
        <p:spPr>
          <a:xfrm>
            <a:off x="9097922" y="255362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A3571D-D38F-BC45-83B3-F5A256CAB76D}"/>
              </a:ext>
            </a:extLst>
          </p:cNvPr>
          <p:cNvSpPr/>
          <p:nvPr/>
        </p:nvSpPr>
        <p:spPr>
          <a:xfrm>
            <a:off x="9097920" y="323919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6C37B3-8D92-FB4B-857C-43DF197B3109}"/>
              </a:ext>
            </a:extLst>
          </p:cNvPr>
          <p:cNvSpPr/>
          <p:nvPr/>
        </p:nvSpPr>
        <p:spPr>
          <a:xfrm>
            <a:off x="9097922" y="4581744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644B27-899D-2241-B1F5-B93B80200B6B}"/>
              </a:ext>
            </a:extLst>
          </p:cNvPr>
          <p:cNvSpPr/>
          <p:nvPr/>
        </p:nvSpPr>
        <p:spPr>
          <a:xfrm>
            <a:off x="9103740" y="524111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8CB2CF-B8FA-1644-9A4B-2DEE5F665E22}"/>
              </a:ext>
            </a:extLst>
          </p:cNvPr>
          <p:cNvSpPr/>
          <p:nvPr/>
        </p:nvSpPr>
        <p:spPr>
          <a:xfrm>
            <a:off x="9775741" y="255362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7CA075-BD6F-F247-8419-60489DEB653F}"/>
              </a:ext>
            </a:extLst>
          </p:cNvPr>
          <p:cNvSpPr/>
          <p:nvPr/>
        </p:nvSpPr>
        <p:spPr>
          <a:xfrm>
            <a:off x="9775739" y="323919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C92183-92C2-4B44-AF2E-B57D47EEA53C}"/>
              </a:ext>
            </a:extLst>
          </p:cNvPr>
          <p:cNvSpPr/>
          <p:nvPr/>
        </p:nvSpPr>
        <p:spPr>
          <a:xfrm>
            <a:off x="9776737" y="4576435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36C080-5FDD-E845-A91E-263FB145FA17}"/>
              </a:ext>
            </a:extLst>
          </p:cNvPr>
          <p:cNvSpPr/>
          <p:nvPr/>
        </p:nvSpPr>
        <p:spPr>
          <a:xfrm>
            <a:off x="9776737" y="5241321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17BDC0-E3A1-074F-AB8E-98C24952BB9F}"/>
              </a:ext>
            </a:extLst>
          </p:cNvPr>
          <p:cNvSpPr/>
          <p:nvPr/>
        </p:nvSpPr>
        <p:spPr>
          <a:xfrm>
            <a:off x="10441231" y="2549351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8F3F512-982C-4344-919B-319CE2E8D096}"/>
              </a:ext>
            </a:extLst>
          </p:cNvPr>
          <p:cNvSpPr/>
          <p:nvPr/>
        </p:nvSpPr>
        <p:spPr>
          <a:xfrm>
            <a:off x="10441068" y="323504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2097A7-2162-AA4B-982D-633CA7E22954}"/>
              </a:ext>
            </a:extLst>
          </p:cNvPr>
          <p:cNvSpPr/>
          <p:nvPr/>
        </p:nvSpPr>
        <p:spPr>
          <a:xfrm>
            <a:off x="10451139" y="457752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257D0BC-0A42-BA45-B57A-5049147BC5C3}"/>
              </a:ext>
            </a:extLst>
          </p:cNvPr>
          <p:cNvSpPr/>
          <p:nvPr/>
        </p:nvSpPr>
        <p:spPr>
          <a:xfrm>
            <a:off x="10451247" y="524294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0A08A8-52A5-7A42-A5B7-FDDCE596BA70}"/>
              </a:ext>
            </a:extLst>
          </p:cNvPr>
          <p:cNvSpPr/>
          <p:nvPr/>
        </p:nvSpPr>
        <p:spPr>
          <a:xfrm>
            <a:off x="8406492" y="2548171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E5D3FF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680153-E4B4-E14D-A457-F54D1A12C23F}"/>
              </a:ext>
            </a:extLst>
          </p:cNvPr>
          <p:cNvSpPr/>
          <p:nvPr/>
        </p:nvSpPr>
        <p:spPr>
          <a:xfrm>
            <a:off x="8406490" y="3233741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E5D3FF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505D8F0-C1A2-9D4D-95E7-81172BEB3F72}"/>
              </a:ext>
            </a:extLst>
          </p:cNvPr>
          <p:cNvSpPr/>
          <p:nvPr/>
        </p:nvSpPr>
        <p:spPr>
          <a:xfrm>
            <a:off x="8418546" y="4584086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E5D3FF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6BB4E5-1B9D-804D-8B36-91BCABCF5320}"/>
              </a:ext>
            </a:extLst>
          </p:cNvPr>
          <p:cNvSpPr/>
          <p:nvPr/>
        </p:nvSpPr>
        <p:spPr>
          <a:xfrm>
            <a:off x="8421782" y="5238211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E5D3FF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DAB0C43-FA37-3940-AF55-0D9E2F3E0D2A}"/>
              </a:ext>
            </a:extLst>
          </p:cNvPr>
          <p:cNvSpPr/>
          <p:nvPr/>
        </p:nvSpPr>
        <p:spPr>
          <a:xfrm>
            <a:off x="8228502" y="6180500"/>
            <a:ext cx="3038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Byte’s S-Box (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256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 entries)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465DA7-CE83-534E-9425-4BC96601ACA5}"/>
              </a:ext>
            </a:extLst>
          </p:cNvPr>
          <p:cNvSpPr/>
          <p:nvPr/>
        </p:nvSpPr>
        <p:spPr>
          <a:xfrm>
            <a:off x="8297495" y="5905118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Entries 0-63 (00xx xxxx</a:t>
            </a:r>
            <a:r>
              <a:rPr lang="en-AU" b="1" baseline="-250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AU" sz="2000" b="1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L -0.59167 0.03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18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59649 -0.0523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31" y="-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5905 -0.242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-12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59245 -0.3416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2" y="-17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L -0.64128 -0.1210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2" y="-61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64219 -0.2349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1175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64076 -0.3916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4" y="-1958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6418 -0.4921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96" y="-246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L -0.68659 0.3534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8" y="176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68659 0.2453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36" y="1226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68659 0.0800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36" y="400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68659 -0.0113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36" y="-57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2 L -0.74114 0.18403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9" y="914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74114 0.0875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437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74166 -0.0912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456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74166 -0.1932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967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7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DF83B1-AA4D-8D4F-A38B-9522DC03D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1" y="1288277"/>
            <a:ext cx="7526818" cy="54331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Round Attack: </a:t>
            </a:r>
            <a:r>
              <a:rPr lang="en-US" dirty="0" smtClean="0"/>
              <a:t>Getting MSBs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12853E-2062-F24A-AD86-1F4EABFD073F}"/>
                  </a:ext>
                </a:extLst>
              </p:cNvPr>
              <p:cNvSpPr/>
              <p:nvPr/>
            </p:nvSpPr>
            <p:spPr>
              <a:xfrm>
                <a:off x="7764279" y="1588763"/>
                <a:ext cx="4012708" cy="7401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u="sng" dirty="0">
                    <a:ln>
                      <a:noFill/>
                    </a:ln>
                    <a:solidFill>
                      <a:schemeClr val="tx1"/>
                    </a:solidFill>
                  </a:rPr>
                  <a:t>Idea</a:t>
                </a:r>
                <a:r>
                  <a:rPr lang="en-US" dirty="0">
                    <a:ln>
                      <a:noFill/>
                    </a:ln>
                    <a:solidFill>
                      <a:schemeClr val="tx1"/>
                    </a:solidFill>
                  </a:rPr>
                  <a:t>: S-Box index</a:t>
                </a:r>
                <a14:m>
                  <m:oMath xmlns:m="http://schemas.openxmlformats.org/officeDocument/2006/math">
                    <m:r>
                      <a:rPr lang="en-AU" b="0" i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AU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AU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AU" i="1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12853E-2062-F24A-AD86-1F4EABFD0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279" y="1588763"/>
                <a:ext cx="4012708" cy="740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9D8F581-DEAF-4940-85F8-829ECBD0F7FA}"/>
              </a:ext>
            </a:extLst>
          </p:cNvPr>
          <p:cNvSpPr/>
          <p:nvPr/>
        </p:nvSpPr>
        <p:spPr>
          <a:xfrm>
            <a:off x="1109708" y="1504116"/>
            <a:ext cx="1020933" cy="120738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E318B2E1-7649-4241-B479-2E38E4996F6E}"/>
                  </a:ext>
                </a:extLst>
              </p:cNvPr>
              <p:cNvSpPr/>
              <p:nvPr/>
            </p:nvSpPr>
            <p:spPr>
              <a:xfrm>
                <a:off x="3539978" y="1844620"/>
                <a:ext cx="4012708" cy="2325044"/>
              </a:xfrm>
              <a:prstGeom prst="wedgeRectCallout">
                <a:avLst>
                  <a:gd name="adj1" fmla="val -82893"/>
                  <a:gd name="adj2" fmla="val -35583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u="sng" dirty="0">
                    <a:solidFill>
                      <a:sysClr val="windowText" lastClr="000000"/>
                    </a:solidFill>
                  </a:rPr>
                  <a:t>Observe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S-Box entries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64 – 127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two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MSBs: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Byte plaintext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 – 63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two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MSBs: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00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A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Box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index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Key byte’s </a:t>
                </a:r>
                <a:r>
                  <a:rPr lang="en-US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two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MSBs = </a:t>
                </a:r>
                <a:r>
                  <a:rPr lang="en-US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01</a:t>
                </a:r>
              </a:p>
            </p:txBody>
          </p:sp>
        </mc:Choice>
        <mc:Fallback xmlns="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E318B2E1-7649-4241-B479-2E38E4996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978" y="1844620"/>
                <a:ext cx="4012708" cy="2325044"/>
              </a:xfrm>
              <a:prstGeom prst="wedgeRectCallout">
                <a:avLst>
                  <a:gd name="adj1" fmla="val -82893"/>
                  <a:gd name="adj2" fmla="val -35583"/>
                </a:avLst>
              </a:prstGeom>
              <a:blipFill>
                <a:blip r:embed="rId4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1BE03066-8076-0C46-B1E7-FE78A259052C}"/>
              </a:ext>
            </a:extLst>
          </p:cNvPr>
          <p:cNvSpPr/>
          <p:nvPr/>
        </p:nvSpPr>
        <p:spPr>
          <a:xfrm>
            <a:off x="1109707" y="3707273"/>
            <a:ext cx="1020933" cy="120738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7B3F51-4D38-034B-9AB1-E7262D5E5FB4}"/>
              </a:ext>
            </a:extLst>
          </p:cNvPr>
          <p:cNvSpPr/>
          <p:nvPr/>
        </p:nvSpPr>
        <p:spPr>
          <a:xfrm>
            <a:off x="1109706" y="4816997"/>
            <a:ext cx="1020933" cy="120738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DAB0C43-FA37-3940-AF55-0D9E2F3E0D2A}"/>
              </a:ext>
            </a:extLst>
          </p:cNvPr>
          <p:cNvSpPr/>
          <p:nvPr/>
        </p:nvSpPr>
        <p:spPr>
          <a:xfrm>
            <a:off x="8228502" y="6180500"/>
            <a:ext cx="3038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Byte’s S-Box (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256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 entries)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465DA7-CE83-534E-9425-4BC96601ACA5}"/>
              </a:ext>
            </a:extLst>
          </p:cNvPr>
          <p:cNvSpPr/>
          <p:nvPr/>
        </p:nvSpPr>
        <p:spPr>
          <a:xfrm>
            <a:off x="8154829" y="5905118"/>
            <a:ext cx="3254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Entries 64-127 (01xx xxxx</a:t>
            </a:r>
            <a:r>
              <a:rPr lang="en-AU" b="1" baseline="-250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AU" sz="2000" b="1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Rectangular Callout 67">
            <a:extLst>
              <a:ext uri="{FF2B5EF4-FFF2-40B4-BE49-F238E27FC236}">
                <a16:creationId xmlns:a16="http://schemas.microsoft.com/office/drawing/2014/main" id="{76DFAB83-2228-6440-B5AF-759D5BABB4B8}"/>
              </a:ext>
            </a:extLst>
          </p:cNvPr>
          <p:cNvSpPr/>
          <p:nvPr/>
        </p:nvSpPr>
        <p:spPr>
          <a:xfrm>
            <a:off x="2936507" y="4323596"/>
            <a:ext cx="2820175" cy="581244"/>
          </a:xfrm>
          <a:prstGeom prst="wedgeRectCallout">
            <a:avLst>
              <a:gd name="adj1" fmla="val -76926"/>
              <a:gd name="adj2" fmla="val -2626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byte’s two MSBs: </a:t>
            </a:r>
            <a:r>
              <a:rPr lang="en-US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</a:p>
        </p:txBody>
      </p:sp>
      <p:sp>
        <p:nvSpPr>
          <p:cNvPr id="70" name="Rectangular Callout 69">
            <a:extLst>
              <a:ext uri="{FF2B5EF4-FFF2-40B4-BE49-F238E27FC236}">
                <a16:creationId xmlns:a16="http://schemas.microsoft.com/office/drawing/2014/main" id="{8B735D6F-AFC2-454A-8415-904CCE28B95D}"/>
              </a:ext>
            </a:extLst>
          </p:cNvPr>
          <p:cNvSpPr/>
          <p:nvPr/>
        </p:nvSpPr>
        <p:spPr>
          <a:xfrm>
            <a:off x="2936507" y="5323874"/>
            <a:ext cx="2820175" cy="581244"/>
          </a:xfrm>
          <a:prstGeom prst="wedgeRectCallout">
            <a:avLst>
              <a:gd name="adj1" fmla="val -76926"/>
              <a:gd name="adj2" fmla="val -2626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Key byte’s two MSBs: </a:t>
            </a:r>
            <a:r>
              <a:rPr lang="en-US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F52AE4A-A3CD-1C4F-9F2A-EAD2D681F9DF}"/>
              </a:ext>
            </a:extLst>
          </p:cNvPr>
          <p:cNvGrpSpPr/>
          <p:nvPr/>
        </p:nvGrpSpPr>
        <p:grpSpPr>
          <a:xfrm>
            <a:off x="8409635" y="2549507"/>
            <a:ext cx="2693946" cy="3352622"/>
            <a:chOff x="5021222" y="1027906"/>
            <a:chExt cx="2693946" cy="335262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F1C5CE0-71B1-2244-9393-23EA65FF307E}"/>
                </a:ext>
              </a:extLst>
            </p:cNvPr>
            <p:cNvSpPr/>
            <p:nvPr/>
          </p:nvSpPr>
          <p:spPr>
            <a:xfrm>
              <a:off x="5021225" y="102790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F923723-BB54-274F-84F8-13351F0740D2}"/>
                </a:ext>
              </a:extLst>
            </p:cNvPr>
            <p:cNvSpPr/>
            <p:nvPr/>
          </p:nvSpPr>
          <p:spPr>
            <a:xfrm>
              <a:off x="5021223" y="171347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C1CF2C1-C705-BA49-8825-536FC6CDC6BC}"/>
                </a:ext>
              </a:extLst>
            </p:cNvPr>
            <p:cNvSpPr/>
            <p:nvPr/>
          </p:nvSpPr>
          <p:spPr>
            <a:xfrm>
              <a:off x="5021222" y="2374573"/>
              <a:ext cx="656063" cy="6610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5FABDAF-9938-454D-A67A-3F4ACB92E865}"/>
                </a:ext>
              </a:extLst>
            </p:cNvPr>
            <p:cNvSpPr/>
            <p:nvPr/>
          </p:nvSpPr>
          <p:spPr>
            <a:xfrm>
              <a:off x="5026219" y="3053337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43E0AB7-1C0B-6D49-8B2D-A37F740B1F43}"/>
                </a:ext>
              </a:extLst>
            </p:cNvPr>
            <p:cNvSpPr/>
            <p:nvPr/>
          </p:nvSpPr>
          <p:spPr>
            <a:xfrm>
              <a:off x="5709513" y="102790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FA685FE-DA24-A544-B1B2-A504CAB8FE09}"/>
                </a:ext>
              </a:extLst>
            </p:cNvPr>
            <p:cNvSpPr/>
            <p:nvPr/>
          </p:nvSpPr>
          <p:spPr>
            <a:xfrm>
              <a:off x="5709511" y="171347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0D7853C-6AA3-7740-A135-C96A9C841C90}"/>
                </a:ext>
              </a:extLst>
            </p:cNvPr>
            <p:cNvSpPr/>
            <p:nvPr/>
          </p:nvSpPr>
          <p:spPr>
            <a:xfrm>
              <a:off x="5709510" y="2374573"/>
              <a:ext cx="656063" cy="6610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B8658FE-D055-AF4F-BDE3-D61FB20BDDFD}"/>
                </a:ext>
              </a:extLst>
            </p:cNvPr>
            <p:cNvSpPr/>
            <p:nvPr/>
          </p:nvSpPr>
          <p:spPr>
            <a:xfrm>
              <a:off x="5710031" y="3056414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FE97491-C0F1-A54D-B23A-9CB6BED0DD59}"/>
                </a:ext>
              </a:extLst>
            </p:cNvPr>
            <p:cNvSpPr/>
            <p:nvPr/>
          </p:nvSpPr>
          <p:spPr>
            <a:xfrm>
              <a:off x="6387332" y="102790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81837E-7B6C-F243-BEDE-E619A3654F94}"/>
                </a:ext>
              </a:extLst>
            </p:cNvPr>
            <p:cNvSpPr/>
            <p:nvPr/>
          </p:nvSpPr>
          <p:spPr>
            <a:xfrm>
              <a:off x="6387330" y="171347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1F9B97C-5F58-A346-8583-F7342808BBE9}"/>
                </a:ext>
              </a:extLst>
            </p:cNvPr>
            <p:cNvSpPr/>
            <p:nvPr/>
          </p:nvSpPr>
          <p:spPr>
            <a:xfrm>
              <a:off x="6387329" y="2374573"/>
              <a:ext cx="656063" cy="6610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1BE849E-5719-9642-B6E7-C5029FB0D534}"/>
                </a:ext>
              </a:extLst>
            </p:cNvPr>
            <p:cNvSpPr/>
            <p:nvPr/>
          </p:nvSpPr>
          <p:spPr>
            <a:xfrm>
              <a:off x="6387329" y="3053337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9370F83-58CB-FE4E-8D31-71768B2334C2}"/>
                </a:ext>
              </a:extLst>
            </p:cNvPr>
            <p:cNvSpPr/>
            <p:nvPr/>
          </p:nvSpPr>
          <p:spPr>
            <a:xfrm>
              <a:off x="7059105" y="1028027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545EFFE-C0BA-9449-BE93-F47F4C04BDF0}"/>
                </a:ext>
              </a:extLst>
            </p:cNvPr>
            <p:cNvSpPr/>
            <p:nvPr/>
          </p:nvSpPr>
          <p:spPr>
            <a:xfrm>
              <a:off x="7059103" y="1713597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6F597ED-989F-F044-9B20-4D93A179E6BD}"/>
                </a:ext>
              </a:extLst>
            </p:cNvPr>
            <p:cNvSpPr/>
            <p:nvPr/>
          </p:nvSpPr>
          <p:spPr>
            <a:xfrm>
              <a:off x="7059102" y="2374694"/>
              <a:ext cx="656063" cy="6610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2D30370-9780-1044-A64A-D2B4C9BD67F5}"/>
                </a:ext>
              </a:extLst>
            </p:cNvPr>
            <p:cNvSpPr/>
            <p:nvPr/>
          </p:nvSpPr>
          <p:spPr>
            <a:xfrm>
              <a:off x="7059102" y="3053458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A5AE50A-401B-DC4F-B5D0-79DCE21EB9F7}"/>
                </a:ext>
              </a:extLst>
            </p:cNvPr>
            <p:cNvSpPr/>
            <p:nvPr/>
          </p:nvSpPr>
          <p:spPr>
            <a:xfrm>
              <a:off x="5031216" y="3719310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FA2BD3E-D19F-EA49-A360-6831DBA619E6}"/>
                </a:ext>
              </a:extLst>
            </p:cNvPr>
            <p:cNvSpPr/>
            <p:nvPr/>
          </p:nvSpPr>
          <p:spPr>
            <a:xfrm>
              <a:off x="5709509" y="3717034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B32047-DF17-DA4A-BA68-D0E91337B6A6}"/>
                </a:ext>
              </a:extLst>
            </p:cNvPr>
            <p:cNvSpPr/>
            <p:nvPr/>
          </p:nvSpPr>
          <p:spPr>
            <a:xfrm>
              <a:off x="6387329" y="3719310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6A2B9C1-75C5-274A-9F41-0D63FF03D219}"/>
                </a:ext>
              </a:extLst>
            </p:cNvPr>
            <p:cNvSpPr/>
            <p:nvPr/>
          </p:nvSpPr>
          <p:spPr>
            <a:xfrm>
              <a:off x="7059102" y="3719431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63D21EE9-90C4-6547-A0DD-B89B94728AB3}"/>
              </a:ext>
            </a:extLst>
          </p:cNvPr>
          <p:cNvSpPr/>
          <p:nvPr/>
        </p:nvSpPr>
        <p:spPr>
          <a:xfrm>
            <a:off x="8420631" y="255377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DB245EE-9764-2A4C-89E7-BEAE47CC0CE3}"/>
              </a:ext>
            </a:extLst>
          </p:cNvPr>
          <p:cNvSpPr/>
          <p:nvPr/>
        </p:nvSpPr>
        <p:spPr>
          <a:xfrm>
            <a:off x="8420629" y="323934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DA169E9-2409-A54F-88F4-405C1169B45C}"/>
              </a:ext>
            </a:extLst>
          </p:cNvPr>
          <p:cNvSpPr/>
          <p:nvPr/>
        </p:nvSpPr>
        <p:spPr>
          <a:xfrm>
            <a:off x="8415227" y="457792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DDD15FE-C9BF-774F-92D8-809B61FEEC5B}"/>
              </a:ext>
            </a:extLst>
          </p:cNvPr>
          <p:cNvSpPr/>
          <p:nvPr/>
        </p:nvSpPr>
        <p:spPr>
          <a:xfrm>
            <a:off x="8414940" y="5243611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B80F527-198B-DD44-978C-18184FA97DE7}"/>
              </a:ext>
            </a:extLst>
          </p:cNvPr>
          <p:cNvSpPr/>
          <p:nvPr/>
        </p:nvSpPr>
        <p:spPr>
          <a:xfrm>
            <a:off x="9108919" y="255377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3D357E-DF73-3B48-8E0C-12D81527408A}"/>
              </a:ext>
            </a:extLst>
          </p:cNvPr>
          <p:cNvSpPr/>
          <p:nvPr/>
        </p:nvSpPr>
        <p:spPr>
          <a:xfrm>
            <a:off x="9108917" y="323934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0E8A588-B298-514C-9AA1-3EFC6F5364A8}"/>
              </a:ext>
            </a:extLst>
          </p:cNvPr>
          <p:cNvSpPr/>
          <p:nvPr/>
        </p:nvSpPr>
        <p:spPr>
          <a:xfrm>
            <a:off x="9097922" y="4581744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D2727BF-B7C2-AA49-8966-BCA463E509D8}"/>
              </a:ext>
            </a:extLst>
          </p:cNvPr>
          <p:cNvSpPr/>
          <p:nvPr/>
        </p:nvSpPr>
        <p:spPr>
          <a:xfrm>
            <a:off x="9103740" y="524111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39F735F-E32A-BB45-8B93-3602289BFACB}"/>
              </a:ext>
            </a:extLst>
          </p:cNvPr>
          <p:cNvSpPr/>
          <p:nvPr/>
        </p:nvSpPr>
        <p:spPr>
          <a:xfrm>
            <a:off x="9786738" y="255377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AE5D652-B2CB-B441-98F4-6E9FC15D6104}"/>
              </a:ext>
            </a:extLst>
          </p:cNvPr>
          <p:cNvSpPr/>
          <p:nvPr/>
        </p:nvSpPr>
        <p:spPr>
          <a:xfrm>
            <a:off x="9786736" y="323934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50265FC-11E1-5148-B3E5-3EA10668D5C2}"/>
              </a:ext>
            </a:extLst>
          </p:cNvPr>
          <p:cNvSpPr/>
          <p:nvPr/>
        </p:nvSpPr>
        <p:spPr>
          <a:xfrm>
            <a:off x="9776737" y="4576435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ECD3B5D-6394-5746-BE1D-5737B686B04A}"/>
              </a:ext>
            </a:extLst>
          </p:cNvPr>
          <p:cNvSpPr/>
          <p:nvPr/>
        </p:nvSpPr>
        <p:spPr>
          <a:xfrm>
            <a:off x="9776737" y="5241321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47F0E54-2F51-EB4A-83C9-AAD7A5600621}"/>
              </a:ext>
            </a:extLst>
          </p:cNvPr>
          <p:cNvSpPr/>
          <p:nvPr/>
        </p:nvSpPr>
        <p:spPr>
          <a:xfrm>
            <a:off x="10452228" y="254950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850B27A-4FC3-CD44-9274-1ABB4EDDE4D9}"/>
              </a:ext>
            </a:extLst>
          </p:cNvPr>
          <p:cNvSpPr/>
          <p:nvPr/>
        </p:nvSpPr>
        <p:spPr>
          <a:xfrm>
            <a:off x="10452065" y="323519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D948AA6-168D-154C-864D-BA6407149879}"/>
              </a:ext>
            </a:extLst>
          </p:cNvPr>
          <p:cNvSpPr/>
          <p:nvPr/>
        </p:nvSpPr>
        <p:spPr>
          <a:xfrm>
            <a:off x="10451139" y="457752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F8B6EC5-1C38-544C-AB6F-EBB370C0020E}"/>
              </a:ext>
            </a:extLst>
          </p:cNvPr>
          <p:cNvSpPr/>
          <p:nvPr/>
        </p:nvSpPr>
        <p:spPr>
          <a:xfrm>
            <a:off x="10451247" y="524294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ADDA8B-A051-FD42-B08C-A6C6DC800C6E}"/>
              </a:ext>
            </a:extLst>
          </p:cNvPr>
          <p:cNvSpPr/>
          <p:nvPr/>
        </p:nvSpPr>
        <p:spPr>
          <a:xfrm>
            <a:off x="9102606" y="256405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8DE7D4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51CD318-9F59-394D-B4E5-35BD3EDC2948}"/>
              </a:ext>
            </a:extLst>
          </p:cNvPr>
          <p:cNvSpPr/>
          <p:nvPr/>
        </p:nvSpPr>
        <p:spPr>
          <a:xfrm>
            <a:off x="9102604" y="3249629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8DE7D4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93D6A60-CE2D-BA48-9AE9-56F5BE622464}"/>
              </a:ext>
            </a:extLst>
          </p:cNvPr>
          <p:cNvSpPr/>
          <p:nvPr/>
        </p:nvSpPr>
        <p:spPr>
          <a:xfrm>
            <a:off x="9103663" y="4599818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8DE7D4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46B8119-FD95-B94B-A160-E3B6E61C1065}"/>
              </a:ext>
            </a:extLst>
          </p:cNvPr>
          <p:cNvSpPr/>
          <p:nvPr/>
        </p:nvSpPr>
        <p:spPr>
          <a:xfrm>
            <a:off x="9106899" y="525394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8DE7D4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68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56BB-A6EE-9B44-A758-77112A66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Second Round Attack:</a:t>
            </a:r>
            <a:br>
              <a:rPr lang="en-US" dirty="0"/>
            </a:br>
            <a:r>
              <a:rPr lang="en-US" dirty="0"/>
              <a:t>Reversing Shift-Rows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ADB47-B1AF-D24E-8D24-FF7805F3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Shift-Rows permutation is key-dependent</a:t>
            </a:r>
          </a:p>
          <a:p>
            <a:endParaRPr lang="en-US" dirty="0"/>
          </a:p>
          <a:p>
            <a:r>
              <a:rPr lang="en-US" dirty="0"/>
              <a:t>Two steps for reversing Shift-Rows: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Column mapping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Finding the group of four bytes that map to the same column in Shift-Rows</a:t>
            </a:r>
          </a:p>
          <a:p>
            <a:pPr lvl="2"/>
            <a:r>
              <a:rPr lang="en-US" dirty="0"/>
              <a:t>Identify which column the group maps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Column ordering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Finding which row each byte goes to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A0D4-E9C6-3746-BA76-9F8E9F3C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B917F2F-8992-5847-9743-3CBA2FB85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69828"/>
              </p:ext>
            </p:extLst>
          </p:nvPr>
        </p:nvGraphicFramePr>
        <p:xfrm>
          <a:off x="9566027" y="1629759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D7CD15-E043-9D46-83A6-C2C36831B853}"/>
              </a:ext>
            </a:extLst>
          </p:cNvPr>
          <p:cNvCxnSpPr>
            <a:cxnSpLocks/>
          </p:cNvCxnSpPr>
          <p:nvPr/>
        </p:nvCxnSpPr>
        <p:spPr>
          <a:xfrm>
            <a:off x="10629706" y="3791034"/>
            <a:ext cx="0" cy="58543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FE51A8C-7538-9E4E-8FB3-8D84C06CBB8D}"/>
              </a:ext>
            </a:extLst>
          </p:cNvPr>
          <p:cNvSpPr txBox="1"/>
          <p:nvPr/>
        </p:nvSpPr>
        <p:spPr>
          <a:xfrm>
            <a:off x="10716852" y="3702537"/>
            <a:ext cx="928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SHIFT-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ROWS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A11762-7CE5-5A4A-B805-7D90520B4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75543"/>
              </p:ext>
            </p:extLst>
          </p:nvPr>
        </p:nvGraphicFramePr>
        <p:xfrm>
          <a:off x="9593039" y="4436835"/>
          <a:ext cx="2048400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1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21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21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21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3B8CF6D-0E0F-B340-ABC6-ACDD8804D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06512"/>
              </p:ext>
            </p:extLst>
          </p:nvPr>
        </p:nvGraphicFramePr>
        <p:xfrm>
          <a:off x="9598461" y="4436835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86291AED-C1E4-6F45-83C2-AFC1251B6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66992"/>
              </p:ext>
            </p:extLst>
          </p:nvPr>
        </p:nvGraphicFramePr>
        <p:xfrm>
          <a:off x="9566002" y="1628128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C9FA879F-BBF3-394C-BF05-809532DD8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58021"/>
              </p:ext>
            </p:extLst>
          </p:nvPr>
        </p:nvGraphicFramePr>
        <p:xfrm>
          <a:off x="9566002" y="1626048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F7331FF-60E1-6D41-A752-A6D39FE60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66301"/>
              </p:ext>
            </p:extLst>
          </p:nvPr>
        </p:nvGraphicFramePr>
        <p:xfrm>
          <a:off x="9593014" y="4436835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ACE92B8E-DFD4-284E-94EF-EFB44ADF1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70731"/>
              </p:ext>
            </p:extLst>
          </p:nvPr>
        </p:nvGraphicFramePr>
        <p:xfrm>
          <a:off x="9563496" y="1626155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4A67AD6-E9AF-CB4D-83A0-300BE9789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28235"/>
              </p:ext>
            </p:extLst>
          </p:nvPr>
        </p:nvGraphicFramePr>
        <p:xfrm>
          <a:off x="9593014" y="4438466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7BC28553-965B-2844-9A5B-5835CD739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89877"/>
              </p:ext>
            </p:extLst>
          </p:nvPr>
        </p:nvGraphicFramePr>
        <p:xfrm>
          <a:off x="9570184" y="1624593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978B4FC-5A0B-1042-A06D-D53F7703E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96192"/>
              </p:ext>
            </p:extLst>
          </p:nvPr>
        </p:nvGraphicFramePr>
        <p:xfrm>
          <a:off x="9594967" y="4438466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540993C3-C3C9-0043-B585-737943E09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77397"/>
              </p:ext>
            </p:extLst>
          </p:nvPr>
        </p:nvGraphicFramePr>
        <p:xfrm>
          <a:off x="9559314" y="1625321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B283D1B-CC52-AD47-A8F5-D775E6D88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24184"/>
              </p:ext>
            </p:extLst>
          </p:nvPr>
        </p:nvGraphicFramePr>
        <p:xfrm>
          <a:off x="9591528" y="4427955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8" name="Table 5">
            <a:extLst>
              <a:ext uri="{FF2B5EF4-FFF2-40B4-BE49-F238E27FC236}">
                <a16:creationId xmlns:a16="http://schemas.microsoft.com/office/drawing/2014/main" id="{CF2093DF-6FCD-FB44-8CCA-EEBBCE152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81685"/>
              </p:ext>
            </p:extLst>
          </p:nvPr>
        </p:nvGraphicFramePr>
        <p:xfrm>
          <a:off x="9563496" y="1628128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08FCA0B-07FF-734F-9C88-5B353F08C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99839"/>
              </p:ext>
            </p:extLst>
          </p:nvPr>
        </p:nvGraphicFramePr>
        <p:xfrm>
          <a:off x="9586051" y="4430412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3A93D21-FA66-9C49-95BA-89F0C853D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8937"/>
              </p:ext>
            </p:extLst>
          </p:nvPr>
        </p:nvGraphicFramePr>
        <p:xfrm>
          <a:off x="9593014" y="4436649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0036FE7-51A0-1E4D-A409-2D8DA1F1D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63757"/>
              </p:ext>
            </p:extLst>
          </p:nvPr>
        </p:nvGraphicFramePr>
        <p:xfrm>
          <a:off x="9599425" y="4441984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17082D07-066E-EE41-A087-55EC35D72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4442"/>
              </p:ext>
            </p:extLst>
          </p:nvPr>
        </p:nvGraphicFramePr>
        <p:xfrm>
          <a:off x="9555132" y="1631340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E0B71EFA-D996-A343-B8A1-E9B6EB36E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931"/>
              </p:ext>
            </p:extLst>
          </p:nvPr>
        </p:nvGraphicFramePr>
        <p:xfrm>
          <a:off x="9599400" y="4434439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F1E5934E-4253-D74F-A0FF-9B794A0B6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27737"/>
              </p:ext>
            </p:extLst>
          </p:nvPr>
        </p:nvGraphicFramePr>
        <p:xfrm>
          <a:off x="9560352" y="1625862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F45C5C1-0555-3841-AC1F-6B7868B91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42118"/>
              </p:ext>
            </p:extLst>
          </p:nvPr>
        </p:nvGraphicFramePr>
        <p:xfrm>
          <a:off x="9593978" y="4438716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78CA550-D6FF-284D-AEE0-DA6A669CB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47191"/>
              </p:ext>
            </p:extLst>
          </p:nvPr>
        </p:nvGraphicFramePr>
        <p:xfrm>
          <a:off x="9598931" y="4434069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7" name="Table 5">
            <a:extLst>
              <a:ext uri="{FF2B5EF4-FFF2-40B4-BE49-F238E27FC236}">
                <a16:creationId xmlns:a16="http://schemas.microsoft.com/office/drawing/2014/main" id="{88E52C98-4611-C244-BA37-F230A69E5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98099"/>
              </p:ext>
            </p:extLst>
          </p:nvPr>
        </p:nvGraphicFramePr>
        <p:xfrm>
          <a:off x="9565166" y="1631011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49D19EAF-66C2-3641-A4E7-5C478806F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46431"/>
              </p:ext>
            </p:extLst>
          </p:nvPr>
        </p:nvGraphicFramePr>
        <p:xfrm>
          <a:off x="9605317" y="4439355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8025" marR="128025" marT="64013" marB="64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F724BB2-1298-3340-A79C-9E5CAD4B9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4360"/>
              </p:ext>
            </p:extLst>
          </p:nvPr>
        </p:nvGraphicFramePr>
        <p:xfrm>
          <a:off x="9592505" y="4434389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95C3F18-3978-E543-A588-CD390C37E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86516"/>
              </p:ext>
            </p:extLst>
          </p:nvPr>
        </p:nvGraphicFramePr>
        <p:xfrm>
          <a:off x="9598931" y="4434319"/>
          <a:ext cx="2037556" cy="20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9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09389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41" name="Table 5">
            <a:extLst>
              <a:ext uri="{FF2B5EF4-FFF2-40B4-BE49-F238E27FC236}">
                <a16:creationId xmlns:a16="http://schemas.microsoft.com/office/drawing/2014/main" id="{F40BB7C3-D10D-6141-84D7-445379522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51780"/>
              </p:ext>
            </p:extLst>
          </p:nvPr>
        </p:nvGraphicFramePr>
        <p:xfrm>
          <a:off x="9578305" y="1630548"/>
          <a:ext cx="2052000" cy="20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111936" marR="111936" marT="55968" marB="55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56BB-A6EE-9B44-A758-77112A66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</a:t>
            </a:r>
            <a:r>
              <a:rPr lang="en-US" dirty="0" smtClean="0"/>
              <a:t>Shift-Rows:</a:t>
            </a:r>
            <a:br>
              <a:rPr lang="en-US" dirty="0" smtClean="0"/>
            </a:br>
            <a:r>
              <a:rPr lang="en-US" dirty="0" smtClean="0"/>
              <a:t>Column </a:t>
            </a:r>
            <a:r>
              <a:rPr lang="en-US" dirty="0"/>
              <a:t>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ADB47-B1AF-D24E-8D24-FF7805F3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813"/>
            <a:ext cx="10515600" cy="5030787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Idea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Fix four bytes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Check if they map to the same column after Shift-Rows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Observation</a:t>
            </a:r>
            <a:r>
              <a:rPr lang="en-US" dirty="0"/>
              <a:t>: Fixing four bytes that map to the same column in Shift-Rows </a:t>
            </a:r>
            <a:r>
              <a:rPr lang="en-US" b="1" dirty="0"/>
              <a:t>fixes the S-Box accesses at the second round</a:t>
            </a:r>
          </a:p>
          <a:p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A0D4-E9C6-3746-BA76-9F8E9F3C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2EEEED4-5829-804A-8C1A-AD8B0FB70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50780"/>
              </p:ext>
            </p:extLst>
          </p:nvPr>
        </p:nvGraphicFramePr>
        <p:xfrm>
          <a:off x="1523083" y="4383497"/>
          <a:ext cx="1087684" cy="10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r>
                        <a:rPr lang="en-US" sz="1300" dirty="0"/>
                        <a:t> </a:t>
                      </a: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3CDB94-0D81-7E41-83D9-10CF9CB0C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87754"/>
              </p:ext>
            </p:extLst>
          </p:nvPr>
        </p:nvGraphicFramePr>
        <p:xfrm>
          <a:off x="1523083" y="2870830"/>
          <a:ext cx="1087684" cy="10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2244B30-4BA3-774A-BBD0-625B44ADB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56861"/>
              </p:ext>
            </p:extLst>
          </p:nvPr>
        </p:nvGraphicFramePr>
        <p:xfrm>
          <a:off x="5552158" y="4383497"/>
          <a:ext cx="1087684" cy="10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153A85BA-A1A1-6A4D-BFE0-9D9B3E20D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40169"/>
              </p:ext>
            </p:extLst>
          </p:nvPr>
        </p:nvGraphicFramePr>
        <p:xfrm>
          <a:off x="9581233" y="4383497"/>
          <a:ext cx="1087684" cy="10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D68566C2-D9A5-C745-B9A9-7A795E3C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8777"/>
              </p:ext>
            </p:extLst>
          </p:nvPr>
        </p:nvGraphicFramePr>
        <p:xfrm>
          <a:off x="5552158" y="2870830"/>
          <a:ext cx="1087684" cy="10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F0B1D521-10E9-8542-96D1-ADEF622BC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76536"/>
              </p:ext>
            </p:extLst>
          </p:nvPr>
        </p:nvGraphicFramePr>
        <p:xfrm>
          <a:off x="9581233" y="2870830"/>
          <a:ext cx="1087684" cy="10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41B8E-D94C-3342-BC0B-A14232953F58}"/>
              </a:ext>
            </a:extLst>
          </p:cNvPr>
          <p:cNvGrpSpPr/>
          <p:nvPr/>
        </p:nvGrpSpPr>
        <p:grpSpPr>
          <a:xfrm>
            <a:off x="3069537" y="4929577"/>
            <a:ext cx="2034225" cy="369332"/>
            <a:chOff x="3323849" y="5770969"/>
            <a:chExt cx="2034225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1678639-1A3A-1E41-A95B-980F9D8F9BD4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BC44F7-B3BB-C147-A99E-BFF5995F3DE3}"/>
                </a:ext>
              </a:extLst>
            </p:cNvPr>
            <p:cNvSpPr txBox="1"/>
            <p:nvPr/>
          </p:nvSpPr>
          <p:spPr>
            <a:xfrm>
              <a:off x="3536067" y="5770969"/>
              <a:ext cx="1513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389289-FC01-CC41-ABCD-1C84B38262A7}"/>
              </a:ext>
            </a:extLst>
          </p:cNvPr>
          <p:cNvGrpSpPr/>
          <p:nvPr/>
        </p:nvGrpSpPr>
        <p:grpSpPr>
          <a:xfrm>
            <a:off x="3021548" y="3412166"/>
            <a:ext cx="2034225" cy="369332"/>
            <a:chOff x="3323849" y="5770969"/>
            <a:chExt cx="2034225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E1A7F90-18EF-4941-A725-3F7054F05CD7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2653B-46DD-A346-9151-F72BA1006604}"/>
                </a:ext>
              </a:extLst>
            </p:cNvPr>
            <p:cNvSpPr txBox="1"/>
            <p:nvPr/>
          </p:nvSpPr>
          <p:spPr>
            <a:xfrm>
              <a:off x="3536067" y="5770969"/>
              <a:ext cx="1513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CDE280-C9E9-2042-B08C-10DF45E75330}"/>
              </a:ext>
            </a:extLst>
          </p:cNvPr>
          <p:cNvGrpSpPr/>
          <p:nvPr/>
        </p:nvGrpSpPr>
        <p:grpSpPr>
          <a:xfrm>
            <a:off x="7093425" y="3409245"/>
            <a:ext cx="2034225" cy="369332"/>
            <a:chOff x="3323849" y="5770969"/>
            <a:chExt cx="2034225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E866DD-1432-0D44-B920-06640F09A96F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65A964-5933-9246-A65A-88C67AF3B267}"/>
                </a:ext>
              </a:extLst>
            </p:cNvPr>
            <p:cNvSpPr txBox="1"/>
            <p:nvPr/>
          </p:nvSpPr>
          <p:spPr>
            <a:xfrm>
              <a:off x="3422801" y="5770969"/>
              <a:ext cx="1740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MIX-COLUMNS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C6A14B-4845-C04C-A7D3-C452C163457C}"/>
              </a:ext>
            </a:extLst>
          </p:cNvPr>
          <p:cNvGrpSpPr/>
          <p:nvPr/>
        </p:nvGrpSpPr>
        <p:grpSpPr>
          <a:xfrm>
            <a:off x="7192377" y="4928490"/>
            <a:ext cx="2034225" cy="369332"/>
            <a:chOff x="3323849" y="5770969"/>
            <a:chExt cx="2034225" cy="36933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A16A9B8-C6F4-1A41-987A-5D6EB92FDD07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C4A9BF-6802-8843-9457-07397FB21FAD}"/>
                </a:ext>
              </a:extLst>
            </p:cNvPr>
            <p:cNvSpPr txBox="1"/>
            <p:nvPr/>
          </p:nvSpPr>
          <p:spPr>
            <a:xfrm>
              <a:off x="3422801" y="5770969"/>
              <a:ext cx="1740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MIX-COLUMNS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9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B060-CE0E-1440-8DB2-51A303AC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952D7-42F4-7541-B69E-4763301D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Ciphers</a:t>
            </a:r>
          </a:p>
          <a:p>
            <a:pPr lvl="1"/>
            <a:r>
              <a:rPr lang="en-US" dirty="0"/>
              <a:t>Vulnerable to cache attacks</a:t>
            </a:r>
          </a:p>
          <a:p>
            <a:pPr lvl="1"/>
            <a:r>
              <a:rPr lang="en-US" dirty="0"/>
              <a:t>Recover secret information </a:t>
            </a:r>
            <a:r>
              <a:rPr lang="en-US" u="sng" dirty="0"/>
              <a:t>knowing the internal structure</a:t>
            </a:r>
            <a:r>
              <a:rPr lang="en-US" dirty="0"/>
              <a:t> of cipher and victim </a:t>
            </a:r>
            <a:r>
              <a:rPr lang="en-US" u="sng" dirty="0"/>
              <a:t>cache accesses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Show that secret (key-dependent) transformations do NOT guarantee additional protection against cache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06BFE-C643-804B-8D3D-A58A42F3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1727-551C-134D-8C80-0D6BAE70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Mapping: Wrong Guess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6EF57-95A6-5448-99E4-2D973EE1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12BFE-6CD0-5D45-903B-5B399851F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9" t="1" r="6944" b="634"/>
          <a:stretch/>
        </p:blipFill>
        <p:spPr>
          <a:xfrm>
            <a:off x="592616" y="2841641"/>
            <a:ext cx="5336346" cy="387983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5C8114-BF0D-AD4B-923A-E9A29535D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3028"/>
              </p:ext>
            </p:extLst>
          </p:nvPr>
        </p:nvGraphicFramePr>
        <p:xfrm>
          <a:off x="1592013" y="1690688"/>
          <a:ext cx="949824" cy="9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6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 </a:t>
                      </a:r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43BB357-9445-9C40-9CE0-D58F45F75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25495"/>
              </p:ext>
            </p:extLst>
          </p:nvPr>
        </p:nvGraphicFramePr>
        <p:xfrm>
          <a:off x="5621088" y="1690688"/>
          <a:ext cx="949824" cy="9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6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38720">
                <a:tc>
                  <a:txBody>
                    <a:bodyPr/>
                    <a:lstStyle/>
                    <a:p>
                      <a:r>
                        <a:rPr lang="en-US" sz="1200" dirty="0"/>
                        <a:t>        </a:t>
                      </a:r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F32DFA2B-6C9E-EE49-8E50-0362CF03B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98674"/>
              </p:ext>
            </p:extLst>
          </p:nvPr>
        </p:nvGraphicFramePr>
        <p:xfrm>
          <a:off x="9650163" y="1690688"/>
          <a:ext cx="949824" cy="97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56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37456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387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9680" marR="59680" marT="29840" marB="298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38AAB35-00B3-FA43-8018-E4837027C8BE}"/>
              </a:ext>
            </a:extLst>
          </p:cNvPr>
          <p:cNvGrpSpPr/>
          <p:nvPr/>
        </p:nvGrpSpPr>
        <p:grpSpPr>
          <a:xfrm>
            <a:off x="3090479" y="2232024"/>
            <a:ext cx="1776397" cy="322521"/>
            <a:chOff x="3323849" y="5770969"/>
            <a:chExt cx="2034225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0ABF0D-33BD-F94A-9DAC-620F7EF01AD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A290B3-1F9F-724D-9620-FE88A08E9E07}"/>
                </a:ext>
              </a:extLst>
            </p:cNvPr>
            <p:cNvSpPr txBox="1"/>
            <p:nvPr/>
          </p:nvSpPr>
          <p:spPr>
            <a:xfrm>
              <a:off x="3536067" y="5770969"/>
              <a:ext cx="1513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3038D-E076-BC4A-8AD4-787A267FBE7E}"/>
              </a:ext>
            </a:extLst>
          </p:cNvPr>
          <p:cNvGrpSpPr/>
          <p:nvPr/>
        </p:nvGrpSpPr>
        <p:grpSpPr>
          <a:xfrm>
            <a:off x="7162356" y="2229103"/>
            <a:ext cx="1776397" cy="322521"/>
            <a:chOff x="3323849" y="5770969"/>
            <a:chExt cx="2034225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59D227-9567-614E-889F-3E659EE500E2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64A759-640A-8046-9B72-AC352FD4E5BD}"/>
                </a:ext>
              </a:extLst>
            </p:cNvPr>
            <p:cNvSpPr txBox="1"/>
            <p:nvPr/>
          </p:nvSpPr>
          <p:spPr>
            <a:xfrm>
              <a:off x="3422801" y="5770969"/>
              <a:ext cx="1740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MIX-COLUMNS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0283F7A-D8CD-784C-A018-0E0DFD493BD6}"/>
              </a:ext>
            </a:extLst>
          </p:cNvPr>
          <p:cNvSpPr/>
          <p:nvPr/>
        </p:nvSpPr>
        <p:spPr>
          <a:xfrm>
            <a:off x="1490332" y="3162980"/>
            <a:ext cx="516633" cy="53203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4402D-4FC0-2847-9783-42C2CC2A547B}"/>
              </a:ext>
            </a:extLst>
          </p:cNvPr>
          <p:cNvSpPr/>
          <p:nvPr/>
        </p:nvSpPr>
        <p:spPr>
          <a:xfrm>
            <a:off x="2587113" y="3000589"/>
            <a:ext cx="516633" cy="53203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376203-9A24-DC4F-B75D-D767948F0EF4}"/>
              </a:ext>
            </a:extLst>
          </p:cNvPr>
          <p:cNvSpPr/>
          <p:nvPr/>
        </p:nvSpPr>
        <p:spPr>
          <a:xfrm>
            <a:off x="4103616" y="3063049"/>
            <a:ext cx="516633" cy="53203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C911E-B4FC-6C41-BE94-52B4ADB0D5A8}"/>
              </a:ext>
            </a:extLst>
          </p:cNvPr>
          <p:cNvSpPr/>
          <p:nvPr/>
        </p:nvSpPr>
        <p:spPr>
          <a:xfrm>
            <a:off x="5005519" y="2990599"/>
            <a:ext cx="516633" cy="53203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1B57CDED-C9C4-CA43-AA21-5B35311D3C26}"/>
              </a:ext>
            </a:extLst>
          </p:cNvPr>
          <p:cNvSpPr/>
          <p:nvPr/>
        </p:nvSpPr>
        <p:spPr>
          <a:xfrm>
            <a:off x="6745574" y="3695019"/>
            <a:ext cx="4608226" cy="2331027"/>
          </a:xfrm>
          <a:prstGeom prst="wedgeRectCallout">
            <a:avLst>
              <a:gd name="adj1" fmla="val -70928"/>
              <a:gd name="adj2" fmla="val -6289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First round S-Box accesses of the </a:t>
            </a:r>
            <a:r>
              <a:rPr lang="en-US" dirty="0">
                <a:solidFill>
                  <a:schemeClr val="tx1"/>
                </a:solidFill>
              </a:rPr>
              <a:t>four</a:t>
            </a:r>
            <a:r>
              <a:rPr lang="en-US" dirty="0">
                <a:solidFill>
                  <a:sysClr val="windowText" lastClr="000000"/>
                </a:solidFill>
              </a:rPr>
              <a:t> fixed plaintext bytes</a:t>
            </a:r>
          </a:p>
        </p:txBody>
      </p:sp>
    </p:spTree>
    <p:extLst>
      <p:ext uri="{BB962C8B-B14F-4D97-AF65-F5344CB8AC3E}">
        <p14:creationId xmlns:p14="http://schemas.microsoft.com/office/powerpoint/2010/main" val="2570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21B58D3-C513-C34C-B707-87242673B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9" r="6944" b="1458"/>
          <a:stretch/>
        </p:blipFill>
        <p:spPr>
          <a:xfrm>
            <a:off x="434715" y="2849436"/>
            <a:ext cx="5468725" cy="394317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4E2B337-57A7-3148-B194-2DC8724686E3}"/>
              </a:ext>
            </a:extLst>
          </p:cNvPr>
          <p:cNvSpPr/>
          <p:nvPr/>
        </p:nvSpPr>
        <p:spPr>
          <a:xfrm>
            <a:off x="1419569" y="2913694"/>
            <a:ext cx="1003120" cy="3424197"/>
          </a:xfrm>
          <a:prstGeom prst="rect">
            <a:avLst/>
          </a:prstGeom>
          <a:solidFill>
            <a:schemeClr val="accent5">
              <a:lumMod val="60000"/>
              <a:lumOff val="40000"/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E1727-551C-134D-8C80-0D6BAE70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Mapping: Correct Guess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6EF57-95A6-5448-99E4-2D973EE1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20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283F7A-D8CD-784C-A018-0E0DFD493BD6}"/>
              </a:ext>
            </a:extLst>
          </p:cNvPr>
          <p:cNvSpPr/>
          <p:nvPr/>
        </p:nvSpPr>
        <p:spPr>
          <a:xfrm>
            <a:off x="1559701" y="4087553"/>
            <a:ext cx="189640" cy="19529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1B57CDED-C9C4-CA43-AA21-5B35311D3C26}"/>
              </a:ext>
            </a:extLst>
          </p:cNvPr>
          <p:cNvSpPr/>
          <p:nvPr/>
        </p:nvSpPr>
        <p:spPr>
          <a:xfrm>
            <a:off x="6912529" y="3046625"/>
            <a:ext cx="4512758" cy="963803"/>
          </a:xfrm>
          <a:prstGeom prst="wedgeRectCallout">
            <a:avLst>
              <a:gd name="adj1" fmla="val -79754"/>
              <a:gd name="adj2" fmla="val 5610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ysClr val="windowText" lastClr="000000"/>
                </a:solidFill>
              </a:rPr>
              <a:t>First round</a:t>
            </a:r>
            <a:r>
              <a:rPr lang="en-US" dirty="0">
                <a:solidFill>
                  <a:sysClr val="windowText" lastClr="000000"/>
                </a:solidFill>
              </a:rPr>
              <a:t> S-Box accesses of the </a:t>
            </a:r>
            <a:r>
              <a:rPr lang="en-US" dirty="0">
                <a:solidFill>
                  <a:schemeClr val="tx1"/>
                </a:solidFill>
              </a:rPr>
              <a:t>four</a:t>
            </a:r>
            <a:r>
              <a:rPr lang="en-US" dirty="0">
                <a:solidFill>
                  <a:sysClr val="windowText" lastClr="000000"/>
                </a:solidFill>
              </a:rPr>
              <a:t> fixed plaintext bytes</a:t>
            </a:r>
          </a:p>
        </p:txBody>
      </p:sp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8CE336B1-A6B9-F943-9789-4C106BE03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07003"/>
              </p:ext>
            </p:extLst>
          </p:nvPr>
        </p:nvGraphicFramePr>
        <p:xfrm>
          <a:off x="434715" y="1650538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A270799E-8EE9-B746-8EDD-585E46182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80259"/>
              </p:ext>
            </p:extLst>
          </p:nvPr>
        </p:nvGraphicFramePr>
        <p:xfrm>
          <a:off x="3037155" y="1660945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3CE9FDE1-422C-1F4B-BFBF-31B006E24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97340"/>
              </p:ext>
            </p:extLst>
          </p:nvPr>
        </p:nvGraphicFramePr>
        <p:xfrm>
          <a:off x="5791067" y="1651839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7FDB6BC-4CC4-C747-A6A6-05D71011D6F2}"/>
              </a:ext>
            </a:extLst>
          </p:cNvPr>
          <p:cNvGrpSpPr/>
          <p:nvPr/>
        </p:nvGrpSpPr>
        <p:grpSpPr>
          <a:xfrm>
            <a:off x="1457718" y="2141360"/>
            <a:ext cx="1541152" cy="338554"/>
            <a:chOff x="3066767" y="2235553"/>
            <a:chExt cx="1833943" cy="33855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7C8065C-D583-904B-9413-83FD5C2D1BB8}"/>
                </a:ext>
              </a:extLst>
            </p:cNvPr>
            <p:cNvCxnSpPr>
              <a:cxnSpLocks/>
            </p:cNvCxnSpPr>
            <p:nvPr/>
          </p:nvCxnSpPr>
          <p:spPr>
            <a:xfrm>
              <a:off x="3066767" y="2241629"/>
              <a:ext cx="1833943" cy="64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2C4F54-200B-2040-8378-47B7F0A9C46C}"/>
                </a:ext>
              </a:extLst>
            </p:cNvPr>
            <p:cNvSpPr txBox="1"/>
            <p:nvPr/>
          </p:nvSpPr>
          <p:spPr>
            <a:xfrm>
              <a:off x="3170237" y="2235553"/>
              <a:ext cx="1540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2D4D7-BDDA-CF4F-8C48-B154948785C7}"/>
              </a:ext>
            </a:extLst>
          </p:cNvPr>
          <p:cNvGrpSpPr/>
          <p:nvPr/>
        </p:nvGrpSpPr>
        <p:grpSpPr>
          <a:xfrm>
            <a:off x="4056040" y="2144745"/>
            <a:ext cx="1689186" cy="338554"/>
            <a:chOff x="7237868" y="2289762"/>
            <a:chExt cx="1833943" cy="338554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0540D21-6092-6B4E-959D-E290E586CB03}"/>
                </a:ext>
              </a:extLst>
            </p:cNvPr>
            <p:cNvCxnSpPr>
              <a:cxnSpLocks/>
            </p:cNvCxnSpPr>
            <p:nvPr/>
          </p:nvCxnSpPr>
          <p:spPr>
            <a:xfrm>
              <a:off x="7237868" y="2295838"/>
              <a:ext cx="1833943" cy="64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46BEC4-5E4F-B44E-9487-E42464A9DC0A}"/>
                </a:ext>
              </a:extLst>
            </p:cNvPr>
            <p:cNvSpPr txBox="1"/>
            <p:nvPr/>
          </p:nvSpPr>
          <p:spPr>
            <a:xfrm>
              <a:off x="7303603" y="2289762"/>
              <a:ext cx="161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MIX-COLUMNS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C6806801-0180-A549-8D7D-DB2BF1E5B5E6}"/>
              </a:ext>
            </a:extLst>
          </p:cNvPr>
          <p:cNvSpPr/>
          <p:nvPr/>
        </p:nvSpPr>
        <p:spPr>
          <a:xfrm>
            <a:off x="2551085" y="4070267"/>
            <a:ext cx="189640" cy="19529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1303112-9FDC-0E4F-8A13-D0F2F1A73FA2}"/>
              </a:ext>
            </a:extLst>
          </p:cNvPr>
          <p:cNvSpPr/>
          <p:nvPr/>
        </p:nvSpPr>
        <p:spPr>
          <a:xfrm>
            <a:off x="4164635" y="4109543"/>
            <a:ext cx="189640" cy="19529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53B8308-D1FB-A94B-8006-BC5940364B3C}"/>
              </a:ext>
            </a:extLst>
          </p:cNvPr>
          <p:cNvSpPr/>
          <p:nvPr/>
        </p:nvSpPr>
        <p:spPr>
          <a:xfrm>
            <a:off x="5363409" y="4016843"/>
            <a:ext cx="189640" cy="19529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10E979-56A1-B641-BD4C-E3EF49B4E893}"/>
              </a:ext>
            </a:extLst>
          </p:cNvPr>
          <p:cNvSpPr/>
          <p:nvPr/>
        </p:nvSpPr>
        <p:spPr>
          <a:xfrm>
            <a:off x="2159862" y="3056875"/>
            <a:ext cx="189640" cy="19529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9B1B48-4AF1-4C41-A943-AC013B8ADE0A}"/>
              </a:ext>
            </a:extLst>
          </p:cNvPr>
          <p:cNvSpPr/>
          <p:nvPr/>
        </p:nvSpPr>
        <p:spPr>
          <a:xfrm>
            <a:off x="1888602" y="3041236"/>
            <a:ext cx="189640" cy="19529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6874088-50F7-9549-A648-7D76CC6CAE7D}"/>
              </a:ext>
            </a:extLst>
          </p:cNvPr>
          <p:cNvSpPr/>
          <p:nvPr/>
        </p:nvSpPr>
        <p:spPr>
          <a:xfrm>
            <a:off x="1681137" y="3052782"/>
            <a:ext cx="189640" cy="19529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A71399C-491F-2D43-AF54-72F554167DC6}"/>
              </a:ext>
            </a:extLst>
          </p:cNvPr>
          <p:cNvSpPr/>
          <p:nvPr/>
        </p:nvSpPr>
        <p:spPr>
          <a:xfrm>
            <a:off x="1419569" y="4116913"/>
            <a:ext cx="189640" cy="19529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ular Callout 46">
            <a:extLst>
              <a:ext uri="{FF2B5EF4-FFF2-40B4-BE49-F238E27FC236}">
                <a16:creationId xmlns:a16="http://schemas.microsoft.com/office/drawing/2014/main" id="{80A0099E-B8B1-254E-876E-DE6E83EDBFC7}"/>
              </a:ext>
            </a:extLst>
          </p:cNvPr>
          <p:cNvSpPr/>
          <p:nvPr/>
        </p:nvSpPr>
        <p:spPr>
          <a:xfrm>
            <a:off x="6912529" y="4442764"/>
            <a:ext cx="4512758" cy="963803"/>
          </a:xfrm>
          <a:prstGeom prst="wedgeRectCallout">
            <a:avLst>
              <a:gd name="adj1" fmla="val -150771"/>
              <a:gd name="adj2" fmla="val -17969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ysClr val="windowText" lastClr="000000"/>
                </a:solidFill>
              </a:rPr>
              <a:t>Second round</a:t>
            </a:r>
            <a:r>
              <a:rPr lang="en-US" dirty="0">
                <a:solidFill>
                  <a:sysClr val="windowText" lastClr="000000"/>
                </a:solidFill>
              </a:rPr>
              <a:t> S-Box accesses of the </a:t>
            </a:r>
            <a:r>
              <a:rPr lang="en-US" dirty="0">
                <a:solidFill>
                  <a:schemeClr val="tx1"/>
                </a:solidFill>
              </a:rPr>
              <a:t>four</a:t>
            </a:r>
            <a:r>
              <a:rPr lang="en-US" dirty="0">
                <a:solidFill>
                  <a:sysClr val="windowText" lastClr="000000"/>
                </a:solidFill>
              </a:rPr>
              <a:t> fixed plaintext bytes (mapped to the same column at the end of the first round)</a:t>
            </a:r>
          </a:p>
        </p:txBody>
      </p:sp>
      <p:sp>
        <p:nvSpPr>
          <p:cNvPr id="49" name="Rectangular Callout 48">
            <a:extLst>
              <a:ext uri="{FF2B5EF4-FFF2-40B4-BE49-F238E27FC236}">
                <a16:creationId xmlns:a16="http://schemas.microsoft.com/office/drawing/2014/main" id="{87F93AB2-C520-D44C-AEDA-A1896088FEFE}"/>
              </a:ext>
            </a:extLst>
          </p:cNvPr>
          <p:cNvSpPr/>
          <p:nvPr/>
        </p:nvSpPr>
        <p:spPr>
          <a:xfrm>
            <a:off x="6912529" y="5508748"/>
            <a:ext cx="4512758" cy="963803"/>
          </a:xfrm>
          <a:prstGeom prst="wedgeRectCallout">
            <a:avLst>
              <a:gd name="adj1" fmla="val -147847"/>
              <a:gd name="adj2" fmla="val 2374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ea typeface="Cambria Math" panose="02040503050406030204" pitchFamily="18" charset="0"/>
              </a:rPr>
              <a:t>Cache accesses here corresponds to the first column of bytes after first round Shift-Rows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4B6E7644-FEFD-4046-8B73-71B6C7EDD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3690"/>
              </p:ext>
            </p:extLst>
          </p:nvPr>
        </p:nvGraphicFramePr>
        <p:xfrm>
          <a:off x="8286936" y="1627273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F587F643-B80B-9046-99DA-23F644F36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59708"/>
              </p:ext>
            </p:extLst>
          </p:nvPr>
        </p:nvGraphicFramePr>
        <p:xfrm>
          <a:off x="10749451" y="1623998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B83ACC52-209D-1849-8E11-A1F35815090B}"/>
              </a:ext>
            </a:extLst>
          </p:cNvPr>
          <p:cNvGrpSpPr/>
          <p:nvPr/>
        </p:nvGrpSpPr>
        <p:grpSpPr>
          <a:xfrm>
            <a:off x="6817508" y="1845109"/>
            <a:ext cx="1482622" cy="584775"/>
            <a:chOff x="3066767" y="1955656"/>
            <a:chExt cx="1833943" cy="58477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07785E6-BB41-8448-A239-E7312882A446}"/>
                </a:ext>
              </a:extLst>
            </p:cNvPr>
            <p:cNvCxnSpPr>
              <a:cxnSpLocks/>
            </p:cNvCxnSpPr>
            <p:nvPr/>
          </p:nvCxnSpPr>
          <p:spPr>
            <a:xfrm>
              <a:off x="3066767" y="2241629"/>
              <a:ext cx="1833943" cy="64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D5935E-2B3A-C044-916F-8F828E7F79DD}"/>
                </a:ext>
              </a:extLst>
            </p:cNvPr>
            <p:cNvSpPr txBox="1"/>
            <p:nvPr/>
          </p:nvSpPr>
          <p:spPr>
            <a:xfrm>
              <a:off x="3163192" y="1955656"/>
              <a:ext cx="15147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ADD-</a:t>
              </a:r>
            </a:p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ROUND-KEY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21774B-6A1A-EA4A-8513-E3BC267E277B}"/>
              </a:ext>
            </a:extLst>
          </p:cNvPr>
          <p:cNvGrpSpPr/>
          <p:nvPr/>
        </p:nvGrpSpPr>
        <p:grpSpPr>
          <a:xfrm>
            <a:off x="9337391" y="2116904"/>
            <a:ext cx="1396891" cy="338554"/>
            <a:chOff x="3066767" y="2235553"/>
            <a:chExt cx="1833943" cy="338554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82AA012-0C1B-A148-BF6A-197CD1601B25}"/>
                </a:ext>
              </a:extLst>
            </p:cNvPr>
            <p:cNvCxnSpPr>
              <a:cxnSpLocks/>
            </p:cNvCxnSpPr>
            <p:nvPr/>
          </p:nvCxnSpPr>
          <p:spPr>
            <a:xfrm>
              <a:off x="3066767" y="2241629"/>
              <a:ext cx="1833943" cy="64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1F9382D-7F4B-F64A-BCA8-D477591DE1D9}"/>
                </a:ext>
              </a:extLst>
            </p:cNvPr>
            <p:cNvSpPr txBox="1"/>
            <p:nvPr/>
          </p:nvSpPr>
          <p:spPr>
            <a:xfrm>
              <a:off x="3193482" y="2235553"/>
              <a:ext cx="14939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SUB-BYTES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506635-06F7-5147-BF26-A70C9A26158A}"/>
              </a:ext>
            </a:extLst>
          </p:cNvPr>
          <p:cNvGrpSpPr/>
          <p:nvPr/>
        </p:nvGrpSpPr>
        <p:grpSpPr>
          <a:xfrm>
            <a:off x="8258087" y="1625249"/>
            <a:ext cx="280775" cy="1008176"/>
            <a:chOff x="8258087" y="1537329"/>
            <a:chExt cx="280775" cy="1008176"/>
          </a:xfrm>
        </p:grpSpPr>
        <p:pic>
          <p:nvPicPr>
            <p:cNvPr id="52" name="Graphic 51" descr="Key">
              <a:extLst>
                <a:ext uri="{FF2B5EF4-FFF2-40B4-BE49-F238E27FC236}">
                  <a16:creationId xmlns:a16="http://schemas.microsoft.com/office/drawing/2014/main" id="{AC721BBE-B3EF-0944-9738-61DB0E28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7300499">
              <a:off x="8268019" y="1537329"/>
              <a:ext cx="270843" cy="270843"/>
            </a:xfrm>
            <a:prstGeom prst="rect">
              <a:avLst/>
            </a:prstGeom>
          </p:spPr>
        </p:pic>
        <p:pic>
          <p:nvPicPr>
            <p:cNvPr id="53" name="Graphic 52" descr="Key">
              <a:extLst>
                <a:ext uri="{FF2B5EF4-FFF2-40B4-BE49-F238E27FC236}">
                  <a16:creationId xmlns:a16="http://schemas.microsoft.com/office/drawing/2014/main" id="{5E4C434B-949E-3948-9416-A0933BAA9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7300499">
              <a:off x="8268019" y="1784509"/>
              <a:ext cx="270843" cy="270843"/>
            </a:xfrm>
            <a:prstGeom prst="rect">
              <a:avLst/>
            </a:prstGeom>
          </p:spPr>
        </p:pic>
        <p:pic>
          <p:nvPicPr>
            <p:cNvPr id="54" name="Graphic 53" descr="Key">
              <a:extLst>
                <a:ext uri="{FF2B5EF4-FFF2-40B4-BE49-F238E27FC236}">
                  <a16:creationId xmlns:a16="http://schemas.microsoft.com/office/drawing/2014/main" id="{AD513BCF-E1AB-0840-982A-60A28D0A6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7300499">
              <a:off x="8258087" y="2029585"/>
              <a:ext cx="270843" cy="270843"/>
            </a:xfrm>
            <a:prstGeom prst="rect">
              <a:avLst/>
            </a:prstGeom>
          </p:spPr>
        </p:pic>
        <p:pic>
          <p:nvPicPr>
            <p:cNvPr id="55" name="Graphic 54" descr="Key">
              <a:extLst>
                <a:ext uri="{FF2B5EF4-FFF2-40B4-BE49-F238E27FC236}">
                  <a16:creationId xmlns:a16="http://schemas.microsoft.com/office/drawing/2014/main" id="{364CF430-C716-354C-A31D-AC08AA912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7300499">
              <a:off x="8267484" y="2274662"/>
              <a:ext cx="270843" cy="270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75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5" grpId="0" animBg="1"/>
      <p:bldP spid="15" grpId="1" animBg="1"/>
      <p:bldP spid="20" grpId="0" animBg="1"/>
      <p:bldP spid="20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56BB-A6EE-9B44-A758-77112A66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</a:t>
            </a:r>
            <a:r>
              <a:rPr lang="en-US" dirty="0" smtClean="0"/>
              <a:t>Shift-Rows:</a:t>
            </a:r>
            <a:br>
              <a:rPr lang="en-US" dirty="0" smtClean="0"/>
            </a:br>
            <a:r>
              <a:rPr lang="en-US" dirty="0" smtClean="0"/>
              <a:t>Column </a:t>
            </a:r>
            <a:r>
              <a:rPr lang="en-US" dirty="0"/>
              <a:t>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ADB47-B1AF-D24E-8D24-FF7805F3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46" y="1572523"/>
            <a:ext cx="10515600" cy="505734"/>
          </a:xfrm>
        </p:spPr>
        <p:txBody>
          <a:bodyPr>
            <a:normAutofit/>
          </a:bodyPr>
          <a:lstStyle/>
          <a:p>
            <a:r>
              <a:rPr lang="en-US" dirty="0"/>
              <a:t>Mix-Columns is a matrix multiplication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A0D4-E9C6-3746-BA76-9F8E9F3C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9C1D0BE3-FDED-0549-9C25-C7B5689A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06088"/>
              </p:ext>
            </p:extLst>
          </p:nvPr>
        </p:nvGraphicFramePr>
        <p:xfrm>
          <a:off x="5552158" y="2159775"/>
          <a:ext cx="1087684" cy="112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F34B7271-FBFC-F34B-8F5A-CF3AE488F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54456"/>
              </p:ext>
            </p:extLst>
          </p:nvPr>
        </p:nvGraphicFramePr>
        <p:xfrm>
          <a:off x="3378702" y="2165478"/>
          <a:ext cx="1087684" cy="10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AE7052-0FE9-E540-B5C3-004423685745}"/>
                  </a:ext>
                </a:extLst>
              </p:cNvPr>
              <p:cNvSpPr txBox="1"/>
              <p:nvPr/>
            </p:nvSpPr>
            <p:spPr>
              <a:xfrm>
                <a:off x="4690417" y="2461569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AE7052-0FE9-E540-B5C3-00442368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417" y="2461569"/>
                <a:ext cx="6377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BD20D69-C0C2-3545-A7B2-19B0B9832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01380"/>
              </p:ext>
            </p:extLst>
          </p:nvPr>
        </p:nvGraphicFramePr>
        <p:xfrm>
          <a:off x="7725614" y="2159775"/>
          <a:ext cx="1087684" cy="112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1614707332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712125983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77687224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609785992"/>
                    </a:ext>
                  </a:extLst>
                </a:gridCol>
              </a:tblGrid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46932376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01550101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599560684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561114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93BB76-0F69-CE45-81E4-B1FF931CCC62}"/>
                  </a:ext>
                </a:extLst>
              </p:cNvPr>
              <p:cNvSpPr txBox="1"/>
              <p:nvPr/>
            </p:nvSpPr>
            <p:spPr>
              <a:xfrm>
                <a:off x="6909768" y="2433932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093BB76-0F69-CE45-81E4-B1FF931CC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768" y="2433932"/>
                <a:ext cx="6377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FB90C2DF-1AC1-3C48-B93C-397706D52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98878"/>
              </p:ext>
            </p:extLst>
          </p:nvPr>
        </p:nvGraphicFramePr>
        <p:xfrm>
          <a:off x="5549604" y="4361212"/>
          <a:ext cx="1087684" cy="112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075EEC15-F366-A346-A7FF-C415429F7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40667"/>
              </p:ext>
            </p:extLst>
          </p:nvPr>
        </p:nvGraphicFramePr>
        <p:xfrm>
          <a:off x="3376148" y="4366915"/>
          <a:ext cx="1087684" cy="10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336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336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68342" marR="68342" marT="34171" marB="341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6DFC77-D980-CD42-84FD-513BB867A842}"/>
                  </a:ext>
                </a:extLst>
              </p:cNvPr>
              <p:cNvSpPr txBox="1"/>
              <p:nvPr/>
            </p:nvSpPr>
            <p:spPr>
              <a:xfrm>
                <a:off x="4687863" y="4663006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6DFC77-D980-CD42-84FD-513BB867A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863" y="4663006"/>
                <a:ext cx="6377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C6281FF-31BD-0C42-B795-E2B234C32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69561"/>
              </p:ext>
            </p:extLst>
          </p:nvPr>
        </p:nvGraphicFramePr>
        <p:xfrm>
          <a:off x="7723060" y="4361212"/>
          <a:ext cx="1087684" cy="112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1614707332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712125983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77687224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609785992"/>
                    </a:ext>
                  </a:extLst>
                </a:gridCol>
              </a:tblGrid>
              <a:tr h="275410"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932376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50101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60684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114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C40D91-6CA0-1A4F-A1A6-7D6F5D68F9FE}"/>
                  </a:ext>
                </a:extLst>
              </p:cNvPr>
              <p:cNvSpPr txBox="1"/>
              <p:nvPr/>
            </p:nvSpPr>
            <p:spPr>
              <a:xfrm>
                <a:off x="6907214" y="4635369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C40D91-6CA0-1A4F-A1A6-7D6F5D68F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214" y="4635369"/>
                <a:ext cx="63771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FE91BE9-07FE-D447-A84D-633696BD16EC}"/>
              </a:ext>
            </a:extLst>
          </p:cNvPr>
          <p:cNvSpPr txBox="1">
            <a:spLocks/>
          </p:cNvSpPr>
          <p:nvPr/>
        </p:nvSpPr>
        <p:spPr>
          <a:xfrm>
            <a:off x="838200" y="3406315"/>
            <a:ext cx="10515600" cy="505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Idea</a:t>
            </a:r>
            <a:r>
              <a:rPr lang="en-US" dirty="0"/>
              <a:t>: Fixing three bytes in a column and varying the other results in a predictable </a:t>
            </a:r>
            <a:r>
              <a:rPr lang="en-US" dirty="0" err="1"/>
              <a:t>behaviour</a:t>
            </a:r>
            <a:r>
              <a:rPr lang="en-US" dirty="0"/>
              <a:t> dependent on the </a:t>
            </a:r>
            <a:r>
              <a:rPr lang="en-US"/>
              <a:t>varying byte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39012A1-0341-694B-9E46-CA8A1D60B6C6}"/>
              </a:ext>
            </a:extLst>
          </p:cNvPr>
          <p:cNvSpPr txBox="1">
            <a:spLocks/>
          </p:cNvSpPr>
          <p:nvPr/>
        </p:nvSpPr>
        <p:spPr>
          <a:xfrm>
            <a:off x="835646" y="5638789"/>
            <a:ext cx="10515600" cy="505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Result</a:t>
            </a:r>
            <a:r>
              <a:rPr lang="en-US" dirty="0"/>
              <a:t>: Knowing how the second round S-Box accesses change as the varying plaintext byte changes identifies its row in the column </a:t>
            </a:r>
          </a:p>
        </p:txBody>
      </p:sp>
    </p:spTree>
    <p:extLst>
      <p:ext uri="{BB962C8B-B14F-4D97-AF65-F5344CB8AC3E}">
        <p14:creationId xmlns:p14="http://schemas.microsoft.com/office/powerpoint/2010/main" val="366719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1727-551C-134D-8C80-0D6BAE70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Ordering: Example</a:t>
            </a:r>
          </a:p>
        </p:txBody>
      </p:sp>
      <p:pic>
        <p:nvPicPr>
          <p:cNvPr id="21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BB89745-F510-174C-9133-13DB45F22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7" y="2719207"/>
            <a:ext cx="5815740" cy="42027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6EF57-95A6-5448-99E4-2D973EE1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2751142B-1548-804F-8B22-574A1D72A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90346"/>
              </p:ext>
            </p:extLst>
          </p:nvPr>
        </p:nvGraphicFramePr>
        <p:xfrm>
          <a:off x="517685" y="1633130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8CFD6133-A42B-C249-8413-5D2D6416F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47898"/>
              </p:ext>
            </p:extLst>
          </p:nvPr>
        </p:nvGraphicFramePr>
        <p:xfrm>
          <a:off x="3111444" y="1633130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/>
                        </a:gs>
                        <a:gs pos="43000">
                          <a:schemeClr val="accent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/>
                        </a:gs>
                        <a:gs pos="47000">
                          <a:schemeClr val="accent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/>
                        </a:gs>
                        <a:gs pos="47000">
                          <a:schemeClr val="accent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/>
                        </a:gs>
                        <a:gs pos="47000">
                          <a:schemeClr val="accent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4" marR="61614" marT="30806" marB="3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816B8614-9172-A94D-AB02-7440DBDE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94160"/>
              </p:ext>
            </p:extLst>
          </p:nvPr>
        </p:nvGraphicFramePr>
        <p:xfrm>
          <a:off x="5826440" y="1635080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BCF9F98-DA28-1645-87BF-65BF645BFBA6}"/>
              </a:ext>
            </a:extLst>
          </p:cNvPr>
          <p:cNvGrpSpPr/>
          <p:nvPr/>
        </p:nvGrpSpPr>
        <p:grpSpPr>
          <a:xfrm>
            <a:off x="1550568" y="2112693"/>
            <a:ext cx="1533282" cy="338554"/>
            <a:chOff x="3066767" y="2235553"/>
            <a:chExt cx="1833943" cy="33855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C06F46D-B0E4-814E-8023-0796DF8D4842}"/>
                </a:ext>
              </a:extLst>
            </p:cNvPr>
            <p:cNvCxnSpPr>
              <a:cxnSpLocks/>
            </p:cNvCxnSpPr>
            <p:nvPr/>
          </p:nvCxnSpPr>
          <p:spPr>
            <a:xfrm>
              <a:off x="3066767" y="2241629"/>
              <a:ext cx="1833943" cy="64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94751E-1585-9F47-9657-87F1F02DFE93}"/>
                </a:ext>
              </a:extLst>
            </p:cNvPr>
            <p:cNvSpPr txBox="1"/>
            <p:nvPr/>
          </p:nvSpPr>
          <p:spPr>
            <a:xfrm>
              <a:off x="3143978" y="2235553"/>
              <a:ext cx="15929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B0C36C-1A1A-F444-A776-5A4E7CD8AFF2}"/>
              </a:ext>
            </a:extLst>
          </p:cNvPr>
          <p:cNvGrpSpPr/>
          <p:nvPr/>
        </p:nvGrpSpPr>
        <p:grpSpPr>
          <a:xfrm>
            <a:off x="4150487" y="2127986"/>
            <a:ext cx="1622494" cy="338554"/>
            <a:chOff x="7237868" y="2289762"/>
            <a:chExt cx="1833943" cy="33855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7D7D83-2433-F944-A479-449AFBFC121A}"/>
                </a:ext>
              </a:extLst>
            </p:cNvPr>
            <p:cNvCxnSpPr>
              <a:cxnSpLocks/>
            </p:cNvCxnSpPr>
            <p:nvPr/>
          </p:nvCxnSpPr>
          <p:spPr>
            <a:xfrm>
              <a:off x="7237868" y="2295838"/>
              <a:ext cx="1833943" cy="64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F7B47C-626F-1640-B9D9-B69D43D002B4}"/>
                </a:ext>
              </a:extLst>
            </p:cNvPr>
            <p:cNvSpPr txBox="1"/>
            <p:nvPr/>
          </p:nvSpPr>
          <p:spPr>
            <a:xfrm>
              <a:off x="7327645" y="2289762"/>
              <a:ext cx="1567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MIX-COLUMNS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8B25912C-E3D1-394F-8F24-2EBA765655DA}"/>
              </a:ext>
            </a:extLst>
          </p:cNvPr>
          <p:cNvSpPr/>
          <p:nvPr/>
        </p:nvSpPr>
        <p:spPr>
          <a:xfrm>
            <a:off x="6323308" y="2986677"/>
            <a:ext cx="5030492" cy="1115970"/>
          </a:xfrm>
          <a:prstGeom prst="wedgeRectCallout">
            <a:avLst>
              <a:gd name="adj1" fmla="val -56263"/>
              <a:gd name="adj2" fmla="val 8055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ysClr val="windowText" lastClr="000000"/>
                </a:solidFill>
              </a:rPr>
              <a:t>First round</a:t>
            </a:r>
            <a:r>
              <a:rPr lang="en-US" dirty="0">
                <a:solidFill>
                  <a:sysClr val="windowText" lastClr="000000"/>
                </a:solidFill>
              </a:rPr>
              <a:t> S-Box accesses of the </a:t>
            </a:r>
            <a:r>
              <a:rPr lang="en-US" dirty="0">
                <a:solidFill>
                  <a:schemeClr val="tx1"/>
                </a:solidFill>
              </a:rPr>
              <a:t>four</a:t>
            </a:r>
            <a:r>
              <a:rPr lang="en-US" dirty="0">
                <a:solidFill>
                  <a:sysClr val="windowText" lastClr="000000"/>
                </a:solidFill>
              </a:rPr>
              <a:t> fixed plaintext bytes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92D8EF-63F9-BD40-8A6B-3F790C6E85AC}"/>
              </a:ext>
            </a:extLst>
          </p:cNvPr>
          <p:cNvGrpSpPr/>
          <p:nvPr/>
        </p:nvGrpSpPr>
        <p:grpSpPr>
          <a:xfrm>
            <a:off x="1157286" y="2932390"/>
            <a:ext cx="4552952" cy="3438001"/>
            <a:chOff x="1157286" y="2853262"/>
            <a:chExt cx="4552952" cy="34380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4DEB02F-BDF8-1746-94A2-6E14A5C61E3C}"/>
                </a:ext>
              </a:extLst>
            </p:cNvPr>
            <p:cNvSpPr/>
            <p:nvPr/>
          </p:nvSpPr>
          <p:spPr>
            <a:xfrm>
              <a:off x="5634037" y="2853262"/>
              <a:ext cx="76201" cy="343800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217667-166B-7645-A58E-5D1BC4B794DA}"/>
                </a:ext>
              </a:extLst>
            </p:cNvPr>
            <p:cNvSpPr/>
            <p:nvPr/>
          </p:nvSpPr>
          <p:spPr>
            <a:xfrm>
              <a:off x="4295774" y="2853262"/>
              <a:ext cx="76201" cy="343800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2DA3F6-99E7-B64D-BE64-E503CDB98447}"/>
                </a:ext>
              </a:extLst>
            </p:cNvPr>
            <p:cNvSpPr/>
            <p:nvPr/>
          </p:nvSpPr>
          <p:spPr>
            <a:xfrm>
              <a:off x="2500312" y="2853262"/>
              <a:ext cx="76201" cy="343800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BA974D-ABE1-5D47-B4B5-A8E3FAD3896D}"/>
                </a:ext>
              </a:extLst>
            </p:cNvPr>
            <p:cNvSpPr/>
            <p:nvPr/>
          </p:nvSpPr>
          <p:spPr>
            <a:xfrm>
              <a:off x="1233487" y="2853263"/>
              <a:ext cx="76201" cy="85672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EC90BA-C25E-7343-A578-79149D9882B7}"/>
                </a:ext>
              </a:extLst>
            </p:cNvPr>
            <p:cNvSpPr/>
            <p:nvPr/>
          </p:nvSpPr>
          <p:spPr>
            <a:xfrm>
              <a:off x="1157286" y="3709989"/>
              <a:ext cx="76201" cy="85672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779271-C563-6C42-B28D-F4B169995EA9}"/>
                </a:ext>
              </a:extLst>
            </p:cNvPr>
            <p:cNvSpPr/>
            <p:nvPr/>
          </p:nvSpPr>
          <p:spPr>
            <a:xfrm>
              <a:off x="1380814" y="4576241"/>
              <a:ext cx="76201" cy="85672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C6741D-3482-A247-9DF5-1F4FDFF66083}"/>
                </a:ext>
              </a:extLst>
            </p:cNvPr>
            <p:cNvSpPr/>
            <p:nvPr/>
          </p:nvSpPr>
          <p:spPr>
            <a:xfrm>
              <a:off x="1309376" y="5428204"/>
              <a:ext cx="76201" cy="85672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628207C-0978-F943-A58E-206D49A6ABCD}"/>
              </a:ext>
            </a:extLst>
          </p:cNvPr>
          <p:cNvSpPr/>
          <p:nvPr/>
        </p:nvSpPr>
        <p:spPr>
          <a:xfrm>
            <a:off x="1148494" y="2843554"/>
            <a:ext cx="1199052" cy="3609508"/>
          </a:xfrm>
          <a:prstGeom prst="rect">
            <a:avLst/>
          </a:prstGeom>
          <a:solidFill>
            <a:schemeClr val="accent4"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ular Callout 39">
            <a:extLst>
              <a:ext uri="{FF2B5EF4-FFF2-40B4-BE49-F238E27FC236}">
                <a16:creationId xmlns:a16="http://schemas.microsoft.com/office/drawing/2014/main" id="{FC6D0638-878F-654B-B0B5-ACEC4A19FA99}"/>
              </a:ext>
            </a:extLst>
          </p:cNvPr>
          <p:cNvSpPr/>
          <p:nvPr/>
        </p:nvSpPr>
        <p:spPr>
          <a:xfrm>
            <a:off x="6323308" y="4525746"/>
            <a:ext cx="5030492" cy="1838311"/>
          </a:xfrm>
          <a:prstGeom prst="wedgeRectCallout">
            <a:avLst>
              <a:gd name="adj1" fmla="val -128797"/>
              <a:gd name="adj2" fmla="val -1271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ysClr val="windowText" lastClr="000000"/>
                </a:solidFill>
              </a:rPr>
              <a:t>Second round</a:t>
            </a:r>
            <a:r>
              <a:rPr lang="en-US" dirty="0">
                <a:solidFill>
                  <a:sysClr val="windowText" lastClr="000000"/>
                </a:solidFill>
              </a:rPr>
              <a:t> S-Box accesses of the </a:t>
            </a:r>
            <a:r>
              <a:rPr lang="en-US" dirty="0">
                <a:solidFill>
                  <a:schemeClr val="tx1"/>
                </a:solidFill>
              </a:rPr>
              <a:t>four</a:t>
            </a:r>
            <a:r>
              <a:rPr lang="en-US" dirty="0">
                <a:solidFill>
                  <a:sysClr val="windowText" lastClr="000000"/>
                </a:solidFill>
              </a:rPr>
              <a:t> fixed plaintext bytes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r>
              <a:rPr lang="en-US" u="sng" dirty="0">
                <a:solidFill>
                  <a:schemeClr val="tx1"/>
                </a:solidFill>
              </a:rPr>
              <a:t>Observe</a:t>
            </a:r>
            <a:r>
              <a:rPr lang="en-US" dirty="0">
                <a:solidFill>
                  <a:schemeClr val="tx1"/>
                </a:solidFill>
              </a:rPr>
              <a:t>: second round S-Box accesses change when changing the plaintext byte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" name="Table 5">
            <a:extLst>
              <a:ext uri="{FF2B5EF4-FFF2-40B4-BE49-F238E27FC236}">
                <a16:creationId xmlns:a16="http://schemas.microsoft.com/office/drawing/2014/main" id="{985005E9-CCA5-DF48-B268-EE0EF3156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98610"/>
              </p:ext>
            </p:extLst>
          </p:nvPr>
        </p:nvGraphicFramePr>
        <p:xfrm>
          <a:off x="8395748" y="1635080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olid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F8BD0526-236A-3943-AE84-0F14346C7FB9}"/>
              </a:ext>
            </a:extLst>
          </p:cNvPr>
          <p:cNvGrpSpPr/>
          <p:nvPr/>
        </p:nvGrpSpPr>
        <p:grpSpPr>
          <a:xfrm>
            <a:off x="6860499" y="1866472"/>
            <a:ext cx="1481280" cy="584775"/>
            <a:chOff x="7214114" y="2024024"/>
            <a:chExt cx="1674326" cy="5847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A1AD206-6D28-B94D-8A8C-58DF4B96E0A0}"/>
                </a:ext>
              </a:extLst>
            </p:cNvPr>
            <p:cNvCxnSpPr>
              <a:cxnSpLocks/>
            </p:cNvCxnSpPr>
            <p:nvPr/>
          </p:nvCxnSpPr>
          <p:spPr>
            <a:xfrm>
              <a:off x="7237868" y="2295838"/>
              <a:ext cx="1650572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377002-65E1-CE41-A5A6-E59B18CA34F0}"/>
                </a:ext>
              </a:extLst>
            </p:cNvPr>
            <p:cNvSpPr txBox="1"/>
            <p:nvPr/>
          </p:nvSpPr>
          <p:spPr>
            <a:xfrm>
              <a:off x="7214114" y="2024024"/>
              <a:ext cx="15187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ADD-</a:t>
              </a:r>
            </a:p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ROUND-KEY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D65FC4FB-149A-6143-9D35-A2EDF4BA4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04703"/>
              </p:ext>
            </p:extLst>
          </p:nvPr>
        </p:nvGraphicFramePr>
        <p:xfrm>
          <a:off x="10920901" y="1641156"/>
          <a:ext cx="980600" cy="9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0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45150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4645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1614" marR="61614" marT="30806" marB="3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CBE11663-49FF-EE43-A18D-EA2C98AADD63}"/>
              </a:ext>
            </a:extLst>
          </p:cNvPr>
          <p:cNvGrpSpPr/>
          <p:nvPr/>
        </p:nvGrpSpPr>
        <p:grpSpPr>
          <a:xfrm>
            <a:off x="9430317" y="2137269"/>
            <a:ext cx="1436615" cy="338554"/>
            <a:chOff x="3066767" y="2235553"/>
            <a:chExt cx="1833943" cy="338554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3031EC4-8AE9-EB42-88EE-3F48E05D0420}"/>
                </a:ext>
              </a:extLst>
            </p:cNvPr>
            <p:cNvCxnSpPr>
              <a:cxnSpLocks/>
            </p:cNvCxnSpPr>
            <p:nvPr/>
          </p:nvCxnSpPr>
          <p:spPr>
            <a:xfrm>
              <a:off x="3066767" y="2241629"/>
              <a:ext cx="1833943" cy="64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2922E9-8644-7940-9FEC-C4115BE5AA64}"/>
                </a:ext>
              </a:extLst>
            </p:cNvPr>
            <p:cNvSpPr txBox="1"/>
            <p:nvPr/>
          </p:nvSpPr>
          <p:spPr>
            <a:xfrm>
              <a:off x="3208676" y="2235553"/>
              <a:ext cx="14636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SUB-BYTES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Graphic 6" descr="Key">
            <a:extLst>
              <a:ext uri="{FF2B5EF4-FFF2-40B4-BE49-F238E27FC236}">
                <a16:creationId xmlns:a16="http://schemas.microsoft.com/office/drawing/2014/main" id="{BDF3BC09-F1CB-A94F-B636-B0B71D9C0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7300499">
            <a:off x="8389227" y="1629329"/>
            <a:ext cx="270843" cy="270843"/>
          </a:xfrm>
          <a:prstGeom prst="rect">
            <a:avLst/>
          </a:prstGeom>
        </p:spPr>
      </p:pic>
      <p:pic>
        <p:nvPicPr>
          <p:cNvPr id="49" name="Graphic 48" descr="Key">
            <a:extLst>
              <a:ext uri="{FF2B5EF4-FFF2-40B4-BE49-F238E27FC236}">
                <a16:creationId xmlns:a16="http://schemas.microsoft.com/office/drawing/2014/main" id="{A0A8982D-0A0E-FB4A-9913-65EA18AF6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300499">
            <a:off x="8389227" y="1887109"/>
            <a:ext cx="270843" cy="270843"/>
          </a:xfrm>
          <a:prstGeom prst="rect">
            <a:avLst/>
          </a:prstGeom>
        </p:spPr>
      </p:pic>
      <p:pic>
        <p:nvPicPr>
          <p:cNvPr id="50" name="Graphic 49" descr="Key">
            <a:extLst>
              <a:ext uri="{FF2B5EF4-FFF2-40B4-BE49-F238E27FC236}">
                <a16:creationId xmlns:a16="http://schemas.microsoft.com/office/drawing/2014/main" id="{63D37C55-F63C-6143-A9A4-E5B800A0F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300499">
            <a:off x="8392695" y="2130200"/>
            <a:ext cx="270843" cy="270843"/>
          </a:xfrm>
          <a:prstGeom prst="rect">
            <a:avLst/>
          </a:prstGeom>
        </p:spPr>
      </p:pic>
      <p:pic>
        <p:nvPicPr>
          <p:cNvPr id="51" name="Graphic 50" descr="Key">
            <a:extLst>
              <a:ext uri="{FF2B5EF4-FFF2-40B4-BE49-F238E27FC236}">
                <a16:creationId xmlns:a16="http://schemas.microsoft.com/office/drawing/2014/main" id="{8A921BED-CBA2-9E49-8EAA-04C1FC873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300499">
            <a:off x="8389227" y="2378360"/>
            <a:ext cx="270843" cy="2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0BFB919-7E0B-C844-816A-DE2BD5503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" y="1319096"/>
            <a:ext cx="2198076" cy="1588453"/>
          </a:xfrm>
        </p:spPr>
      </p:pic>
      <p:pic>
        <p:nvPicPr>
          <p:cNvPr id="41" name="Content Placeholder 4">
            <a:extLst>
              <a:ext uri="{FF2B5EF4-FFF2-40B4-BE49-F238E27FC236}">
                <a16:creationId xmlns:a16="http://schemas.microsoft.com/office/drawing/2014/main" id="{8F666A22-6A74-0143-8230-5728EB137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2" y="2416321"/>
            <a:ext cx="5942217" cy="42941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3E924B-DCC1-7B40-9BEA-FE5BC2356C93}"/>
              </a:ext>
            </a:extLst>
          </p:cNvPr>
          <p:cNvGrpSpPr/>
          <p:nvPr/>
        </p:nvGrpSpPr>
        <p:grpSpPr>
          <a:xfrm>
            <a:off x="1122773" y="2636578"/>
            <a:ext cx="2394384" cy="3507944"/>
            <a:chOff x="1122773" y="2636578"/>
            <a:chExt cx="2394384" cy="35079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5B19EC-2CDA-3F49-84B9-BAF80E8E3FEE}"/>
                </a:ext>
              </a:extLst>
            </p:cNvPr>
            <p:cNvSpPr txBox="1"/>
            <p:nvPr/>
          </p:nvSpPr>
          <p:spPr>
            <a:xfrm>
              <a:off x="2041951" y="2636578"/>
              <a:ext cx="2762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131029-2BD1-A446-A7ED-402C52530F96}"/>
                </a:ext>
              </a:extLst>
            </p:cNvPr>
            <p:cNvSpPr txBox="1"/>
            <p:nvPr/>
          </p:nvSpPr>
          <p:spPr>
            <a:xfrm>
              <a:off x="2646043" y="2645758"/>
              <a:ext cx="2762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D9FF7F-B70B-064B-8552-F3E4092713C4}"/>
                </a:ext>
              </a:extLst>
            </p:cNvPr>
            <p:cNvSpPr txBox="1"/>
            <p:nvPr/>
          </p:nvSpPr>
          <p:spPr>
            <a:xfrm>
              <a:off x="2341222" y="2852022"/>
              <a:ext cx="27627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  <a:p>
              <a:pPr algn="ctr"/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247FF0-B20C-F64E-9B7B-46C4B2D5BF55}"/>
                </a:ext>
              </a:extLst>
            </p:cNvPr>
            <p:cNvSpPr txBox="1"/>
            <p:nvPr/>
          </p:nvSpPr>
          <p:spPr>
            <a:xfrm>
              <a:off x="2336036" y="3957064"/>
              <a:ext cx="27627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C68549-2A89-CE4B-8DDF-E3903D8C456B}"/>
                </a:ext>
              </a:extLst>
            </p:cNvPr>
            <p:cNvSpPr txBox="1"/>
            <p:nvPr/>
          </p:nvSpPr>
          <p:spPr>
            <a:xfrm>
              <a:off x="2936155" y="4603395"/>
              <a:ext cx="27627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6ADADE-A3A4-CE4C-A2C0-C5EF5161AA8C}"/>
                </a:ext>
              </a:extLst>
            </p:cNvPr>
            <p:cNvSpPr txBox="1"/>
            <p:nvPr/>
          </p:nvSpPr>
          <p:spPr>
            <a:xfrm>
              <a:off x="2936154" y="3721767"/>
              <a:ext cx="2762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E555E3-1197-FC47-9AE0-1F2220F5FC0C}"/>
                </a:ext>
              </a:extLst>
            </p:cNvPr>
            <p:cNvSpPr txBox="1"/>
            <p:nvPr/>
          </p:nvSpPr>
          <p:spPr>
            <a:xfrm>
              <a:off x="2636031" y="5268373"/>
              <a:ext cx="27627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01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3E4F2E-BEF5-E84F-931D-B7C2B1FC8D2B}"/>
                </a:ext>
              </a:extLst>
            </p:cNvPr>
            <p:cNvSpPr txBox="1"/>
            <p:nvPr/>
          </p:nvSpPr>
          <p:spPr>
            <a:xfrm>
              <a:off x="2940594" y="5700466"/>
              <a:ext cx="27627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4D96B3-1A4B-AC43-9E1B-043D3EA6D746}"/>
                </a:ext>
              </a:extLst>
            </p:cNvPr>
            <p:cNvSpPr txBox="1"/>
            <p:nvPr/>
          </p:nvSpPr>
          <p:spPr>
            <a:xfrm>
              <a:off x="3240880" y="3077649"/>
              <a:ext cx="27627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</a:p>
            <a:p>
              <a:pPr algn="ctr"/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67E2DD-1BAF-EE48-B762-F48FE699223B}"/>
                </a:ext>
              </a:extLst>
            </p:cNvPr>
            <p:cNvSpPr txBox="1"/>
            <p:nvPr/>
          </p:nvSpPr>
          <p:spPr>
            <a:xfrm>
              <a:off x="1716510" y="2857778"/>
              <a:ext cx="27627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  <a:p>
              <a:pPr algn="ctr"/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A391BD-BA90-224C-9FED-1FCD04042974}"/>
                </a:ext>
              </a:extLst>
            </p:cNvPr>
            <p:cNvSpPr txBox="1"/>
            <p:nvPr/>
          </p:nvSpPr>
          <p:spPr>
            <a:xfrm>
              <a:off x="1414877" y="3075436"/>
              <a:ext cx="27627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01</a:t>
              </a:r>
            </a:p>
            <a:p>
              <a:pPr algn="ctr"/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3D691D-4EB4-C14A-881F-7AAC5759CED8}"/>
                </a:ext>
              </a:extLst>
            </p:cNvPr>
            <p:cNvSpPr txBox="1"/>
            <p:nvPr/>
          </p:nvSpPr>
          <p:spPr>
            <a:xfrm>
              <a:off x="1122773" y="3736401"/>
              <a:ext cx="276277" cy="1508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  <a:p>
              <a:pPr algn="ctr"/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941A84-FFAA-D84C-B39B-6025CCEA5A96}"/>
                </a:ext>
              </a:extLst>
            </p:cNvPr>
            <p:cNvSpPr txBox="1"/>
            <p:nvPr/>
          </p:nvSpPr>
          <p:spPr>
            <a:xfrm>
              <a:off x="1147683" y="5713635"/>
              <a:ext cx="27627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5B83A9-19E1-2546-A64B-EDB49FBDCF21}"/>
                </a:ext>
              </a:extLst>
            </p:cNvPr>
            <p:cNvSpPr txBox="1"/>
            <p:nvPr/>
          </p:nvSpPr>
          <p:spPr>
            <a:xfrm>
              <a:off x="2023651" y="5263933"/>
              <a:ext cx="27627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937989-EA81-B647-9375-13834623EE62}"/>
                </a:ext>
              </a:extLst>
            </p:cNvPr>
            <p:cNvSpPr txBox="1"/>
            <p:nvPr/>
          </p:nvSpPr>
          <p:spPr>
            <a:xfrm>
              <a:off x="1717964" y="3957847"/>
              <a:ext cx="27627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9E1727-551C-134D-8C80-0D6BAE70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</a:t>
            </a:r>
            <a:r>
              <a:rPr lang="en-US" dirty="0" smtClean="0"/>
              <a:t>Ordering: Example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6EF57-95A6-5448-99E4-2D973EE1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23</a:t>
            </a:fld>
            <a:endParaRPr lang="en-US" dirty="0"/>
          </a:p>
        </p:txBody>
      </p:sp>
      <p:sp>
        <p:nvSpPr>
          <p:cNvPr id="40" name="Rectangular Callout 39">
            <a:extLst>
              <a:ext uri="{FF2B5EF4-FFF2-40B4-BE49-F238E27FC236}">
                <a16:creationId xmlns:a16="http://schemas.microsoft.com/office/drawing/2014/main" id="{FC6D0638-878F-654B-B0B5-ACEC4A19FA99}"/>
              </a:ext>
            </a:extLst>
          </p:cNvPr>
          <p:cNvSpPr/>
          <p:nvPr/>
        </p:nvSpPr>
        <p:spPr>
          <a:xfrm>
            <a:off x="7371806" y="4489807"/>
            <a:ext cx="4126521" cy="1439271"/>
          </a:xfrm>
          <a:prstGeom prst="wedgeRectCallout">
            <a:avLst>
              <a:gd name="adj1" fmla="val -80675"/>
              <a:gd name="adj2" fmla="val -1987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ea typeface="Cambria Math" panose="02040503050406030204" pitchFamily="18" charset="0"/>
              </a:rPr>
              <a:t>Accesses in first and second S-Boxes are identical up to XOR with constant </a:t>
            </a:r>
            <a:r>
              <a:rPr lang="en-US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baseline="-250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ea typeface="Cambria Math" panose="02040503050406030204" pitchFamily="18" charset="0"/>
            </a:endParaRPr>
          </a:p>
          <a:p>
            <a:pPr algn="ctr"/>
            <a:r>
              <a:rPr lang="en-US" dirty="0">
                <a:solidFill>
                  <a:sysClr val="windowText" lastClr="000000"/>
                </a:solidFill>
                <a:ea typeface="Cambria Math" panose="02040503050406030204" pitchFamily="18" charset="0"/>
              </a:rPr>
              <a:t>Varying byte in last row of column</a:t>
            </a:r>
            <a:endParaRPr lang="en-US" baseline="-25000" dirty="0">
              <a:solidFill>
                <a:sysClr val="windowText" lastClr="000000"/>
              </a:solidFill>
              <a:ea typeface="Cambria Math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AE0C6F-9F75-1046-B842-817CB5C2C824}"/>
              </a:ext>
            </a:extLst>
          </p:cNvPr>
          <p:cNvGrpSpPr/>
          <p:nvPr/>
        </p:nvGrpSpPr>
        <p:grpSpPr>
          <a:xfrm>
            <a:off x="331744" y="1354264"/>
            <a:ext cx="2004291" cy="1226787"/>
            <a:chOff x="331745" y="1354264"/>
            <a:chExt cx="1965770" cy="137135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F2B97E-069C-194D-8382-6E871433A5B9}"/>
                </a:ext>
              </a:extLst>
            </p:cNvPr>
            <p:cNvSpPr/>
            <p:nvPr/>
          </p:nvSpPr>
          <p:spPr>
            <a:xfrm>
              <a:off x="331745" y="1354264"/>
              <a:ext cx="696955" cy="19318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A6C8BE-2329-5145-9931-CEC772068F18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926633" y="1519154"/>
              <a:ext cx="1370882" cy="1206461"/>
            </a:xfrm>
            <a:prstGeom prst="line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E53B81-EAC9-A14A-86C5-EB5C6E910453}"/>
              </a:ext>
            </a:extLst>
          </p:cNvPr>
          <p:cNvSpPr txBox="1"/>
          <p:nvPr/>
        </p:nvSpPr>
        <p:spPr>
          <a:xfrm>
            <a:off x="6538545" y="2021025"/>
            <a:ext cx="505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Fixing three bytes and varying the other (in the same column):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will be two second round S-Box accesses that are identical up to XOR with a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them gives us the row of the varying plaintext byte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9D2493-3E7C-BF4B-946B-CBE11739840D}"/>
              </a:ext>
            </a:extLst>
          </p:cNvPr>
          <p:cNvSpPr/>
          <p:nvPr/>
        </p:nvSpPr>
        <p:spPr>
          <a:xfrm>
            <a:off x="1087569" y="2494076"/>
            <a:ext cx="2419891" cy="387348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F2410-9311-004A-8F8D-5BA26FBA5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Round Attack: gets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 MSBs of the first round key</a:t>
            </a:r>
          </a:p>
          <a:p>
            <a:endParaRPr lang="en-US" dirty="0"/>
          </a:p>
          <a:p>
            <a:r>
              <a:rPr lang="en-US" dirty="0"/>
              <a:t>Prepared the second round attack by reversing the first round of the key-dependent transformation Shift-Rows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0154A1C3-D51D-224C-AD07-3DAD1DC126F2}"/>
              </a:ext>
            </a:extLst>
          </p:cNvPr>
          <p:cNvSpPr/>
          <p:nvPr/>
        </p:nvSpPr>
        <p:spPr>
          <a:xfrm>
            <a:off x="4929808" y="4548809"/>
            <a:ext cx="4631635" cy="2079831"/>
          </a:xfrm>
          <a:prstGeom prst="wedgeRectCallout">
            <a:avLst>
              <a:gd name="adj1" fmla="val -25251"/>
              <a:gd name="adj2" fmla="val -9719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Calculate this.</a:t>
            </a: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>
                <a:solidFill>
                  <a:schemeClr val="tx1"/>
                </a:solidFill>
              </a:rPr>
              <a:t>It will match what we observe in the cache up to a constant.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6EFA5251-60ED-EB4F-99F2-8B5629FA9FE6}"/>
                  </a:ext>
                </a:extLst>
              </p:cNvPr>
              <p:cNvSpPr/>
              <p:nvPr/>
            </p:nvSpPr>
            <p:spPr>
              <a:xfrm>
                <a:off x="4929807" y="4555453"/>
                <a:ext cx="4631635" cy="2079831"/>
              </a:xfrm>
              <a:prstGeom prst="wedgeRectCallout">
                <a:avLst>
                  <a:gd name="adj1" fmla="val -25251"/>
                  <a:gd name="adj2" fmla="val -97191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𝑅𝐾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𝑅𝐾</m:t>
                        </m:r>
                      </m:e>
                      <m:sup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  <m:sup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⨁</m:t>
                        </m:r>
                        <m:sSup>
                          <m:sSupPr>
                            <m:ctrlP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𝑅𝐾</m:t>
                            </m:r>
                          </m:e>
                          <m:sup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AU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AU" dirty="0">
                    <a:solidFill>
                      <a:schemeClr val="tx1"/>
                    </a:solidFill>
                  </a:rPr>
                  <a:t>It will match what we observe in the cache up to a constant </a:t>
                </a:r>
                <a:r>
                  <a:rPr lang="en-AU" u="sng" dirty="0">
                    <a:solidFill>
                      <a:schemeClr val="tx1"/>
                    </a:solidFill>
                  </a:rPr>
                  <a:t>if we guess the correct key</a:t>
                </a:r>
                <a:r>
                  <a:rPr lang="en-AU" dirty="0">
                    <a:solidFill>
                      <a:schemeClr val="tx1"/>
                    </a:solidFill>
                  </a:rPr>
                  <a:t>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6EFA5251-60ED-EB4F-99F2-8B5629FA9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807" y="4555453"/>
                <a:ext cx="4631635" cy="2079831"/>
              </a:xfrm>
              <a:prstGeom prst="wedgeRectCallout">
                <a:avLst>
                  <a:gd name="adj1" fmla="val -25251"/>
                  <a:gd name="adj2" fmla="val -97191"/>
                </a:avLst>
              </a:prstGeom>
              <a:blipFill>
                <a:blip r:embed="rId2"/>
                <a:stretch>
                  <a:fillRect l="-820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A2E4138-345D-2F44-BA9C-0A02E12FCBFF}"/>
              </a:ext>
            </a:extLst>
          </p:cNvPr>
          <p:cNvSpPr/>
          <p:nvPr/>
        </p:nvSpPr>
        <p:spPr>
          <a:xfrm>
            <a:off x="3978965" y="2981568"/>
            <a:ext cx="4631635" cy="62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F247A-2801-C742-8CE7-E342F1E33227}"/>
              </a:ext>
            </a:extLst>
          </p:cNvPr>
          <p:cNvSpPr/>
          <p:nvPr/>
        </p:nvSpPr>
        <p:spPr>
          <a:xfrm>
            <a:off x="4014581" y="3017717"/>
            <a:ext cx="2554356" cy="4780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53BFD-A337-3E4F-9316-5744D411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2974" y="3008975"/>
                <a:ext cx="5711688" cy="8225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[2 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 ⨁</m:t>
                          </m:r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𝑅𝐾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⨁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53BFD-A337-3E4F-9316-5744D411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2974" y="3008975"/>
                <a:ext cx="5711688" cy="822566"/>
              </a:xfrm>
              <a:blipFill>
                <a:blip r:embed="rId3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994B702-BB0A-FA4F-9615-E6ECA382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Round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A9405-4B67-1A48-B6E5-039F2537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3022CB3B-7F10-9045-9F71-62E66B757B76}"/>
              </a:ext>
            </a:extLst>
          </p:cNvPr>
          <p:cNvSpPr/>
          <p:nvPr/>
        </p:nvSpPr>
        <p:spPr>
          <a:xfrm>
            <a:off x="7860196" y="3840283"/>
            <a:ext cx="4244008" cy="673893"/>
          </a:xfrm>
          <a:prstGeom prst="wedgeRectCallout">
            <a:avLst>
              <a:gd name="adj1" fmla="val -49446"/>
              <a:gd name="adj2" fmla="val -8311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Observe this in cache</a:t>
            </a: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39C4C158-8621-C34B-996C-7DD27429F1B0}"/>
              </a:ext>
            </a:extLst>
          </p:cNvPr>
          <p:cNvSpPr/>
          <p:nvPr/>
        </p:nvSpPr>
        <p:spPr>
          <a:xfrm>
            <a:off x="4347044" y="2832895"/>
            <a:ext cx="725557" cy="777391"/>
          </a:xfrm>
          <a:prstGeom prst="donut">
            <a:avLst>
              <a:gd name="adj" fmla="val 620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5D6BF8E9-3B60-AE4A-AA0C-9D78E116EA18}"/>
                  </a:ext>
                </a:extLst>
              </p:cNvPr>
              <p:cNvSpPr/>
              <p:nvPr/>
            </p:nvSpPr>
            <p:spPr>
              <a:xfrm>
                <a:off x="1007994" y="4276349"/>
                <a:ext cx="3245126" cy="2079830"/>
              </a:xfrm>
              <a:prstGeom prst="wedgeRectCallout">
                <a:avLst>
                  <a:gd name="adj1" fmla="val 59324"/>
                  <a:gd name="adj2" fmla="val -82278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Depends on next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𝑅𝐾</m:t>
                        </m:r>
                      </m:e>
                      <m:sup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pPr algn="ctr"/>
                <a:endParaRPr lang="en-AU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𝑅𝐾</m:t>
                        </m:r>
                      </m:e>
                      <m:sup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AU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  <m:sup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⨁</m:t>
                        </m:r>
                        <m:sSup>
                          <m:sSupPr>
                            <m:ctrlP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𝑅𝐾</m:t>
                            </m:r>
                          </m:e>
                          <m:sup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5D6BF8E9-3B60-AE4A-AA0C-9D78E116E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94" y="4276349"/>
                <a:ext cx="3245126" cy="2079830"/>
              </a:xfrm>
              <a:prstGeom prst="wedgeRectCallout">
                <a:avLst>
                  <a:gd name="adj1" fmla="val 59324"/>
                  <a:gd name="adj2" fmla="val -82278"/>
                </a:avLst>
              </a:prstGeom>
              <a:blipFill>
                <a:blip r:embed="rId4"/>
                <a:stretch>
                  <a:fillRect l="-1060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B87037D-F1A9-BE45-9AF3-9E5BB5B35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63895"/>
              </p:ext>
            </p:extLst>
          </p:nvPr>
        </p:nvGraphicFramePr>
        <p:xfrm>
          <a:off x="1007994" y="1523679"/>
          <a:ext cx="1087684" cy="112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1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271921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2754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342" marR="68342" marT="34171" marB="341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12" name="Doughnut 11">
            <a:extLst>
              <a:ext uri="{FF2B5EF4-FFF2-40B4-BE49-F238E27FC236}">
                <a16:creationId xmlns:a16="http://schemas.microsoft.com/office/drawing/2014/main" id="{4B2673B8-B3DE-5B43-A3BF-A2CB374063C9}"/>
              </a:ext>
            </a:extLst>
          </p:cNvPr>
          <p:cNvSpPr/>
          <p:nvPr/>
        </p:nvSpPr>
        <p:spPr>
          <a:xfrm>
            <a:off x="914400" y="2280672"/>
            <a:ext cx="437322" cy="468564"/>
          </a:xfrm>
          <a:prstGeom prst="donut">
            <a:avLst>
              <a:gd name="adj" fmla="val 620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C59FC8F-209C-CA45-9361-E4105492369B}"/>
              </a:ext>
            </a:extLst>
          </p:cNvPr>
          <p:cNvSpPr/>
          <p:nvPr/>
        </p:nvSpPr>
        <p:spPr>
          <a:xfrm rot="1191163">
            <a:off x="1288212" y="2837565"/>
            <a:ext cx="1843709" cy="271038"/>
          </a:xfrm>
          <a:prstGeom prst="rightArrow">
            <a:avLst>
              <a:gd name="adj1" fmla="val 27789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9BA1B3-94C1-754E-963A-7C23224E355E}"/>
              </a:ext>
            </a:extLst>
          </p:cNvPr>
          <p:cNvSpPr txBox="1"/>
          <p:nvPr/>
        </p:nvSpPr>
        <p:spPr>
          <a:xfrm>
            <a:off x="914400" y="2955352"/>
            <a:ext cx="159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Second round S-Box access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DB13B-3963-AC4A-B258-26478E1C39E5}"/>
              </a:ext>
            </a:extLst>
          </p:cNvPr>
          <p:cNvSpPr txBox="1"/>
          <p:nvPr/>
        </p:nvSpPr>
        <p:spPr>
          <a:xfrm>
            <a:off x="279627" y="1186581"/>
            <a:ext cx="25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Shift-Rows of first round</a:t>
            </a:r>
          </a:p>
        </p:txBody>
      </p:sp>
    </p:spTree>
    <p:extLst>
      <p:ext uri="{BB962C8B-B14F-4D97-AF65-F5344CB8AC3E}">
        <p14:creationId xmlns:p14="http://schemas.microsoft.com/office/powerpoint/2010/main" val="36534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  <p:bldP spid="10" grpId="0" animBg="1"/>
      <p:bldP spid="5" grpId="0" animBg="1"/>
      <p:bldP spid="5" grpId="1" animBg="1"/>
      <p:bldP spid="9" grpId="0" animBg="1"/>
      <p:bldP spid="3" grpId="0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1" animBg="1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Round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86F2410-9311-004A-8F8D-5BA26FBA5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1875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sz="3600" dirty="0"/>
                  <a:t>For each key byte, guess </a:t>
                </a:r>
                <a:r>
                  <a:rPr lang="en-AU" sz="3600" u="sng" dirty="0"/>
                  <a:t>6 unknown bits of the first round key</a:t>
                </a:r>
                <a:r>
                  <a:rPr lang="en-AU" sz="3600" dirty="0"/>
                  <a:t> and the </a:t>
                </a:r>
                <a:r>
                  <a:rPr lang="en-AU" sz="3600" u="sng" dirty="0"/>
                  <a:t>8 bits of the second round key</a:t>
                </a:r>
              </a:p>
              <a:p>
                <a:endParaRPr lang="en-AU" sz="3600" u="sng" dirty="0"/>
              </a:p>
              <a:p>
                <a:r>
                  <a:rPr lang="en-AU" sz="3600" dirty="0"/>
                  <a:t>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AU" sz="3600" dirty="0"/>
                  <a:t> possible guesses to test for each key byte</a:t>
                </a:r>
              </a:p>
              <a:p>
                <a:endParaRPr lang="en-AU" sz="3600" dirty="0"/>
              </a:p>
              <a:p>
                <a:r>
                  <a:rPr lang="en-AU" sz="3600" dirty="0"/>
                  <a:t>On average, observing S-Box accesses for around </a:t>
                </a:r>
                <a14:m>
                  <m:oMath xmlns:m="http://schemas.openxmlformats.org/officeDocument/2006/math">
                    <m:r>
                      <a:rPr lang="en-AU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AU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AU" sz="3600" dirty="0"/>
                  <a:t> different plaintext byte values for each key byte is sufficient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86F2410-9311-004A-8F8D-5BA26FBA5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187549"/>
              </a:xfrm>
              <a:blipFill>
                <a:blip r:embed="rId2"/>
                <a:stretch>
                  <a:fillRect l="-1691" t="-4545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AE14-A7DC-1642-BFB6-D39A77FB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1FE2-D255-284C-869C-C3DD0427C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Secret-dependent transformations can be reversed by observing cache accesses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To fully break cipher:</a:t>
            </a:r>
          </a:p>
          <a:p>
            <a:pPr lvl="1"/>
            <a:r>
              <a:rPr lang="en-AU" dirty="0">
                <a:latin typeface="Cambria Math" panose="02040503050406030204" pitchFamily="18" charset="0"/>
                <a:ea typeface="Cambria Math" panose="02040503050406030204" pitchFamily="18" charset="0"/>
              </a:rPr>
              <a:t>35</a:t>
            </a:r>
            <a:r>
              <a:rPr lang="en-AU" dirty="0"/>
              <a:t> million encryptions</a:t>
            </a:r>
          </a:p>
          <a:p>
            <a:pPr lvl="1"/>
            <a:r>
              <a:rPr lang="en-AU" dirty="0">
                <a:latin typeface="Cambria Math" panose="02040503050406030204" pitchFamily="18" charset="0"/>
                <a:ea typeface="Cambria Math" panose="02040503050406030204" pitchFamily="18" charset="0"/>
              </a:rPr>
              <a:t>19,472 </a:t>
            </a:r>
            <a:r>
              <a:rPr lang="en-AU" dirty="0">
                <a:ea typeface="Cambria Math" panose="02040503050406030204" pitchFamily="18" charset="0"/>
              </a:rPr>
              <a:t>queries of S-Box accesses</a:t>
            </a:r>
          </a:p>
          <a:p>
            <a:pPr lvl="1"/>
            <a:r>
              <a:rPr lang="en-AU" dirty="0"/>
              <a:t>Average 8 minutes on a typical laptop</a:t>
            </a:r>
          </a:p>
          <a:p>
            <a:pPr lvl="1"/>
            <a:endParaRPr lang="en-AU" dirty="0"/>
          </a:p>
          <a:p>
            <a:r>
              <a:rPr lang="en-AU" dirty="0"/>
              <a:t>Constant-time implementation as a defence for side-channel attacks</a:t>
            </a:r>
          </a:p>
          <a:p>
            <a:pPr marL="0" indent="0">
              <a:buNone/>
            </a:pPr>
            <a:endParaRPr lang="en-AU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11577-B114-BD4B-8435-F2A11AA8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DA06C-7A02-A946-801D-9AD9B57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Pilsung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F2410-9311-004A-8F8D-5BA26FBA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215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 of Red-Star OS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3.0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Based on AES, with:</a:t>
            </a:r>
          </a:p>
          <a:p>
            <a:pPr lvl="1"/>
            <a:r>
              <a:rPr lang="en-US" dirty="0"/>
              <a:t>Key-dependent S-Boxes</a:t>
            </a:r>
          </a:p>
          <a:p>
            <a:pPr lvl="1"/>
            <a:r>
              <a:rPr lang="en-US" dirty="0"/>
              <a:t>Key-dependent “Shift-Rows” permutations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AES: Secret information can be recovered with </a:t>
            </a:r>
            <a:r>
              <a:rPr lang="en-US" u="sng" dirty="0"/>
              <a:t>cache attacks </a:t>
            </a:r>
            <a:r>
              <a:rPr lang="en-US" dirty="0"/>
              <a:t>and </a:t>
            </a:r>
            <a:r>
              <a:rPr lang="en-US" u="sng" dirty="0"/>
              <a:t>knowing the internal structure</a:t>
            </a:r>
            <a:r>
              <a:rPr lang="en-US" dirty="0"/>
              <a:t> of the cipher</a:t>
            </a:r>
          </a:p>
          <a:p>
            <a:endParaRPr lang="en-US" dirty="0"/>
          </a:p>
          <a:p>
            <a:r>
              <a:rPr lang="en-US" b="1" dirty="0"/>
              <a:t>Secret transformations </a:t>
            </a:r>
            <a:r>
              <a:rPr lang="en-US" b="1" u="sng" dirty="0"/>
              <a:t>do not</a:t>
            </a:r>
            <a:r>
              <a:rPr lang="en-US" dirty="0"/>
              <a:t> </a:t>
            </a:r>
            <a:r>
              <a:rPr lang="en-US" b="1" dirty="0"/>
              <a:t>make </a:t>
            </a:r>
            <a:r>
              <a:rPr lang="en-US" b="1" dirty="0" err="1"/>
              <a:t>Pilsung</a:t>
            </a:r>
            <a:r>
              <a:rPr lang="en-US" b="1" dirty="0"/>
              <a:t> secure against cache attacks used for AES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C8FB4-3D4F-714F-BC8C-93F33FE3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9A0A88E-8CAC-D941-A9CF-C26816E7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38" y="1992227"/>
            <a:ext cx="4046831" cy="304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5">
            <a:extLst>
              <a:ext uri="{FF2B5EF4-FFF2-40B4-BE49-F238E27FC236}">
                <a16:creationId xmlns:a16="http://schemas.microsoft.com/office/drawing/2014/main" id="{B6A39E7C-51AC-5049-87C5-2713A76B7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82742"/>
              </p:ext>
            </p:extLst>
          </p:nvPr>
        </p:nvGraphicFramePr>
        <p:xfrm>
          <a:off x="9440459" y="489524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4"/>
                        </a:gs>
                        <a:gs pos="14000">
                          <a:schemeClr val="accent3"/>
                        </a:gs>
                        <a:gs pos="61000">
                          <a:schemeClr val="accent5"/>
                        </a:gs>
                        <a:gs pos="86000">
                          <a:schemeClr val="accent2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5"/>
                        </a:gs>
                        <a:gs pos="14000">
                          <a:schemeClr val="accent4"/>
                        </a:gs>
                        <a:gs pos="61000">
                          <a:schemeClr val="accent2"/>
                        </a:gs>
                        <a:gs pos="86000">
                          <a:schemeClr val="accent3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2"/>
                        </a:gs>
                        <a:gs pos="14000">
                          <a:schemeClr val="accent5"/>
                        </a:gs>
                        <a:gs pos="61000">
                          <a:schemeClr val="accent3"/>
                        </a:gs>
                        <a:gs pos="86000">
                          <a:schemeClr val="accent4"/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4"/>
                        </a:gs>
                        <a:gs pos="14000">
                          <a:schemeClr val="accent3"/>
                        </a:gs>
                        <a:gs pos="61000">
                          <a:schemeClr val="accent5"/>
                        </a:gs>
                        <a:gs pos="86000">
                          <a:schemeClr val="accent2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5"/>
                        </a:gs>
                        <a:gs pos="14000">
                          <a:schemeClr val="accent4"/>
                        </a:gs>
                        <a:gs pos="61000">
                          <a:schemeClr val="accent2"/>
                        </a:gs>
                        <a:gs pos="86000">
                          <a:schemeClr val="accent3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2"/>
                        </a:gs>
                        <a:gs pos="14000">
                          <a:schemeClr val="accent5"/>
                        </a:gs>
                        <a:gs pos="61000">
                          <a:schemeClr val="accent3"/>
                        </a:gs>
                        <a:gs pos="86000">
                          <a:schemeClr val="accent4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4"/>
                        </a:gs>
                        <a:gs pos="14000">
                          <a:schemeClr val="accent3"/>
                        </a:gs>
                        <a:gs pos="61000">
                          <a:schemeClr val="accent5"/>
                        </a:gs>
                        <a:gs pos="86000">
                          <a:schemeClr val="accent2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5"/>
                        </a:gs>
                        <a:gs pos="14000">
                          <a:schemeClr val="accent4"/>
                        </a:gs>
                        <a:gs pos="61000">
                          <a:schemeClr val="accent2"/>
                        </a:gs>
                        <a:gs pos="86000">
                          <a:schemeClr val="accent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2"/>
                        </a:gs>
                        <a:gs pos="14000">
                          <a:schemeClr val="accent5"/>
                        </a:gs>
                        <a:gs pos="61000">
                          <a:schemeClr val="accent3"/>
                        </a:gs>
                        <a:gs pos="86000">
                          <a:schemeClr val="accent4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4"/>
                        </a:gs>
                        <a:gs pos="14000">
                          <a:schemeClr val="accent3"/>
                        </a:gs>
                        <a:gs pos="61000">
                          <a:schemeClr val="accent5"/>
                        </a:gs>
                        <a:gs pos="86000">
                          <a:schemeClr val="accent2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5"/>
                        </a:gs>
                        <a:gs pos="14000">
                          <a:schemeClr val="accent4"/>
                        </a:gs>
                        <a:gs pos="61000">
                          <a:schemeClr val="accent2"/>
                        </a:gs>
                        <a:gs pos="86000">
                          <a:schemeClr val="accent3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2"/>
                        </a:gs>
                        <a:gs pos="14000">
                          <a:schemeClr val="accent5"/>
                        </a:gs>
                        <a:gs pos="61000">
                          <a:schemeClr val="accent3"/>
                        </a:gs>
                        <a:gs pos="86000">
                          <a:schemeClr val="accent4"/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DB45F0F-6638-6746-9C3D-F3679EB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Refresher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B6B3-DF01-1749-91EB-375DC85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7EDE0B-4A8C-8E4F-B902-64B69C9D5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32876"/>
              </p:ext>
            </p:extLst>
          </p:nvPr>
        </p:nvGraphicFramePr>
        <p:xfrm>
          <a:off x="629653" y="2037999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3FC7A-2142-9443-8548-1F4BCD229476}"/>
                  </a:ext>
                </a:extLst>
              </p:cNvPr>
              <p:cNvSpPr txBox="1"/>
              <p:nvPr/>
            </p:nvSpPr>
            <p:spPr>
              <a:xfrm>
                <a:off x="2372928" y="2562103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3FC7A-2142-9443-8548-1F4BCD229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928" y="2562103"/>
                <a:ext cx="637710" cy="523220"/>
              </a:xfrm>
              <a:prstGeom prst="rect">
                <a:avLst/>
              </a:prstGeom>
              <a:blipFill>
                <a:blip r:embed="rId3"/>
                <a:stretch>
                  <a:fillRect l="-1961" r="-19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29741AF2-D9AE-9841-9F3C-C86C36DC0C40}"/>
              </a:ext>
            </a:extLst>
          </p:cNvPr>
          <p:cNvSpPr/>
          <p:nvPr/>
        </p:nvSpPr>
        <p:spPr>
          <a:xfrm>
            <a:off x="1500185" y="1344179"/>
            <a:ext cx="10326921" cy="4169642"/>
          </a:xfrm>
          <a:custGeom>
            <a:avLst/>
            <a:gdLst>
              <a:gd name="connsiteX0" fmla="*/ 6738079 w 8052330"/>
              <a:gd name="connsiteY0" fmla="*/ 3486534 h 3486534"/>
              <a:gd name="connsiteX1" fmla="*/ 8034728 w 8052330"/>
              <a:gd name="connsiteY1" fmla="*/ 1747675 h 3486534"/>
              <a:gd name="connsiteX2" fmla="*/ 5898630 w 8052330"/>
              <a:gd name="connsiteY2" fmla="*/ 143728 h 3486534"/>
              <a:gd name="connsiteX3" fmla="*/ 816964 w 8052330"/>
              <a:gd name="connsiteY3" fmla="*/ 121242 h 3486534"/>
              <a:gd name="connsiteX4" fmla="*/ 0 w 8052330"/>
              <a:gd name="connsiteY4" fmla="*/ 533472 h 3486534"/>
              <a:gd name="connsiteX0" fmla="*/ 6738079 w 8052330"/>
              <a:gd name="connsiteY0" fmla="*/ 3557979 h 3557979"/>
              <a:gd name="connsiteX1" fmla="*/ 8034728 w 8052330"/>
              <a:gd name="connsiteY1" fmla="*/ 1819120 h 3557979"/>
              <a:gd name="connsiteX2" fmla="*/ 5898630 w 8052330"/>
              <a:gd name="connsiteY2" fmla="*/ 215173 h 3557979"/>
              <a:gd name="connsiteX3" fmla="*/ 2188564 w 8052330"/>
              <a:gd name="connsiteY3" fmla="*/ 57775 h 3557979"/>
              <a:gd name="connsiteX4" fmla="*/ 0 w 8052330"/>
              <a:gd name="connsiteY4" fmla="*/ 604917 h 3557979"/>
              <a:gd name="connsiteX0" fmla="*/ 6415791 w 7730042"/>
              <a:gd name="connsiteY0" fmla="*/ 3555904 h 3555904"/>
              <a:gd name="connsiteX1" fmla="*/ 7712440 w 7730042"/>
              <a:gd name="connsiteY1" fmla="*/ 1817045 h 3555904"/>
              <a:gd name="connsiteX2" fmla="*/ 5576342 w 7730042"/>
              <a:gd name="connsiteY2" fmla="*/ 213098 h 3555904"/>
              <a:gd name="connsiteX3" fmla="*/ 1866276 w 7730042"/>
              <a:gd name="connsiteY3" fmla="*/ 55700 h 3555904"/>
              <a:gd name="connsiteX4" fmla="*/ 0 w 7730042"/>
              <a:gd name="connsiteY4" fmla="*/ 572862 h 3555904"/>
              <a:gd name="connsiteX0" fmla="*/ 6415791 w 7730042"/>
              <a:gd name="connsiteY0" fmla="*/ 3516611 h 3516611"/>
              <a:gd name="connsiteX1" fmla="*/ 7712440 w 7730042"/>
              <a:gd name="connsiteY1" fmla="*/ 1777752 h 3516611"/>
              <a:gd name="connsiteX2" fmla="*/ 5576342 w 7730042"/>
              <a:gd name="connsiteY2" fmla="*/ 173805 h 3516611"/>
              <a:gd name="connsiteX3" fmla="*/ 1049312 w 7730042"/>
              <a:gd name="connsiteY3" fmla="*/ 83863 h 3516611"/>
              <a:gd name="connsiteX4" fmla="*/ 0 w 7730042"/>
              <a:gd name="connsiteY4" fmla="*/ 533569 h 3516611"/>
              <a:gd name="connsiteX0" fmla="*/ 6415791 w 7825678"/>
              <a:gd name="connsiteY0" fmla="*/ 3538336 h 3538336"/>
              <a:gd name="connsiteX1" fmla="*/ 7809876 w 7825678"/>
              <a:gd name="connsiteY1" fmla="*/ 2121766 h 3538336"/>
              <a:gd name="connsiteX2" fmla="*/ 5576342 w 7825678"/>
              <a:gd name="connsiteY2" fmla="*/ 195530 h 3538336"/>
              <a:gd name="connsiteX3" fmla="*/ 1049312 w 7825678"/>
              <a:gd name="connsiteY3" fmla="*/ 105588 h 3538336"/>
              <a:gd name="connsiteX4" fmla="*/ 0 w 7825678"/>
              <a:gd name="connsiteY4" fmla="*/ 555294 h 3538336"/>
              <a:gd name="connsiteX0" fmla="*/ 6415791 w 7811291"/>
              <a:gd name="connsiteY0" fmla="*/ 3538336 h 3538336"/>
              <a:gd name="connsiteX1" fmla="*/ 7809876 w 7811291"/>
              <a:gd name="connsiteY1" fmla="*/ 2121766 h 3538336"/>
              <a:gd name="connsiteX2" fmla="*/ 5576342 w 7811291"/>
              <a:gd name="connsiteY2" fmla="*/ 195530 h 3538336"/>
              <a:gd name="connsiteX3" fmla="*/ 1049312 w 7811291"/>
              <a:gd name="connsiteY3" fmla="*/ 105588 h 3538336"/>
              <a:gd name="connsiteX4" fmla="*/ 0 w 7811291"/>
              <a:gd name="connsiteY4" fmla="*/ 555294 h 3538336"/>
              <a:gd name="connsiteX0" fmla="*/ 6415791 w 7811291"/>
              <a:gd name="connsiteY0" fmla="*/ 3538336 h 3538336"/>
              <a:gd name="connsiteX1" fmla="*/ 7809876 w 7811291"/>
              <a:gd name="connsiteY1" fmla="*/ 2121766 h 3538336"/>
              <a:gd name="connsiteX2" fmla="*/ 5576342 w 7811291"/>
              <a:gd name="connsiteY2" fmla="*/ 195530 h 3538336"/>
              <a:gd name="connsiteX3" fmla="*/ 1049312 w 7811291"/>
              <a:gd name="connsiteY3" fmla="*/ 105588 h 3538336"/>
              <a:gd name="connsiteX4" fmla="*/ 0 w 7811291"/>
              <a:gd name="connsiteY4" fmla="*/ 555294 h 3538336"/>
              <a:gd name="connsiteX0" fmla="*/ 7101515 w 7924658"/>
              <a:gd name="connsiteY0" fmla="*/ 3287531 h 3287531"/>
              <a:gd name="connsiteX1" fmla="*/ 7809876 w 7924658"/>
              <a:gd name="connsiteY1" fmla="*/ 2121766 h 3287531"/>
              <a:gd name="connsiteX2" fmla="*/ 5576342 w 7924658"/>
              <a:gd name="connsiteY2" fmla="*/ 195530 h 3287531"/>
              <a:gd name="connsiteX3" fmla="*/ 1049312 w 7924658"/>
              <a:gd name="connsiteY3" fmla="*/ 105588 h 3287531"/>
              <a:gd name="connsiteX4" fmla="*/ 0 w 7924658"/>
              <a:gd name="connsiteY4" fmla="*/ 555294 h 3287531"/>
              <a:gd name="connsiteX0" fmla="*/ 7101515 w 7908695"/>
              <a:gd name="connsiteY0" fmla="*/ 3287531 h 3287531"/>
              <a:gd name="connsiteX1" fmla="*/ 7809876 w 7908695"/>
              <a:gd name="connsiteY1" fmla="*/ 2121766 h 3287531"/>
              <a:gd name="connsiteX2" fmla="*/ 5576342 w 7908695"/>
              <a:gd name="connsiteY2" fmla="*/ 195530 h 3287531"/>
              <a:gd name="connsiteX3" fmla="*/ 1049312 w 7908695"/>
              <a:gd name="connsiteY3" fmla="*/ 105588 h 3287531"/>
              <a:gd name="connsiteX4" fmla="*/ 0 w 7908695"/>
              <a:gd name="connsiteY4" fmla="*/ 555294 h 328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8695" h="3287531">
                <a:moveTo>
                  <a:pt x="7101515" y="3287531"/>
                </a:moveTo>
                <a:cubicBezTo>
                  <a:pt x="7827828" y="2828211"/>
                  <a:pt x="8064072" y="2637100"/>
                  <a:pt x="7809876" y="2121766"/>
                </a:cubicBezTo>
                <a:cubicBezTo>
                  <a:pt x="7555681" y="1606433"/>
                  <a:pt x="6703103" y="531560"/>
                  <a:pt x="5576342" y="195530"/>
                </a:cubicBezTo>
                <a:cubicBezTo>
                  <a:pt x="4449581" y="-140500"/>
                  <a:pt x="1978702" y="45627"/>
                  <a:pt x="1049312" y="105588"/>
                </a:cubicBezTo>
                <a:cubicBezTo>
                  <a:pt x="119922" y="165549"/>
                  <a:pt x="114924" y="556543"/>
                  <a:pt x="0" y="555294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DF0B34FB-A448-714B-9CDE-7D334A8D2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35462"/>
              </p:ext>
            </p:extLst>
          </p:nvPr>
        </p:nvGraphicFramePr>
        <p:xfrm>
          <a:off x="3234201" y="20356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5774B2-3C15-2549-A3CE-3A4161A3F00E}"/>
                  </a:ext>
                </a:extLst>
              </p:cNvPr>
              <p:cNvSpPr txBox="1"/>
              <p:nvPr/>
            </p:nvSpPr>
            <p:spPr>
              <a:xfrm>
                <a:off x="4980878" y="2556595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5774B2-3C15-2549-A3CE-3A4161A3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78" y="2556595"/>
                <a:ext cx="6377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D243987C-9045-E64B-8D87-784665A31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5528"/>
              </p:ext>
            </p:extLst>
          </p:nvPr>
        </p:nvGraphicFramePr>
        <p:xfrm>
          <a:off x="5832763" y="2032150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B17A187B-1A83-8641-8D5B-20A04C691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1407"/>
              </p:ext>
            </p:extLst>
          </p:nvPr>
        </p:nvGraphicFramePr>
        <p:xfrm>
          <a:off x="1576700" y="489524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3" name="Table 5">
            <a:extLst>
              <a:ext uri="{FF2B5EF4-FFF2-40B4-BE49-F238E27FC236}">
                <a16:creationId xmlns:a16="http://schemas.microsoft.com/office/drawing/2014/main" id="{BFAF6590-B1FF-2B40-BF7F-6CDA6656C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76215"/>
              </p:ext>
            </p:extLst>
          </p:nvPr>
        </p:nvGraphicFramePr>
        <p:xfrm>
          <a:off x="5511226" y="489724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4D9DA960-FE33-0047-B832-7DFDAACA9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21899"/>
              </p:ext>
            </p:extLst>
          </p:nvPr>
        </p:nvGraphicFramePr>
        <p:xfrm>
          <a:off x="9440459" y="489524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4"/>
                        </a:gs>
                        <a:gs pos="14000">
                          <a:schemeClr val="accent3"/>
                        </a:gs>
                        <a:gs pos="61000">
                          <a:schemeClr val="accent5"/>
                        </a:gs>
                        <a:gs pos="86000">
                          <a:schemeClr val="accent2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5"/>
                        </a:gs>
                        <a:gs pos="14000">
                          <a:schemeClr val="accent4"/>
                        </a:gs>
                        <a:gs pos="61000">
                          <a:schemeClr val="accent2"/>
                        </a:gs>
                        <a:gs pos="86000">
                          <a:schemeClr val="accent3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2"/>
                        </a:gs>
                        <a:gs pos="14000">
                          <a:schemeClr val="accent5"/>
                        </a:gs>
                        <a:gs pos="61000">
                          <a:schemeClr val="accent3"/>
                        </a:gs>
                        <a:gs pos="86000">
                          <a:schemeClr val="accent4"/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4"/>
                        </a:gs>
                        <a:gs pos="14000">
                          <a:schemeClr val="accent3"/>
                        </a:gs>
                        <a:gs pos="61000">
                          <a:schemeClr val="accent5"/>
                        </a:gs>
                        <a:gs pos="86000">
                          <a:schemeClr val="accent2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5"/>
                        </a:gs>
                        <a:gs pos="14000">
                          <a:schemeClr val="accent4"/>
                        </a:gs>
                        <a:gs pos="61000">
                          <a:schemeClr val="accent2"/>
                        </a:gs>
                        <a:gs pos="86000">
                          <a:schemeClr val="accent3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2"/>
                        </a:gs>
                        <a:gs pos="14000">
                          <a:schemeClr val="accent5"/>
                        </a:gs>
                        <a:gs pos="61000">
                          <a:schemeClr val="accent3"/>
                        </a:gs>
                        <a:gs pos="86000">
                          <a:schemeClr val="accent4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4"/>
                        </a:gs>
                        <a:gs pos="14000">
                          <a:schemeClr val="accent3"/>
                        </a:gs>
                        <a:gs pos="61000">
                          <a:schemeClr val="accent5"/>
                        </a:gs>
                        <a:gs pos="86000">
                          <a:schemeClr val="accent2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5"/>
                        </a:gs>
                        <a:gs pos="14000">
                          <a:schemeClr val="accent4"/>
                        </a:gs>
                        <a:gs pos="61000">
                          <a:schemeClr val="accent2"/>
                        </a:gs>
                        <a:gs pos="86000">
                          <a:schemeClr val="accent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2"/>
                        </a:gs>
                        <a:gs pos="14000">
                          <a:schemeClr val="accent5"/>
                        </a:gs>
                        <a:gs pos="61000">
                          <a:schemeClr val="accent3"/>
                        </a:gs>
                        <a:gs pos="86000">
                          <a:schemeClr val="accent4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3"/>
                        </a:gs>
                        <a:gs pos="14000">
                          <a:schemeClr val="accent2"/>
                        </a:gs>
                        <a:gs pos="61000">
                          <a:schemeClr val="accent4"/>
                        </a:gs>
                        <a:gs pos="86000">
                          <a:schemeClr val="accent5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4"/>
                        </a:gs>
                        <a:gs pos="14000">
                          <a:schemeClr val="accent3"/>
                        </a:gs>
                        <a:gs pos="61000">
                          <a:schemeClr val="accent5"/>
                        </a:gs>
                        <a:gs pos="86000">
                          <a:schemeClr val="accent2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5"/>
                        </a:gs>
                        <a:gs pos="14000">
                          <a:schemeClr val="accent4"/>
                        </a:gs>
                        <a:gs pos="61000">
                          <a:schemeClr val="accent2"/>
                        </a:gs>
                        <a:gs pos="86000">
                          <a:schemeClr val="accent3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chemeClr val="accent2"/>
                        </a:gs>
                        <a:gs pos="14000">
                          <a:schemeClr val="accent5"/>
                        </a:gs>
                        <a:gs pos="61000">
                          <a:schemeClr val="accent3"/>
                        </a:gs>
                        <a:gs pos="86000">
                          <a:schemeClr val="accent4"/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25C9E5C-564C-A841-95FF-B0FDCB2805D9}"/>
              </a:ext>
            </a:extLst>
          </p:cNvPr>
          <p:cNvSpPr txBox="1"/>
          <p:nvPr/>
        </p:nvSpPr>
        <p:spPr>
          <a:xfrm>
            <a:off x="2830329" y="1471342"/>
            <a:ext cx="26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ADD-ROUND-KEY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21296D-D51E-F044-836B-1F073BF6B479}"/>
              </a:ext>
            </a:extLst>
          </p:cNvPr>
          <p:cNvGrpSpPr/>
          <p:nvPr/>
        </p:nvGrpSpPr>
        <p:grpSpPr>
          <a:xfrm>
            <a:off x="608605" y="2964432"/>
            <a:ext cx="8606742" cy="2593025"/>
            <a:chOff x="608605" y="2964432"/>
            <a:chExt cx="8606742" cy="2593025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40D8926-8544-F04B-9DC4-5583F3DCEC75}"/>
                </a:ext>
              </a:extLst>
            </p:cNvPr>
            <p:cNvSpPr/>
            <p:nvPr/>
          </p:nvSpPr>
          <p:spPr>
            <a:xfrm>
              <a:off x="608605" y="2964432"/>
              <a:ext cx="8606742" cy="2593025"/>
            </a:xfrm>
            <a:custGeom>
              <a:avLst/>
              <a:gdLst>
                <a:gd name="connsiteX0" fmla="*/ 4523953 w 5107881"/>
                <a:gd name="connsiteY0" fmla="*/ 0 h 1761345"/>
                <a:gd name="connsiteX1" fmla="*/ 4966163 w 5107881"/>
                <a:gd name="connsiteY1" fmla="*/ 284814 h 1761345"/>
                <a:gd name="connsiteX2" fmla="*/ 4651369 w 5107881"/>
                <a:gd name="connsiteY2" fmla="*/ 809469 h 1761345"/>
                <a:gd name="connsiteX3" fmla="*/ 334202 w 5107881"/>
                <a:gd name="connsiteY3" fmla="*/ 1116768 h 1761345"/>
                <a:gd name="connsiteX4" fmla="*/ 611520 w 5107881"/>
                <a:gd name="connsiteY4" fmla="*/ 1761345 h 1761345"/>
                <a:gd name="connsiteX0" fmla="*/ 4523953 w 5202997"/>
                <a:gd name="connsiteY0" fmla="*/ 0 h 1761345"/>
                <a:gd name="connsiteX1" fmla="*/ 5131055 w 5202997"/>
                <a:gd name="connsiteY1" fmla="*/ 277319 h 1761345"/>
                <a:gd name="connsiteX2" fmla="*/ 4651369 w 5202997"/>
                <a:gd name="connsiteY2" fmla="*/ 809469 h 1761345"/>
                <a:gd name="connsiteX3" fmla="*/ 334202 w 5202997"/>
                <a:gd name="connsiteY3" fmla="*/ 1116768 h 1761345"/>
                <a:gd name="connsiteX4" fmla="*/ 611520 w 5202997"/>
                <a:gd name="connsiteY4" fmla="*/ 1761345 h 1761345"/>
                <a:gd name="connsiteX0" fmla="*/ 4523953 w 5316418"/>
                <a:gd name="connsiteY0" fmla="*/ 0 h 1761345"/>
                <a:gd name="connsiteX1" fmla="*/ 5288452 w 5316418"/>
                <a:gd name="connsiteY1" fmla="*/ 667063 h 1761345"/>
                <a:gd name="connsiteX2" fmla="*/ 4651369 w 5316418"/>
                <a:gd name="connsiteY2" fmla="*/ 809469 h 1761345"/>
                <a:gd name="connsiteX3" fmla="*/ 334202 w 5316418"/>
                <a:gd name="connsiteY3" fmla="*/ 1116768 h 1761345"/>
                <a:gd name="connsiteX4" fmla="*/ 611520 w 5316418"/>
                <a:gd name="connsiteY4" fmla="*/ 1761345 h 1761345"/>
                <a:gd name="connsiteX0" fmla="*/ 4523953 w 5498093"/>
                <a:gd name="connsiteY0" fmla="*/ 0 h 1761345"/>
                <a:gd name="connsiteX1" fmla="*/ 5288452 w 5498093"/>
                <a:gd name="connsiteY1" fmla="*/ 667063 h 1761345"/>
                <a:gd name="connsiteX2" fmla="*/ 334202 w 5498093"/>
                <a:gd name="connsiteY2" fmla="*/ 1116768 h 1761345"/>
                <a:gd name="connsiteX3" fmla="*/ 611520 w 5498093"/>
                <a:gd name="connsiteY3" fmla="*/ 1761345 h 1761345"/>
                <a:gd name="connsiteX0" fmla="*/ 4487032 w 5461172"/>
                <a:gd name="connsiteY0" fmla="*/ 0 h 1779973"/>
                <a:gd name="connsiteX1" fmla="*/ 5251531 w 5461172"/>
                <a:gd name="connsiteY1" fmla="*/ 667063 h 1779973"/>
                <a:gd name="connsiteX2" fmla="*/ 297281 w 5461172"/>
                <a:gd name="connsiteY2" fmla="*/ 1116768 h 1779973"/>
                <a:gd name="connsiteX3" fmla="*/ 839518 w 5461172"/>
                <a:gd name="connsiteY3" fmla="*/ 1779973 h 1779973"/>
                <a:gd name="connsiteX0" fmla="*/ 4544388 w 5518528"/>
                <a:gd name="connsiteY0" fmla="*/ 0 h 1779973"/>
                <a:gd name="connsiteX1" fmla="*/ 5308887 w 5518528"/>
                <a:gd name="connsiteY1" fmla="*/ 667063 h 1779973"/>
                <a:gd name="connsiteX2" fmla="*/ 354637 w 5518528"/>
                <a:gd name="connsiteY2" fmla="*/ 1116768 h 1779973"/>
                <a:gd name="connsiteX3" fmla="*/ 896874 w 5518528"/>
                <a:gd name="connsiteY3" fmla="*/ 1779973 h 1779973"/>
                <a:gd name="connsiteX0" fmla="*/ 4615155 w 5589295"/>
                <a:gd name="connsiteY0" fmla="*/ 0 h 1540363"/>
                <a:gd name="connsiteX1" fmla="*/ 5379654 w 5589295"/>
                <a:gd name="connsiteY1" fmla="*/ 667063 h 1540363"/>
                <a:gd name="connsiteX2" fmla="*/ 425404 w 5589295"/>
                <a:gd name="connsiteY2" fmla="*/ 1116768 h 1540363"/>
                <a:gd name="connsiteX3" fmla="*/ 738987 w 5589295"/>
                <a:gd name="connsiteY3" fmla="*/ 1540363 h 1540363"/>
                <a:gd name="connsiteX0" fmla="*/ 4378411 w 5323864"/>
                <a:gd name="connsiteY0" fmla="*/ 0 h 1540363"/>
                <a:gd name="connsiteX1" fmla="*/ 5142910 w 5323864"/>
                <a:gd name="connsiteY1" fmla="*/ 667063 h 1540363"/>
                <a:gd name="connsiteX2" fmla="*/ 626368 w 5323864"/>
                <a:gd name="connsiteY2" fmla="*/ 904284 h 1540363"/>
                <a:gd name="connsiteX3" fmla="*/ 502243 w 5323864"/>
                <a:gd name="connsiteY3" fmla="*/ 1540363 h 1540363"/>
                <a:gd name="connsiteX0" fmla="*/ 4365345 w 5321598"/>
                <a:gd name="connsiteY0" fmla="*/ 0 h 1409256"/>
                <a:gd name="connsiteX1" fmla="*/ 5142910 w 5321598"/>
                <a:gd name="connsiteY1" fmla="*/ 535956 h 1409256"/>
                <a:gd name="connsiteX2" fmla="*/ 626368 w 5321598"/>
                <a:gd name="connsiteY2" fmla="*/ 773177 h 1409256"/>
                <a:gd name="connsiteX3" fmla="*/ 502243 w 5321598"/>
                <a:gd name="connsiteY3" fmla="*/ 1409256 h 1409256"/>
                <a:gd name="connsiteX0" fmla="*/ 4365345 w 5358985"/>
                <a:gd name="connsiteY0" fmla="*/ 74 h 1409330"/>
                <a:gd name="connsiteX1" fmla="*/ 5142910 w 5358985"/>
                <a:gd name="connsiteY1" fmla="*/ 536030 h 1409330"/>
                <a:gd name="connsiteX2" fmla="*/ 626368 w 5358985"/>
                <a:gd name="connsiteY2" fmla="*/ 773251 h 1409330"/>
                <a:gd name="connsiteX3" fmla="*/ 502243 w 5358985"/>
                <a:gd name="connsiteY3" fmla="*/ 1409330 h 14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8985" h="1409330">
                  <a:moveTo>
                    <a:pt x="4365345" y="74"/>
                  </a:moveTo>
                  <a:cubicBezTo>
                    <a:pt x="4895947" y="-6352"/>
                    <a:pt x="5766073" y="407167"/>
                    <a:pt x="5142910" y="536030"/>
                  </a:cubicBezTo>
                  <a:cubicBezTo>
                    <a:pt x="4519747" y="664893"/>
                    <a:pt x="1361703" y="587766"/>
                    <a:pt x="626368" y="773251"/>
                  </a:cubicBezTo>
                  <a:cubicBezTo>
                    <a:pt x="-108967" y="958736"/>
                    <a:pt x="-255081" y="1234666"/>
                    <a:pt x="502243" y="1409330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>
              <a:innerShdw blurRad="190500" dist="63500" dir="5400000">
                <a:srgbClr val="FFFFFF">
                  <a:alpha val="65000"/>
                </a:srgbClr>
              </a:innerShdw>
            </a:effectLst>
            <a:scene3d>
              <a:camera prst="orthographicFront">
                <a:rot lat="0" lon="0" rev="0"/>
              </a:camera>
              <a:lightRig rig="twoPt" dir="r">
                <a:rot lat="0" lon="0" rev="6000000"/>
              </a:lightRig>
            </a:scene3d>
            <a:sp3d prstMaterial="matte">
              <a:bevelT w="0" h="0" prst="relaxedInset"/>
            </a:sp3d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227925-B11B-154B-8BFE-EA741EDE08C1}"/>
                </a:ext>
              </a:extLst>
            </p:cNvPr>
            <p:cNvSpPr txBox="1"/>
            <p:nvPr/>
          </p:nvSpPr>
          <p:spPr>
            <a:xfrm>
              <a:off x="3829316" y="4122565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SUB-BYTES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52BEF2-8D70-8942-B2E7-460589B428FA}"/>
              </a:ext>
            </a:extLst>
          </p:cNvPr>
          <p:cNvGrpSpPr/>
          <p:nvPr/>
        </p:nvGrpSpPr>
        <p:grpSpPr>
          <a:xfrm>
            <a:off x="3244895" y="5599519"/>
            <a:ext cx="2044599" cy="461665"/>
            <a:chOff x="3313475" y="5770969"/>
            <a:chExt cx="2044599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D56F697-38EE-5448-9D76-86D2EE886E03}"/>
                </a:ext>
              </a:extLst>
            </p:cNvPr>
            <p:cNvCxnSpPr>
              <a:cxnSpLocks/>
            </p:cNvCxnSpPr>
            <p:nvPr/>
          </p:nvCxnSpPr>
          <p:spPr>
            <a:xfrm>
              <a:off x="3323849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73DF34-68F8-3D40-A58B-E5D9439633A6}"/>
                </a:ext>
              </a:extLst>
            </p:cNvPr>
            <p:cNvSpPr txBox="1"/>
            <p:nvPr/>
          </p:nvSpPr>
          <p:spPr>
            <a:xfrm>
              <a:off x="3313475" y="5770969"/>
              <a:ext cx="1958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SHIFT-ROWS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F3F19C-31AA-E24A-B258-18CBD50C1951}"/>
              </a:ext>
            </a:extLst>
          </p:cNvPr>
          <p:cNvGrpSpPr/>
          <p:nvPr/>
        </p:nvGrpSpPr>
        <p:grpSpPr>
          <a:xfrm>
            <a:off x="7074559" y="5606258"/>
            <a:ext cx="2257862" cy="461665"/>
            <a:chOff x="7143139" y="5777708"/>
            <a:chExt cx="2257862" cy="46166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F3CA35D-2836-7A48-909D-5B98FE0F36E3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58" y="5777708"/>
              <a:ext cx="2034225" cy="711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FA3E78-C89F-B84B-B6D4-CAB71F799151}"/>
                </a:ext>
              </a:extLst>
            </p:cNvPr>
            <p:cNvSpPr txBox="1"/>
            <p:nvPr/>
          </p:nvSpPr>
          <p:spPr>
            <a:xfrm>
              <a:off x="7143139" y="5777708"/>
              <a:ext cx="2257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MIX-COLUMNS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206B43-AA73-2D42-9368-1E0B67D14A76}"/>
              </a:ext>
            </a:extLst>
          </p:cNvPr>
          <p:cNvSpPr txBox="1"/>
          <p:nvPr/>
        </p:nvSpPr>
        <p:spPr>
          <a:xfrm>
            <a:off x="10394960" y="1982342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repeat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E32BC9-2EA7-7E4F-BFE4-B56741986903}"/>
                  </a:ext>
                </a:extLst>
              </p:cNvPr>
              <p:cNvSpPr/>
              <p:nvPr/>
            </p:nvSpPr>
            <p:spPr>
              <a:xfrm>
                <a:off x="601325" y="3522400"/>
                <a:ext cx="1511952" cy="71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Plaintext,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A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A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A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A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E32BC9-2EA7-7E4F-BFE4-B56741986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25" y="3522400"/>
                <a:ext cx="1511952" cy="714876"/>
              </a:xfrm>
              <a:prstGeom prst="rect">
                <a:avLst/>
              </a:prstGeom>
              <a:blipFill>
                <a:blip r:embed="rId5"/>
                <a:stretch>
                  <a:fillRect l="-4202" t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B24FBE6-D5D6-8940-8049-BB9E51C3DF84}"/>
                  </a:ext>
                </a:extLst>
              </p:cNvPr>
              <p:cNvSpPr/>
              <p:nvPr/>
            </p:nvSpPr>
            <p:spPr>
              <a:xfrm>
                <a:off x="3109307" y="3512075"/>
                <a:ext cx="17050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Round-key, </a:t>
                </a:r>
                <a14:m>
                  <m:oMath xmlns:m="http://schemas.openxmlformats.org/officeDocument/2006/math">
                    <m:r>
                      <a:rPr lang="en-A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endParaRPr lang="en-A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B24FBE6-D5D6-8940-8049-BB9E51C3D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07" y="3512075"/>
                <a:ext cx="1705083" cy="400110"/>
              </a:xfrm>
              <a:prstGeom prst="rect">
                <a:avLst/>
              </a:prstGeom>
              <a:blipFill>
                <a:blip r:embed="rId6"/>
                <a:stretch>
                  <a:fillRect l="-2963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6F3B5A-F9EB-1840-BA11-B5C8EB6CCBC3}"/>
                  </a:ext>
                </a:extLst>
              </p:cNvPr>
              <p:cNvSpPr/>
              <p:nvPr/>
            </p:nvSpPr>
            <p:spPr>
              <a:xfrm>
                <a:off x="1081911" y="3687318"/>
                <a:ext cx="506292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A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A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6F3B5A-F9EB-1840-BA11-B5C8EB6C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11" y="3687318"/>
                <a:ext cx="506292" cy="407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8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-0.00046 C 0.0323 -0.23958 0.07253 -0.4787 -0.04661 -0.54768 C -0.16575 -0.61667 -0.61289 -0.43588 -0.72265 -0.41435 " pathEditMode="relative" ptsTypes="AAA">
                                      <p:cBhvr>
                                        <p:cTn id="4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30" grpId="0"/>
      <p:bldP spid="36" grpId="0"/>
      <p:bldP spid="24" grpId="0"/>
      <p:bldP spid="3" grpId="0"/>
      <p:bldP spid="26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5F0F-6638-6746-9C3D-F3679EB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AES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B6B3-DF01-1749-91EB-375DC85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5A808263-C5E9-FA4A-B752-BEB6A220A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52650"/>
              </p:ext>
            </p:extLst>
          </p:nvPr>
        </p:nvGraphicFramePr>
        <p:xfrm>
          <a:off x="852246" y="3314019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DEFE33D1-F432-C44E-A747-9BE08C9A6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16336"/>
              </p:ext>
            </p:extLst>
          </p:nvPr>
        </p:nvGraphicFramePr>
        <p:xfrm>
          <a:off x="834175" y="499242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46" name="Table 5">
            <a:extLst>
              <a:ext uri="{FF2B5EF4-FFF2-40B4-BE49-F238E27FC236}">
                <a16:creationId xmlns:a16="http://schemas.microsoft.com/office/drawing/2014/main" id="{BCB4091E-596D-8A42-B25B-A2D63218F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55140"/>
              </p:ext>
            </p:extLst>
          </p:nvPr>
        </p:nvGraphicFramePr>
        <p:xfrm>
          <a:off x="838200" y="163561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87B3BE-E2E6-1445-9190-2EE0545444A0}"/>
                  </a:ext>
                </a:extLst>
              </p:cNvPr>
              <p:cNvSpPr txBox="1"/>
              <p:nvPr/>
            </p:nvSpPr>
            <p:spPr>
              <a:xfrm>
                <a:off x="2794460" y="1744434"/>
                <a:ext cx="1494705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u="sng" dirty="0">
                    <a:ea typeface="Cambria Math" panose="02040503050406030204" pitchFamily="18" charset="0"/>
                  </a:rPr>
                  <a:t>Input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AU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87B3BE-E2E6-1445-9190-2EE05454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60" y="1744434"/>
                <a:ext cx="1494705" cy="1354217"/>
              </a:xfrm>
              <a:prstGeom prst="rect">
                <a:avLst/>
              </a:prstGeom>
              <a:blipFill>
                <a:blip r:embed="rId3"/>
                <a:stretch>
                  <a:fillRect l="-10169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C7BABF-C3D1-2940-A6B7-9DE52B306189}"/>
                  </a:ext>
                </a:extLst>
              </p:cNvPr>
              <p:cNvSpPr txBox="1"/>
              <p:nvPr/>
            </p:nvSpPr>
            <p:spPr>
              <a:xfrm>
                <a:off x="2794460" y="3314019"/>
                <a:ext cx="2901372" cy="1366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u="sng" dirty="0"/>
                  <a:t>Add-Round-Key</a:t>
                </a:r>
                <a:endParaRPr lang="en-US" sz="3200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𝐴𝑅𝐾</m:t>
                          </m:r>
                        </m:sub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AU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C7BABF-C3D1-2940-A6B7-9DE52B306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60" y="3314019"/>
                <a:ext cx="2901372" cy="1366784"/>
              </a:xfrm>
              <a:prstGeom prst="rect">
                <a:avLst/>
              </a:prstGeom>
              <a:blipFill>
                <a:blip r:embed="rId4"/>
                <a:stretch>
                  <a:fillRect l="-5240" t="-6542" r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E260D8C-E9F7-6B4E-B23F-8A44A42A2820}"/>
              </a:ext>
            </a:extLst>
          </p:cNvPr>
          <p:cNvSpPr/>
          <p:nvPr/>
        </p:nvSpPr>
        <p:spPr>
          <a:xfrm>
            <a:off x="6666490" y="5498080"/>
            <a:ext cx="1507067" cy="66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8A56D78-2B9C-974F-8A9D-CA0123674016}"/>
                  </a:ext>
                </a:extLst>
              </p:cNvPr>
              <p:cNvSpPr/>
              <p:nvPr/>
            </p:nvSpPr>
            <p:spPr>
              <a:xfrm>
                <a:off x="6959140" y="1781490"/>
                <a:ext cx="4876800" cy="2692400"/>
              </a:xfrm>
              <a:prstGeom prst="wedgeRectCallout">
                <a:avLst>
                  <a:gd name="adj1" fmla="val -33333"/>
                  <a:gd name="adj2" fmla="val 8199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index to the S-Box.</a:t>
                </a: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index</m:t>
                      </m:r>
                      <m:r>
                        <a:rPr lang="en-A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A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en-A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AU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index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A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AU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If we can find index, we get the key.</a:t>
                </a: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8A56D78-2B9C-974F-8A9D-CA0123674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140" y="1781490"/>
                <a:ext cx="4876800" cy="2692400"/>
              </a:xfrm>
              <a:prstGeom prst="wedgeRectCallout">
                <a:avLst>
                  <a:gd name="adj1" fmla="val -33333"/>
                  <a:gd name="adj2" fmla="val 8199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511041-A01A-FD48-92DE-18247A4E65A4}"/>
                  </a:ext>
                </a:extLst>
              </p:cNvPr>
              <p:cNvSpPr txBox="1"/>
              <p:nvPr/>
            </p:nvSpPr>
            <p:spPr>
              <a:xfrm>
                <a:off x="2794460" y="4988483"/>
                <a:ext cx="5557355" cy="1417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u="sng" dirty="0"/>
                  <a:t>Sub-Bytes</a:t>
                </a:r>
                <a:endParaRPr lang="en-US" sz="3200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𝑆𝐵</m:t>
                          </m:r>
                        </m:sub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𝑆𝐵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𝐴𝑅𝐾</m:t>
                              </m:r>
                            </m:sub>
                            <m:sup>
                              <m: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𝑆𝐵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AU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511041-A01A-FD48-92DE-18247A4E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60" y="4988483"/>
                <a:ext cx="5557355" cy="1417632"/>
              </a:xfrm>
              <a:prstGeom prst="rect">
                <a:avLst/>
              </a:prstGeom>
              <a:blipFill>
                <a:blip r:embed="rId6"/>
                <a:stretch>
                  <a:fillRect l="-2740" t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5" grpId="0" animBg="1"/>
      <p:bldP spid="7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5F0F-6638-6746-9C3D-F3679EB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Attacks: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F1A-40B4-3A4E-AE1B-77E4148F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S-Box accesses by observing memory accesses to the cache</a:t>
            </a:r>
          </a:p>
          <a:p>
            <a:endParaRPr lang="en-US" dirty="0"/>
          </a:p>
          <a:p>
            <a:r>
              <a:rPr lang="en-US" dirty="0"/>
              <a:t>PRIME+PROBE uses timing information to infer victim’s cache accesses over a period of 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B6B3-DF01-1749-91EB-375DC85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55E8042F-D0DE-9F4C-BF7F-61CD353AE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71254"/>
              </p:ext>
            </p:extLst>
          </p:nvPr>
        </p:nvGraphicFramePr>
        <p:xfrm>
          <a:off x="635639" y="20356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DB45F0F-6638-6746-9C3D-F3679EB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AES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B6B3-DF01-1749-91EB-375DC85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7EDE0B-4A8C-8E4F-B902-64B69C9D5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96608"/>
              </p:ext>
            </p:extLst>
          </p:nvPr>
        </p:nvGraphicFramePr>
        <p:xfrm>
          <a:off x="639010" y="20356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3FC7A-2142-9443-8548-1F4BCD229476}"/>
                  </a:ext>
                </a:extLst>
              </p:cNvPr>
              <p:cNvSpPr txBox="1"/>
              <p:nvPr/>
            </p:nvSpPr>
            <p:spPr>
              <a:xfrm>
                <a:off x="2372928" y="2562103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F3FC7A-2142-9443-8548-1F4BCD229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928" y="2562103"/>
                <a:ext cx="637710" cy="523220"/>
              </a:xfrm>
              <a:prstGeom prst="rect">
                <a:avLst/>
              </a:prstGeom>
              <a:blipFill>
                <a:blip r:embed="rId3"/>
                <a:stretch>
                  <a:fillRect l="-1961" r="-19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DF0B34FB-A448-714B-9CDE-7D334A8D2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06305"/>
              </p:ext>
            </p:extLst>
          </p:nvPr>
        </p:nvGraphicFramePr>
        <p:xfrm>
          <a:off x="3234201" y="2035621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  <a:endParaRPr lang="en-A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5774B2-3C15-2549-A3CE-3A4161A3F00E}"/>
                  </a:ext>
                </a:extLst>
              </p:cNvPr>
              <p:cNvSpPr txBox="1"/>
              <p:nvPr/>
            </p:nvSpPr>
            <p:spPr>
              <a:xfrm>
                <a:off x="4980878" y="2556595"/>
                <a:ext cx="6377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5774B2-3C15-2549-A3CE-3A4161A3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878" y="2556595"/>
                <a:ext cx="6377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D243987C-9045-E64B-8D87-784665A31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60875"/>
              </p:ext>
            </p:extLst>
          </p:nvPr>
        </p:nvGraphicFramePr>
        <p:xfrm>
          <a:off x="5832763" y="2032150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🔑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B17A187B-1A83-8641-8D5B-20A04C691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84679"/>
              </p:ext>
            </p:extLst>
          </p:nvPr>
        </p:nvGraphicFramePr>
        <p:xfrm>
          <a:off x="1645280" y="5066697"/>
          <a:ext cx="1455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4">
                  <a:extLst>
                    <a:ext uri="{9D8B030D-6E8A-4147-A177-3AD203B41FA5}">
                      <a16:colId xmlns:a16="http://schemas.microsoft.com/office/drawing/2014/main" val="796484351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121684930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3301060858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1407921042"/>
                    </a:ext>
                  </a:extLst>
                </a:gridCol>
              </a:tblGrid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550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6163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666876"/>
                  </a:ext>
                </a:extLst>
              </a:tr>
              <a:tr h="35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828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25C9E5C-564C-A841-95FF-B0FDCB2805D9}"/>
              </a:ext>
            </a:extLst>
          </p:cNvPr>
          <p:cNvSpPr txBox="1"/>
          <p:nvPr/>
        </p:nvSpPr>
        <p:spPr>
          <a:xfrm>
            <a:off x="2830329" y="1471342"/>
            <a:ext cx="26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ADD-ROUND-KEY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21296D-D51E-F044-836B-1F073BF6B479}"/>
              </a:ext>
            </a:extLst>
          </p:cNvPr>
          <p:cNvGrpSpPr/>
          <p:nvPr/>
        </p:nvGrpSpPr>
        <p:grpSpPr>
          <a:xfrm>
            <a:off x="608605" y="2964432"/>
            <a:ext cx="8606742" cy="2593025"/>
            <a:chOff x="608605" y="2964432"/>
            <a:chExt cx="8606742" cy="2593025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40D8926-8544-F04B-9DC4-5583F3DCEC75}"/>
                </a:ext>
              </a:extLst>
            </p:cNvPr>
            <p:cNvSpPr/>
            <p:nvPr/>
          </p:nvSpPr>
          <p:spPr>
            <a:xfrm>
              <a:off x="608605" y="2964432"/>
              <a:ext cx="8606742" cy="2593025"/>
            </a:xfrm>
            <a:custGeom>
              <a:avLst/>
              <a:gdLst>
                <a:gd name="connsiteX0" fmla="*/ 4523953 w 5107881"/>
                <a:gd name="connsiteY0" fmla="*/ 0 h 1761345"/>
                <a:gd name="connsiteX1" fmla="*/ 4966163 w 5107881"/>
                <a:gd name="connsiteY1" fmla="*/ 284814 h 1761345"/>
                <a:gd name="connsiteX2" fmla="*/ 4651369 w 5107881"/>
                <a:gd name="connsiteY2" fmla="*/ 809469 h 1761345"/>
                <a:gd name="connsiteX3" fmla="*/ 334202 w 5107881"/>
                <a:gd name="connsiteY3" fmla="*/ 1116768 h 1761345"/>
                <a:gd name="connsiteX4" fmla="*/ 611520 w 5107881"/>
                <a:gd name="connsiteY4" fmla="*/ 1761345 h 1761345"/>
                <a:gd name="connsiteX0" fmla="*/ 4523953 w 5202997"/>
                <a:gd name="connsiteY0" fmla="*/ 0 h 1761345"/>
                <a:gd name="connsiteX1" fmla="*/ 5131055 w 5202997"/>
                <a:gd name="connsiteY1" fmla="*/ 277319 h 1761345"/>
                <a:gd name="connsiteX2" fmla="*/ 4651369 w 5202997"/>
                <a:gd name="connsiteY2" fmla="*/ 809469 h 1761345"/>
                <a:gd name="connsiteX3" fmla="*/ 334202 w 5202997"/>
                <a:gd name="connsiteY3" fmla="*/ 1116768 h 1761345"/>
                <a:gd name="connsiteX4" fmla="*/ 611520 w 5202997"/>
                <a:gd name="connsiteY4" fmla="*/ 1761345 h 1761345"/>
                <a:gd name="connsiteX0" fmla="*/ 4523953 w 5316418"/>
                <a:gd name="connsiteY0" fmla="*/ 0 h 1761345"/>
                <a:gd name="connsiteX1" fmla="*/ 5288452 w 5316418"/>
                <a:gd name="connsiteY1" fmla="*/ 667063 h 1761345"/>
                <a:gd name="connsiteX2" fmla="*/ 4651369 w 5316418"/>
                <a:gd name="connsiteY2" fmla="*/ 809469 h 1761345"/>
                <a:gd name="connsiteX3" fmla="*/ 334202 w 5316418"/>
                <a:gd name="connsiteY3" fmla="*/ 1116768 h 1761345"/>
                <a:gd name="connsiteX4" fmla="*/ 611520 w 5316418"/>
                <a:gd name="connsiteY4" fmla="*/ 1761345 h 1761345"/>
                <a:gd name="connsiteX0" fmla="*/ 4523953 w 5498093"/>
                <a:gd name="connsiteY0" fmla="*/ 0 h 1761345"/>
                <a:gd name="connsiteX1" fmla="*/ 5288452 w 5498093"/>
                <a:gd name="connsiteY1" fmla="*/ 667063 h 1761345"/>
                <a:gd name="connsiteX2" fmla="*/ 334202 w 5498093"/>
                <a:gd name="connsiteY2" fmla="*/ 1116768 h 1761345"/>
                <a:gd name="connsiteX3" fmla="*/ 611520 w 5498093"/>
                <a:gd name="connsiteY3" fmla="*/ 1761345 h 1761345"/>
                <a:gd name="connsiteX0" fmla="*/ 4487032 w 5461172"/>
                <a:gd name="connsiteY0" fmla="*/ 0 h 1779973"/>
                <a:gd name="connsiteX1" fmla="*/ 5251531 w 5461172"/>
                <a:gd name="connsiteY1" fmla="*/ 667063 h 1779973"/>
                <a:gd name="connsiteX2" fmla="*/ 297281 w 5461172"/>
                <a:gd name="connsiteY2" fmla="*/ 1116768 h 1779973"/>
                <a:gd name="connsiteX3" fmla="*/ 839518 w 5461172"/>
                <a:gd name="connsiteY3" fmla="*/ 1779973 h 1779973"/>
                <a:gd name="connsiteX0" fmla="*/ 4544388 w 5518528"/>
                <a:gd name="connsiteY0" fmla="*/ 0 h 1779973"/>
                <a:gd name="connsiteX1" fmla="*/ 5308887 w 5518528"/>
                <a:gd name="connsiteY1" fmla="*/ 667063 h 1779973"/>
                <a:gd name="connsiteX2" fmla="*/ 354637 w 5518528"/>
                <a:gd name="connsiteY2" fmla="*/ 1116768 h 1779973"/>
                <a:gd name="connsiteX3" fmla="*/ 896874 w 5518528"/>
                <a:gd name="connsiteY3" fmla="*/ 1779973 h 1779973"/>
                <a:gd name="connsiteX0" fmla="*/ 4615155 w 5589295"/>
                <a:gd name="connsiteY0" fmla="*/ 0 h 1540363"/>
                <a:gd name="connsiteX1" fmla="*/ 5379654 w 5589295"/>
                <a:gd name="connsiteY1" fmla="*/ 667063 h 1540363"/>
                <a:gd name="connsiteX2" fmla="*/ 425404 w 5589295"/>
                <a:gd name="connsiteY2" fmla="*/ 1116768 h 1540363"/>
                <a:gd name="connsiteX3" fmla="*/ 738987 w 5589295"/>
                <a:gd name="connsiteY3" fmla="*/ 1540363 h 1540363"/>
                <a:gd name="connsiteX0" fmla="*/ 4378411 w 5323864"/>
                <a:gd name="connsiteY0" fmla="*/ 0 h 1540363"/>
                <a:gd name="connsiteX1" fmla="*/ 5142910 w 5323864"/>
                <a:gd name="connsiteY1" fmla="*/ 667063 h 1540363"/>
                <a:gd name="connsiteX2" fmla="*/ 626368 w 5323864"/>
                <a:gd name="connsiteY2" fmla="*/ 904284 h 1540363"/>
                <a:gd name="connsiteX3" fmla="*/ 502243 w 5323864"/>
                <a:gd name="connsiteY3" fmla="*/ 1540363 h 1540363"/>
                <a:gd name="connsiteX0" fmla="*/ 4365345 w 5321598"/>
                <a:gd name="connsiteY0" fmla="*/ 0 h 1409256"/>
                <a:gd name="connsiteX1" fmla="*/ 5142910 w 5321598"/>
                <a:gd name="connsiteY1" fmla="*/ 535956 h 1409256"/>
                <a:gd name="connsiteX2" fmla="*/ 626368 w 5321598"/>
                <a:gd name="connsiteY2" fmla="*/ 773177 h 1409256"/>
                <a:gd name="connsiteX3" fmla="*/ 502243 w 5321598"/>
                <a:gd name="connsiteY3" fmla="*/ 1409256 h 1409256"/>
                <a:gd name="connsiteX0" fmla="*/ 4365345 w 5358985"/>
                <a:gd name="connsiteY0" fmla="*/ 74 h 1409330"/>
                <a:gd name="connsiteX1" fmla="*/ 5142910 w 5358985"/>
                <a:gd name="connsiteY1" fmla="*/ 536030 h 1409330"/>
                <a:gd name="connsiteX2" fmla="*/ 626368 w 5358985"/>
                <a:gd name="connsiteY2" fmla="*/ 773251 h 1409330"/>
                <a:gd name="connsiteX3" fmla="*/ 502243 w 5358985"/>
                <a:gd name="connsiteY3" fmla="*/ 1409330 h 14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8985" h="1409330">
                  <a:moveTo>
                    <a:pt x="4365345" y="74"/>
                  </a:moveTo>
                  <a:cubicBezTo>
                    <a:pt x="4895947" y="-6352"/>
                    <a:pt x="5766073" y="407167"/>
                    <a:pt x="5142910" y="536030"/>
                  </a:cubicBezTo>
                  <a:cubicBezTo>
                    <a:pt x="4519747" y="664893"/>
                    <a:pt x="1361703" y="587766"/>
                    <a:pt x="626368" y="773251"/>
                  </a:cubicBezTo>
                  <a:cubicBezTo>
                    <a:pt x="-108967" y="958736"/>
                    <a:pt x="-255081" y="1234666"/>
                    <a:pt x="502243" y="1409330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>
              <a:innerShdw blurRad="190500" dist="63500" dir="5400000">
                <a:srgbClr val="FFFFFF">
                  <a:alpha val="65000"/>
                </a:srgbClr>
              </a:innerShdw>
            </a:effectLst>
            <a:scene3d>
              <a:camera prst="orthographicFront">
                <a:rot lat="0" lon="0" rev="0"/>
              </a:camera>
              <a:lightRig rig="twoPt" dir="r">
                <a:rot lat="0" lon="0" rev="6000000"/>
              </a:lightRig>
            </a:scene3d>
            <a:sp3d prstMaterial="matte">
              <a:bevelT w="0" h="0" prst="relaxedInset"/>
            </a:sp3d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227925-B11B-154B-8BFE-EA741EDE08C1}"/>
                </a:ext>
              </a:extLst>
            </p:cNvPr>
            <p:cNvSpPr txBox="1"/>
            <p:nvPr/>
          </p:nvSpPr>
          <p:spPr>
            <a:xfrm>
              <a:off x="3829316" y="4122565"/>
              <a:ext cx="1789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SUB-BYTES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823F9A-924E-8C41-A11D-169EB59CF83A}"/>
                  </a:ext>
                </a:extLst>
              </p:cNvPr>
              <p:cNvSpPr txBox="1"/>
              <p:nvPr/>
            </p:nvSpPr>
            <p:spPr>
              <a:xfrm>
                <a:off x="667758" y="3495190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Plaintext,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A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823F9A-924E-8C41-A11D-169EB59CF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8" y="3495190"/>
                <a:ext cx="1380506" cy="369332"/>
              </a:xfrm>
              <a:prstGeom prst="rect">
                <a:avLst/>
              </a:prstGeom>
              <a:blipFill>
                <a:blip r:embed="rId5"/>
                <a:stretch>
                  <a:fillRect l="-3670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2F697F7-7915-604B-819F-EFB813BD5A8C}"/>
              </a:ext>
            </a:extLst>
          </p:cNvPr>
          <p:cNvSpPr/>
          <p:nvPr/>
        </p:nvSpPr>
        <p:spPr>
          <a:xfrm>
            <a:off x="8918681" y="1644500"/>
            <a:ext cx="2950590" cy="7447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Idea</a:t>
            </a:r>
            <a:r>
              <a:rPr lang="en-US" dirty="0">
                <a:solidFill>
                  <a:schemeClr val="tx1"/>
                </a:solidFill>
              </a:rPr>
              <a:t>: Fix one plaintext byte</a:t>
            </a: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46A3E4D8-C3D5-7D4B-B057-EB8830B2324B}"/>
              </a:ext>
            </a:extLst>
          </p:cNvPr>
          <p:cNvSpPr/>
          <p:nvPr/>
        </p:nvSpPr>
        <p:spPr>
          <a:xfrm>
            <a:off x="5758542" y="1954767"/>
            <a:ext cx="470624" cy="461666"/>
          </a:xfrm>
          <a:prstGeom prst="donut">
            <a:avLst>
              <a:gd name="adj" fmla="val 7417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F0D49810-24D8-5141-9E33-CC6570390727}"/>
                  </a:ext>
                </a:extLst>
              </p:cNvPr>
              <p:cNvSpPr/>
              <p:nvPr/>
            </p:nvSpPr>
            <p:spPr>
              <a:xfrm>
                <a:off x="7824926" y="2661685"/>
                <a:ext cx="4044345" cy="1612706"/>
              </a:xfrm>
              <a:prstGeom prst="wedgeRectCallout">
                <a:avLst>
                  <a:gd name="adj1" fmla="val -87867"/>
                  <a:gd name="adj2" fmla="val -7021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Fix S-Box access (observe in memory)</a:t>
                </a:r>
              </a:p>
              <a:p>
                <a:pPr algn="ctr"/>
                <a:r>
                  <a:rPr lang="en-US" u="sng" dirty="0">
                    <a:solidFill>
                      <a:schemeClr val="tx1"/>
                    </a:solidFill>
                  </a:rPr>
                  <a:t>Get key byte using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A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F0D49810-24D8-5141-9E33-CC6570390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26" y="2661685"/>
                <a:ext cx="4044345" cy="1612706"/>
              </a:xfrm>
              <a:prstGeom prst="wedgeRectCallout">
                <a:avLst>
                  <a:gd name="adj1" fmla="val -87867"/>
                  <a:gd name="adj2" fmla="val -7021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4C50498-DF17-C644-BCF4-730A4D0AB844}"/>
                  </a:ext>
                </a:extLst>
              </p:cNvPr>
              <p:cNvSpPr/>
              <p:nvPr/>
            </p:nvSpPr>
            <p:spPr>
              <a:xfrm>
                <a:off x="3109307" y="3512075"/>
                <a:ext cx="17050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</a:rPr>
                  <a:t>Round-key, </a:t>
                </a:r>
                <a14:m>
                  <m:oMath xmlns:m="http://schemas.openxmlformats.org/officeDocument/2006/math">
                    <m:r>
                      <a:rPr lang="en-A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endParaRPr lang="en-AU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4C50498-DF17-C644-BCF4-730A4D0AB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07" y="3512075"/>
                <a:ext cx="1705083" cy="400110"/>
              </a:xfrm>
              <a:prstGeom prst="rect">
                <a:avLst/>
              </a:prstGeom>
              <a:blipFill>
                <a:blip r:embed="rId7"/>
                <a:stretch>
                  <a:fillRect l="-2963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3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6" grpId="0"/>
      <p:bldP spid="6" grpId="0" animBg="1"/>
      <p:bldP spid="8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5F0F-6638-6746-9C3D-F3679EB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Attacks: Practical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F1A-40B4-3A4E-AE1B-77E4148F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Limited temporal resolution</a:t>
            </a:r>
          </a:p>
          <a:p>
            <a:pPr lvl="1"/>
            <a:r>
              <a:rPr lang="en-US" dirty="0"/>
              <a:t>Sample cache at regular intervals</a:t>
            </a:r>
          </a:p>
          <a:p>
            <a:pPr lvl="1"/>
            <a:r>
              <a:rPr lang="en-US" dirty="0"/>
              <a:t>Many accesses happen between samples</a:t>
            </a:r>
          </a:p>
          <a:p>
            <a:pPr lvl="1"/>
            <a:r>
              <a:rPr lang="en-US" u="sng" dirty="0"/>
              <a:t>Solution</a:t>
            </a:r>
            <a:r>
              <a:rPr lang="en-US" dirty="0"/>
              <a:t>: average over multiple encryptions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B6B3-DF01-1749-91EB-375DC85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4D947EB-C842-4E4E-954D-E93404474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52281"/>
              </p:ext>
            </p:extLst>
          </p:nvPr>
        </p:nvGraphicFramePr>
        <p:xfrm>
          <a:off x="838196" y="3480069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2C46BB02-44B0-8549-B3C6-339BD3E33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65522"/>
              </p:ext>
            </p:extLst>
          </p:nvPr>
        </p:nvGraphicFramePr>
        <p:xfrm>
          <a:off x="838196" y="3939434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A3913B44-0C51-2F43-BE5E-C6AEB7A12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95927"/>
              </p:ext>
            </p:extLst>
          </p:nvPr>
        </p:nvGraphicFramePr>
        <p:xfrm>
          <a:off x="838196" y="4400935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DEA52F1D-6CD4-0541-B6E9-D6437D84A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302069"/>
              </p:ext>
            </p:extLst>
          </p:nvPr>
        </p:nvGraphicFramePr>
        <p:xfrm>
          <a:off x="838196" y="4862436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82D89067-2456-D341-B1D5-6E02B3D99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03598"/>
              </p:ext>
            </p:extLst>
          </p:nvPr>
        </p:nvGraphicFramePr>
        <p:xfrm>
          <a:off x="838196" y="5621117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320DB7DF-C01E-3F4E-805A-A936A68F1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60232"/>
              </p:ext>
            </p:extLst>
          </p:nvPr>
        </p:nvGraphicFramePr>
        <p:xfrm>
          <a:off x="838196" y="6082618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62F5902-D58B-5044-9844-D1FCF9EFD66D}"/>
              </a:ext>
            </a:extLst>
          </p:cNvPr>
          <p:cNvSpPr txBox="1"/>
          <p:nvPr/>
        </p:nvSpPr>
        <p:spPr>
          <a:xfrm>
            <a:off x="5524498" y="509156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…</a:t>
            </a:r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422BAB37-6028-904C-B679-046074BE9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81885"/>
              </p:ext>
            </p:extLst>
          </p:nvPr>
        </p:nvGraphicFramePr>
        <p:xfrm>
          <a:off x="838196" y="4862436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>
                <a:extLst>
                  <a:ext uri="{FF2B5EF4-FFF2-40B4-BE49-F238E27FC236}">
                    <a16:creationId xmlns:a16="http://schemas.microsoft.com/office/drawing/2014/main" id="{A56743B7-3BD0-8C47-A8D1-5AAA91CA98A4}"/>
                  </a:ext>
                </a:extLst>
              </p:cNvPr>
              <p:cNvSpPr/>
              <p:nvPr/>
            </p:nvSpPr>
            <p:spPr>
              <a:xfrm>
                <a:off x="8610600" y="1745821"/>
                <a:ext cx="3131778" cy="675575"/>
              </a:xfrm>
              <a:prstGeom prst="wedgeRectCallout">
                <a:avLst>
                  <a:gd name="adj1" fmla="val -24832"/>
                  <a:gd name="adj2" fmla="val 4944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A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ular Callout 15">
                <a:extLst>
                  <a:ext uri="{FF2B5EF4-FFF2-40B4-BE49-F238E27FC236}">
                    <a16:creationId xmlns:a16="http://schemas.microsoft.com/office/drawing/2014/main" id="{A56743B7-3BD0-8C47-A8D1-5AAA91CA9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745821"/>
                <a:ext cx="3131778" cy="675575"/>
              </a:xfrm>
              <a:prstGeom prst="wedgeRectCallout">
                <a:avLst>
                  <a:gd name="adj1" fmla="val -24832"/>
                  <a:gd name="adj2" fmla="val 4944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1981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-7.37257E-18 L 0 0.1365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3.33333E-6 L 0 0.0673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.00023 L 0 -0.1791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2.59259E-6 L 0 -0.1118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 -0.05903 " pathEditMode="relative" ptsTypes="AA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5F0F-6638-6746-9C3D-F3679EB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Attacks: Practical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F1A-40B4-3A4E-AE1B-77E4148F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3650" cy="4351338"/>
          </a:xfrm>
        </p:spPr>
        <p:txBody>
          <a:bodyPr/>
          <a:lstStyle/>
          <a:p>
            <a:r>
              <a:rPr lang="en-US" dirty="0"/>
              <a:t>Limited spatial resolution</a:t>
            </a:r>
          </a:p>
          <a:p>
            <a:pPr lvl="1"/>
            <a:r>
              <a:rPr lang="en-US" dirty="0"/>
              <a:t>Can’t distinguish between accesses to the same cache line</a:t>
            </a:r>
          </a:p>
          <a:p>
            <a:pPr lvl="2"/>
            <a:r>
              <a:rPr lang="en-US" dirty="0"/>
              <a:t>Multiple S-Box entries are present in the same cache line</a:t>
            </a:r>
          </a:p>
          <a:p>
            <a:pPr lvl="2"/>
            <a:r>
              <a:rPr lang="en-US" dirty="0"/>
              <a:t>See S-Box accesses to the resolution of the cache line</a:t>
            </a:r>
          </a:p>
          <a:p>
            <a:pPr lvl="3"/>
            <a:r>
              <a:rPr lang="en-US" dirty="0"/>
              <a:t>First round attack can only recover two to four bits of each key byte</a:t>
            </a:r>
          </a:p>
          <a:p>
            <a:pPr lvl="1"/>
            <a:r>
              <a:rPr lang="en-US" u="sng" dirty="0"/>
              <a:t>Solution</a:t>
            </a:r>
            <a:r>
              <a:rPr lang="en-US" dirty="0"/>
              <a:t>: second round attack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9B6B3-DF01-1749-91EB-375DC85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488AA5-B5D8-AF42-9200-551D71023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9120"/>
              </p:ext>
            </p:extLst>
          </p:nvPr>
        </p:nvGraphicFramePr>
        <p:xfrm>
          <a:off x="8610268" y="1825482"/>
          <a:ext cx="2700000" cy="33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000">
                  <a:extLst>
                    <a:ext uri="{9D8B030D-6E8A-4147-A177-3AD203B41FA5}">
                      <a16:colId xmlns:a16="http://schemas.microsoft.com/office/drawing/2014/main" val="2535317204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1276164431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551316367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781764079"/>
                    </a:ext>
                  </a:extLst>
                </a:gridCol>
              </a:tblGrid>
              <a:tr h="67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35660957"/>
                  </a:ext>
                </a:extLst>
              </a:tr>
              <a:tr h="67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30080986"/>
                  </a:ext>
                </a:extLst>
              </a:tr>
              <a:tr h="67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…</a:t>
                      </a:r>
                    </a:p>
                  </a:txBody>
                  <a:tcPr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…</a:t>
                      </a:r>
                    </a:p>
                  </a:txBody>
                  <a:tcPr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143637"/>
                  </a:ext>
                </a:extLst>
              </a:tr>
              <a:tr h="67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74524644"/>
                  </a:ext>
                </a:extLst>
              </a:tr>
              <a:tr h="67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2481290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B63A2D-E375-4940-9996-21748EAE0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80053"/>
              </p:ext>
            </p:extLst>
          </p:nvPr>
        </p:nvGraphicFramePr>
        <p:xfrm>
          <a:off x="838196" y="5865946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065A669-6137-C349-BBF2-FB584D235039}"/>
              </a:ext>
            </a:extLst>
          </p:cNvPr>
          <p:cNvSpPr/>
          <p:nvPr/>
        </p:nvSpPr>
        <p:spPr>
          <a:xfrm>
            <a:off x="8799985" y="5203995"/>
            <a:ext cx="2306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S-Box (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256</a:t>
            </a:r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 entries)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860720-F808-D64F-A634-035E18FC98E3}"/>
              </a:ext>
            </a:extLst>
          </p:cNvPr>
          <p:cNvGrpSpPr/>
          <p:nvPr/>
        </p:nvGrpSpPr>
        <p:grpSpPr>
          <a:xfrm>
            <a:off x="8604537" y="1821693"/>
            <a:ext cx="2698392" cy="3377190"/>
            <a:chOff x="8604537" y="1821693"/>
            <a:chExt cx="2698392" cy="337719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7DBF20-837C-C245-88BD-E12EDA9E6F5E}"/>
                </a:ext>
              </a:extLst>
            </p:cNvPr>
            <p:cNvSpPr/>
            <p:nvPr/>
          </p:nvSpPr>
          <p:spPr>
            <a:xfrm>
              <a:off x="8604539" y="1821693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A70678-EDBD-694A-9475-DCB71E08FB14}"/>
                </a:ext>
              </a:extLst>
            </p:cNvPr>
            <p:cNvSpPr/>
            <p:nvPr/>
          </p:nvSpPr>
          <p:spPr>
            <a:xfrm>
              <a:off x="8604537" y="2507263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F88EB0-C854-CD48-B80A-F28AFE0E0249}"/>
                </a:ext>
              </a:extLst>
            </p:cNvPr>
            <p:cNvSpPr/>
            <p:nvPr/>
          </p:nvSpPr>
          <p:spPr>
            <a:xfrm>
              <a:off x="8608986" y="3858901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CC41E62-D544-E443-B3BA-1A863D58B129}"/>
                </a:ext>
              </a:extLst>
            </p:cNvPr>
            <p:cNvSpPr/>
            <p:nvPr/>
          </p:nvSpPr>
          <p:spPr>
            <a:xfrm>
              <a:off x="8608986" y="4537665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943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57F2FF-2623-7B4B-A191-32F6274A9A06}"/>
                </a:ext>
              </a:extLst>
            </p:cNvPr>
            <p:cNvSpPr/>
            <p:nvPr/>
          </p:nvSpPr>
          <p:spPr>
            <a:xfrm>
              <a:off x="9292827" y="1821693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812C918-A055-824D-A36C-86DBFC41D935}"/>
                </a:ext>
              </a:extLst>
            </p:cNvPr>
            <p:cNvSpPr/>
            <p:nvPr/>
          </p:nvSpPr>
          <p:spPr>
            <a:xfrm>
              <a:off x="9292825" y="2507263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677CCED-37D0-F04E-B440-0559119BD187}"/>
                </a:ext>
              </a:extLst>
            </p:cNvPr>
            <p:cNvSpPr/>
            <p:nvPr/>
          </p:nvSpPr>
          <p:spPr>
            <a:xfrm>
              <a:off x="9297274" y="3858901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20B717-9A28-2B4F-878B-AED418D012A5}"/>
                </a:ext>
              </a:extLst>
            </p:cNvPr>
            <p:cNvSpPr/>
            <p:nvPr/>
          </p:nvSpPr>
          <p:spPr>
            <a:xfrm>
              <a:off x="9297274" y="4537665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C07E42-B61E-0B45-9457-EA174DB125E0}"/>
                </a:ext>
              </a:extLst>
            </p:cNvPr>
            <p:cNvSpPr/>
            <p:nvPr/>
          </p:nvSpPr>
          <p:spPr>
            <a:xfrm>
              <a:off x="9970646" y="1821693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0DFA42-E4A7-BB42-ABDA-68C987E66C0D}"/>
                </a:ext>
              </a:extLst>
            </p:cNvPr>
            <p:cNvSpPr/>
            <p:nvPr/>
          </p:nvSpPr>
          <p:spPr>
            <a:xfrm>
              <a:off x="9970644" y="2507263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B19BA3-C322-E942-B3EA-3D29BB7F8258}"/>
                </a:ext>
              </a:extLst>
            </p:cNvPr>
            <p:cNvSpPr/>
            <p:nvPr/>
          </p:nvSpPr>
          <p:spPr>
            <a:xfrm>
              <a:off x="9975093" y="3858901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ED3DD7-3979-434B-AA37-4B1C2DB738FE}"/>
                </a:ext>
              </a:extLst>
            </p:cNvPr>
            <p:cNvSpPr/>
            <p:nvPr/>
          </p:nvSpPr>
          <p:spPr>
            <a:xfrm>
              <a:off x="9975093" y="4537665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08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341C460-9964-DF4A-B9BB-57117A7D6BC7}"/>
                </a:ext>
              </a:extLst>
            </p:cNvPr>
            <p:cNvSpPr/>
            <p:nvPr/>
          </p:nvSpPr>
          <p:spPr>
            <a:xfrm>
              <a:off x="10642419" y="1821814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1D7672B-19DE-7C43-BD0F-9CF128D20D98}"/>
                </a:ext>
              </a:extLst>
            </p:cNvPr>
            <p:cNvSpPr/>
            <p:nvPr/>
          </p:nvSpPr>
          <p:spPr>
            <a:xfrm>
              <a:off x="10642417" y="2507384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D3457D-0FBD-1C41-96B3-51F97873F228}"/>
                </a:ext>
              </a:extLst>
            </p:cNvPr>
            <p:cNvSpPr/>
            <p:nvPr/>
          </p:nvSpPr>
          <p:spPr>
            <a:xfrm>
              <a:off x="10646866" y="3859022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/>
            <a:lstStyle/>
            <a:p>
              <a:pPr algn="ctr"/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F10C97F-66A6-594E-9F42-DC8F113C22C2}"/>
                </a:ext>
              </a:extLst>
            </p:cNvPr>
            <p:cNvSpPr/>
            <p:nvPr/>
          </p:nvSpPr>
          <p:spPr>
            <a:xfrm>
              <a:off x="10646866" y="4537786"/>
              <a:ext cx="656063" cy="661097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54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9FFD05E-FCA6-7748-89D6-38ECD73EC889}"/>
              </a:ext>
            </a:extLst>
          </p:cNvPr>
          <p:cNvSpPr/>
          <p:nvPr/>
        </p:nvSpPr>
        <p:spPr>
          <a:xfrm>
            <a:off x="8612630" y="1825142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CF383B-9444-D94A-8FC7-55106BB211D7}"/>
              </a:ext>
            </a:extLst>
          </p:cNvPr>
          <p:cNvSpPr/>
          <p:nvPr/>
        </p:nvSpPr>
        <p:spPr>
          <a:xfrm>
            <a:off x="8612628" y="2510712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BE4EE6-7331-BF4F-BF64-094A5FB312E7}"/>
              </a:ext>
            </a:extLst>
          </p:cNvPr>
          <p:cNvSpPr/>
          <p:nvPr/>
        </p:nvSpPr>
        <p:spPr>
          <a:xfrm>
            <a:off x="8615261" y="3858566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4B315-D6E9-D44A-B7C0-C54B5AFC2D5E}"/>
              </a:ext>
            </a:extLst>
          </p:cNvPr>
          <p:cNvSpPr/>
          <p:nvPr/>
        </p:nvSpPr>
        <p:spPr>
          <a:xfrm>
            <a:off x="8612628" y="4532965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BA895-DDE3-9440-AB92-934E02467A99}"/>
              </a:ext>
            </a:extLst>
          </p:cNvPr>
          <p:cNvSpPr/>
          <p:nvPr/>
        </p:nvSpPr>
        <p:spPr>
          <a:xfrm>
            <a:off x="5507659" y="6292820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chemeClr val="bg2">
                    <a:lumMod val="50000"/>
                  </a:schemeClr>
                </a:solidFill>
              </a:rPr>
              <a:t>Cache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BDD0D4-630E-0D44-BEFB-AD6E3F274494}"/>
              </a:ext>
            </a:extLst>
          </p:cNvPr>
          <p:cNvSpPr/>
          <p:nvPr/>
        </p:nvSpPr>
        <p:spPr>
          <a:xfrm>
            <a:off x="9292994" y="182036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34B5B2-FD7D-5B4B-97BE-5C89F59139BF}"/>
              </a:ext>
            </a:extLst>
          </p:cNvPr>
          <p:cNvSpPr/>
          <p:nvPr/>
        </p:nvSpPr>
        <p:spPr>
          <a:xfrm>
            <a:off x="9292992" y="250593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34C3F-6A71-9C45-9881-97D5F97CC73B}"/>
              </a:ext>
            </a:extLst>
          </p:cNvPr>
          <p:cNvSpPr/>
          <p:nvPr/>
        </p:nvSpPr>
        <p:spPr>
          <a:xfrm>
            <a:off x="9291262" y="3852504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DB8DA9-002F-C340-ADC2-A1BFD69601D0}"/>
              </a:ext>
            </a:extLst>
          </p:cNvPr>
          <p:cNvSpPr/>
          <p:nvPr/>
        </p:nvSpPr>
        <p:spPr>
          <a:xfrm>
            <a:off x="9292992" y="4528190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53C2F419-D90D-A145-BE52-B78DC67AD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1418"/>
              </p:ext>
            </p:extLst>
          </p:nvPr>
        </p:nvGraphicFramePr>
        <p:xfrm>
          <a:off x="838196" y="5864738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E7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8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A04F1E65-27B1-7647-A7FB-B1FF69D95E02}"/>
              </a:ext>
            </a:extLst>
          </p:cNvPr>
          <p:cNvSpPr/>
          <p:nvPr/>
        </p:nvSpPr>
        <p:spPr>
          <a:xfrm>
            <a:off x="9968362" y="1824145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0BCC57-CCEA-D745-8D4C-15D98A01CD9B}"/>
              </a:ext>
            </a:extLst>
          </p:cNvPr>
          <p:cNvSpPr/>
          <p:nvPr/>
        </p:nvSpPr>
        <p:spPr>
          <a:xfrm>
            <a:off x="9968360" y="2509715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2DC8CA-1B03-4440-ABC6-B0C4427B4556}"/>
              </a:ext>
            </a:extLst>
          </p:cNvPr>
          <p:cNvSpPr/>
          <p:nvPr/>
        </p:nvSpPr>
        <p:spPr>
          <a:xfrm>
            <a:off x="9959132" y="3857814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0144F-A229-D64F-B10B-AABFD591EF7E}"/>
              </a:ext>
            </a:extLst>
          </p:cNvPr>
          <p:cNvSpPr/>
          <p:nvPr/>
        </p:nvSpPr>
        <p:spPr>
          <a:xfrm>
            <a:off x="9964782" y="4534122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F0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C1480B-0C29-184A-AA94-B63D98504CAD}"/>
              </a:ext>
            </a:extLst>
          </p:cNvPr>
          <p:cNvSpPr/>
          <p:nvPr/>
        </p:nvSpPr>
        <p:spPr>
          <a:xfrm>
            <a:off x="10644095" y="1824145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3BE956-CCA9-D64F-8294-2A0805BDDC9A}"/>
              </a:ext>
            </a:extLst>
          </p:cNvPr>
          <p:cNvSpPr/>
          <p:nvPr/>
        </p:nvSpPr>
        <p:spPr>
          <a:xfrm>
            <a:off x="10644093" y="2509715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233EC-3A89-4947-BF3E-129EF8B1D4D9}"/>
              </a:ext>
            </a:extLst>
          </p:cNvPr>
          <p:cNvSpPr/>
          <p:nvPr/>
        </p:nvSpPr>
        <p:spPr>
          <a:xfrm>
            <a:off x="10640112" y="3854180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26E684-751A-CA49-8794-CB7F532EBFF7}"/>
              </a:ext>
            </a:extLst>
          </p:cNvPr>
          <p:cNvSpPr/>
          <p:nvPr/>
        </p:nvSpPr>
        <p:spPr>
          <a:xfrm>
            <a:off x="10640230" y="4534122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 w="28575"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" name="Table 6">
            <a:extLst>
              <a:ext uri="{FF2B5EF4-FFF2-40B4-BE49-F238E27FC236}">
                <a16:creationId xmlns:a16="http://schemas.microsoft.com/office/drawing/2014/main" id="{6C995575-3342-574A-B899-2EB7388B9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91635"/>
              </p:ext>
            </p:extLst>
          </p:nvPr>
        </p:nvGraphicFramePr>
        <p:xfrm>
          <a:off x="838196" y="5866526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E7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8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784BB108-DF2B-8F40-B6B0-DD3360A34A6F}"/>
              </a:ext>
            </a:extLst>
          </p:cNvPr>
          <p:cNvSpPr/>
          <p:nvPr/>
        </p:nvSpPr>
        <p:spPr>
          <a:xfrm>
            <a:off x="8606636" y="182036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E5D3FF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52564E-4D46-2541-A480-578D548B4668}"/>
              </a:ext>
            </a:extLst>
          </p:cNvPr>
          <p:cNvSpPr/>
          <p:nvPr/>
        </p:nvSpPr>
        <p:spPr>
          <a:xfrm>
            <a:off x="8606634" y="250593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E5D2FF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CD3C3E-06C1-CE44-9311-4938206727F8}"/>
              </a:ext>
            </a:extLst>
          </p:cNvPr>
          <p:cNvSpPr/>
          <p:nvPr/>
        </p:nvSpPr>
        <p:spPr>
          <a:xfrm>
            <a:off x="8607596" y="3858947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E5D2FF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EA2DF5B-43CD-7D47-A4AE-F49A892DB574}"/>
              </a:ext>
            </a:extLst>
          </p:cNvPr>
          <p:cNvSpPr/>
          <p:nvPr/>
        </p:nvSpPr>
        <p:spPr>
          <a:xfrm>
            <a:off x="8610520" y="453809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E5D2FF"/>
            </a:bgClr>
          </a:pattFill>
          <a:ln w="28575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9" name="Table 6">
            <a:extLst>
              <a:ext uri="{FF2B5EF4-FFF2-40B4-BE49-F238E27FC236}">
                <a16:creationId xmlns:a16="http://schemas.microsoft.com/office/drawing/2014/main" id="{3126C638-D6AC-5241-B0B2-A3F52D994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39851"/>
              </p:ext>
            </p:extLst>
          </p:nvPr>
        </p:nvGraphicFramePr>
        <p:xfrm>
          <a:off x="838196" y="5870637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8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B594BBB9-D0F3-654B-99C9-DF4D1F64BE73}"/>
              </a:ext>
            </a:extLst>
          </p:cNvPr>
          <p:cNvSpPr/>
          <p:nvPr/>
        </p:nvSpPr>
        <p:spPr>
          <a:xfrm>
            <a:off x="9291710" y="181997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8DE7D4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815F633-B4BC-2647-995E-E2A10E9A2739}"/>
              </a:ext>
            </a:extLst>
          </p:cNvPr>
          <p:cNvSpPr/>
          <p:nvPr/>
        </p:nvSpPr>
        <p:spPr>
          <a:xfrm>
            <a:off x="9291708" y="2505543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8DE7D4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6DF2AB-84EA-E242-AA04-8077B32964A9}"/>
              </a:ext>
            </a:extLst>
          </p:cNvPr>
          <p:cNvSpPr/>
          <p:nvPr/>
        </p:nvSpPr>
        <p:spPr>
          <a:xfrm>
            <a:off x="9289031" y="3855990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8DE7D4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237A37C-79E9-EE4B-8726-2FBFD1CC0BF3}"/>
              </a:ext>
            </a:extLst>
          </p:cNvPr>
          <p:cNvSpPr/>
          <p:nvPr/>
        </p:nvSpPr>
        <p:spPr>
          <a:xfrm>
            <a:off x="9287845" y="4529950"/>
            <a:ext cx="656063" cy="661097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8DE7D4"/>
            </a:bgClr>
          </a:pattFill>
          <a:ln w="28575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4" name="Table 6">
            <a:extLst>
              <a:ext uri="{FF2B5EF4-FFF2-40B4-BE49-F238E27FC236}">
                <a16:creationId xmlns:a16="http://schemas.microsoft.com/office/drawing/2014/main" id="{779168D8-EA39-5C4C-974D-CC329491A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80250"/>
              </p:ext>
            </p:extLst>
          </p:nvPr>
        </p:nvGraphicFramePr>
        <p:xfrm>
          <a:off x="838196" y="5867607"/>
          <a:ext cx="105156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160160248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90776021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40072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6688517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25980507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960372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4758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86640608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6791006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61572829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05262102"/>
                    </a:ext>
                  </a:extLst>
                </a:gridCol>
              </a:tblGrid>
              <a:tr h="35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E7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8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8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4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093 L -0.39101 0.5738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28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901 0.4687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34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38828 0.2659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132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802 0.1675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83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2 L -0.36549 0.5631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2810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6549 0.462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310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36471 0.2662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1331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36484 0.167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83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L -0.34518 0.5638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2814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34518 0.4627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2312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4388 0.2659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32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3444 0.1673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83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L -0.31263 0.5615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2803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31263 0.4615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307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31081 0.26643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133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31081 0.1673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83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2" animBg="1"/>
      <p:bldP spid="26" grpId="3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6239</TotalTime>
  <Words>2055</Words>
  <Application>Microsoft Office PowerPoint</Application>
  <PresentationFormat>Widescreen</PresentationFormat>
  <Paragraphs>967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Corbel</vt:lpstr>
      <vt:lpstr>Elephant</vt:lpstr>
      <vt:lpstr>BrushVTI</vt:lpstr>
      <vt:lpstr>Office Theme</vt:lpstr>
      <vt:lpstr>Cache vs. Key-Dependency</vt:lpstr>
      <vt:lpstr>Introduction</vt:lpstr>
      <vt:lpstr>Pilsung</vt:lpstr>
      <vt:lpstr>AES Refresher</vt:lpstr>
      <vt:lpstr>Attacking AES</vt:lpstr>
      <vt:lpstr>Cache Attacks: Theory</vt:lpstr>
      <vt:lpstr>Attack on AES</vt:lpstr>
      <vt:lpstr>Cache Attacks: Practical Challenges</vt:lpstr>
      <vt:lpstr>Cache Attacks: Practical Challenges</vt:lpstr>
      <vt:lpstr>Attack on AES</vt:lpstr>
      <vt:lpstr>Second Round Attack</vt:lpstr>
      <vt:lpstr>Pilsung vs. AES</vt:lpstr>
      <vt:lpstr>Pilsung vs. AES</vt:lpstr>
      <vt:lpstr>Pilsung vs. AES</vt:lpstr>
      <vt:lpstr>First Round Attack on Pilsung</vt:lpstr>
      <vt:lpstr>First Round Attack: Getting MSBs</vt:lpstr>
      <vt:lpstr>First Round Attack: Getting MSBs</vt:lpstr>
      <vt:lpstr>Preparing Second Round Attack: Reversing Shift-Rows</vt:lpstr>
      <vt:lpstr>Reversing Shift-Rows: Column Mapping</vt:lpstr>
      <vt:lpstr>Column Mapping: Wrong Guess</vt:lpstr>
      <vt:lpstr>Column Mapping: Correct Guess</vt:lpstr>
      <vt:lpstr>Reversing Shift-Rows: Column Ordering</vt:lpstr>
      <vt:lpstr>Column Ordering: Example</vt:lpstr>
      <vt:lpstr>Column Ordering: Example</vt:lpstr>
      <vt:lpstr>So far … </vt:lpstr>
      <vt:lpstr>Second Round Attack</vt:lpstr>
      <vt:lpstr>Second Round Attack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 vs</dc:title>
  <dc:creator>Rui Qi ...</dc:creator>
  <cp:lastModifiedBy>lecture</cp:lastModifiedBy>
  <cp:revision>885</cp:revision>
  <dcterms:created xsi:type="dcterms:W3CDTF">2020-08-07T06:44:32Z</dcterms:created>
  <dcterms:modified xsi:type="dcterms:W3CDTF">2020-08-28T05:22:49Z</dcterms:modified>
</cp:coreProperties>
</file>