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1"/>
  </p:notesMasterIdLst>
  <p:sldIdLst>
    <p:sldId id="256" r:id="rId2"/>
    <p:sldId id="270" r:id="rId3"/>
    <p:sldId id="410" r:id="rId4"/>
    <p:sldId id="387" r:id="rId5"/>
    <p:sldId id="409" r:id="rId6"/>
    <p:sldId id="388" r:id="rId7"/>
    <p:sldId id="389" r:id="rId8"/>
    <p:sldId id="379" r:id="rId9"/>
    <p:sldId id="407" r:id="rId10"/>
    <p:sldId id="391" r:id="rId11"/>
    <p:sldId id="404" r:id="rId12"/>
    <p:sldId id="406" r:id="rId13"/>
    <p:sldId id="394" r:id="rId14"/>
    <p:sldId id="400" r:id="rId15"/>
    <p:sldId id="408" r:id="rId16"/>
    <p:sldId id="395" r:id="rId17"/>
    <p:sldId id="405" r:id="rId18"/>
    <p:sldId id="403" r:id="rId19"/>
    <p:sldId id="3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B0E85BA-9F2D-495A-B221-ED53D0A5C38B}">
          <p14:sldIdLst>
            <p14:sldId id="256"/>
            <p14:sldId id="270"/>
            <p14:sldId id="410"/>
            <p14:sldId id="387"/>
            <p14:sldId id="409"/>
            <p14:sldId id="388"/>
            <p14:sldId id="389"/>
            <p14:sldId id="379"/>
            <p14:sldId id="407"/>
            <p14:sldId id="391"/>
            <p14:sldId id="404"/>
            <p14:sldId id="406"/>
            <p14:sldId id="394"/>
            <p14:sldId id="400"/>
            <p14:sldId id="408"/>
            <p14:sldId id="395"/>
            <p14:sldId id="405"/>
            <p14:sldId id="403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Bradley" initials="TB" lastIdx="1" clrIdx="0">
    <p:extLst>
      <p:ext uri="{19B8F6BF-5375-455C-9EA6-DF929625EA0E}">
        <p15:presenceInfo xmlns:p15="http://schemas.microsoft.com/office/powerpoint/2012/main" userId="S::tebradle@personalmicrosoftsoftware.uci.edu::c47e33f9-32fc-47a8-835b-df1b167228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430"/>
    <a:srgbClr val="AE2B0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243" autoAdjust="0"/>
  </p:normalViewPr>
  <p:slideViewPr>
    <p:cSldViewPr snapToGrid="0">
      <p:cViewPr varScale="1">
        <p:scale>
          <a:sx n="81" d="100"/>
          <a:sy n="81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A447-5F66-4177-A835-B35C1091EEEF}" type="datetimeFigureOut">
              <a:rPr lang="en-US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B0D8-26F2-4F76-9B79-7C94A5610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remark in slides #19 and afterwards you can replace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(pw) with z=s^{H(pw)}, which will make it easier to see how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works, I think...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OK, so back to slide #19: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think you should add one more slide here which would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something like this: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#19A (similar to slide #21 but simplified and two-directional):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  Building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STOWF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Subtitle:  We will use the "CPA Enc + SPHF" paradigm to PAKE [KOY01,GL03,...]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explains this paradigm using the Ada &amp; Charles and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like in #21 but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two-directional, i.e.: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pwA;rA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Ada: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pwC;rC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vA,hpA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vC,hpC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-&gt; Ada: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Ada's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explain two points: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#1:  explain SPHF but just verbally (you will have slide #22 on CKEM,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mention that this is a generalization of SPHF):  An SPHF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NP language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statement x the sender can "Hash"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generate a hash value v and "hash projection" hp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receiver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witness w that statement x is in the language, then using the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"Projection Hashing" procedure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can derive the hash value v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otherwise this value will be random to the receiver.  And say that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design intuitively works because if A's password matches C's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can recover C's hash value, and if C's password matches A's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can recover A's hash value, and otherwise one party's key is random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other.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#2:  say that there has been lot of work on this paradigm, that it can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very efficient, that it can be done in the standard model, i.e.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RO, it can be done even in non-interactive way, and under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assumptions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remark in slides #19 and afterwards you can replace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(pw) with z=s^{H(pw)}, which will make it easier to see how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works, I think...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OK, so back to slide #19: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think you should add one more slide here which would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something like this: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#19A (similar to slide #21 but simplified and two-directional):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  Building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STOWF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Subtitle:  We will use the "CPA Enc + SPHF" paradigm to PAKE [KOY01,GL03,...]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explains this paradigm using the Ada &amp; Charles and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like in #21 but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two-directional, i.e.: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pwA;rA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Ada: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pwC;rC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vA,hpA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vC,hpC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-&gt; Ada: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Ada's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explain two points: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#1:  explain SPHF but just verbally (you will have slide #22 on CKEM,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mention that this is a generalization of SPHF):  An SPHF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NP language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statement x the sender can "Hash"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generate a hash value v and "hash projection" hp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receiver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witness w that statement x is in the language, then using the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"Projection Hashing" procedure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can derive the hash value v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otherwise this value will be random to the receiver.  And say that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design intuitively works because if A's password matches C's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can recover C's hash value, and if C's password matches A's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can recover A's hash value, and otherwise one party's key is random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other.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#2:  say that there has been lot of work on this paradigm, that it can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very efficient, that it can be done in the standard model, i.e.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RO, it can be done even in non-interactive way, and under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assumptions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remark in slides #19 and afterwards you can replace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(pw) with z=s^{H(pw)}, which will make it easier to see how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works, I think...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OK, so back to slide #19: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think you should add one more slide here which would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something like this: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#19A (similar to slide #21 but simplified and two-directional):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  Building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STOWF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Subtitle:  We will use the "CPA Enc + SPHF" paradigm to PAKE [KOY01,GL03,...]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explains this paradigm using the Ada &amp; Charles and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like in #21 but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two-directional, i.e.: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pwA;rA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Ada: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pwC;rC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vA,hpA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vC,hpC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-&gt; Ada: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Ada's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explain two points: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#1:  explain SPHF but just verbally (you will have slide #22 on CKEM,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mention that this is a generalization of SPHF):  An SPHF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NP language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statement x the sender can "Hash"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generate a hash value v and "hash projection" hp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receiver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witness w that statement x is in the language, then using the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"Projection Hashing" procedure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can derive the hash value v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otherwise this value will be random to the receiver.  And say that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design intuitively works because if A's password matches C's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can recover C's hash value, and if C's password matches A's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can recover A's hash value, and otherwise one party's key is random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other.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#2:  say that there has been lot of work on this paradigm, that it can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very efficient, that it can be done in the standard model, i.e.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RO, it can be done even in non-interactive way, and under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assumptions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remark in slides #19 and afterwards you can replace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(pw) with z=s^{H(pw)}, which will make it easier to see how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works, I think...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OK, so back to slide #19: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think you should add one more slide here which would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something like this: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#19A (similar to slide #21 but simplified and two-directional):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  Building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STOWF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Subtitle:  We will use the "CPA Enc + SPHF" paradigm to PAKE [KOY01,GL03,...]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explains this paradigm using the Ada &amp; Charles and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like in #21 but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two-directional, i.e.: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pwA;rA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Ada: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pwC;rC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vA,hpA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vC,hpC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-&gt; Ada: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Ada's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explain two points: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#1:  explain SPHF but just verbally (you will have slide #22 on CKEM,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mention that this is a generalization of SPHF):  An SPHF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NP language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statement x the sender can "Hash"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generate a hash value v and "hash projection" hp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receiver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witness w that statement x is in the language, then using the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"Projection Hashing" procedure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can derive the hash value v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otherwise this value will be random to the receiver.  And say that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design intuitively works because if A's password matches C's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can recover C's hash value, and if C's password matches A's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can recover A's hash value, and otherwise one party's key is random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other.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#2:  say that there has been lot of work on this paradigm, that it can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very efficient, that it can be done in the standard model, i.e.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RO, it can be done even in non-interactive way, and under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assumptions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remark in slides #19 and afterwards you can replace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(pw) with z=s^{H(pw)}, which will make it easier to see how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works, I think...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OK, so back to slide #19: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think you should add one more slide here which would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something like this: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#19A (similar to slide #21 but simplified and two-directional):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  Building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STOWF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Subtitle:  We will use the "CPA Enc + SPHF" paradigm to PAKE [KOY01,GL03,...]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explains this paradigm using the Ada &amp; Charles and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like in #21 but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two-directional, i.e.: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pwA;rA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Ada: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=Enc(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pwC;rC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vA,hpA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-&gt; Charles: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defines statement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and computes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vC,hpC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-&gt; Ada: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recovers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SPHF.PHash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hpC,wA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pwA,rA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Ada's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is k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explain two points: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#1:  explain SPHF but just verbally (you will have slide #22 on CKEM,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mention that this is a generalization of SPHF):  An SPHF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NP language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statement x the sender can "Hash" it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generate a hash value v and "hash projection" hp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receiver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witness w that statement x is in the language, then using the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"Projection Hashing" procedure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can derive the hash value v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otherwise this value will be random to the receiver.  And say that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design intuitively works because if A's password matches C's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can recover C's hash value, and if C's password matches A's then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can recover A's hash value, and otherwise one party's key is random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other.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#2:  say that there has been lot of work on this paradigm, that it can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very efficient, that it can be done in the standard model, i.e.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RO, it can be done even in non-interactive way, and under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assumptions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0D8-26F2-4F76-9B79-7C94A5610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5354-32E2-4FDA-BE17-A99DCBCA56B2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4E77-C8B3-4D0C-9B64-419D6D389661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6DCC-6084-40FD-A6CF-05C2627199DA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16C7-EED0-4D69-852D-29F2605EDAA7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6A39-8584-4806-A4D2-FDDB8D52F82E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3496-F5D5-457C-8693-0A97154E04BD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CFEE-6E16-4AA0-BE80-F72BB6F43FBF}" type="datetime1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CC-BC3D-4243-A7F8-716050C50754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5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F7AB-BCD0-47D7-A50D-CC8B7C763474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9C90-1B32-4F08-8B45-7BD3FE9DD6E3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9C48-B4E1-4016-B231-BF4CDA1A210E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3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637F-FE4E-4C32-AA73-52F12BC979C8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D557-C6B5-496C-9792-1604E63C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9.png"/><Relationship Id="rId26" Type="http://schemas.openxmlformats.org/officeDocument/2006/relationships/image" Target="../media/image23.png"/><Relationship Id="rId3" Type="http://schemas.openxmlformats.org/officeDocument/2006/relationships/image" Target="../media/image19.png"/><Relationship Id="rId21" Type="http://schemas.openxmlformats.org/officeDocument/2006/relationships/image" Target="../media/image17.png"/><Relationship Id="rId7" Type="http://schemas.openxmlformats.org/officeDocument/2006/relationships/image" Target="../media/image39.png"/><Relationship Id="rId12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.png"/><Relationship Id="rId15" Type="http://schemas.openxmlformats.org/officeDocument/2006/relationships/image" Target="../media/image11.png"/><Relationship Id="rId23" Type="http://schemas.openxmlformats.org/officeDocument/2006/relationships/image" Target="../media/image21.png"/><Relationship Id="rId28" Type="http://schemas.openxmlformats.org/officeDocument/2006/relationships/image" Target="../media/image2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image" Target="../media/image20.png"/><Relationship Id="rId22" Type="http://schemas.openxmlformats.org/officeDocument/2006/relationships/image" Target="../media/image18.png"/><Relationship Id="rId27" Type="http://schemas.openxmlformats.org/officeDocument/2006/relationships/image" Target="../media/image1.png"/><Relationship Id="rId30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35.png"/><Relationship Id="rId3" Type="http://schemas.openxmlformats.org/officeDocument/2006/relationships/image" Target="../media/image181.png"/><Relationship Id="rId7" Type="http://schemas.openxmlformats.org/officeDocument/2006/relationships/image" Target="../media/image221.png"/><Relationship Id="rId12" Type="http://schemas.openxmlformats.org/officeDocument/2006/relationships/image" Target="../media/image27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61.png"/><Relationship Id="rId5" Type="http://schemas.openxmlformats.org/officeDocument/2006/relationships/image" Target="../media/image1.png"/><Relationship Id="rId15" Type="http://schemas.openxmlformats.org/officeDocument/2006/relationships/image" Target="../media/image281.png"/><Relationship Id="rId10" Type="http://schemas.openxmlformats.org/officeDocument/2006/relationships/image" Target="../media/image251.png"/><Relationship Id="rId4" Type="http://schemas.openxmlformats.org/officeDocument/2006/relationships/image" Target="../media/image211.png"/><Relationship Id="rId9" Type="http://schemas.openxmlformats.org/officeDocument/2006/relationships/image" Target="../media/image282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35.png"/><Relationship Id="rId18" Type="http://schemas.openxmlformats.org/officeDocument/2006/relationships/image" Target="../media/image32.png"/><Relationship Id="rId3" Type="http://schemas.openxmlformats.org/officeDocument/2006/relationships/image" Target="../media/image181.png"/><Relationship Id="rId21" Type="http://schemas.openxmlformats.org/officeDocument/2006/relationships/image" Target="../media/image290.png"/><Relationship Id="rId7" Type="http://schemas.openxmlformats.org/officeDocument/2006/relationships/image" Target="../media/image221.png"/><Relationship Id="rId12" Type="http://schemas.openxmlformats.org/officeDocument/2006/relationships/image" Target="../media/image271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.png"/><Relationship Id="rId20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0.png"/><Relationship Id="rId15" Type="http://schemas.openxmlformats.org/officeDocument/2006/relationships/image" Target="../media/image31.png"/><Relationship Id="rId10" Type="http://schemas.openxmlformats.org/officeDocument/2006/relationships/image" Target="../media/image251.png"/><Relationship Id="rId19" Type="http://schemas.openxmlformats.org/officeDocument/2006/relationships/image" Target="../media/image33.png"/><Relationship Id="rId4" Type="http://schemas.openxmlformats.org/officeDocument/2006/relationships/image" Target="../media/image211.png"/><Relationship Id="rId14" Type="http://schemas.openxmlformats.org/officeDocument/2006/relationships/image" Target="../media/image36.png"/><Relationship Id="rId2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0/3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97C4-2F32-4E15-B9D0-3D52E832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327" y="548744"/>
            <a:ext cx="10007858" cy="2786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Universally Composable </a:t>
            </a:r>
            <a:r>
              <a:rPr lang="en-US" altLang="zh-CN" sz="4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Relaxed</a:t>
            </a:r>
            <a:br>
              <a:rPr lang="en-US" sz="4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Password Authenticated Key Exchange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5B670-4A6B-46E5-A4E0-34B74C428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9098" y="4662991"/>
            <a:ext cx="2835301" cy="10679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u="sng" dirty="0" err="1">
                <a:solidFill>
                  <a:srgbClr val="000000"/>
                </a:solidFill>
              </a:rPr>
              <a:t>Jiayu</a:t>
            </a:r>
            <a:r>
              <a:rPr lang="en-US" sz="2000" u="sng" dirty="0">
                <a:solidFill>
                  <a:srgbClr val="000000"/>
                </a:solidFill>
              </a:rPr>
              <a:t> Xu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George Mason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University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BECCD0-39E2-4755-A33F-E3205F5D2A35}"/>
              </a:ext>
            </a:extLst>
          </p:cNvPr>
          <p:cNvGrpSpPr/>
          <p:nvPr/>
        </p:nvGrpSpPr>
        <p:grpSpPr>
          <a:xfrm>
            <a:off x="7744632" y="2865011"/>
            <a:ext cx="4465635" cy="2786912"/>
            <a:chOff x="8538220" y="1295151"/>
            <a:chExt cx="4676160" cy="27869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367851-965E-4A08-A8B1-CFA6CC4BB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220" y="1295151"/>
              <a:ext cx="2298321" cy="22983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FEB55B-0F22-4C19-AA87-29AF856D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014" y="1473697"/>
              <a:ext cx="2608366" cy="260836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D06F5A-E54A-481D-B30C-419B25D41245}"/>
              </a:ext>
            </a:extLst>
          </p:cNvPr>
          <p:cNvSpPr txBox="1"/>
          <p:nvPr/>
        </p:nvSpPr>
        <p:spPr>
          <a:xfrm>
            <a:off x="7365044" y="5163332"/>
            <a:ext cx="37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guest stars:         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Ada Lovelace and Charles Babbage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98600F-3CC6-42C6-8C9B-3952AED80171}"/>
              </a:ext>
            </a:extLst>
          </p:cNvPr>
          <p:cNvSpPr txBox="1">
            <a:spLocks/>
          </p:cNvSpPr>
          <p:nvPr/>
        </p:nvSpPr>
        <p:spPr>
          <a:xfrm>
            <a:off x="171539" y="3126832"/>
            <a:ext cx="2835301" cy="113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Michel Abdalla</a:t>
            </a:r>
          </a:p>
          <a:p>
            <a:r>
              <a:rPr lang="en-US" altLang="zh-CN" sz="2000" dirty="0"/>
              <a:t>École </a:t>
            </a:r>
            <a:r>
              <a:rPr lang="en-US" altLang="zh-CN" sz="2000" dirty="0" err="1"/>
              <a:t>normale</a:t>
            </a:r>
            <a:r>
              <a:rPr lang="en-US" altLang="zh-CN" sz="2000" dirty="0"/>
              <a:t> supérieure</a:t>
            </a:r>
          </a:p>
          <a:p>
            <a:r>
              <a:rPr lang="en-US" altLang="zh-CN" sz="2000" dirty="0"/>
              <a:t>INRIA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B03F8D-D3B3-4F70-8054-F43F77F2AB73}"/>
              </a:ext>
            </a:extLst>
          </p:cNvPr>
          <p:cNvSpPr txBox="1">
            <a:spLocks/>
          </p:cNvSpPr>
          <p:nvPr/>
        </p:nvSpPr>
        <p:spPr>
          <a:xfrm>
            <a:off x="2683977" y="3086259"/>
            <a:ext cx="2835301" cy="122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Manuel Barbosa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FCUP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INESC TEC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F7F153-F9D6-4516-A73B-982E522D867D}"/>
              </a:ext>
            </a:extLst>
          </p:cNvPr>
          <p:cNvSpPr txBox="1">
            <a:spLocks/>
          </p:cNvSpPr>
          <p:nvPr/>
        </p:nvSpPr>
        <p:spPr>
          <a:xfrm>
            <a:off x="4908158" y="3008129"/>
            <a:ext cx="2835301" cy="97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Tatiana Bradley*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UC Irvine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953AD5-9C4C-4D16-BF8A-5CEE3848A951}"/>
              </a:ext>
            </a:extLst>
          </p:cNvPr>
          <p:cNvSpPr txBox="1">
            <a:spLocks/>
          </p:cNvSpPr>
          <p:nvPr/>
        </p:nvSpPr>
        <p:spPr>
          <a:xfrm>
            <a:off x="188031" y="4545445"/>
            <a:ext cx="2835301" cy="97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</a:rPr>
              <a:t>Stanisław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Jarecki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UC Irvine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26EC1CE-0466-4D4E-8433-3A2DA7E745BA}"/>
              </a:ext>
            </a:extLst>
          </p:cNvPr>
          <p:cNvSpPr txBox="1">
            <a:spLocks/>
          </p:cNvSpPr>
          <p:nvPr/>
        </p:nvSpPr>
        <p:spPr>
          <a:xfrm>
            <a:off x="2700470" y="4669526"/>
            <a:ext cx="2835301" cy="1067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Jonathan Katz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George Mason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69ED3-7E81-4FCB-8AFA-4C31DBF22B0D}"/>
              </a:ext>
            </a:extLst>
          </p:cNvPr>
          <p:cNvSpPr txBox="1"/>
          <p:nvPr/>
        </p:nvSpPr>
        <p:spPr>
          <a:xfrm>
            <a:off x="4139254" y="6442177"/>
            <a:ext cx="456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* Thanks to Tatiana for help with the slides!</a:t>
            </a:r>
          </a:p>
        </p:txBody>
      </p:sp>
    </p:spTree>
    <p:extLst>
      <p:ext uri="{BB962C8B-B14F-4D97-AF65-F5344CB8AC3E}">
        <p14:creationId xmlns:p14="http://schemas.microsoft.com/office/powerpoint/2010/main" val="392811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6D42BF-2C84-4189-A475-D567E174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10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7974AA-08F3-46B3-AE80-166103C5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83" y="167425"/>
            <a:ext cx="8757634" cy="6523149"/>
          </a:xfrm>
          <a:prstGeom prst="rect">
            <a:avLst/>
          </a:prstGeom>
        </p:spPr>
      </p:pic>
      <p:sp>
        <p:nvSpPr>
          <p:cNvPr id="4" name="Rectangle 39">
            <a:extLst>
              <a:ext uri="{FF2B5EF4-FFF2-40B4-BE49-F238E27FC236}">
                <a16:creationId xmlns:a16="http://schemas.microsoft.com/office/drawing/2014/main" id="{80842DCF-FBEB-4879-A4F2-532406085DD9}"/>
              </a:ext>
            </a:extLst>
          </p:cNvPr>
          <p:cNvSpPr/>
          <p:nvPr/>
        </p:nvSpPr>
        <p:spPr>
          <a:xfrm>
            <a:off x="8459527" y="1433603"/>
            <a:ext cx="2623340" cy="5924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Active Attack w/o on-line password extraction</a:t>
            </a:r>
          </a:p>
        </p:txBody>
      </p:sp>
      <p:cxnSp>
        <p:nvCxnSpPr>
          <p:cNvPr id="5" name="Straight Arrow Connector 34">
            <a:extLst>
              <a:ext uri="{FF2B5EF4-FFF2-40B4-BE49-F238E27FC236}">
                <a16:creationId xmlns:a16="http://schemas.microsoft.com/office/drawing/2014/main" id="{1FA3A28F-22C9-4134-8D99-197976931585}"/>
              </a:ext>
            </a:extLst>
          </p:cNvPr>
          <p:cNvCxnSpPr>
            <a:cxnSpLocks/>
          </p:cNvCxnSpPr>
          <p:nvPr/>
        </p:nvCxnSpPr>
        <p:spPr>
          <a:xfrm flipH="1">
            <a:off x="7722099" y="1913467"/>
            <a:ext cx="676835" cy="16336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39">
            <a:extLst>
              <a:ext uri="{FF2B5EF4-FFF2-40B4-BE49-F238E27FC236}">
                <a16:creationId xmlns:a16="http://schemas.microsoft.com/office/drawing/2014/main" id="{02BC689D-C79E-4ABD-A1A6-FA61E0385519}"/>
              </a:ext>
            </a:extLst>
          </p:cNvPr>
          <p:cNvSpPr/>
          <p:nvPr/>
        </p:nvSpPr>
        <p:spPr>
          <a:xfrm>
            <a:off x="8465689" y="2247897"/>
            <a:ext cx="2524044" cy="5924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Post-execution</a:t>
            </a: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password extraction here</a:t>
            </a:r>
          </a:p>
        </p:txBody>
      </p:sp>
      <p:cxnSp>
        <p:nvCxnSpPr>
          <p:cNvPr id="8" name="Straight Arrow Connector 34">
            <a:extLst>
              <a:ext uri="{FF2B5EF4-FFF2-40B4-BE49-F238E27FC236}">
                <a16:creationId xmlns:a16="http://schemas.microsoft.com/office/drawing/2014/main" id="{2EE6CD2B-6C01-4223-A61A-796E9E0BC61E}"/>
              </a:ext>
            </a:extLst>
          </p:cNvPr>
          <p:cNvCxnSpPr>
            <a:cxnSpLocks/>
          </p:cNvCxnSpPr>
          <p:nvPr/>
        </p:nvCxnSpPr>
        <p:spPr>
          <a:xfrm flipH="1">
            <a:off x="7795782" y="2429555"/>
            <a:ext cx="603152" cy="11455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39">
            <a:extLst>
              <a:ext uri="{FF2B5EF4-FFF2-40B4-BE49-F238E27FC236}">
                <a16:creationId xmlns:a16="http://schemas.microsoft.com/office/drawing/2014/main" id="{C4E519B3-992B-45AF-B441-30837BEAD5FB}"/>
              </a:ext>
            </a:extLst>
          </p:cNvPr>
          <p:cNvSpPr/>
          <p:nvPr/>
        </p:nvSpPr>
        <p:spPr>
          <a:xfrm>
            <a:off x="2353254" y="4106331"/>
            <a:ext cx="2524044" cy="9059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“Lazy-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Extraction” PAKE: adversary gets real/random key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11" name="Straight Arrow Connector 34">
            <a:extLst>
              <a:ext uri="{FF2B5EF4-FFF2-40B4-BE49-F238E27FC236}">
                <a16:creationId xmlns:a16="http://schemas.microsoft.com/office/drawing/2014/main" id="{C3482DEB-9FDE-4644-A929-C4217F938F51}"/>
              </a:ext>
            </a:extLst>
          </p:cNvPr>
          <p:cNvCxnSpPr>
            <a:cxnSpLocks/>
          </p:cNvCxnSpPr>
          <p:nvPr/>
        </p:nvCxnSpPr>
        <p:spPr>
          <a:xfrm flipV="1">
            <a:off x="4749800" y="3657601"/>
            <a:ext cx="1" cy="3979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7FC8BD49-F26B-411B-8893-1E70B87AF5B0}"/>
              </a:ext>
            </a:extLst>
          </p:cNvPr>
          <p:cNvSpPr/>
          <p:nvPr/>
        </p:nvSpPr>
        <p:spPr>
          <a:xfrm>
            <a:off x="5987851" y="4106331"/>
            <a:ext cx="2524044" cy="905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“Relaxed”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PAKE: adversary gets only correct/wrong bit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16" name="Straight Arrow Connector 34">
            <a:extLst>
              <a:ext uri="{FF2B5EF4-FFF2-40B4-BE49-F238E27FC236}">
                <a16:creationId xmlns:a16="http://schemas.microsoft.com/office/drawing/2014/main" id="{0077231D-F262-4108-BC8D-7619CDBE0DF6}"/>
              </a:ext>
            </a:extLst>
          </p:cNvPr>
          <p:cNvCxnSpPr>
            <a:cxnSpLocks/>
          </p:cNvCxnSpPr>
          <p:nvPr/>
        </p:nvCxnSpPr>
        <p:spPr>
          <a:xfrm flipV="1">
            <a:off x="6315847" y="3657601"/>
            <a:ext cx="1" cy="397932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4" y="156002"/>
            <a:ext cx="11192726" cy="1325563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Thm 1:	SPAKE2 realizes UC </a:t>
            </a:r>
            <a:r>
              <a:rPr lang="en-US" altLang="zh-CN" sz="4400" dirty="0" err="1"/>
              <a:t>lePAKE</a:t>
            </a:r>
            <a:r>
              <a:rPr lang="en-US" altLang="zh-CN" sz="4400" dirty="0"/>
              <a:t> in ROM</a:t>
            </a:r>
            <a:br>
              <a:rPr lang="en-US" altLang="zh-CN" sz="4400" dirty="0"/>
            </a:br>
            <a:r>
              <a:rPr lang="en-US" altLang="zh-CN" sz="4400" dirty="0"/>
              <a:t>	  	under Gap DH </a:t>
            </a:r>
            <a:r>
              <a:rPr lang="en-US" altLang="zh-CN" sz="3600" dirty="0"/>
              <a:t>(with tight reduction)</a:t>
            </a:r>
            <a:endParaRPr lang="zh-CN" alt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F3AB-5F8C-4092-B9B2-4CD3421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/>
              <p:nvPr/>
            </p:nvSpPr>
            <p:spPr>
              <a:xfrm>
                <a:off x="846740" y="1608753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Ada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Input: password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40" y="1608753"/>
                <a:ext cx="2968691" cy="668255"/>
              </a:xfrm>
              <a:prstGeom prst="rect">
                <a:avLst/>
              </a:prstGeom>
              <a:blipFill>
                <a:blip r:embed="rId3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/>
              <p:nvPr/>
            </p:nvSpPr>
            <p:spPr>
              <a:xfrm>
                <a:off x="7831593" y="1608753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Charles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lvl="0" defTabSz="914400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  Input: password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93" y="1608753"/>
                <a:ext cx="2968691" cy="668255"/>
              </a:xfrm>
              <a:prstGeom prst="rect">
                <a:avLst/>
              </a:prstGeom>
              <a:blipFill>
                <a:blip r:embed="rId4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1532B34-8C53-4415-9526-A6E585696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7" y="1386108"/>
            <a:ext cx="1178758" cy="11787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6D7690-5B6C-4B1E-A46F-865400B56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48" y="1333716"/>
            <a:ext cx="1317511" cy="131751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4994E6B-330E-7D48-A52E-C709F8EF37D9}"/>
              </a:ext>
            </a:extLst>
          </p:cNvPr>
          <p:cNvGrpSpPr/>
          <p:nvPr/>
        </p:nvGrpSpPr>
        <p:grpSpPr>
          <a:xfrm>
            <a:off x="3946986" y="2730895"/>
            <a:ext cx="1603995" cy="516407"/>
            <a:chOff x="4061013" y="2012446"/>
            <a:chExt cx="3145592" cy="484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/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0D05EAB-C36A-6D48-8D4F-262BB8E31744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2E58AC-C3A4-1842-81B2-735D874533C7}"/>
              </a:ext>
            </a:extLst>
          </p:cNvPr>
          <p:cNvGrpSpPr/>
          <p:nvPr/>
        </p:nvGrpSpPr>
        <p:grpSpPr>
          <a:xfrm>
            <a:off x="5755341" y="2779496"/>
            <a:ext cx="1918447" cy="467806"/>
            <a:chOff x="4956212" y="3074286"/>
            <a:chExt cx="2968692" cy="46780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EDD908-D74E-1740-A4A6-D8C21CC28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501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/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CC2F941-27A5-B44E-8B05-B62CB17CCD2A}"/>
                  </a:ext>
                </a:extLst>
              </p:cNvPr>
              <p:cNvSpPr/>
              <p:nvPr/>
            </p:nvSpPr>
            <p:spPr>
              <a:xfrm>
                <a:off x="743727" y="333738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CC2F941-27A5-B44E-8B05-B62CB17CC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3337381"/>
                <a:ext cx="3050030" cy="5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625903-ACF7-CA40-A6AB-F61CD76F058C}"/>
                  </a:ext>
                </a:extLst>
              </p:cNvPr>
              <p:cNvSpPr/>
              <p:nvPr/>
            </p:nvSpPr>
            <p:spPr>
              <a:xfrm>
                <a:off x="727744" y="2658547"/>
                <a:ext cx="3087687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𝑥</m:t>
                      </m:r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←</m:t>
                      </m:r>
                      <m:sSub>
                        <m:sSubPr>
                          <m:ctrlPr>
                            <a:rPr lang="en-US" sz="1800" b="0" i="1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1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625903-ACF7-CA40-A6AB-F61CD76F0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44" y="2658547"/>
                <a:ext cx="3087687" cy="5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8FC95-4EDE-3845-A790-A18BB4DD313F}"/>
                  </a:ext>
                </a:extLst>
              </p:cNvPr>
              <p:cNvSpPr/>
              <p:nvPr/>
            </p:nvSpPr>
            <p:spPr>
              <a:xfrm>
                <a:off x="7869250" y="3345368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8FC95-4EDE-3845-A790-A18BB4DD3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50" y="3345368"/>
                <a:ext cx="3050030" cy="5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A92AF0-A991-D740-BA93-A7FF314EDE0F}"/>
                  </a:ext>
                </a:extLst>
              </p:cNvPr>
              <p:cNvSpPr/>
              <p:nvPr/>
            </p:nvSpPr>
            <p:spPr>
              <a:xfrm>
                <a:off x="7853267" y="2666534"/>
                <a:ext cx="3087687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𝑦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←</m:t>
                      </m:r>
                      <m:sSub>
                        <m:sSubPr>
                          <m:ctrlPr>
                            <a:rPr lang="en-US" sz="1800" b="0" i="1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1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A92AF0-A991-D740-BA93-A7FF314ED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67" y="2666534"/>
                <a:ext cx="3087687" cy="5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51A373-107B-A444-A6D8-73C5C9017F3F}"/>
                  </a:ext>
                </a:extLst>
              </p:cNvPr>
              <p:cNvSpPr/>
              <p:nvPr/>
            </p:nvSpPr>
            <p:spPr>
              <a:xfrm>
                <a:off x="743727" y="433344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51A373-107B-A444-A6D8-73C5C9017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4333441"/>
                <a:ext cx="3050030" cy="5143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F5450-E487-9948-B0CC-683419D9D2DE}"/>
                  </a:ext>
                </a:extLst>
              </p:cNvPr>
              <p:cNvSpPr/>
              <p:nvPr/>
            </p:nvSpPr>
            <p:spPr>
              <a:xfrm>
                <a:off x="7831593" y="433344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F5450-E487-9948-B0CC-683419D9D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93" y="4333441"/>
                <a:ext cx="3050030" cy="514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/>
              <p:nvPr/>
            </p:nvSpPr>
            <p:spPr>
              <a:xfrm>
                <a:off x="743727" y="5015878"/>
                <a:ext cx="4581308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𝐻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𝑠𝑖𝑑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𝐴𝑑𝑎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𝐶h𝑎𝑟𝑙𝑒𝑠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5015878"/>
                <a:ext cx="4581308" cy="5143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39F8A2-DDFF-3541-B922-EDE3E789465E}"/>
                  </a:ext>
                </a:extLst>
              </p:cNvPr>
              <p:cNvSpPr/>
              <p:nvPr/>
            </p:nvSpPr>
            <p:spPr>
              <a:xfrm>
                <a:off x="6321989" y="5028805"/>
                <a:ext cx="4581308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𝑠𝑖𝑑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𝐴𝑑𝑎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𝐶h𝑎𝑟𝑙𝑒𝑠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39F8A2-DDFF-3541-B922-EDE3E7894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89" y="5028805"/>
                <a:ext cx="4581308" cy="5143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C4AC178-F364-4FAE-8947-2766A0CED8D3}"/>
              </a:ext>
            </a:extLst>
          </p:cNvPr>
          <p:cNvSpPr/>
          <p:nvPr/>
        </p:nvSpPr>
        <p:spPr>
          <a:xfrm>
            <a:off x="4266051" y="1564540"/>
            <a:ext cx="3088966" cy="937271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g: 	  group generator</a:t>
            </a:r>
          </a:p>
          <a:p>
            <a:pPr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M,N:  random group elements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H: 	  hash function (= RO)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37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4" y="156002"/>
            <a:ext cx="11192726" cy="1325563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Thm 1:	SPAKE2 realizes UC </a:t>
            </a:r>
            <a:r>
              <a:rPr lang="en-US" altLang="zh-CN" sz="4400" dirty="0" err="1"/>
              <a:t>lePAKE</a:t>
            </a:r>
            <a:r>
              <a:rPr lang="en-US" altLang="zh-CN" sz="4400" dirty="0"/>
              <a:t> in ROM</a:t>
            </a:r>
            <a:br>
              <a:rPr lang="en-US" altLang="zh-CN" sz="4400" dirty="0"/>
            </a:br>
            <a:r>
              <a:rPr lang="en-US" altLang="zh-CN" sz="4400" dirty="0"/>
              <a:t>	  	under Gap DH </a:t>
            </a:r>
            <a:r>
              <a:rPr lang="en-US" altLang="zh-CN" sz="3600" dirty="0"/>
              <a:t>(with tight reduction)</a:t>
            </a:r>
            <a:endParaRPr lang="zh-CN" alt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F3AB-5F8C-4092-B9B2-4CD3421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/>
              <p:nvPr/>
            </p:nvSpPr>
            <p:spPr>
              <a:xfrm>
                <a:off x="846740" y="1608753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Ada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Input: password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40" y="1608753"/>
                <a:ext cx="2968691" cy="668255"/>
              </a:xfrm>
              <a:prstGeom prst="rect">
                <a:avLst/>
              </a:prstGeom>
              <a:blipFill>
                <a:blip r:embed="rId3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/>
              <p:nvPr/>
            </p:nvSpPr>
            <p:spPr>
              <a:xfrm>
                <a:off x="7831593" y="1608753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Charles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lvl="0" defTabSz="914400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  Input: password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93" y="1608753"/>
                <a:ext cx="2968691" cy="668255"/>
              </a:xfrm>
              <a:prstGeom prst="rect">
                <a:avLst/>
              </a:prstGeom>
              <a:blipFill>
                <a:blip r:embed="rId4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4994E6B-330E-7D48-A52E-C709F8EF37D9}"/>
              </a:ext>
            </a:extLst>
          </p:cNvPr>
          <p:cNvGrpSpPr/>
          <p:nvPr/>
        </p:nvGrpSpPr>
        <p:grpSpPr>
          <a:xfrm>
            <a:off x="3946986" y="2730895"/>
            <a:ext cx="1603995" cy="516407"/>
            <a:chOff x="4061013" y="2012446"/>
            <a:chExt cx="3145592" cy="484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/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0D05EAB-C36A-6D48-8D4F-262BB8E31744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2E58AC-C3A4-1842-81B2-735D874533C7}"/>
              </a:ext>
            </a:extLst>
          </p:cNvPr>
          <p:cNvGrpSpPr/>
          <p:nvPr/>
        </p:nvGrpSpPr>
        <p:grpSpPr>
          <a:xfrm>
            <a:off x="5755341" y="2779496"/>
            <a:ext cx="1918447" cy="467806"/>
            <a:chOff x="4956212" y="3074286"/>
            <a:chExt cx="2968692" cy="46780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EDD908-D74E-1740-A4A6-D8C21CC28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501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/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8FC95-4EDE-3845-A790-A18BB4DD313F}"/>
                  </a:ext>
                </a:extLst>
              </p:cNvPr>
              <p:cNvSpPr/>
              <p:nvPr/>
            </p:nvSpPr>
            <p:spPr>
              <a:xfrm>
                <a:off x="7869250" y="3345368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8FC95-4EDE-3845-A790-A18BB4DD3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50" y="3345368"/>
                <a:ext cx="3050030" cy="5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A92AF0-A991-D740-BA93-A7FF314EDE0F}"/>
                  </a:ext>
                </a:extLst>
              </p:cNvPr>
              <p:cNvSpPr/>
              <p:nvPr/>
            </p:nvSpPr>
            <p:spPr>
              <a:xfrm>
                <a:off x="7853267" y="2666534"/>
                <a:ext cx="3087687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𝑦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←</m:t>
                      </m:r>
                      <m:sSub>
                        <m:sSubPr>
                          <m:ctrlPr>
                            <a:rPr lang="en-US" sz="1800" b="0" i="1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1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A92AF0-A991-D740-BA93-A7FF314ED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67" y="2666534"/>
                <a:ext cx="3087687" cy="5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F5450-E487-9948-B0CC-683419D9D2DE}"/>
                  </a:ext>
                </a:extLst>
              </p:cNvPr>
              <p:cNvSpPr/>
              <p:nvPr/>
            </p:nvSpPr>
            <p:spPr>
              <a:xfrm>
                <a:off x="7831593" y="433344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F5450-E487-9948-B0CC-683419D9D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93" y="4333441"/>
                <a:ext cx="3050030" cy="514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39F8A2-DDFF-3541-B922-EDE3E789465E}"/>
                  </a:ext>
                </a:extLst>
              </p:cNvPr>
              <p:cNvSpPr/>
              <p:nvPr/>
            </p:nvSpPr>
            <p:spPr>
              <a:xfrm>
                <a:off x="6321989" y="5028805"/>
                <a:ext cx="4581308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𝑠𝑖𝑑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𝐴𝑑𝑎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𝐶h𝑎𝑟𝑙𝑒𝑠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39F8A2-DDFF-3541-B922-EDE3E7894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89" y="5028805"/>
                <a:ext cx="4581308" cy="5143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C4AC178-F364-4FAE-8947-2766A0CED8D3}"/>
              </a:ext>
            </a:extLst>
          </p:cNvPr>
          <p:cNvSpPr/>
          <p:nvPr/>
        </p:nvSpPr>
        <p:spPr>
          <a:xfrm>
            <a:off x="4266051" y="1564540"/>
            <a:ext cx="3088966" cy="937271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g: 	  group generator</a:t>
            </a:r>
          </a:p>
          <a:p>
            <a:pPr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M,N:  random group elements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H: 	  hash function (= RO)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8C9631-C468-44A8-9F41-E93ED31B4504}"/>
                  </a:ext>
                </a:extLst>
              </p:cNvPr>
              <p:cNvSpPr/>
              <p:nvPr/>
            </p:nvSpPr>
            <p:spPr>
              <a:xfrm>
                <a:off x="3946986" y="3516170"/>
                <a:ext cx="2614681" cy="51431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r>
                  <a:rPr lang="en-US" b="0" dirty="0">
                    <a:solidFill>
                      <a:prstClr val="black"/>
                    </a:solidFill>
                    <a:cs typeface="Calibri"/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DL</m:t>
                    </m:r>
                    <m:r>
                      <a:rPr lang="en-US" b="0" i="1" baseline="-25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 </m:t>
                        </m:r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α</m:t>
                    </m:r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m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0" i="0" u="none" strike="noStrike" kern="1200" cap="none" spc="0" baseline="0" noProof="0" dirty="0">
                    <a:solidFill>
                      <a:srgbClr val="002060"/>
                    </a:solidFill>
                    <a:latin typeface="Calibri" panose="020F0502020204030204"/>
                    <a:cs typeface="Calibri"/>
                  </a:rPr>
                  <a:t> 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8C9631-C468-44A8-9F41-E93ED31B4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86" y="3516170"/>
                <a:ext cx="2614681" cy="514317"/>
              </a:xfrm>
              <a:prstGeom prst="rect">
                <a:avLst/>
              </a:prstGeom>
              <a:blipFill>
                <a:blip r:embed="rId19"/>
                <a:stretch>
                  <a:fillRect l="-1624" t="-19767" r="-696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8192D5-C0FF-4481-A808-CF8F61C2BBF0}"/>
                  </a:ext>
                </a:extLst>
              </p:cNvPr>
              <p:cNvSpPr/>
              <p:nvPr/>
            </p:nvSpPr>
            <p:spPr>
              <a:xfrm>
                <a:off x="4890470" y="1913910"/>
                <a:ext cx="2263863" cy="2810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←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libri" panose="020F0502020204030204"/>
                    <a:cs typeface="Calibri"/>
                  </a:rPr>
                  <a:t> (trapdoors)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8192D5-C0FF-4481-A808-CF8F61C2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70" y="1913910"/>
                <a:ext cx="2263863" cy="281026"/>
              </a:xfrm>
              <a:prstGeom prst="rect">
                <a:avLst/>
              </a:prstGeom>
              <a:blipFill>
                <a:blip r:embed="rId20"/>
                <a:stretch>
                  <a:fillRect t="-22917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1C3EA1-9C82-4915-8E4F-068E7510D3BE}"/>
                  </a:ext>
                </a:extLst>
              </p:cNvPr>
              <p:cNvSpPr/>
              <p:nvPr/>
            </p:nvSpPr>
            <p:spPr>
              <a:xfrm>
                <a:off x="4889561" y="2755631"/>
                <a:ext cx="729530" cy="3193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←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1C3EA1-9C82-4915-8E4F-068E7510D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61" y="2755631"/>
                <a:ext cx="729530" cy="319350"/>
              </a:xfrm>
              <a:prstGeom prst="rect">
                <a:avLst/>
              </a:prstGeom>
              <a:blipFill>
                <a:blip r:embed="rId21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2E94BF-5630-4696-9132-8CC7CD3DF34B}"/>
                  </a:ext>
                </a:extLst>
              </p:cNvPr>
              <p:cNvSpPr/>
              <p:nvPr/>
            </p:nvSpPr>
            <p:spPr>
              <a:xfrm>
                <a:off x="743727" y="333738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2E94BF-5630-4696-9132-8CC7CD3DF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3337381"/>
                <a:ext cx="3050030" cy="5143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8E8CD8-C4EC-49BD-94CC-9631E80FED66}"/>
                  </a:ext>
                </a:extLst>
              </p:cNvPr>
              <p:cNvSpPr/>
              <p:nvPr/>
            </p:nvSpPr>
            <p:spPr>
              <a:xfrm>
                <a:off x="727744" y="2658547"/>
                <a:ext cx="3087687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𝑥</m:t>
                      </m:r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←</m:t>
                      </m:r>
                      <m:sSub>
                        <m:sSubPr>
                          <m:ctrlPr>
                            <a:rPr lang="en-US" sz="1800" b="0" i="1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1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8E8CD8-C4EC-49BD-94CC-9631E80FE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44" y="2658547"/>
                <a:ext cx="3087687" cy="51431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B0C23D-E9E1-4912-BCE1-9104BACDA973}"/>
                  </a:ext>
                </a:extLst>
              </p:cNvPr>
              <p:cNvSpPr/>
              <p:nvPr/>
            </p:nvSpPr>
            <p:spPr>
              <a:xfrm>
                <a:off x="743727" y="433344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B0C23D-E9E1-4912-BCE1-9104BACDA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4333441"/>
                <a:ext cx="3050030" cy="5143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71E15F-8183-43E0-8B9F-D3A7AC3B66C3}"/>
                  </a:ext>
                </a:extLst>
              </p:cNvPr>
              <p:cNvSpPr/>
              <p:nvPr/>
            </p:nvSpPr>
            <p:spPr>
              <a:xfrm>
                <a:off x="743727" y="5015878"/>
                <a:ext cx="4581308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𝐻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𝑠𝑖𝑑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𝐴𝑑𝑎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𝐶h𝑎𝑟𝑙𝑒𝑠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71E15F-8183-43E0-8B9F-D3A7AC3B6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5015878"/>
                <a:ext cx="4581308" cy="5143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39">
                <a:extLst>
                  <a:ext uri="{FF2B5EF4-FFF2-40B4-BE49-F238E27FC236}">
                    <a16:creationId xmlns:a16="http://schemas.microsoft.com/office/drawing/2014/main" id="{5A52CCCC-36AB-4A3A-ABD9-27C4DDA58A7F}"/>
                  </a:ext>
                </a:extLst>
              </p:cNvPr>
              <p:cNvSpPr/>
              <p:nvPr/>
            </p:nvSpPr>
            <p:spPr>
              <a:xfrm>
                <a:off x="6920484" y="4444130"/>
                <a:ext cx="5126972" cy="21357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Why Gap DH assumption?</a:t>
                </a:r>
              </a:p>
              <a:p>
                <a:pPr algn="ctr">
                  <a:defRPr/>
                </a:pPr>
                <a:endParaRPr lang="en-US" sz="50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Note: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has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⋅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p>
                    </m:sSup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= CDH(M,N)</a:t>
                </a:r>
              </a:p>
              <a:p>
                <a:pPr algn="ctr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Calibri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Reduction solves CDH(M,N) if &gt;1 password tested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Needs DDH oracle to verify H query correctness without trapdoors </a:t>
                </a:r>
                <a:r>
                  <a:rPr lang="en-US" dirty="0" err="1">
                    <a:solidFill>
                      <a:srgbClr val="FF0000"/>
                    </a:solidFill>
                    <a:latin typeface="Calibri" panose="020F0502020204030204"/>
                    <a:cs typeface="Calibri"/>
                  </a:rPr>
                  <a:t>m</a:t>
                </a:r>
                <a:r>
                  <a:rPr lang="en-US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,</a:t>
                </a:r>
                <a:r>
                  <a:rPr lang="en-US" dirty="0" err="1">
                    <a:solidFill>
                      <a:srgbClr val="FF0000"/>
                    </a:solidFill>
                    <a:latin typeface="Calibri" panose="020F0502020204030204"/>
                    <a:cs typeface="Calibri"/>
                  </a:rPr>
                  <a:t>n</a:t>
                </a:r>
                <a:endParaRPr lang="en-US" sz="1800" b="0" i="0" u="none" strike="noStrike" kern="1200" cap="none" spc="0" baseline="0" noProof="0" dirty="0">
                  <a:solidFill>
                    <a:srgbClr val="FF0000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47" name="Rectangle 39">
                <a:extLst>
                  <a:ext uri="{FF2B5EF4-FFF2-40B4-BE49-F238E27FC236}">
                    <a16:creationId xmlns:a16="http://schemas.microsoft.com/office/drawing/2014/main" id="{5A52CCCC-36AB-4A3A-ABD9-27C4DDA58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84" y="4444130"/>
                <a:ext cx="5126972" cy="2135777"/>
              </a:xfrm>
              <a:prstGeom prst="rect">
                <a:avLst/>
              </a:prstGeom>
              <a:blipFill>
                <a:blip r:embed="rId26"/>
                <a:stretch>
                  <a:fillRect l="-593" b="-2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05A5320-F051-46BD-9507-0C537F463BB9}"/>
              </a:ext>
            </a:extLst>
          </p:cNvPr>
          <p:cNvSpPr/>
          <p:nvPr/>
        </p:nvSpPr>
        <p:spPr>
          <a:xfrm>
            <a:off x="846739" y="1610839"/>
            <a:ext cx="2968691" cy="66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Ada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   (simulated)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/>
                <a:cs typeface="Calibri"/>
              </a:rPr>
              <a:t>~~~~~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532B34-8C53-4415-9526-A6E58569654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7" y="1386108"/>
            <a:ext cx="1178758" cy="11787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E2761A5-C645-49CA-9B3B-DBA6FB63AA90}"/>
              </a:ext>
            </a:extLst>
          </p:cNvPr>
          <p:cNvSpPr/>
          <p:nvPr/>
        </p:nvSpPr>
        <p:spPr>
          <a:xfrm>
            <a:off x="7823819" y="1609982"/>
            <a:ext cx="2968691" cy="66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Charles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(adversary)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86D7690-5B6C-4B1E-A46F-865400B5618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48" y="1333716"/>
            <a:ext cx="1317511" cy="1317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DB5E4A-6D48-4276-ACEA-191F5D84DA9F}"/>
                  </a:ext>
                </a:extLst>
              </p:cNvPr>
              <p:cNvSpPr/>
              <p:nvPr/>
            </p:nvSpPr>
            <p:spPr>
              <a:xfrm>
                <a:off x="743727" y="5620822"/>
                <a:ext cx="4534878" cy="51431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  <a:cs typeface="Calibri"/>
                    <a:sym typeface="Symbol" panose="05050102010706020507" pitchFamily="18" charset="2"/>
                  </a:rPr>
                  <a:t></a:t>
                </a:r>
                <a:r>
                  <a:rPr lang="en-US" dirty="0">
                    <a:solidFill>
                      <a:prstClr val="black"/>
                    </a:solidFill>
                    <a:cs typeface="Calibri"/>
                    <a:sym typeface="Symbol" panose="05050102010706020507" pitchFamily="18" charset="2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800" b="0" i="0" u="none" strike="noStrike" kern="1200" cap="none" spc="0" baseline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𝑔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</a:rPr>
                              <m:t>n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⋅</m:t>
                            </m:r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</m:sub>
                            </m:sSub>
                          </m:sup>
                        </m:s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α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m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⋅</m:t>
                        </m:r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sup>
                    </m:sSup>
                  </m:oMath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DB5E4A-6D48-4276-ACEA-191F5D84D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5620822"/>
                <a:ext cx="4534878" cy="514317"/>
              </a:xfrm>
              <a:prstGeom prst="rect">
                <a:avLst/>
              </a:prstGeom>
              <a:blipFill>
                <a:blip r:embed="rId3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9">
                <a:extLst>
                  <a:ext uri="{FF2B5EF4-FFF2-40B4-BE49-F238E27FC236}">
                    <a16:creationId xmlns:a16="http://schemas.microsoft.com/office/drawing/2014/main" id="{D5DB5676-9579-4C2A-9CE4-153547141E33}"/>
                  </a:ext>
                </a:extLst>
              </p:cNvPr>
              <p:cNvSpPr/>
              <p:nvPr/>
            </p:nvSpPr>
            <p:spPr>
              <a:xfrm>
                <a:off x="743727" y="6189183"/>
                <a:ext cx="5424470" cy="59243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800" b="0" i="0" u="none" strike="noStrike" kern="1200" cap="none" spc="0" baseline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On</a:t>
                </a:r>
                <a:r>
                  <a:rPr lang="en-US" sz="1800" b="0" i="0" u="none" strike="noStrike" kern="1200" cap="none" spc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H query, </a:t>
                </a:r>
                <a:r>
                  <a:rPr lang="en-US" sz="1800" b="0" i="0" u="none" strike="noStrike" kern="1200" cap="none" spc="0" baseline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simulator</a:t>
                </a:r>
                <a:r>
                  <a:rPr lang="en-US" sz="1800" b="0" i="0" u="none" strike="noStrike" kern="1200" cap="none" spc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sends (</a:t>
                </a:r>
                <a:r>
                  <a:rPr lang="en-US" sz="1800" b="0" i="0" u="none" strike="noStrike" kern="1200" cap="none" spc="0" noProof="0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LateTestPwd</a:t>
                </a:r>
                <a:r>
                  <a:rPr lang="en-US" sz="1800" b="0" i="0" u="none" strike="noStrike" kern="1200" cap="none" spc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,[…],</a:t>
                </a:r>
                <a:r>
                  <a:rPr lang="en-US" sz="1800" b="0" i="0" u="none" strike="noStrike" kern="1200" cap="none" spc="0" noProof="0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pw</a:t>
                </a:r>
                <a:r>
                  <a:rPr lang="en-US" sz="1800" b="0" i="0" u="none" strike="noStrike" kern="1200" cap="none" spc="0" baseline="-25000" noProof="0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</a:t>
                </a:r>
                <a:r>
                  <a:rPr lang="en-US" sz="1800" b="0" i="0" u="none" strike="noStrike" kern="1200" cap="none" spc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) to </a:t>
                </a:r>
                <a:r>
                  <a:rPr lang="en-US" sz="1800" b="0" i="0" u="none" strike="noStrike" kern="1200" cap="none" spc="0" noProof="0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lePAKE</a:t>
                </a:r>
                <a:r>
                  <a:rPr lang="en-US" sz="1800" b="0" i="0" u="none" strike="noStrike" kern="1200" cap="none" spc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functionality if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en-US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1800" b="0" i="0" u="none" strike="noStrike" kern="1200" cap="none" spc="0" baseline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“ value</a:t>
                </a:r>
                <a:r>
                  <a:rPr lang="en-US" sz="1800" b="0" i="0" u="none" strike="noStrike" kern="1200" cap="none" spc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</a:t>
                </a:r>
                <a:r>
                  <a:rPr lang="en-US" sz="1800" b="0" i="0" u="none" strike="noStrike" kern="1200" cap="none" spc="0" baseline="0" noProof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is correct for </a:t>
                </a:r>
                <a:r>
                  <a:rPr lang="en-US" dirty="0" err="1">
                    <a:solidFill>
                      <a:prstClr val="black"/>
                    </a:solidFill>
                    <a:cs typeface="Calibri"/>
                  </a:rPr>
                  <a:t>pw</a:t>
                </a:r>
                <a:r>
                  <a:rPr lang="en-US" baseline="-25000" dirty="0" err="1">
                    <a:solidFill>
                      <a:prstClr val="black"/>
                    </a:solidFill>
                    <a:cs typeface="Calibri"/>
                  </a:rPr>
                  <a:t>A</a:t>
                </a:r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1" name="Rectangle 39">
                <a:extLst>
                  <a:ext uri="{FF2B5EF4-FFF2-40B4-BE49-F238E27FC236}">
                    <a16:creationId xmlns:a16="http://schemas.microsoft.com/office/drawing/2014/main" id="{D5DB5676-9579-4C2A-9CE4-153547141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6189183"/>
                <a:ext cx="5424470" cy="592433"/>
              </a:xfrm>
              <a:prstGeom prst="rect">
                <a:avLst/>
              </a:prstGeom>
              <a:blipFill>
                <a:blip r:embed="rId31"/>
                <a:stretch>
                  <a:fillRect t="-909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7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7" grpId="0" animBg="1"/>
      <p:bldP spid="6" grpId="0" animBg="1"/>
      <p:bldP spid="9" grpId="0" animBg="1"/>
      <p:bldP spid="11" grpId="0" animBg="1"/>
      <p:bldP spid="47" grpId="0" animBg="1"/>
      <p:bldP spid="24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Adding explicit authentication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1ECC8-4427-4CD4-91C8-D7D5A609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13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605932-166B-49CB-BF50-CEF58371140A}"/>
              </a:ext>
            </a:extLst>
          </p:cNvPr>
          <p:cNvSpPr/>
          <p:nvPr/>
        </p:nvSpPr>
        <p:spPr>
          <a:xfrm rot="1252280">
            <a:off x="3346095" y="3015244"/>
            <a:ext cx="1801368" cy="36576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223E1D-033D-4EE2-96CE-473AAF5000CD}"/>
              </a:ext>
            </a:extLst>
          </p:cNvPr>
          <p:cNvSpPr/>
          <p:nvPr/>
        </p:nvSpPr>
        <p:spPr>
          <a:xfrm rot="9540000">
            <a:off x="7048200" y="3014909"/>
            <a:ext cx="1797705" cy="36576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E81F72-9484-4D20-B0C3-96B5D6088308}"/>
                  </a:ext>
                </a:extLst>
              </p:cNvPr>
              <p:cNvSpPr/>
              <p:nvPr/>
            </p:nvSpPr>
            <p:spPr>
              <a:xfrm>
                <a:off x="3599241" y="2433827"/>
                <a:ext cx="1198230" cy="455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E81F72-9484-4D20-B0C3-96B5D6088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41" y="2433827"/>
                <a:ext cx="1198230" cy="455733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0FAD3A-6AB2-41A8-BEDC-070AF00B3837}"/>
                  </a:ext>
                </a:extLst>
              </p:cNvPr>
              <p:cNvSpPr/>
              <p:nvPr/>
            </p:nvSpPr>
            <p:spPr>
              <a:xfrm>
                <a:off x="7330457" y="2512088"/>
                <a:ext cx="1198230" cy="455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0FAD3A-6AB2-41A8-BEDC-070AF00B3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457" y="2512088"/>
                <a:ext cx="1198230" cy="455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23B8EE4-4078-4960-B7E5-5CF257176DFE}"/>
              </a:ext>
            </a:extLst>
          </p:cNvPr>
          <p:cNvGrpSpPr/>
          <p:nvPr/>
        </p:nvGrpSpPr>
        <p:grpSpPr>
          <a:xfrm>
            <a:off x="4706400" y="3491082"/>
            <a:ext cx="2660607" cy="1708395"/>
            <a:chOff x="4752889" y="3169844"/>
            <a:chExt cx="2660607" cy="1708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A6FB91-BDA5-4DF3-966D-7345723983DB}"/>
                </a:ext>
              </a:extLst>
            </p:cNvPr>
            <p:cNvSpPr/>
            <p:nvPr/>
          </p:nvSpPr>
          <p:spPr>
            <a:xfrm>
              <a:off x="4752889" y="3169844"/>
              <a:ext cx="2660607" cy="170839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PAKE</a:t>
              </a:r>
            </a:p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7B0A5A5-22C9-4A4D-9D86-0538742A0997}"/>
                    </a:ext>
                  </a:extLst>
                </p:cNvPr>
                <p:cNvSpPr/>
                <p:nvPr/>
              </p:nvSpPr>
              <p:spPr>
                <a:xfrm>
                  <a:off x="4797365" y="4017182"/>
                  <a:ext cx="2548386" cy="7789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2000" dirty="0"/>
                </a:p>
                <a:p>
                  <a:pPr algn="ctr"/>
                  <a:r>
                    <a:rPr lang="en-US" sz="2000" dirty="0"/>
                    <a:t>else </a:t>
                  </a:r>
                  <a:r>
                    <a:rPr lang="en-US" sz="2000" dirty="0">
                      <a:solidFill>
                        <a:srgbClr val="FF0000"/>
                      </a:solidFill>
                    </a:rPr>
                    <a:t>abort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7B0A5A5-22C9-4A4D-9D86-0538742A0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365" y="4017182"/>
                  <a:ext cx="2548386" cy="778968"/>
                </a:xfrm>
                <a:prstGeom prst="rect">
                  <a:avLst/>
                </a:prstGeom>
                <a:blipFill>
                  <a:blip r:embed="rId5"/>
                  <a:stretch>
                    <a:fillRect b="-94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B85AD9-6E41-485D-84D6-2954AD72982E}"/>
              </a:ext>
            </a:extLst>
          </p:cNvPr>
          <p:cNvGrpSpPr/>
          <p:nvPr/>
        </p:nvGrpSpPr>
        <p:grpSpPr>
          <a:xfrm>
            <a:off x="1071447" y="1485052"/>
            <a:ext cx="10008509" cy="2743200"/>
            <a:chOff x="1116314" y="1338863"/>
            <a:chExt cx="10008509" cy="27432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6D7E48-14EC-44E2-AFB6-2678E8A2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14" y="1517125"/>
              <a:ext cx="2298321" cy="22983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C63027-BEF6-4367-B388-1534212B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623" y="1338863"/>
              <a:ext cx="2743200" cy="27432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61954B3-502D-4054-8454-F23D5888E68C}"/>
              </a:ext>
            </a:extLst>
          </p:cNvPr>
          <p:cNvSpPr/>
          <p:nvPr/>
        </p:nvSpPr>
        <p:spPr>
          <a:xfrm>
            <a:off x="2585690" y="3491082"/>
            <a:ext cx="827939" cy="3123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0A1993-EF81-4D93-85D0-A7B7D3CC05A8}"/>
              </a:ext>
            </a:extLst>
          </p:cNvPr>
          <p:cNvSpPr/>
          <p:nvPr/>
        </p:nvSpPr>
        <p:spPr>
          <a:xfrm>
            <a:off x="9945744" y="3491082"/>
            <a:ext cx="1090594" cy="3123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Charles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E56F8E-9ED3-4652-8C10-0AC25A8FD148}"/>
              </a:ext>
            </a:extLst>
          </p:cNvPr>
          <p:cNvGrpSpPr/>
          <p:nvPr/>
        </p:nvGrpSpPr>
        <p:grpSpPr>
          <a:xfrm>
            <a:off x="2260538" y="4889608"/>
            <a:ext cx="6617133" cy="1237546"/>
            <a:chOff x="2191319" y="5113281"/>
            <a:chExt cx="6617133" cy="1237546"/>
          </a:xfrm>
          <a:noFill/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FA344B0-DA45-48FF-8B77-CBF20E3EFC5A}"/>
                </a:ext>
              </a:extLst>
            </p:cNvPr>
            <p:cNvSpPr/>
            <p:nvPr/>
          </p:nvSpPr>
          <p:spPr>
            <a:xfrm rot="9514199">
              <a:off x="3382575" y="5119074"/>
              <a:ext cx="1797705" cy="36576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5FF22F4-18E2-4D21-85A3-028E03A78E52}"/>
                </a:ext>
              </a:extLst>
            </p:cNvPr>
            <p:cNvSpPr/>
            <p:nvPr/>
          </p:nvSpPr>
          <p:spPr>
            <a:xfrm rot="1260000">
              <a:off x="7010747" y="5113281"/>
              <a:ext cx="1797705" cy="36576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340992-E219-4A70-9500-7DFB05CA8C1E}"/>
                    </a:ext>
                  </a:extLst>
                </p:cNvPr>
                <p:cNvSpPr/>
                <p:nvPr/>
              </p:nvSpPr>
              <p:spPr>
                <a:xfrm>
                  <a:off x="2191319" y="5985702"/>
                  <a:ext cx="1013551" cy="365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3200" dirty="0"/>
                    <a:t>/</a:t>
                  </a:r>
                  <a:r>
                    <a:rPr lang="zh-CN" altLang="en-US" sz="3200" dirty="0"/>
                    <a:t>⊥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340992-E219-4A70-9500-7DFB05CA8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319" y="5985702"/>
                  <a:ext cx="1013551" cy="365125"/>
                </a:xfrm>
                <a:prstGeom prst="rect">
                  <a:avLst/>
                </a:prstGeom>
                <a:blipFill>
                  <a:blip r:embed="rId8"/>
                  <a:stretch>
                    <a:fillRect t="-51667" r="-13855" b="-8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DD360E-366D-42B1-AD25-0BDDF5AD36A5}"/>
              </a:ext>
            </a:extLst>
          </p:cNvPr>
          <p:cNvCxnSpPr>
            <a:cxnSpLocks/>
          </p:cNvCxnSpPr>
          <p:nvPr/>
        </p:nvCxnSpPr>
        <p:spPr>
          <a:xfrm>
            <a:off x="3096861" y="2704935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153D15-309D-C449-BD00-0E932FDBCC6F}"/>
              </a:ext>
            </a:extLst>
          </p:cNvPr>
          <p:cNvCxnSpPr>
            <a:cxnSpLocks/>
          </p:cNvCxnSpPr>
          <p:nvPr/>
        </p:nvCxnSpPr>
        <p:spPr>
          <a:xfrm>
            <a:off x="7405331" y="5238109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57DEC6-125F-7843-B90B-E9F4385F1364}"/>
              </a:ext>
            </a:extLst>
          </p:cNvPr>
          <p:cNvCxnSpPr>
            <a:cxnSpLocks/>
          </p:cNvCxnSpPr>
          <p:nvPr/>
        </p:nvCxnSpPr>
        <p:spPr>
          <a:xfrm flipH="1">
            <a:off x="7436400" y="2704935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EDC8E0-8F6D-AB4B-B834-AF99FE908E76}"/>
              </a:ext>
            </a:extLst>
          </p:cNvPr>
          <p:cNvCxnSpPr>
            <a:cxnSpLocks/>
          </p:cNvCxnSpPr>
          <p:nvPr/>
        </p:nvCxnSpPr>
        <p:spPr>
          <a:xfrm flipH="1">
            <a:off x="3124959" y="5238109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6">
                <a:extLst>
                  <a:ext uri="{FF2B5EF4-FFF2-40B4-BE49-F238E27FC236}">
                    <a16:creationId xmlns:a16="http://schemas.microsoft.com/office/drawing/2014/main" id="{2595CB66-383C-46C1-BE94-1ACCD02FA516}"/>
                  </a:ext>
                </a:extLst>
              </p:cNvPr>
              <p:cNvSpPr/>
              <p:nvPr/>
            </p:nvSpPr>
            <p:spPr>
              <a:xfrm>
                <a:off x="8932193" y="5797864"/>
                <a:ext cx="1088500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/</a:t>
                </a:r>
                <a:r>
                  <a:rPr lang="zh-CN" altLang="en-US" sz="3200" dirty="0"/>
                  <a:t>⊥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6">
                <a:extLst>
                  <a:ext uri="{FF2B5EF4-FFF2-40B4-BE49-F238E27FC236}">
                    <a16:creationId xmlns:a16="http://schemas.microsoft.com/office/drawing/2014/main" id="{2595CB66-383C-46C1-BE94-1ACCD02FA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93" y="5797864"/>
                <a:ext cx="1088500" cy="365125"/>
              </a:xfrm>
              <a:prstGeom prst="rect">
                <a:avLst/>
              </a:prstGeom>
              <a:blipFill>
                <a:blip r:embed="rId9"/>
                <a:stretch>
                  <a:fillRect t="-51667" r="-13408" b="-8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66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4" y="156002"/>
            <a:ext cx="10839800" cy="1325563"/>
          </a:xfrm>
        </p:spPr>
        <p:txBody>
          <a:bodyPr>
            <a:normAutofit/>
          </a:bodyPr>
          <a:lstStyle/>
          <a:p>
            <a:r>
              <a:rPr lang="en-US" dirty="0"/>
              <a:t>Thm 2:    UC </a:t>
            </a:r>
            <a:r>
              <a:rPr lang="en-US" dirty="0" err="1"/>
              <a:t>lePAKE</a:t>
            </a:r>
            <a:r>
              <a:rPr lang="en-US" dirty="0"/>
              <a:t> + Key Conf.  </a:t>
            </a:r>
            <a:r>
              <a:rPr lang="zh-CN" altLang="en-US" dirty="0"/>
              <a:t>⇒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           UC </a:t>
            </a:r>
            <a:r>
              <a:rPr lang="en-US" dirty="0" err="1"/>
              <a:t>rPAKE</a:t>
            </a:r>
            <a:r>
              <a:rPr lang="en-US" dirty="0"/>
              <a:t> with Explicit Authentication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F3AB-5F8C-4092-B9B2-4CD3421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/>
              <p:nvPr/>
            </p:nvSpPr>
            <p:spPr>
              <a:xfrm>
                <a:off x="822632" y="1769591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Ada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Input: password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32" y="1769591"/>
                <a:ext cx="2968691" cy="668255"/>
              </a:xfrm>
              <a:prstGeom prst="rect">
                <a:avLst/>
              </a:prstGeom>
              <a:blipFill>
                <a:blip r:embed="rId3"/>
                <a:stretch>
                  <a:fillRect t="-1786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/>
              <p:nvPr/>
            </p:nvSpPr>
            <p:spPr>
              <a:xfrm>
                <a:off x="7807485" y="1769591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Charles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lvl="0" defTabSz="914400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  Input: password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85" y="1769591"/>
                <a:ext cx="2968691" cy="668255"/>
              </a:xfrm>
              <a:prstGeom prst="rect">
                <a:avLst/>
              </a:prstGeom>
              <a:blipFill>
                <a:blip r:embed="rId4"/>
                <a:stretch>
                  <a:fillRect t="-1786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1532B34-8C53-4415-9526-A6E585696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9" y="1546946"/>
            <a:ext cx="1178758" cy="11787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6D7690-5B6C-4B1E-A46F-865400B56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40" y="1494554"/>
            <a:ext cx="1317511" cy="131751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4994E6B-330E-7D48-A52E-C709F8EF37D9}"/>
              </a:ext>
            </a:extLst>
          </p:cNvPr>
          <p:cNvGrpSpPr/>
          <p:nvPr/>
        </p:nvGrpSpPr>
        <p:grpSpPr>
          <a:xfrm>
            <a:off x="2958318" y="2610061"/>
            <a:ext cx="1178759" cy="467806"/>
            <a:chOff x="4061013" y="2058033"/>
            <a:chExt cx="3145592" cy="438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/>
                <p:nvPr/>
              </p:nvSpPr>
              <p:spPr>
                <a:xfrm>
                  <a:off x="4161847" y="2058033"/>
                  <a:ext cx="2968693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847" y="2058033"/>
                  <a:ext cx="2968693" cy="366704"/>
                </a:xfrm>
                <a:prstGeom prst="rect">
                  <a:avLst/>
                </a:prstGeom>
                <a:blipFill>
                  <a:blip r:embed="rId7"/>
                  <a:stretch>
                    <a:fillRect b="-46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0D05EAB-C36A-6D48-8D4F-262BB8E31744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2E58AC-C3A4-1842-81B2-735D874533C7}"/>
              </a:ext>
            </a:extLst>
          </p:cNvPr>
          <p:cNvGrpSpPr/>
          <p:nvPr/>
        </p:nvGrpSpPr>
        <p:grpSpPr>
          <a:xfrm>
            <a:off x="7289413" y="2628713"/>
            <a:ext cx="1317511" cy="449156"/>
            <a:chOff x="4977287" y="3092936"/>
            <a:chExt cx="2968692" cy="44915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EDD908-D74E-1740-A4A6-D8C21CC28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501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/>
                <p:nvPr/>
              </p:nvSpPr>
              <p:spPr>
                <a:xfrm>
                  <a:off x="4977287" y="309293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287" y="3092936"/>
                  <a:ext cx="2968692" cy="366704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DB5E4A-6D48-4276-ACEA-191F5D84DA9F}"/>
                  </a:ext>
                </a:extLst>
              </p:cNvPr>
              <p:cNvSpPr/>
              <p:nvPr/>
            </p:nvSpPr>
            <p:spPr>
              <a:xfrm>
                <a:off x="743726" y="5248396"/>
                <a:ext cx="3016905" cy="422088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abort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𝑃𝑅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sz="1800" b="0" i="0" u="none" strike="noStrike" kern="1200" cap="none" spc="0" baseline="0" noProof="0" dirty="0">
                  <a:solidFill>
                    <a:srgbClr val="F3F3F3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DB5E4A-6D48-4276-ACEA-191F5D84D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6" y="5248396"/>
                <a:ext cx="3016905" cy="422088"/>
              </a:xfrm>
              <a:prstGeom prst="rect">
                <a:avLst/>
              </a:prstGeom>
              <a:blipFill>
                <a:blip r:embed="rId9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/>
              <p:nvPr/>
            </p:nvSpPr>
            <p:spPr>
              <a:xfrm>
                <a:off x="743726" y="3975063"/>
                <a:ext cx="3016905" cy="875433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𝐾</m:t>
                          </m:r>
                        </m:e>
                        <m:sub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𝐴</m:t>
                          </m:r>
                        </m:sub>
                      </m:sSub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6" y="3975063"/>
                <a:ext cx="3016905" cy="875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9A76BBB-64D3-F943-90CF-89E889B20ED9}"/>
              </a:ext>
            </a:extLst>
          </p:cNvPr>
          <p:cNvSpPr/>
          <p:nvPr/>
        </p:nvSpPr>
        <p:spPr>
          <a:xfrm>
            <a:off x="4314896" y="2343902"/>
            <a:ext cx="2839358" cy="157050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Lazy-Extraction</a:t>
            </a:r>
          </a:p>
          <a:p>
            <a:pPr algn="ctr"/>
            <a:r>
              <a:rPr lang="en-US" sz="3200" dirty="0"/>
              <a:t>PAKE</a:t>
            </a:r>
          </a:p>
          <a:p>
            <a:pPr algn="ctr"/>
            <a:endParaRPr lang="en-US" sz="3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1E7C18-A003-6748-A133-6DC482737E8C}"/>
              </a:ext>
            </a:extLst>
          </p:cNvPr>
          <p:cNvGrpSpPr/>
          <p:nvPr/>
        </p:nvGrpSpPr>
        <p:grpSpPr>
          <a:xfrm>
            <a:off x="2956179" y="3250117"/>
            <a:ext cx="1178759" cy="437088"/>
            <a:chOff x="4061013" y="2086847"/>
            <a:chExt cx="3145592" cy="409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4A58CFA-A47D-8B4E-83F4-5B4C9758C1D1}"/>
                    </a:ext>
                  </a:extLst>
                </p:cNvPr>
                <p:cNvSpPr/>
                <p:nvPr/>
              </p:nvSpPr>
              <p:spPr>
                <a:xfrm>
                  <a:off x="4149460" y="2086847"/>
                  <a:ext cx="2968693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4A58CFA-A47D-8B4E-83F4-5B4C9758C1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460" y="2086847"/>
                  <a:ext cx="2968693" cy="3667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5E2AC3D-AB6B-FD44-B77F-75A7564D439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E85120-7A32-F548-A787-6DBE78164E57}"/>
              </a:ext>
            </a:extLst>
          </p:cNvPr>
          <p:cNvGrpSpPr/>
          <p:nvPr/>
        </p:nvGrpSpPr>
        <p:grpSpPr>
          <a:xfrm>
            <a:off x="7301375" y="3262236"/>
            <a:ext cx="1317511" cy="417369"/>
            <a:chOff x="4917796" y="3124723"/>
            <a:chExt cx="2968692" cy="417369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1B3AD79-4F56-D745-B8B2-4ED6E52B17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016500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5E21E16-6CD7-2E42-8E18-63B63A8D5EE6}"/>
                    </a:ext>
                  </a:extLst>
                </p:cNvPr>
                <p:cNvSpPr/>
                <p:nvPr/>
              </p:nvSpPr>
              <p:spPr>
                <a:xfrm>
                  <a:off x="4917796" y="3124723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5E21E16-6CD7-2E42-8E18-63B63A8D5E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796" y="3124723"/>
                  <a:ext cx="2968692" cy="3667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AA92F2-3330-7F49-804D-8953B3B68CED}"/>
              </a:ext>
            </a:extLst>
          </p:cNvPr>
          <p:cNvGrpSpPr/>
          <p:nvPr/>
        </p:nvGrpSpPr>
        <p:grpSpPr>
          <a:xfrm>
            <a:off x="4267316" y="4482825"/>
            <a:ext cx="1178759" cy="516407"/>
            <a:chOff x="4061013" y="2012446"/>
            <a:chExt cx="3145592" cy="484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7DFA93-5960-0F42-96E4-95B8CD063968}"/>
                    </a:ext>
                  </a:extLst>
                </p:cNvPr>
                <p:cNvSpPr/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7DFA93-5960-0F42-96E4-95B8CD063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403729D-9130-C743-A78C-7BB5E10092EE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F0A6A3-6674-954C-A25C-4DE389B34F7E}"/>
              </a:ext>
            </a:extLst>
          </p:cNvPr>
          <p:cNvGrpSpPr/>
          <p:nvPr/>
        </p:nvGrpSpPr>
        <p:grpSpPr>
          <a:xfrm>
            <a:off x="5983289" y="4539810"/>
            <a:ext cx="1317511" cy="467806"/>
            <a:chOff x="4956212" y="3074286"/>
            <a:chExt cx="2968692" cy="46780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7725F3F-638B-BD41-A7AF-A73FC4AB8A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501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8CDC45E-9ABD-7C4F-AF9D-C15A7716073A}"/>
                    </a:ext>
                  </a:extLst>
                </p:cNvPr>
                <p:cNvSpPr/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8CDC45E-9ABD-7C4F-AF9D-C15A771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3567277-B98F-0F4A-B6A6-15678306F53C}"/>
                  </a:ext>
                </a:extLst>
              </p:cNvPr>
              <p:cNvSpPr/>
              <p:nvPr/>
            </p:nvSpPr>
            <p:spPr>
              <a:xfrm>
                <a:off x="7858366" y="3964212"/>
                <a:ext cx="3016905" cy="901091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𝐶</m:t>
                          </m:r>
                        </m:sub>
                      </m:sSub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3567277-B98F-0F4A-B6A6-15678306F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66" y="3964212"/>
                <a:ext cx="3016905" cy="9010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4755BBE-ADD3-0C4E-AA39-F33D17D179D0}"/>
                  </a:ext>
                </a:extLst>
              </p:cNvPr>
              <p:cNvSpPr/>
              <p:nvPr/>
            </p:nvSpPr>
            <p:spPr>
              <a:xfrm>
                <a:off x="7858366" y="5249246"/>
                <a:ext cx="2987606" cy="42208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abort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𝑃𝑅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rgbClr val="F3F3F3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4755BBE-ADD3-0C4E-AA39-F33D17D17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66" y="5249246"/>
                <a:ext cx="2987606" cy="422087"/>
              </a:xfrm>
              <a:prstGeom prst="rect">
                <a:avLst/>
              </a:prstGeom>
              <a:blipFill>
                <a:blip r:embed="rId16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92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4" y="156002"/>
            <a:ext cx="10839800" cy="1325563"/>
          </a:xfrm>
        </p:spPr>
        <p:txBody>
          <a:bodyPr>
            <a:normAutofit/>
          </a:bodyPr>
          <a:lstStyle/>
          <a:p>
            <a:r>
              <a:rPr lang="en-US" dirty="0"/>
              <a:t>Thm 2:    UC </a:t>
            </a:r>
            <a:r>
              <a:rPr lang="en-US" dirty="0" err="1"/>
              <a:t>lePAKE</a:t>
            </a:r>
            <a:r>
              <a:rPr lang="en-US" dirty="0"/>
              <a:t> + Key Conf.  </a:t>
            </a:r>
            <a:r>
              <a:rPr lang="zh-CN" altLang="en-US" dirty="0"/>
              <a:t>⇒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           UC </a:t>
            </a:r>
            <a:r>
              <a:rPr lang="en-US" dirty="0" err="1"/>
              <a:t>rPAKE</a:t>
            </a:r>
            <a:r>
              <a:rPr lang="en-US" dirty="0"/>
              <a:t> with Explicit Authentication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F3AB-5F8C-4092-B9B2-4CD3421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/>
              <p:nvPr/>
            </p:nvSpPr>
            <p:spPr>
              <a:xfrm>
                <a:off x="822632" y="1769591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Ada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Input: password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32" y="1769591"/>
                <a:ext cx="2968691" cy="668255"/>
              </a:xfrm>
              <a:prstGeom prst="rect">
                <a:avLst/>
              </a:prstGeom>
              <a:blipFill>
                <a:blip r:embed="rId3"/>
                <a:stretch>
                  <a:fillRect t="-1786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/>
              <p:nvPr/>
            </p:nvSpPr>
            <p:spPr>
              <a:xfrm>
                <a:off x="7807485" y="1769591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Charles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lvl="0" defTabSz="914400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  Input: password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85" y="1769591"/>
                <a:ext cx="2968691" cy="668255"/>
              </a:xfrm>
              <a:prstGeom prst="rect">
                <a:avLst/>
              </a:prstGeom>
              <a:blipFill>
                <a:blip r:embed="rId4"/>
                <a:stretch>
                  <a:fillRect t="-1786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4994E6B-330E-7D48-A52E-C709F8EF37D9}"/>
              </a:ext>
            </a:extLst>
          </p:cNvPr>
          <p:cNvGrpSpPr/>
          <p:nvPr/>
        </p:nvGrpSpPr>
        <p:grpSpPr>
          <a:xfrm>
            <a:off x="2958318" y="2610061"/>
            <a:ext cx="1178759" cy="467806"/>
            <a:chOff x="4061013" y="2058033"/>
            <a:chExt cx="3145592" cy="438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/>
                <p:nvPr/>
              </p:nvSpPr>
              <p:spPr>
                <a:xfrm>
                  <a:off x="4161847" y="2058033"/>
                  <a:ext cx="2968693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847" y="2058033"/>
                  <a:ext cx="2968693" cy="366704"/>
                </a:xfrm>
                <a:prstGeom prst="rect">
                  <a:avLst/>
                </a:prstGeom>
                <a:blipFill>
                  <a:blip r:embed="rId7"/>
                  <a:stretch>
                    <a:fillRect b="-46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0D05EAB-C36A-6D48-8D4F-262BB8E31744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/>
              <p:nvPr/>
            </p:nvSpPr>
            <p:spPr>
              <a:xfrm>
                <a:off x="743726" y="3975063"/>
                <a:ext cx="3016905" cy="875433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𝐾</m:t>
                          </m:r>
                        </m:e>
                        <m:sub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𝐴</m:t>
                          </m:r>
                        </m:sub>
                      </m:sSub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6" y="3975063"/>
                <a:ext cx="3016905" cy="875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9A76BBB-64D3-F943-90CF-89E889B20ED9}"/>
              </a:ext>
            </a:extLst>
          </p:cNvPr>
          <p:cNvSpPr/>
          <p:nvPr/>
        </p:nvSpPr>
        <p:spPr>
          <a:xfrm>
            <a:off x="4314896" y="2343902"/>
            <a:ext cx="2839358" cy="1570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Lazy-Extraction</a:t>
            </a:r>
          </a:p>
          <a:p>
            <a:pPr algn="ctr"/>
            <a:r>
              <a:rPr lang="en-US" sz="3200" dirty="0"/>
              <a:t>PAKE </a:t>
            </a:r>
            <a:r>
              <a:rPr lang="en-US" sz="3200" i="1" dirty="0"/>
              <a:t>Functionality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1E7C18-A003-6748-A133-6DC482737E8C}"/>
              </a:ext>
            </a:extLst>
          </p:cNvPr>
          <p:cNvGrpSpPr/>
          <p:nvPr/>
        </p:nvGrpSpPr>
        <p:grpSpPr>
          <a:xfrm>
            <a:off x="2956179" y="3250119"/>
            <a:ext cx="1178759" cy="437087"/>
            <a:chOff x="4061013" y="2086848"/>
            <a:chExt cx="3145592" cy="409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4A58CFA-A47D-8B4E-83F4-5B4C9758C1D1}"/>
                    </a:ext>
                  </a:extLst>
                </p:cNvPr>
                <p:cNvSpPr/>
                <p:nvPr/>
              </p:nvSpPr>
              <p:spPr>
                <a:xfrm>
                  <a:off x="4149460" y="2086848"/>
                  <a:ext cx="2968693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4A58CFA-A47D-8B4E-83F4-5B4C9758C1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460" y="2086848"/>
                  <a:ext cx="2968693" cy="3667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5E2AC3D-AB6B-FD44-B77F-75A7564D439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E0EF47-877E-4BD1-B62A-B974B27430E5}"/>
              </a:ext>
            </a:extLst>
          </p:cNvPr>
          <p:cNvGrpSpPr/>
          <p:nvPr/>
        </p:nvGrpSpPr>
        <p:grpSpPr>
          <a:xfrm>
            <a:off x="7289413" y="2628713"/>
            <a:ext cx="1329473" cy="1050892"/>
            <a:chOff x="7289413" y="2628713"/>
            <a:chExt cx="1329473" cy="10508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D2E58AC-C3A4-1842-81B2-735D874533C7}"/>
                </a:ext>
              </a:extLst>
            </p:cNvPr>
            <p:cNvGrpSpPr/>
            <p:nvPr/>
          </p:nvGrpSpPr>
          <p:grpSpPr>
            <a:xfrm>
              <a:off x="7289413" y="2628713"/>
              <a:ext cx="1317511" cy="449156"/>
              <a:chOff x="4977287" y="3092936"/>
              <a:chExt cx="2968692" cy="44915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4EDD908-D74E-1740-A4A6-D8C21CC285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6501" y="3542092"/>
                <a:ext cx="277128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F3438BBE-5308-D646-B68E-A4D2A8C707B0}"/>
                      </a:ext>
                    </a:extLst>
                  </p:cNvPr>
                  <p:cNvSpPr/>
                  <p:nvPr/>
                </p:nvSpPr>
                <p:spPr>
                  <a:xfrm>
                    <a:off x="4977287" y="3092936"/>
                    <a:ext cx="2968692" cy="366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solidFill>
                        <a:prstClr val="black"/>
                      </a:solidFill>
                      <a:latin typeface="Calibri" panose="020F0502020204030204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F3438BBE-5308-D646-B68E-A4D2A8C707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7287" y="3092936"/>
                    <a:ext cx="2968692" cy="3667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E85120-7A32-F548-A787-6DBE78164E57}"/>
                </a:ext>
              </a:extLst>
            </p:cNvPr>
            <p:cNvGrpSpPr/>
            <p:nvPr/>
          </p:nvGrpSpPr>
          <p:grpSpPr>
            <a:xfrm>
              <a:off x="7301375" y="3262236"/>
              <a:ext cx="1317511" cy="417369"/>
              <a:chOff x="4917796" y="3124723"/>
              <a:chExt cx="2968692" cy="417369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1B3AD79-4F56-D745-B8B2-4ED6E52B172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016500" y="3542092"/>
                <a:ext cx="277128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B5E21E16-6CD7-2E42-8E18-63B63A8D5EE6}"/>
                      </a:ext>
                    </a:extLst>
                  </p:cNvPr>
                  <p:cNvSpPr/>
                  <p:nvPr/>
                </p:nvSpPr>
                <p:spPr>
                  <a:xfrm>
                    <a:off x="4917796" y="3124723"/>
                    <a:ext cx="2968692" cy="366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solidFill>
                        <a:prstClr val="black"/>
                      </a:solidFill>
                      <a:latin typeface="Calibri" panose="020F0502020204030204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B5E21E16-6CD7-2E42-8E18-63B63A8D5E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7796" y="3124723"/>
                    <a:ext cx="2968692" cy="36670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AA92F2-3330-7F49-804D-8953B3B68CED}"/>
              </a:ext>
            </a:extLst>
          </p:cNvPr>
          <p:cNvGrpSpPr/>
          <p:nvPr/>
        </p:nvGrpSpPr>
        <p:grpSpPr>
          <a:xfrm>
            <a:off x="4267316" y="4482825"/>
            <a:ext cx="1178759" cy="516407"/>
            <a:chOff x="4061013" y="2012446"/>
            <a:chExt cx="3145592" cy="484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7DFA93-5960-0F42-96E4-95B8CD063968}"/>
                    </a:ext>
                  </a:extLst>
                </p:cNvPr>
                <p:cNvSpPr/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7DFA93-5960-0F42-96E4-95B8CD063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403729D-9130-C743-A78C-7BB5E10092EE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F0A6A3-6674-954C-A25C-4DE389B34F7E}"/>
              </a:ext>
            </a:extLst>
          </p:cNvPr>
          <p:cNvGrpSpPr/>
          <p:nvPr/>
        </p:nvGrpSpPr>
        <p:grpSpPr>
          <a:xfrm>
            <a:off x="5983289" y="4539810"/>
            <a:ext cx="1317511" cy="467806"/>
            <a:chOff x="4956212" y="3074286"/>
            <a:chExt cx="2968692" cy="46780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7725F3F-638B-BD41-A7AF-A73FC4AB8A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501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8CDC45E-9ABD-7C4F-AF9D-C15A7716073A}"/>
                    </a:ext>
                  </a:extLst>
                </p:cNvPr>
                <p:cNvSpPr/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8CDC45E-9ABD-7C4F-AF9D-C15A771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3567277-B98F-0F4A-B6A6-15678306F53C}"/>
                  </a:ext>
                </a:extLst>
              </p:cNvPr>
              <p:cNvSpPr/>
              <p:nvPr/>
            </p:nvSpPr>
            <p:spPr>
              <a:xfrm>
                <a:off x="7858366" y="3964212"/>
                <a:ext cx="3016905" cy="901091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𝐶</m:t>
                          </m:r>
                        </m:sub>
                      </m:sSub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𝑃𝑅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3567277-B98F-0F4A-B6A6-15678306F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66" y="3964212"/>
                <a:ext cx="3016905" cy="9010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6F1F54-0A05-41A9-AD44-84E9808B7874}"/>
              </a:ext>
            </a:extLst>
          </p:cNvPr>
          <p:cNvSpPr/>
          <p:nvPr/>
        </p:nvSpPr>
        <p:spPr>
          <a:xfrm>
            <a:off x="821338" y="1771712"/>
            <a:ext cx="2968691" cy="66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Ada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   (simulated)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/>
                <a:cs typeface="Calibri"/>
              </a:rPr>
              <a:t>~~~~~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532B34-8C53-4415-9526-A6E5856965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9" y="1546946"/>
            <a:ext cx="1178758" cy="1178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452080-C7F9-4BEE-958D-3BCA4F0306AD}"/>
              </a:ext>
            </a:extLst>
          </p:cNvPr>
          <p:cNvSpPr/>
          <p:nvPr/>
        </p:nvSpPr>
        <p:spPr>
          <a:xfrm>
            <a:off x="7806885" y="1770851"/>
            <a:ext cx="2968691" cy="66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Charles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(adversary)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86D7690-5B6C-4B1E-A46F-865400B561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40" y="1494554"/>
            <a:ext cx="1317511" cy="1317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EABCE1-2421-4844-BBC6-2CC9082364B3}"/>
              </a:ext>
            </a:extLst>
          </p:cNvPr>
          <p:cNvGrpSpPr/>
          <p:nvPr/>
        </p:nvGrpSpPr>
        <p:grpSpPr>
          <a:xfrm>
            <a:off x="7580233" y="2712883"/>
            <a:ext cx="1329473" cy="1050892"/>
            <a:chOff x="10216763" y="3034023"/>
            <a:chExt cx="1329473" cy="105089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0B4F6F-BAE9-41ED-B925-5C5FDAC8AE06}"/>
                </a:ext>
              </a:extLst>
            </p:cNvPr>
            <p:cNvGrpSpPr/>
            <p:nvPr/>
          </p:nvGrpSpPr>
          <p:grpSpPr>
            <a:xfrm>
              <a:off x="10216763" y="3034023"/>
              <a:ext cx="1317511" cy="449156"/>
              <a:chOff x="4977287" y="3092936"/>
              <a:chExt cx="2968692" cy="449156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06328A7-8564-44C0-867B-3AA2AD16E2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6501" y="3542092"/>
                <a:ext cx="2771286" cy="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8FC8231-DB86-4F06-801C-70FF94A92D3D}"/>
                      </a:ext>
                    </a:extLst>
                  </p:cNvPr>
                  <p:cNvSpPr/>
                  <p:nvPr/>
                </p:nvSpPr>
                <p:spPr>
                  <a:xfrm>
                    <a:off x="4977287" y="3092936"/>
                    <a:ext cx="2968692" cy="366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LateTestPwd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8FC8231-DB86-4F06-801C-70FF94A92D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7287" y="3092936"/>
                    <a:ext cx="2968692" cy="36670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4562" r="-30876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592B26F-5D18-44F2-ACC9-B13C9088096F}"/>
                </a:ext>
              </a:extLst>
            </p:cNvPr>
            <p:cNvGrpSpPr/>
            <p:nvPr/>
          </p:nvGrpSpPr>
          <p:grpSpPr>
            <a:xfrm>
              <a:off x="10228725" y="3667546"/>
              <a:ext cx="1317511" cy="417369"/>
              <a:chOff x="4917796" y="3124723"/>
              <a:chExt cx="2968692" cy="417369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2F7419C-6EE4-4CF2-ACBA-48C6C2E975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016500" y="3542092"/>
                <a:ext cx="2771286" cy="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B73F450-03E5-444B-BF02-304E9292028B}"/>
                      </a:ext>
                    </a:extLst>
                  </p:cNvPr>
                  <p:cNvSpPr/>
                  <p:nvPr/>
                </p:nvSpPr>
                <p:spPr>
                  <a:xfrm>
                    <a:off x="4917796" y="3124723"/>
                    <a:ext cx="2968692" cy="366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solidFill>
                        <a:prstClr val="black"/>
                      </a:solidFill>
                      <a:latin typeface="Calibri" panose="020F0502020204030204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B73F450-03E5-444B-BF02-304E929202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7796" y="3124723"/>
                    <a:ext cx="2968692" cy="36670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Rectangle 39">
            <a:extLst>
              <a:ext uri="{FF2B5EF4-FFF2-40B4-BE49-F238E27FC236}">
                <a16:creationId xmlns:a16="http://schemas.microsoft.com/office/drawing/2014/main" id="{C889E6CA-5381-44F4-9822-679572224BD8}"/>
              </a:ext>
            </a:extLst>
          </p:cNvPr>
          <p:cNvSpPr/>
          <p:nvPr/>
        </p:nvSpPr>
        <p:spPr>
          <a:xfrm>
            <a:off x="182377" y="5836310"/>
            <a:ext cx="5800912" cy="86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Symbol" panose="05050102010706020507" pitchFamily="18" charset="2"/>
              <a:buChar char="Þ"/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        If Adv doesn’t query </a:t>
            </a: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(</a:t>
            </a:r>
            <a:r>
              <a:rPr lang="en-US" sz="1800" b="0" i="0" u="none" strike="noStrike" kern="1200" cap="none" spc="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LateTestPwd,pw</a:t>
            </a:r>
            <a:r>
              <a:rPr lang="en-US" sz="1800" b="0" i="0" u="none" strike="noStrike" kern="1200" cap="none" spc="0" baseline="-2500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C</a:t>
            </a: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) to </a:t>
            </a:r>
            <a:r>
              <a:rPr lang="en-US" sz="1800" b="0" i="0" u="none" strike="noStrike" kern="1200" cap="none" spc="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F</a:t>
            </a:r>
            <a:r>
              <a:rPr lang="en-US" sz="1800" b="0" i="0" u="none" strike="noStrike" kern="1200" cap="none" spc="0" baseline="-2500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lePAKE</a:t>
            </a:r>
            <a:r>
              <a:rPr lang="en-US" baseline="-25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</a:p>
          <a:p>
            <a:pPr algn="ctr">
              <a:defRPr/>
            </a:pP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s.t. </a:t>
            </a:r>
            <a:r>
              <a:rPr lang="en-US" sz="1800" b="0" i="0" u="none" strike="noStrike" kern="1200" cap="none" spc="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pw</a:t>
            </a:r>
            <a:r>
              <a:rPr lang="en-US" sz="1800" b="0" i="0" u="none" strike="noStrike" kern="1200" cap="none" spc="0" baseline="-2500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C</a:t>
            </a: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=</a:t>
            </a:r>
            <a:r>
              <a:rPr lang="en-US" sz="1800" b="0" i="0" u="none" strike="noStrike" kern="1200" cap="none" spc="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pw</a:t>
            </a:r>
            <a:r>
              <a:rPr lang="en-US" sz="1800" b="0" i="0" u="none" strike="noStrike" kern="1200" cap="none" spc="0" baseline="-25000" noProof="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 then </a:t>
            </a:r>
            <a:r>
              <a:rPr lang="en-US" dirty="0">
                <a:solidFill>
                  <a:prstClr val="black"/>
                </a:solidFill>
                <a:cs typeface="Calibri"/>
              </a:rPr>
              <a:t>k</a:t>
            </a:r>
            <a:r>
              <a:rPr lang="en-US" baseline="-250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dirty="0">
                <a:solidFill>
                  <a:prstClr val="black"/>
                </a:solidFill>
                <a:cs typeface="Calibri"/>
              </a:rPr>
              <a:t>is hidden and </a:t>
            </a:r>
            <a:r>
              <a:rPr lang="en-US" sz="1800" b="0" i="0" u="none" strike="noStrike" kern="1200" cap="none" spc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attacked session aborts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8A88C9-72A3-4EAD-B93C-E0DCB4F68F03}"/>
                  </a:ext>
                </a:extLst>
              </p:cNvPr>
              <p:cNvSpPr/>
              <p:nvPr/>
            </p:nvSpPr>
            <p:spPr>
              <a:xfrm>
                <a:off x="743726" y="5248396"/>
                <a:ext cx="3016905" cy="422088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abort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𝑃𝑅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sz="1800" b="0" i="0" u="none" strike="noStrike" kern="1200" cap="none" spc="0" baseline="0" noProof="0" dirty="0">
                  <a:solidFill>
                    <a:srgbClr val="F3F3F3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8A88C9-72A3-4EAD-B93C-E0DCB4F68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6" y="5248396"/>
                <a:ext cx="3016905" cy="422088"/>
              </a:xfrm>
              <a:prstGeom prst="rect">
                <a:avLst/>
              </a:prstGeom>
              <a:blipFill>
                <a:blip r:embed="rId20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638618-1532-4890-9845-78EABB7DD8B8}"/>
                  </a:ext>
                </a:extLst>
              </p:cNvPr>
              <p:cNvSpPr/>
              <p:nvPr/>
            </p:nvSpPr>
            <p:spPr>
              <a:xfrm>
                <a:off x="7858366" y="5249246"/>
                <a:ext cx="2987606" cy="42208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abort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𝑃𝑅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rgbClr val="F3F3F3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638618-1532-4890-9845-78EABB7D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66" y="5249246"/>
                <a:ext cx="2987606" cy="422087"/>
              </a:xfrm>
              <a:prstGeom prst="rect">
                <a:avLst/>
              </a:prstGeom>
              <a:blipFill>
                <a:blip r:embed="rId21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39">
                <a:extLst>
                  <a:ext uri="{FF2B5EF4-FFF2-40B4-BE49-F238E27FC236}">
                    <a16:creationId xmlns:a16="http://schemas.microsoft.com/office/drawing/2014/main" id="{96242854-8EA4-44DB-87CD-DFAE3349F7FD}"/>
                  </a:ext>
                </a:extLst>
              </p:cNvPr>
              <p:cNvSpPr/>
              <p:nvPr/>
            </p:nvSpPr>
            <p:spPr>
              <a:xfrm>
                <a:off x="7612275" y="4417028"/>
                <a:ext cx="4373623" cy="21226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Why </a:t>
                </a:r>
                <a:r>
                  <a:rPr lang="en-US" i="1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relaxed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UC PAKE and not standard one?</a:t>
                </a:r>
              </a:p>
              <a:p>
                <a:pPr algn="ctr">
                  <a:defRPr/>
                </a:pPr>
                <a:endParaRPr lang="en-US" sz="50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If Adv queries (</a:t>
                </a:r>
                <a:r>
                  <a:rPr lang="en-US" dirty="0" err="1">
                    <a:solidFill>
                      <a:prstClr val="black"/>
                    </a:solidFill>
                    <a:cs typeface="Calibri"/>
                  </a:rPr>
                  <a:t>LateTestPwd,pw</a:t>
                </a:r>
                <a:r>
                  <a:rPr lang="en-US" baseline="-25000" dirty="0" err="1">
                    <a:solidFill>
                      <a:prstClr val="black"/>
                    </a:solidFill>
                    <a:cs typeface="Calibri"/>
                  </a:rPr>
                  <a:t>C</a:t>
                </a: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) to </a:t>
                </a:r>
                <a:r>
                  <a:rPr lang="en-US" dirty="0" err="1">
                    <a:solidFill>
                      <a:prstClr val="black"/>
                    </a:solidFill>
                    <a:cs typeface="Calibri"/>
                  </a:rPr>
                  <a:t>F</a:t>
                </a:r>
                <a:r>
                  <a:rPr lang="en-US" baseline="-25000" dirty="0" err="1">
                    <a:solidFill>
                      <a:prstClr val="black"/>
                    </a:solidFill>
                    <a:cs typeface="Calibri"/>
                  </a:rPr>
                  <a:t>lePAKE</a:t>
                </a:r>
                <a:r>
                  <a:rPr lang="en-US" baseline="-25000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after session aborts, 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it still can test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𝑃𝑅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  <a:cs typeface="Calibri"/>
                </a:endParaRPr>
              </a:p>
              <a:p>
                <a:pPr algn="ctr">
                  <a:defRPr/>
                </a:pPr>
                <a:endParaRPr lang="en-US" sz="1100" dirty="0">
                  <a:solidFill>
                    <a:srgbClr val="F3F3F3"/>
                  </a:solidFill>
                  <a:cs typeface="Calibri"/>
                </a:endParaRPr>
              </a:p>
              <a:p>
                <a:pPr algn="ctr">
                  <a:defRPr/>
                </a:pPr>
                <a:r>
                  <a:rPr lang="en-US" altLang="zh-CN" dirty="0">
                    <a:sym typeface="Symbol" panose="05050102010706020507" pitchFamily="18" charset="2"/>
                  </a:rPr>
                  <a:t>  Learns a correct guess / wrong guess bit</a:t>
                </a:r>
                <a:endParaRPr lang="en-US" dirty="0">
                  <a:solidFill>
                    <a:srgbClr val="F3F3F3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39">
                <a:extLst>
                  <a:ext uri="{FF2B5EF4-FFF2-40B4-BE49-F238E27FC236}">
                    <a16:creationId xmlns:a16="http://schemas.microsoft.com/office/drawing/2014/main" id="{96242854-8EA4-44DB-87CD-DFAE3349F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275" y="4417028"/>
                <a:ext cx="4373623" cy="2122669"/>
              </a:xfrm>
              <a:prstGeom prst="rect">
                <a:avLst/>
              </a:prstGeom>
              <a:blipFill>
                <a:blip r:embed="rId22"/>
                <a:stretch>
                  <a:fillRect l="-695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F6C6C09-0623-4E43-A5A1-EA32E6DB0469}"/>
              </a:ext>
            </a:extLst>
          </p:cNvPr>
          <p:cNvSpPr/>
          <p:nvPr/>
        </p:nvSpPr>
        <p:spPr>
          <a:xfrm>
            <a:off x="4313186" y="2342192"/>
            <a:ext cx="2839358" cy="157050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Lazy-Extraction</a:t>
            </a:r>
          </a:p>
          <a:p>
            <a:pPr algn="ctr"/>
            <a:r>
              <a:rPr lang="en-US" sz="3200" dirty="0"/>
              <a:t>PAKE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90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  <p:bldP spid="14" grpId="0" animBg="1"/>
      <p:bldP spid="6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BE340-F185-42EE-B487-63870FC2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3630" cy="1325563"/>
          </a:xfrm>
        </p:spPr>
        <p:txBody>
          <a:bodyPr/>
          <a:lstStyle/>
          <a:p>
            <a:r>
              <a:rPr lang="en-US" altLang="zh-CN" dirty="0"/>
              <a:t>Model Validation: Perfect Forward Secrecy (PFS)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AA6B3F-357C-48EE-B092-022F481A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1723" cy="4351338"/>
          </a:xfrm>
        </p:spPr>
        <p:txBody>
          <a:bodyPr/>
          <a:lstStyle/>
          <a:p>
            <a:r>
              <a:rPr lang="en-US" altLang="zh-CN" dirty="0"/>
              <a:t>PFS security:  After party corruption, </a:t>
            </a:r>
            <a:r>
              <a:rPr lang="en-US" altLang="zh-CN" dirty="0">
                <a:solidFill>
                  <a:srgbClr val="FF0000"/>
                </a:solidFill>
              </a:rPr>
              <a:t>previous</a:t>
            </a:r>
            <a:r>
              <a:rPr lang="en-US" altLang="zh-CN" dirty="0"/>
              <a:t> sessions are still secure </a:t>
            </a:r>
          </a:p>
          <a:p>
            <a:r>
              <a:rPr lang="en-US" altLang="zh-CN" dirty="0"/>
              <a:t>PFS security for PAKEs: 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Future revealing of password does not endanger security of past sessions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Thm 3: 	UC </a:t>
            </a:r>
            <a:r>
              <a:rPr lang="en-US" altLang="zh-CN" dirty="0" err="1"/>
              <a:t>rPAKE</a:t>
            </a:r>
            <a:r>
              <a:rPr lang="en-US" altLang="zh-CN" dirty="0"/>
              <a:t>    </a:t>
            </a:r>
            <a:r>
              <a:rPr lang="zh-CN" altLang="en-US" dirty="0"/>
              <a:t>⇒   </a:t>
            </a:r>
            <a:r>
              <a:rPr lang="en-US" altLang="zh-CN" dirty="0"/>
              <a:t>game-based PAKE with PFS</a:t>
            </a:r>
          </a:p>
          <a:p>
            <a:pPr marL="457200" lvl="1" indent="0">
              <a:buNone/>
            </a:pPr>
            <a:r>
              <a:rPr lang="en-US" altLang="zh-CN" dirty="0"/>
              <a:t>Proof analogous to UC PAKE </a:t>
            </a:r>
            <a:r>
              <a:rPr lang="zh-CN" altLang="en-US" dirty="0"/>
              <a:t>⇒ </a:t>
            </a:r>
            <a:r>
              <a:rPr lang="en-US" altLang="zh-CN" dirty="0"/>
              <a:t>game-based PAKE with PFS in [CHK+05]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Also: 	UC </a:t>
            </a:r>
            <a:r>
              <a:rPr lang="en-US" altLang="zh-CN" dirty="0" err="1"/>
              <a:t>lePAKE</a:t>
            </a:r>
            <a:r>
              <a:rPr lang="en-US" altLang="zh-CN" dirty="0"/>
              <a:t>   </a:t>
            </a:r>
            <a:r>
              <a:rPr lang="zh-CN" altLang="en-US" dirty="0"/>
              <a:t>⇒  </a:t>
            </a:r>
            <a:r>
              <a:rPr lang="en-US" altLang="zh-CN" dirty="0"/>
              <a:t>game-based PAKE with weak PFS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A2098E-36A2-433D-AC86-28FCFCF2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F8C6B-E803-4C20-99AC-85FA1E8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3438D-78D4-40FE-B114-009277F1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17</a:t>
            </a:fld>
            <a:endParaRPr 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D486447-07FE-4BC0-A77D-41E2D8DB253B}"/>
              </a:ext>
            </a:extLst>
          </p:cNvPr>
          <p:cNvSpPr txBox="1">
            <a:spLocks/>
          </p:cNvSpPr>
          <p:nvPr/>
        </p:nvSpPr>
        <p:spPr>
          <a:xfrm>
            <a:off x="635000" y="45458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ADADCFD-E9CC-4F3C-B8F1-AF65FF02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1580621"/>
            <a:ext cx="11410545" cy="49122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Some prior appearances of “lazy input extraction” UC models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UC Oblivious PRF [JKK14]:  unbinds online/offline evaluation </a:t>
            </a:r>
            <a:r>
              <a:rPr lang="en-US" altLang="zh-CN" dirty="0">
                <a:sym typeface="Symbol" panose="05050102010706020507" pitchFamily="18" charset="2"/>
              </a:rPr>
              <a:t></a:t>
            </a:r>
            <a:r>
              <a:rPr lang="en-US" altLang="zh-CN" dirty="0"/>
              <a:t> allows post-execution extraction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relaxed </a:t>
            </a:r>
            <a:r>
              <a:rPr lang="en-US" altLang="zh-CN" i="1" dirty="0"/>
              <a:t>asymmetric</a:t>
            </a:r>
            <a:r>
              <a:rPr lang="en-US" altLang="zh-CN" dirty="0"/>
              <a:t> UC PAKE in OPAQUE [JKX18, </a:t>
            </a:r>
            <a:r>
              <a:rPr lang="en-US" altLang="zh-CN" dirty="0" err="1"/>
              <a:t>ePrint</a:t>
            </a:r>
            <a:r>
              <a:rPr lang="en-US" altLang="zh-CN" dirty="0"/>
              <a:t>]  (post-execution extraction due to UC OPRF!)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altLang="zh-CN" sz="700" dirty="0"/>
          </a:p>
          <a:p>
            <a:r>
              <a:rPr lang="en-US" altLang="zh-CN" dirty="0"/>
              <a:t>Concurrent result by Victor Shoup [</a:t>
            </a:r>
            <a:r>
              <a:rPr lang="en-US" altLang="zh-CN" dirty="0" err="1"/>
              <a:t>ePrint</a:t>
            </a:r>
            <a:r>
              <a:rPr lang="en-US" altLang="zh-CN" dirty="0"/>
              <a:t> 2020/313]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zh-CN" dirty="0"/>
              <a:t>UC security of SPAKE2 and asymmetric SPAKE2 extension using </a:t>
            </a:r>
            <a:r>
              <a:rPr lang="en-US" altLang="zh-CN" i="1" dirty="0"/>
              <a:t>equivalent UC PAKE model relaxation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n-US" altLang="zh-CN" sz="2300" dirty="0"/>
              <a:t>non-modular analysis (requires key confirmation)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n-US" altLang="zh-CN" sz="2300" dirty="0"/>
              <a:t>uses weaker version of Gap DH:  DDH oracle with fixed DH exponent</a:t>
            </a:r>
          </a:p>
          <a:p>
            <a:pPr lvl="1">
              <a:spcBef>
                <a:spcPts val="1200"/>
              </a:spcBef>
            </a:pPr>
            <a:endParaRPr lang="en-US" altLang="zh-CN" sz="900" dirty="0"/>
          </a:p>
          <a:p>
            <a:pPr>
              <a:spcBef>
                <a:spcPts val="1200"/>
              </a:spcBef>
            </a:pPr>
            <a:r>
              <a:rPr lang="en-US" altLang="zh-CN" dirty="0"/>
              <a:t>Recent result by Ian McQuoid, Mike </a:t>
            </a:r>
            <a:r>
              <a:rPr lang="en-US" altLang="zh-CN" dirty="0" err="1"/>
              <a:t>Rosulek</a:t>
            </a:r>
            <a:r>
              <a:rPr lang="en-US" altLang="zh-CN" dirty="0"/>
              <a:t>, and Lance Roy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zh-CN" dirty="0"/>
              <a:t>2-round Feistel realizes “one-time Ideal Cipher” in ROM, suffices for EKE to realize (standard) UC PAKE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n-US" altLang="zh-CN" sz="2300" dirty="0"/>
              <a:t>bandwidth increase, 2 hash-onto-curve ops (none in SPAKE2), 1 fixed-based exp (vs. 3 in SPAKE2)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n-US" altLang="zh-CN" sz="2300" dirty="0"/>
              <a:t>non-tight security reduction to DDH (vs. tight relation to Gap DH in SPAKE2)</a:t>
            </a:r>
          </a:p>
        </p:txBody>
      </p:sp>
    </p:spTree>
    <p:extLst>
      <p:ext uri="{BB962C8B-B14F-4D97-AF65-F5344CB8AC3E}">
        <p14:creationId xmlns:p14="http://schemas.microsoft.com/office/powerpoint/2010/main" val="27854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F8C6B-E803-4C20-99AC-85FA1E8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3438D-78D4-40FE-B114-009277F1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18</a:t>
            </a:fld>
            <a:endParaRPr 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D486447-07FE-4BC0-A77D-41E2D8DB253B}"/>
              </a:ext>
            </a:extLst>
          </p:cNvPr>
          <p:cNvSpPr txBox="1">
            <a:spLocks/>
          </p:cNvSpPr>
          <p:nvPr/>
        </p:nvSpPr>
        <p:spPr>
          <a:xfrm>
            <a:off x="635000" y="45458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ADADCFD-E9CC-4F3C-B8F1-AF65FF02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80621"/>
            <a:ext cx="10718800" cy="49122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Main Result:   Practical PAKEs realize </a:t>
            </a:r>
            <a:r>
              <a:rPr lang="en-US" altLang="zh-CN" i="1" dirty="0"/>
              <a:t>lazy extraction </a:t>
            </a:r>
            <a:r>
              <a:rPr lang="en-US" altLang="zh-CN" dirty="0"/>
              <a:t>UC PAKE functionality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Including SPAKE2, TBPAKE, SPEKE, </a:t>
            </a:r>
            <a:r>
              <a:rPr lang="en-US" altLang="zh-CN" dirty="0" err="1"/>
              <a:t>CPace</a:t>
            </a:r>
            <a:r>
              <a:rPr lang="en-US" altLang="zh-CN" dirty="0"/>
              <a:t> (all in ROM)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SPAKE2 and </a:t>
            </a:r>
            <a:r>
              <a:rPr lang="en-US" altLang="zh-CN" u="sng" dirty="0" err="1"/>
              <a:t>CPace</a:t>
            </a:r>
            <a:r>
              <a:rPr lang="en-US" altLang="zh-CN" dirty="0"/>
              <a:t> finalists in IETF CFRG PAKE competition </a:t>
            </a:r>
          </a:p>
          <a:p>
            <a:pPr>
              <a:spcBef>
                <a:spcPts val="1200"/>
              </a:spcBef>
            </a:pPr>
            <a:endParaRPr lang="en-US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Adding key confirmation adds explicit authentication 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and strengthens the model to </a:t>
            </a:r>
            <a:r>
              <a:rPr lang="en-US" altLang="zh-CN" i="1" dirty="0"/>
              <a:t>relaxed</a:t>
            </a:r>
            <a:r>
              <a:rPr lang="en-US" altLang="zh-CN" dirty="0"/>
              <a:t> UC PAKE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zh-CN" dirty="0"/>
              <a:t>(= post-execution extraction attack only reveals a correct guess / wrong guess bit)</a:t>
            </a:r>
          </a:p>
          <a:p>
            <a:pPr>
              <a:spcBef>
                <a:spcPts val="1200"/>
              </a:spcBef>
            </a:pPr>
            <a:endParaRPr lang="en-US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Model validation:  Every UC </a:t>
            </a:r>
            <a:r>
              <a:rPr lang="en-US" altLang="zh-CN" dirty="0" err="1"/>
              <a:t>rPAKE</a:t>
            </a:r>
            <a:r>
              <a:rPr lang="en-US" altLang="zh-CN" dirty="0"/>
              <a:t> is game-based PFS-secure</a:t>
            </a:r>
          </a:p>
          <a:p>
            <a:pPr>
              <a:spcBef>
                <a:spcPts val="1200"/>
              </a:spcBef>
            </a:pPr>
            <a:endParaRPr lang="en-US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One open question:  Is </a:t>
            </a:r>
            <a:r>
              <a:rPr lang="en-US" altLang="zh-CN"/>
              <a:t>UC lazy-extraction PAKE </a:t>
            </a:r>
            <a:r>
              <a:rPr lang="en-US" altLang="zh-CN" dirty="0"/>
              <a:t>weaker than UC PAKE ?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We have some preliminary results but no general answer</a:t>
            </a:r>
          </a:p>
          <a:p>
            <a:pPr lvl="1"/>
            <a:endParaRPr lang="en-US" altLang="zh-CN" sz="500" dirty="0"/>
          </a:p>
        </p:txBody>
      </p:sp>
    </p:spTree>
    <p:extLst>
      <p:ext uri="{BB962C8B-B14F-4D97-AF65-F5344CB8AC3E}">
        <p14:creationId xmlns:p14="http://schemas.microsoft.com/office/powerpoint/2010/main" val="42637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4625C-0625-4137-8D35-8C71569CD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9600" dirty="0"/>
              <a:t>THANK YOU!</a:t>
            </a:r>
            <a:endParaRPr lang="zh-CN" altLang="en-US" sz="9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83FDA1-C6F2-4FD2-96A0-7AFE74A353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Universally Composable Relaxed</a:t>
            </a:r>
            <a:br>
              <a:rPr lang="en-US" altLang="zh-CN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altLang="zh-CN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Password Authenticated Key Exchange</a:t>
            </a:r>
          </a:p>
          <a:p>
            <a:r>
              <a:rPr lang="en-US" altLang="zh-CN" sz="3600" dirty="0">
                <a:hlinkClick r:id="rId2"/>
              </a:rPr>
              <a:t>https://eprint.iacr.org/2020/320</a:t>
            </a:r>
            <a:endParaRPr lang="en-US" altLang="zh-CN" sz="3600" dirty="0"/>
          </a:p>
          <a:p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56317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Authenticated Key Exchange (PAKE)</a:t>
            </a:r>
            <a:br>
              <a:rPr lang="en-US" dirty="0"/>
            </a:br>
            <a:r>
              <a:rPr lang="en-US" sz="3600" dirty="0"/>
              <a:t>Goal: Establish shared key in the </a:t>
            </a:r>
            <a:r>
              <a:rPr lang="en-US" sz="3600" dirty="0">
                <a:solidFill>
                  <a:srgbClr val="FF0000"/>
                </a:solidFill>
              </a:rPr>
              <a:t>password-only</a:t>
            </a:r>
            <a:r>
              <a:rPr lang="en-US" sz="3600" dirty="0"/>
              <a:t> setting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1ECC8-4427-4CD4-91C8-D7D5A609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2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605932-166B-49CB-BF50-CEF58371140A}"/>
              </a:ext>
            </a:extLst>
          </p:cNvPr>
          <p:cNvSpPr/>
          <p:nvPr/>
        </p:nvSpPr>
        <p:spPr>
          <a:xfrm rot="1252280">
            <a:off x="3366393" y="3434393"/>
            <a:ext cx="1801368" cy="36576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223E1D-033D-4EE2-96CE-473AAF5000CD}"/>
              </a:ext>
            </a:extLst>
          </p:cNvPr>
          <p:cNvSpPr/>
          <p:nvPr/>
        </p:nvSpPr>
        <p:spPr>
          <a:xfrm rot="9540000">
            <a:off x="7068498" y="3434058"/>
            <a:ext cx="1797705" cy="36576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E81F72-9484-4D20-B0C3-96B5D6088308}"/>
                  </a:ext>
                </a:extLst>
              </p:cNvPr>
              <p:cNvSpPr/>
              <p:nvPr/>
            </p:nvSpPr>
            <p:spPr>
              <a:xfrm>
                <a:off x="3619539" y="2852976"/>
                <a:ext cx="1198230" cy="455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E81F72-9484-4D20-B0C3-96B5D6088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39" y="2852976"/>
                <a:ext cx="1198230" cy="455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0FAD3A-6AB2-41A8-BEDC-070AF00B3837}"/>
                  </a:ext>
                </a:extLst>
              </p:cNvPr>
              <p:cNvSpPr/>
              <p:nvPr/>
            </p:nvSpPr>
            <p:spPr>
              <a:xfrm>
                <a:off x="7350755" y="2931237"/>
                <a:ext cx="1198230" cy="455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0FAD3A-6AB2-41A8-BEDC-070AF00B3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55" y="2931237"/>
                <a:ext cx="1198230" cy="455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23B8EE4-4078-4960-B7E5-5CF257176DFE}"/>
              </a:ext>
            </a:extLst>
          </p:cNvPr>
          <p:cNvGrpSpPr/>
          <p:nvPr/>
        </p:nvGrpSpPr>
        <p:grpSpPr>
          <a:xfrm>
            <a:off x="4726698" y="3910231"/>
            <a:ext cx="2660607" cy="1708395"/>
            <a:chOff x="4752889" y="3169844"/>
            <a:chExt cx="2660607" cy="1708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A6FB91-BDA5-4DF3-966D-7345723983DB}"/>
                </a:ext>
              </a:extLst>
            </p:cNvPr>
            <p:cNvSpPr/>
            <p:nvPr/>
          </p:nvSpPr>
          <p:spPr>
            <a:xfrm>
              <a:off x="4752889" y="3169844"/>
              <a:ext cx="2660607" cy="170839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PAKE</a:t>
              </a:r>
            </a:p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7B0A5A5-22C9-4A4D-9D86-0538742A0997}"/>
                    </a:ext>
                  </a:extLst>
                </p:cNvPr>
                <p:cNvSpPr/>
                <p:nvPr/>
              </p:nvSpPr>
              <p:spPr>
                <a:xfrm>
                  <a:off x="4797365" y="4017182"/>
                  <a:ext cx="2548386" cy="7789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dirty="0"/>
                </a:p>
                <a:p>
                  <a:pPr algn="ctr"/>
                  <a:r>
                    <a:rPr lang="en-US" sz="2000" dirty="0"/>
                    <a:t>else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000" dirty="0"/>
                    <a:t> independent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7B0A5A5-22C9-4A4D-9D86-0538742A0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365" y="4017182"/>
                  <a:ext cx="2548386" cy="778968"/>
                </a:xfrm>
                <a:prstGeom prst="rect">
                  <a:avLst/>
                </a:prstGeom>
                <a:blipFill>
                  <a:blip r:embed="rId5"/>
                  <a:stretch>
                    <a:fillRect l="-1675" r="-1196" b="-9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B85AD9-6E41-485D-84D6-2954AD72982E}"/>
              </a:ext>
            </a:extLst>
          </p:cNvPr>
          <p:cNvGrpSpPr/>
          <p:nvPr/>
        </p:nvGrpSpPr>
        <p:grpSpPr>
          <a:xfrm>
            <a:off x="1091745" y="1904201"/>
            <a:ext cx="10008509" cy="2743200"/>
            <a:chOff x="1116314" y="1338863"/>
            <a:chExt cx="10008509" cy="27432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6D7E48-14EC-44E2-AFB6-2678E8A2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14" y="1517125"/>
              <a:ext cx="2298321" cy="22983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C63027-BEF6-4367-B388-1534212B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623" y="1338863"/>
              <a:ext cx="2743200" cy="27432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61954B3-502D-4054-8454-F23D5888E68C}"/>
              </a:ext>
            </a:extLst>
          </p:cNvPr>
          <p:cNvSpPr/>
          <p:nvPr/>
        </p:nvSpPr>
        <p:spPr>
          <a:xfrm>
            <a:off x="2605988" y="3910231"/>
            <a:ext cx="827939" cy="3123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0A1993-EF81-4D93-85D0-A7B7D3CC05A8}"/>
              </a:ext>
            </a:extLst>
          </p:cNvPr>
          <p:cNvSpPr/>
          <p:nvPr/>
        </p:nvSpPr>
        <p:spPr>
          <a:xfrm>
            <a:off x="9966042" y="3910231"/>
            <a:ext cx="1090594" cy="3123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Charles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E56F8E-9ED3-4652-8C10-0AC25A8FD148}"/>
              </a:ext>
            </a:extLst>
          </p:cNvPr>
          <p:cNvGrpSpPr/>
          <p:nvPr/>
        </p:nvGrpSpPr>
        <p:grpSpPr>
          <a:xfrm>
            <a:off x="2605988" y="5308757"/>
            <a:ext cx="7044454" cy="1184118"/>
            <a:chOff x="2516471" y="5113281"/>
            <a:chExt cx="7044454" cy="1184118"/>
          </a:xfrm>
          <a:noFill/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FA344B0-DA45-48FF-8B77-CBF20E3EFC5A}"/>
                </a:ext>
              </a:extLst>
            </p:cNvPr>
            <p:cNvSpPr/>
            <p:nvPr/>
          </p:nvSpPr>
          <p:spPr>
            <a:xfrm rot="9514199">
              <a:off x="3382575" y="5119074"/>
              <a:ext cx="1797705" cy="36576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5FF22F4-18E2-4D21-85A3-028E03A78E52}"/>
                </a:ext>
              </a:extLst>
            </p:cNvPr>
            <p:cNvSpPr/>
            <p:nvPr/>
          </p:nvSpPr>
          <p:spPr>
            <a:xfrm rot="1260000">
              <a:off x="7010747" y="5113281"/>
              <a:ext cx="1797705" cy="36576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340992-E219-4A70-9500-7DFB05CA8C1E}"/>
                    </a:ext>
                  </a:extLst>
                </p:cNvPr>
                <p:cNvSpPr/>
                <p:nvPr/>
              </p:nvSpPr>
              <p:spPr>
                <a:xfrm>
                  <a:off x="2516471" y="5924352"/>
                  <a:ext cx="778402" cy="365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340992-E219-4A70-9500-7DFB05CA8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471" y="5924352"/>
                  <a:ext cx="778402" cy="365125"/>
                </a:xfrm>
                <a:prstGeom prst="rect">
                  <a:avLst/>
                </a:prstGeom>
                <a:blipFill>
                  <a:blip r:embed="rId8"/>
                  <a:stretch>
                    <a:fillRect t="-6667" b="-2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F17E928-E2D0-4D0C-A135-7E4975298A72}"/>
                    </a:ext>
                  </a:extLst>
                </p:cNvPr>
                <p:cNvSpPr/>
                <p:nvPr/>
              </p:nvSpPr>
              <p:spPr>
                <a:xfrm>
                  <a:off x="8782523" y="5932274"/>
                  <a:ext cx="778402" cy="365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F17E928-E2D0-4D0C-A135-7E4975298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2523" y="5932274"/>
                  <a:ext cx="778402" cy="3651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DD360E-366D-42B1-AD25-0BDDF5AD36A5}"/>
              </a:ext>
            </a:extLst>
          </p:cNvPr>
          <p:cNvCxnSpPr>
            <a:cxnSpLocks/>
          </p:cNvCxnSpPr>
          <p:nvPr/>
        </p:nvCxnSpPr>
        <p:spPr>
          <a:xfrm>
            <a:off x="3117159" y="3124084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153D15-309D-C449-BD00-0E932FDBCC6F}"/>
              </a:ext>
            </a:extLst>
          </p:cNvPr>
          <p:cNvCxnSpPr>
            <a:cxnSpLocks/>
          </p:cNvCxnSpPr>
          <p:nvPr/>
        </p:nvCxnSpPr>
        <p:spPr>
          <a:xfrm>
            <a:off x="7425629" y="5657258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57DEC6-125F-7843-B90B-E9F4385F1364}"/>
              </a:ext>
            </a:extLst>
          </p:cNvPr>
          <p:cNvCxnSpPr>
            <a:cxnSpLocks/>
          </p:cNvCxnSpPr>
          <p:nvPr/>
        </p:nvCxnSpPr>
        <p:spPr>
          <a:xfrm flipH="1">
            <a:off x="7456698" y="3124084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EDC8E0-8F6D-AB4B-B834-AF99FE908E76}"/>
              </a:ext>
            </a:extLst>
          </p:cNvPr>
          <p:cNvCxnSpPr>
            <a:cxnSpLocks/>
          </p:cNvCxnSpPr>
          <p:nvPr/>
        </p:nvCxnSpPr>
        <p:spPr>
          <a:xfrm flipH="1">
            <a:off x="3145257" y="5657258"/>
            <a:ext cx="1554480" cy="7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2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A5F6-B6ED-4F59-834A-F2C7025C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(Brief and partial) Overview of PAKE 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67DDEF-61FF-4A46-BA6D-ADCFC4CC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1622424"/>
            <a:ext cx="10811934" cy="5099051"/>
          </a:xfrm>
        </p:spPr>
        <p:txBody>
          <a:bodyPr>
            <a:noAutofit/>
          </a:bodyPr>
          <a:lstStyle/>
          <a:p>
            <a:r>
              <a:rPr lang="en-US" altLang="zh-CN" dirty="0"/>
              <a:t>Two prominent PAKE construction paradigms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zh-CN" dirty="0"/>
              <a:t>Password-Blinded Diffie-Hellman protocols                    [</a:t>
            </a:r>
            <a:r>
              <a:rPr lang="en-US" altLang="zh-CN" sz="2100" dirty="0"/>
              <a:t>BM92, BMP00, .........]</a:t>
            </a:r>
            <a:endParaRPr lang="en-US" altLang="zh-CN" dirty="0"/>
          </a:p>
          <a:p>
            <a:pPr lvl="2"/>
            <a:r>
              <a:rPr lang="en-US" altLang="zh-CN" dirty="0"/>
              <a:t>Most efficient PAKEs in ROM:  SPEKE </a:t>
            </a:r>
            <a:r>
              <a:rPr lang="en-US" altLang="zh-CN" sz="1600" dirty="0"/>
              <a:t>[Jab96]</a:t>
            </a:r>
            <a:r>
              <a:rPr lang="en-US" altLang="zh-CN" dirty="0"/>
              <a:t>, SPAKE2 </a:t>
            </a:r>
            <a:r>
              <a:rPr lang="en-US" altLang="zh-CN" sz="1600" dirty="0"/>
              <a:t>[AP05]</a:t>
            </a:r>
            <a:r>
              <a:rPr lang="en-US" altLang="zh-CN" dirty="0"/>
              <a:t>, TBPEKE </a:t>
            </a:r>
            <a:r>
              <a:rPr lang="en-US" altLang="zh-CN" sz="1600" dirty="0"/>
              <a:t>[PW17]</a:t>
            </a:r>
            <a:r>
              <a:rPr lang="en-US" altLang="zh-CN" dirty="0"/>
              <a:t>, </a:t>
            </a:r>
            <a:r>
              <a:rPr lang="en-US" altLang="zh-CN" dirty="0" err="1"/>
              <a:t>CPace</a:t>
            </a:r>
            <a:r>
              <a:rPr lang="en-US" altLang="zh-CN" dirty="0"/>
              <a:t> </a:t>
            </a:r>
            <a:r>
              <a:rPr lang="en-US" altLang="zh-CN" sz="1600" dirty="0"/>
              <a:t>[HL19]</a:t>
            </a:r>
            <a:endParaRPr lang="en-US" altLang="zh-CN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zh-CN" dirty="0"/>
              <a:t>Encrypt + SPHF  		   </a:t>
            </a:r>
            <a:r>
              <a:rPr lang="en-US" altLang="zh-CN" sz="2100" dirty="0"/>
              <a:t>[KOY01, GL03, JG04, CHK+05, GK10, KV10, ………]</a:t>
            </a:r>
          </a:p>
          <a:p>
            <a:pPr lvl="2"/>
            <a:r>
              <a:rPr lang="en-US" altLang="zh-CN" dirty="0"/>
              <a:t>Standard model (no ROM), but less efficient</a:t>
            </a:r>
            <a:endParaRPr lang="en-US" altLang="zh-CN" sz="1600" dirty="0"/>
          </a:p>
          <a:p>
            <a:r>
              <a:rPr lang="en-US" altLang="zh-CN" dirty="0"/>
              <a:t>Implication in practice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No adoption for the longest time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zh-CN" dirty="0"/>
              <a:t>internet needs asymmetric (client-server) PAKEs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2019 - 2020:  IETF CRFG competition on PAKEs </a:t>
            </a:r>
          </a:p>
          <a:p>
            <a:pPr lvl="2"/>
            <a:r>
              <a:rPr lang="en-US" altLang="zh-CN" dirty="0"/>
              <a:t>Symmetric PAKE finalists:	SPAKE2 and </a:t>
            </a:r>
            <a:r>
              <a:rPr lang="en-US" altLang="zh-CN" dirty="0" err="1"/>
              <a:t>CPace</a:t>
            </a:r>
            <a:r>
              <a:rPr lang="en-US" altLang="zh-CN" dirty="0"/>
              <a:t> (winner: </a:t>
            </a:r>
            <a:r>
              <a:rPr lang="en-US" altLang="zh-CN" dirty="0" err="1"/>
              <a:t>CPace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/>
              <a:t>Asymmetric PAKE finalists:            OPAQUE and </a:t>
            </a:r>
            <a:r>
              <a:rPr lang="en-US" altLang="zh-CN" dirty="0" err="1"/>
              <a:t>AuCPace</a:t>
            </a:r>
            <a:r>
              <a:rPr lang="en-US" altLang="zh-CN" dirty="0"/>
              <a:t> (winner: OPAQUE)</a:t>
            </a:r>
          </a:p>
          <a:p>
            <a:pPr lvl="2"/>
            <a:r>
              <a:rPr lang="en-US" altLang="zh-CN" dirty="0"/>
              <a:t>Active efforts on security validation, prototyping, testing, integration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089F3-8575-45AC-9794-C527C8A2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F8C6B-E803-4C20-99AC-85FA1E8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PAKE security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E534D2-AE25-466C-8CA0-57B31D05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621"/>
            <a:ext cx="10515600" cy="514085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Game-based [BPR00, …] vs. Universally Composable (UC) [CHK+05]</a:t>
            </a:r>
          </a:p>
          <a:p>
            <a:pPr lvl="1">
              <a:lnSpc>
                <a:spcPct val="170000"/>
              </a:lnSpc>
            </a:pPr>
            <a:r>
              <a:rPr lang="en-US" altLang="zh-CN" dirty="0"/>
              <a:t>UC PAKE model is stronger</a:t>
            </a:r>
          </a:p>
          <a:p>
            <a:pPr lvl="2"/>
            <a:r>
              <a:rPr lang="en-US" altLang="zh-CN" dirty="0"/>
              <a:t>Allows arbitrary protocol composition</a:t>
            </a:r>
          </a:p>
          <a:p>
            <a:pPr lvl="2"/>
            <a:r>
              <a:rPr lang="en-US" altLang="zh-CN" dirty="0"/>
              <a:t>Naturally models arbitrary password distributions</a:t>
            </a:r>
          </a:p>
          <a:p>
            <a:pPr lvl="2"/>
            <a:r>
              <a:rPr lang="en-US" altLang="zh-CN" dirty="0"/>
              <a:t>Models </a:t>
            </a:r>
            <a:r>
              <a:rPr lang="en-US" altLang="zh-CN" dirty="0">
                <a:solidFill>
                  <a:srgbClr val="FF0000"/>
                </a:solidFill>
              </a:rPr>
              <a:t>password reuse</a:t>
            </a:r>
            <a:r>
              <a:rPr lang="en-US" altLang="zh-CN" dirty="0"/>
              <a:t>, password mistypes, partial password information disclosure, &amp; more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70000"/>
              </a:lnSpc>
            </a:pPr>
            <a:r>
              <a:rPr lang="en-US" altLang="zh-CN" dirty="0"/>
              <a:t>UC viewed as gold standard for analysis, including in the IETF CFRG competition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Utility of protocol composition:  PAKE </a:t>
            </a:r>
            <a:r>
              <a:rPr lang="en-US" altLang="zh-CN" dirty="0">
                <a:sym typeface="Symbol" panose="05050102010706020507" pitchFamily="18" charset="2"/>
              </a:rPr>
              <a:t> </a:t>
            </a:r>
            <a:r>
              <a:rPr lang="en-US" altLang="zh-CN" dirty="0" err="1"/>
              <a:t>aPAKE</a:t>
            </a:r>
            <a:r>
              <a:rPr lang="en-US" altLang="zh-CN" dirty="0"/>
              <a:t> compiler results</a:t>
            </a:r>
          </a:p>
          <a:p>
            <a:pPr lvl="1"/>
            <a:r>
              <a:rPr lang="en-US" altLang="zh-CN" dirty="0"/>
              <a:t>UC PAKE  </a:t>
            </a:r>
            <a:r>
              <a:rPr lang="en-US" altLang="zh-CN" dirty="0">
                <a:sym typeface="Symbol" panose="05050102010706020507" pitchFamily="18" charset="2"/>
              </a:rPr>
              <a:t>  UC </a:t>
            </a:r>
            <a:r>
              <a:rPr lang="en-US" altLang="zh-CN" dirty="0" err="1"/>
              <a:t>aPAKE</a:t>
            </a:r>
            <a:r>
              <a:rPr lang="en-US" altLang="zh-CN" dirty="0"/>
              <a:t>   		</a:t>
            </a:r>
            <a:r>
              <a:rPr lang="en-US" altLang="zh-CN" sz="2100" dirty="0"/>
              <a:t>[GMR06, HJK+18]</a:t>
            </a:r>
            <a:endParaRPr lang="en-US" altLang="zh-CN" dirty="0"/>
          </a:p>
          <a:p>
            <a:pPr lvl="1"/>
            <a:r>
              <a:rPr lang="en-US" altLang="zh-CN" dirty="0"/>
              <a:t>UC </a:t>
            </a:r>
            <a:r>
              <a:rPr lang="en-US" altLang="zh-CN" dirty="0" err="1"/>
              <a:t>aPAKE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  UC strong </a:t>
            </a:r>
            <a:r>
              <a:rPr lang="en-US" altLang="zh-CN" dirty="0" err="1"/>
              <a:t>aPAKE</a:t>
            </a:r>
            <a:r>
              <a:rPr lang="en-US" altLang="zh-CN" dirty="0"/>
              <a:t>  	</a:t>
            </a:r>
            <a:r>
              <a:rPr lang="en-US" altLang="zh-CN" sz="2100" dirty="0"/>
              <a:t>[JKX18]</a:t>
            </a:r>
            <a:endParaRPr lang="en-US" altLang="zh-CN" dirty="0"/>
          </a:p>
          <a:p>
            <a:pPr>
              <a:lnSpc>
                <a:spcPct val="160000"/>
              </a:lnSpc>
            </a:pPr>
            <a:r>
              <a:rPr lang="en-US" altLang="zh-CN" dirty="0"/>
              <a:t>The most efficient PAKEs </a:t>
            </a:r>
            <a:r>
              <a:rPr lang="en-US" altLang="zh-CN" sz="2200" dirty="0"/>
              <a:t>(SPEKE, SPAKE2, TBPEKE)</a:t>
            </a:r>
            <a:r>
              <a:rPr lang="en-US" altLang="zh-CN" dirty="0"/>
              <a:t> only proven game-based secure</a:t>
            </a:r>
          </a:p>
          <a:p>
            <a:pPr lvl="1"/>
            <a:r>
              <a:rPr lang="en-US" altLang="zh-CN" dirty="0"/>
              <a:t>…yet no explicit attacks on any of them were shown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Our Question:  Is there a gap between these efficient PAKEs and the UC model? 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3438D-78D4-40FE-B114-009277F1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F8C6B-E803-4C20-99AC-85FA1E8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results: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3438D-78D4-40FE-B114-009277F1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5</a:t>
            </a:fld>
            <a:endParaRPr 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D486447-07FE-4BC0-A77D-41E2D8DB253B}"/>
              </a:ext>
            </a:extLst>
          </p:cNvPr>
          <p:cNvSpPr txBox="1">
            <a:spLocks/>
          </p:cNvSpPr>
          <p:nvPr/>
        </p:nvSpPr>
        <p:spPr>
          <a:xfrm>
            <a:off x="635000" y="45458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ADADCFD-E9CC-4F3C-B8F1-AF65FF02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621"/>
            <a:ext cx="10515600" cy="491225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We define two relaxations of UC PAKE functionality of [CHK+05]</a:t>
            </a:r>
          </a:p>
          <a:p>
            <a:pPr lvl="1"/>
            <a:r>
              <a:rPr lang="en-US" altLang="zh-CN" i="1" dirty="0"/>
              <a:t>lazy-extraction</a:t>
            </a:r>
            <a:r>
              <a:rPr lang="en-US" altLang="zh-CN" dirty="0"/>
              <a:t> UC PAKE 		(</a:t>
            </a:r>
            <a:r>
              <a:rPr lang="en-US" altLang="zh-CN" dirty="0" err="1"/>
              <a:t>lePAKE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stronger variant: </a:t>
            </a:r>
            <a:r>
              <a:rPr lang="en-US" altLang="zh-CN" i="1" dirty="0"/>
              <a:t>relaxed</a:t>
            </a:r>
            <a:r>
              <a:rPr lang="en-US" altLang="zh-CN" dirty="0"/>
              <a:t> UC PAKE	(</a:t>
            </a:r>
            <a:r>
              <a:rPr lang="en-US" altLang="zh-CN" dirty="0" err="1"/>
              <a:t>rPAKE</a:t>
            </a:r>
            <a:r>
              <a:rPr lang="en-US" altLang="zh-CN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5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SPAKE2, TBPEKE, SPEKE, </a:t>
            </a:r>
            <a:r>
              <a:rPr lang="en-US" altLang="zh-CN" dirty="0" err="1"/>
              <a:t>CPace</a:t>
            </a:r>
            <a:r>
              <a:rPr lang="en-US" altLang="zh-CN" dirty="0"/>
              <a:t> all realize UC </a:t>
            </a:r>
            <a:r>
              <a:rPr lang="en-US" altLang="zh-CN" dirty="0" err="1"/>
              <a:t>lePAKE</a:t>
            </a:r>
            <a:r>
              <a:rPr lang="en-US" altLang="zh-CN" dirty="0"/>
              <a:t> in ROM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SPAKE2 with tight</a:t>
            </a:r>
            <a:r>
              <a:rPr lang="en-US" altLang="zh-CN" baseline="30000" dirty="0"/>
              <a:t>(*)</a:t>
            </a:r>
            <a:r>
              <a:rPr lang="en-US" altLang="zh-CN" dirty="0"/>
              <a:t> relation to Gap DH assumption</a:t>
            </a:r>
          </a:p>
          <a:p>
            <a:pPr lvl="1"/>
            <a:r>
              <a:rPr lang="en-US" altLang="zh-CN" dirty="0"/>
              <a:t>TBPEKE under Gap</a:t>
            </a:r>
            <a:r>
              <a:rPr lang="zh-CN" altLang="en-US" dirty="0"/>
              <a:t> </a:t>
            </a:r>
            <a:r>
              <a:rPr lang="en-US" altLang="zh-CN" dirty="0"/>
              <a:t>DH</a:t>
            </a:r>
            <a:r>
              <a:rPr lang="zh-CN" altLang="en-US" dirty="0"/>
              <a:t> </a:t>
            </a:r>
            <a:r>
              <a:rPr lang="en-US" altLang="zh-CN" dirty="0"/>
              <a:t>&amp; Gap Simultaneous DH assumptions </a:t>
            </a:r>
            <a:r>
              <a:rPr lang="en-US" altLang="zh-CN" sz="2000" dirty="0"/>
              <a:t>[PW17]</a:t>
            </a:r>
          </a:p>
          <a:p>
            <a:pPr lvl="2"/>
            <a:r>
              <a:rPr lang="en-US" altLang="zh-CN" dirty="0"/>
              <a:t>implies same level of security for SPEKE and </a:t>
            </a:r>
            <a:r>
              <a:rPr lang="en-US" altLang="zh-CN" dirty="0" err="1"/>
              <a:t>CPace</a:t>
            </a:r>
            <a:endParaRPr lang="en-US" altLang="zh-CN" dirty="0"/>
          </a:p>
          <a:p>
            <a:pPr lvl="2"/>
            <a:endParaRPr lang="en-US" altLang="zh-CN" sz="2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Standard key confirmation converts UC </a:t>
            </a:r>
            <a:r>
              <a:rPr lang="en-US" altLang="zh-CN" dirty="0" err="1"/>
              <a:t>lePAKE</a:t>
            </a:r>
            <a:r>
              <a:rPr lang="en-US" altLang="zh-CN" dirty="0"/>
              <a:t> to UC </a:t>
            </a:r>
            <a:r>
              <a:rPr lang="en-US" altLang="zh-CN" dirty="0" err="1"/>
              <a:t>rPAKE</a:t>
            </a:r>
            <a:endParaRPr lang="en-US" altLang="zh-CN" dirty="0"/>
          </a:p>
          <a:p>
            <a:pPr lvl="1"/>
            <a:r>
              <a:rPr lang="en-US" altLang="zh-CN" dirty="0"/>
              <a:t>in addition to providing explicit entity authentication</a:t>
            </a:r>
          </a:p>
          <a:p>
            <a:pPr marL="514350" indent="-514350">
              <a:spcBef>
                <a:spcPts val="1500"/>
              </a:spcBef>
              <a:buFont typeface="+mj-lt"/>
              <a:buAutoNum type="arabicPeriod"/>
            </a:pPr>
            <a:r>
              <a:rPr lang="en-US" altLang="zh-CN" dirty="0"/>
              <a:t>Sanity check:  any UC </a:t>
            </a:r>
            <a:r>
              <a:rPr lang="en-US" altLang="zh-CN" u="sng" dirty="0" err="1"/>
              <a:t>r</a:t>
            </a:r>
            <a:r>
              <a:rPr lang="en-US" altLang="zh-CN" dirty="0" err="1"/>
              <a:t>PAKE</a:t>
            </a:r>
            <a:r>
              <a:rPr lang="en-US" altLang="zh-CN" dirty="0"/>
              <a:t> is game-based secure with PFS</a:t>
            </a:r>
          </a:p>
          <a:p>
            <a:pPr lvl="1"/>
            <a:r>
              <a:rPr lang="en-US" altLang="zh-CN" dirty="0"/>
              <a:t>bonus:  any UC </a:t>
            </a:r>
            <a:r>
              <a:rPr lang="en-US" altLang="zh-CN" dirty="0" err="1"/>
              <a:t>lePAKE</a:t>
            </a:r>
            <a:r>
              <a:rPr lang="en-US" altLang="zh-CN" dirty="0"/>
              <a:t> is game-based secure with weak PFS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FA7C-D7FB-4C90-ABBE-DBB73001BA19}"/>
              </a:ext>
            </a:extLst>
          </p:cNvPr>
          <p:cNvSpPr txBox="1"/>
          <p:nvPr/>
        </p:nvSpPr>
        <p:spPr>
          <a:xfrm>
            <a:off x="431800" y="6424196"/>
            <a:ext cx="6493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(*) :   Simulator’s work 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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   Protocol’s cost + O(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</a:rPr>
              <a:t>q</a:t>
            </a:r>
            <a:r>
              <a:rPr lang="en-US" sz="1600" i="1" baseline="-25000" dirty="0" err="1">
                <a:solidFill>
                  <a:schemeClr val="bg2">
                    <a:lumMod val="25000"/>
                  </a:schemeClr>
                </a:solidFill>
              </a:rPr>
              <a:t>RO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) group operations</a:t>
            </a:r>
          </a:p>
        </p:txBody>
      </p:sp>
    </p:spTree>
    <p:extLst>
      <p:ext uri="{BB962C8B-B14F-4D97-AF65-F5344CB8AC3E}">
        <p14:creationId xmlns:p14="http://schemas.microsoft.com/office/powerpoint/2010/main" val="417542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9218E-A944-4343-89A1-D9CC3BDB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observation: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99D18F-DCCF-4B42-A5DE-1FC53B7D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UC PAKE functionality of [CHK+05] requires the simulator to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extract a password </a:t>
            </a:r>
            <a:r>
              <a:rPr lang="en-US" altLang="zh-CN" dirty="0"/>
              <a:t>which the adversary effectively uses in its PAKE messages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before session completes, </a:t>
            </a:r>
            <a:r>
              <a:rPr lang="en-US" altLang="zh-CN" dirty="0"/>
              <a:t>i.e., before attacked party outputs a key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the simulator then learns a bit (= correct guess / wrong guess)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28B5CA-1290-4580-A3D2-1025BC03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6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243B4E-EDE9-49C7-861A-397B98B5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7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B82D67-00CD-4B30-AFBF-8AB14C4A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0" y="294008"/>
            <a:ext cx="11625199" cy="62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6AD-9C94-483D-86FD-C3D9E99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4" y="156002"/>
            <a:ext cx="9229725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SPAKE2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F3AB-5F8C-4092-B9B2-4CD3421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/>
              <p:nvPr/>
            </p:nvSpPr>
            <p:spPr>
              <a:xfrm>
                <a:off x="846740" y="1608753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Ada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Input: password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FC62CD-12CC-48C6-BB07-74EE33F4E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40" y="1608753"/>
                <a:ext cx="2968691" cy="668255"/>
              </a:xfrm>
              <a:prstGeom prst="rect">
                <a:avLst/>
              </a:prstGeom>
              <a:blipFill>
                <a:blip r:embed="rId3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/>
              <p:nvPr/>
            </p:nvSpPr>
            <p:spPr>
              <a:xfrm>
                <a:off x="7831593" y="1608753"/>
                <a:ext cx="2968691" cy="668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Charles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  <a:p>
                <a:pPr lvl="0" defTabSz="914400">
                  <a:defRPr/>
                </a:pPr>
                <a:r>
                  <a:rPr lang="en-US" dirty="0">
                    <a:solidFill>
                      <a:prstClr val="black"/>
                    </a:solidFill>
                    <a:cs typeface="Calibri"/>
                  </a:rPr>
                  <a:t>  Input: password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6CACC-75ED-4D83-BEDD-32326878F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93" y="1608753"/>
                <a:ext cx="2968691" cy="668255"/>
              </a:xfrm>
              <a:prstGeom prst="rect">
                <a:avLst/>
              </a:prstGeom>
              <a:blipFill>
                <a:blip r:embed="rId4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1532B34-8C53-4415-9526-A6E585696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7" y="1386108"/>
            <a:ext cx="1178758" cy="11787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6D7690-5B6C-4B1E-A46F-865400B56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48" y="1333716"/>
            <a:ext cx="1317511" cy="131751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4994E6B-330E-7D48-A52E-C709F8EF37D9}"/>
              </a:ext>
            </a:extLst>
          </p:cNvPr>
          <p:cNvGrpSpPr/>
          <p:nvPr/>
        </p:nvGrpSpPr>
        <p:grpSpPr>
          <a:xfrm>
            <a:off x="3946986" y="2730895"/>
            <a:ext cx="1603995" cy="516407"/>
            <a:chOff x="4061013" y="2012446"/>
            <a:chExt cx="3145592" cy="484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/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1C5C73-D05F-4385-AC09-0590C0E607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758" y="2012446"/>
                  <a:ext cx="2968692" cy="3667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0D05EAB-C36A-6D48-8D4F-262BB8E31744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13" y="2496832"/>
              <a:ext cx="31455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2E58AC-C3A4-1842-81B2-735D874533C7}"/>
              </a:ext>
            </a:extLst>
          </p:cNvPr>
          <p:cNvGrpSpPr/>
          <p:nvPr/>
        </p:nvGrpSpPr>
        <p:grpSpPr>
          <a:xfrm>
            <a:off x="5755341" y="2779496"/>
            <a:ext cx="1918447" cy="467806"/>
            <a:chOff x="4956212" y="3074286"/>
            <a:chExt cx="2968692" cy="46780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EDD908-D74E-1740-A4A6-D8C21CC28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501" y="3542092"/>
              <a:ext cx="27712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/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oMath>
                    </m:oMathPara>
                  </a14:m>
                  <a:endParaRPr lang="en-US" b="0" dirty="0">
                    <a:solidFill>
                      <a:prstClr val="black"/>
                    </a:solidFill>
                    <a:latin typeface="Calibri" panose="020F0502020204030204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38BBE-5308-D646-B68E-A4D2A8C707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212" y="3074286"/>
                  <a:ext cx="2968692" cy="3667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CC2F941-27A5-B44E-8B05-B62CB17CCD2A}"/>
                  </a:ext>
                </a:extLst>
              </p:cNvPr>
              <p:cNvSpPr/>
              <p:nvPr/>
            </p:nvSpPr>
            <p:spPr>
              <a:xfrm>
                <a:off x="743727" y="333738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CC2F941-27A5-B44E-8B05-B62CB17CC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3337381"/>
                <a:ext cx="3050030" cy="5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625903-ACF7-CA40-A6AB-F61CD76F058C}"/>
                  </a:ext>
                </a:extLst>
              </p:cNvPr>
              <p:cNvSpPr/>
              <p:nvPr/>
            </p:nvSpPr>
            <p:spPr>
              <a:xfrm>
                <a:off x="727744" y="2658547"/>
                <a:ext cx="3087687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𝑥</m:t>
                      </m:r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←</m:t>
                      </m:r>
                      <m:sSub>
                        <m:sSubPr>
                          <m:ctrlPr>
                            <a:rPr lang="en-US" sz="1800" b="0" i="1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1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625903-ACF7-CA40-A6AB-F61CD76F0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44" y="2658547"/>
                <a:ext cx="3087687" cy="5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8FC95-4EDE-3845-A790-A18BB4DD313F}"/>
                  </a:ext>
                </a:extLst>
              </p:cNvPr>
              <p:cNvSpPr/>
              <p:nvPr/>
            </p:nvSpPr>
            <p:spPr>
              <a:xfrm>
                <a:off x="7869250" y="3345368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8FC95-4EDE-3845-A790-A18BB4DD3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50" y="3345368"/>
                <a:ext cx="3050030" cy="5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A92AF0-A991-D740-BA93-A7FF314EDE0F}"/>
                  </a:ext>
                </a:extLst>
              </p:cNvPr>
              <p:cNvSpPr/>
              <p:nvPr/>
            </p:nvSpPr>
            <p:spPr>
              <a:xfrm>
                <a:off x="7853267" y="2666534"/>
                <a:ext cx="3087687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1800" b="0" i="1" u="none" strike="noStrike" kern="1200" cap="none" spc="0" baseline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𝑦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←</m:t>
                      </m:r>
                      <m:sSub>
                        <m:sSubPr>
                          <m:ctrlPr>
                            <a:rPr lang="en-US" sz="1800" b="0" i="1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1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u="none" strike="noStrike" kern="1200" cap="none" spc="0" baseline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A92AF0-A991-D740-BA93-A7FF314ED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67" y="2666534"/>
                <a:ext cx="3087687" cy="5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51A373-107B-A444-A6D8-73C5C9017F3F}"/>
                  </a:ext>
                </a:extLst>
              </p:cNvPr>
              <p:cNvSpPr/>
              <p:nvPr/>
            </p:nvSpPr>
            <p:spPr>
              <a:xfrm>
                <a:off x="743727" y="433344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51A373-107B-A444-A6D8-73C5C9017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4333441"/>
                <a:ext cx="3050030" cy="5143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F5450-E487-9948-B0CC-683419D9D2DE}"/>
                  </a:ext>
                </a:extLst>
              </p:cNvPr>
              <p:cNvSpPr/>
              <p:nvPr/>
            </p:nvSpPr>
            <p:spPr>
              <a:xfrm>
                <a:off x="7831593" y="4333441"/>
                <a:ext cx="3050030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F5450-E487-9948-B0CC-683419D9D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93" y="4333441"/>
                <a:ext cx="3050030" cy="514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/>
              <p:nvPr/>
            </p:nvSpPr>
            <p:spPr>
              <a:xfrm>
                <a:off x="743727" y="5015878"/>
                <a:ext cx="4581308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𝐻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𝑠𝑖𝑑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𝐴𝑑𝑎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𝐶h𝑎𝑟𝑙𝑒𝑠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BF2E5DC-D9E7-EA4E-ACF4-CFBDBA2A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7" y="5015878"/>
                <a:ext cx="4581308" cy="5143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39F8A2-DDFF-3541-B922-EDE3E789465E}"/>
                  </a:ext>
                </a:extLst>
              </p:cNvPr>
              <p:cNvSpPr/>
              <p:nvPr/>
            </p:nvSpPr>
            <p:spPr>
              <a:xfrm>
                <a:off x="6321989" y="5028805"/>
                <a:ext cx="4581308" cy="514317"/>
              </a:xfrm>
              <a:prstGeom prst="rect">
                <a:avLst/>
              </a:prstGeom>
              <a:solidFill>
                <a:srgbClr val="F3F3F3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𝑠𝑖𝑑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𝐴𝑑𝑎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𝐶h𝑎𝑟𝑙𝑒𝑠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 </a:t>
                </a:r>
                <a:endParaRPr lang="en-US" b="0" i="0" u="none" strike="noStrike" kern="1200" cap="none" spc="0" baseline="0" noProof="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39F8A2-DDFF-3541-B922-EDE3E7894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89" y="5028805"/>
                <a:ext cx="4581308" cy="5143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248D50A8-F202-894D-A77D-47DD18386A96}"/>
              </a:ext>
            </a:extLst>
          </p:cNvPr>
          <p:cNvSpPr/>
          <p:nvPr/>
        </p:nvSpPr>
        <p:spPr>
          <a:xfrm>
            <a:off x="4266051" y="1564540"/>
            <a:ext cx="3088966" cy="937271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g: 	  group generator</a:t>
            </a:r>
          </a:p>
          <a:p>
            <a:pPr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M,N:  random group elements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H: 	  hash function (= RO)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3C565132-CBFF-4E09-A2C2-E9D8BD4BD085}"/>
              </a:ext>
            </a:extLst>
          </p:cNvPr>
          <p:cNvSpPr/>
          <p:nvPr/>
        </p:nvSpPr>
        <p:spPr>
          <a:xfrm>
            <a:off x="4588653" y="3579411"/>
            <a:ext cx="2500118" cy="840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Pedersen commitment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to password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(IT hiding, no extraction)</a:t>
            </a:r>
            <a:endParaRPr lang="en-US" sz="1800" b="0" i="0" u="none" strike="noStrike" kern="1200" cap="none" spc="0" baseline="0" noProof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38" name="Straight Arrow Connector 34">
            <a:extLst>
              <a:ext uri="{FF2B5EF4-FFF2-40B4-BE49-F238E27FC236}">
                <a16:creationId xmlns:a16="http://schemas.microsoft.com/office/drawing/2014/main" id="{82385EC8-7620-4265-91F3-3F57B44CD343}"/>
              </a:ext>
            </a:extLst>
          </p:cNvPr>
          <p:cNvCxnSpPr>
            <a:cxnSpLocks/>
          </p:cNvCxnSpPr>
          <p:nvPr/>
        </p:nvCxnSpPr>
        <p:spPr>
          <a:xfrm flipH="1" flipV="1">
            <a:off x="3855453" y="3680635"/>
            <a:ext cx="645204" cy="31215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34">
            <a:extLst>
              <a:ext uri="{FF2B5EF4-FFF2-40B4-BE49-F238E27FC236}">
                <a16:creationId xmlns:a16="http://schemas.microsoft.com/office/drawing/2014/main" id="{BB310D28-803A-4583-A713-46E782685AD5}"/>
              </a:ext>
            </a:extLst>
          </p:cNvPr>
          <p:cNvCxnSpPr>
            <a:cxnSpLocks/>
          </p:cNvCxnSpPr>
          <p:nvPr/>
        </p:nvCxnSpPr>
        <p:spPr>
          <a:xfrm flipV="1">
            <a:off x="7159075" y="3711801"/>
            <a:ext cx="589758" cy="3433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39">
            <a:extLst>
              <a:ext uri="{FF2B5EF4-FFF2-40B4-BE49-F238E27FC236}">
                <a16:creationId xmlns:a16="http://schemas.microsoft.com/office/drawing/2014/main" id="{1F54CFF9-9138-4480-8F86-1520678BF41B}"/>
              </a:ext>
            </a:extLst>
          </p:cNvPr>
          <p:cNvSpPr/>
          <p:nvPr/>
        </p:nvSpPr>
        <p:spPr>
          <a:xfrm>
            <a:off x="4689344" y="5626097"/>
            <a:ext cx="2313153" cy="5924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0" i="0" u="none" strike="noStrike" kern="1200" cap="none" spc="0" baseline="0" noProof="0" dirty="0">
                <a:solidFill>
                  <a:prstClr val="black"/>
                </a:solidFill>
                <a:latin typeface="Calibri" panose="020F0502020204030204"/>
                <a:cs typeface="Calibri"/>
              </a:rPr>
              <a:t>Can extract password here?</a:t>
            </a:r>
          </a:p>
        </p:txBody>
      </p:sp>
      <p:cxnSp>
        <p:nvCxnSpPr>
          <p:cNvPr id="43" name="Straight Arrow Connector 34">
            <a:extLst>
              <a:ext uri="{FF2B5EF4-FFF2-40B4-BE49-F238E27FC236}">
                <a16:creationId xmlns:a16="http://schemas.microsoft.com/office/drawing/2014/main" id="{9DB6A9D8-F070-4BB0-BFB7-8D60BF45BF89}"/>
              </a:ext>
            </a:extLst>
          </p:cNvPr>
          <p:cNvCxnSpPr>
            <a:cxnSpLocks/>
          </p:cNvCxnSpPr>
          <p:nvPr/>
        </p:nvCxnSpPr>
        <p:spPr>
          <a:xfrm flipH="1" flipV="1">
            <a:off x="3943449" y="5740654"/>
            <a:ext cx="645204" cy="31215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34">
            <a:extLst>
              <a:ext uri="{FF2B5EF4-FFF2-40B4-BE49-F238E27FC236}">
                <a16:creationId xmlns:a16="http://schemas.microsoft.com/office/drawing/2014/main" id="{C21ED9E3-29A0-4955-B4C3-258DECF259BE}"/>
              </a:ext>
            </a:extLst>
          </p:cNvPr>
          <p:cNvCxnSpPr>
            <a:cxnSpLocks/>
          </p:cNvCxnSpPr>
          <p:nvPr/>
        </p:nvCxnSpPr>
        <p:spPr>
          <a:xfrm flipV="1">
            <a:off x="7159075" y="5758489"/>
            <a:ext cx="604175" cy="29432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E7FE5-D285-4EA5-9293-C5C3FB6A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Proposed relaxation of UC PAKE model: </a:t>
            </a:r>
            <a:br>
              <a:rPr lang="en-US" altLang="zh-CN" dirty="0"/>
            </a:br>
            <a:r>
              <a:rPr lang="en-US" altLang="zh-CN" dirty="0"/>
              <a:t>allow “Post-Execution Input Extraction”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E5C4DA-99E4-4931-B07D-C7D2B993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Allow password extraction </a:t>
            </a:r>
            <a:r>
              <a:rPr lang="en-US" altLang="zh-CN" dirty="0">
                <a:solidFill>
                  <a:srgbClr val="FF0000"/>
                </a:solidFill>
              </a:rPr>
              <a:t>after session completes </a:t>
            </a:r>
          </a:p>
          <a:p>
            <a:pPr lvl="1"/>
            <a:r>
              <a:rPr lang="en-US" altLang="zh-CN" dirty="0"/>
              <a:t>after honest session key is computed  </a:t>
            </a:r>
            <a:r>
              <a:rPr lang="en-US" altLang="zh-CN" dirty="0">
                <a:sym typeface="Symbol" panose="05050102010706020507" pitchFamily="18" charset="2"/>
              </a:rPr>
              <a:t>  </a:t>
            </a:r>
            <a:r>
              <a:rPr lang="en-US" altLang="zh-CN" dirty="0"/>
              <a:t>no more protocol messages…</a:t>
            </a:r>
          </a:p>
          <a:p>
            <a:pPr lvl="1"/>
            <a:r>
              <a:rPr lang="en-US" altLang="zh-CN" dirty="0"/>
              <a:t>yet extraction possible from adversary’s local computation!</a:t>
            </a:r>
          </a:p>
          <a:p>
            <a:pPr lvl="2"/>
            <a:r>
              <a:rPr lang="en-US" altLang="zh-CN" dirty="0"/>
              <a:t>requires idealized computation models:  e.g. Random Oracle or Ideal Cipher</a:t>
            </a:r>
          </a:p>
          <a:p>
            <a:endParaRPr lang="en-US" altLang="zh-CN" dirty="0"/>
          </a:p>
          <a:p>
            <a:r>
              <a:rPr lang="en-US" altLang="zh-CN" dirty="0"/>
              <a:t>Allows </a:t>
            </a:r>
            <a:r>
              <a:rPr lang="en-US" altLang="zh-CN" dirty="0">
                <a:solidFill>
                  <a:srgbClr val="FF0000"/>
                </a:solidFill>
              </a:rPr>
              <a:t>only one </a:t>
            </a:r>
            <a:r>
              <a:rPr lang="en-US" altLang="zh-CN" dirty="0"/>
              <a:t>post-execution password test query per session</a:t>
            </a:r>
          </a:p>
          <a:p>
            <a:pPr lvl="1"/>
            <a:r>
              <a:rPr lang="en-US" altLang="zh-CN" dirty="0"/>
              <a:t>as in UC PAKE, the adversary cannot test &gt;1 passwords on an attacked session  </a:t>
            </a:r>
          </a:p>
          <a:p>
            <a:endParaRPr lang="en-US" altLang="zh-CN" dirty="0"/>
          </a:p>
          <a:p>
            <a:r>
              <a:rPr lang="en-US" altLang="zh-CN" dirty="0"/>
              <a:t>Two relaxation flavors: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“lazy-extraction” PAKE :  the adversary learns a session key (= real / random)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“relaxed” PAKE :  the adversary learns a bit (= correct guess / wrong guess)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FFE2B8-9C23-4BAD-AD08-16E34802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557-C6B5-496C-9792-1604E63C0F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39128</TotalTime>
  <Words>4459</Words>
  <Application>Microsoft Office PowerPoint</Application>
  <PresentationFormat>宽屏</PresentationFormat>
  <Paragraphs>299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Office Theme</vt:lpstr>
      <vt:lpstr>Universally Composable Relaxed Password Authenticated Key Exchange</vt:lpstr>
      <vt:lpstr>Password Authenticated Key Exchange (PAKE) Goal: Establish shared key in the password-only setting</vt:lpstr>
      <vt:lpstr>(Brief and partial) Overview of PAKE results</vt:lpstr>
      <vt:lpstr>PAKE security models</vt:lpstr>
      <vt:lpstr>Our results:</vt:lpstr>
      <vt:lpstr>Key observation:</vt:lpstr>
      <vt:lpstr>PowerPoint 演示文稿</vt:lpstr>
      <vt:lpstr>SPAKE2</vt:lpstr>
      <vt:lpstr>Proposed relaxation of UC PAKE model:  allow “Post-Execution Input Extraction”</vt:lpstr>
      <vt:lpstr>PowerPoint 演示文稿</vt:lpstr>
      <vt:lpstr>Thm 1: SPAKE2 realizes UC lePAKE in ROM     under Gap DH (with tight reduction)</vt:lpstr>
      <vt:lpstr>Thm 1: SPAKE2 realizes UC lePAKE in ROM     under Gap DH (with tight reduction)</vt:lpstr>
      <vt:lpstr>Adding explicit authentication</vt:lpstr>
      <vt:lpstr>Thm 2:    UC lePAKE + Key Conf.  ⇒                   UC rPAKE with Explicit Authentication</vt:lpstr>
      <vt:lpstr>Thm 2:    UC lePAKE + Key Conf.  ⇒                   UC rPAKE with Explicit Authentication</vt:lpstr>
      <vt:lpstr>Model Validation: Perfect Forward Secrecy (PFS)</vt:lpstr>
      <vt:lpstr>Related Results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Password-Authenticated Public Key Encryption (PAPKE)  and  Strong Asymmetric Password-Authenticated Key Exchange (saPAKE)</dc:title>
  <dc:creator>Tatiana Bradley</dc:creator>
  <cp:lastModifiedBy>USER</cp:lastModifiedBy>
  <cp:revision>693</cp:revision>
  <cp:lastPrinted>2019-08-24T19:23:48Z</cp:lastPrinted>
  <dcterms:created xsi:type="dcterms:W3CDTF">2018-11-28T00:19:23Z</dcterms:created>
  <dcterms:modified xsi:type="dcterms:W3CDTF">2020-08-11T09:05:22Z</dcterms:modified>
</cp:coreProperties>
</file>