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61" r:id="rId7"/>
    <p:sldId id="282" r:id="rId8"/>
    <p:sldId id="283" r:id="rId9"/>
    <p:sldId id="263" r:id="rId10"/>
    <p:sldId id="264" r:id="rId11"/>
    <p:sldId id="279" r:id="rId12"/>
    <p:sldId id="280" r:id="rId13"/>
    <p:sldId id="281" r:id="rId14"/>
    <p:sldId id="268" r:id="rId15"/>
    <p:sldId id="286" r:id="rId16"/>
    <p:sldId id="266" r:id="rId17"/>
    <p:sldId id="262" r:id="rId18"/>
    <p:sldId id="285" r:id="rId19"/>
    <p:sldId id="287" r:id="rId20"/>
    <p:sldId id="276" r:id="rId21"/>
    <p:sldId id="284" r:id="rId22"/>
    <p:sldId id="289" r:id="rId23"/>
    <p:sldId id="290" r:id="rId24"/>
    <p:sldId id="292" r:id="rId25"/>
    <p:sldId id="271" r:id="rId26"/>
    <p:sldId id="269" r:id="rId27"/>
    <p:sldId id="265" r:id="rId28"/>
    <p:sldId id="272" r:id="rId29"/>
    <p:sldId id="273" r:id="rId30"/>
    <p:sldId id="291" r:id="rId31"/>
    <p:sldId id="275" r:id="rId32"/>
    <p:sldId id="288" r:id="rId33"/>
    <p:sldId id="278" r:id="rId34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0210" autoAdjust="0"/>
  </p:normalViewPr>
  <p:slideViewPr>
    <p:cSldViewPr snapToGrid="0">
      <p:cViewPr varScale="1">
        <p:scale>
          <a:sx n="55" d="100"/>
          <a:sy n="55" d="100"/>
        </p:scale>
        <p:origin x="536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88402E-1894-4F59-A584-3DF96D83A078}" type="datetimeFigureOut">
              <a:rPr lang="zh-TW" altLang="en-US" smtClean="0"/>
              <a:t>2020/8/10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B28472-7F7E-41BC-9AFF-3B4E8E2954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68784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B28472-7F7E-41BC-9AFF-3B4E8E295407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81860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B28472-7F7E-41BC-9AFF-3B4E8E295407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046466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B28472-7F7E-41BC-9AFF-3B4E8E295407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326763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B28472-7F7E-41BC-9AFF-3B4E8E295407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494865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This</a:t>
            </a:r>
            <a:r>
              <a:rPr lang="en-US" altLang="zh-TW" baseline="0" dirty="0" smtClean="0"/>
              <a:t> additional property is important in our construction in our non-malleable secret sharing.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B28472-7F7E-41BC-9AFF-3B4E8E295407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844117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B28472-7F7E-41BC-9AFF-3B4E8E295407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440235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Having two</a:t>
            </a:r>
            <a:r>
              <a:rPr lang="en-US" altLang="zh-TW" baseline="0" dirty="0" smtClean="0"/>
              <a:t> terms with different degree for each </a:t>
            </a:r>
            <a:r>
              <a:rPr lang="en-US" altLang="zh-TW" baseline="0" dirty="0" err="1" smtClean="0"/>
              <a:t>x_i</a:t>
            </a:r>
            <a:r>
              <a:rPr lang="en-US" altLang="zh-TW" baseline="0" dirty="0" smtClean="0"/>
              <a:t> is important to protect against linear attack.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B28472-7F7E-41BC-9AFF-3B4E8E295407}" type="slidenum">
              <a:rPr lang="zh-TW" altLang="en-US" smtClean="0"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514295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Having two</a:t>
            </a:r>
            <a:r>
              <a:rPr lang="en-US" altLang="zh-TW" baseline="0" dirty="0" smtClean="0"/>
              <a:t> terms with different degree for each </a:t>
            </a:r>
            <a:r>
              <a:rPr lang="en-US" altLang="zh-TW" baseline="0" dirty="0" err="1" smtClean="0"/>
              <a:t>x_i</a:t>
            </a:r>
            <a:r>
              <a:rPr lang="en-US" altLang="zh-TW" baseline="0" dirty="0" smtClean="0"/>
              <a:t> is important to protect against linear attack.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B28472-7F7E-41BC-9AFF-3B4E8E295407}" type="slidenum">
              <a:rPr lang="zh-TW" altLang="en-US" smtClean="0"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87900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B28472-7F7E-41BC-9AFF-3B4E8E295407}" type="slidenum">
              <a:rPr lang="zh-TW" altLang="en-US" smtClean="0"/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402539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B28472-7F7E-41BC-9AFF-3B4E8E295407}" type="slidenum">
              <a:rPr lang="zh-TW" altLang="en-US" smtClean="0"/>
              <a:t>31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265997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B28472-7F7E-41BC-9AFF-3B4E8E295407}" type="slidenum">
              <a:rPr lang="zh-TW" altLang="en-US" smtClean="0"/>
              <a:t>32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820261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The tampering</a:t>
            </a:r>
            <a:r>
              <a:rPr lang="en-US" altLang="zh-TW" baseline="0" dirty="0" smtClean="0"/>
              <a:t> experiment is roughly equivalent to applying the probabilistic function </a:t>
            </a:r>
            <a:r>
              <a:rPr lang="en-US" altLang="zh-TW" baseline="0" dirty="0" err="1" smtClean="0"/>
              <a:t>D_f</a:t>
            </a:r>
            <a:r>
              <a:rPr lang="en-US" altLang="zh-TW" baseline="0" dirty="0" smtClean="0"/>
              <a:t> on the original message. 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B28472-7F7E-41BC-9AFF-3B4E8E295407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246788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The</a:t>
            </a:r>
            <a:r>
              <a:rPr lang="en-US" altLang="zh-TW" baseline="0" dirty="0" smtClean="0"/>
              <a:t> most well-studied model is the split-state model, in which we split the </a:t>
            </a:r>
            <a:r>
              <a:rPr lang="en-US" altLang="zh-TW" baseline="0" dirty="0" err="1" smtClean="0"/>
              <a:t>codeword</a:t>
            </a:r>
            <a:r>
              <a:rPr lang="en-US" altLang="zh-TW" baseline="0" dirty="0" smtClean="0"/>
              <a:t> into several states, and the adversary is allowed to tamper each state individually. There are a lot of great works in this line, and remarkably, a recent work by Aggarwal and </a:t>
            </a:r>
            <a:r>
              <a:rPr lang="en-US" altLang="zh-TW" dirty="0" err="1" smtClean="0"/>
              <a:t>Obremski</a:t>
            </a:r>
            <a:r>
              <a:rPr lang="en-US" altLang="zh-TW" dirty="0" smtClean="0"/>
              <a:t> construct a non-malleable</a:t>
            </a:r>
            <a:r>
              <a:rPr lang="en-US" altLang="zh-TW" baseline="0" dirty="0" smtClean="0"/>
              <a:t> code with constant rate in the split state model.</a:t>
            </a:r>
          </a:p>
          <a:p>
            <a:r>
              <a:rPr lang="en-US" altLang="zh-TW" baseline="0" dirty="0" smtClean="0"/>
              <a:t>Another line of work which recently receive more attentions are the global tampering functions. In this model we allow the adversary to tamper on the whole </a:t>
            </a:r>
            <a:r>
              <a:rPr lang="en-US" altLang="zh-TW" baseline="0" dirty="0" err="1" smtClean="0"/>
              <a:t>codeword</a:t>
            </a:r>
            <a:r>
              <a:rPr lang="en-US" altLang="zh-TW" baseline="0" dirty="0" smtClean="0"/>
              <a:t>, but we will place some restrictions on the tampering functions the adversary can apply. Some examples include ~. There are also many other beautiful works under plausible cryptographic assumptions, but we will focus on unconditional information-theoretic constructions here. 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B28472-7F7E-41BC-9AFF-3B4E8E295407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45258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B28472-7F7E-41BC-9AFF-3B4E8E295407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862438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The first</a:t>
            </a:r>
            <a:r>
              <a:rPr lang="en-US" altLang="zh-TW" baseline="0" dirty="0" smtClean="0"/>
              <a:t> tampering model considered by </a:t>
            </a:r>
            <a:r>
              <a:rPr lang="en-US" altLang="zh-TW" baseline="0" dirty="0" err="1" smtClean="0"/>
              <a:t>Goyal</a:t>
            </a:r>
            <a:r>
              <a:rPr lang="en-US" altLang="zh-TW" baseline="0" dirty="0" smtClean="0"/>
              <a:t> and Kumar is the individual tampering model, where the adversary can tamper each share independently. There are also many other follow-up works on getting stronger security guarantee or general access structure.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B28472-7F7E-41BC-9AFF-3B4E8E295407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235597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Note that in joint</a:t>
            </a:r>
            <a:r>
              <a:rPr lang="en-US" altLang="zh-TW" baseline="0" dirty="0" smtClean="0"/>
              <a:t> tampering, we can’t let the adversary be able to recover the secret based on the joint shares.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B28472-7F7E-41BC-9AFF-3B4E8E295407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451525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B28472-7F7E-41BC-9AFF-3B4E8E295407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5276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With the adaptive</a:t>
            </a:r>
            <a:r>
              <a:rPr lang="en-US" altLang="zh-TW" baseline="0" dirty="0" smtClean="0"/>
              <a:t> choice, j</a:t>
            </a:r>
            <a:r>
              <a:rPr lang="en-US" altLang="zh-TW" dirty="0" smtClean="0"/>
              <a:t>oint</a:t>
            </a:r>
            <a:r>
              <a:rPr lang="en-US" altLang="zh-TW" baseline="0" dirty="0" smtClean="0"/>
              <a:t> tampering on (t-1) shares is possible.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B28472-7F7E-41BC-9AFF-3B4E8E295407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38725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With the adaptive</a:t>
            </a:r>
            <a:r>
              <a:rPr lang="en-US" altLang="zh-TW" baseline="0" dirty="0" smtClean="0"/>
              <a:t> choice, j</a:t>
            </a:r>
            <a:r>
              <a:rPr lang="en-US" altLang="zh-TW" dirty="0" smtClean="0"/>
              <a:t>oint</a:t>
            </a:r>
            <a:r>
              <a:rPr lang="en-US" altLang="zh-TW" baseline="0" dirty="0" smtClean="0"/>
              <a:t> tampering on (t-1) shares is possible.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B28472-7F7E-41BC-9AFF-3B4E8E295407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77304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D0F31-858F-4BDA-B44E-FCC27CB9D69D}" type="datetimeFigureOut">
              <a:rPr lang="zh-TW" altLang="en-US" smtClean="0"/>
              <a:t>2020/8/6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AFE39-1450-4073-AC6A-5A93AB9F5CB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41408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D0F31-858F-4BDA-B44E-FCC27CB9D69D}" type="datetimeFigureOut">
              <a:rPr lang="zh-TW" altLang="en-US" smtClean="0"/>
              <a:t>2020/8/6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AFE39-1450-4073-AC6A-5A93AB9F5CB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00057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D0F31-858F-4BDA-B44E-FCC27CB9D69D}" type="datetimeFigureOut">
              <a:rPr lang="zh-TW" altLang="en-US" smtClean="0"/>
              <a:t>2020/8/6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AFE39-1450-4073-AC6A-5A93AB9F5CB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0128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D0F31-858F-4BDA-B44E-FCC27CB9D69D}" type="datetimeFigureOut">
              <a:rPr lang="zh-TW" altLang="en-US" smtClean="0"/>
              <a:t>2020/8/6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AFE39-1450-4073-AC6A-5A93AB9F5CB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6091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D0F31-858F-4BDA-B44E-FCC27CB9D69D}" type="datetimeFigureOut">
              <a:rPr lang="zh-TW" altLang="en-US" smtClean="0"/>
              <a:t>2020/8/6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AFE39-1450-4073-AC6A-5A93AB9F5CB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81211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D0F31-858F-4BDA-B44E-FCC27CB9D69D}" type="datetimeFigureOut">
              <a:rPr lang="zh-TW" altLang="en-US" smtClean="0"/>
              <a:t>2020/8/6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AFE39-1450-4073-AC6A-5A93AB9F5CB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02033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D0F31-858F-4BDA-B44E-FCC27CB9D69D}" type="datetimeFigureOut">
              <a:rPr lang="zh-TW" altLang="en-US" smtClean="0"/>
              <a:t>2020/8/6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AFE39-1450-4073-AC6A-5A93AB9F5CB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53255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D0F31-858F-4BDA-B44E-FCC27CB9D69D}" type="datetimeFigureOut">
              <a:rPr lang="zh-TW" altLang="en-US" smtClean="0"/>
              <a:t>2020/8/6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AFE39-1450-4073-AC6A-5A93AB9F5CB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24359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D0F31-858F-4BDA-B44E-FCC27CB9D69D}" type="datetimeFigureOut">
              <a:rPr lang="zh-TW" altLang="en-US" smtClean="0"/>
              <a:t>2020/8/6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AFE39-1450-4073-AC6A-5A93AB9F5CB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53209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D0F31-858F-4BDA-B44E-FCC27CB9D69D}" type="datetimeFigureOut">
              <a:rPr lang="zh-TW" altLang="en-US" smtClean="0"/>
              <a:t>2020/8/6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AFE39-1450-4073-AC6A-5A93AB9F5CB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19526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D0F31-858F-4BDA-B44E-FCC27CB9D69D}" type="datetimeFigureOut">
              <a:rPr lang="zh-TW" altLang="en-US" smtClean="0"/>
              <a:t>2020/8/6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AFE39-1450-4073-AC6A-5A93AB9F5CB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21660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DD0F31-858F-4BDA-B44E-FCC27CB9D69D}" type="datetimeFigureOut">
              <a:rPr lang="zh-TW" altLang="en-US" smtClean="0"/>
              <a:t>2020/8/6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AFE39-1450-4073-AC6A-5A93AB9F5CB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81196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49.png"/><Relationship Id="rId5" Type="http://schemas.openxmlformats.org/officeDocument/2006/relationships/image" Target="../media/image44.png"/><Relationship Id="rId10" Type="http://schemas.openxmlformats.org/officeDocument/2006/relationships/image" Target="../media/image48.png"/><Relationship Id="rId4" Type="http://schemas.openxmlformats.org/officeDocument/2006/relationships/image" Target="../media/image43.png"/><Relationship Id="rId9" Type="http://schemas.openxmlformats.org/officeDocument/2006/relationships/image" Target="../media/image4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50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Relationship Id="rId9" Type="http://schemas.openxmlformats.org/officeDocument/2006/relationships/image" Target="../media/image5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6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Relationship Id="rId9" Type="http://schemas.openxmlformats.org/officeDocument/2006/relationships/image" Target="../media/image6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2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11" Type="http://schemas.openxmlformats.org/officeDocument/2006/relationships/image" Target="../media/image69.png"/><Relationship Id="rId5" Type="http://schemas.openxmlformats.org/officeDocument/2006/relationships/image" Target="../media/image64.png"/><Relationship Id="rId10" Type="http://schemas.openxmlformats.org/officeDocument/2006/relationships/image" Target="../media/image68.png"/><Relationship Id="rId4" Type="http://schemas.openxmlformats.org/officeDocument/2006/relationships/image" Target="../media/image63.png"/><Relationship Id="rId9" Type="http://schemas.openxmlformats.org/officeDocument/2006/relationships/image" Target="../media/image6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13" Type="http://schemas.openxmlformats.org/officeDocument/2006/relationships/image" Target="../media/image79.png"/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12" Type="http://schemas.openxmlformats.org/officeDocument/2006/relationships/image" Target="../media/image7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11" Type="http://schemas.openxmlformats.org/officeDocument/2006/relationships/image" Target="../media/image77.png"/><Relationship Id="rId5" Type="http://schemas.openxmlformats.org/officeDocument/2006/relationships/image" Target="../media/image72.png"/><Relationship Id="rId10" Type="http://schemas.openxmlformats.org/officeDocument/2006/relationships/image" Target="../media/image76.png"/><Relationship Id="rId4" Type="http://schemas.openxmlformats.org/officeDocument/2006/relationships/image" Target="../media/image71.png"/><Relationship Id="rId9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13" Type="http://schemas.openxmlformats.org/officeDocument/2006/relationships/image" Target="../media/image81.png"/><Relationship Id="rId3" Type="http://schemas.openxmlformats.org/officeDocument/2006/relationships/image" Target="../media/image80.png"/><Relationship Id="rId7" Type="http://schemas.openxmlformats.org/officeDocument/2006/relationships/image" Target="../media/image74.png"/><Relationship Id="rId12" Type="http://schemas.openxmlformats.org/officeDocument/2006/relationships/image" Target="../media/image7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11" Type="http://schemas.openxmlformats.org/officeDocument/2006/relationships/image" Target="../media/image77.png"/><Relationship Id="rId5" Type="http://schemas.openxmlformats.org/officeDocument/2006/relationships/image" Target="../media/image72.png"/><Relationship Id="rId10" Type="http://schemas.openxmlformats.org/officeDocument/2006/relationships/image" Target="../media/image76.png"/><Relationship Id="rId4" Type="http://schemas.openxmlformats.org/officeDocument/2006/relationships/image" Target="../media/image71.png"/><Relationship Id="rId9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83.png"/><Relationship Id="rId7" Type="http://schemas.openxmlformats.org/officeDocument/2006/relationships/image" Target="../media/image8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11" Type="http://schemas.openxmlformats.org/officeDocument/2006/relationships/image" Target="../media/image90.png"/><Relationship Id="rId5" Type="http://schemas.openxmlformats.org/officeDocument/2006/relationships/image" Target="../media/image84.png"/><Relationship Id="rId10" Type="http://schemas.openxmlformats.org/officeDocument/2006/relationships/image" Target="../media/image89.png"/><Relationship Id="rId4" Type="http://schemas.openxmlformats.org/officeDocument/2006/relationships/image" Target="../media/image1.png"/><Relationship Id="rId9" Type="http://schemas.openxmlformats.org/officeDocument/2006/relationships/image" Target="../media/image8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91.png"/><Relationship Id="rId7" Type="http://schemas.openxmlformats.org/officeDocument/2006/relationships/image" Target="../media/image8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11" Type="http://schemas.openxmlformats.org/officeDocument/2006/relationships/image" Target="../media/image90.png"/><Relationship Id="rId5" Type="http://schemas.openxmlformats.org/officeDocument/2006/relationships/image" Target="../media/image84.png"/><Relationship Id="rId10" Type="http://schemas.openxmlformats.org/officeDocument/2006/relationships/image" Target="../media/image89.png"/><Relationship Id="rId4" Type="http://schemas.openxmlformats.org/officeDocument/2006/relationships/image" Target="../media/image1.png"/><Relationship Id="rId9" Type="http://schemas.openxmlformats.org/officeDocument/2006/relationships/image" Target="../media/image8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5.png"/><Relationship Id="rId5" Type="http://schemas.openxmlformats.org/officeDocument/2006/relationships/image" Target="../media/image104.png"/><Relationship Id="rId4" Type="http://schemas.openxmlformats.org/officeDocument/2006/relationships/image" Target="../media/image10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10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3" Type="http://schemas.openxmlformats.org/officeDocument/2006/relationships/image" Target="../media/image100.png"/><Relationship Id="rId7" Type="http://schemas.openxmlformats.org/officeDocument/2006/relationships/image" Target="../media/image1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4.png"/><Relationship Id="rId11" Type="http://schemas.openxmlformats.org/officeDocument/2006/relationships/image" Target="../media/image118.png"/><Relationship Id="rId5" Type="http://schemas.openxmlformats.org/officeDocument/2006/relationships/image" Target="../media/image113.png"/><Relationship Id="rId10" Type="http://schemas.openxmlformats.org/officeDocument/2006/relationships/image" Target="../media/image117.png"/><Relationship Id="rId4" Type="http://schemas.openxmlformats.org/officeDocument/2006/relationships/image" Target="../media/image112.png"/><Relationship Id="rId9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128.png"/><Relationship Id="rId3" Type="http://schemas.openxmlformats.org/officeDocument/2006/relationships/image" Target="../media/image119.png"/><Relationship Id="rId7" Type="http://schemas.openxmlformats.org/officeDocument/2006/relationships/image" Target="../media/image123.png"/><Relationship Id="rId12" Type="http://schemas.openxmlformats.org/officeDocument/2006/relationships/image" Target="../media/image1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2.png"/><Relationship Id="rId11" Type="http://schemas.openxmlformats.org/officeDocument/2006/relationships/image" Target="../media/image126.png"/><Relationship Id="rId5" Type="http://schemas.openxmlformats.org/officeDocument/2006/relationships/image" Target="../media/image121.png"/><Relationship Id="rId15" Type="http://schemas.openxmlformats.org/officeDocument/2006/relationships/image" Target="../media/image130.png"/><Relationship Id="rId10" Type="http://schemas.openxmlformats.org/officeDocument/2006/relationships/image" Target="../media/image125.png"/><Relationship Id="rId4" Type="http://schemas.openxmlformats.org/officeDocument/2006/relationships/image" Target="../media/image120.png"/><Relationship Id="rId9" Type="http://schemas.openxmlformats.org/officeDocument/2006/relationships/image" Target="../media/image124.png"/><Relationship Id="rId14" Type="http://schemas.openxmlformats.org/officeDocument/2006/relationships/image" Target="../media/image129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131.png"/><Relationship Id="rId18" Type="http://schemas.openxmlformats.org/officeDocument/2006/relationships/image" Target="../media/image134.png"/><Relationship Id="rId3" Type="http://schemas.openxmlformats.org/officeDocument/2006/relationships/image" Target="../media/image119.png"/><Relationship Id="rId7" Type="http://schemas.openxmlformats.org/officeDocument/2006/relationships/image" Target="../media/image123.png"/><Relationship Id="rId12" Type="http://schemas.openxmlformats.org/officeDocument/2006/relationships/image" Target="../media/image127.png"/><Relationship Id="rId17" Type="http://schemas.openxmlformats.org/officeDocument/2006/relationships/image" Target="../media/image133.png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1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2.png"/><Relationship Id="rId11" Type="http://schemas.openxmlformats.org/officeDocument/2006/relationships/image" Target="../media/image126.png"/><Relationship Id="rId5" Type="http://schemas.openxmlformats.org/officeDocument/2006/relationships/image" Target="../media/image121.png"/><Relationship Id="rId15" Type="http://schemas.openxmlformats.org/officeDocument/2006/relationships/image" Target="../media/image130.png"/><Relationship Id="rId10" Type="http://schemas.openxmlformats.org/officeDocument/2006/relationships/image" Target="../media/image125.png"/><Relationship Id="rId4" Type="http://schemas.openxmlformats.org/officeDocument/2006/relationships/image" Target="../media/image120.png"/><Relationship Id="rId9" Type="http://schemas.openxmlformats.org/officeDocument/2006/relationships/image" Target="../media/image124.png"/><Relationship Id="rId14" Type="http://schemas.openxmlformats.org/officeDocument/2006/relationships/image" Target="../media/image129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.png"/><Relationship Id="rId7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.png"/><Relationship Id="rId7" Type="http://schemas.openxmlformats.org/officeDocument/2006/relationships/image" Target="../media/image3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33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/>
              <a:t>Non-Malleability against Polynomial Tampering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3464684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Marshall Ball</a:t>
            </a:r>
            <a:r>
              <a:rPr lang="en-US" altLang="zh-TW" baseline="30000" dirty="0" smtClean="0"/>
              <a:t>1</a:t>
            </a:r>
            <a:r>
              <a:rPr lang="en-US" altLang="zh-TW" dirty="0" smtClean="0"/>
              <a:t>, </a:t>
            </a:r>
            <a:r>
              <a:rPr lang="en-US" altLang="zh-TW" dirty="0" err="1" smtClean="0"/>
              <a:t>Eshan</a:t>
            </a:r>
            <a:r>
              <a:rPr lang="en-US" altLang="zh-TW" dirty="0" smtClean="0"/>
              <a:t> Chattopadhyay</a:t>
            </a:r>
            <a:r>
              <a:rPr lang="en-US" altLang="zh-TW" baseline="30000" dirty="0"/>
              <a:t>2</a:t>
            </a:r>
            <a:r>
              <a:rPr lang="en-US" altLang="zh-TW" dirty="0" smtClean="0"/>
              <a:t>, </a:t>
            </a:r>
            <a:r>
              <a:rPr lang="en-US" altLang="zh-TW" b="1" dirty="0" err="1" smtClean="0"/>
              <a:t>Jyun-Jie</a:t>
            </a:r>
            <a:r>
              <a:rPr lang="en-US" altLang="zh-TW" b="1" dirty="0" smtClean="0"/>
              <a:t> Liao</a:t>
            </a:r>
            <a:r>
              <a:rPr lang="en-US" altLang="zh-TW" b="1" baseline="30000" dirty="0"/>
              <a:t>2</a:t>
            </a:r>
            <a:r>
              <a:rPr lang="en-US" altLang="zh-TW" dirty="0" smtClean="0"/>
              <a:t>, </a:t>
            </a:r>
          </a:p>
          <a:p>
            <a:r>
              <a:rPr lang="en-US" altLang="zh-TW" dirty="0" smtClean="0"/>
              <a:t>Tal Malkin</a:t>
            </a:r>
            <a:r>
              <a:rPr lang="en-US" altLang="zh-TW" baseline="30000" dirty="0" smtClean="0"/>
              <a:t>1</a:t>
            </a:r>
            <a:r>
              <a:rPr lang="en-US" altLang="zh-TW" dirty="0" smtClean="0"/>
              <a:t>, Li-Yang Tan</a:t>
            </a:r>
            <a:r>
              <a:rPr lang="en-US" altLang="zh-TW" baseline="30000" dirty="0" smtClean="0"/>
              <a:t>3</a:t>
            </a:r>
            <a:endParaRPr lang="en-US" altLang="zh-TW" dirty="0"/>
          </a:p>
          <a:p>
            <a:endParaRPr lang="en-US" altLang="zh-TW" baseline="30000" dirty="0"/>
          </a:p>
          <a:p>
            <a:r>
              <a:rPr lang="en-US" altLang="zh-TW" sz="2000" baseline="30000" dirty="0"/>
              <a:t>1</a:t>
            </a:r>
            <a:r>
              <a:rPr lang="en-US" altLang="zh-TW" sz="2000" dirty="0" smtClean="0"/>
              <a:t>Columbia University    </a:t>
            </a:r>
          </a:p>
          <a:p>
            <a:r>
              <a:rPr lang="en-US" altLang="zh-TW" sz="2000" baseline="30000" dirty="0" smtClean="0"/>
              <a:t>2</a:t>
            </a:r>
            <a:r>
              <a:rPr lang="en-US" altLang="zh-TW" sz="2000" dirty="0" smtClean="0"/>
              <a:t>Cornell University     </a:t>
            </a:r>
          </a:p>
          <a:p>
            <a:r>
              <a:rPr lang="en-US" altLang="zh-TW" sz="2000" baseline="30000" dirty="0" smtClean="0"/>
              <a:t>3</a:t>
            </a:r>
            <a:r>
              <a:rPr lang="en-US" altLang="zh-TW" sz="2000" dirty="0" smtClean="0"/>
              <a:t>Stanford University</a:t>
            </a:r>
            <a:endParaRPr lang="en-US" altLang="zh-TW" sz="2000" baseline="30000" dirty="0"/>
          </a:p>
        </p:txBody>
      </p:sp>
    </p:spTree>
    <p:extLst>
      <p:ext uri="{BB962C8B-B14F-4D97-AF65-F5344CB8AC3E}">
        <p14:creationId xmlns:p14="http://schemas.microsoft.com/office/powerpoint/2010/main" val="211799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Non-malleable secret sharing </a:t>
            </a:r>
            <a:r>
              <a:rPr lang="en-US" altLang="zh-TW" sz="3200" dirty="0" smtClean="0"/>
              <a:t>[GK18] </a:t>
            </a:r>
            <a:endParaRPr lang="zh-TW" altLang="en-US" sz="3200" dirty="0"/>
          </a:p>
        </p:txBody>
      </p:sp>
      <p:sp>
        <p:nvSpPr>
          <p:cNvPr id="5" name="圓角矩形 4"/>
          <p:cNvSpPr/>
          <p:nvPr/>
        </p:nvSpPr>
        <p:spPr>
          <a:xfrm>
            <a:off x="3218877" y="2856022"/>
            <a:ext cx="1339273" cy="8035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600" dirty="0" smtClean="0"/>
              <a:t>Share</a:t>
            </a:r>
            <a:endParaRPr lang="zh-TW" altLang="en-US" sz="3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字方塊 5"/>
              <p:cNvSpPr txBox="1"/>
              <p:nvPr/>
            </p:nvSpPr>
            <p:spPr>
              <a:xfrm>
                <a:off x="1715987" y="2882013"/>
                <a:ext cx="70196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3200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zh-TW" altLang="en-US" sz="3200" dirty="0"/>
              </a:p>
            </p:txBody>
          </p:sp>
        </mc:Choice>
        <mc:Fallback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5987" y="2882013"/>
                <a:ext cx="701964" cy="5847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直線單箭頭接點 7"/>
          <p:cNvCxnSpPr/>
          <p:nvPr/>
        </p:nvCxnSpPr>
        <p:spPr>
          <a:xfrm>
            <a:off x="2376708" y="3201033"/>
            <a:ext cx="720437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圓角矩形 10"/>
          <p:cNvSpPr/>
          <p:nvPr/>
        </p:nvSpPr>
        <p:spPr>
          <a:xfrm>
            <a:off x="7858925" y="2819034"/>
            <a:ext cx="1339273" cy="8035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600" dirty="0"/>
              <a:t>R</a:t>
            </a:r>
            <a:r>
              <a:rPr lang="en-US" altLang="zh-TW" sz="3600" dirty="0" smtClean="0"/>
              <a:t>ec</a:t>
            </a:r>
            <a:endParaRPr lang="zh-TW" altLang="en-US" sz="3600" dirty="0"/>
          </a:p>
        </p:txBody>
      </p:sp>
      <p:cxnSp>
        <p:nvCxnSpPr>
          <p:cNvPr id="12" name="直線單箭頭接點 11"/>
          <p:cNvCxnSpPr/>
          <p:nvPr/>
        </p:nvCxnSpPr>
        <p:spPr>
          <a:xfrm>
            <a:off x="9282547" y="3223216"/>
            <a:ext cx="7112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文字方塊 12"/>
              <p:cNvSpPr txBox="1"/>
              <p:nvPr/>
            </p:nvSpPr>
            <p:spPr>
              <a:xfrm>
                <a:off x="9891499" y="2924660"/>
                <a:ext cx="70196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acc>
                    </m:oMath>
                  </m:oMathPara>
                </a14:m>
                <a:endParaRPr lang="zh-TW" altLang="en-US" sz="3200" dirty="0"/>
              </a:p>
            </p:txBody>
          </p:sp>
        </mc:Choice>
        <mc:Fallback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1499" y="2924660"/>
                <a:ext cx="701964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直線單箭頭接點 16"/>
          <p:cNvCxnSpPr/>
          <p:nvPr/>
        </p:nvCxnSpPr>
        <p:spPr>
          <a:xfrm flipV="1">
            <a:off x="4558150" y="2647113"/>
            <a:ext cx="789705" cy="46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文字方塊 17"/>
              <p:cNvSpPr txBox="1"/>
              <p:nvPr/>
            </p:nvSpPr>
            <p:spPr>
              <a:xfrm>
                <a:off x="4525819" y="2226082"/>
                <a:ext cx="8220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>
          <p:sp>
            <p:nvSpPr>
              <p:cNvPr id="18" name="文字方塊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5819" y="2226082"/>
                <a:ext cx="822036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直線單箭頭接點 19"/>
          <p:cNvCxnSpPr/>
          <p:nvPr/>
        </p:nvCxnSpPr>
        <p:spPr>
          <a:xfrm flipV="1">
            <a:off x="4579908" y="3091192"/>
            <a:ext cx="728334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文字方塊 20"/>
              <p:cNvSpPr txBox="1"/>
              <p:nvPr/>
            </p:nvSpPr>
            <p:spPr>
              <a:xfrm>
                <a:off x="4525819" y="2711362"/>
                <a:ext cx="8220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>
          <p:sp>
            <p:nvSpPr>
              <p:cNvPr id="21" name="文字方塊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5819" y="2711362"/>
                <a:ext cx="822036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直線單箭頭接點 21"/>
          <p:cNvCxnSpPr/>
          <p:nvPr/>
        </p:nvCxnSpPr>
        <p:spPr>
          <a:xfrm>
            <a:off x="4579908" y="3940213"/>
            <a:ext cx="728334" cy="159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文字方塊 22"/>
              <p:cNvSpPr txBox="1"/>
              <p:nvPr/>
            </p:nvSpPr>
            <p:spPr>
              <a:xfrm>
                <a:off x="4558150" y="3540359"/>
                <a:ext cx="8220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>
          <p:sp>
            <p:nvSpPr>
              <p:cNvPr id="23" name="文字方塊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8150" y="3540359"/>
                <a:ext cx="822036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文字方塊 23"/>
          <p:cNvSpPr txBox="1"/>
          <p:nvPr/>
        </p:nvSpPr>
        <p:spPr>
          <a:xfrm>
            <a:off x="4433457" y="3106127"/>
            <a:ext cx="1006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/>
              <a:t>…</a:t>
            </a:r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文字方塊 24"/>
              <p:cNvSpPr txBox="1"/>
              <p:nvPr/>
            </p:nvSpPr>
            <p:spPr>
              <a:xfrm>
                <a:off x="1246909" y="4535055"/>
                <a:ext cx="9051636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i="1" dirty="0" smtClean="0">
                    <a:solidFill>
                      <a:schemeClr val="accent2"/>
                    </a:solidFill>
                  </a:rPr>
                  <a:t>t</a:t>
                </a:r>
                <a:r>
                  <a:rPr lang="en-US" altLang="zh-TW" sz="2400" dirty="0" smtClean="0"/>
                  <a:t>-out-of-</a:t>
                </a:r>
                <a:r>
                  <a:rPr lang="en-US" altLang="zh-TW" sz="2400" i="1" dirty="0" smtClean="0"/>
                  <a:t>n</a:t>
                </a:r>
                <a:r>
                  <a:rPr lang="en-US" altLang="zh-TW" sz="2400" dirty="0" smtClean="0"/>
                  <a:t> secret sharing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TW" sz="2400" dirty="0" smtClean="0"/>
                  <a:t>Correctness: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altLang="zh-TW" sz="2400" dirty="0" smtClean="0"/>
                  <a:t> can be reconstructed with any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TW" sz="2400" dirty="0" smtClean="0"/>
                  <a:t>shares 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TW" sz="2400" dirty="0" smtClean="0"/>
                  <a:t>Secrecy: any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TW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TW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r>
                  <a:rPr lang="zh-TW" altLang="en-US" sz="2400" dirty="0" smtClean="0"/>
                  <a:t> </a:t>
                </a:r>
                <a:r>
                  <a:rPr lang="en-US" altLang="zh-TW" sz="2400" dirty="0" smtClean="0"/>
                  <a:t>shares </a:t>
                </a:r>
                <a:r>
                  <a:rPr lang="en-US" altLang="zh-TW" sz="2400" dirty="0" smtClean="0"/>
                  <a:t>reveal no </a:t>
                </a:r>
                <a:r>
                  <a:rPr lang="en-US" altLang="zh-TW" sz="2400" dirty="0" smtClean="0"/>
                  <a:t>information about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altLang="zh-TW" sz="2400" dirty="0" smtClean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TW" sz="2400" dirty="0" smtClean="0"/>
                  <a:t>Non-malleability: when reconstructed from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altLang="zh-TW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altLang="zh-TW" sz="2400" dirty="0" smtClean="0"/>
                  <a:t> shares, </a:t>
                </a:r>
              </a:p>
              <a:p>
                <a:pPr lvl="4"/>
                <a:r>
                  <a:rPr lang="en-US" altLang="zh-TW" sz="2400" b="0" dirty="0"/>
                  <a:t> </a:t>
                </a:r>
                <a:r>
                  <a:rPr lang="en-US" altLang="zh-TW" sz="2400" b="0" dirty="0" smtClean="0"/>
                  <a:t>        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acc>
                  </m:oMath>
                </a14:m>
                <a:r>
                  <a:rPr lang="zh-TW" altLang="en-US" sz="2400" dirty="0" smtClean="0"/>
                  <a:t> </a:t>
                </a:r>
                <a:r>
                  <a:rPr lang="en-US" altLang="zh-TW" sz="2400" dirty="0" smtClean="0"/>
                  <a:t>is either </a:t>
                </a:r>
                <a:r>
                  <a:rPr lang="en-US" altLang="zh-TW" sz="2400" dirty="0" smtClean="0">
                    <a:solidFill>
                      <a:schemeClr val="accent6"/>
                    </a:solidFill>
                  </a:rPr>
                  <a:t>unchanged</a:t>
                </a:r>
                <a:r>
                  <a:rPr lang="en-US" altLang="zh-TW" sz="2400" dirty="0" smtClean="0"/>
                  <a:t> or </a:t>
                </a:r>
                <a:r>
                  <a:rPr lang="en-US" altLang="zh-TW" sz="2400" dirty="0" smtClean="0">
                    <a:solidFill>
                      <a:srgbClr val="FF0000"/>
                    </a:solidFill>
                  </a:rPr>
                  <a:t>destroyed</a:t>
                </a:r>
                <a:r>
                  <a:rPr lang="en-US" altLang="zh-TW" sz="2400" dirty="0" smtClean="0"/>
                  <a:t> </a:t>
                </a:r>
                <a:endParaRPr lang="zh-TW" altLang="en-US" sz="2400" dirty="0"/>
              </a:p>
            </p:txBody>
          </p:sp>
        </mc:Choice>
        <mc:Fallback>
          <p:sp>
            <p:nvSpPr>
              <p:cNvPr id="25" name="文字方塊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6909" y="4535055"/>
                <a:ext cx="9051636" cy="1938992"/>
              </a:xfrm>
              <a:prstGeom prst="rect">
                <a:avLst/>
              </a:prstGeom>
              <a:blipFill>
                <a:blip r:embed="rId7"/>
                <a:stretch>
                  <a:fillRect l="-1078" t="-2516" b="-628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內容版面配置區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504" y="2528357"/>
            <a:ext cx="1242869" cy="1377379"/>
          </a:xfrm>
          <a:prstGeom prst="rect">
            <a:avLst/>
          </a:prstGeom>
        </p:spPr>
      </p:pic>
      <p:cxnSp>
        <p:nvCxnSpPr>
          <p:cNvPr id="27" name="直線單箭頭接點 26"/>
          <p:cNvCxnSpPr/>
          <p:nvPr/>
        </p:nvCxnSpPr>
        <p:spPr>
          <a:xfrm flipV="1">
            <a:off x="6797964" y="2697913"/>
            <a:ext cx="789705" cy="46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文字方塊 27"/>
              <p:cNvSpPr txBox="1"/>
              <p:nvPr/>
            </p:nvSpPr>
            <p:spPr>
              <a:xfrm>
                <a:off x="6765633" y="2276882"/>
                <a:ext cx="822036" cy="3850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sSub>
                            <m:sSub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zh-TW" altLang="en-US" dirty="0"/>
              </a:p>
            </p:txBody>
          </p:sp>
        </mc:Choice>
        <mc:Fallback>
          <p:sp>
            <p:nvSpPr>
              <p:cNvPr id="28" name="文字方塊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5633" y="2276882"/>
                <a:ext cx="822036" cy="385042"/>
              </a:xfrm>
              <a:prstGeom prst="rect">
                <a:avLst/>
              </a:prstGeom>
              <a:blipFill>
                <a:blip r:embed="rId9"/>
                <a:stretch>
                  <a:fillRect t="-3175" r="-2222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直線單箭頭接點 28"/>
          <p:cNvCxnSpPr/>
          <p:nvPr/>
        </p:nvCxnSpPr>
        <p:spPr>
          <a:xfrm flipV="1">
            <a:off x="6819722" y="3141992"/>
            <a:ext cx="728334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文字方塊 29"/>
              <p:cNvSpPr txBox="1"/>
              <p:nvPr/>
            </p:nvSpPr>
            <p:spPr>
              <a:xfrm>
                <a:off x="6765633" y="2762162"/>
                <a:ext cx="822036" cy="3850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sSub>
                            <m:sSub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zh-TW" altLang="en-US" dirty="0"/>
              </a:p>
            </p:txBody>
          </p:sp>
        </mc:Choice>
        <mc:Fallback>
          <p:sp>
            <p:nvSpPr>
              <p:cNvPr id="30" name="文字方塊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5633" y="2762162"/>
                <a:ext cx="822036" cy="385042"/>
              </a:xfrm>
              <a:prstGeom prst="rect">
                <a:avLst/>
              </a:prstGeom>
              <a:blipFill>
                <a:blip r:embed="rId10"/>
                <a:stretch>
                  <a:fillRect t="-3175" r="-2148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直線單箭頭接點 30"/>
          <p:cNvCxnSpPr/>
          <p:nvPr/>
        </p:nvCxnSpPr>
        <p:spPr>
          <a:xfrm>
            <a:off x="6819722" y="3991013"/>
            <a:ext cx="728334" cy="159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文字方塊 31"/>
              <p:cNvSpPr txBox="1"/>
              <p:nvPr/>
            </p:nvSpPr>
            <p:spPr>
              <a:xfrm>
                <a:off x="6797964" y="3591159"/>
                <a:ext cx="822036" cy="3850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sSub>
                            <m:sSub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zh-TW" altLang="en-US" dirty="0"/>
              </a:p>
            </p:txBody>
          </p:sp>
        </mc:Choice>
        <mc:Fallback>
          <p:sp>
            <p:nvSpPr>
              <p:cNvPr id="32" name="文字方塊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7964" y="3591159"/>
                <a:ext cx="822036" cy="385042"/>
              </a:xfrm>
              <a:prstGeom prst="rect">
                <a:avLst/>
              </a:prstGeom>
              <a:blipFill>
                <a:blip r:embed="rId11"/>
                <a:stretch>
                  <a:fillRect t="-3175" r="-2222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文字方塊 32"/>
          <p:cNvSpPr txBox="1"/>
          <p:nvPr/>
        </p:nvSpPr>
        <p:spPr>
          <a:xfrm>
            <a:off x="6673271" y="3156927"/>
            <a:ext cx="1006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/>
              <a:t>…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1908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64309" y="364976"/>
            <a:ext cx="10515600" cy="1325563"/>
          </a:xfrm>
        </p:spPr>
        <p:txBody>
          <a:bodyPr/>
          <a:lstStyle/>
          <a:p>
            <a:r>
              <a:rPr lang="en-US" altLang="zh-TW" dirty="0" smtClean="0"/>
              <a:t>Prior work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Individual tampering </a:t>
            </a:r>
            <a:r>
              <a:rPr lang="en-US" altLang="zh-TW" sz="2400" dirty="0" smtClean="0"/>
              <a:t>[GK18a, GK18b, BS19, SV19, ADNOPRS19]</a:t>
            </a:r>
            <a:r>
              <a:rPr lang="en-US" altLang="zh-TW" dirty="0" smtClean="0"/>
              <a:t> </a:t>
            </a:r>
            <a:endParaRPr lang="zh-TW" altLang="en-US" dirty="0"/>
          </a:p>
        </p:txBody>
      </p:sp>
      <p:cxnSp>
        <p:nvCxnSpPr>
          <p:cNvPr id="4" name="直線單箭頭接點 3"/>
          <p:cNvCxnSpPr/>
          <p:nvPr/>
        </p:nvCxnSpPr>
        <p:spPr>
          <a:xfrm flipV="1">
            <a:off x="4361874" y="3013271"/>
            <a:ext cx="789705" cy="46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字方塊 4"/>
              <p:cNvSpPr txBox="1"/>
              <p:nvPr/>
            </p:nvSpPr>
            <p:spPr>
              <a:xfrm>
                <a:off x="4329543" y="2592240"/>
                <a:ext cx="8220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9543" y="2592240"/>
                <a:ext cx="822036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直線單箭頭接點 5"/>
          <p:cNvCxnSpPr/>
          <p:nvPr/>
        </p:nvCxnSpPr>
        <p:spPr>
          <a:xfrm flipV="1">
            <a:off x="4383632" y="3457350"/>
            <a:ext cx="728334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字方塊 6"/>
              <p:cNvSpPr txBox="1"/>
              <p:nvPr/>
            </p:nvSpPr>
            <p:spPr>
              <a:xfrm>
                <a:off x="4329543" y="3077520"/>
                <a:ext cx="8220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9543" y="3077520"/>
                <a:ext cx="822036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直線單箭頭接點 7"/>
          <p:cNvCxnSpPr/>
          <p:nvPr/>
        </p:nvCxnSpPr>
        <p:spPr>
          <a:xfrm>
            <a:off x="4383632" y="4306371"/>
            <a:ext cx="728334" cy="159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字方塊 8"/>
              <p:cNvSpPr txBox="1"/>
              <p:nvPr/>
            </p:nvSpPr>
            <p:spPr>
              <a:xfrm>
                <a:off x="4361874" y="3906517"/>
                <a:ext cx="8220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1874" y="3906517"/>
                <a:ext cx="822036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內容版面配置區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6231" y="2898470"/>
            <a:ext cx="1242869" cy="1377379"/>
          </a:xfrm>
          <a:prstGeom prst="rect">
            <a:avLst/>
          </a:prstGeom>
        </p:spPr>
      </p:pic>
      <p:cxnSp>
        <p:nvCxnSpPr>
          <p:cNvPr id="12" name="直線單箭頭接點 11"/>
          <p:cNvCxnSpPr/>
          <p:nvPr/>
        </p:nvCxnSpPr>
        <p:spPr>
          <a:xfrm flipV="1">
            <a:off x="6606310" y="3068687"/>
            <a:ext cx="789705" cy="46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文字方塊 12"/>
              <p:cNvSpPr txBox="1"/>
              <p:nvPr/>
            </p:nvSpPr>
            <p:spPr>
              <a:xfrm>
                <a:off x="6573979" y="2647656"/>
                <a:ext cx="8220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3979" y="2647656"/>
                <a:ext cx="822036" cy="369332"/>
              </a:xfrm>
              <a:prstGeom prst="rect">
                <a:avLst/>
              </a:prstGeom>
              <a:blipFill>
                <a:blip r:embed="rId7"/>
                <a:stretch>
                  <a:fillRect l="-2222" r="-12593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直線單箭頭接點 13"/>
          <p:cNvCxnSpPr/>
          <p:nvPr/>
        </p:nvCxnSpPr>
        <p:spPr>
          <a:xfrm flipV="1">
            <a:off x="6628068" y="3512766"/>
            <a:ext cx="728334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文字方塊 14"/>
              <p:cNvSpPr txBox="1"/>
              <p:nvPr/>
            </p:nvSpPr>
            <p:spPr>
              <a:xfrm>
                <a:off x="6573979" y="3132936"/>
                <a:ext cx="8220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3979" y="3132936"/>
                <a:ext cx="822036" cy="369332"/>
              </a:xfrm>
              <a:prstGeom prst="rect">
                <a:avLst/>
              </a:prstGeom>
              <a:blipFill>
                <a:blip r:embed="rId8"/>
                <a:stretch>
                  <a:fillRect l="-2222" r="-14074" b="-1147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直線單箭頭接點 15"/>
          <p:cNvCxnSpPr/>
          <p:nvPr/>
        </p:nvCxnSpPr>
        <p:spPr>
          <a:xfrm>
            <a:off x="6628068" y="4361787"/>
            <a:ext cx="728334" cy="159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文字方塊 16"/>
              <p:cNvSpPr txBox="1"/>
              <p:nvPr/>
            </p:nvSpPr>
            <p:spPr>
              <a:xfrm>
                <a:off x="6606310" y="3961933"/>
                <a:ext cx="8220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6310" y="3961933"/>
                <a:ext cx="822036" cy="369332"/>
              </a:xfrm>
              <a:prstGeom prst="rect">
                <a:avLst/>
              </a:prstGeom>
              <a:blipFill>
                <a:blip r:embed="rId9"/>
                <a:stretch>
                  <a:fillRect l="-2222" r="-16296" b="-1147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文字方塊 17"/>
          <p:cNvSpPr txBox="1"/>
          <p:nvPr/>
        </p:nvSpPr>
        <p:spPr>
          <a:xfrm>
            <a:off x="4244419" y="3542797"/>
            <a:ext cx="1006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/>
              <a:t>…</a:t>
            </a:r>
            <a:endParaRPr lang="zh-TW" altLang="en-US" dirty="0"/>
          </a:p>
        </p:txBody>
      </p:sp>
      <p:sp>
        <p:nvSpPr>
          <p:cNvPr id="19" name="文字方塊 18"/>
          <p:cNvSpPr txBox="1"/>
          <p:nvPr/>
        </p:nvSpPr>
        <p:spPr>
          <a:xfrm>
            <a:off x="6488855" y="3577340"/>
            <a:ext cx="1006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/>
              <a:t>…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4082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圓角矩形 38"/>
          <p:cNvSpPr/>
          <p:nvPr/>
        </p:nvSpPr>
        <p:spPr>
          <a:xfrm>
            <a:off x="4185231" y="4300097"/>
            <a:ext cx="1101436" cy="77585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0" name="圓角矩形 39"/>
          <p:cNvSpPr/>
          <p:nvPr/>
        </p:nvSpPr>
        <p:spPr>
          <a:xfrm>
            <a:off x="6468917" y="4359159"/>
            <a:ext cx="1101436" cy="77585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8" name="圓角矩形 37"/>
          <p:cNvSpPr/>
          <p:nvPr/>
        </p:nvSpPr>
        <p:spPr>
          <a:xfrm>
            <a:off x="6488545" y="3289584"/>
            <a:ext cx="1075215" cy="10099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圓角矩形 10"/>
          <p:cNvSpPr/>
          <p:nvPr/>
        </p:nvSpPr>
        <p:spPr>
          <a:xfrm>
            <a:off x="4184073" y="3257256"/>
            <a:ext cx="1075215" cy="10099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64309" y="364976"/>
            <a:ext cx="10515600" cy="1325563"/>
          </a:xfrm>
        </p:spPr>
        <p:txBody>
          <a:bodyPr/>
          <a:lstStyle/>
          <a:p>
            <a:r>
              <a:rPr lang="en-US" altLang="zh-TW" dirty="0" smtClean="0"/>
              <a:t>Prior work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Individual tampering </a:t>
            </a:r>
            <a:r>
              <a:rPr lang="en-US" altLang="zh-TW" sz="2400" dirty="0" smtClean="0"/>
              <a:t>[GK18a, GK18b, BS19, SV19, ADNOPRS19]</a:t>
            </a:r>
          </a:p>
          <a:p>
            <a:r>
              <a:rPr lang="en-US" altLang="zh-TW" dirty="0" smtClean="0"/>
              <a:t>Joint tampering</a:t>
            </a:r>
            <a:r>
              <a:rPr lang="en-US" altLang="zh-TW" sz="3200" dirty="0" smtClean="0"/>
              <a:t> </a:t>
            </a:r>
            <a:r>
              <a:rPr lang="en-US" altLang="zh-TW" sz="2400" dirty="0" smtClean="0"/>
              <a:t>[GK18a, GK18b]</a:t>
            </a:r>
          </a:p>
          <a:p>
            <a:endParaRPr lang="zh-TW" altLang="en-US" sz="3200" dirty="0"/>
          </a:p>
        </p:txBody>
      </p:sp>
      <p:cxnSp>
        <p:nvCxnSpPr>
          <p:cNvPr id="18" name="直線單箭頭接點 17"/>
          <p:cNvCxnSpPr/>
          <p:nvPr/>
        </p:nvCxnSpPr>
        <p:spPr>
          <a:xfrm flipV="1">
            <a:off x="4324931" y="3678287"/>
            <a:ext cx="789705" cy="46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文字方塊 18"/>
              <p:cNvSpPr txBox="1"/>
              <p:nvPr/>
            </p:nvSpPr>
            <p:spPr>
              <a:xfrm>
                <a:off x="4292600" y="3257256"/>
                <a:ext cx="8220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>
          <p:sp>
            <p:nvSpPr>
              <p:cNvPr id="19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2600" y="3257256"/>
                <a:ext cx="822036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直線單箭頭接點 19"/>
          <p:cNvCxnSpPr/>
          <p:nvPr/>
        </p:nvCxnSpPr>
        <p:spPr>
          <a:xfrm flipV="1">
            <a:off x="4346689" y="4122366"/>
            <a:ext cx="728334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文字方塊 20"/>
              <p:cNvSpPr txBox="1"/>
              <p:nvPr/>
            </p:nvSpPr>
            <p:spPr>
              <a:xfrm>
                <a:off x="4292600" y="3742536"/>
                <a:ext cx="8220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>
          <p:sp>
            <p:nvSpPr>
              <p:cNvPr id="21" name="文字方塊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2600" y="3742536"/>
                <a:ext cx="822036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直線單箭頭接點 21"/>
          <p:cNvCxnSpPr/>
          <p:nvPr/>
        </p:nvCxnSpPr>
        <p:spPr>
          <a:xfrm>
            <a:off x="4346689" y="4971387"/>
            <a:ext cx="728334" cy="159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文字方塊 22"/>
              <p:cNvSpPr txBox="1"/>
              <p:nvPr/>
            </p:nvSpPr>
            <p:spPr>
              <a:xfrm>
                <a:off x="4346689" y="4575091"/>
                <a:ext cx="8220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>
          <p:sp>
            <p:nvSpPr>
              <p:cNvPr id="23" name="文字方塊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6689" y="4575091"/>
                <a:ext cx="822036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內容版面配置區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288" y="3563486"/>
            <a:ext cx="1242869" cy="1377379"/>
          </a:xfrm>
          <a:prstGeom prst="rect">
            <a:avLst/>
          </a:prstGeom>
        </p:spPr>
      </p:pic>
      <p:cxnSp>
        <p:nvCxnSpPr>
          <p:cNvPr id="32" name="直線單箭頭接點 31"/>
          <p:cNvCxnSpPr/>
          <p:nvPr/>
        </p:nvCxnSpPr>
        <p:spPr>
          <a:xfrm flipV="1">
            <a:off x="6640948" y="3750864"/>
            <a:ext cx="789705" cy="46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文字方塊 32"/>
              <p:cNvSpPr txBox="1"/>
              <p:nvPr/>
            </p:nvSpPr>
            <p:spPr>
              <a:xfrm>
                <a:off x="6608617" y="3329833"/>
                <a:ext cx="822036" cy="3850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sSub>
                            <m:sSub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zh-TW" altLang="en-US" dirty="0"/>
              </a:p>
            </p:txBody>
          </p:sp>
        </mc:Choice>
        <mc:Fallback>
          <p:sp>
            <p:nvSpPr>
              <p:cNvPr id="33" name="文字方塊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8617" y="3329833"/>
                <a:ext cx="822036" cy="385042"/>
              </a:xfrm>
              <a:prstGeom prst="rect">
                <a:avLst/>
              </a:prstGeom>
              <a:blipFill>
                <a:blip r:embed="rId7"/>
                <a:stretch>
                  <a:fillRect t="-3175" r="-2296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直線單箭頭接點 33"/>
          <p:cNvCxnSpPr/>
          <p:nvPr/>
        </p:nvCxnSpPr>
        <p:spPr>
          <a:xfrm flipV="1">
            <a:off x="6662706" y="4194943"/>
            <a:ext cx="728334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5" name="文字方塊 34"/>
              <p:cNvSpPr txBox="1"/>
              <p:nvPr/>
            </p:nvSpPr>
            <p:spPr>
              <a:xfrm>
                <a:off x="6608617" y="3815113"/>
                <a:ext cx="822036" cy="3850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sSub>
                            <m:sSub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zh-TW" altLang="en-US" dirty="0"/>
              </a:p>
            </p:txBody>
          </p:sp>
        </mc:Choice>
        <mc:Fallback>
          <p:sp>
            <p:nvSpPr>
              <p:cNvPr id="35" name="文字方塊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8617" y="3815113"/>
                <a:ext cx="822036" cy="385042"/>
              </a:xfrm>
              <a:prstGeom prst="rect">
                <a:avLst/>
              </a:prstGeom>
              <a:blipFill>
                <a:blip r:embed="rId8"/>
                <a:stretch>
                  <a:fillRect t="-3175" r="-2222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直線單箭頭接點 35"/>
          <p:cNvCxnSpPr/>
          <p:nvPr/>
        </p:nvCxnSpPr>
        <p:spPr>
          <a:xfrm>
            <a:off x="6662706" y="5043964"/>
            <a:ext cx="728334" cy="159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7" name="文字方塊 36"/>
              <p:cNvSpPr txBox="1"/>
              <p:nvPr/>
            </p:nvSpPr>
            <p:spPr>
              <a:xfrm>
                <a:off x="6640948" y="4644110"/>
                <a:ext cx="822036" cy="3850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sSub>
                            <m:sSub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zh-TW" altLang="en-US" dirty="0"/>
              </a:p>
            </p:txBody>
          </p:sp>
        </mc:Choice>
        <mc:Fallback>
          <p:sp>
            <p:nvSpPr>
              <p:cNvPr id="37" name="文字方塊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0948" y="4644110"/>
                <a:ext cx="822036" cy="385042"/>
              </a:xfrm>
              <a:prstGeom prst="rect">
                <a:avLst/>
              </a:prstGeom>
              <a:blipFill>
                <a:blip r:embed="rId9"/>
                <a:stretch>
                  <a:fillRect t="-3175" r="-2222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文字方塊 40"/>
          <p:cNvSpPr txBox="1"/>
          <p:nvPr/>
        </p:nvSpPr>
        <p:spPr>
          <a:xfrm>
            <a:off x="4232569" y="4293042"/>
            <a:ext cx="1006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/>
              <a:t>…</a:t>
            </a:r>
            <a:endParaRPr lang="zh-TW" altLang="en-US" dirty="0"/>
          </a:p>
        </p:txBody>
      </p:sp>
      <p:sp>
        <p:nvSpPr>
          <p:cNvPr id="42" name="文字方塊 41"/>
          <p:cNvSpPr txBox="1"/>
          <p:nvPr/>
        </p:nvSpPr>
        <p:spPr>
          <a:xfrm>
            <a:off x="6502157" y="4310026"/>
            <a:ext cx="1006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/>
              <a:t>…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6891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64309" y="364976"/>
            <a:ext cx="10515600" cy="1325563"/>
          </a:xfrm>
        </p:spPr>
        <p:txBody>
          <a:bodyPr/>
          <a:lstStyle/>
          <a:p>
            <a:r>
              <a:rPr lang="en-US" altLang="zh-TW" dirty="0" smtClean="0"/>
              <a:t>Prior work</a:t>
            </a:r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Individual tampering </a:t>
                </a:r>
                <a:r>
                  <a:rPr lang="en-US" altLang="zh-TW" sz="2400" dirty="0" smtClean="0"/>
                  <a:t>[GK18a, GK18b, BS19, SV19, ADNOPRS19]</a:t>
                </a:r>
              </a:p>
              <a:p>
                <a:r>
                  <a:rPr lang="en-US" altLang="zh-TW" dirty="0" smtClean="0"/>
                  <a:t>Joint tampering</a:t>
                </a:r>
                <a:r>
                  <a:rPr lang="en-US" altLang="zh-TW" sz="3200" dirty="0" smtClean="0"/>
                  <a:t> </a:t>
                </a:r>
                <a:r>
                  <a:rPr lang="en-US" altLang="zh-TW" sz="2400" dirty="0" smtClean="0"/>
                  <a:t>[GK18a, GK18b]</a:t>
                </a:r>
              </a:p>
              <a:p>
                <a:r>
                  <a:rPr lang="en-US" altLang="zh-TW" dirty="0" smtClean="0"/>
                  <a:t>Global tampering functions</a:t>
                </a:r>
              </a:p>
              <a:p>
                <a:pPr lvl="1"/>
                <a:r>
                  <a:rPr lang="en-US" altLang="zh-TW" dirty="0" smtClean="0"/>
                  <a:t>Affine tampering </a:t>
                </a:r>
                <a:r>
                  <a:rPr lang="en-US" altLang="zh-TW" dirty="0"/>
                  <a:t>[LCGSNW20]</a:t>
                </a:r>
                <a:endParaRPr lang="zh-TW" altLang="en-US" dirty="0"/>
              </a:p>
              <a:p>
                <a:pPr lvl="1"/>
                <a:r>
                  <a:rPr lang="en-US" altLang="zh-TW" dirty="0" smtClean="0"/>
                  <a:t>Joint tampering + affine function [CL19]</a:t>
                </a:r>
              </a:p>
              <a:p>
                <a:pPr lvl="1"/>
                <a:r>
                  <a:rPr lang="en-US" altLang="zh-TW" dirty="0" smtClean="0">
                    <a:solidFill>
                      <a:srgbClr val="FF0000"/>
                    </a:solidFill>
                  </a:rPr>
                  <a:t>Polynomial 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[</a:t>
                </a:r>
                <a:r>
                  <a:rPr lang="en-US" altLang="zh-TW" b="1" dirty="0" smtClean="0"/>
                  <a:t>This work</a:t>
                </a:r>
                <a:r>
                  <a:rPr lang="en-US" altLang="zh-TW" dirty="0" smtClean="0"/>
                  <a:t>]</a:t>
                </a:r>
                <a:endParaRPr lang="zh-TW" altLang="en-US" dirty="0"/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直線單箭頭接點 24"/>
          <p:cNvCxnSpPr/>
          <p:nvPr/>
        </p:nvCxnSpPr>
        <p:spPr>
          <a:xfrm flipV="1">
            <a:off x="6617856" y="3709300"/>
            <a:ext cx="789705" cy="46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文字方塊 25"/>
              <p:cNvSpPr txBox="1"/>
              <p:nvPr/>
            </p:nvSpPr>
            <p:spPr>
              <a:xfrm>
                <a:off x="6585525" y="3288269"/>
                <a:ext cx="8220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>
          <p:sp>
            <p:nvSpPr>
              <p:cNvPr id="26" name="文字方塊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5525" y="3288269"/>
                <a:ext cx="822036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直線單箭頭接點 26"/>
          <p:cNvCxnSpPr/>
          <p:nvPr/>
        </p:nvCxnSpPr>
        <p:spPr>
          <a:xfrm flipV="1">
            <a:off x="6639614" y="4153379"/>
            <a:ext cx="728334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文字方塊 27"/>
              <p:cNvSpPr txBox="1"/>
              <p:nvPr/>
            </p:nvSpPr>
            <p:spPr>
              <a:xfrm>
                <a:off x="6585525" y="3773549"/>
                <a:ext cx="8220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>
          <p:sp>
            <p:nvSpPr>
              <p:cNvPr id="28" name="文字方塊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5525" y="3773549"/>
                <a:ext cx="822036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直線單箭頭接點 28"/>
          <p:cNvCxnSpPr/>
          <p:nvPr/>
        </p:nvCxnSpPr>
        <p:spPr>
          <a:xfrm>
            <a:off x="6639614" y="5002400"/>
            <a:ext cx="728334" cy="159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文字方塊 29"/>
              <p:cNvSpPr txBox="1"/>
              <p:nvPr/>
            </p:nvSpPr>
            <p:spPr>
              <a:xfrm>
                <a:off x="6617856" y="4602546"/>
                <a:ext cx="8220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>
          <p:sp>
            <p:nvSpPr>
              <p:cNvPr id="30" name="文字方塊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7856" y="4602546"/>
                <a:ext cx="822036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內容版面配置區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210" y="3590544"/>
            <a:ext cx="1242869" cy="1377379"/>
          </a:xfrm>
          <a:prstGeom prst="rect">
            <a:avLst/>
          </a:prstGeom>
        </p:spPr>
      </p:pic>
      <p:cxnSp>
        <p:nvCxnSpPr>
          <p:cNvPr id="43" name="直線單箭頭接點 42"/>
          <p:cNvCxnSpPr/>
          <p:nvPr/>
        </p:nvCxnSpPr>
        <p:spPr>
          <a:xfrm flipV="1">
            <a:off x="8857670" y="3760100"/>
            <a:ext cx="789705" cy="46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4" name="文字方塊 43"/>
              <p:cNvSpPr txBox="1"/>
              <p:nvPr/>
            </p:nvSpPr>
            <p:spPr>
              <a:xfrm>
                <a:off x="8825339" y="3339069"/>
                <a:ext cx="822036" cy="3850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sSub>
                            <m:sSub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zh-TW" altLang="en-US" dirty="0"/>
              </a:p>
            </p:txBody>
          </p:sp>
        </mc:Choice>
        <mc:Fallback>
          <p:sp>
            <p:nvSpPr>
              <p:cNvPr id="44" name="文字方塊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5339" y="3339069"/>
                <a:ext cx="822036" cy="385042"/>
              </a:xfrm>
              <a:prstGeom prst="rect">
                <a:avLst/>
              </a:prstGeom>
              <a:blipFill>
                <a:blip r:embed="rId8"/>
                <a:stretch>
                  <a:fillRect t="-3175" r="-2222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直線單箭頭接點 44"/>
          <p:cNvCxnSpPr/>
          <p:nvPr/>
        </p:nvCxnSpPr>
        <p:spPr>
          <a:xfrm flipV="1">
            <a:off x="8879428" y="4204179"/>
            <a:ext cx="728334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6" name="文字方塊 45"/>
              <p:cNvSpPr txBox="1"/>
              <p:nvPr/>
            </p:nvSpPr>
            <p:spPr>
              <a:xfrm>
                <a:off x="8825339" y="3824349"/>
                <a:ext cx="822036" cy="3850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sSub>
                            <m:sSub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zh-TW" altLang="en-US" dirty="0"/>
              </a:p>
            </p:txBody>
          </p:sp>
        </mc:Choice>
        <mc:Fallback>
          <p:sp>
            <p:nvSpPr>
              <p:cNvPr id="46" name="文字方塊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5339" y="3824349"/>
                <a:ext cx="822036" cy="385042"/>
              </a:xfrm>
              <a:prstGeom prst="rect">
                <a:avLst/>
              </a:prstGeom>
              <a:blipFill>
                <a:blip r:embed="rId9"/>
                <a:stretch>
                  <a:fillRect t="-3125" r="-2148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直線單箭頭接點 46"/>
          <p:cNvCxnSpPr/>
          <p:nvPr/>
        </p:nvCxnSpPr>
        <p:spPr>
          <a:xfrm>
            <a:off x="8879428" y="5053200"/>
            <a:ext cx="728334" cy="159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8" name="文字方塊 47"/>
              <p:cNvSpPr txBox="1"/>
              <p:nvPr/>
            </p:nvSpPr>
            <p:spPr>
              <a:xfrm>
                <a:off x="8857670" y="4653346"/>
                <a:ext cx="822036" cy="3850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sSub>
                            <m:sSub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zh-TW" altLang="en-US" dirty="0"/>
              </a:p>
            </p:txBody>
          </p:sp>
        </mc:Choice>
        <mc:Fallback>
          <p:sp>
            <p:nvSpPr>
              <p:cNvPr id="48" name="文字方塊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7670" y="4653346"/>
                <a:ext cx="822036" cy="385042"/>
              </a:xfrm>
              <a:prstGeom prst="rect">
                <a:avLst/>
              </a:prstGeom>
              <a:blipFill>
                <a:blip r:embed="rId10"/>
                <a:stretch>
                  <a:fillRect t="-3125" r="-2222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文字方塊 48"/>
          <p:cNvSpPr txBox="1"/>
          <p:nvPr/>
        </p:nvSpPr>
        <p:spPr>
          <a:xfrm>
            <a:off x="8732977" y="4219114"/>
            <a:ext cx="1006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/>
              <a:t>…</a:t>
            </a:r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0" name="文字方塊 49"/>
              <p:cNvSpPr txBox="1"/>
              <p:nvPr/>
            </p:nvSpPr>
            <p:spPr>
              <a:xfrm>
                <a:off x="7153747" y="5068161"/>
                <a:ext cx="191048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altLang="zh-TW" sz="2800" i="1" smtClean="0">
                          <a:latin typeface="Cambria Math" panose="02040503050406030204" pitchFamily="18" charset="0"/>
                        </a:rPr>
                        <m:t>ℱ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>
          <p:sp>
            <p:nvSpPr>
              <p:cNvPr id="50" name="文字方塊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3747" y="5068161"/>
                <a:ext cx="1910483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7386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Our result</a:t>
            </a:r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>
                    <a:solidFill>
                      <a:schemeClr val="tx1"/>
                    </a:solidFill>
                  </a:rPr>
                  <a:t>For every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TW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TW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TW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TW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zh-TW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TW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altLang="zh-TW" dirty="0" smtClean="0">
                    <a:solidFill>
                      <a:schemeClr val="tx1"/>
                    </a:solidFill>
                  </a:rPr>
                  <a:t> and sufficiently large prime </a:t>
                </a:r>
                <a14:m>
                  <m:oMath xmlns:m="http://schemas.openxmlformats.org/officeDocument/2006/math">
                    <m:r>
                      <a:rPr lang="en-US" altLang="zh-TW" b="0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altLang="zh-TW" dirty="0"/>
                  <a:t> </a:t>
                </a:r>
                <a14:m>
                  <m:oMath xmlns:m="http://schemas.openxmlformats.org/officeDocument/2006/math">
                    <m:r>
                      <a:rPr lang="en-US" altLang="zh-TW" sz="2400" i="1" dirty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zh-TW" sz="2400" i="1" dirty="0">
                        <a:latin typeface="Cambria Math" panose="02040503050406030204" pitchFamily="18" charset="0"/>
                      </a:rPr>
                      <m:t>𝑝𝑜𝑙𝑦</m:t>
                    </m:r>
                    <m:r>
                      <a:rPr lang="en-US" altLang="zh-TW" sz="24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sz="2400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TW" sz="2400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TW" sz="2400" b="0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zh-TW" sz="2400" i="1" dirty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altLang="zh-TW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 dirty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TW" sz="2400" i="1" dirty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en-US" altLang="zh-TW" sz="2400" i="1" dirty="0">
                        <a:latin typeface="Cambria Math" panose="02040503050406030204" pitchFamily="18" charset="0"/>
                      </a:rPr>
                      <m:t>,1/</m:t>
                    </m:r>
                    <m:r>
                      <a:rPr lang="en-US" altLang="zh-TW" sz="2400" i="1" dirty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altLang="zh-TW" sz="24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TW" dirty="0" smtClean="0">
                    <a:solidFill>
                      <a:schemeClr val="tx1"/>
                    </a:solidFill>
                  </a:rPr>
                  <a:t>, there exist </a:t>
                </a:r>
                <a:r>
                  <a:rPr lang="en-US" altLang="zh-TW" i="1" dirty="0" smtClean="0">
                    <a:solidFill>
                      <a:schemeClr val="accent2"/>
                    </a:solidFill>
                  </a:rPr>
                  <a:t>t</a:t>
                </a:r>
                <a:r>
                  <a:rPr lang="en-US" altLang="zh-TW" dirty="0" smtClean="0"/>
                  <a:t>-out-of-</a:t>
                </a:r>
                <a:r>
                  <a:rPr lang="en-US" altLang="zh-TW" i="1" dirty="0" smtClean="0">
                    <a:solidFill>
                      <a:schemeClr val="accent2"/>
                    </a:solidFill>
                  </a:rPr>
                  <a:t>n</a:t>
                </a:r>
                <a:r>
                  <a:rPr lang="en-US" altLang="zh-TW" dirty="0" smtClean="0"/>
                  <a:t> </a:t>
                </a:r>
                <a:r>
                  <a:rPr lang="en-US" altLang="zh-TW" dirty="0" smtClean="0">
                    <a:solidFill>
                      <a:schemeClr val="tx1"/>
                    </a:solidFill>
                  </a:rPr>
                  <a:t>non-malleable secret sharing </a:t>
                </a:r>
                <a:r>
                  <a:rPr lang="en-US" altLang="zh-TW" dirty="0" smtClean="0"/>
                  <a:t>for </a:t>
                </a:r>
                <a:r>
                  <a:rPr lang="en-US" altLang="zh-TW" i="1" dirty="0" smtClean="0">
                    <a:solidFill>
                      <a:srgbClr val="00B0F0"/>
                    </a:solidFill>
                  </a:rPr>
                  <a:t>m</a:t>
                </a:r>
                <a:r>
                  <a:rPr lang="en-US" altLang="zh-TW" dirty="0" smtClean="0"/>
                  <a:t>-bit secret</a:t>
                </a:r>
                <a:r>
                  <a:rPr lang="en-US" altLang="zh-TW" dirty="0" smtClean="0">
                    <a:solidFill>
                      <a:schemeClr val="tx1"/>
                    </a:solidFill>
                  </a:rPr>
                  <a:t> against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 smtClean="0">
                            <a:latin typeface="Cambria Math" panose="02040503050406030204" pitchFamily="18" charset="0"/>
                          </a:rPr>
                          <m:t>ℱ</m:t>
                        </m:r>
                      </m:e>
                      <m:sub>
                        <m:r>
                          <a:rPr lang="en-US" altLang="zh-TW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altLang="zh-TW" dirty="0" smtClean="0"/>
                  <a:t>.</a:t>
                </a:r>
              </a:p>
              <a:p>
                <a:r>
                  <a:rPr lang="en-US" altLang="zh-TW" dirty="0" smtClean="0"/>
                  <a:t>Secure against adaptive choice of tampering function</a:t>
                </a:r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圓角矩形 3"/>
          <p:cNvSpPr/>
          <p:nvPr/>
        </p:nvSpPr>
        <p:spPr>
          <a:xfrm>
            <a:off x="2635993" y="4231244"/>
            <a:ext cx="1339273" cy="8035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600" dirty="0" smtClean="0"/>
              <a:t>Share</a:t>
            </a:r>
            <a:endParaRPr lang="zh-TW" altLang="en-US" sz="3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字方塊 4"/>
              <p:cNvSpPr txBox="1"/>
              <p:nvPr/>
            </p:nvSpPr>
            <p:spPr>
              <a:xfrm>
                <a:off x="1549732" y="4285940"/>
                <a:ext cx="70196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3200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zh-TW" altLang="en-US" sz="3200" dirty="0"/>
              </a:p>
            </p:txBody>
          </p:sp>
        </mc:Choice>
        <mc:Fallback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9732" y="4285940"/>
                <a:ext cx="701964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直線單箭頭接點 5"/>
          <p:cNvCxnSpPr/>
          <p:nvPr/>
        </p:nvCxnSpPr>
        <p:spPr>
          <a:xfrm flipV="1">
            <a:off x="2121553" y="4620974"/>
            <a:ext cx="401399" cy="61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圓角矩形 6"/>
          <p:cNvSpPr/>
          <p:nvPr/>
        </p:nvSpPr>
        <p:spPr>
          <a:xfrm>
            <a:off x="8026402" y="4219192"/>
            <a:ext cx="1339273" cy="8035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600" dirty="0"/>
              <a:t>R</a:t>
            </a:r>
            <a:r>
              <a:rPr lang="en-US" altLang="zh-TW" sz="3600" dirty="0" smtClean="0"/>
              <a:t>ec</a:t>
            </a:r>
            <a:endParaRPr lang="zh-TW" altLang="en-US" sz="3600" dirty="0"/>
          </a:p>
        </p:txBody>
      </p:sp>
      <p:cxnSp>
        <p:nvCxnSpPr>
          <p:cNvPr id="8" name="直線單箭頭接點 7"/>
          <p:cNvCxnSpPr/>
          <p:nvPr/>
        </p:nvCxnSpPr>
        <p:spPr>
          <a:xfrm>
            <a:off x="9458037" y="4645282"/>
            <a:ext cx="7112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字方塊 8"/>
              <p:cNvSpPr txBox="1"/>
              <p:nvPr/>
            </p:nvSpPr>
            <p:spPr>
              <a:xfrm>
                <a:off x="10040232" y="4310073"/>
                <a:ext cx="70196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acc>
                    </m:oMath>
                  </m:oMathPara>
                </a14:m>
                <a:endParaRPr lang="zh-TW" altLang="en-US" sz="3200" dirty="0"/>
              </a:p>
            </p:txBody>
          </p:sp>
        </mc:Choice>
        <mc:Fallback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0232" y="4310073"/>
                <a:ext cx="701964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直線單箭頭接點 9"/>
          <p:cNvCxnSpPr/>
          <p:nvPr/>
        </p:nvCxnSpPr>
        <p:spPr>
          <a:xfrm flipV="1">
            <a:off x="4152172" y="4001602"/>
            <a:ext cx="789705" cy="46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文字方塊 10"/>
              <p:cNvSpPr txBox="1"/>
              <p:nvPr/>
            </p:nvSpPr>
            <p:spPr>
              <a:xfrm>
                <a:off x="4119841" y="3580571"/>
                <a:ext cx="8220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9841" y="3580571"/>
                <a:ext cx="822036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直線單箭頭接點 11"/>
          <p:cNvCxnSpPr/>
          <p:nvPr/>
        </p:nvCxnSpPr>
        <p:spPr>
          <a:xfrm flipV="1">
            <a:off x="4173930" y="4445681"/>
            <a:ext cx="728334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文字方塊 12"/>
              <p:cNvSpPr txBox="1"/>
              <p:nvPr/>
            </p:nvSpPr>
            <p:spPr>
              <a:xfrm>
                <a:off x="4119841" y="4065851"/>
                <a:ext cx="8220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9841" y="4065851"/>
                <a:ext cx="822036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直線單箭頭接點 13"/>
          <p:cNvCxnSpPr/>
          <p:nvPr/>
        </p:nvCxnSpPr>
        <p:spPr>
          <a:xfrm>
            <a:off x="4173930" y="5294702"/>
            <a:ext cx="728334" cy="159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文字方塊 14"/>
              <p:cNvSpPr txBox="1"/>
              <p:nvPr/>
            </p:nvSpPr>
            <p:spPr>
              <a:xfrm>
                <a:off x="4152172" y="4894848"/>
                <a:ext cx="8220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2172" y="4894848"/>
                <a:ext cx="822036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文字方塊 15"/>
          <p:cNvSpPr txBox="1"/>
          <p:nvPr/>
        </p:nvSpPr>
        <p:spPr>
          <a:xfrm>
            <a:off x="4027479" y="4460616"/>
            <a:ext cx="1006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/>
              <a:t>…</a:t>
            </a:r>
            <a:endParaRPr lang="zh-TW" altLang="en-US" dirty="0"/>
          </a:p>
        </p:txBody>
      </p:sp>
      <p:pic>
        <p:nvPicPr>
          <p:cNvPr id="17" name="內容版面配置區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310" y="5022756"/>
            <a:ext cx="1242869" cy="1377379"/>
          </a:xfrm>
          <a:prstGeom prst="rect">
            <a:avLst/>
          </a:prstGeom>
        </p:spPr>
      </p:pic>
      <p:cxnSp>
        <p:nvCxnSpPr>
          <p:cNvPr id="18" name="直線單箭頭接點 17"/>
          <p:cNvCxnSpPr/>
          <p:nvPr/>
        </p:nvCxnSpPr>
        <p:spPr>
          <a:xfrm flipV="1">
            <a:off x="7039353" y="4037283"/>
            <a:ext cx="789705" cy="46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文字方塊 18"/>
              <p:cNvSpPr txBox="1"/>
              <p:nvPr/>
            </p:nvSpPr>
            <p:spPr>
              <a:xfrm>
                <a:off x="7007022" y="3616252"/>
                <a:ext cx="822036" cy="3850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sSub>
                            <m:sSub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zh-TW" altLang="en-US" dirty="0"/>
              </a:p>
            </p:txBody>
          </p:sp>
        </mc:Choice>
        <mc:Fallback>
          <p:sp>
            <p:nvSpPr>
              <p:cNvPr id="19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7022" y="3616252"/>
                <a:ext cx="822036" cy="385042"/>
              </a:xfrm>
              <a:prstGeom prst="rect">
                <a:avLst/>
              </a:prstGeom>
              <a:blipFill>
                <a:blip r:embed="rId10"/>
                <a:stretch>
                  <a:fillRect t="-3175" r="-2296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直線單箭頭接點 19"/>
          <p:cNvCxnSpPr/>
          <p:nvPr/>
        </p:nvCxnSpPr>
        <p:spPr>
          <a:xfrm flipV="1">
            <a:off x="7061111" y="4481362"/>
            <a:ext cx="728334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文字方塊 20"/>
              <p:cNvSpPr txBox="1"/>
              <p:nvPr/>
            </p:nvSpPr>
            <p:spPr>
              <a:xfrm>
                <a:off x="7007022" y="4101532"/>
                <a:ext cx="822036" cy="3850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sSub>
                            <m:sSub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zh-TW" altLang="en-US" dirty="0"/>
              </a:p>
            </p:txBody>
          </p:sp>
        </mc:Choice>
        <mc:Fallback>
          <p:sp>
            <p:nvSpPr>
              <p:cNvPr id="21" name="文字方塊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7022" y="4101532"/>
                <a:ext cx="822036" cy="385042"/>
              </a:xfrm>
              <a:prstGeom prst="rect">
                <a:avLst/>
              </a:prstGeom>
              <a:blipFill>
                <a:blip r:embed="rId11"/>
                <a:stretch>
                  <a:fillRect t="-3175" r="-2222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直線單箭頭接點 21"/>
          <p:cNvCxnSpPr/>
          <p:nvPr/>
        </p:nvCxnSpPr>
        <p:spPr>
          <a:xfrm>
            <a:off x="7061111" y="5330383"/>
            <a:ext cx="728334" cy="159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文字方塊 22"/>
              <p:cNvSpPr txBox="1"/>
              <p:nvPr/>
            </p:nvSpPr>
            <p:spPr>
              <a:xfrm>
                <a:off x="7039353" y="4930529"/>
                <a:ext cx="822036" cy="3850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sSub>
                            <m:sSub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zh-TW" altLang="en-US" dirty="0"/>
              </a:p>
            </p:txBody>
          </p:sp>
        </mc:Choice>
        <mc:Fallback>
          <p:sp>
            <p:nvSpPr>
              <p:cNvPr id="23" name="文字方塊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9353" y="4930529"/>
                <a:ext cx="822036" cy="385042"/>
              </a:xfrm>
              <a:prstGeom prst="rect">
                <a:avLst/>
              </a:prstGeom>
              <a:blipFill>
                <a:blip r:embed="rId12"/>
                <a:stretch>
                  <a:fillRect t="-3175" r="-2148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文字方塊 23"/>
          <p:cNvSpPr txBox="1"/>
          <p:nvPr/>
        </p:nvSpPr>
        <p:spPr>
          <a:xfrm>
            <a:off x="6914660" y="4496297"/>
            <a:ext cx="1006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/>
              <a:t>…</a:t>
            </a:r>
            <a:endParaRPr lang="zh-TW" altLang="en-US" dirty="0"/>
          </a:p>
        </p:txBody>
      </p:sp>
      <p:sp>
        <p:nvSpPr>
          <p:cNvPr id="27" name="圓角矩形 26"/>
          <p:cNvSpPr/>
          <p:nvPr/>
        </p:nvSpPr>
        <p:spPr>
          <a:xfrm>
            <a:off x="4092790" y="4540343"/>
            <a:ext cx="980196" cy="1152817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9" name="直線單箭頭接點 28"/>
          <p:cNvCxnSpPr>
            <a:endCxn id="17" idx="1"/>
          </p:cNvCxnSpPr>
          <p:nvPr/>
        </p:nvCxnSpPr>
        <p:spPr>
          <a:xfrm>
            <a:off x="5100037" y="5560291"/>
            <a:ext cx="421273" cy="151155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字方塊 29"/>
          <p:cNvSpPr txBox="1"/>
          <p:nvPr/>
        </p:nvSpPr>
        <p:spPr>
          <a:xfrm>
            <a:off x="3956061" y="5786189"/>
            <a:ext cx="1363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chemeClr val="accent2"/>
                </a:solidFill>
              </a:rPr>
              <a:t>(t-1) shares</a:t>
            </a:r>
            <a:endParaRPr lang="zh-TW" altLang="en-US" dirty="0">
              <a:solidFill>
                <a:schemeClr val="accent2"/>
              </a:solidFill>
            </a:endParaRPr>
          </a:p>
        </p:txBody>
      </p:sp>
      <p:cxnSp>
        <p:nvCxnSpPr>
          <p:cNvPr id="32" name="直線單箭頭接點 31"/>
          <p:cNvCxnSpPr/>
          <p:nvPr/>
        </p:nvCxnSpPr>
        <p:spPr>
          <a:xfrm flipV="1">
            <a:off x="6077505" y="4793333"/>
            <a:ext cx="0" cy="274392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文字方塊 32"/>
              <p:cNvSpPr txBox="1"/>
              <p:nvPr/>
            </p:nvSpPr>
            <p:spPr>
              <a:xfrm>
                <a:off x="5086024" y="4439054"/>
                <a:ext cx="2134284" cy="3907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b="0" i="0" smtClean="0">
                        <a:latin typeface="Cambria Math" panose="02040503050406030204" pitchFamily="18" charset="0"/>
                      </a:rPr>
                      <m:t>f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 smtClean="0">
                            <a:latin typeface="Cambria Math" panose="02040503050406030204" pitchFamily="18" charset="0"/>
                          </a:rPr>
                          <m:t>ℱ</m:t>
                        </m:r>
                      </m:e>
                      <m:sub>
                        <m:r>
                          <a:rPr lang="en-US" altLang="zh-TW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altLang="zh-TW" dirty="0" smtClean="0"/>
                  <a:t> </a:t>
                </a:r>
                <a:endParaRPr lang="zh-TW" altLang="en-US" dirty="0"/>
              </a:p>
            </p:txBody>
          </p:sp>
        </mc:Choice>
        <mc:Fallback>
          <p:sp>
            <p:nvSpPr>
              <p:cNvPr id="33" name="文字方塊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6024" y="4439054"/>
                <a:ext cx="2134284" cy="390748"/>
              </a:xfrm>
              <a:prstGeom prst="rect">
                <a:avLst/>
              </a:prstGeom>
              <a:blipFill>
                <a:blip r:embed="rId13"/>
                <a:stretch>
                  <a:fillRect b="-468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等腰三角形 36"/>
          <p:cNvSpPr/>
          <p:nvPr/>
        </p:nvSpPr>
        <p:spPr>
          <a:xfrm rot="5400000">
            <a:off x="4607111" y="4370647"/>
            <a:ext cx="1475626" cy="524758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8" name="等腰三角形 37"/>
          <p:cNvSpPr/>
          <p:nvPr/>
        </p:nvSpPr>
        <p:spPr>
          <a:xfrm rot="16200000" flipH="1">
            <a:off x="6099272" y="4370647"/>
            <a:ext cx="1475626" cy="524758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2546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9" grpId="0"/>
      <p:bldP spid="21" grpId="0"/>
      <p:bldP spid="23" grpId="0"/>
      <p:bldP spid="24" grpId="0"/>
      <p:bldP spid="27" grpId="0" animBg="1"/>
      <p:bldP spid="30" grpId="0"/>
      <p:bldP spid="33" grpId="0"/>
      <p:bldP spid="37" grpId="0" animBg="1"/>
      <p:bldP spid="3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Corollary</a:t>
            </a:r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>
                    <a:solidFill>
                      <a:schemeClr val="tx1"/>
                    </a:solidFill>
                  </a:rPr>
                  <a:t>For every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TW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TW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TW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TW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zh-TW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TW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altLang="zh-TW" dirty="0" smtClean="0">
                    <a:solidFill>
                      <a:schemeClr val="tx1"/>
                    </a:solidFill>
                  </a:rPr>
                  <a:t> and sufficiently large prime </a:t>
                </a:r>
                <a14:m>
                  <m:oMath xmlns:m="http://schemas.openxmlformats.org/officeDocument/2006/math">
                    <m:r>
                      <a:rPr lang="en-US" altLang="zh-TW" b="0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altLang="zh-TW" dirty="0"/>
                  <a:t> </a:t>
                </a:r>
                <a14:m>
                  <m:oMath xmlns:m="http://schemas.openxmlformats.org/officeDocument/2006/math">
                    <m:r>
                      <a:rPr lang="en-US" altLang="zh-TW" sz="2400" i="1" dirty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zh-TW" sz="2400" i="1" dirty="0">
                        <a:latin typeface="Cambria Math" panose="02040503050406030204" pitchFamily="18" charset="0"/>
                      </a:rPr>
                      <m:t>𝑝𝑜𝑙𝑦</m:t>
                    </m:r>
                    <m:r>
                      <a:rPr lang="en-US" altLang="zh-TW" sz="24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sz="2400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TW" sz="2400" i="1" dirty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altLang="zh-TW" sz="24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TW" sz="2400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  <m:r>
                      <a:rPr lang="en-US" altLang="zh-TW" sz="2400" i="1" dirty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altLang="zh-TW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 dirty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TW" sz="2400" i="1" dirty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en-US" altLang="zh-TW" sz="2400" i="1" dirty="0">
                        <a:latin typeface="Cambria Math" panose="02040503050406030204" pitchFamily="18" charset="0"/>
                      </a:rPr>
                      <m:t>,1/</m:t>
                    </m:r>
                    <m:r>
                      <a:rPr lang="en-US" altLang="zh-TW" sz="2400" i="1" dirty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altLang="zh-TW" sz="24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TW" dirty="0" smtClean="0">
                    <a:solidFill>
                      <a:schemeClr val="tx1"/>
                    </a:solidFill>
                  </a:rPr>
                  <a:t>, there exist </a:t>
                </a:r>
                <a:r>
                  <a:rPr lang="en-US" altLang="zh-TW" i="1" dirty="0" smtClean="0">
                    <a:solidFill>
                      <a:schemeClr val="accent2"/>
                    </a:solidFill>
                  </a:rPr>
                  <a:t>t</a:t>
                </a:r>
                <a:r>
                  <a:rPr lang="en-US" altLang="zh-TW" dirty="0" smtClean="0"/>
                  <a:t>-out-of-</a:t>
                </a:r>
                <a:r>
                  <a:rPr lang="en-US" altLang="zh-TW" i="1" dirty="0" smtClean="0">
                    <a:solidFill>
                      <a:schemeClr val="accent2"/>
                    </a:solidFill>
                  </a:rPr>
                  <a:t>n</a:t>
                </a:r>
                <a:r>
                  <a:rPr lang="en-US" altLang="zh-TW" dirty="0" smtClean="0"/>
                  <a:t> </a:t>
                </a:r>
                <a:r>
                  <a:rPr lang="en-US" altLang="zh-TW" dirty="0" smtClean="0">
                    <a:solidFill>
                      <a:schemeClr val="tx1"/>
                    </a:solidFill>
                  </a:rPr>
                  <a:t>non-malleable secret sharing </a:t>
                </a:r>
                <a:r>
                  <a:rPr lang="en-US" altLang="zh-TW" dirty="0" smtClean="0"/>
                  <a:t>for </a:t>
                </a:r>
                <a:r>
                  <a:rPr lang="en-US" altLang="zh-TW" i="1" dirty="0" smtClean="0">
                    <a:solidFill>
                      <a:srgbClr val="00B0F0"/>
                    </a:solidFill>
                  </a:rPr>
                  <a:t>m</a:t>
                </a:r>
                <a:r>
                  <a:rPr lang="en-US" altLang="zh-TW" dirty="0" smtClean="0"/>
                  <a:t>-bit secret</a:t>
                </a:r>
                <a:r>
                  <a:rPr lang="en-US" altLang="zh-TW" dirty="0" smtClean="0">
                    <a:solidFill>
                      <a:schemeClr val="tx1"/>
                    </a:solidFill>
                  </a:rPr>
                  <a:t> against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ℰ</m:t>
                        </m:r>
                      </m:e>
                      <m:sub>
                        <m:r>
                          <a:rPr lang="en-US" altLang="zh-TW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altLang="zh-TW" dirty="0" smtClean="0"/>
                  <a:t>.</a:t>
                </a:r>
              </a:p>
              <a:p>
                <a:r>
                  <a:rPr lang="en-US" altLang="zh-TW" dirty="0" smtClean="0"/>
                  <a:t>Secure against adaptive choice of tampering function</a:t>
                </a:r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241" r="-58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圓角矩形 3"/>
          <p:cNvSpPr/>
          <p:nvPr/>
        </p:nvSpPr>
        <p:spPr>
          <a:xfrm>
            <a:off x="2635993" y="4231244"/>
            <a:ext cx="1339273" cy="8035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600" dirty="0" smtClean="0"/>
              <a:t>Share</a:t>
            </a:r>
            <a:endParaRPr lang="zh-TW" altLang="en-US" sz="3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字方塊 4"/>
              <p:cNvSpPr txBox="1"/>
              <p:nvPr/>
            </p:nvSpPr>
            <p:spPr>
              <a:xfrm>
                <a:off x="1549732" y="4285940"/>
                <a:ext cx="70196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3200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zh-TW" altLang="en-US" sz="3200" dirty="0"/>
              </a:p>
            </p:txBody>
          </p:sp>
        </mc:Choice>
        <mc:Fallback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9732" y="4285940"/>
                <a:ext cx="701964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直線單箭頭接點 5"/>
          <p:cNvCxnSpPr/>
          <p:nvPr/>
        </p:nvCxnSpPr>
        <p:spPr>
          <a:xfrm flipV="1">
            <a:off x="2121553" y="4620974"/>
            <a:ext cx="401399" cy="61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圓角矩形 6"/>
          <p:cNvSpPr/>
          <p:nvPr/>
        </p:nvSpPr>
        <p:spPr>
          <a:xfrm>
            <a:off x="8026402" y="4219192"/>
            <a:ext cx="1339273" cy="8035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600" dirty="0"/>
              <a:t>R</a:t>
            </a:r>
            <a:r>
              <a:rPr lang="en-US" altLang="zh-TW" sz="3600" dirty="0" smtClean="0"/>
              <a:t>ec</a:t>
            </a:r>
            <a:endParaRPr lang="zh-TW" altLang="en-US" sz="3600" dirty="0"/>
          </a:p>
        </p:txBody>
      </p:sp>
      <p:cxnSp>
        <p:nvCxnSpPr>
          <p:cNvPr id="8" name="直線單箭頭接點 7"/>
          <p:cNvCxnSpPr/>
          <p:nvPr/>
        </p:nvCxnSpPr>
        <p:spPr>
          <a:xfrm>
            <a:off x="9458037" y="4645282"/>
            <a:ext cx="7112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字方塊 8"/>
              <p:cNvSpPr txBox="1"/>
              <p:nvPr/>
            </p:nvSpPr>
            <p:spPr>
              <a:xfrm>
                <a:off x="10040232" y="4310073"/>
                <a:ext cx="70196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acc>
                    </m:oMath>
                  </m:oMathPara>
                </a14:m>
                <a:endParaRPr lang="zh-TW" altLang="en-US" sz="3200" dirty="0"/>
              </a:p>
            </p:txBody>
          </p:sp>
        </mc:Choice>
        <mc:Fallback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0232" y="4310073"/>
                <a:ext cx="701964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直線單箭頭接點 9"/>
          <p:cNvCxnSpPr/>
          <p:nvPr/>
        </p:nvCxnSpPr>
        <p:spPr>
          <a:xfrm flipV="1">
            <a:off x="4152172" y="4001602"/>
            <a:ext cx="789705" cy="46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文字方塊 10"/>
              <p:cNvSpPr txBox="1"/>
              <p:nvPr/>
            </p:nvSpPr>
            <p:spPr>
              <a:xfrm>
                <a:off x="4119841" y="3580571"/>
                <a:ext cx="8220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9841" y="3580571"/>
                <a:ext cx="822036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直線單箭頭接點 11"/>
          <p:cNvCxnSpPr/>
          <p:nvPr/>
        </p:nvCxnSpPr>
        <p:spPr>
          <a:xfrm flipV="1">
            <a:off x="4173930" y="4445681"/>
            <a:ext cx="728334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文字方塊 12"/>
              <p:cNvSpPr txBox="1"/>
              <p:nvPr/>
            </p:nvSpPr>
            <p:spPr>
              <a:xfrm>
                <a:off x="4119841" y="4065851"/>
                <a:ext cx="8220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9841" y="4065851"/>
                <a:ext cx="822036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直線單箭頭接點 13"/>
          <p:cNvCxnSpPr/>
          <p:nvPr/>
        </p:nvCxnSpPr>
        <p:spPr>
          <a:xfrm>
            <a:off x="4173930" y="5294702"/>
            <a:ext cx="728334" cy="159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文字方塊 14"/>
              <p:cNvSpPr txBox="1"/>
              <p:nvPr/>
            </p:nvSpPr>
            <p:spPr>
              <a:xfrm>
                <a:off x="4152172" y="4894848"/>
                <a:ext cx="8220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2172" y="4894848"/>
                <a:ext cx="822036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文字方塊 15"/>
          <p:cNvSpPr txBox="1"/>
          <p:nvPr/>
        </p:nvSpPr>
        <p:spPr>
          <a:xfrm>
            <a:off x="4027479" y="4460616"/>
            <a:ext cx="1006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/>
              <a:t>…</a:t>
            </a:r>
            <a:endParaRPr lang="zh-TW" altLang="en-US" dirty="0"/>
          </a:p>
        </p:txBody>
      </p:sp>
      <p:pic>
        <p:nvPicPr>
          <p:cNvPr id="17" name="內容版面配置區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310" y="5022756"/>
            <a:ext cx="1242869" cy="1377379"/>
          </a:xfrm>
          <a:prstGeom prst="rect">
            <a:avLst/>
          </a:prstGeom>
        </p:spPr>
      </p:pic>
      <p:cxnSp>
        <p:nvCxnSpPr>
          <p:cNvPr id="18" name="直線單箭頭接點 17"/>
          <p:cNvCxnSpPr/>
          <p:nvPr/>
        </p:nvCxnSpPr>
        <p:spPr>
          <a:xfrm flipV="1">
            <a:off x="7039353" y="4037283"/>
            <a:ext cx="789705" cy="46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文字方塊 18"/>
              <p:cNvSpPr txBox="1"/>
              <p:nvPr/>
            </p:nvSpPr>
            <p:spPr>
              <a:xfrm>
                <a:off x="7007022" y="3616252"/>
                <a:ext cx="822036" cy="3850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sSub>
                            <m:sSub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zh-TW" altLang="en-US" dirty="0"/>
              </a:p>
            </p:txBody>
          </p:sp>
        </mc:Choice>
        <mc:Fallback>
          <p:sp>
            <p:nvSpPr>
              <p:cNvPr id="19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7022" y="3616252"/>
                <a:ext cx="822036" cy="385042"/>
              </a:xfrm>
              <a:prstGeom prst="rect">
                <a:avLst/>
              </a:prstGeom>
              <a:blipFill>
                <a:blip r:embed="rId10"/>
                <a:stretch>
                  <a:fillRect t="-3175" r="-2296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直線單箭頭接點 19"/>
          <p:cNvCxnSpPr/>
          <p:nvPr/>
        </p:nvCxnSpPr>
        <p:spPr>
          <a:xfrm flipV="1">
            <a:off x="7061111" y="4481362"/>
            <a:ext cx="728334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文字方塊 20"/>
              <p:cNvSpPr txBox="1"/>
              <p:nvPr/>
            </p:nvSpPr>
            <p:spPr>
              <a:xfrm>
                <a:off x="7007022" y="4101532"/>
                <a:ext cx="822036" cy="3850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sSub>
                            <m:sSub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zh-TW" altLang="en-US" dirty="0"/>
              </a:p>
            </p:txBody>
          </p:sp>
        </mc:Choice>
        <mc:Fallback>
          <p:sp>
            <p:nvSpPr>
              <p:cNvPr id="21" name="文字方塊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7022" y="4101532"/>
                <a:ext cx="822036" cy="385042"/>
              </a:xfrm>
              <a:prstGeom prst="rect">
                <a:avLst/>
              </a:prstGeom>
              <a:blipFill>
                <a:blip r:embed="rId11"/>
                <a:stretch>
                  <a:fillRect t="-3175" r="-2222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直線單箭頭接點 21"/>
          <p:cNvCxnSpPr/>
          <p:nvPr/>
        </p:nvCxnSpPr>
        <p:spPr>
          <a:xfrm>
            <a:off x="7061111" y="5330383"/>
            <a:ext cx="728334" cy="159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文字方塊 22"/>
              <p:cNvSpPr txBox="1"/>
              <p:nvPr/>
            </p:nvSpPr>
            <p:spPr>
              <a:xfrm>
                <a:off x="7039353" y="4930529"/>
                <a:ext cx="822036" cy="3850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sSub>
                            <m:sSub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zh-TW" altLang="en-US" dirty="0"/>
              </a:p>
            </p:txBody>
          </p:sp>
        </mc:Choice>
        <mc:Fallback>
          <p:sp>
            <p:nvSpPr>
              <p:cNvPr id="23" name="文字方塊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9353" y="4930529"/>
                <a:ext cx="822036" cy="385042"/>
              </a:xfrm>
              <a:prstGeom prst="rect">
                <a:avLst/>
              </a:prstGeom>
              <a:blipFill>
                <a:blip r:embed="rId12"/>
                <a:stretch>
                  <a:fillRect t="-3175" r="-2148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文字方塊 23"/>
          <p:cNvSpPr txBox="1"/>
          <p:nvPr/>
        </p:nvSpPr>
        <p:spPr>
          <a:xfrm>
            <a:off x="6914660" y="4496297"/>
            <a:ext cx="1006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/>
              <a:t>…</a:t>
            </a:r>
            <a:endParaRPr lang="zh-TW" altLang="en-US" dirty="0"/>
          </a:p>
        </p:txBody>
      </p:sp>
      <p:sp>
        <p:nvSpPr>
          <p:cNvPr id="27" name="圓角矩形 26"/>
          <p:cNvSpPr/>
          <p:nvPr/>
        </p:nvSpPr>
        <p:spPr>
          <a:xfrm>
            <a:off x="4092790" y="4540343"/>
            <a:ext cx="980196" cy="1152817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9" name="直線單箭頭接點 28"/>
          <p:cNvCxnSpPr>
            <a:endCxn id="17" idx="1"/>
          </p:cNvCxnSpPr>
          <p:nvPr/>
        </p:nvCxnSpPr>
        <p:spPr>
          <a:xfrm>
            <a:off x="5100037" y="5560291"/>
            <a:ext cx="421273" cy="151155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字方塊 29"/>
          <p:cNvSpPr txBox="1"/>
          <p:nvPr/>
        </p:nvSpPr>
        <p:spPr>
          <a:xfrm>
            <a:off x="3956061" y="5786189"/>
            <a:ext cx="1363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chemeClr val="accent2"/>
                </a:solidFill>
              </a:rPr>
              <a:t>(t-1) shares</a:t>
            </a:r>
            <a:endParaRPr lang="zh-TW" altLang="en-US" dirty="0">
              <a:solidFill>
                <a:schemeClr val="accent2"/>
              </a:solidFill>
            </a:endParaRPr>
          </a:p>
        </p:txBody>
      </p:sp>
      <p:cxnSp>
        <p:nvCxnSpPr>
          <p:cNvPr id="32" name="直線單箭頭接點 31"/>
          <p:cNvCxnSpPr/>
          <p:nvPr/>
        </p:nvCxnSpPr>
        <p:spPr>
          <a:xfrm flipV="1">
            <a:off x="6077505" y="4793333"/>
            <a:ext cx="0" cy="274392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文字方塊 32"/>
              <p:cNvSpPr txBox="1"/>
              <p:nvPr/>
            </p:nvSpPr>
            <p:spPr>
              <a:xfrm>
                <a:off x="5086024" y="4439054"/>
                <a:ext cx="2134284" cy="3907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 b="0" i="0" smtClean="0">
                          <a:latin typeface="Cambria Math" panose="02040503050406030204" pitchFamily="18" charset="0"/>
                        </a:rPr>
                        <m:t>f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ℰ</m:t>
                          </m:r>
                        </m:e>
                        <m:sub>
                          <m:r>
                            <a:rPr lang="en-US" altLang="zh-TW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>
          <p:sp>
            <p:nvSpPr>
              <p:cNvPr id="33" name="文字方塊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6024" y="4439054"/>
                <a:ext cx="2134284" cy="390748"/>
              </a:xfrm>
              <a:prstGeom prst="rect">
                <a:avLst/>
              </a:prstGeom>
              <a:blipFill>
                <a:blip r:embed="rId13"/>
                <a:stretch>
                  <a:fillRect b="-468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等腰三角形 36"/>
          <p:cNvSpPr/>
          <p:nvPr/>
        </p:nvSpPr>
        <p:spPr>
          <a:xfrm rot="5400000">
            <a:off x="4607111" y="4370647"/>
            <a:ext cx="1475626" cy="524758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8" name="等腰三角形 37"/>
          <p:cNvSpPr/>
          <p:nvPr/>
        </p:nvSpPr>
        <p:spPr>
          <a:xfrm rot="16200000" flipH="1">
            <a:off x="6099272" y="4370647"/>
            <a:ext cx="1475626" cy="524758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9426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Roadmap</a:t>
            </a:r>
            <a:endParaRPr lang="zh-TW" altLang="en-US" dirty="0"/>
          </a:p>
        </p:txBody>
      </p:sp>
      <p:sp>
        <p:nvSpPr>
          <p:cNvPr id="4" name="圓角矩形 3"/>
          <p:cNvSpPr/>
          <p:nvPr/>
        </p:nvSpPr>
        <p:spPr>
          <a:xfrm>
            <a:off x="3352800" y="1741926"/>
            <a:ext cx="5347853" cy="137621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800" dirty="0" smtClean="0"/>
              <a:t>Seedless non-malleable extractor</a:t>
            </a:r>
          </a:p>
        </p:txBody>
      </p:sp>
      <p:cxnSp>
        <p:nvCxnSpPr>
          <p:cNvPr id="6" name="直線單箭頭接點 5"/>
          <p:cNvCxnSpPr/>
          <p:nvPr/>
        </p:nvCxnSpPr>
        <p:spPr>
          <a:xfrm flipH="1">
            <a:off x="3851565" y="3260436"/>
            <a:ext cx="1025235" cy="1062182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單箭頭接點 7"/>
          <p:cNvCxnSpPr/>
          <p:nvPr/>
        </p:nvCxnSpPr>
        <p:spPr>
          <a:xfrm>
            <a:off x="7259782" y="3260436"/>
            <a:ext cx="914400" cy="1062182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圓角矩形 8"/>
          <p:cNvSpPr/>
          <p:nvPr/>
        </p:nvSpPr>
        <p:spPr>
          <a:xfrm>
            <a:off x="1477819" y="4392468"/>
            <a:ext cx="4091709" cy="1330037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800" dirty="0" smtClean="0"/>
              <a:t>Non-malleable code</a:t>
            </a:r>
            <a:endParaRPr lang="zh-TW" altLang="en-US" sz="2800" dirty="0"/>
          </a:p>
        </p:txBody>
      </p:sp>
      <p:sp>
        <p:nvSpPr>
          <p:cNvPr id="10" name="圓角矩形 9"/>
          <p:cNvSpPr/>
          <p:nvPr/>
        </p:nvSpPr>
        <p:spPr>
          <a:xfrm>
            <a:off x="6987309" y="4392468"/>
            <a:ext cx="4091709" cy="133003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800" dirty="0" smtClean="0"/>
              <a:t>Non-malleable secret sharing</a:t>
            </a:r>
            <a:endParaRPr lang="zh-TW" altLang="en-US" sz="2800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2706256" y="3388725"/>
            <a:ext cx="2290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/>
              <a:t>[CG14]</a:t>
            </a:r>
            <a:endParaRPr lang="zh-TW" altLang="en-US" sz="2400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7435273" y="3443809"/>
            <a:ext cx="2290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/>
              <a:t>[LCGSNW20]</a:t>
            </a:r>
            <a:endParaRPr lang="zh-TW" altLang="en-US" sz="2400" dirty="0"/>
          </a:p>
        </p:txBody>
      </p:sp>
      <p:sp>
        <p:nvSpPr>
          <p:cNvPr id="13" name="圓角矩形 12"/>
          <p:cNvSpPr/>
          <p:nvPr/>
        </p:nvSpPr>
        <p:spPr>
          <a:xfrm>
            <a:off x="5074226" y="3578371"/>
            <a:ext cx="1988129" cy="54403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e</a:t>
            </a:r>
            <a:r>
              <a:rPr lang="en-US" altLang="zh-TW" dirty="0" smtClean="0"/>
              <a:t>fficient inverter</a:t>
            </a:r>
            <a:endParaRPr lang="zh-TW" altLang="en-US" dirty="0"/>
          </a:p>
        </p:txBody>
      </p:sp>
      <p:sp>
        <p:nvSpPr>
          <p:cNvPr id="14" name="加號 13"/>
          <p:cNvSpPr/>
          <p:nvPr/>
        </p:nvSpPr>
        <p:spPr>
          <a:xfrm>
            <a:off x="5938982" y="3260436"/>
            <a:ext cx="258618" cy="222581"/>
          </a:xfrm>
          <a:prstGeom prst="mathPlu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82104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Seedless non-malleable extractor </a:t>
            </a:r>
            <a:r>
              <a:rPr lang="en-US" altLang="zh-TW" sz="3200" dirty="0" smtClean="0"/>
              <a:t>[CG14]</a:t>
            </a:r>
            <a:endParaRPr lang="zh-TW" altLang="en-US" sz="3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zh-TW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𝑛𝑚𝐸𝑥𝑡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 altLang="zh-TW" b="0" i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altLang="zh-TW" dirty="0" smtClean="0"/>
                  <a:t> is a </a:t>
                </a:r>
                <a:r>
                  <a:rPr lang="en-US" altLang="zh-TW" dirty="0" smtClean="0">
                    <a:solidFill>
                      <a:schemeClr val="accent1"/>
                    </a:solidFill>
                  </a:rPr>
                  <a:t>non-malleable extractor</a:t>
                </a:r>
                <a:r>
                  <a:rPr lang="en-US" altLang="zh-TW" dirty="0" smtClean="0"/>
                  <a:t> against </a:t>
                </a:r>
                <a14:m>
                  <m:oMath xmlns:m="http://schemas.openxmlformats.org/officeDocument/2006/math">
                    <m:r>
                      <a:rPr lang="en-US" altLang="zh-TW" i="1" smtClean="0"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for source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zh-TW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altLang="zh-TW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altLang="zh-TW" dirty="0" smtClean="0"/>
                  <a:t> if for every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TW" i="1" smtClean="0"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altLang="zh-TW" dirty="0" smtClean="0"/>
                  <a:t>, there exists distribution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∈{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𝑖𝑑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𝑐𝑜𝑛𝑠𝑡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altLang="zh-TW" dirty="0" smtClean="0"/>
                  <a:t> </a:t>
                </a:r>
                <a:r>
                  <a:rPr lang="en-US" altLang="zh-TW" dirty="0" err="1" smtClean="0"/>
                  <a:t>s.t.</a:t>
                </a:r>
                <a:r>
                  <a:rPr lang="en-US" altLang="zh-TW" dirty="0" smtClean="0"/>
                  <a:t> </a:t>
                </a:r>
              </a:p>
              <a:p>
                <a:pPr marL="0" indent="0">
                  <a:buNone/>
                </a:pPr>
                <a:endParaRPr lang="en-US" altLang="zh-TW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𝑛𝑚𝐸𝑥𝑡</m:t>
                          </m:r>
                          <m:d>
                            <m:d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𝑛𝑚𝐸𝑥𝑡</m:t>
                          </m:r>
                          <m:d>
                            <m:d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</m:e>
                          </m:d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≈(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endParaRPr lang="en-US" altLang="zh-TW" dirty="0" smtClean="0"/>
              </a:p>
              <a:p>
                <a:pPr/>
                <a14:m>
                  <m:oMath xmlns:m="http://schemas.openxmlformats.org/officeDocument/2006/math">
                    <m:r>
                      <a:rPr lang="en-US" altLang="zh-TW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𝑛𝑚𝐸𝑥𝑡</m:t>
                    </m:r>
                  </m:oMath>
                </a14:m>
                <a:r>
                  <a:rPr lang="en-US" altLang="zh-TW" dirty="0" smtClean="0"/>
                  <a:t> for </a:t>
                </a:r>
                <a:r>
                  <a:rPr lang="en-US" altLang="zh-TW" dirty="0" smtClean="0">
                    <a:solidFill>
                      <a:schemeClr val="accent2"/>
                    </a:solidFill>
                  </a:rPr>
                  <a:t>uniform distribution</a:t>
                </a:r>
                <a:r>
                  <a:rPr lang="en-US" altLang="zh-TW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TW" b="0" i="1" dirty="0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altLang="zh-TW" dirty="0" smtClean="0"/>
                  <a:t> non-malleable code: </a:t>
                </a:r>
                <a:r>
                  <a:rPr lang="en-US" altLang="zh-TW" sz="2000" dirty="0" smtClean="0"/>
                  <a:t>[CG14]</a:t>
                </a:r>
              </a:p>
              <a:p>
                <a:pPr marL="0" indent="0">
                  <a:buNone/>
                </a:pPr>
                <a:r>
                  <a:rPr lang="en-US" altLang="zh-TW" b="0" dirty="0" smtClean="0">
                    <a:solidFill>
                      <a:schemeClr val="accent6"/>
                    </a:solidFill>
                  </a:rPr>
                  <a:t> 				   </a:t>
                </a:r>
                <a14:m>
                  <m:oMath xmlns:m="http://schemas.openxmlformats.org/officeDocument/2006/math">
                    <m:r>
                      <a:rPr lang="en-US" altLang="zh-TW" b="0" i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altLang="zh-TW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𝐸𝑛𝑐</m:t>
                    </m:r>
                    <m:r>
                      <a:rPr lang="en-US" altLang="zh-TW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altLang="zh-TW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𝑛𝑚𝐸𝑥</m:t>
                    </m:r>
                    <m:sSup>
                      <m:sSupPr>
                        <m:ctrlPr>
                          <a:rPr lang="en-US" altLang="zh-TW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altLang="zh-TW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altLang="zh-TW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altLang="zh-TW" b="0" i="1" dirty="0" smtClean="0">
                  <a:solidFill>
                    <a:schemeClr val="accent2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𝐷𝑒𝑐</m:t>
                      </m:r>
                      <m:r>
                        <a:rPr lang="en-US" altLang="zh-TW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≔</m:t>
                      </m:r>
                      <m:r>
                        <a:rPr lang="en-US" altLang="zh-TW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𝑛𝑚𝐸𝑥𝑡</m:t>
                      </m:r>
                    </m:oMath>
                  </m:oMathPara>
                </a14:m>
                <a:endParaRPr lang="en-US" altLang="zh-TW"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t="-2241" r="-92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字方塊 3"/>
          <p:cNvSpPr txBox="1"/>
          <p:nvPr/>
        </p:nvSpPr>
        <p:spPr>
          <a:xfrm>
            <a:off x="8203172" y="2570211"/>
            <a:ext cx="18829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dirty="0">
                <a:solidFill>
                  <a:schemeClr val="accent6"/>
                </a:solidFill>
              </a:rPr>
              <a:t>u</a:t>
            </a:r>
            <a:r>
              <a:rPr lang="en-US" altLang="zh-TW" sz="2000" dirty="0" smtClean="0">
                <a:solidFill>
                  <a:schemeClr val="accent6"/>
                </a:solidFill>
              </a:rPr>
              <a:t>nchanged</a:t>
            </a:r>
            <a:endParaRPr lang="zh-TW" altLang="en-US" sz="2000" dirty="0">
              <a:solidFill>
                <a:schemeClr val="accent6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9470878" y="2570211"/>
            <a:ext cx="18829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dirty="0" smtClean="0">
                <a:solidFill>
                  <a:srgbClr val="FF0000"/>
                </a:solidFill>
              </a:rPr>
              <a:t>destroyed</a:t>
            </a:r>
            <a:endParaRPr lang="zh-TW" altLang="en-US" sz="2000" dirty="0">
              <a:solidFill>
                <a:srgbClr val="FF0000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7546290" y="4408083"/>
            <a:ext cx="3748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chemeClr val="accent6"/>
                </a:solidFill>
              </a:rPr>
              <a:t>(uniformly sample from preimage)</a:t>
            </a:r>
            <a:endParaRPr lang="zh-TW" altLang="en-US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561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Our result</a:t>
            </a:r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>
                    <a:solidFill>
                      <a:schemeClr val="tx1"/>
                    </a:solidFill>
                  </a:rPr>
                  <a:t>For every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TW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TW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TW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TW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altLang="zh-TW" dirty="0" smtClean="0">
                    <a:solidFill>
                      <a:schemeClr val="tx1"/>
                    </a:solidFill>
                  </a:rPr>
                  <a:t> and sufficiently large prime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altLang="zh-TW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2400" i="1" dirty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zh-TW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𝑝𝑜𝑙𝑦</m:t>
                    </m:r>
                    <m:r>
                      <a:rPr lang="en-US" altLang="zh-TW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TW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TW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zh-TW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altLang="zh-TW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TW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en-US" altLang="zh-TW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,1/</m:t>
                    </m:r>
                    <m:r>
                      <a:rPr lang="en-US" altLang="zh-TW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altLang="zh-TW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TW" sz="3200" dirty="0" smtClean="0">
                    <a:solidFill>
                      <a:schemeClr val="tx1"/>
                    </a:solidFill>
                  </a:rPr>
                  <a:t>,   </a:t>
                </a:r>
                <a:r>
                  <a:rPr lang="en-US" altLang="zh-TW" dirty="0" smtClean="0">
                    <a:solidFill>
                      <a:schemeClr val="tx1"/>
                    </a:solidFill>
                  </a:rPr>
                  <a:t>there </a:t>
                </a:r>
                <a:r>
                  <a:rPr lang="en-US" altLang="zh-TW" dirty="0" smtClean="0">
                    <a:solidFill>
                      <a:schemeClr val="tx1"/>
                    </a:solidFill>
                  </a:rPr>
                  <a:t>exists a seedless non-malleable extractor</a:t>
                </a:r>
                <a:endParaRPr lang="en-US" altLang="zh-TW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 i="1"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𝑚𝐸𝑥𝑡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:</m:t>
                      </m:r>
                      <m:sSubSup>
                        <m:sSubSupPr>
                          <m:ctrlP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TW" altLang="en-US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𝔽</m:t>
                          </m:r>
                        </m:e>
                        <m:sub>
                          <m:r>
                            <a:rPr lang="en-US" altLang="zh-TW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  <m:sup>
                          <m:r>
                            <a:rPr lang="en-US" altLang="zh-TW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altLang="zh-TW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</m:oMath>
                  </m:oMathPara>
                </a14:m>
                <a:endParaRPr lang="en-US" altLang="zh-TW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altLang="zh-TW" dirty="0" smtClean="0"/>
                  <a:t>   for uniform distribution against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 smtClean="0">
                            <a:latin typeface="Cambria Math" panose="02040503050406030204" pitchFamily="18" charset="0"/>
                          </a:rPr>
                          <m:t>ℱ</m:t>
                        </m:r>
                      </m:e>
                      <m:sub>
                        <m:r>
                          <a:rPr lang="en-US" altLang="zh-TW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altLang="zh-TW" dirty="0" smtClean="0"/>
                  <a:t>. </a:t>
                </a:r>
              </a:p>
              <a:p>
                <a:r>
                  <a:rPr lang="en-US" altLang="zh-TW" dirty="0" smtClean="0"/>
                  <a:t>Moreover,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i="1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𝑚𝐸𝑥</m:t>
                    </m:r>
                    <m:sSup>
                      <m:sSup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altLang="zh-TW" dirty="0" smtClean="0">
                    <a:solidFill>
                      <a:schemeClr val="tx1"/>
                    </a:solidFill>
                  </a:rPr>
                  <a:t> is efficiently computable.</a:t>
                </a:r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94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內容版面配置區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181" y="4525701"/>
            <a:ext cx="1172205" cy="129906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圓角矩形 4"/>
              <p:cNvSpPr/>
              <p:nvPr/>
            </p:nvSpPr>
            <p:spPr>
              <a:xfrm>
                <a:off x="3154160" y="4820677"/>
                <a:ext cx="1339273" cy="803564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𝑛𝑚𝐸𝑥</m:t>
                      </m:r>
                      <m:sSup>
                        <m:sSupPr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zh-TW" altLang="en-US" sz="2000" dirty="0"/>
              </a:p>
            </p:txBody>
          </p:sp>
        </mc:Choice>
        <mc:Fallback>
          <p:sp>
            <p:nvSpPr>
              <p:cNvPr id="5" name="圓角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4160" y="4820677"/>
                <a:ext cx="1339273" cy="803564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字方塊 5"/>
              <p:cNvSpPr txBox="1"/>
              <p:nvPr/>
            </p:nvSpPr>
            <p:spPr>
              <a:xfrm>
                <a:off x="2383458" y="4646175"/>
                <a:ext cx="7019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3458" y="4646175"/>
                <a:ext cx="701964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字方塊 6"/>
              <p:cNvSpPr txBox="1"/>
              <p:nvPr/>
            </p:nvSpPr>
            <p:spPr>
              <a:xfrm>
                <a:off x="4630679" y="4637682"/>
                <a:ext cx="7019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0679" y="4637682"/>
                <a:ext cx="701964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直線單箭頭接點 7"/>
          <p:cNvCxnSpPr/>
          <p:nvPr/>
        </p:nvCxnSpPr>
        <p:spPr>
          <a:xfrm>
            <a:off x="2324185" y="5224726"/>
            <a:ext cx="720437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單箭頭接點 8"/>
          <p:cNvCxnSpPr/>
          <p:nvPr/>
        </p:nvCxnSpPr>
        <p:spPr>
          <a:xfrm flipV="1">
            <a:off x="4602971" y="5222454"/>
            <a:ext cx="720437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單箭頭接點 9"/>
          <p:cNvCxnSpPr/>
          <p:nvPr/>
        </p:nvCxnSpPr>
        <p:spPr>
          <a:xfrm flipV="1">
            <a:off x="6620394" y="5222454"/>
            <a:ext cx="720437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圓角矩形 10"/>
              <p:cNvSpPr/>
              <p:nvPr/>
            </p:nvSpPr>
            <p:spPr>
              <a:xfrm>
                <a:off x="7450370" y="4820677"/>
                <a:ext cx="1339273" cy="803564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𝑛𝑚𝐸𝑥𝑡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>
          <p:sp>
            <p:nvSpPr>
              <p:cNvPr id="11" name="圓角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0370" y="4820677"/>
                <a:ext cx="1339273" cy="803564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直線單箭頭接點 11"/>
          <p:cNvCxnSpPr/>
          <p:nvPr/>
        </p:nvCxnSpPr>
        <p:spPr>
          <a:xfrm>
            <a:off x="9000778" y="5222454"/>
            <a:ext cx="7112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文字方塊 12"/>
              <p:cNvSpPr txBox="1"/>
              <p:nvPr/>
            </p:nvSpPr>
            <p:spPr>
              <a:xfrm>
                <a:off x="9018775" y="4646175"/>
                <a:ext cx="7019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acc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8775" y="4646175"/>
                <a:ext cx="701964" cy="461665"/>
              </a:xfrm>
              <a:prstGeom prst="rect">
                <a:avLst/>
              </a:prstGeom>
              <a:blipFill>
                <a:blip r:embed="rId9"/>
                <a:stretch>
                  <a:fillRect r="-1810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文字方塊 13"/>
              <p:cNvSpPr txBox="1"/>
              <p:nvPr/>
            </p:nvSpPr>
            <p:spPr>
              <a:xfrm>
                <a:off x="5091199" y="5833536"/>
                <a:ext cx="1910483" cy="4901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  <m:t>ℱ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4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1199" y="5833536"/>
                <a:ext cx="1910483" cy="490199"/>
              </a:xfrm>
              <a:prstGeom prst="rect">
                <a:avLst/>
              </a:prstGeom>
              <a:blipFill>
                <a:blip r:embed="rId10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文字方塊 14"/>
              <p:cNvSpPr txBox="1"/>
              <p:nvPr/>
            </p:nvSpPr>
            <p:spPr>
              <a:xfrm>
                <a:off x="6650700" y="4637682"/>
                <a:ext cx="7019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acc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0700" y="4637682"/>
                <a:ext cx="701964" cy="461665"/>
              </a:xfrm>
              <a:prstGeom prst="rect">
                <a:avLst/>
              </a:prstGeom>
              <a:blipFill>
                <a:blip r:embed="rId11"/>
                <a:stretch>
                  <a:fillRect r="-2087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0202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11" grpId="0" animBg="1"/>
      <p:bldP spid="13" grpId="0"/>
      <p:bldP spid="14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Our result</a:t>
            </a:r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>
                    <a:solidFill>
                      <a:schemeClr val="tx1"/>
                    </a:solidFill>
                  </a:rPr>
                  <a:t>For every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TW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TW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TW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TW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altLang="zh-TW" dirty="0" smtClean="0">
                    <a:solidFill>
                      <a:schemeClr val="tx1"/>
                    </a:solidFill>
                  </a:rPr>
                  <a:t> and sufficiently large prime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altLang="zh-TW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𝑝𝑜𝑙𝑦</m:t>
                    </m:r>
                    <m:r>
                      <a:rPr lang="en-US" altLang="zh-TW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TW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TW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zh-TW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altLang="zh-TW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TW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en-US" altLang="zh-TW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,1/</m:t>
                    </m:r>
                    <m:r>
                      <a:rPr lang="en-US" altLang="zh-TW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altLang="zh-TW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TW" sz="3200" dirty="0" smtClean="0">
                    <a:solidFill>
                      <a:schemeClr val="tx1"/>
                    </a:solidFill>
                  </a:rPr>
                  <a:t>,   </a:t>
                </a:r>
                <a:r>
                  <a:rPr lang="en-US" altLang="zh-TW" dirty="0" smtClean="0">
                    <a:solidFill>
                      <a:schemeClr val="tx1"/>
                    </a:solidFill>
                  </a:rPr>
                  <a:t>there </a:t>
                </a:r>
                <a:r>
                  <a:rPr lang="en-US" altLang="zh-TW" dirty="0" smtClean="0">
                    <a:solidFill>
                      <a:schemeClr val="tx1"/>
                    </a:solidFill>
                  </a:rPr>
                  <a:t>exists a seedless non-malleable extractor</a:t>
                </a:r>
                <a:endParaRPr lang="en-US" altLang="zh-TW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 i="1"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𝑚𝐸𝑥𝑡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:</m:t>
                      </m:r>
                      <m:sSubSup>
                        <m:sSubSupPr>
                          <m:ctrlP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TW" altLang="en-US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𝔽</m:t>
                          </m:r>
                        </m:e>
                        <m:sub>
                          <m:r>
                            <a:rPr lang="en-US" altLang="zh-TW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  <m:sup>
                          <m:r>
                            <a:rPr lang="en-US" altLang="zh-TW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altLang="zh-TW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</m:oMath>
                  </m:oMathPara>
                </a14:m>
                <a:endParaRPr lang="en-US" altLang="zh-TW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altLang="zh-TW" dirty="0" smtClean="0"/>
                  <a:t>   for </a:t>
                </a:r>
                <a:r>
                  <a:rPr lang="en-US" altLang="zh-TW" dirty="0" smtClean="0">
                    <a:solidFill>
                      <a:schemeClr val="accent2"/>
                    </a:solidFill>
                  </a:rPr>
                  <a:t>skew affine source</a:t>
                </a:r>
                <a:r>
                  <a:rPr lang="en-US" altLang="zh-TW" dirty="0" smtClean="0"/>
                  <a:t> against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 smtClean="0">
                            <a:latin typeface="Cambria Math" panose="02040503050406030204" pitchFamily="18" charset="0"/>
                          </a:rPr>
                          <m:t>ℱ</m:t>
                        </m:r>
                      </m:e>
                      <m:sub>
                        <m:r>
                          <a:rPr lang="en-US" altLang="zh-TW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altLang="zh-TW" dirty="0" smtClean="0"/>
                  <a:t>. </a:t>
                </a:r>
              </a:p>
              <a:p>
                <a:r>
                  <a:rPr lang="en-US" altLang="zh-TW" dirty="0" smtClean="0"/>
                  <a:t>Moreover,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i="1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𝑚𝐸𝑥</m:t>
                    </m:r>
                    <m:sSup>
                      <m:sSup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altLang="zh-TW" dirty="0" smtClean="0">
                    <a:solidFill>
                      <a:schemeClr val="tx1"/>
                    </a:solidFill>
                  </a:rPr>
                  <a:t> is efficiently computable.</a:t>
                </a:r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94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內容版面配置區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181" y="4525701"/>
            <a:ext cx="1172205" cy="129906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圓角矩形 4"/>
              <p:cNvSpPr/>
              <p:nvPr/>
            </p:nvSpPr>
            <p:spPr>
              <a:xfrm>
                <a:off x="3154160" y="4820677"/>
                <a:ext cx="1339273" cy="803564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𝑛𝑚𝐸𝑥</m:t>
                      </m:r>
                      <m:sSup>
                        <m:sSupPr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zh-TW" altLang="en-US" sz="2000" dirty="0"/>
              </a:p>
            </p:txBody>
          </p:sp>
        </mc:Choice>
        <mc:Fallback>
          <p:sp>
            <p:nvSpPr>
              <p:cNvPr id="5" name="圓角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4160" y="4820677"/>
                <a:ext cx="1339273" cy="803564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字方塊 5"/>
              <p:cNvSpPr txBox="1"/>
              <p:nvPr/>
            </p:nvSpPr>
            <p:spPr>
              <a:xfrm>
                <a:off x="2383458" y="4646175"/>
                <a:ext cx="7019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3458" y="4646175"/>
                <a:ext cx="701964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字方塊 6"/>
              <p:cNvSpPr txBox="1"/>
              <p:nvPr/>
            </p:nvSpPr>
            <p:spPr>
              <a:xfrm>
                <a:off x="4630679" y="4637682"/>
                <a:ext cx="7019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0679" y="4637682"/>
                <a:ext cx="701964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直線單箭頭接點 7"/>
          <p:cNvCxnSpPr/>
          <p:nvPr/>
        </p:nvCxnSpPr>
        <p:spPr>
          <a:xfrm>
            <a:off x="2324185" y="5224726"/>
            <a:ext cx="720437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單箭頭接點 8"/>
          <p:cNvCxnSpPr/>
          <p:nvPr/>
        </p:nvCxnSpPr>
        <p:spPr>
          <a:xfrm flipV="1">
            <a:off x="4602971" y="5222454"/>
            <a:ext cx="720437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單箭頭接點 9"/>
          <p:cNvCxnSpPr/>
          <p:nvPr/>
        </p:nvCxnSpPr>
        <p:spPr>
          <a:xfrm flipV="1">
            <a:off x="6620394" y="5222454"/>
            <a:ext cx="720437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圓角矩形 10"/>
              <p:cNvSpPr/>
              <p:nvPr/>
            </p:nvSpPr>
            <p:spPr>
              <a:xfrm>
                <a:off x="7450370" y="4820677"/>
                <a:ext cx="1339273" cy="803564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𝑛𝑚𝐸𝑥𝑡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>
          <p:sp>
            <p:nvSpPr>
              <p:cNvPr id="11" name="圓角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0370" y="4820677"/>
                <a:ext cx="1339273" cy="803564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直線單箭頭接點 11"/>
          <p:cNvCxnSpPr/>
          <p:nvPr/>
        </p:nvCxnSpPr>
        <p:spPr>
          <a:xfrm>
            <a:off x="9000778" y="5222454"/>
            <a:ext cx="7112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文字方塊 12"/>
              <p:cNvSpPr txBox="1"/>
              <p:nvPr/>
            </p:nvSpPr>
            <p:spPr>
              <a:xfrm>
                <a:off x="9018775" y="4646175"/>
                <a:ext cx="7019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acc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8775" y="4646175"/>
                <a:ext cx="701964" cy="461665"/>
              </a:xfrm>
              <a:prstGeom prst="rect">
                <a:avLst/>
              </a:prstGeom>
              <a:blipFill>
                <a:blip r:embed="rId9"/>
                <a:stretch>
                  <a:fillRect r="-1810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文字方塊 13"/>
              <p:cNvSpPr txBox="1"/>
              <p:nvPr/>
            </p:nvSpPr>
            <p:spPr>
              <a:xfrm>
                <a:off x="5091199" y="5833536"/>
                <a:ext cx="1910483" cy="4901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  <m:t>ℱ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4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1199" y="5833536"/>
                <a:ext cx="1910483" cy="490199"/>
              </a:xfrm>
              <a:prstGeom prst="rect">
                <a:avLst/>
              </a:prstGeom>
              <a:blipFill>
                <a:blip r:embed="rId10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文字方塊 14"/>
              <p:cNvSpPr txBox="1"/>
              <p:nvPr/>
            </p:nvSpPr>
            <p:spPr>
              <a:xfrm>
                <a:off x="6650700" y="4637682"/>
                <a:ext cx="7019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acc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0700" y="4637682"/>
                <a:ext cx="701964" cy="461665"/>
              </a:xfrm>
              <a:prstGeom prst="rect">
                <a:avLst/>
              </a:prstGeom>
              <a:blipFill>
                <a:blip r:embed="rId11"/>
                <a:stretch>
                  <a:fillRect r="-2087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3236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Non-malleable </a:t>
            </a:r>
            <a:r>
              <a:rPr lang="en-US" altLang="zh-TW" dirty="0"/>
              <a:t>c</a:t>
            </a:r>
            <a:r>
              <a:rPr lang="en-US" altLang="zh-TW" dirty="0" smtClean="0"/>
              <a:t>ode </a:t>
            </a:r>
            <a:r>
              <a:rPr lang="en-US" altLang="zh-TW" sz="3200" dirty="0" smtClean="0"/>
              <a:t>[DPW10]</a:t>
            </a:r>
            <a:endParaRPr lang="zh-TW" altLang="en-US" sz="3200" dirty="0"/>
          </a:p>
        </p:txBody>
      </p:sp>
      <p:pic>
        <p:nvPicPr>
          <p:cNvPr id="12" name="內容版面配置區 1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331" y="1981983"/>
            <a:ext cx="1242869" cy="1377379"/>
          </a:xfrm>
        </p:spPr>
      </p:pic>
      <p:sp>
        <p:nvSpPr>
          <p:cNvPr id="6" name="圓角矩形 5"/>
          <p:cNvSpPr/>
          <p:nvPr/>
        </p:nvSpPr>
        <p:spPr>
          <a:xfrm>
            <a:off x="3177310" y="2355271"/>
            <a:ext cx="1339273" cy="8035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600" dirty="0" err="1" smtClean="0"/>
              <a:t>Enc</a:t>
            </a:r>
            <a:endParaRPr lang="zh-TW" altLang="en-US" sz="3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字方塊 6"/>
              <p:cNvSpPr txBox="1"/>
              <p:nvPr/>
            </p:nvSpPr>
            <p:spPr>
              <a:xfrm>
                <a:off x="1673083" y="2384418"/>
                <a:ext cx="70196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3200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zh-TW" altLang="en-US" sz="3200" dirty="0"/>
              </a:p>
            </p:txBody>
          </p:sp>
        </mc:Choice>
        <mc:Fallback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3083" y="2384418"/>
                <a:ext cx="701964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字方塊 9"/>
              <p:cNvSpPr txBox="1"/>
              <p:nvPr/>
            </p:nvSpPr>
            <p:spPr>
              <a:xfrm>
                <a:off x="4653829" y="2172276"/>
                <a:ext cx="70196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32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zh-TW" altLang="en-US" sz="3200" dirty="0"/>
              </a:p>
            </p:txBody>
          </p:sp>
        </mc:Choice>
        <mc:Fallback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3829" y="2172276"/>
                <a:ext cx="701964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直線單箭頭接點 17"/>
          <p:cNvCxnSpPr/>
          <p:nvPr/>
        </p:nvCxnSpPr>
        <p:spPr>
          <a:xfrm>
            <a:off x="2328864" y="2757048"/>
            <a:ext cx="720437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單箭頭接點 18"/>
          <p:cNvCxnSpPr/>
          <p:nvPr/>
        </p:nvCxnSpPr>
        <p:spPr>
          <a:xfrm flipV="1">
            <a:off x="4626121" y="2757048"/>
            <a:ext cx="720437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單箭頭接點 20"/>
          <p:cNvCxnSpPr/>
          <p:nvPr/>
        </p:nvCxnSpPr>
        <p:spPr>
          <a:xfrm flipV="1">
            <a:off x="6643544" y="2757048"/>
            <a:ext cx="720437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文字方塊 21"/>
              <p:cNvSpPr txBox="1"/>
              <p:nvPr/>
            </p:nvSpPr>
            <p:spPr>
              <a:xfrm>
                <a:off x="6673850" y="2172276"/>
                <a:ext cx="70196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acc>
                    </m:oMath>
                  </m:oMathPara>
                </a14:m>
                <a:endParaRPr lang="zh-TW" altLang="en-US" sz="3200" dirty="0"/>
              </a:p>
            </p:txBody>
          </p:sp>
        </mc:Choice>
        <mc:Fallback>
          <p:sp>
            <p:nvSpPr>
              <p:cNvPr id="22" name="文字方塊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3850" y="2172276"/>
                <a:ext cx="701964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圓角矩形 22"/>
          <p:cNvSpPr/>
          <p:nvPr/>
        </p:nvSpPr>
        <p:spPr>
          <a:xfrm>
            <a:off x="7473520" y="2355271"/>
            <a:ext cx="1339273" cy="8035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600" dirty="0" smtClean="0"/>
              <a:t>Dec</a:t>
            </a:r>
            <a:endParaRPr lang="zh-TW" altLang="en-US" sz="3600" dirty="0"/>
          </a:p>
        </p:txBody>
      </p:sp>
      <p:cxnSp>
        <p:nvCxnSpPr>
          <p:cNvPr id="33" name="直線單箭頭接點 32"/>
          <p:cNvCxnSpPr/>
          <p:nvPr/>
        </p:nvCxnSpPr>
        <p:spPr>
          <a:xfrm>
            <a:off x="9023928" y="2757048"/>
            <a:ext cx="7112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文字方塊 33"/>
              <p:cNvSpPr txBox="1"/>
              <p:nvPr/>
            </p:nvSpPr>
            <p:spPr>
              <a:xfrm>
                <a:off x="9780009" y="2413565"/>
                <a:ext cx="70196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acc>
                    </m:oMath>
                  </m:oMathPara>
                </a14:m>
                <a:endParaRPr lang="zh-TW" altLang="en-US" sz="3200" dirty="0"/>
              </a:p>
            </p:txBody>
          </p:sp>
        </mc:Choice>
        <mc:Fallback>
          <p:sp>
            <p:nvSpPr>
              <p:cNvPr id="34" name="文字方塊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0009" y="2413565"/>
                <a:ext cx="701964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文字方塊 34"/>
              <p:cNvSpPr txBox="1"/>
              <p:nvPr/>
            </p:nvSpPr>
            <p:spPr>
              <a:xfrm>
                <a:off x="2049174" y="3852565"/>
                <a:ext cx="773083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400" dirty="0" smtClean="0"/>
                  <a:t>Goal: Either</a:t>
                </a:r>
                <a:r>
                  <a:rPr lang="en-US" altLang="zh-TW" sz="2800" dirty="0" smtClean="0"/>
                  <a:t>   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TW" sz="32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sz="32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acc>
                    <m:r>
                      <a:rPr lang="en-US" altLang="zh-TW" sz="32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3200" b="0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zh-TW" altLang="en-US" sz="3200" dirty="0" smtClean="0"/>
                  <a:t>     </a:t>
                </a:r>
                <a:r>
                  <a:rPr lang="en-US" altLang="zh-TW" sz="2400" dirty="0" smtClean="0"/>
                  <a:t>or</a:t>
                </a:r>
                <a:r>
                  <a:rPr lang="en-US" altLang="zh-TW" sz="2800" dirty="0" smtClean="0"/>
                  <a:t>    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TW" sz="32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sz="32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acc>
                  </m:oMath>
                </a14:m>
                <a:r>
                  <a:rPr lang="en-US" altLang="zh-TW" sz="3200" dirty="0" smtClean="0"/>
                  <a:t> is </a:t>
                </a:r>
                <a:r>
                  <a:rPr lang="en-US" altLang="zh-TW" sz="3200" b="1" dirty="0" smtClean="0"/>
                  <a:t>unrelated</a:t>
                </a:r>
                <a:r>
                  <a:rPr lang="en-US" altLang="zh-TW" sz="3200" dirty="0" smtClean="0"/>
                  <a:t> to </a:t>
                </a:r>
                <a14:m>
                  <m:oMath xmlns:m="http://schemas.openxmlformats.org/officeDocument/2006/math">
                    <m:r>
                      <a:rPr lang="en-US" altLang="zh-TW" sz="3200" b="0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altLang="zh-TW" sz="3200" dirty="0" smtClean="0"/>
                  <a:t>  </a:t>
                </a:r>
                <a:endParaRPr lang="zh-TW" altLang="en-US" sz="3200" dirty="0"/>
              </a:p>
            </p:txBody>
          </p:sp>
        </mc:Choice>
        <mc:Fallback>
          <p:sp>
            <p:nvSpPr>
              <p:cNvPr id="35" name="文字方塊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9174" y="3852565"/>
                <a:ext cx="7730835" cy="584775"/>
              </a:xfrm>
              <a:prstGeom prst="rect">
                <a:avLst/>
              </a:prstGeom>
              <a:blipFill>
                <a:blip r:embed="rId7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文字方塊 35"/>
          <p:cNvSpPr txBox="1"/>
          <p:nvPr/>
        </p:nvSpPr>
        <p:spPr>
          <a:xfrm>
            <a:off x="3582409" y="4481969"/>
            <a:ext cx="18829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dirty="0">
                <a:solidFill>
                  <a:schemeClr val="accent6"/>
                </a:solidFill>
              </a:rPr>
              <a:t>u</a:t>
            </a:r>
            <a:r>
              <a:rPr lang="en-US" altLang="zh-TW" sz="2000" dirty="0" smtClean="0">
                <a:solidFill>
                  <a:schemeClr val="accent6"/>
                </a:solidFill>
              </a:rPr>
              <a:t>nchanged</a:t>
            </a:r>
            <a:endParaRPr lang="zh-TW" altLang="en-US" sz="2000" dirty="0">
              <a:solidFill>
                <a:schemeClr val="accent6"/>
              </a:solidFill>
            </a:endParaRPr>
          </a:p>
        </p:txBody>
      </p:sp>
      <p:sp>
        <p:nvSpPr>
          <p:cNvPr id="37" name="文字方塊 36"/>
          <p:cNvSpPr txBox="1"/>
          <p:nvPr/>
        </p:nvSpPr>
        <p:spPr>
          <a:xfrm>
            <a:off x="7003762" y="4437340"/>
            <a:ext cx="18829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dirty="0" smtClean="0">
                <a:solidFill>
                  <a:srgbClr val="FF0000"/>
                </a:solidFill>
              </a:rPr>
              <a:t>destroyed</a:t>
            </a:r>
            <a:endParaRPr lang="zh-TW" alt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481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Skew affine source</a:t>
            </a:r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)∈</m:t>
                    </m:r>
                    <m:sSubSup>
                      <m:sSubSupPr>
                        <m:ctrlP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TW" alt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  <m:sup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is a </a:t>
                </a:r>
                <a:r>
                  <a:rPr lang="en-US" altLang="zh-TW" dirty="0" smtClean="0">
                    <a:solidFill>
                      <a:schemeClr val="accent2"/>
                    </a:solidFill>
                  </a:rPr>
                  <a:t>skew affine source </a:t>
                </a:r>
                <a:r>
                  <a:rPr lang="en-US" altLang="zh-TW" dirty="0" smtClean="0"/>
                  <a:t>if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is uniform over an affine subspace </a:t>
                </a:r>
                <a:r>
                  <a:rPr lang="en-US" altLang="zh-TW" dirty="0" smtClean="0">
                    <a:solidFill>
                      <a:schemeClr val="accent1"/>
                    </a:solidFill>
                  </a:rPr>
                  <a:t>(X is an affine source)</a:t>
                </a:r>
              </a:p>
              <a:p>
                <a:pPr lvl="1"/>
                <a:r>
                  <a:rPr lang="en-US" altLang="zh-TW" dirty="0" smtClean="0"/>
                  <a:t>For every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altLang="zh-TW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is not a constant</a:t>
                </a:r>
              </a:p>
              <a:p>
                <a:r>
                  <a:rPr lang="en-US" altLang="zh-TW" dirty="0"/>
                  <a:t>U</a:t>
                </a:r>
                <a:r>
                  <a:rPr lang="en-US" altLang="zh-TW" dirty="0" smtClean="0"/>
                  <a:t>niform source conditioned on </a:t>
                </a:r>
                <a:r>
                  <a:rPr lang="en-US" altLang="zh-TW" b="1" dirty="0" smtClean="0">
                    <a:solidFill>
                      <a:schemeClr val="tx2"/>
                    </a:solidFill>
                  </a:rPr>
                  <a:t>affine leakage which doesn’t reveal any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b>
                        <m:r>
                          <a:rPr lang="en-US" altLang="zh-TW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altLang="zh-TW" b="1" dirty="0" smtClean="0">
                    <a:solidFill>
                      <a:schemeClr val="tx2"/>
                    </a:solidFill>
                  </a:rPr>
                  <a:t> </a:t>
                </a:r>
                <a:endParaRPr lang="zh-TW" altLang="en-US" b="1" dirty="0">
                  <a:solidFill>
                    <a:schemeClr val="tx2"/>
                  </a:solidFill>
                </a:endParaRPr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196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2777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NM extractor construction</a:t>
            </a:r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內容版面配置區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90688"/>
                <a:ext cx="10515600" cy="1368988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indent="0">
                  <a:buNone/>
                </a:pPr>
                <a:r>
                  <a:rPr lang="en-US" altLang="zh-TW" dirty="0" smtClean="0">
                    <a:latin typeface="Cambria Math" panose="02040503050406030204" pitchFamily="18" charset="0"/>
                  </a:rPr>
                  <a:t>Construction: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𝑛𝑚𝐸𝑥𝑡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≔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…,</m:t>
                          </m:r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),</m:t>
                      </m:r>
                    </m:oMath>
                  </m:oMathPara>
                </a14:m>
                <a:endParaRPr lang="en-US" altLang="zh-TW" sz="2400" dirty="0" smtClean="0"/>
              </a:p>
              <a:p>
                <a:pPr marL="0" indent="0">
                  <a:buNone/>
                </a:pPr>
                <a:r>
                  <a:rPr lang="en-US" altLang="zh-TW" sz="2400" dirty="0"/>
                  <a:t>w</a:t>
                </a:r>
                <a:r>
                  <a:rPr lang="en-US" altLang="zh-TW" sz="2400" dirty="0" smtClean="0"/>
                  <a:t>here </a:t>
                </a:r>
                <a14:m>
                  <m:oMath xmlns:m="http://schemas.openxmlformats.org/officeDocument/2006/math">
                    <m:r>
                      <a:rPr lang="en-US" altLang="zh-TW" sz="2400" i="1" dirty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altLang="zh-TW" sz="2400" dirty="0" smtClean="0"/>
                  <a:t> is a low-degree polynomial and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TW" sz="2400" b="0" i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altLang="zh-TW" sz="2400" dirty="0" smtClean="0"/>
                  <a:t>. </a:t>
                </a:r>
              </a:p>
            </p:txBody>
          </p:sp>
        </mc:Choice>
        <mc:Fallback>
          <p:sp>
            <p:nvSpPr>
              <p:cNvPr id="4" name="內容版面配置區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90688"/>
                <a:ext cx="10515600" cy="1368988"/>
              </a:xfrm>
              <a:prstGeom prst="roundRect">
                <a:avLst/>
              </a:prstGeom>
              <a:blipFill>
                <a:blip r:embed="rId3"/>
                <a:stretch>
                  <a:fillRect l="-579" t="-3540" b="-5752"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字方塊 4"/>
              <p:cNvSpPr txBox="1"/>
              <p:nvPr/>
            </p:nvSpPr>
            <p:spPr>
              <a:xfrm>
                <a:off x="838200" y="3495553"/>
                <a:ext cx="5227418" cy="22150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800" dirty="0" smtClean="0"/>
                  <a:t>First attempt: [GR08] extractor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p>
                          </m:sSubSup>
                        </m:e>
                      </m:nary>
                    </m:oMath>
                  </m:oMathPara>
                </a14:m>
                <a:endParaRPr lang="en-US" altLang="zh-TW" b="0" dirty="0" smtClean="0"/>
              </a:p>
              <a:p>
                <a:r>
                  <a:rPr lang="en-US" altLang="zh-TW" sz="2400" dirty="0"/>
                  <a:t>w</a:t>
                </a:r>
                <a:r>
                  <a:rPr lang="en-US" altLang="zh-TW" sz="2400" dirty="0" smtClean="0"/>
                  <a:t>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zh-TW" sz="2400" b="0" dirty="0" smtClean="0"/>
                  <a:t> are distinct integers</a:t>
                </a:r>
                <a:r>
                  <a:rPr lang="en-US" altLang="zh-TW" b="0" dirty="0" smtClean="0"/>
                  <a:t>.</a:t>
                </a:r>
              </a:p>
              <a:p>
                <a:endParaRPr lang="zh-TW" altLang="en-US" dirty="0"/>
              </a:p>
            </p:txBody>
          </p:sp>
        </mc:Choice>
        <mc:Fallback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495553"/>
                <a:ext cx="5227418" cy="2215094"/>
              </a:xfrm>
              <a:prstGeom prst="rect">
                <a:avLst/>
              </a:prstGeom>
              <a:blipFill>
                <a:blip r:embed="rId4"/>
                <a:stretch>
                  <a:fillRect l="-2450" t="-247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字方塊 5"/>
              <p:cNvSpPr txBox="1"/>
              <p:nvPr/>
            </p:nvSpPr>
            <p:spPr>
              <a:xfrm>
                <a:off x="6065618" y="3495553"/>
                <a:ext cx="5227418" cy="23664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800" dirty="0" smtClean="0"/>
                  <a:t>Linear tampering attack:</a:t>
                </a:r>
                <a:r>
                  <a:rPr lang="zh-TW" altLang="en-US" dirty="0" smtClean="0"/>
                  <a:t> </a:t>
                </a:r>
                <a:endParaRPr lang="en-US" altLang="zh-TW" sz="2800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,…, </m:t>
                      </m:r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),</m:t>
                      </m:r>
                    </m:oMath>
                  </m:oMathPara>
                </a14:m>
                <a:endParaRPr lang="en-US" altLang="zh-TW" sz="2800" b="0" dirty="0" smtClean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   </m:t>
                      </m:r>
                      <m:sSubSup>
                        <m:sSubSup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sSub>
                            <m:sSub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p>
                      </m:sSubSup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≠1</m:t>
                      </m:r>
                    </m:oMath>
                  </m:oMathPara>
                </a14:m>
                <a:endParaRPr lang="en-US" altLang="zh-TW" sz="2800" dirty="0" smtClean="0"/>
              </a:p>
              <a:p>
                <a:r>
                  <a:rPr lang="en-US" altLang="zh-TW" sz="2800" dirty="0" smtClean="0"/>
                  <a:t>=&gt; 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𝑘h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TW" sz="2800" dirty="0" smtClean="0"/>
              </a:p>
            </p:txBody>
          </p:sp>
        </mc:Choice>
        <mc:Fallback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5618" y="3495553"/>
                <a:ext cx="5227418" cy="2366417"/>
              </a:xfrm>
              <a:prstGeom prst="rect">
                <a:avLst/>
              </a:prstGeom>
              <a:blipFill>
                <a:blip r:embed="rId5"/>
                <a:stretch>
                  <a:fillRect l="-2331" t="-231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3284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NM extractor </a:t>
            </a:r>
            <a:r>
              <a:rPr lang="en-US" altLang="zh-TW" dirty="0" smtClean="0"/>
              <a:t>construction</a:t>
            </a:r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內容版面配置區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90688"/>
                <a:ext cx="10515600" cy="1368988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indent="0">
                  <a:buNone/>
                </a:pPr>
                <a:r>
                  <a:rPr lang="en-US" altLang="zh-TW" dirty="0" smtClean="0">
                    <a:latin typeface="Cambria Math" panose="02040503050406030204" pitchFamily="18" charset="0"/>
                  </a:rPr>
                  <a:t>Construction: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𝑛𝑚𝐸𝑥𝑡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≔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…,</m:t>
                          </m:r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),</m:t>
                      </m:r>
                    </m:oMath>
                  </m:oMathPara>
                </a14:m>
                <a:endParaRPr lang="en-US" altLang="zh-TW" sz="2400" dirty="0" smtClean="0"/>
              </a:p>
              <a:p>
                <a:pPr marL="0" indent="0">
                  <a:buNone/>
                </a:pPr>
                <a:r>
                  <a:rPr lang="en-US" altLang="zh-TW" sz="2400" dirty="0"/>
                  <a:t>w</a:t>
                </a:r>
                <a:r>
                  <a:rPr lang="en-US" altLang="zh-TW" sz="2400" dirty="0" smtClean="0"/>
                  <a:t>here </a:t>
                </a:r>
                <a14:m>
                  <m:oMath xmlns:m="http://schemas.openxmlformats.org/officeDocument/2006/math">
                    <m:r>
                      <a:rPr lang="en-US" altLang="zh-TW" sz="2400" i="1" dirty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altLang="zh-TW" sz="2400" dirty="0" smtClean="0"/>
                  <a:t> is a low-degree polynomial and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TW" sz="2400" b="0" i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altLang="zh-TW" sz="2400" dirty="0" smtClean="0"/>
                  <a:t>. </a:t>
                </a:r>
              </a:p>
            </p:txBody>
          </p:sp>
        </mc:Choice>
        <mc:Fallback>
          <p:sp>
            <p:nvSpPr>
              <p:cNvPr id="4" name="內容版面配置區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90688"/>
                <a:ext cx="10515600" cy="1368988"/>
              </a:xfrm>
              <a:prstGeom prst="roundRect">
                <a:avLst/>
              </a:prstGeom>
              <a:blipFill>
                <a:blip r:embed="rId2"/>
                <a:stretch>
                  <a:fillRect l="-579" t="-3540" b="-5752"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字方塊 4"/>
              <p:cNvSpPr txBox="1"/>
              <p:nvPr/>
            </p:nvSpPr>
            <p:spPr>
              <a:xfrm>
                <a:off x="838200" y="3495553"/>
                <a:ext cx="5227418" cy="25228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p>
                          </m:sSub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b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altLang="zh-TW" b="0" dirty="0" smtClean="0"/>
              </a:p>
              <a:p>
                <a:r>
                  <a:rPr lang="en-US" altLang="zh-TW" sz="2400" dirty="0"/>
                  <a:t>w</a:t>
                </a:r>
                <a:r>
                  <a:rPr lang="en-US" altLang="zh-TW" sz="2400" dirty="0" smtClean="0"/>
                  <a:t>here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sz="2400" b="0" i="0" smtClean="0">
                            <a:latin typeface="Cambria Math" panose="02040503050406030204" pitchFamily="18" charset="0"/>
                          </a:rPr>
                          <m:t>gcd</m:t>
                        </m:r>
                      </m:fName>
                      <m:e>
                        <m:d>
                          <m:d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</m:func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altLang="zh-TW" sz="2400" dirty="0" smtClean="0"/>
                  <a:t> and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, …,</m:t>
                    </m:r>
                    <m:sSub>
                      <m:sSub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altLang="zh-TW" sz="2400" b="0" dirty="0" smtClean="0"/>
                  <a:t> </a:t>
                </a:r>
              </a:p>
              <a:p>
                <a:r>
                  <a:rPr lang="en-US" altLang="zh-TW" sz="2400" b="0" dirty="0" smtClean="0"/>
                  <a:t>are distinct integers</a:t>
                </a:r>
                <a:r>
                  <a:rPr lang="en-US" altLang="zh-TW" b="0" dirty="0" smtClean="0"/>
                  <a:t>.</a:t>
                </a:r>
              </a:p>
              <a:p>
                <a:endParaRPr lang="zh-TW" altLang="en-US" dirty="0"/>
              </a:p>
            </p:txBody>
          </p:sp>
        </mc:Choice>
        <mc:Fallback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495553"/>
                <a:ext cx="5227418" cy="2522870"/>
              </a:xfrm>
              <a:prstGeom prst="rect">
                <a:avLst/>
              </a:prstGeom>
              <a:blipFill>
                <a:blip r:embed="rId3"/>
                <a:stretch>
                  <a:fillRect l="-18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字方塊 2"/>
              <p:cNvSpPr txBox="1"/>
              <p:nvPr/>
            </p:nvSpPr>
            <p:spPr>
              <a:xfrm>
                <a:off x="6261903" y="4074288"/>
                <a:ext cx="4629874" cy="10536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∄</m:t>
                    </m:r>
                    <m:sSub>
                      <m:sSubPr>
                        <m:ctrlPr>
                          <a:rPr lang="en-US" altLang="zh-TW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zh-TW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TW" sz="2800" dirty="0" smtClean="0"/>
                  <a:t> s.t</a:t>
                </a:r>
                <a:r>
                  <a:rPr lang="en-US" altLang="zh-TW" sz="2800" dirty="0" err="1" smtClean="0"/>
                  <a:t>.</a:t>
                </a:r>
                <a:r>
                  <a:rPr lang="en-US" altLang="zh-TW" sz="2800" dirty="0" smtClean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sSub>
                          <m:sSubPr>
                            <m:ctrlP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p>
                    </m:sSubSup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sSub>
                          <m:sSubPr>
                            <m:ctrlP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p>
                    </m:sSubSup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≠1</m:t>
                    </m:r>
                  </m:oMath>
                </a14:m>
                <a:endParaRPr lang="en-US" altLang="zh-TW" sz="2800" dirty="0" smtClean="0"/>
              </a:p>
              <a:p>
                <a:r>
                  <a:rPr lang="en-US" altLang="zh-TW" sz="2800" dirty="0" smtClean="0"/>
                  <a:t>=&gt; Linear attack doesn’t work!</a:t>
                </a:r>
                <a:endParaRPr lang="zh-TW" altLang="en-US" sz="2800" dirty="0"/>
              </a:p>
            </p:txBody>
          </p:sp>
        </mc:Choice>
        <mc:Fallback>
          <p:sp>
            <p:nvSpPr>
              <p:cNvPr id="3" name="文字方塊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1903" y="4074288"/>
                <a:ext cx="4629874" cy="1053622"/>
              </a:xfrm>
              <a:prstGeom prst="rect">
                <a:avLst/>
              </a:prstGeom>
              <a:blipFill>
                <a:blip r:embed="rId4"/>
                <a:stretch>
                  <a:fillRect l="-2632" r="-789" b="-1560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4581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NM extractor </a:t>
            </a:r>
            <a:r>
              <a:rPr lang="en-US" altLang="zh-TW" dirty="0" smtClean="0"/>
              <a:t>construction</a:t>
            </a:r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內容版面配置區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90688"/>
                <a:ext cx="10515600" cy="1368988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indent="0">
                  <a:buNone/>
                </a:pPr>
                <a:r>
                  <a:rPr lang="en-US" altLang="zh-TW" dirty="0" smtClean="0">
                    <a:latin typeface="Cambria Math" panose="02040503050406030204" pitchFamily="18" charset="0"/>
                  </a:rPr>
                  <a:t>Construction: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𝑛𝑚𝐸𝑥𝑡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≔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…,</m:t>
                          </m:r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),</m:t>
                      </m:r>
                    </m:oMath>
                  </m:oMathPara>
                </a14:m>
                <a:endParaRPr lang="en-US" altLang="zh-TW" sz="2400" dirty="0" smtClean="0"/>
              </a:p>
              <a:p>
                <a:pPr marL="0" indent="0">
                  <a:buNone/>
                </a:pPr>
                <a:r>
                  <a:rPr lang="en-US" altLang="zh-TW" sz="2400" dirty="0"/>
                  <a:t>w</a:t>
                </a:r>
                <a:r>
                  <a:rPr lang="en-US" altLang="zh-TW" sz="2400" dirty="0" smtClean="0"/>
                  <a:t>here </a:t>
                </a:r>
                <a14:m>
                  <m:oMath xmlns:m="http://schemas.openxmlformats.org/officeDocument/2006/math">
                    <m:r>
                      <a:rPr lang="en-US" altLang="zh-TW" sz="2400" i="1" dirty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altLang="zh-TW" sz="2400" dirty="0" smtClean="0"/>
                  <a:t> is a low-degree polynomial and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TW" sz="2400" b="0" i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altLang="zh-TW" sz="2400" dirty="0" smtClean="0"/>
                  <a:t>. </a:t>
                </a:r>
              </a:p>
            </p:txBody>
          </p:sp>
        </mc:Choice>
        <mc:Fallback>
          <p:sp>
            <p:nvSpPr>
              <p:cNvPr id="4" name="內容版面配置區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90688"/>
                <a:ext cx="10515600" cy="1368988"/>
              </a:xfrm>
              <a:prstGeom prst="roundRect">
                <a:avLst/>
              </a:prstGeom>
              <a:blipFill>
                <a:blip r:embed="rId2"/>
                <a:stretch>
                  <a:fillRect l="-579" t="-3540" b="-5752"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內容版面配置區 3"/>
              <p:cNvSpPr txBox="1">
                <a:spLocks/>
              </p:cNvSpPr>
              <p:nvPr/>
            </p:nvSpPr>
            <p:spPr>
              <a:xfrm>
                <a:off x="2979998" y="3324647"/>
                <a:ext cx="6232003" cy="1953409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6350" cap="flat" cmpd="sng" algn="ctr">
                <a:solidFill>
                  <a:schemeClr val="accent5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(</m:t>
                          </m:r>
                          <m:sSubSup>
                            <m:sSub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sup>
                          </m:sSub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p>
                          </m:sSub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altLang="zh-TW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𝑑𝑛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𝐵𝑖</m:t>
                      </m:r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altLang="zh-TW" sz="2000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2000" b="0" i="0" smtClean="0">
                              <a:latin typeface="Cambria Math" panose="02040503050406030204" pitchFamily="18" charset="0"/>
                            </a:rPr>
                            <m:t>gcd</m:t>
                          </m:r>
                        </m:fName>
                        <m:e>
                          <m:d>
                            <m:dPr>
                              <m:ctrlP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</m:func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altLang="zh-TW" sz="2000" dirty="0" smtClean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6" name="內容版面配置區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9998" y="3324647"/>
                <a:ext cx="6232003" cy="195340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6350" cap="flat" cmpd="sng" algn="ctr">
                <a:solidFill>
                  <a:schemeClr val="accent5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3225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Proof ideas</a:t>
            </a:r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TW" dirty="0" smtClean="0"/>
                  <a:t>When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altLang="zh-TW" dirty="0" smtClean="0"/>
                  <a:t> is a low-degree polynomial, the only possible correlation between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),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TW" dirty="0" smtClean="0"/>
                  <a:t> is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US" altLang="zh-TW" dirty="0" smtClean="0"/>
              </a:p>
              <a:p>
                <a:pPr marL="0" indent="0">
                  <a:buNone/>
                </a:pPr>
                <a:endParaRPr lang="en-US" altLang="zh-TW" dirty="0" smtClean="0"/>
              </a:p>
              <a:p>
                <a:r>
                  <a:rPr lang="en-US" altLang="zh-TW" dirty="0" smtClean="0"/>
                  <a:t>Having two terms for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TW" dirty="0" smtClean="0"/>
                  <a:t> prevents linear tampering.</a:t>
                </a:r>
              </a:p>
              <a:p>
                <a:r>
                  <a:rPr lang="en-US" altLang="zh-TW" dirty="0" smtClean="0"/>
                  <a:t>The choice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∈[2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sub>
                    </m:sSub>
                  </m:oMath>
                </a14:m>
                <a:r>
                  <a:rPr lang="en-US" altLang="zh-TW" dirty="0" smtClean="0"/>
                  <a:t> prevents non-linear tampering. </a:t>
                </a:r>
                <a:r>
                  <a:rPr lang="en-US" altLang="zh-TW" sz="2400" dirty="0" smtClean="0"/>
                  <a:t>[DGW09]</a:t>
                </a:r>
              </a:p>
              <a:p>
                <a:r>
                  <a:rPr lang="en-US" altLang="zh-TW" b="0" dirty="0" smtClean="0"/>
                  <a:t>Input source </a:t>
                </a:r>
                <a:r>
                  <a:rPr lang="en-US" altLang="zh-TW" dirty="0" smtClean="0"/>
                  <a:t>being </a:t>
                </a:r>
                <a:r>
                  <a:rPr lang="en-US" altLang="zh-TW" dirty="0" smtClean="0"/>
                  <a:t>“skew” </a:t>
                </a:r>
                <a:r>
                  <a:rPr lang="en-US" altLang="zh-TW" dirty="0" smtClean="0"/>
                  <a:t>prevents constant tampering</a:t>
                </a:r>
                <a:r>
                  <a:rPr lang="en-US" altLang="zh-TW" dirty="0" smtClean="0"/>
                  <a:t>.</a:t>
                </a:r>
                <a:endParaRPr lang="en-US" altLang="zh-TW" dirty="0" smtClean="0"/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圓角矩形 10"/>
              <p:cNvSpPr/>
              <p:nvPr/>
            </p:nvSpPr>
            <p:spPr>
              <a:xfrm>
                <a:off x="7684655" y="101600"/>
                <a:ext cx="4287982" cy="1496291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𝑛𝑚𝐸𝑥𝑡</m:t>
                      </m:r>
                      <m:d>
                        <m:dPr>
                          <m:ctrlP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TW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TW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altLang="zh-TW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altLang="zh-TW" dirty="0">
                  <a:solidFill>
                    <a:schemeClr val="tx1"/>
                  </a:solidFill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TW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Sup>
                            <m:sSubSupPr>
                              <m:ctrlP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altLang="zh-TW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altLang="zh-TW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zh-TW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sup>
                          </m:sSubSup>
                          <m: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altLang="zh-TW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altLang="zh-TW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p>
                          </m:sSubSup>
                          <m: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altLang="zh-TW" dirty="0" smtClean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n-US" altLang="zh-TW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TW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</m:oMath>
                  </m:oMathPara>
                </a14:m>
                <a:endParaRPr lang="zh-TW" alt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1" name="圓角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4655" y="101600"/>
                <a:ext cx="4287982" cy="1496291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字方塊 4"/>
          <p:cNvSpPr txBox="1"/>
          <p:nvPr/>
        </p:nvSpPr>
        <p:spPr>
          <a:xfrm>
            <a:off x="2420395" y="3183317"/>
            <a:ext cx="772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chemeClr val="accent1"/>
                </a:solidFill>
              </a:rPr>
              <a:t>Proved with Weil bound [Weil48] and generalized XOR lemma [Rao07,DLWZ14] </a:t>
            </a:r>
            <a:endParaRPr lang="zh-TW" alt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250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altLang="zh-TW" dirty="0" smtClean="0"/>
                  <a:t>Express </a:t>
                </a:r>
                <a:r>
                  <a:rPr lang="en-US" altLang="zh-TW" dirty="0" smtClean="0">
                    <a:solidFill>
                      <a:schemeClr val="accent6"/>
                    </a:solidFill>
                  </a:rPr>
                  <a:t>skew affine source</a:t>
                </a:r>
                <a:r>
                  <a:rPr lang="en-US" altLang="zh-TW" dirty="0" smtClean="0"/>
                  <a:t> as convex comb. of </a:t>
                </a:r>
                <a:r>
                  <a:rPr lang="en-US" altLang="zh-TW" dirty="0" smtClean="0">
                    <a:solidFill>
                      <a:schemeClr val="accent2"/>
                    </a:solidFill>
                  </a:rPr>
                  <a:t>skew line source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altLang="zh-TW" dirty="0" smtClean="0"/>
                  <a:t>Show that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𝑛𝑚𝐸𝑥𝑡</m:t>
                    </m:r>
                  </m:oMath>
                </a14:m>
                <a:r>
                  <a:rPr lang="en-US" altLang="zh-TW" dirty="0" smtClean="0"/>
                  <a:t> is non-malleable for </a:t>
                </a:r>
                <a:r>
                  <a:rPr lang="en-US" altLang="zh-TW" dirty="0" smtClean="0">
                    <a:solidFill>
                      <a:schemeClr val="accent2"/>
                    </a:solidFill>
                  </a:rPr>
                  <a:t>skew line source </a:t>
                </a:r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38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Proof overview</a:t>
            </a:r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圓角矩形 26"/>
              <p:cNvSpPr/>
              <p:nvPr/>
            </p:nvSpPr>
            <p:spPr>
              <a:xfrm>
                <a:off x="1974930" y="3114632"/>
                <a:ext cx="2361236" cy="960699"/>
              </a:xfrm>
              <a:prstGeom prst="round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TW" sz="2800" i="1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altLang="zh-TW" sz="2800" i="1" dirty="0">
                          <a:latin typeface="Cambria Math" panose="02040503050406030204" pitchFamily="18" charset="0"/>
                        </a:rPr>
                        <m:t>=∑</m:t>
                      </m:r>
                      <m:sSub>
                        <m:sSubPr>
                          <m:ctrlPr>
                            <a:rPr lang="en-US" altLang="zh-TW" sz="28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 dirty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altLang="zh-TW" sz="2800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i="1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zh-TW" sz="2800" i="1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altLang="zh-TW" sz="2800" dirty="0"/>
              </a:p>
            </p:txBody>
          </p:sp>
        </mc:Choice>
        <mc:Fallback>
          <p:sp>
            <p:nvSpPr>
              <p:cNvPr id="27" name="圓角矩形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4930" y="3114632"/>
                <a:ext cx="2361236" cy="96069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圓角矩形 27"/>
              <p:cNvSpPr/>
              <p:nvPr/>
            </p:nvSpPr>
            <p:spPr>
              <a:xfrm>
                <a:off x="4720783" y="3114632"/>
                <a:ext cx="6633017" cy="961741"/>
              </a:xfrm>
              <a:prstGeom prst="round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TW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𝑛𝑚𝐸𝑥𝑡</m:t>
                          </m:r>
                          <m:d>
                            <m:dPr>
                              <m:ctrlPr>
                                <a:rPr lang="en-US" altLang="zh-TW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40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TW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𝑛𝑚𝐸𝑥𝑡</m:t>
                          </m:r>
                          <m:d>
                            <m:dPr>
                              <m:ctrlPr>
                                <a:rPr lang="en-US" altLang="zh-TW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altLang="zh-TW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40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altLang="zh-TW" sz="24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</m:d>
                      <m:r>
                        <a:rPr lang="en-US" altLang="zh-TW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≈(</m:t>
                      </m:r>
                      <m:sSub>
                        <m:sSubPr>
                          <m:ctrlPr>
                            <a:rPr lang="en-US" altLang="zh-TW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altLang="zh-TW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altLang="zh-TW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TW" sz="24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altLang="zh-TW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altLang="zh-TW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TW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TW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altLang="zh-TW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altLang="zh-TW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endParaRPr lang="en-US" altLang="zh-TW" sz="2000" dirty="0" smtClean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8" name="圓角矩形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0783" y="3114632"/>
                <a:ext cx="6633017" cy="961741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圓角矩形 30"/>
              <p:cNvSpPr/>
              <p:nvPr/>
            </p:nvSpPr>
            <p:spPr>
              <a:xfrm>
                <a:off x="2373052" y="4883467"/>
                <a:ext cx="6633017" cy="961741"/>
              </a:xfrm>
              <a:prstGeom prst="round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TW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𝑛𝑚𝐸𝑥𝑡</m:t>
                          </m:r>
                          <m:d>
                            <m:dPr>
                              <m:ctrlPr>
                                <a:rPr lang="en-US" altLang="zh-TW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  <m:r>
                            <a:rPr lang="en-US" altLang="zh-TW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𝑛𝑚𝐸𝑥𝑡</m:t>
                          </m:r>
                          <m:d>
                            <m:dPr>
                              <m:ctrlPr>
                                <a:rPr lang="en-US" altLang="zh-TW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altLang="zh-TW" sz="2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b="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</m:e>
                          </m:d>
                        </m:e>
                      </m:d>
                      <m:r>
                        <a:rPr lang="en-US" altLang="zh-TW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≈(</m:t>
                      </m:r>
                      <m:sSub>
                        <m:sSubPr>
                          <m:ctrlPr>
                            <a:rPr lang="en-US" altLang="zh-TW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altLang="zh-TW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altLang="zh-TW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TW" sz="240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altLang="zh-TW" sz="24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altLang="zh-TW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TW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altLang="zh-TW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altLang="zh-TW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endParaRPr lang="en-US" altLang="zh-TW" sz="2000" dirty="0" smtClean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1" name="圓角矩形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3052" y="4883467"/>
                <a:ext cx="6633017" cy="961741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直線單箭頭接點 32"/>
          <p:cNvCxnSpPr>
            <a:stCxn id="27" idx="2"/>
          </p:cNvCxnSpPr>
          <p:nvPr/>
        </p:nvCxnSpPr>
        <p:spPr>
          <a:xfrm>
            <a:off x="3155548" y="4075331"/>
            <a:ext cx="930315" cy="79761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單箭頭接點 34"/>
          <p:cNvCxnSpPr>
            <a:stCxn id="28" idx="2"/>
          </p:cNvCxnSpPr>
          <p:nvPr/>
        </p:nvCxnSpPr>
        <p:spPr>
          <a:xfrm flipH="1">
            <a:off x="7141581" y="4076373"/>
            <a:ext cx="895711" cy="80605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7" name="圓角矩形 36"/>
              <p:cNvSpPr/>
              <p:nvPr/>
            </p:nvSpPr>
            <p:spPr>
              <a:xfrm>
                <a:off x="6516065" y="5759872"/>
                <a:ext cx="2146741" cy="855231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dirty="0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dirty="0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altLang="zh-TW" sz="2400" b="0" i="1" dirty="0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altLang="zh-TW" sz="2400" i="1" dirty="0">
                          <a:latin typeface="Cambria Math" panose="02040503050406030204" pitchFamily="18" charset="0"/>
                        </a:rPr>
                        <m:t>=∑</m:t>
                      </m:r>
                      <m:sSub>
                        <m:sSubPr>
                          <m:ctrlPr>
                            <a:rPr lang="en-US" altLang="zh-TW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 dirty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altLang="zh-TW" sz="2400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i="1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altLang="zh-TW" sz="2400" b="0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altLang="zh-TW" sz="2400" b="0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400" i="1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altLang="zh-TW" sz="2400" dirty="0"/>
              </a:p>
            </p:txBody>
          </p:sp>
        </mc:Choice>
        <mc:Fallback>
          <p:sp>
            <p:nvSpPr>
              <p:cNvPr id="37" name="圓角矩形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065" y="5759872"/>
                <a:ext cx="2146741" cy="855231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9363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31" grpId="0" animBg="1"/>
      <p:bldP spid="3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Reduce dimension</a:t>
            </a:r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zh-TW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altLang="zh-TW" dirty="0" smtClean="0"/>
                  <a:t> is a skew affine source uniform over an affine subspace A </a:t>
                </a:r>
                <a14:m>
                  <m:oMath xmlns:m="http://schemas.openxmlformats.org/officeDocument/2006/math">
                    <m:r>
                      <a:rPr lang="en-US" altLang="zh-TW" i="1" smtClean="0">
                        <a:latin typeface="Cambria Math" panose="02040503050406030204" pitchFamily="18" charset="0"/>
                      </a:rPr>
                      <m:t>⊆</m:t>
                    </m:r>
                    <m:sSubSup>
                      <m:sSubSupPr>
                        <m:ctrlP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TW" alt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  <m:sup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altLang="zh-TW" dirty="0" smtClean="0">
                    <a:solidFill>
                      <a:schemeClr val="tx2"/>
                    </a:solidFill>
                  </a:rPr>
                  <a:t>.</a:t>
                </a:r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96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圓角矩形 9"/>
              <p:cNvSpPr/>
              <p:nvPr/>
            </p:nvSpPr>
            <p:spPr>
              <a:xfrm>
                <a:off x="1320507" y="2453699"/>
                <a:ext cx="9319491" cy="2164600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altLang="zh-TW" sz="2800" dirty="0" smtClean="0"/>
                  <a:t>Lemma:</a:t>
                </a:r>
              </a:p>
              <a:p>
                <a:pPr algn="ctr"/>
                <a:r>
                  <a:rPr lang="en-US" altLang="zh-TW" sz="2800" dirty="0" smtClean="0"/>
                  <a:t>If </a:t>
                </a:r>
                <a14:m>
                  <m:oMath xmlns:m="http://schemas.openxmlformats.org/officeDocument/2006/math"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altLang="zh-TW" sz="2800" dirty="0" smtClean="0"/>
                  <a:t> then there exists </a:t>
                </a:r>
                <a14:m>
                  <m:oMath xmlns:m="http://schemas.openxmlformats.org/officeDocument/2006/math"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altLang="zh-TW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TW" alt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altLang="zh-TW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  <m:sup>
                        <m:r>
                          <a:rPr lang="en-US" altLang="zh-TW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  <m:r>
                      <a:rPr lang="en-US" altLang="zh-TW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,∀</m:t>
                    </m:r>
                    <m:r>
                      <a:rPr lang="en-US" altLang="zh-TW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TW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TW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TW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TW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≠0,</m:t>
                    </m:r>
                  </m:oMath>
                </a14:m>
                <a:r>
                  <a:rPr lang="en-US" altLang="zh-TW" sz="2800" dirty="0" smtClean="0"/>
                  <a:t> </a:t>
                </a:r>
                <a:r>
                  <a:rPr lang="en-US" altLang="zh-TW" sz="2800" dirty="0" err="1" smtClean="0"/>
                  <a:t>s.t.</a:t>
                </a:r>
                <a:r>
                  <a:rPr lang="en-US" altLang="zh-TW" sz="2800" dirty="0" smtClean="0"/>
                  <a:t> 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altLang="zh-TW" sz="28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zh-TW" sz="28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8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altLang="zh-TW" sz="28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altLang="zh-TW" sz="28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TW" sz="28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altLang="zh-TW" sz="2800" dirty="0" smtClean="0"/>
                  <a:t>,</a:t>
                </a:r>
              </a:p>
              <a:p>
                <a:pPr algn="ctr"/>
                <a:r>
                  <a:rPr lang="en-US" altLang="zh-TW" sz="2800" dirty="0"/>
                  <a:t>w</a:t>
                </a:r>
                <a:r>
                  <a:rPr lang="en-US" altLang="zh-TW" sz="2800" dirty="0" smtClean="0"/>
                  <a:t>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TW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zh-TW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altLang="zh-TW" sz="2800" dirty="0" smtClean="0"/>
                  <a:t> is uniform </a:t>
                </a:r>
                <a:r>
                  <a:rPr lang="en-US" altLang="zh-TW" sz="2800" dirty="0"/>
                  <a:t>o</a:t>
                </a:r>
                <a:r>
                  <a:rPr lang="en-US" altLang="zh-TW" sz="2800" dirty="0" smtClean="0"/>
                  <a:t>ver the line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TW" sz="2800" b="0" i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𝑏𝑡</m:t>
                        </m:r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altLang="zh-TW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sz="2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𝔽</m:t>
                            </m:r>
                          </m:e>
                          <m:sub>
                            <m:r>
                              <a:rPr lang="en-US" altLang="zh-TW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sub>
                        </m:sSub>
                      </m:e>
                    </m:d>
                    <m:r>
                      <a:rPr lang="en-US" altLang="zh-TW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zh-TW" sz="2800" dirty="0"/>
              </a:p>
            </p:txBody>
          </p:sp>
        </mc:Choice>
        <mc:Fallback>
          <p:sp>
            <p:nvSpPr>
              <p:cNvPr id="10" name="圓角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0507" y="2453699"/>
                <a:ext cx="9319491" cy="2164600"/>
              </a:xfrm>
              <a:prstGeom prst="roundRect">
                <a:avLst/>
              </a:prstGeom>
              <a:blipFill>
                <a:blip r:embed="rId3"/>
                <a:stretch>
                  <a:fillRect l="-262" t="-1966" b="-5337"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1360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NMExt</a:t>
            </a:r>
            <a:r>
              <a:rPr lang="en-US" altLang="zh-TW" dirty="0" smtClean="0"/>
              <a:t> for skew line source</a:t>
            </a:r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Define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𝑏𝑡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𝑏𝑡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altLang="zh-TW" dirty="0" smtClean="0"/>
                  <a:t> Want to show that either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altLang="zh-TW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zh-TW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altLang="zh-TW" dirty="0" smtClean="0">
                    <a:solidFill>
                      <a:schemeClr val="accent6"/>
                    </a:solidFill>
                  </a:rPr>
                  <a:t> </a:t>
                </a:r>
                <a:r>
                  <a:rPr lang="en-US" altLang="zh-TW" dirty="0" smtClean="0"/>
                  <a:t>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TW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  <m:d>
                          <m:dPr>
                            <m:ctrlPr>
                              <a:rPr lang="en-US" altLang="zh-TW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  <m:d>
                              <m:dPr>
                                <m:ctrlPr>
                                  <a:rPr lang="en-US" altLang="zh-TW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</m:d>
                        <m:r>
                          <a:rPr lang="en-US" altLang="zh-TW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  <m:r>
                          <a:rPr lang="en-US" altLang="zh-TW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TW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altLang="zh-TW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  <m:d>
                          <m:dPr>
                            <m:ctrlPr>
                              <a:rPr lang="en-US" altLang="zh-TW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r>
                          <a:rPr lang="en-US" altLang="zh-TW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altLang="zh-TW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≈</m:t>
                    </m:r>
                    <m:d>
                      <m:dPr>
                        <m:ctrlPr>
                          <a:rPr lang="en-US" altLang="zh-TW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altLang="zh-TW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US" altLang="zh-TW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  <m:d>
                          <m:dPr>
                            <m:ctrlPr>
                              <a:rPr lang="en-US" altLang="zh-TW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  <m:r>
                              <a:rPr lang="en-US" altLang="zh-TW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  <m:d>
                              <m:dPr>
                                <m:ctrlPr>
                                  <a:rPr lang="en-US" altLang="zh-TW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</m:d>
                      </m:e>
                    </m:d>
                  </m:oMath>
                </a14:m>
                <a:r>
                  <a:rPr lang="en-US" altLang="zh-TW" dirty="0" smtClean="0"/>
                  <a:t>.</a:t>
                </a:r>
              </a:p>
              <a:p>
                <a:pPr marL="0" indent="0">
                  <a:buNone/>
                </a:pPr>
                <a:r>
                  <a:rPr lang="en-US" altLang="zh-TW" dirty="0"/>
                  <a:t>	</a:t>
                </a:r>
                <a:endParaRPr lang="zh-TW" altLang="en-US" dirty="0"/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r="-34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圓角矩形 4"/>
              <p:cNvSpPr/>
              <p:nvPr/>
            </p:nvSpPr>
            <p:spPr>
              <a:xfrm>
                <a:off x="1436254" y="2962984"/>
                <a:ext cx="9319491" cy="2665729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US" altLang="zh-TW" sz="2800" dirty="0" smtClean="0"/>
              </a:p>
              <a:p>
                <a:r>
                  <a:rPr lang="en-US" altLang="zh-TW" sz="2800" dirty="0" smtClean="0"/>
                  <a:t>Lemma:</a:t>
                </a:r>
              </a:p>
              <a:p>
                <a:r>
                  <a:rPr lang="en-US" altLang="zh-TW" sz="2400" dirty="0" smtClean="0"/>
                  <a:t>Let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altLang="zh-TW" sz="2400" dirty="0" smtClean="0"/>
                  <a:t> be low-degree polynomials 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sz="2400" i="1" smtClean="0"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altLang="zh-TW" sz="2400" dirty="0" smtClean="0"/>
                  <a:t>,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altLang="zh-TW" sz="2400" dirty="0" smtClean="0"/>
                  <a:t> be uniform distribution 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sz="2400" i="1" smtClean="0"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altLang="zh-TW" sz="2400" dirty="0" smtClean="0"/>
                  <a:t>, and </a:t>
                </a:r>
                <a14:m>
                  <m:oMath xmlns:m="http://schemas.openxmlformats.org/officeDocument/2006/math">
                    <m:r>
                      <a:rPr lang="en-US" altLang="zh-TW" sz="2400" i="1" smtClean="0"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altLang="zh-TW" sz="2400" dirty="0" smtClean="0"/>
                  <a:t>. Then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  <m:d>
                            <m:d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</m:e>
                          </m:d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  <m:d>
                            <m:d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≈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  <m:d>
                            <m:d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  <m:d>
                                <m:d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US" altLang="zh-TW" sz="2400" b="0" dirty="0" smtClean="0"/>
              </a:p>
              <a:p>
                <a:r>
                  <a:rPr lang="en-US" altLang="zh-TW" sz="2400" dirty="0" smtClean="0"/>
                  <a:t>if and only if </a:t>
                </a:r>
                <a14:m>
                  <m:oMath xmlns:m="http://schemas.openxmlformats.org/officeDocument/2006/math">
                    <m:r>
                      <a:rPr lang="en-US" altLang="zh-TW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∄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sz="2400" i="1" smtClean="0"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altLang="zh-TW" sz="2400" dirty="0" smtClean="0"/>
                  <a:t> </a:t>
                </a:r>
                <a:r>
                  <a:rPr lang="en-US" altLang="zh-TW" sz="2400" dirty="0" err="1" smtClean="0"/>
                  <a:t>s.t.</a:t>
                </a:r>
                <a:r>
                  <a:rPr lang="en-US" altLang="zh-TW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TW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altLang="zh-TW" sz="2400" dirty="0" smtClean="0"/>
                  <a:t>.</a:t>
                </a:r>
              </a:p>
              <a:p>
                <a:pPr algn="ctr"/>
                <a:endParaRPr lang="en-US" altLang="zh-TW" sz="3200" dirty="0"/>
              </a:p>
            </p:txBody>
          </p:sp>
        </mc:Choice>
        <mc:Fallback>
          <p:sp>
            <p:nvSpPr>
              <p:cNvPr id="5" name="圓角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6254" y="2962984"/>
                <a:ext cx="9319491" cy="26657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字方塊 5"/>
          <p:cNvSpPr txBox="1"/>
          <p:nvPr/>
        </p:nvSpPr>
        <p:spPr>
          <a:xfrm>
            <a:off x="2319483" y="5718172"/>
            <a:ext cx="772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Proved with Weil bound [Weil48] and generalized XOR lemma [Rao07,DLWZ14] </a:t>
            </a:r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圓角矩形 10"/>
              <p:cNvSpPr/>
              <p:nvPr/>
            </p:nvSpPr>
            <p:spPr>
              <a:xfrm>
                <a:off x="7684655" y="101600"/>
                <a:ext cx="4287982" cy="1496291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𝑛𝑚𝐸𝑥𝑡</m:t>
                      </m:r>
                      <m:d>
                        <m:dPr>
                          <m:ctrlP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TW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TW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altLang="zh-TW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altLang="zh-TW" dirty="0">
                  <a:solidFill>
                    <a:schemeClr val="tx1"/>
                  </a:solidFill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TW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Sup>
                            <m:sSubSupPr>
                              <m:ctrlP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altLang="zh-TW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altLang="zh-TW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zh-TW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sup>
                          </m:sSubSup>
                          <m: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altLang="zh-TW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altLang="zh-TW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p>
                          </m:sSubSup>
                          <m: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altLang="zh-TW" dirty="0" smtClean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n-US" altLang="zh-TW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TW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</m:oMath>
                  </m:oMathPara>
                </a14:m>
                <a:endParaRPr lang="zh-TW" alt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1" name="圓角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4655" y="101600"/>
                <a:ext cx="4287982" cy="1496291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9038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NMExt</a:t>
            </a:r>
            <a:r>
              <a:rPr lang="en-US" altLang="zh-TW" dirty="0" smtClean="0"/>
              <a:t> for skew line source</a:t>
            </a:r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Define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𝑏𝑡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𝑏𝑡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altLang="zh-TW" dirty="0" smtClean="0"/>
                  <a:t> Want to show that either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altLang="zh-TW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zh-TW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altLang="zh-TW" dirty="0" smtClean="0"/>
                  <a:t> or </a:t>
                </a:r>
                <a14:m>
                  <m:oMath xmlns:m="http://schemas.openxmlformats.org/officeDocument/2006/math">
                    <m:r>
                      <a:rPr lang="en-US" altLang="zh-TW" b="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altLang="zh-TW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TW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altLang="zh-TW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altLang="zh-TW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′)</m:t>
                    </m:r>
                  </m:oMath>
                </a14:m>
                <a:r>
                  <a:rPr lang="en-US" altLang="zh-TW" dirty="0" smtClean="0">
                    <a:solidFill>
                      <a:schemeClr val="accent2"/>
                    </a:solidFill>
                  </a:rPr>
                  <a:t> is non-constant</a:t>
                </a:r>
                <a:r>
                  <a:rPr lang="en-US" altLang="zh-TW" dirty="0" smtClean="0"/>
                  <a:t>.</a:t>
                </a:r>
              </a:p>
              <a:p>
                <a:pPr marL="0" indent="0">
                  <a:buNone/>
                </a:pPr>
                <a:r>
                  <a:rPr lang="en-US" altLang="zh-TW" dirty="0"/>
                  <a:t>	</a:t>
                </a:r>
                <a:endParaRPr lang="zh-TW" altLang="en-US" dirty="0"/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r="-34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圓角矩形 10"/>
              <p:cNvSpPr/>
              <p:nvPr/>
            </p:nvSpPr>
            <p:spPr>
              <a:xfrm>
                <a:off x="7684655" y="101600"/>
                <a:ext cx="4287982" cy="1496291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𝑛𝑚𝐸𝑥𝑡</m:t>
                      </m:r>
                      <m:d>
                        <m:dPr>
                          <m:ctrlP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TW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TW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altLang="zh-TW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altLang="zh-TW" dirty="0">
                  <a:solidFill>
                    <a:schemeClr val="tx1"/>
                  </a:solidFill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TW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Sup>
                            <m:sSubSupPr>
                              <m:ctrlP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altLang="zh-TW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altLang="zh-TW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zh-TW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sup>
                          </m:sSubSup>
                          <m: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altLang="zh-TW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altLang="zh-TW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p>
                          </m:sSubSup>
                          <m: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altLang="zh-TW" dirty="0" smtClean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n-US" altLang="zh-TW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TW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</m:oMath>
                  </m:oMathPara>
                </a14:m>
                <a:endParaRPr lang="zh-TW" alt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1" name="圓角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4655" y="101600"/>
                <a:ext cx="4287982" cy="1496291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圓角矩形 6"/>
              <p:cNvSpPr/>
              <p:nvPr/>
            </p:nvSpPr>
            <p:spPr>
              <a:xfrm>
                <a:off x="1436254" y="2962984"/>
                <a:ext cx="9319491" cy="2665729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US" altLang="zh-TW" sz="2800" dirty="0" smtClean="0"/>
              </a:p>
              <a:p>
                <a:r>
                  <a:rPr lang="en-US" altLang="zh-TW" sz="2800" dirty="0" smtClean="0"/>
                  <a:t>Lemma:</a:t>
                </a:r>
              </a:p>
              <a:p>
                <a:r>
                  <a:rPr lang="en-US" altLang="zh-TW" sz="2400" dirty="0" smtClean="0"/>
                  <a:t>Let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altLang="zh-TW" sz="2400" dirty="0" smtClean="0"/>
                  <a:t> be low-degree polynomials 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sz="2400" i="1" smtClean="0"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altLang="zh-TW" sz="2400" dirty="0" smtClean="0"/>
                  <a:t>,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altLang="zh-TW" sz="2400" dirty="0" smtClean="0"/>
                  <a:t> be uniform distribution 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sz="2400" i="1" smtClean="0"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altLang="zh-TW" sz="2400" dirty="0" smtClean="0"/>
                  <a:t>, and </a:t>
                </a:r>
                <a14:m>
                  <m:oMath xmlns:m="http://schemas.openxmlformats.org/officeDocument/2006/math">
                    <m:r>
                      <a:rPr lang="en-US" altLang="zh-TW" sz="2400" i="1" smtClean="0"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altLang="zh-TW" sz="2400" dirty="0" smtClean="0"/>
                  <a:t>. Then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  <m:d>
                            <m:d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</m:e>
                          </m:d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  <m:d>
                            <m:d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≈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  <m:d>
                            <m:d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  <m:d>
                                <m:d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US" altLang="zh-TW" sz="2400" b="0" dirty="0" smtClean="0"/>
              </a:p>
              <a:p>
                <a:r>
                  <a:rPr lang="en-US" altLang="zh-TW" sz="2400" dirty="0" smtClean="0"/>
                  <a:t>if and only if </a:t>
                </a:r>
                <a14:m>
                  <m:oMath xmlns:m="http://schemas.openxmlformats.org/officeDocument/2006/math">
                    <m:r>
                      <a:rPr lang="en-US" altLang="zh-TW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∄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sz="2400" i="1" smtClean="0"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altLang="zh-TW" sz="2400" dirty="0" smtClean="0"/>
                  <a:t> </a:t>
                </a:r>
                <a:r>
                  <a:rPr lang="en-US" altLang="zh-TW" sz="2400" dirty="0" err="1" smtClean="0"/>
                  <a:t>s.t.</a:t>
                </a:r>
                <a:r>
                  <a:rPr lang="en-US" altLang="zh-TW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TW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altLang="zh-TW" sz="2400" dirty="0" smtClean="0"/>
                  <a:t>.</a:t>
                </a:r>
              </a:p>
              <a:p>
                <a:pPr algn="ctr"/>
                <a:endParaRPr lang="en-US" altLang="zh-TW" sz="3200" dirty="0"/>
              </a:p>
            </p:txBody>
          </p:sp>
        </mc:Choice>
        <mc:Fallback>
          <p:sp>
            <p:nvSpPr>
              <p:cNvPr id="7" name="圓角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6254" y="2962984"/>
                <a:ext cx="9319491" cy="2665729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字方塊 7"/>
          <p:cNvSpPr txBox="1"/>
          <p:nvPr/>
        </p:nvSpPr>
        <p:spPr>
          <a:xfrm>
            <a:off x="2411846" y="5718172"/>
            <a:ext cx="772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Proved with Weil bound [Weil48] and generalized XOR lemma [Rao07,DLWZ14]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92402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NMExt</a:t>
            </a:r>
            <a:r>
              <a:rPr lang="en-US" altLang="zh-TW" dirty="0" smtClean="0"/>
              <a:t> for skew line source</a:t>
            </a:r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TW" dirty="0" smtClean="0"/>
                  <a:t>Define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𝑏𝑡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𝑏𝑡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altLang="zh-TW" dirty="0" smtClean="0"/>
                  <a:t> Want to show that either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altLang="zh-TW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zh-TW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altLang="zh-TW" dirty="0" smtClean="0"/>
                  <a:t> or </a:t>
                </a:r>
                <a14:m>
                  <m:oMath xmlns:m="http://schemas.openxmlformats.org/officeDocument/2006/math">
                    <m:r>
                      <a:rPr lang="en-US" altLang="zh-TW" b="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altLang="zh-TW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TW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altLang="zh-TW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altLang="zh-TW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′)</m:t>
                    </m:r>
                  </m:oMath>
                </a14:m>
                <a:r>
                  <a:rPr lang="en-US" altLang="zh-TW" dirty="0" smtClean="0">
                    <a:solidFill>
                      <a:schemeClr val="accent2"/>
                    </a:solidFill>
                  </a:rPr>
                  <a:t> is non-constant</a:t>
                </a:r>
                <a:r>
                  <a:rPr lang="en-US" altLang="zh-TW" dirty="0" smtClean="0"/>
                  <a:t>.</a:t>
                </a:r>
              </a:p>
              <a:p>
                <a:r>
                  <a:rPr lang="en-US" altLang="zh-TW" dirty="0" smtClean="0"/>
                  <a:t>Proof ideas:</a:t>
                </a:r>
              </a:p>
              <a:p>
                <a:pPr lvl="1"/>
                <a:r>
                  <a:rPr lang="en-US" altLang="zh-TW" dirty="0" smtClean="0"/>
                  <a:t>Having two terms for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TW" dirty="0" smtClean="0"/>
                  <a:t> prevents linear tampering.</a:t>
                </a:r>
              </a:p>
              <a:p>
                <a:pPr lvl="1"/>
                <a:r>
                  <a:rPr lang="en-US" altLang="zh-TW" dirty="0" smtClean="0"/>
                  <a:t>The choice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∈[2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sub>
                    </m:sSub>
                  </m:oMath>
                </a14:m>
                <a:r>
                  <a:rPr lang="en-US" altLang="zh-TW" dirty="0" smtClean="0"/>
                  <a:t> prevents non-linear tampering. </a:t>
                </a:r>
                <a:r>
                  <a:rPr lang="en-US" altLang="zh-TW" sz="2000" dirty="0" smtClean="0"/>
                  <a:t>[DGW09]</a:t>
                </a:r>
              </a:p>
              <a:p>
                <a:pPr lvl="1"/>
                <a:r>
                  <a:rPr lang="en-US" altLang="zh-TW" b="0" dirty="0" smtClean="0"/>
                  <a:t>Input source </a:t>
                </a:r>
                <a:r>
                  <a:rPr lang="en-US" altLang="zh-TW" dirty="0" smtClean="0"/>
                  <a:t>being skew prevents constant tampering.</a:t>
                </a:r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241" r="-34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圓角矩形 10"/>
              <p:cNvSpPr/>
              <p:nvPr/>
            </p:nvSpPr>
            <p:spPr>
              <a:xfrm>
                <a:off x="7684655" y="101600"/>
                <a:ext cx="4287982" cy="1496291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𝑛𝑚𝐸𝑥𝑡</m:t>
                      </m:r>
                      <m:d>
                        <m:dPr>
                          <m:ctrlP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TW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TW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altLang="zh-TW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altLang="zh-TW" dirty="0">
                  <a:solidFill>
                    <a:schemeClr val="tx1"/>
                  </a:solidFill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TW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Sup>
                            <m:sSubSupPr>
                              <m:ctrlP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altLang="zh-TW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altLang="zh-TW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zh-TW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sup>
                          </m:sSubSup>
                          <m: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altLang="zh-TW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altLang="zh-TW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p>
                          </m:sSubSup>
                          <m: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altLang="zh-TW" dirty="0" smtClean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n-US" altLang="zh-TW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TW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</m:oMath>
                  </m:oMathPara>
                </a14:m>
                <a:endParaRPr lang="zh-TW" alt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1" name="圓角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4655" y="101600"/>
                <a:ext cx="4287982" cy="1496291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786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Non-malleable code </a:t>
            </a:r>
            <a:r>
              <a:rPr lang="en-US" altLang="zh-TW" sz="3200" dirty="0" smtClean="0"/>
              <a:t>[DPW10]</a:t>
            </a:r>
            <a:endParaRPr lang="zh-TW" altLang="en-US" sz="3200" dirty="0"/>
          </a:p>
        </p:txBody>
      </p:sp>
      <p:pic>
        <p:nvPicPr>
          <p:cNvPr id="4" name="內容版面配置區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331" y="1981983"/>
            <a:ext cx="1242869" cy="1377379"/>
          </a:xfrm>
          <a:prstGeom prst="rect">
            <a:avLst/>
          </a:prstGeom>
        </p:spPr>
      </p:pic>
      <p:sp>
        <p:nvSpPr>
          <p:cNvPr id="5" name="圓角矩形 4"/>
          <p:cNvSpPr/>
          <p:nvPr/>
        </p:nvSpPr>
        <p:spPr>
          <a:xfrm>
            <a:off x="3177310" y="2355271"/>
            <a:ext cx="1339273" cy="8035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600" dirty="0" err="1" smtClean="0"/>
              <a:t>Enc</a:t>
            </a:r>
            <a:endParaRPr lang="zh-TW" altLang="en-US" sz="3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字方塊 5"/>
              <p:cNvSpPr txBox="1"/>
              <p:nvPr/>
            </p:nvSpPr>
            <p:spPr>
              <a:xfrm>
                <a:off x="1673083" y="2384418"/>
                <a:ext cx="70196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3200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zh-TW" altLang="en-US" sz="3200" dirty="0"/>
              </a:p>
            </p:txBody>
          </p:sp>
        </mc:Choice>
        <mc:Fallback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3083" y="2384418"/>
                <a:ext cx="701964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字方塊 6"/>
              <p:cNvSpPr txBox="1"/>
              <p:nvPr/>
            </p:nvSpPr>
            <p:spPr>
              <a:xfrm>
                <a:off x="4653829" y="2172276"/>
                <a:ext cx="70196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32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zh-TW" altLang="en-US" sz="3200" dirty="0"/>
              </a:p>
            </p:txBody>
          </p:sp>
        </mc:Choice>
        <mc:Fallback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3829" y="2172276"/>
                <a:ext cx="701964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直線單箭頭接點 7"/>
          <p:cNvCxnSpPr/>
          <p:nvPr/>
        </p:nvCxnSpPr>
        <p:spPr>
          <a:xfrm>
            <a:off x="2328864" y="2757048"/>
            <a:ext cx="720437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單箭頭接點 8"/>
          <p:cNvCxnSpPr/>
          <p:nvPr/>
        </p:nvCxnSpPr>
        <p:spPr>
          <a:xfrm flipV="1">
            <a:off x="4626121" y="2757048"/>
            <a:ext cx="720437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單箭頭接點 9"/>
          <p:cNvCxnSpPr/>
          <p:nvPr/>
        </p:nvCxnSpPr>
        <p:spPr>
          <a:xfrm flipV="1">
            <a:off x="6643544" y="2757048"/>
            <a:ext cx="720437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圓角矩形 11"/>
          <p:cNvSpPr/>
          <p:nvPr/>
        </p:nvSpPr>
        <p:spPr>
          <a:xfrm>
            <a:off x="7473520" y="2355271"/>
            <a:ext cx="1339273" cy="8035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600" dirty="0" smtClean="0"/>
              <a:t>Dec</a:t>
            </a:r>
            <a:endParaRPr lang="zh-TW" altLang="en-US" sz="3600" dirty="0"/>
          </a:p>
        </p:txBody>
      </p:sp>
      <p:cxnSp>
        <p:nvCxnSpPr>
          <p:cNvPr id="13" name="直線單箭頭接點 12"/>
          <p:cNvCxnSpPr/>
          <p:nvPr/>
        </p:nvCxnSpPr>
        <p:spPr>
          <a:xfrm>
            <a:off x="9023928" y="2757048"/>
            <a:ext cx="7112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文字方塊 13"/>
              <p:cNvSpPr txBox="1"/>
              <p:nvPr/>
            </p:nvSpPr>
            <p:spPr>
              <a:xfrm>
                <a:off x="9780009" y="2413565"/>
                <a:ext cx="70196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acc>
                    </m:oMath>
                  </m:oMathPara>
                </a14:m>
                <a:endParaRPr lang="zh-TW" altLang="en-US" sz="3200" dirty="0"/>
              </a:p>
            </p:txBody>
          </p:sp>
        </mc:Choice>
        <mc:Fallback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0009" y="2413565"/>
                <a:ext cx="701964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文字方塊 14"/>
              <p:cNvSpPr txBox="1"/>
              <p:nvPr/>
            </p:nvSpPr>
            <p:spPr>
              <a:xfrm>
                <a:off x="5114349" y="3368130"/>
                <a:ext cx="191048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32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altLang="zh-TW" sz="32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altLang="zh-TW" sz="3200" i="1" smtClean="0">
                          <a:latin typeface="Cambria Math" panose="02040503050406030204" pitchFamily="18" charset="0"/>
                        </a:rPr>
                        <m:t>ℱ</m:t>
                      </m:r>
                    </m:oMath>
                  </m:oMathPara>
                </a14:m>
                <a:endParaRPr lang="zh-TW" altLang="en-US" sz="3200" dirty="0"/>
              </a:p>
            </p:txBody>
          </p:sp>
        </mc:Choice>
        <mc:Fallback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4349" y="3368130"/>
                <a:ext cx="1910483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文字方塊 15"/>
              <p:cNvSpPr txBox="1"/>
              <p:nvPr/>
            </p:nvSpPr>
            <p:spPr>
              <a:xfrm>
                <a:off x="6673850" y="2172276"/>
                <a:ext cx="70196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acc>
                    </m:oMath>
                  </m:oMathPara>
                </a14:m>
                <a:endParaRPr lang="zh-TW" altLang="en-US" sz="3200" dirty="0"/>
              </a:p>
            </p:txBody>
          </p:sp>
        </mc:Choice>
        <mc:Fallback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3850" y="2172276"/>
                <a:ext cx="701964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文字方塊 18"/>
              <p:cNvSpPr txBox="1"/>
              <p:nvPr/>
            </p:nvSpPr>
            <p:spPr>
              <a:xfrm>
                <a:off x="1237673" y="3912889"/>
                <a:ext cx="9716654" cy="17864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altLang="zh-TW" sz="2800" dirty="0" smtClean="0"/>
                  <a:t>Correctness:       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2800" b="0" i="0" smtClean="0">
                        <a:latin typeface="Cambria Math" panose="02040503050406030204" pitchFamily="18" charset="0"/>
                      </a:rPr>
                      <m:t>Dec</m:t>
                    </m:r>
                    <m:d>
                      <m:dPr>
                        <m:ctrlP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TW" sz="2800" b="0" i="0" smtClean="0">
                            <a:latin typeface="Cambria Math" panose="02040503050406030204" pitchFamily="18" charset="0"/>
                          </a:rPr>
                          <m:t>Enc</m:t>
                        </m:r>
                        <m:d>
                          <m:dPr>
                            <m:ctrlP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e>
                    </m:d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altLang="zh-TW" sz="2800" b="0" dirty="0" smtClean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altLang="zh-TW" sz="2800" dirty="0" smtClean="0"/>
                  <a:t>Non-malleability:      </a:t>
                </a:r>
                <a14:m>
                  <m:oMath xmlns:m="http://schemas.openxmlformats.org/officeDocument/2006/math"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TW" sz="2800" i="1" smtClean="0">
                        <a:latin typeface="Cambria Math" panose="02040503050406030204" pitchFamily="18" charset="0"/>
                      </a:rPr>
                      <m:t>ℱ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altLang="zh-TW" sz="2800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∃</m:t>
                    </m:r>
                    <m:sSub>
                      <m:sSubPr>
                        <m:ctrlP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altLang="zh-TW" sz="2800" dirty="0" smtClean="0"/>
                  <a:t> s.t</a:t>
                </a:r>
                <a:r>
                  <a:rPr lang="en-US" altLang="zh-TW" sz="2800" dirty="0" err="1" smtClean="0"/>
                  <a:t>.</a:t>
                </a:r>
                <a:r>
                  <a:rPr lang="en-US" altLang="zh-TW" sz="2800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acc>
                    <m:sSub>
                      <m:sSubPr>
                        <m:ctrlPr>
                          <a:rPr lang="en-US" altLang="zh-TW" sz="2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b="0" i="1" dirty="0" smtClean="0">
                            <a:latin typeface="Cambria Math" panose="02040503050406030204" pitchFamily="18" charset="0"/>
                          </a:rPr>
                          <m:t>≈</m:t>
                        </m:r>
                      </m:e>
                      <m:sub>
                        <m:r>
                          <a:rPr lang="en-US" altLang="zh-TW" sz="2800" b="0" i="1" dirty="0" smtClean="0">
                            <a:latin typeface="Cambria Math" panose="02040503050406030204" pitchFamily="18" charset="0"/>
                          </a:rPr>
                          <m:t>𝜀</m:t>
                        </m:r>
                      </m:sub>
                    </m:sSub>
                    <m:sSub>
                      <m:sSubPr>
                        <m:ctrlPr>
                          <a:rPr lang="en-US" altLang="zh-TW" sz="2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b="0" i="1" dirty="0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TW" sz="2800" b="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altLang="zh-TW" sz="28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sz="2800" b="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zh-TW" sz="28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TW" sz="2800" dirty="0" smtClean="0"/>
                  <a:t>,</a:t>
                </a:r>
              </a:p>
              <a:p>
                <a:pPr lvl="1"/>
                <a:r>
                  <a:rPr lang="en-US" altLang="zh-TW" sz="2800" dirty="0"/>
                  <a:t> </a:t>
                </a:r>
                <a:r>
                  <a:rPr lang="en-US" altLang="zh-TW" sz="2800" dirty="0" smtClean="0"/>
                  <a:t>                                    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altLang="zh-TW" sz="2800" dirty="0" smtClean="0"/>
                  <a:t> is a distribution over {id, </a:t>
                </a:r>
                <a:r>
                  <a:rPr lang="en-US" altLang="zh-TW" sz="2800" dirty="0" err="1" smtClean="0"/>
                  <a:t>const</a:t>
                </a:r>
                <a:r>
                  <a:rPr lang="en-US" altLang="zh-TW" sz="2800" dirty="0" smtClean="0"/>
                  <a:t>}</a:t>
                </a:r>
              </a:p>
              <a:p>
                <a:endParaRPr lang="zh-TW" altLang="en-US" dirty="0"/>
              </a:p>
            </p:txBody>
          </p:sp>
        </mc:Choice>
        <mc:Fallback>
          <p:sp>
            <p:nvSpPr>
              <p:cNvPr id="19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7673" y="3912889"/>
                <a:ext cx="9716654" cy="1786451"/>
              </a:xfrm>
              <a:prstGeom prst="rect">
                <a:avLst/>
              </a:prstGeom>
              <a:blipFill>
                <a:blip r:embed="rId9"/>
                <a:stretch>
                  <a:fillRect l="-1129" t="-1706" r="-56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文字方塊 22"/>
              <p:cNvSpPr txBox="1"/>
              <p:nvPr/>
            </p:nvSpPr>
            <p:spPr>
              <a:xfrm>
                <a:off x="2559848" y="5580330"/>
                <a:ext cx="717528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000" b="0" dirty="0" smtClean="0"/>
                  <a:t>Impossible </a:t>
                </a:r>
                <a:r>
                  <a:rPr lang="en-US" altLang="zh-TW" sz="2000" b="0" dirty="0" err="1" smtClean="0"/>
                  <a:t>f</a:t>
                </a:r>
                <a:r>
                  <a:rPr lang="en-US" altLang="zh-TW" sz="2000" b="0" dirty="0" smtClean="0"/>
                  <a:t>or arbitrary </a:t>
                </a:r>
                <a14:m>
                  <m:oMath xmlns:m="http://schemas.openxmlformats.org/officeDocument/2006/math"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TW" sz="2000" dirty="0" smtClean="0"/>
                  <a:t>(e.g. </a:t>
                </a:r>
                <a14:m>
                  <m:oMath xmlns:m="http://schemas.openxmlformats.org/officeDocument/2006/math"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𝐸𝑛𝑐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𝐷𝑒𝑐</m:t>
                    </m:r>
                    <m:d>
                      <m:d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altLang="zh-TW" sz="2000" dirty="0" smtClean="0"/>
                  <a:t>)</a:t>
                </a:r>
                <a:endParaRPr lang="zh-TW" altLang="en-US" sz="2000" dirty="0"/>
              </a:p>
            </p:txBody>
          </p:sp>
        </mc:Choice>
        <mc:Fallback>
          <p:sp>
            <p:nvSpPr>
              <p:cNvPr id="23" name="文字方塊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9848" y="5580330"/>
                <a:ext cx="7175280" cy="400110"/>
              </a:xfrm>
              <a:prstGeom prst="rect">
                <a:avLst/>
              </a:prstGeom>
              <a:blipFill>
                <a:blip r:embed="rId10"/>
                <a:stretch>
                  <a:fillRect l="-935" t="-7576" b="-2575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文字方塊 23"/>
          <p:cNvSpPr txBox="1"/>
          <p:nvPr/>
        </p:nvSpPr>
        <p:spPr>
          <a:xfrm>
            <a:off x="8368793" y="5499285"/>
            <a:ext cx="18829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dirty="0">
                <a:solidFill>
                  <a:schemeClr val="accent6"/>
                </a:solidFill>
              </a:rPr>
              <a:t>u</a:t>
            </a:r>
            <a:r>
              <a:rPr lang="en-US" altLang="zh-TW" sz="2000" dirty="0" smtClean="0">
                <a:solidFill>
                  <a:schemeClr val="accent6"/>
                </a:solidFill>
              </a:rPr>
              <a:t>nchanged</a:t>
            </a:r>
            <a:endParaRPr lang="zh-TW" altLang="en-US" sz="2000" dirty="0">
              <a:solidFill>
                <a:schemeClr val="accent6"/>
              </a:solidFill>
            </a:endParaRPr>
          </a:p>
        </p:txBody>
      </p:sp>
      <p:sp>
        <p:nvSpPr>
          <p:cNvPr id="25" name="文字方塊 24"/>
          <p:cNvSpPr txBox="1"/>
          <p:nvPr/>
        </p:nvSpPr>
        <p:spPr>
          <a:xfrm>
            <a:off x="9671120" y="5473155"/>
            <a:ext cx="18829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dirty="0" smtClean="0">
                <a:solidFill>
                  <a:srgbClr val="FF0000"/>
                </a:solidFill>
              </a:rPr>
              <a:t>destroyed</a:t>
            </a:r>
            <a:endParaRPr lang="zh-TW" altLang="en-US" sz="2000" dirty="0">
              <a:solidFill>
                <a:srgbClr val="FF0000"/>
              </a:solidFill>
            </a:endParaRPr>
          </a:p>
        </p:txBody>
      </p:sp>
      <p:cxnSp>
        <p:nvCxnSpPr>
          <p:cNvPr id="27" name="直線單箭頭接點 26"/>
          <p:cNvCxnSpPr/>
          <p:nvPr/>
        </p:nvCxnSpPr>
        <p:spPr>
          <a:xfrm flipH="1">
            <a:off x="9379528" y="5350523"/>
            <a:ext cx="189345" cy="2595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單箭頭接點 28"/>
          <p:cNvCxnSpPr/>
          <p:nvPr/>
        </p:nvCxnSpPr>
        <p:spPr>
          <a:xfrm>
            <a:off x="10376730" y="5325998"/>
            <a:ext cx="157667" cy="2595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8741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Efficient inverter for </a:t>
            </a:r>
            <a:r>
              <a:rPr lang="en-US" altLang="zh-TW" dirty="0" err="1" smtClean="0"/>
              <a:t>NMExt</a:t>
            </a:r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圓角矩形 3"/>
              <p:cNvSpPr/>
              <p:nvPr/>
            </p:nvSpPr>
            <p:spPr>
              <a:xfrm>
                <a:off x="7684655" y="101600"/>
                <a:ext cx="4287982" cy="1496291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𝑛𝑚𝐸𝑥𝑡</m:t>
                      </m:r>
                      <m:d>
                        <m:dPr>
                          <m:ctrlP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TW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TW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altLang="zh-TW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altLang="zh-TW" dirty="0">
                  <a:solidFill>
                    <a:schemeClr val="tx1"/>
                  </a:solidFill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TW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Sup>
                            <m:sSubSupPr>
                              <m:ctrlP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altLang="zh-TW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altLang="zh-TW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zh-TW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sup>
                          </m:sSubSup>
                          <m: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altLang="zh-TW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altLang="zh-TW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p>
                          </m:sSubSup>
                          <m: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altLang="zh-TW" dirty="0" smtClean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n-US" altLang="zh-TW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TW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</m:oMath>
                  </m:oMathPara>
                </a14:m>
                <a:endParaRPr lang="zh-TW" alt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" name="圓角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4655" y="101600"/>
                <a:ext cx="4287982" cy="1496291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圓角矩形 4"/>
          <p:cNvSpPr/>
          <p:nvPr/>
        </p:nvSpPr>
        <p:spPr>
          <a:xfrm>
            <a:off x="7684655" y="1690688"/>
            <a:ext cx="2606818" cy="232158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0" name="直線單箭頭接點 9"/>
          <p:cNvCxnSpPr/>
          <p:nvPr/>
        </p:nvCxnSpPr>
        <p:spPr>
          <a:xfrm>
            <a:off x="10056916" y="2908411"/>
            <a:ext cx="7112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單箭頭接點 21"/>
          <p:cNvCxnSpPr/>
          <p:nvPr/>
        </p:nvCxnSpPr>
        <p:spPr>
          <a:xfrm flipV="1">
            <a:off x="7195802" y="2908411"/>
            <a:ext cx="728334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圓角矩形 29"/>
          <p:cNvSpPr/>
          <p:nvPr/>
        </p:nvSpPr>
        <p:spPr>
          <a:xfrm>
            <a:off x="7961126" y="2381395"/>
            <a:ext cx="677268" cy="1001277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 smtClean="0"/>
              <a:t>h</a:t>
            </a:r>
            <a:endParaRPr lang="zh-TW" altLang="en-US" sz="4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圓角矩形 30"/>
              <p:cNvSpPr/>
              <p:nvPr/>
            </p:nvSpPr>
            <p:spPr>
              <a:xfrm>
                <a:off x="9293299" y="2351555"/>
                <a:ext cx="692818" cy="999849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>
          <p:sp>
            <p:nvSpPr>
              <p:cNvPr id="31" name="圓角矩形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3299" y="2351555"/>
                <a:ext cx="692818" cy="999849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直線單箭頭接點 31"/>
          <p:cNvCxnSpPr/>
          <p:nvPr/>
        </p:nvCxnSpPr>
        <p:spPr>
          <a:xfrm flipV="1">
            <a:off x="8709193" y="2882034"/>
            <a:ext cx="557743" cy="156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5" name="文字方塊 34"/>
              <p:cNvSpPr txBox="1"/>
              <p:nvPr/>
            </p:nvSpPr>
            <p:spPr>
              <a:xfrm>
                <a:off x="8119781" y="3405083"/>
                <a:ext cx="186633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3200" b="0" i="1" smtClean="0">
                          <a:latin typeface="Cambria Math" panose="02040503050406030204" pitchFamily="18" charset="0"/>
                        </a:rPr>
                        <m:t>𝑛𝑚𝐸𝑥𝑡</m:t>
                      </m:r>
                    </m:oMath>
                  </m:oMathPara>
                </a14:m>
                <a:endParaRPr lang="zh-TW" altLang="en-US" sz="3200" dirty="0"/>
              </a:p>
            </p:txBody>
          </p:sp>
        </mc:Choice>
        <mc:Fallback>
          <p:sp>
            <p:nvSpPr>
              <p:cNvPr id="35" name="文字方塊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9781" y="3405083"/>
                <a:ext cx="1866336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圓角矩形 37"/>
          <p:cNvSpPr/>
          <p:nvPr/>
        </p:nvSpPr>
        <p:spPr>
          <a:xfrm>
            <a:off x="1238771" y="1690688"/>
            <a:ext cx="2606818" cy="232158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39" name="直線單箭頭接點 38"/>
          <p:cNvCxnSpPr/>
          <p:nvPr/>
        </p:nvCxnSpPr>
        <p:spPr>
          <a:xfrm>
            <a:off x="3611032" y="2908411"/>
            <a:ext cx="7112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單箭頭接點 39"/>
          <p:cNvCxnSpPr/>
          <p:nvPr/>
        </p:nvCxnSpPr>
        <p:spPr>
          <a:xfrm flipV="1">
            <a:off x="749918" y="2908411"/>
            <a:ext cx="728334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1" name="圓角矩形 40"/>
              <p:cNvSpPr/>
              <p:nvPr/>
            </p:nvSpPr>
            <p:spPr>
              <a:xfrm>
                <a:off x="2735924" y="2350840"/>
                <a:ext cx="834128" cy="1001277"/>
              </a:xfrm>
              <a:prstGeom prst="round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41" name="圓角矩形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5924" y="2350840"/>
                <a:ext cx="834128" cy="1001277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2" name="圓角矩形 41"/>
              <p:cNvSpPr/>
              <p:nvPr/>
            </p:nvSpPr>
            <p:spPr>
              <a:xfrm>
                <a:off x="1554253" y="2340412"/>
                <a:ext cx="692818" cy="999849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zh-TW" altLang="en-US" sz="2000" dirty="0"/>
              </a:p>
            </p:txBody>
          </p:sp>
        </mc:Choice>
        <mc:Fallback>
          <p:sp>
            <p:nvSpPr>
              <p:cNvPr id="42" name="圓角矩形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4253" y="2340412"/>
                <a:ext cx="692818" cy="999849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直線單箭頭接點 42"/>
          <p:cNvCxnSpPr/>
          <p:nvPr/>
        </p:nvCxnSpPr>
        <p:spPr>
          <a:xfrm flipV="1">
            <a:off x="2263309" y="2882733"/>
            <a:ext cx="353938" cy="149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4" name="文字方塊 43"/>
              <p:cNvSpPr txBox="1"/>
              <p:nvPr/>
            </p:nvSpPr>
            <p:spPr>
              <a:xfrm>
                <a:off x="1673897" y="3405083"/>
                <a:ext cx="186633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3200" b="0" i="1" smtClean="0">
                          <a:latin typeface="Cambria Math" panose="02040503050406030204" pitchFamily="18" charset="0"/>
                        </a:rPr>
                        <m:t>𝑛𝑚𝐸𝑥</m:t>
                      </m:r>
                      <m:sSup>
                        <m:sSupPr>
                          <m:ctrlP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zh-TW" altLang="en-US" sz="3200" dirty="0"/>
              </a:p>
            </p:txBody>
          </p:sp>
        </mc:Choice>
        <mc:Fallback>
          <p:sp>
            <p:nvSpPr>
              <p:cNvPr id="44" name="文字方塊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3897" y="3405083"/>
                <a:ext cx="1866336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6" name="內容版面配置區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577" y="2175333"/>
            <a:ext cx="1275372" cy="1413399"/>
          </a:xfrm>
          <a:prstGeom prst="rect">
            <a:avLst/>
          </a:prstGeom>
        </p:spPr>
      </p:pic>
      <p:sp>
        <p:nvSpPr>
          <p:cNvPr id="47" name="文字方塊 46"/>
          <p:cNvSpPr txBox="1"/>
          <p:nvPr/>
        </p:nvSpPr>
        <p:spPr>
          <a:xfrm>
            <a:off x="2562553" y="1896718"/>
            <a:ext cx="11466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/>
              <a:t>[</a:t>
            </a:r>
            <a:r>
              <a:rPr lang="en-US" altLang="zh-TW" sz="2400" dirty="0" smtClean="0"/>
              <a:t>CS09</a:t>
            </a:r>
            <a:r>
              <a:rPr lang="en-US" altLang="zh-TW" dirty="0" smtClean="0"/>
              <a:t>]</a:t>
            </a:r>
            <a:endParaRPr lang="zh-TW" altLang="en-US" dirty="0"/>
          </a:p>
        </p:txBody>
      </p:sp>
      <p:sp>
        <p:nvSpPr>
          <p:cNvPr id="48" name="文字方塊 47"/>
          <p:cNvSpPr txBox="1"/>
          <p:nvPr/>
        </p:nvSpPr>
        <p:spPr>
          <a:xfrm>
            <a:off x="978459" y="2378551"/>
            <a:ext cx="4180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/>
              <a:t>z</a:t>
            </a:r>
            <a:endParaRPr lang="zh-TW" altLang="en-US" sz="2800" dirty="0"/>
          </a:p>
        </p:txBody>
      </p:sp>
      <p:sp>
        <p:nvSpPr>
          <p:cNvPr id="49" name="文字方塊 48"/>
          <p:cNvSpPr txBox="1"/>
          <p:nvPr/>
        </p:nvSpPr>
        <p:spPr>
          <a:xfrm>
            <a:off x="2314515" y="2358383"/>
            <a:ext cx="4180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/>
              <a:t>y</a:t>
            </a:r>
            <a:endParaRPr lang="zh-TW" altLang="en-US" sz="2800" dirty="0"/>
          </a:p>
        </p:txBody>
      </p:sp>
      <p:sp>
        <p:nvSpPr>
          <p:cNvPr id="50" name="文字方塊 49"/>
          <p:cNvSpPr txBox="1"/>
          <p:nvPr/>
        </p:nvSpPr>
        <p:spPr>
          <a:xfrm>
            <a:off x="3757324" y="2359188"/>
            <a:ext cx="4180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/>
              <a:t>x</a:t>
            </a:r>
            <a:endParaRPr lang="zh-TW" altLang="en-US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1" name="文字方塊 50"/>
              <p:cNvSpPr txBox="1"/>
              <p:nvPr/>
            </p:nvSpPr>
            <p:spPr>
              <a:xfrm>
                <a:off x="2358810" y="4279439"/>
                <a:ext cx="7280898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800" dirty="0" smtClean="0"/>
                  <a:t>Problem: need a uniform pre-image from </a:t>
                </a:r>
                <a14:m>
                  <m:oMath xmlns:m="http://schemas.openxmlformats.org/officeDocument/2006/math"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endParaRPr lang="en-US" altLang="zh-TW" sz="2800" dirty="0" smtClean="0"/>
              </a:p>
              <a:p>
                <a:r>
                  <a:rPr lang="en-US" altLang="zh-TW" sz="2800" dirty="0" smtClean="0"/>
                  <a:t>=&gt; </a:t>
                </a:r>
                <a:r>
                  <a:rPr lang="en-US" altLang="zh-TW" sz="2800" dirty="0"/>
                  <a:t>s</a:t>
                </a:r>
                <a:r>
                  <a:rPr lang="en-US" altLang="zh-TW" sz="2800" dirty="0" smtClean="0"/>
                  <a:t>hould sample </a:t>
                </a:r>
                <a14:m>
                  <m:oMath xmlns:m="http://schemas.openxmlformats.org/officeDocument/2006/math"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altLang="zh-TW" sz="2800" dirty="0" smtClean="0"/>
                  <a:t> with prob. </a:t>
                </a:r>
                <a14:m>
                  <m:oMath xmlns:m="http://schemas.openxmlformats.org/officeDocument/2006/math"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∝|</m:t>
                    </m:r>
                    <m:sSup>
                      <m:sSupPr>
                        <m:ctrlP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)|</m:t>
                    </m:r>
                  </m:oMath>
                </a14:m>
                <a:endParaRPr lang="zh-TW" altLang="en-US" sz="2800" dirty="0"/>
              </a:p>
            </p:txBody>
          </p:sp>
        </mc:Choice>
        <mc:Fallback>
          <p:sp>
            <p:nvSpPr>
              <p:cNvPr id="51" name="文字方塊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8810" y="4279439"/>
                <a:ext cx="7280898" cy="954107"/>
              </a:xfrm>
              <a:prstGeom prst="rect">
                <a:avLst/>
              </a:prstGeom>
              <a:blipFill>
                <a:blip r:embed="rId10"/>
                <a:stretch>
                  <a:fillRect l="-1759" t="-5732" b="-1719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3" name="文字方塊 52"/>
              <p:cNvSpPr txBox="1"/>
              <p:nvPr/>
            </p:nvSpPr>
            <p:spPr>
              <a:xfrm>
                <a:off x="2358810" y="5303127"/>
                <a:ext cx="823158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:r>
                  <a:rPr lang="en-US" altLang="zh-TW" sz="2800" dirty="0" smtClean="0"/>
                  <a:t>Computing </a:t>
                </a:r>
                <a14:m>
                  <m:oMath xmlns:m="http://schemas.openxmlformats.org/officeDocument/2006/math">
                    <m:r>
                      <a:rPr lang="en-US" altLang="zh-TW" sz="2800" i="1">
                        <a:latin typeface="Cambria Math" panose="02040503050406030204" pitchFamily="18" charset="0"/>
                      </a:rPr>
                      <m:t>|</m:t>
                    </m:r>
                    <m:sSup>
                      <m:sSup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altLang="zh-TW" sz="2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TW" sz="2800" i="1">
                        <a:latin typeface="Cambria Math" panose="02040503050406030204" pitchFamily="18" charset="0"/>
                      </a:rPr>
                      <m:t>)|</m:t>
                    </m:r>
                  </m:oMath>
                </a14:m>
                <a:r>
                  <a:rPr lang="zh-TW" altLang="en-US" sz="2800" dirty="0" smtClean="0"/>
                  <a:t> </a:t>
                </a:r>
                <a:r>
                  <a:rPr lang="en-US" altLang="zh-TW" sz="2800" dirty="0" smtClean="0"/>
                  <a:t>is expensive in our setting. (large n)</a:t>
                </a:r>
              </a:p>
            </p:txBody>
          </p:sp>
        </mc:Choice>
        <mc:Fallback>
          <p:sp>
            <p:nvSpPr>
              <p:cNvPr id="53" name="文字方塊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8810" y="5303127"/>
                <a:ext cx="8231580" cy="523220"/>
              </a:xfrm>
              <a:prstGeom prst="rect">
                <a:avLst/>
              </a:prstGeom>
              <a:blipFill>
                <a:blip r:embed="rId11"/>
                <a:stretch>
                  <a:fillRect l="-1556" t="-11628" r="-2815" b="-3255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文字方塊 2"/>
          <p:cNvSpPr txBox="1"/>
          <p:nvPr/>
        </p:nvSpPr>
        <p:spPr>
          <a:xfrm>
            <a:off x="893610" y="1640623"/>
            <a:ext cx="54348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smtClean="0"/>
              <a:t>Rejection sampling </a:t>
            </a:r>
            <a:r>
              <a:rPr lang="en-US" altLang="zh-TW" dirty="0" smtClean="0"/>
              <a:t>adapted from [CS09]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21449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1" grpId="0" animBg="1"/>
      <p:bldP spid="42" grpId="0" animBg="1"/>
      <p:bldP spid="44" grpId="0"/>
      <p:bldP spid="47" grpId="0"/>
      <p:bldP spid="47" grpId="1"/>
      <p:bldP spid="48" grpId="0"/>
      <p:bldP spid="49" grpId="0"/>
      <p:bldP spid="50" grpId="0"/>
      <p:bldP spid="51" grpId="0"/>
      <p:bldP spid="53" grpId="0"/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圓角矩形 35"/>
          <p:cNvSpPr/>
          <p:nvPr/>
        </p:nvSpPr>
        <p:spPr>
          <a:xfrm>
            <a:off x="7050862" y="2492261"/>
            <a:ext cx="3232727" cy="310341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5" name="圓角矩形 34"/>
          <p:cNvSpPr/>
          <p:nvPr/>
        </p:nvSpPr>
        <p:spPr>
          <a:xfrm>
            <a:off x="1308843" y="2492261"/>
            <a:ext cx="3232727" cy="310341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NM extractor =&gt; NM secret sharing </a:t>
            </a: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838200" y="1690688"/>
            <a:ext cx="34963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smtClean="0"/>
              <a:t>[LCGSNW] scheme:</a:t>
            </a:r>
            <a:endParaRPr lang="zh-TW" altLang="en-US" sz="3200" dirty="0"/>
          </a:p>
        </p:txBody>
      </p:sp>
      <p:sp>
        <p:nvSpPr>
          <p:cNvPr id="5" name="圓角矩形 4"/>
          <p:cNvSpPr/>
          <p:nvPr/>
        </p:nvSpPr>
        <p:spPr>
          <a:xfrm>
            <a:off x="3508081" y="2985203"/>
            <a:ext cx="677268" cy="198117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 err="1" smtClean="0"/>
              <a:t>Enc</a:t>
            </a:r>
            <a:endParaRPr lang="zh-TW" altLang="en-US" sz="3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字方塊 5"/>
              <p:cNvSpPr txBox="1"/>
              <p:nvPr/>
            </p:nvSpPr>
            <p:spPr>
              <a:xfrm>
                <a:off x="781784" y="3391015"/>
                <a:ext cx="70196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zh-TW" altLang="en-US" sz="3200" dirty="0"/>
              </a:p>
            </p:txBody>
          </p:sp>
        </mc:Choice>
        <mc:Fallback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784" y="3391015"/>
                <a:ext cx="701964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直線單箭頭接點 6"/>
          <p:cNvCxnSpPr/>
          <p:nvPr/>
        </p:nvCxnSpPr>
        <p:spPr>
          <a:xfrm>
            <a:off x="693153" y="4017202"/>
            <a:ext cx="720437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單箭頭接點 8"/>
          <p:cNvCxnSpPr/>
          <p:nvPr/>
        </p:nvCxnSpPr>
        <p:spPr>
          <a:xfrm>
            <a:off x="10101591" y="4017202"/>
            <a:ext cx="7112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字方塊 9"/>
              <p:cNvSpPr txBox="1"/>
              <p:nvPr/>
            </p:nvSpPr>
            <p:spPr>
              <a:xfrm>
                <a:off x="10135074" y="3405543"/>
                <a:ext cx="70196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acc>
                    </m:oMath>
                  </m:oMathPara>
                </a14:m>
                <a:endParaRPr lang="zh-TW" altLang="en-US" sz="3200" dirty="0"/>
              </a:p>
            </p:txBody>
          </p:sp>
        </mc:Choice>
        <mc:Fallback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5074" y="3405543"/>
                <a:ext cx="701964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直線單箭頭接點 10"/>
          <p:cNvCxnSpPr/>
          <p:nvPr/>
        </p:nvCxnSpPr>
        <p:spPr>
          <a:xfrm flipV="1">
            <a:off x="4366889" y="3400290"/>
            <a:ext cx="789705" cy="46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文字方塊 11"/>
              <p:cNvSpPr txBox="1"/>
              <p:nvPr/>
            </p:nvSpPr>
            <p:spPr>
              <a:xfrm>
                <a:off x="4334558" y="2979259"/>
                <a:ext cx="8220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4558" y="2979259"/>
                <a:ext cx="822036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直線單箭頭接點 12"/>
          <p:cNvCxnSpPr/>
          <p:nvPr/>
        </p:nvCxnSpPr>
        <p:spPr>
          <a:xfrm flipV="1">
            <a:off x="4388647" y="3844369"/>
            <a:ext cx="728334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文字方塊 13"/>
              <p:cNvSpPr txBox="1"/>
              <p:nvPr/>
            </p:nvSpPr>
            <p:spPr>
              <a:xfrm>
                <a:off x="4334558" y="3464539"/>
                <a:ext cx="8220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4558" y="3464539"/>
                <a:ext cx="822036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直線單箭頭接點 14"/>
          <p:cNvCxnSpPr/>
          <p:nvPr/>
        </p:nvCxnSpPr>
        <p:spPr>
          <a:xfrm>
            <a:off x="4388647" y="4693390"/>
            <a:ext cx="728334" cy="159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文字方塊 15"/>
              <p:cNvSpPr txBox="1"/>
              <p:nvPr/>
            </p:nvSpPr>
            <p:spPr>
              <a:xfrm>
                <a:off x="4366889" y="4293536"/>
                <a:ext cx="8220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6889" y="4293536"/>
                <a:ext cx="822036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文字方塊 16"/>
          <p:cNvSpPr txBox="1"/>
          <p:nvPr/>
        </p:nvSpPr>
        <p:spPr>
          <a:xfrm>
            <a:off x="4242196" y="3859304"/>
            <a:ext cx="1006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/>
              <a:t>…</a:t>
            </a:r>
            <a:endParaRPr lang="zh-TW" altLang="en-US" dirty="0"/>
          </a:p>
        </p:txBody>
      </p:sp>
      <p:pic>
        <p:nvPicPr>
          <p:cNvPr id="18" name="內容版面配置區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780" y="3126187"/>
            <a:ext cx="1242869" cy="1377379"/>
          </a:xfrm>
          <a:prstGeom prst="rect">
            <a:avLst/>
          </a:prstGeom>
        </p:spPr>
      </p:pic>
      <p:cxnSp>
        <p:nvCxnSpPr>
          <p:cNvPr id="19" name="直線單箭頭接點 18"/>
          <p:cNvCxnSpPr/>
          <p:nvPr/>
        </p:nvCxnSpPr>
        <p:spPr>
          <a:xfrm flipV="1">
            <a:off x="6393572" y="3415102"/>
            <a:ext cx="789705" cy="46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文字方塊 19"/>
              <p:cNvSpPr txBox="1"/>
              <p:nvPr/>
            </p:nvSpPr>
            <p:spPr>
              <a:xfrm>
                <a:off x="6361241" y="2994071"/>
                <a:ext cx="822036" cy="3850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sSub>
                            <m:sSub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zh-TW" altLang="en-US" dirty="0"/>
              </a:p>
            </p:txBody>
          </p:sp>
        </mc:Choice>
        <mc:Fallback>
          <p:sp>
            <p:nvSpPr>
              <p:cNvPr id="20" name="文字方塊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1241" y="2994071"/>
                <a:ext cx="822036" cy="385042"/>
              </a:xfrm>
              <a:prstGeom prst="rect">
                <a:avLst/>
              </a:prstGeom>
              <a:blipFill>
                <a:blip r:embed="rId9"/>
                <a:stretch>
                  <a:fillRect t="-3175" r="-2313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直線單箭頭接點 20"/>
          <p:cNvCxnSpPr/>
          <p:nvPr/>
        </p:nvCxnSpPr>
        <p:spPr>
          <a:xfrm flipV="1">
            <a:off x="6415330" y="3859181"/>
            <a:ext cx="728334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文字方塊 21"/>
              <p:cNvSpPr txBox="1"/>
              <p:nvPr/>
            </p:nvSpPr>
            <p:spPr>
              <a:xfrm>
                <a:off x="6361241" y="3479351"/>
                <a:ext cx="822036" cy="3850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sSub>
                            <m:sSub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zh-TW" altLang="en-US" dirty="0"/>
              </a:p>
            </p:txBody>
          </p:sp>
        </mc:Choice>
        <mc:Fallback>
          <p:sp>
            <p:nvSpPr>
              <p:cNvPr id="22" name="文字方塊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1241" y="3479351"/>
                <a:ext cx="822036" cy="385042"/>
              </a:xfrm>
              <a:prstGeom prst="rect">
                <a:avLst/>
              </a:prstGeom>
              <a:blipFill>
                <a:blip r:embed="rId10"/>
                <a:stretch>
                  <a:fillRect t="-3175" r="-2238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直線單箭頭接點 22"/>
          <p:cNvCxnSpPr/>
          <p:nvPr/>
        </p:nvCxnSpPr>
        <p:spPr>
          <a:xfrm>
            <a:off x="6415330" y="4708202"/>
            <a:ext cx="728334" cy="159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文字方塊 23"/>
              <p:cNvSpPr txBox="1"/>
              <p:nvPr/>
            </p:nvSpPr>
            <p:spPr>
              <a:xfrm>
                <a:off x="6393572" y="4308348"/>
                <a:ext cx="822036" cy="3850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sSub>
                            <m:sSub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zh-TW" altLang="en-US" dirty="0"/>
              </a:p>
            </p:txBody>
          </p:sp>
        </mc:Choice>
        <mc:Fallback>
          <p:sp>
            <p:nvSpPr>
              <p:cNvPr id="24" name="文字方塊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3572" y="4308348"/>
                <a:ext cx="822036" cy="385042"/>
              </a:xfrm>
              <a:prstGeom prst="rect">
                <a:avLst/>
              </a:prstGeom>
              <a:blipFill>
                <a:blip r:embed="rId11"/>
                <a:stretch>
                  <a:fillRect t="-3175" r="-2148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文字方塊 24"/>
          <p:cNvSpPr txBox="1"/>
          <p:nvPr/>
        </p:nvSpPr>
        <p:spPr>
          <a:xfrm>
            <a:off x="6268879" y="3874116"/>
            <a:ext cx="1006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/>
              <a:t>…</a:t>
            </a:r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圓角矩形 25"/>
              <p:cNvSpPr/>
              <p:nvPr/>
            </p:nvSpPr>
            <p:spPr>
              <a:xfrm>
                <a:off x="1488773" y="3016578"/>
                <a:ext cx="1339273" cy="1949799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𝑛𝑚𝐸𝑥</m:t>
                      </m:r>
                      <m:sSup>
                        <m:sSupPr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zh-TW" altLang="en-US" sz="2000" dirty="0"/>
              </a:p>
            </p:txBody>
          </p:sp>
        </mc:Choice>
        <mc:Fallback>
          <p:sp>
            <p:nvSpPr>
              <p:cNvPr id="26" name="圓角矩形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8773" y="3016578"/>
                <a:ext cx="1339273" cy="1949799"/>
              </a:xfrm>
              <a:prstGeom prst="round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直線單箭頭接點 26"/>
          <p:cNvCxnSpPr/>
          <p:nvPr/>
        </p:nvCxnSpPr>
        <p:spPr>
          <a:xfrm flipV="1">
            <a:off x="2824871" y="3974631"/>
            <a:ext cx="557743" cy="156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文字方塊 29"/>
              <p:cNvSpPr txBox="1"/>
              <p:nvPr/>
            </p:nvSpPr>
            <p:spPr>
              <a:xfrm>
                <a:off x="2641714" y="3464539"/>
                <a:ext cx="98959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zh-TW" altLang="en-US" sz="3200" dirty="0"/>
              </a:p>
            </p:txBody>
          </p:sp>
        </mc:Choice>
        <mc:Fallback>
          <p:sp>
            <p:nvSpPr>
              <p:cNvPr id="30" name="文字方塊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1714" y="3464539"/>
                <a:ext cx="989597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圓角矩形 30"/>
          <p:cNvSpPr/>
          <p:nvPr/>
        </p:nvSpPr>
        <p:spPr>
          <a:xfrm>
            <a:off x="7309923" y="2979259"/>
            <a:ext cx="677268" cy="198117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 smtClean="0"/>
              <a:t>Dec</a:t>
            </a:r>
            <a:endParaRPr lang="zh-TW" altLang="en-US" sz="3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圓角矩形 31"/>
              <p:cNvSpPr/>
              <p:nvPr/>
            </p:nvSpPr>
            <p:spPr>
              <a:xfrm>
                <a:off x="8667226" y="2954310"/>
                <a:ext cx="1339273" cy="1949799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𝑛𝑚𝐸𝑥𝑡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>
          <p:sp>
            <p:nvSpPr>
              <p:cNvPr id="32" name="圓角矩形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7226" y="2954310"/>
                <a:ext cx="1339273" cy="1949799"/>
              </a:xfrm>
              <a:prstGeom prst="round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直線單箭頭接點 32"/>
          <p:cNvCxnSpPr/>
          <p:nvPr/>
        </p:nvCxnSpPr>
        <p:spPr>
          <a:xfrm flipV="1">
            <a:off x="8081506" y="3954159"/>
            <a:ext cx="557743" cy="156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文字方塊 33"/>
              <p:cNvSpPr txBox="1"/>
              <p:nvPr/>
            </p:nvSpPr>
            <p:spPr>
              <a:xfrm>
                <a:off x="8022548" y="3449621"/>
                <a:ext cx="701964" cy="5309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acc>
                    </m:oMath>
                  </m:oMathPara>
                </a14:m>
                <a:endParaRPr lang="zh-TW" altLang="en-US" sz="3200" dirty="0"/>
              </a:p>
            </p:txBody>
          </p:sp>
        </mc:Choice>
        <mc:Fallback>
          <p:sp>
            <p:nvSpPr>
              <p:cNvPr id="34" name="文字方塊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2548" y="3449621"/>
                <a:ext cx="701964" cy="53091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文字方塊 36"/>
          <p:cNvSpPr txBox="1"/>
          <p:nvPr/>
        </p:nvSpPr>
        <p:spPr>
          <a:xfrm>
            <a:off x="1980379" y="4988640"/>
            <a:ext cx="1866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200" dirty="0" smtClean="0"/>
              <a:t>Share</a:t>
            </a:r>
            <a:endParaRPr lang="zh-TW" altLang="en-US" sz="3200" dirty="0"/>
          </a:p>
        </p:txBody>
      </p:sp>
      <p:sp>
        <p:nvSpPr>
          <p:cNvPr id="38" name="文字方塊 37"/>
          <p:cNvSpPr txBox="1"/>
          <p:nvPr/>
        </p:nvSpPr>
        <p:spPr>
          <a:xfrm>
            <a:off x="7791344" y="4985668"/>
            <a:ext cx="1866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200" dirty="0" smtClean="0"/>
              <a:t>Rec</a:t>
            </a:r>
            <a:endParaRPr lang="zh-TW" altLang="en-US" sz="3200" dirty="0"/>
          </a:p>
        </p:txBody>
      </p:sp>
      <p:sp>
        <p:nvSpPr>
          <p:cNvPr id="39" name="文字方塊 38"/>
          <p:cNvSpPr txBox="1"/>
          <p:nvPr/>
        </p:nvSpPr>
        <p:spPr>
          <a:xfrm>
            <a:off x="3908598" y="5727795"/>
            <a:ext cx="38508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/>
              <a:t>(</a:t>
            </a:r>
            <a:r>
              <a:rPr lang="en-US" altLang="zh-TW" sz="2800" dirty="0" err="1" smtClean="0"/>
              <a:t>Enc,Dec</a:t>
            </a:r>
            <a:r>
              <a:rPr lang="en-US" altLang="zh-TW" sz="2800" dirty="0" smtClean="0"/>
              <a:t>): erasure code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414344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圓角矩形 35"/>
          <p:cNvSpPr/>
          <p:nvPr/>
        </p:nvSpPr>
        <p:spPr>
          <a:xfrm>
            <a:off x="7050862" y="2492261"/>
            <a:ext cx="3232727" cy="310341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5" name="圓角矩形 34"/>
          <p:cNvSpPr/>
          <p:nvPr/>
        </p:nvSpPr>
        <p:spPr>
          <a:xfrm>
            <a:off x="1308843" y="2492261"/>
            <a:ext cx="3232727" cy="310341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NMSS against polynomial tampering</a:t>
            </a:r>
            <a:endParaRPr lang="zh-TW" altLang="en-US" dirty="0"/>
          </a:p>
        </p:txBody>
      </p:sp>
      <p:sp>
        <p:nvSpPr>
          <p:cNvPr id="5" name="圓角矩形 4"/>
          <p:cNvSpPr/>
          <p:nvPr/>
        </p:nvSpPr>
        <p:spPr>
          <a:xfrm>
            <a:off x="3508081" y="2985203"/>
            <a:ext cx="677268" cy="198117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 err="1" smtClean="0"/>
              <a:t>Enc</a:t>
            </a:r>
            <a:endParaRPr lang="zh-TW" altLang="en-US" sz="3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字方塊 5"/>
              <p:cNvSpPr txBox="1"/>
              <p:nvPr/>
            </p:nvSpPr>
            <p:spPr>
              <a:xfrm>
                <a:off x="781784" y="3391015"/>
                <a:ext cx="70196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zh-TW" altLang="en-US" sz="3200" dirty="0"/>
              </a:p>
            </p:txBody>
          </p:sp>
        </mc:Choice>
        <mc:Fallback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784" y="3391015"/>
                <a:ext cx="701964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直線單箭頭接點 6"/>
          <p:cNvCxnSpPr/>
          <p:nvPr/>
        </p:nvCxnSpPr>
        <p:spPr>
          <a:xfrm>
            <a:off x="693153" y="4017202"/>
            <a:ext cx="720437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單箭頭接點 8"/>
          <p:cNvCxnSpPr/>
          <p:nvPr/>
        </p:nvCxnSpPr>
        <p:spPr>
          <a:xfrm>
            <a:off x="10101591" y="4017202"/>
            <a:ext cx="7112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字方塊 9"/>
              <p:cNvSpPr txBox="1"/>
              <p:nvPr/>
            </p:nvSpPr>
            <p:spPr>
              <a:xfrm>
                <a:off x="10135074" y="3405543"/>
                <a:ext cx="70196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acc>
                    </m:oMath>
                  </m:oMathPara>
                </a14:m>
                <a:endParaRPr lang="zh-TW" altLang="en-US" sz="3200" dirty="0"/>
              </a:p>
            </p:txBody>
          </p:sp>
        </mc:Choice>
        <mc:Fallback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5074" y="3405543"/>
                <a:ext cx="701964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直線單箭頭接點 10"/>
          <p:cNvCxnSpPr/>
          <p:nvPr/>
        </p:nvCxnSpPr>
        <p:spPr>
          <a:xfrm flipV="1">
            <a:off x="4366889" y="3400290"/>
            <a:ext cx="789705" cy="46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文字方塊 11"/>
              <p:cNvSpPr txBox="1"/>
              <p:nvPr/>
            </p:nvSpPr>
            <p:spPr>
              <a:xfrm>
                <a:off x="4334558" y="2979259"/>
                <a:ext cx="8220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4558" y="2979259"/>
                <a:ext cx="822036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直線單箭頭接點 12"/>
          <p:cNvCxnSpPr/>
          <p:nvPr/>
        </p:nvCxnSpPr>
        <p:spPr>
          <a:xfrm flipV="1">
            <a:off x="4388647" y="3844369"/>
            <a:ext cx="728334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文字方塊 13"/>
              <p:cNvSpPr txBox="1"/>
              <p:nvPr/>
            </p:nvSpPr>
            <p:spPr>
              <a:xfrm>
                <a:off x="4334558" y="3464539"/>
                <a:ext cx="8220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4558" y="3464539"/>
                <a:ext cx="822036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直線單箭頭接點 14"/>
          <p:cNvCxnSpPr/>
          <p:nvPr/>
        </p:nvCxnSpPr>
        <p:spPr>
          <a:xfrm>
            <a:off x="4388647" y="4693390"/>
            <a:ext cx="728334" cy="159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文字方塊 15"/>
              <p:cNvSpPr txBox="1"/>
              <p:nvPr/>
            </p:nvSpPr>
            <p:spPr>
              <a:xfrm>
                <a:off x="4366889" y="4293536"/>
                <a:ext cx="8220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6889" y="4293536"/>
                <a:ext cx="822036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文字方塊 16"/>
          <p:cNvSpPr txBox="1"/>
          <p:nvPr/>
        </p:nvSpPr>
        <p:spPr>
          <a:xfrm>
            <a:off x="4242196" y="3859304"/>
            <a:ext cx="1006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/>
              <a:t>…</a:t>
            </a:r>
            <a:endParaRPr lang="zh-TW" altLang="en-US" dirty="0"/>
          </a:p>
        </p:txBody>
      </p:sp>
      <p:pic>
        <p:nvPicPr>
          <p:cNvPr id="18" name="內容版面配置區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780" y="3126187"/>
            <a:ext cx="1242869" cy="1377379"/>
          </a:xfrm>
          <a:prstGeom prst="rect">
            <a:avLst/>
          </a:prstGeom>
        </p:spPr>
      </p:pic>
      <p:cxnSp>
        <p:nvCxnSpPr>
          <p:cNvPr id="19" name="直線單箭頭接點 18"/>
          <p:cNvCxnSpPr/>
          <p:nvPr/>
        </p:nvCxnSpPr>
        <p:spPr>
          <a:xfrm flipV="1">
            <a:off x="6393572" y="3415102"/>
            <a:ext cx="789705" cy="46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文字方塊 19"/>
              <p:cNvSpPr txBox="1"/>
              <p:nvPr/>
            </p:nvSpPr>
            <p:spPr>
              <a:xfrm>
                <a:off x="6361241" y="2994071"/>
                <a:ext cx="822036" cy="3850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sSub>
                            <m:sSub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zh-TW" altLang="en-US" dirty="0"/>
              </a:p>
            </p:txBody>
          </p:sp>
        </mc:Choice>
        <mc:Fallback>
          <p:sp>
            <p:nvSpPr>
              <p:cNvPr id="20" name="文字方塊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1241" y="2994071"/>
                <a:ext cx="822036" cy="385042"/>
              </a:xfrm>
              <a:prstGeom prst="rect">
                <a:avLst/>
              </a:prstGeom>
              <a:blipFill>
                <a:blip r:embed="rId9"/>
                <a:stretch>
                  <a:fillRect t="-3175" r="-2313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直線單箭頭接點 20"/>
          <p:cNvCxnSpPr/>
          <p:nvPr/>
        </p:nvCxnSpPr>
        <p:spPr>
          <a:xfrm flipV="1">
            <a:off x="6415330" y="3859181"/>
            <a:ext cx="728334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文字方塊 21"/>
              <p:cNvSpPr txBox="1"/>
              <p:nvPr/>
            </p:nvSpPr>
            <p:spPr>
              <a:xfrm>
                <a:off x="6361241" y="3479351"/>
                <a:ext cx="822036" cy="3850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sSub>
                            <m:sSub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zh-TW" altLang="en-US" dirty="0"/>
              </a:p>
            </p:txBody>
          </p:sp>
        </mc:Choice>
        <mc:Fallback>
          <p:sp>
            <p:nvSpPr>
              <p:cNvPr id="22" name="文字方塊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1241" y="3479351"/>
                <a:ext cx="822036" cy="385042"/>
              </a:xfrm>
              <a:prstGeom prst="rect">
                <a:avLst/>
              </a:prstGeom>
              <a:blipFill>
                <a:blip r:embed="rId10"/>
                <a:stretch>
                  <a:fillRect t="-3175" r="-2238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直線單箭頭接點 22"/>
          <p:cNvCxnSpPr/>
          <p:nvPr/>
        </p:nvCxnSpPr>
        <p:spPr>
          <a:xfrm>
            <a:off x="6415330" y="4708202"/>
            <a:ext cx="728334" cy="159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文字方塊 23"/>
              <p:cNvSpPr txBox="1"/>
              <p:nvPr/>
            </p:nvSpPr>
            <p:spPr>
              <a:xfrm>
                <a:off x="6393572" y="4308348"/>
                <a:ext cx="822036" cy="3850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sSub>
                            <m:sSub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zh-TW" altLang="en-US" dirty="0"/>
              </a:p>
            </p:txBody>
          </p:sp>
        </mc:Choice>
        <mc:Fallback>
          <p:sp>
            <p:nvSpPr>
              <p:cNvPr id="24" name="文字方塊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3572" y="4308348"/>
                <a:ext cx="822036" cy="385042"/>
              </a:xfrm>
              <a:prstGeom prst="rect">
                <a:avLst/>
              </a:prstGeom>
              <a:blipFill>
                <a:blip r:embed="rId11"/>
                <a:stretch>
                  <a:fillRect t="-3175" r="-2148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文字方塊 24"/>
          <p:cNvSpPr txBox="1"/>
          <p:nvPr/>
        </p:nvSpPr>
        <p:spPr>
          <a:xfrm>
            <a:off x="6268879" y="3874116"/>
            <a:ext cx="1006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/>
              <a:t>…</a:t>
            </a:r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圓角矩形 25"/>
              <p:cNvSpPr/>
              <p:nvPr/>
            </p:nvSpPr>
            <p:spPr>
              <a:xfrm>
                <a:off x="1488773" y="3016578"/>
                <a:ext cx="1339273" cy="1949799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𝑛𝑚𝐸𝑥</m:t>
                      </m:r>
                      <m:sSup>
                        <m:sSupPr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zh-TW" altLang="en-US" sz="2000" dirty="0"/>
              </a:p>
            </p:txBody>
          </p:sp>
        </mc:Choice>
        <mc:Fallback>
          <p:sp>
            <p:nvSpPr>
              <p:cNvPr id="26" name="圓角矩形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8773" y="3016578"/>
                <a:ext cx="1339273" cy="1949799"/>
              </a:xfrm>
              <a:prstGeom prst="round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直線單箭頭接點 26"/>
          <p:cNvCxnSpPr/>
          <p:nvPr/>
        </p:nvCxnSpPr>
        <p:spPr>
          <a:xfrm flipV="1">
            <a:off x="2824871" y="3974631"/>
            <a:ext cx="557743" cy="156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文字方塊 29"/>
              <p:cNvSpPr txBox="1"/>
              <p:nvPr/>
            </p:nvSpPr>
            <p:spPr>
              <a:xfrm>
                <a:off x="2815759" y="3431798"/>
                <a:ext cx="70196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zh-TW" altLang="en-US" sz="3200" dirty="0"/>
              </a:p>
            </p:txBody>
          </p:sp>
        </mc:Choice>
        <mc:Fallback>
          <p:sp>
            <p:nvSpPr>
              <p:cNvPr id="30" name="文字方塊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5759" y="3431798"/>
                <a:ext cx="701964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圓角矩形 30"/>
          <p:cNvSpPr/>
          <p:nvPr/>
        </p:nvSpPr>
        <p:spPr>
          <a:xfrm>
            <a:off x="7309923" y="2979259"/>
            <a:ext cx="677268" cy="198117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 smtClean="0"/>
              <a:t>Dec</a:t>
            </a:r>
            <a:endParaRPr lang="zh-TW" altLang="en-US" sz="3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圓角矩形 31"/>
              <p:cNvSpPr/>
              <p:nvPr/>
            </p:nvSpPr>
            <p:spPr>
              <a:xfrm>
                <a:off x="8667226" y="2954310"/>
                <a:ext cx="1339273" cy="1949799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𝑛𝑚𝐸𝑥𝑡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>
          <p:sp>
            <p:nvSpPr>
              <p:cNvPr id="32" name="圓角矩形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7226" y="2954310"/>
                <a:ext cx="1339273" cy="1949799"/>
              </a:xfrm>
              <a:prstGeom prst="round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直線單箭頭接點 32"/>
          <p:cNvCxnSpPr/>
          <p:nvPr/>
        </p:nvCxnSpPr>
        <p:spPr>
          <a:xfrm flipV="1">
            <a:off x="8081506" y="3954159"/>
            <a:ext cx="557743" cy="156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文字方塊 33"/>
              <p:cNvSpPr txBox="1"/>
              <p:nvPr/>
            </p:nvSpPr>
            <p:spPr>
              <a:xfrm>
                <a:off x="8022548" y="3449621"/>
                <a:ext cx="701964" cy="5309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acc>
                    </m:oMath>
                  </m:oMathPara>
                </a14:m>
                <a:endParaRPr lang="zh-TW" altLang="en-US" sz="3200" dirty="0"/>
              </a:p>
            </p:txBody>
          </p:sp>
        </mc:Choice>
        <mc:Fallback>
          <p:sp>
            <p:nvSpPr>
              <p:cNvPr id="34" name="文字方塊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2548" y="3449621"/>
                <a:ext cx="701964" cy="53091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文字方塊 36"/>
          <p:cNvSpPr txBox="1"/>
          <p:nvPr/>
        </p:nvSpPr>
        <p:spPr>
          <a:xfrm>
            <a:off x="1980379" y="4988640"/>
            <a:ext cx="1866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200" dirty="0" smtClean="0"/>
              <a:t>Share</a:t>
            </a:r>
            <a:endParaRPr lang="zh-TW" altLang="en-US" sz="3200" dirty="0"/>
          </a:p>
        </p:txBody>
      </p:sp>
      <p:sp>
        <p:nvSpPr>
          <p:cNvPr id="38" name="文字方塊 37"/>
          <p:cNvSpPr txBox="1"/>
          <p:nvPr/>
        </p:nvSpPr>
        <p:spPr>
          <a:xfrm>
            <a:off x="7791344" y="4985668"/>
            <a:ext cx="1866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200" dirty="0" smtClean="0"/>
              <a:t>Rec</a:t>
            </a:r>
            <a:endParaRPr lang="zh-TW" altLang="en-US" sz="3200" dirty="0"/>
          </a:p>
        </p:txBody>
      </p:sp>
      <p:sp>
        <p:nvSpPr>
          <p:cNvPr id="39" name="文字方塊 38"/>
          <p:cNvSpPr txBox="1"/>
          <p:nvPr/>
        </p:nvSpPr>
        <p:spPr>
          <a:xfrm>
            <a:off x="3382614" y="5777238"/>
            <a:ext cx="5031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/>
              <a:t>(</a:t>
            </a:r>
            <a:r>
              <a:rPr lang="en-US" altLang="zh-TW" sz="2800" dirty="0" err="1" smtClean="0"/>
              <a:t>Enc,Dec</a:t>
            </a:r>
            <a:r>
              <a:rPr lang="en-US" altLang="zh-TW" sz="2800" dirty="0" smtClean="0"/>
              <a:t>): </a:t>
            </a:r>
            <a:r>
              <a:rPr lang="en-US" altLang="zh-TW" sz="2800" dirty="0" smtClean="0">
                <a:solidFill>
                  <a:schemeClr val="accent2"/>
                </a:solidFill>
              </a:rPr>
              <a:t>systematic MDS code</a:t>
            </a:r>
            <a:endParaRPr lang="zh-TW" altLang="en-US" sz="2800" dirty="0">
              <a:solidFill>
                <a:schemeClr val="accent2"/>
              </a:solidFill>
            </a:endParaRPr>
          </a:p>
        </p:txBody>
      </p:sp>
      <p:sp>
        <p:nvSpPr>
          <p:cNvPr id="40" name="圓角矩形 39"/>
          <p:cNvSpPr/>
          <p:nvPr/>
        </p:nvSpPr>
        <p:spPr>
          <a:xfrm>
            <a:off x="4303044" y="2909287"/>
            <a:ext cx="980196" cy="1152817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文字方塊 27"/>
          <p:cNvSpPr txBox="1"/>
          <p:nvPr/>
        </p:nvSpPr>
        <p:spPr>
          <a:xfrm>
            <a:off x="4366889" y="2104626"/>
            <a:ext cx="39515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/>
              <a:t>X is a </a:t>
            </a:r>
            <a:r>
              <a:rPr lang="en-US" altLang="zh-TW" sz="2000" dirty="0" smtClean="0">
                <a:solidFill>
                  <a:schemeClr val="accent2"/>
                </a:solidFill>
              </a:rPr>
              <a:t>skew affine source </a:t>
            </a:r>
            <a:r>
              <a:rPr lang="en-US" altLang="zh-TW" sz="2000" dirty="0" smtClean="0"/>
              <a:t>conditioned on the leaked shares </a:t>
            </a:r>
            <a:endParaRPr lang="zh-TW" altLang="en-US" sz="2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文字方塊 28"/>
              <p:cNvSpPr txBox="1"/>
              <p:nvPr/>
            </p:nvSpPr>
            <p:spPr>
              <a:xfrm>
                <a:off x="553689" y="4135353"/>
                <a:ext cx="8502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29" name="文字方塊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689" y="4135353"/>
                <a:ext cx="850246" cy="461665"/>
              </a:xfrm>
              <a:prstGeom prst="rect">
                <a:avLst/>
              </a:prstGeom>
              <a:blipFill>
                <a:blip r:embed="rId16"/>
                <a:stretch>
                  <a:fillRect r="-1726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1" name="文字方塊 40"/>
              <p:cNvSpPr txBox="1"/>
              <p:nvPr/>
            </p:nvSpPr>
            <p:spPr>
              <a:xfrm>
                <a:off x="2694765" y="4041365"/>
                <a:ext cx="850246" cy="4931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TW" altLang="en-US" sz="2400" b="0" i="1" smtClean="0">
                              <a:latin typeface="Cambria Math" panose="02040503050406030204" pitchFamily="18" charset="0"/>
                            </a:rPr>
                            <m:t>𝔽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bSup>
                    </m:oMath>
                  </m:oMathPara>
                </a14:m>
                <a:endParaRPr lang="zh-TW" altLang="en-US" dirty="0"/>
              </a:p>
            </p:txBody>
          </p:sp>
        </mc:Choice>
        <mc:Fallback>
          <p:sp>
            <p:nvSpPr>
              <p:cNvPr id="41" name="文字方塊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4765" y="4041365"/>
                <a:ext cx="850246" cy="493148"/>
              </a:xfrm>
              <a:prstGeom prst="rect">
                <a:avLst/>
              </a:prstGeom>
              <a:blipFill>
                <a:blip r:embed="rId17"/>
                <a:stretch>
                  <a:fillRect b="-493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2" name="文字方塊 41"/>
              <p:cNvSpPr txBox="1"/>
              <p:nvPr/>
            </p:nvSpPr>
            <p:spPr>
              <a:xfrm>
                <a:off x="4371359" y="4750923"/>
                <a:ext cx="850246" cy="4901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400" i="1" smtClean="0">
                              <a:latin typeface="Cambria Math" panose="02040503050406030204" pitchFamily="18" charset="0"/>
                            </a:rPr>
                            <m:t>𝔽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42" name="文字方塊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1359" y="4750923"/>
                <a:ext cx="850246" cy="490199"/>
              </a:xfrm>
              <a:prstGeom prst="rect">
                <a:avLst/>
              </a:prstGeom>
              <a:blipFill>
                <a:blip r:embed="rId18"/>
                <a:stretch>
                  <a:fillRect b="-617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053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2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Open problems</a:t>
            </a:r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Improving the parameters (e.g. information rate and error)</a:t>
                </a:r>
              </a:p>
              <a:p>
                <a:r>
                  <a:rPr lang="en-US" altLang="zh-TW" dirty="0" smtClean="0"/>
                  <a:t>Non-malleability against polynomial over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TW" alt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endParaRPr lang="en-US" altLang="zh-TW" dirty="0" smtClean="0"/>
              </a:p>
              <a:p>
                <a:r>
                  <a:rPr lang="en-US" altLang="zh-TW" dirty="0" smtClean="0"/>
                  <a:t>Non-malleability against other global tampering functions (e.g. </a:t>
                </a:r>
                <a:r>
                  <a:rPr lang="en-US" altLang="zh-TW" dirty="0" smtClean="0"/>
                  <a:t>small-width branching programs, AC⁰ circuits with parity gate, etc.</a:t>
                </a:r>
                <a:r>
                  <a:rPr lang="en-US" altLang="zh-TW" dirty="0" smtClean="0"/>
                  <a:t>)</a:t>
                </a:r>
                <a:endParaRPr lang="zh-TW" altLang="en-US" dirty="0"/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9490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Tampering functions</a:t>
            </a:r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Split-state model </a:t>
                </a:r>
                <a:r>
                  <a:rPr lang="en-US" altLang="zh-TW" sz="2400" dirty="0" smtClean="0"/>
                  <a:t>[DPW10, LL12, DKO13, ADL14, CG14, CZ14, ADKO15, Agg15, CGL16, </a:t>
                </a:r>
                <a:r>
                  <a:rPr lang="en-US" altLang="zh-TW" sz="2400" dirty="0" smtClean="0"/>
                  <a:t>KOS17, </a:t>
                </a:r>
                <a:r>
                  <a:rPr lang="en-US" altLang="zh-TW" sz="2400" dirty="0" smtClean="0"/>
                  <a:t>Li17, GMW18, KOS18, Li19, AO20...]</a:t>
                </a:r>
                <a:endParaRPr lang="en-US" altLang="zh-TW" sz="2000" dirty="0" smtClean="0"/>
              </a:p>
              <a:p>
                <a:r>
                  <a:rPr lang="en-US" altLang="zh-TW" dirty="0" smtClean="0"/>
                  <a:t>“Global” tampering functions</a:t>
                </a:r>
              </a:p>
              <a:p>
                <a:pPr lvl="1"/>
                <a:r>
                  <a:rPr lang="en-US" altLang="zh-TW" dirty="0" smtClean="0"/>
                  <a:t>Permutations and bit flipping </a:t>
                </a:r>
                <a:r>
                  <a:rPr lang="en-US" altLang="zh-TW" sz="2000" dirty="0" smtClean="0"/>
                  <a:t>[AGMPP15]</a:t>
                </a:r>
              </a:p>
              <a:p>
                <a:pPr lvl="1"/>
                <a:r>
                  <a:rPr lang="en-US" altLang="zh-TW" dirty="0" smtClean="0"/>
                  <a:t>Local functions </a:t>
                </a:r>
                <a:r>
                  <a:rPr lang="en-US" altLang="zh-TW" sz="2000" dirty="0" smtClean="0"/>
                  <a:t>[BDKM16, GMW19]</a:t>
                </a:r>
              </a:p>
              <a:p>
                <a:pPr lvl="1"/>
                <a:r>
                  <a:rPr lang="en-US" altLang="zh-TW" dirty="0" smtClean="0"/>
                  <a:t>Affine functions 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dirty="0" smtClean="0"/>
                  <a:t> </a:t>
                </a:r>
                <a:r>
                  <a:rPr lang="en-US" altLang="zh-TW" sz="2000" dirty="0" smtClean="0"/>
                  <a:t>[CL17]</a:t>
                </a:r>
              </a:p>
              <a:p>
                <a:pPr lvl="1"/>
                <a:r>
                  <a:rPr lang="en-US" altLang="zh-TW" dirty="0" smtClean="0"/>
                  <a:t>Small-depth circuits </a:t>
                </a:r>
                <a:r>
                  <a:rPr lang="en-US" altLang="zh-TW" sz="2000" dirty="0" smtClean="0"/>
                  <a:t>[CL17, BDSGMT18]</a:t>
                </a:r>
              </a:p>
              <a:p>
                <a:pPr lvl="1"/>
                <a:r>
                  <a:rPr lang="en-US" altLang="zh-TW" dirty="0" smtClean="0"/>
                  <a:t>Small-depth decision trees </a:t>
                </a:r>
                <a:r>
                  <a:rPr lang="en-US" altLang="zh-TW" sz="2000" dirty="0" smtClean="0"/>
                  <a:t>[BGW19]</a:t>
                </a:r>
              </a:p>
              <a:p>
                <a:pPr lvl="1"/>
                <a:r>
                  <a:rPr lang="en-US" altLang="zh-TW" dirty="0" smtClean="0">
                    <a:solidFill>
                      <a:srgbClr val="FF0000"/>
                    </a:solidFill>
                  </a:rPr>
                  <a:t>Polynomials </a:t>
                </a:r>
                <a:r>
                  <a:rPr lang="en-US" altLang="zh-TW" dirty="0" smtClean="0">
                    <a:solidFill>
                      <a:srgbClr val="FF0000"/>
                    </a:solidFill>
                  </a:rPr>
                  <a:t>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[</a:t>
                </a:r>
                <a:r>
                  <a:rPr lang="en-US" altLang="zh-TW" b="1" dirty="0" smtClean="0"/>
                  <a:t>This work</a:t>
                </a:r>
                <a:r>
                  <a:rPr lang="en-US" altLang="zh-TW" dirty="0" smtClean="0"/>
                  <a:t>]</a:t>
                </a:r>
                <a:endParaRPr lang="zh-TW" altLang="en-US" dirty="0"/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3289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Polynomial tampering</a:t>
            </a:r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Codeword: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altLang="zh-TW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TW" altLang="en-US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altLang="zh-TW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  <m:sup>
                        <m:r>
                          <a:rPr lang="en-US" altLang="zh-TW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altLang="zh-TW" dirty="0" smtClean="0"/>
                  <a:t>, where </a:t>
                </a:r>
                <a:r>
                  <a:rPr lang="en-US" altLang="zh-TW" dirty="0" smtClean="0">
                    <a:solidFill>
                      <a:schemeClr val="accent6"/>
                    </a:solidFill>
                  </a:rPr>
                  <a:t>q </a:t>
                </a:r>
                <a:r>
                  <a:rPr lang="en-US" altLang="zh-TW" dirty="0" smtClean="0"/>
                  <a:t>is a prime</a:t>
                </a:r>
              </a:p>
              <a:p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𝑃𝑜𝑙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TW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≔</m:t>
                    </m:r>
                  </m:oMath>
                </a14:m>
                <a:r>
                  <a:rPr lang="en-US" altLang="zh-TW" dirty="0" smtClean="0"/>
                  <a:t> Degree-</a:t>
                </a:r>
                <a:r>
                  <a:rPr lang="en-US" altLang="zh-TW" dirty="0" smtClean="0">
                    <a:solidFill>
                      <a:schemeClr val="accent5"/>
                    </a:solidFill>
                  </a:rPr>
                  <a:t>d </a:t>
                </a:r>
                <a:r>
                  <a:rPr lang="en-US" altLang="zh-TW" dirty="0" smtClean="0"/>
                  <a:t>polynomial on </a:t>
                </a:r>
                <a:r>
                  <a:rPr lang="en-US" altLang="zh-TW" dirty="0" smtClean="0">
                    <a:solidFill>
                      <a:schemeClr val="accent2"/>
                    </a:solidFill>
                  </a:rPr>
                  <a:t>n</a:t>
                </a:r>
                <a:r>
                  <a:rPr lang="en-US" altLang="zh-TW" dirty="0" smtClean="0">
                    <a:solidFill>
                      <a:schemeClr val="accent5"/>
                    </a:solidFill>
                  </a:rPr>
                  <a:t> </a:t>
                </a:r>
                <a:r>
                  <a:rPr lang="en-US" altLang="zh-TW" dirty="0" smtClean="0"/>
                  <a:t>variables 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altLang="zh-TW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endParaRPr lang="en-US" altLang="zh-TW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 smtClean="0">
                            <a:latin typeface="Cambria Math" panose="02040503050406030204" pitchFamily="18" charset="0"/>
                          </a:rPr>
                          <m:t>ℱ</m:t>
                        </m:r>
                      </m:e>
                      <m:sub>
                        <m:r>
                          <a:rPr lang="en-US" altLang="zh-TW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≔</m:t>
                    </m:r>
                    <m:d>
                      <m:dPr>
                        <m:begChr m:val="{"/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 | 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𝑃𝑜𝑙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TW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zh-TW" altLang="en-US" dirty="0"/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196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內容版面配置區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565" y="3773838"/>
            <a:ext cx="1242869" cy="137737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字方塊 4"/>
              <p:cNvSpPr txBox="1"/>
              <p:nvPr/>
            </p:nvSpPr>
            <p:spPr>
              <a:xfrm>
                <a:off x="5010726" y="5320344"/>
                <a:ext cx="2170546" cy="4901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  <m:t>ℱ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0726" y="5320344"/>
                <a:ext cx="2170546" cy="490199"/>
              </a:xfrm>
              <a:prstGeom prst="rect">
                <a:avLst/>
              </a:prstGeom>
              <a:blipFill>
                <a:blip r:embed="rId4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字方塊 5"/>
              <p:cNvSpPr txBox="1"/>
              <p:nvPr/>
            </p:nvSpPr>
            <p:spPr>
              <a:xfrm>
                <a:off x="1836161" y="4419677"/>
                <a:ext cx="255385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6161" y="4419677"/>
                <a:ext cx="2553853" cy="461665"/>
              </a:xfrm>
              <a:prstGeom prst="rect">
                <a:avLst/>
              </a:prstGeom>
              <a:blipFill>
                <a:blip r:embed="rId5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直線單箭頭接點 10"/>
          <p:cNvCxnSpPr/>
          <p:nvPr/>
        </p:nvCxnSpPr>
        <p:spPr>
          <a:xfrm>
            <a:off x="4553527" y="4664364"/>
            <a:ext cx="60036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單箭頭接點 11"/>
          <p:cNvCxnSpPr/>
          <p:nvPr/>
        </p:nvCxnSpPr>
        <p:spPr>
          <a:xfrm>
            <a:off x="6717434" y="4650510"/>
            <a:ext cx="60036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文字方塊 12"/>
              <p:cNvSpPr txBox="1"/>
              <p:nvPr/>
            </p:nvSpPr>
            <p:spPr>
              <a:xfrm>
                <a:off x="7604777" y="4419676"/>
                <a:ext cx="255385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),…,</m:t>
                          </m:r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) </m:t>
                          </m: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4777" y="4419676"/>
                <a:ext cx="2553853" cy="461665"/>
              </a:xfrm>
              <a:prstGeom prst="rect">
                <a:avLst/>
              </a:prstGeom>
              <a:blipFill>
                <a:blip r:embed="rId6"/>
                <a:stretch>
                  <a:fillRect r="-23684" b="-171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53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Our result</a:t>
            </a:r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>
                    <a:solidFill>
                      <a:schemeClr val="tx1"/>
                    </a:solidFill>
                  </a:rPr>
                  <a:t>For every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TW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TW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TW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TW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altLang="zh-TW" dirty="0" smtClean="0">
                    <a:solidFill>
                      <a:schemeClr val="tx1"/>
                    </a:solidFill>
                  </a:rPr>
                  <a:t> and sufficiently large prime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altLang="zh-TW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2400" i="1" dirty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zh-TW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𝑝𝑜𝑙𝑦</m:t>
                    </m:r>
                    <m:r>
                      <a:rPr lang="en-US" altLang="zh-TW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TW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TW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zh-TW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altLang="zh-TW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TW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en-US" altLang="zh-TW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,1/</m:t>
                    </m:r>
                    <m:r>
                      <a:rPr lang="en-US" altLang="zh-TW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altLang="zh-TW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TW" sz="3200" dirty="0" smtClean="0">
                    <a:solidFill>
                      <a:schemeClr val="tx1"/>
                    </a:solidFill>
                  </a:rPr>
                  <a:t>,   </a:t>
                </a:r>
                <a:r>
                  <a:rPr lang="en-US" altLang="zh-TW" dirty="0" smtClean="0">
                    <a:solidFill>
                      <a:schemeClr val="tx1"/>
                    </a:solidFill>
                  </a:rPr>
                  <a:t>there exist </a:t>
                </a:r>
              </a:p>
              <a:p>
                <a:pPr marL="0" indent="0">
                  <a:buNone/>
                </a:pPr>
                <a:r>
                  <a:rPr lang="en-US" altLang="zh-TW" b="0" dirty="0" smtClean="0">
                    <a:solidFill>
                      <a:schemeClr val="tx1"/>
                    </a:solidFill>
                  </a:rPr>
                  <a:t>			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𝐸𝑛𝑐</m:t>
                    </m:r>
                    <m:r>
                      <a:rPr lang="en-US" altLang="zh-TW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TW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TW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en-US" altLang="zh-TW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bSup>
                      <m:sSubSupPr>
                        <m:ctrlP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TW" alt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altLang="zh-TW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  <m:sup>
                        <m:r>
                          <a:rPr lang="en-US" altLang="zh-TW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  <m:r>
                      <a:rPr lang="en-US" altLang="zh-TW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TW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𝐷𝑒𝑐</m:t>
                    </m:r>
                    <m:r>
                      <a:rPr lang="en-US" altLang="zh-TW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bSup>
                      <m:sSubSupPr>
                        <m:ctrlP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TW" alt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altLang="zh-TW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  <m:sup>
                        <m:r>
                          <a:rPr lang="en-US" altLang="zh-TW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  <m:r>
                      <a:rPr lang="en-US" altLang="zh-TW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TW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TW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endParaRPr lang="en-US" altLang="zh-TW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altLang="zh-TW" dirty="0" smtClean="0">
                    <a:solidFill>
                      <a:schemeClr val="tx1"/>
                    </a:solidFill>
                  </a:rPr>
                  <a:t>s.t</a:t>
                </a:r>
                <a:r>
                  <a:rPr lang="en-US" altLang="zh-TW" dirty="0" err="1" smtClean="0">
                    <a:solidFill>
                      <a:schemeClr val="tx1"/>
                    </a:solidFill>
                  </a:rPr>
                  <a:t>.</a:t>
                </a:r>
                <a:r>
                  <a:rPr lang="en-US" altLang="zh-TW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𝐸𝑛𝑐</m:t>
                    </m:r>
                    <m:r>
                      <a:rPr lang="en-US" altLang="zh-TW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TW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𝐷𝑒𝑐</m:t>
                    </m:r>
                    <m:r>
                      <a:rPr lang="en-US" altLang="zh-TW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TW" altLang="en-US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altLang="zh-TW" dirty="0" smtClean="0">
                    <a:solidFill>
                      <a:schemeClr val="tx1"/>
                    </a:solidFill>
                  </a:rPr>
                  <a:t>is a non-malleable code against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 smtClean="0">
                            <a:latin typeface="Cambria Math" panose="02040503050406030204" pitchFamily="18" charset="0"/>
                          </a:rPr>
                          <m:t>ℱ</m:t>
                        </m:r>
                      </m:e>
                      <m:sub>
                        <m:r>
                          <a:rPr lang="en-US" altLang="zh-TW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altLang="zh-TW" dirty="0" smtClean="0"/>
                  <a:t>.</a:t>
                </a:r>
              </a:p>
              <a:p>
                <a:endParaRPr lang="en-US" altLang="zh-TW" dirty="0"/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94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內容版面配置區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726" y="4702324"/>
            <a:ext cx="1242869" cy="137737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字方塊 5"/>
              <p:cNvSpPr txBox="1"/>
              <p:nvPr/>
            </p:nvSpPr>
            <p:spPr>
              <a:xfrm>
                <a:off x="2747519" y="5383878"/>
                <a:ext cx="255385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000" dirty="0"/>
              </a:p>
            </p:txBody>
          </p:sp>
        </mc:Choice>
        <mc:Fallback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7519" y="5383878"/>
                <a:ext cx="2553853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直線單箭頭接點 6"/>
          <p:cNvCxnSpPr/>
          <p:nvPr/>
        </p:nvCxnSpPr>
        <p:spPr>
          <a:xfrm>
            <a:off x="3583231" y="4594691"/>
            <a:ext cx="1427495" cy="7963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單箭頭接點 7"/>
          <p:cNvCxnSpPr>
            <a:stCxn id="4" idx="3"/>
          </p:cNvCxnSpPr>
          <p:nvPr/>
        </p:nvCxnSpPr>
        <p:spPr>
          <a:xfrm flipV="1">
            <a:off x="6253595" y="4606037"/>
            <a:ext cx="1755667" cy="7849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字方塊 8"/>
              <p:cNvSpPr txBox="1"/>
              <p:nvPr/>
            </p:nvSpPr>
            <p:spPr>
              <a:xfrm>
                <a:off x="6092057" y="5307497"/>
                <a:ext cx="255385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),…,</m:t>
                          </m:r>
                          <m:sSub>
                            <m:sSubPr>
                              <m:ctrlP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) </m:t>
                          </m:r>
                        </m:e>
                      </m:d>
                    </m:oMath>
                  </m:oMathPara>
                </a14:m>
                <a:endParaRPr lang="zh-TW" altLang="en-US" sz="2000" dirty="0"/>
              </a:p>
            </p:txBody>
          </p:sp>
        </mc:Choice>
        <mc:Fallback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2057" y="5307497"/>
                <a:ext cx="2553853" cy="400110"/>
              </a:xfrm>
              <a:prstGeom prst="rect">
                <a:avLst/>
              </a:prstGeom>
              <a:blipFill>
                <a:blip r:embed="rId5"/>
                <a:stretch>
                  <a:fillRect r="-3819" b="-1538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圓角矩形 9"/>
          <p:cNvSpPr/>
          <p:nvPr/>
        </p:nvSpPr>
        <p:spPr>
          <a:xfrm>
            <a:off x="2055914" y="4262582"/>
            <a:ext cx="1339273" cy="8035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600" dirty="0" err="1" smtClean="0"/>
              <a:t>Enc</a:t>
            </a:r>
            <a:endParaRPr lang="zh-TW" altLang="en-US" sz="3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文字方塊 10"/>
              <p:cNvSpPr txBox="1"/>
              <p:nvPr/>
            </p:nvSpPr>
            <p:spPr>
              <a:xfrm>
                <a:off x="259636" y="4167277"/>
                <a:ext cx="237484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</m:oMath>
                  </m:oMathPara>
                </a14:m>
                <a:endParaRPr lang="zh-TW" altLang="en-US" sz="2000" dirty="0"/>
              </a:p>
            </p:txBody>
          </p:sp>
        </mc:Choice>
        <mc:Fallback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636" y="4167277"/>
                <a:ext cx="2374843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直線單箭頭接點 11"/>
          <p:cNvCxnSpPr/>
          <p:nvPr/>
        </p:nvCxnSpPr>
        <p:spPr>
          <a:xfrm>
            <a:off x="1147433" y="4664364"/>
            <a:ext cx="720437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文字方塊 14"/>
              <p:cNvSpPr txBox="1"/>
              <p:nvPr/>
            </p:nvSpPr>
            <p:spPr>
              <a:xfrm>
                <a:off x="4489969" y="5931863"/>
                <a:ext cx="2170546" cy="4901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  <m:t>ℱ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9969" y="5931863"/>
                <a:ext cx="2170546" cy="490199"/>
              </a:xfrm>
              <a:prstGeom prst="rect">
                <a:avLst/>
              </a:prstGeom>
              <a:blipFill>
                <a:blip r:embed="rId7"/>
                <a:stretch>
                  <a:fillRect b="-75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圓角矩形 17"/>
          <p:cNvSpPr/>
          <p:nvPr/>
        </p:nvSpPr>
        <p:spPr>
          <a:xfrm>
            <a:off x="8134061" y="4165605"/>
            <a:ext cx="1339273" cy="8035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600" dirty="0" smtClean="0"/>
              <a:t>Dec</a:t>
            </a:r>
            <a:endParaRPr lang="zh-TW" altLang="en-US" sz="3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文字方塊 18"/>
              <p:cNvSpPr txBox="1"/>
              <p:nvPr/>
            </p:nvSpPr>
            <p:spPr>
              <a:xfrm>
                <a:off x="9137742" y="4107951"/>
                <a:ext cx="237484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acc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</m:oMath>
                  </m:oMathPara>
                </a14:m>
                <a:endParaRPr lang="zh-TW" altLang="en-US" sz="2000" dirty="0"/>
              </a:p>
            </p:txBody>
          </p:sp>
        </mc:Choice>
        <mc:Fallback>
          <p:sp>
            <p:nvSpPr>
              <p:cNvPr id="19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7742" y="4107951"/>
                <a:ext cx="2374843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直線單箭頭接點 19"/>
          <p:cNvCxnSpPr/>
          <p:nvPr/>
        </p:nvCxnSpPr>
        <p:spPr>
          <a:xfrm>
            <a:off x="9637734" y="4606036"/>
            <a:ext cx="720437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484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Arithmetic circuits</a:t>
            </a:r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橢圓 4"/>
              <p:cNvSpPr/>
              <p:nvPr/>
            </p:nvSpPr>
            <p:spPr>
              <a:xfrm>
                <a:off x="6190911" y="4872940"/>
                <a:ext cx="686383" cy="664881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>
          <p:sp>
            <p:nvSpPr>
              <p:cNvPr id="5" name="橢圓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0911" y="4872940"/>
                <a:ext cx="686383" cy="664881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2" name="橢圓 101"/>
              <p:cNvSpPr/>
              <p:nvPr/>
            </p:nvSpPr>
            <p:spPr>
              <a:xfrm>
                <a:off x="7095666" y="4872939"/>
                <a:ext cx="686383" cy="664881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>
          <p:sp>
            <p:nvSpPr>
              <p:cNvPr id="102" name="橢圓 10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5666" y="4872939"/>
                <a:ext cx="686383" cy="664881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3" name="橢圓 102"/>
              <p:cNvSpPr/>
              <p:nvPr/>
            </p:nvSpPr>
            <p:spPr>
              <a:xfrm>
                <a:off x="8000421" y="4872939"/>
                <a:ext cx="686383" cy="664881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>
          <p:sp>
            <p:nvSpPr>
              <p:cNvPr id="103" name="橢圓 10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0421" y="4872939"/>
                <a:ext cx="686383" cy="664881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4" name="橢圓 103"/>
              <p:cNvSpPr/>
              <p:nvPr/>
            </p:nvSpPr>
            <p:spPr>
              <a:xfrm>
                <a:off x="8843251" y="4872938"/>
                <a:ext cx="686383" cy="664881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>
          <p:sp>
            <p:nvSpPr>
              <p:cNvPr id="104" name="橢圓 10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3251" y="4872938"/>
                <a:ext cx="686383" cy="664881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5" name="橢圓 104"/>
              <p:cNvSpPr/>
              <p:nvPr/>
            </p:nvSpPr>
            <p:spPr>
              <a:xfrm>
                <a:off x="9656951" y="4872937"/>
                <a:ext cx="686383" cy="664881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 2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>
          <p:sp>
            <p:nvSpPr>
              <p:cNvPr id="105" name="橢圓 10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6951" y="4872937"/>
                <a:ext cx="686383" cy="664881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6" name="橢圓 105"/>
          <p:cNvSpPr/>
          <p:nvPr/>
        </p:nvSpPr>
        <p:spPr>
          <a:xfrm>
            <a:off x="8429063" y="3543174"/>
            <a:ext cx="686383" cy="664881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3200" dirty="0" smtClean="0"/>
              <a:t>+</a:t>
            </a:r>
            <a:endParaRPr lang="zh-TW" altLang="en-US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7" name="橢圓 106"/>
              <p:cNvSpPr/>
              <p:nvPr/>
            </p:nvSpPr>
            <p:spPr>
              <a:xfrm>
                <a:off x="9211904" y="4131498"/>
                <a:ext cx="675195" cy="664881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altLang="zh-TW" sz="2800" b="0" dirty="0" smtClean="0"/>
              </a:p>
            </p:txBody>
          </p:sp>
        </mc:Choice>
        <mc:Fallback>
          <p:sp>
            <p:nvSpPr>
              <p:cNvPr id="107" name="橢圓 10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1904" y="4131498"/>
                <a:ext cx="675195" cy="664881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8" name="橢圓 107"/>
          <p:cNvSpPr/>
          <p:nvPr/>
        </p:nvSpPr>
        <p:spPr>
          <a:xfrm>
            <a:off x="7402594" y="3543175"/>
            <a:ext cx="686383" cy="664881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3200" dirty="0" smtClean="0"/>
              <a:t>+</a:t>
            </a:r>
            <a:endParaRPr lang="zh-TW" altLang="en-US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9" name="橢圓 108"/>
              <p:cNvSpPr/>
              <p:nvPr/>
            </p:nvSpPr>
            <p:spPr>
              <a:xfrm>
                <a:off x="6630751" y="4208056"/>
                <a:ext cx="675195" cy="664881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altLang="zh-TW" sz="2800" b="0" dirty="0" smtClean="0"/>
              </a:p>
            </p:txBody>
          </p:sp>
        </mc:Choice>
        <mc:Fallback>
          <p:sp>
            <p:nvSpPr>
              <p:cNvPr id="109" name="橢圓 10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0751" y="4208056"/>
                <a:ext cx="675195" cy="664881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1" name="直線接點 110"/>
          <p:cNvCxnSpPr>
            <a:stCxn id="109" idx="3"/>
            <a:endCxn id="5" idx="0"/>
          </p:cNvCxnSpPr>
          <p:nvPr/>
        </p:nvCxnSpPr>
        <p:spPr>
          <a:xfrm flipH="1">
            <a:off x="6534103" y="4775567"/>
            <a:ext cx="195528" cy="973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直線接點 112"/>
          <p:cNvCxnSpPr>
            <a:stCxn id="109" idx="5"/>
            <a:endCxn id="102" idx="1"/>
          </p:cNvCxnSpPr>
          <p:nvPr/>
        </p:nvCxnSpPr>
        <p:spPr>
          <a:xfrm flipH="1">
            <a:off x="7196184" y="4775567"/>
            <a:ext cx="10882" cy="1947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直線接點 114"/>
          <p:cNvCxnSpPr>
            <a:stCxn id="109" idx="7"/>
            <a:endCxn id="108" idx="3"/>
          </p:cNvCxnSpPr>
          <p:nvPr/>
        </p:nvCxnSpPr>
        <p:spPr>
          <a:xfrm flipV="1">
            <a:off x="7207066" y="4110686"/>
            <a:ext cx="296046" cy="1947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直線接點 116"/>
          <p:cNvCxnSpPr>
            <a:stCxn id="108" idx="5"/>
            <a:endCxn id="103" idx="1"/>
          </p:cNvCxnSpPr>
          <p:nvPr/>
        </p:nvCxnSpPr>
        <p:spPr>
          <a:xfrm>
            <a:off x="7988459" y="4110686"/>
            <a:ext cx="112480" cy="8596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直線接點 118"/>
          <p:cNvCxnSpPr>
            <a:stCxn id="103" idx="0"/>
            <a:endCxn id="106" idx="3"/>
          </p:cNvCxnSpPr>
          <p:nvPr/>
        </p:nvCxnSpPr>
        <p:spPr>
          <a:xfrm flipV="1">
            <a:off x="8343613" y="4110685"/>
            <a:ext cx="185968" cy="7622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直線接點 120"/>
          <p:cNvCxnSpPr>
            <a:stCxn id="106" idx="5"/>
            <a:endCxn id="107" idx="1"/>
          </p:cNvCxnSpPr>
          <p:nvPr/>
        </p:nvCxnSpPr>
        <p:spPr>
          <a:xfrm>
            <a:off x="9014928" y="4110685"/>
            <a:ext cx="295856" cy="1181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直線接點 122"/>
          <p:cNvCxnSpPr>
            <a:stCxn id="107" idx="5"/>
            <a:endCxn id="105" idx="0"/>
          </p:cNvCxnSpPr>
          <p:nvPr/>
        </p:nvCxnSpPr>
        <p:spPr>
          <a:xfrm>
            <a:off x="9788219" y="4699009"/>
            <a:ext cx="211924" cy="1739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直線接點 124"/>
          <p:cNvCxnSpPr>
            <a:stCxn id="107" idx="3"/>
            <a:endCxn id="104" idx="0"/>
          </p:cNvCxnSpPr>
          <p:nvPr/>
        </p:nvCxnSpPr>
        <p:spPr>
          <a:xfrm flipH="1">
            <a:off x="9186443" y="4699009"/>
            <a:ext cx="124341" cy="1739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30" name="橢圓 129"/>
              <p:cNvSpPr/>
              <p:nvPr/>
            </p:nvSpPr>
            <p:spPr>
              <a:xfrm>
                <a:off x="7854386" y="2780921"/>
                <a:ext cx="675195" cy="664881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altLang="zh-TW" sz="2800" b="0" dirty="0" smtClean="0"/>
              </a:p>
            </p:txBody>
          </p:sp>
        </mc:Choice>
        <mc:Fallback>
          <p:sp>
            <p:nvSpPr>
              <p:cNvPr id="130" name="橢圓 1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4386" y="2780921"/>
                <a:ext cx="675195" cy="664881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2" name="直線接點 131"/>
          <p:cNvCxnSpPr>
            <a:stCxn id="130" idx="3"/>
            <a:endCxn id="108" idx="0"/>
          </p:cNvCxnSpPr>
          <p:nvPr/>
        </p:nvCxnSpPr>
        <p:spPr>
          <a:xfrm flipH="1">
            <a:off x="7745786" y="3348432"/>
            <a:ext cx="207480" cy="1947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直線接點 133"/>
          <p:cNvCxnSpPr>
            <a:stCxn id="130" idx="5"/>
            <a:endCxn id="106" idx="0"/>
          </p:cNvCxnSpPr>
          <p:nvPr/>
        </p:nvCxnSpPr>
        <p:spPr>
          <a:xfrm>
            <a:off x="8430701" y="3348432"/>
            <a:ext cx="341554" cy="1947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35" name="文字方塊 134"/>
              <p:cNvSpPr txBox="1"/>
              <p:nvPr/>
            </p:nvSpPr>
            <p:spPr>
              <a:xfrm>
                <a:off x="6953280" y="2258006"/>
                <a:ext cx="296536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0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TW" sz="2400" b="0" i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TW" sz="2400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lang="en-US" altLang="zh-TW" sz="24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b="0" i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TW" sz="2400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lang="en-US" altLang="zh-TW" sz="24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b="0" i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400" b="0" i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TW" sz="2400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lang="en-US" altLang="zh-TW" sz="2400" b="0" i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zh-TW" sz="2400" b="0" i="0" smtClean="0">
                          <a:latin typeface="Cambria Math" panose="02040503050406030204" pitchFamily="18" charset="0"/>
                        </a:rPr>
                        <m:t>)(</m:t>
                      </m:r>
                      <m:sSub>
                        <m:sSubPr>
                          <m:ctrlPr>
                            <a:rPr lang="en-US" altLang="zh-TW" sz="2400" b="0" i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TW" sz="2400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lang="en-US" altLang="zh-TW" sz="2400" b="0" i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zh-TW" sz="2400" b="0" i="0" smtClean="0">
                          <a:latin typeface="Cambria Math" panose="02040503050406030204" pitchFamily="18" charset="0"/>
                        </a:rPr>
                        <m:t>+2</m:t>
                      </m:r>
                      <m:sSub>
                        <m:sSubPr>
                          <m:ctrlPr>
                            <a:rPr lang="en-US" altLang="zh-TW" sz="2400" b="0" i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TW" sz="2400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lang="en-US" altLang="zh-TW" sz="2400" b="0" i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altLang="zh-TW" sz="2400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135" name="文字方塊 1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3280" y="2258006"/>
                <a:ext cx="2965364" cy="369332"/>
              </a:xfrm>
              <a:prstGeom prst="rect">
                <a:avLst/>
              </a:prstGeom>
              <a:blipFill>
                <a:blip r:embed="rId11"/>
                <a:stretch>
                  <a:fillRect l="-3292" r="-3292" b="-3442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7" name="矩形 136"/>
              <p:cNvSpPr/>
              <p:nvPr/>
            </p:nvSpPr>
            <p:spPr>
              <a:xfrm>
                <a:off x="1418794" y="2033039"/>
                <a:ext cx="4108620" cy="18823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ℰ</m:t>
                          </m:r>
                        </m:e>
                        <m:sub>
                          <m:r>
                            <a:rPr lang="en-US" altLang="zh-TW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8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≔</m:t>
                      </m:r>
                      <m:d>
                        <m:dPr>
                          <m:begChr m:val="{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}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altLang="zh-TW" sz="2800" b="0" dirty="0" smtClean="0"/>
              </a:p>
              <a:p>
                <a:r>
                  <a:rPr lang="en-US" altLang="zh-TW" sz="2800" dirty="0" smtClean="0"/>
                  <a:t>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TW" altLang="en-US" sz="2800" dirty="0" smtClean="0"/>
                  <a:t> </a:t>
                </a:r>
                <a:r>
                  <a:rPr lang="en-US" altLang="zh-TW" sz="2800" dirty="0" smtClean="0"/>
                  <a:t>is a size-</a:t>
                </a:r>
                <a14:m>
                  <m:oMath xmlns:m="http://schemas.openxmlformats.org/officeDocument/2006/math">
                    <m:r>
                      <a:rPr lang="en-US" altLang="zh-TW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zh-TW" altLang="en-US" sz="2800" dirty="0" smtClean="0"/>
                  <a:t> </a:t>
                </a:r>
                <a:r>
                  <a:rPr lang="en-US" altLang="zh-TW" sz="2800" b="1" dirty="0" smtClean="0"/>
                  <a:t>arithmetic circuit</a:t>
                </a:r>
              </a:p>
              <a:p>
                <a:r>
                  <a:rPr lang="en-US" altLang="zh-TW" sz="2800" dirty="0" smtClean="0"/>
                  <a:t>on </a:t>
                </a:r>
                <a14:m>
                  <m:oMath xmlns:m="http://schemas.openxmlformats.org/officeDocument/2006/math">
                    <m:r>
                      <a:rPr lang="en-US" altLang="zh-TW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zh-TW" altLang="en-US" sz="2800" dirty="0" smtClean="0"/>
                  <a:t> </a:t>
                </a:r>
                <a:r>
                  <a:rPr lang="en-US" altLang="zh-TW" sz="2800" dirty="0" smtClean="0"/>
                  <a:t>variables 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sz="280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altLang="zh-TW" sz="2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endParaRPr lang="zh-TW" altLang="en-US" sz="2800" dirty="0"/>
              </a:p>
            </p:txBody>
          </p:sp>
        </mc:Choice>
        <mc:Fallback>
          <p:sp>
            <p:nvSpPr>
              <p:cNvPr id="137" name="矩形 1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8794" y="2033039"/>
                <a:ext cx="4108620" cy="1882310"/>
              </a:xfrm>
              <a:prstGeom prst="rect">
                <a:avLst/>
              </a:prstGeom>
              <a:blipFill>
                <a:blip r:embed="rId12"/>
                <a:stretch>
                  <a:fillRect l="-3116" b="-714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9" name="矩形 138"/>
              <p:cNvSpPr/>
              <p:nvPr/>
            </p:nvSpPr>
            <p:spPr>
              <a:xfrm>
                <a:off x="1001856" y="4463938"/>
                <a:ext cx="4108620" cy="5564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ℰ</m:t>
                          </m:r>
                        </m:e>
                        <m:sub>
                          <m:r>
                            <a:rPr lang="en-US" altLang="zh-TW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8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altLang="zh-TW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⊆</m:t>
                      </m:r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  <m:t>ℱ</m:t>
                          </m:r>
                        </m:e>
                        <m:sub>
                          <m:r>
                            <a:rPr lang="en-US" altLang="zh-TW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8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TW" sz="2800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800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altLang="zh-TW" sz="2800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p>
                          </m:sSup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>
          <p:sp>
            <p:nvSpPr>
              <p:cNvPr id="139" name="矩形 1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856" y="4463938"/>
                <a:ext cx="4108620" cy="55643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3813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" grpId="0"/>
      <p:bldP spid="1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Corollary</a:t>
            </a:r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>
                    <a:solidFill>
                      <a:schemeClr val="tx1"/>
                    </a:solidFill>
                  </a:rPr>
                  <a:t>For every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TW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TW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TW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TW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altLang="zh-TW" dirty="0" smtClean="0">
                    <a:solidFill>
                      <a:schemeClr val="tx1"/>
                    </a:solidFill>
                  </a:rPr>
                  <a:t> and sufficiently large prime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altLang="zh-TW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2400" i="1" dirty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zh-TW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𝑝𝑜𝑙𝑦</m:t>
                    </m:r>
                    <m:r>
                      <a:rPr lang="en-US" altLang="zh-TW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TW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altLang="zh-TW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TW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  <m:r>
                      <a:rPr lang="en-US" altLang="zh-TW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altLang="zh-TW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TW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en-US" altLang="zh-TW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,1/</m:t>
                    </m:r>
                    <m:r>
                      <a:rPr lang="en-US" altLang="zh-TW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altLang="zh-TW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TW" sz="3200" dirty="0" smtClean="0">
                    <a:solidFill>
                      <a:schemeClr val="tx1"/>
                    </a:solidFill>
                  </a:rPr>
                  <a:t>,   </a:t>
                </a:r>
                <a:r>
                  <a:rPr lang="en-US" altLang="zh-TW" dirty="0" smtClean="0">
                    <a:solidFill>
                      <a:schemeClr val="tx1"/>
                    </a:solidFill>
                  </a:rPr>
                  <a:t>there exist </a:t>
                </a:r>
              </a:p>
              <a:p>
                <a:pPr marL="0" indent="0">
                  <a:buNone/>
                </a:pPr>
                <a:r>
                  <a:rPr lang="en-US" altLang="zh-TW" b="0" dirty="0" smtClean="0">
                    <a:solidFill>
                      <a:schemeClr val="tx1"/>
                    </a:solidFill>
                  </a:rPr>
                  <a:t>			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𝐸𝑛𝑐</m:t>
                    </m:r>
                    <m:r>
                      <a:rPr lang="en-US" altLang="zh-TW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TW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TW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en-US" altLang="zh-TW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bSup>
                      <m:sSubSupPr>
                        <m:ctrlP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TW" altLang="en-US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altLang="zh-TW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  <m:sup>
                        <m:r>
                          <a:rPr lang="en-US" altLang="zh-TW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  <m:r>
                      <a:rPr lang="en-US" altLang="zh-TW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TW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𝐷𝑒𝑐</m:t>
                    </m:r>
                    <m:r>
                      <a:rPr lang="en-US" altLang="zh-TW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bSup>
                      <m:sSubSupPr>
                        <m:ctrlP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TW" altLang="en-US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altLang="zh-TW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  <m:sup>
                        <m:r>
                          <a:rPr lang="en-US" altLang="zh-TW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  <m:r>
                      <a:rPr lang="en-US" altLang="zh-TW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TW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TW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endParaRPr lang="en-US" altLang="zh-TW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altLang="zh-TW" dirty="0" smtClean="0">
                    <a:solidFill>
                      <a:schemeClr val="tx1"/>
                    </a:solidFill>
                  </a:rPr>
                  <a:t>s.t</a:t>
                </a:r>
                <a:r>
                  <a:rPr lang="en-US" altLang="zh-TW" dirty="0" err="1" smtClean="0">
                    <a:solidFill>
                      <a:schemeClr val="tx1"/>
                    </a:solidFill>
                  </a:rPr>
                  <a:t>.</a:t>
                </a:r>
                <a:r>
                  <a:rPr lang="en-US" altLang="zh-TW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𝐸𝑛𝑐</m:t>
                    </m:r>
                    <m:r>
                      <a:rPr lang="en-US" altLang="zh-TW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TW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𝐷𝑒𝑐</m:t>
                    </m:r>
                    <m:r>
                      <a:rPr lang="en-US" altLang="zh-TW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TW" altLang="en-US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altLang="zh-TW" dirty="0" smtClean="0">
                    <a:solidFill>
                      <a:schemeClr val="tx1"/>
                    </a:solidFill>
                  </a:rPr>
                  <a:t>is a non-malleable code against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ℰ</m:t>
                        </m:r>
                      </m:e>
                      <m:sub>
                        <m:r>
                          <a:rPr lang="en-US" altLang="zh-TW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altLang="zh-TW" dirty="0" smtClean="0"/>
                  <a:t>.</a:t>
                </a:r>
              </a:p>
              <a:p>
                <a:endParaRPr lang="en-US" altLang="zh-TW" dirty="0"/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941" r="-63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內容版面配置區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726" y="4702324"/>
            <a:ext cx="1242869" cy="137737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字方塊 5"/>
              <p:cNvSpPr txBox="1"/>
              <p:nvPr/>
            </p:nvSpPr>
            <p:spPr>
              <a:xfrm>
                <a:off x="2747519" y="5383878"/>
                <a:ext cx="255385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000" dirty="0"/>
              </a:p>
            </p:txBody>
          </p:sp>
        </mc:Choice>
        <mc:Fallback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7519" y="5383878"/>
                <a:ext cx="2553853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直線單箭頭接點 6"/>
          <p:cNvCxnSpPr/>
          <p:nvPr/>
        </p:nvCxnSpPr>
        <p:spPr>
          <a:xfrm>
            <a:off x="3583231" y="4594691"/>
            <a:ext cx="1427495" cy="7963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單箭頭接點 7"/>
          <p:cNvCxnSpPr>
            <a:stCxn id="4" idx="3"/>
          </p:cNvCxnSpPr>
          <p:nvPr/>
        </p:nvCxnSpPr>
        <p:spPr>
          <a:xfrm flipV="1">
            <a:off x="6253595" y="4606037"/>
            <a:ext cx="1755667" cy="7849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字方塊 8"/>
              <p:cNvSpPr txBox="1"/>
              <p:nvPr/>
            </p:nvSpPr>
            <p:spPr>
              <a:xfrm>
                <a:off x="6092057" y="5307497"/>
                <a:ext cx="255385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),…,</m:t>
                          </m:r>
                          <m:sSub>
                            <m:sSubPr>
                              <m:ctrlP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) </m:t>
                          </m:r>
                        </m:e>
                      </m:d>
                    </m:oMath>
                  </m:oMathPara>
                </a14:m>
                <a:endParaRPr lang="zh-TW" altLang="en-US" sz="2000" dirty="0"/>
              </a:p>
            </p:txBody>
          </p:sp>
        </mc:Choice>
        <mc:Fallback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2057" y="5307497"/>
                <a:ext cx="2553853" cy="400110"/>
              </a:xfrm>
              <a:prstGeom prst="rect">
                <a:avLst/>
              </a:prstGeom>
              <a:blipFill>
                <a:blip r:embed="rId5"/>
                <a:stretch>
                  <a:fillRect r="-3341" b="-1538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圓角矩形 9"/>
          <p:cNvSpPr/>
          <p:nvPr/>
        </p:nvSpPr>
        <p:spPr>
          <a:xfrm>
            <a:off x="2055914" y="4262582"/>
            <a:ext cx="1339273" cy="8035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600" dirty="0" err="1" smtClean="0"/>
              <a:t>Enc</a:t>
            </a:r>
            <a:endParaRPr lang="zh-TW" altLang="en-US" sz="3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文字方塊 10"/>
              <p:cNvSpPr txBox="1"/>
              <p:nvPr/>
            </p:nvSpPr>
            <p:spPr>
              <a:xfrm>
                <a:off x="259636" y="4167277"/>
                <a:ext cx="237484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</m:oMath>
                  </m:oMathPara>
                </a14:m>
                <a:endParaRPr lang="zh-TW" altLang="en-US" sz="2000" dirty="0"/>
              </a:p>
            </p:txBody>
          </p:sp>
        </mc:Choice>
        <mc:Fallback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636" y="4167277"/>
                <a:ext cx="2374843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直線單箭頭接點 11"/>
          <p:cNvCxnSpPr/>
          <p:nvPr/>
        </p:nvCxnSpPr>
        <p:spPr>
          <a:xfrm>
            <a:off x="1147433" y="4664364"/>
            <a:ext cx="720437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文字方塊 14"/>
              <p:cNvSpPr txBox="1"/>
              <p:nvPr/>
            </p:nvSpPr>
            <p:spPr>
              <a:xfrm>
                <a:off x="4489969" y="5931863"/>
                <a:ext cx="2170546" cy="4901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ℰ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9969" y="5931863"/>
                <a:ext cx="2170546" cy="490199"/>
              </a:xfrm>
              <a:prstGeom prst="rect">
                <a:avLst/>
              </a:prstGeom>
              <a:blipFill>
                <a:blip r:embed="rId7"/>
                <a:stretch>
                  <a:fillRect b="-75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圓角矩形 17"/>
          <p:cNvSpPr/>
          <p:nvPr/>
        </p:nvSpPr>
        <p:spPr>
          <a:xfrm>
            <a:off x="8134061" y="4165605"/>
            <a:ext cx="1339273" cy="8035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600" dirty="0" smtClean="0"/>
              <a:t>Dec</a:t>
            </a:r>
            <a:endParaRPr lang="zh-TW" altLang="en-US" sz="3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文字方塊 18"/>
              <p:cNvSpPr txBox="1"/>
              <p:nvPr/>
            </p:nvSpPr>
            <p:spPr>
              <a:xfrm>
                <a:off x="9137742" y="4107951"/>
                <a:ext cx="237484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acc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</m:oMath>
                  </m:oMathPara>
                </a14:m>
                <a:endParaRPr lang="zh-TW" altLang="en-US" sz="2000" dirty="0"/>
              </a:p>
            </p:txBody>
          </p:sp>
        </mc:Choice>
        <mc:Fallback>
          <p:sp>
            <p:nvSpPr>
              <p:cNvPr id="19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7742" y="4107951"/>
                <a:ext cx="2374843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直線單箭頭接點 19"/>
          <p:cNvCxnSpPr/>
          <p:nvPr/>
        </p:nvCxnSpPr>
        <p:spPr>
          <a:xfrm>
            <a:off x="9637734" y="4606036"/>
            <a:ext cx="720437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133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Secret sharing </a:t>
            </a:r>
            <a:r>
              <a:rPr lang="en-US" altLang="zh-TW" sz="3200" dirty="0" smtClean="0"/>
              <a:t>[Shamir79,Blakley79] </a:t>
            </a:r>
            <a:endParaRPr lang="zh-TW" altLang="en-US" sz="3200" dirty="0"/>
          </a:p>
        </p:txBody>
      </p:sp>
      <p:sp>
        <p:nvSpPr>
          <p:cNvPr id="5" name="圓角矩形 4"/>
          <p:cNvSpPr/>
          <p:nvPr/>
        </p:nvSpPr>
        <p:spPr>
          <a:xfrm>
            <a:off x="3209318" y="3051462"/>
            <a:ext cx="1339273" cy="8035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600" dirty="0" smtClean="0"/>
              <a:t>Share</a:t>
            </a:r>
            <a:endParaRPr lang="zh-TW" altLang="en-US" sz="3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字方塊 5"/>
              <p:cNvSpPr txBox="1"/>
              <p:nvPr/>
            </p:nvSpPr>
            <p:spPr>
              <a:xfrm>
                <a:off x="1715656" y="3067042"/>
                <a:ext cx="70196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3200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zh-TW" altLang="en-US" sz="3200" dirty="0"/>
              </a:p>
            </p:txBody>
          </p:sp>
        </mc:Choice>
        <mc:Fallback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5656" y="3067042"/>
                <a:ext cx="701964" cy="5847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直線單箭頭接點 7"/>
          <p:cNvCxnSpPr/>
          <p:nvPr/>
        </p:nvCxnSpPr>
        <p:spPr>
          <a:xfrm>
            <a:off x="2372087" y="3359430"/>
            <a:ext cx="720437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圓角矩形 10"/>
          <p:cNvSpPr/>
          <p:nvPr/>
        </p:nvSpPr>
        <p:spPr>
          <a:xfrm>
            <a:off x="7509812" y="2947951"/>
            <a:ext cx="1339273" cy="8035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600" dirty="0"/>
              <a:t>R</a:t>
            </a:r>
            <a:r>
              <a:rPr lang="en-US" altLang="zh-TW" sz="3600" dirty="0" smtClean="0"/>
              <a:t>ec</a:t>
            </a:r>
            <a:endParaRPr lang="zh-TW" altLang="en-US" sz="3600" dirty="0"/>
          </a:p>
        </p:txBody>
      </p:sp>
      <p:cxnSp>
        <p:nvCxnSpPr>
          <p:cNvPr id="12" name="直線單箭頭接點 11"/>
          <p:cNvCxnSpPr/>
          <p:nvPr/>
        </p:nvCxnSpPr>
        <p:spPr>
          <a:xfrm>
            <a:off x="9014692" y="3349733"/>
            <a:ext cx="7112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文字方塊 12"/>
              <p:cNvSpPr txBox="1"/>
              <p:nvPr/>
            </p:nvSpPr>
            <p:spPr>
              <a:xfrm>
                <a:off x="9812987" y="3051462"/>
                <a:ext cx="70196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3200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zh-TW" altLang="en-US" sz="3200" dirty="0"/>
              </a:p>
            </p:txBody>
          </p:sp>
        </mc:Choice>
        <mc:Fallback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2987" y="3051462"/>
                <a:ext cx="701964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直線單箭頭接點 16"/>
          <p:cNvCxnSpPr/>
          <p:nvPr/>
        </p:nvCxnSpPr>
        <p:spPr>
          <a:xfrm flipV="1">
            <a:off x="4941454" y="2789382"/>
            <a:ext cx="2262909" cy="92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文字方塊 17"/>
              <p:cNvSpPr txBox="1"/>
              <p:nvPr/>
            </p:nvSpPr>
            <p:spPr>
              <a:xfrm>
                <a:off x="5661890" y="2420050"/>
                <a:ext cx="8220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>
          <p:sp>
            <p:nvSpPr>
              <p:cNvPr id="18" name="文字方塊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1890" y="2420050"/>
                <a:ext cx="822036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直線單箭頭接點 19"/>
          <p:cNvCxnSpPr/>
          <p:nvPr/>
        </p:nvCxnSpPr>
        <p:spPr>
          <a:xfrm flipV="1">
            <a:off x="4941454" y="3244391"/>
            <a:ext cx="2262909" cy="92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文字方塊 20"/>
              <p:cNvSpPr txBox="1"/>
              <p:nvPr/>
            </p:nvSpPr>
            <p:spPr>
              <a:xfrm>
                <a:off x="5661890" y="2866796"/>
                <a:ext cx="8220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>
          <p:sp>
            <p:nvSpPr>
              <p:cNvPr id="21" name="文字方塊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1890" y="2866796"/>
                <a:ext cx="822036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直線單箭頭接點 21"/>
          <p:cNvCxnSpPr/>
          <p:nvPr/>
        </p:nvCxnSpPr>
        <p:spPr>
          <a:xfrm flipV="1">
            <a:off x="4969169" y="4128648"/>
            <a:ext cx="2262909" cy="92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文字方塊 22"/>
              <p:cNvSpPr txBox="1"/>
              <p:nvPr/>
            </p:nvSpPr>
            <p:spPr>
              <a:xfrm>
                <a:off x="5689605" y="3759316"/>
                <a:ext cx="8220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>
          <p:sp>
            <p:nvSpPr>
              <p:cNvPr id="23" name="文字方塊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9605" y="3759316"/>
                <a:ext cx="822036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文字方塊 23"/>
          <p:cNvSpPr txBox="1"/>
          <p:nvPr/>
        </p:nvSpPr>
        <p:spPr>
          <a:xfrm>
            <a:off x="5539150" y="3334078"/>
            <a:ext cx="1006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/>
              <a:t>…</a:t>
            </a:r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文字方塊 24"/>
              <p:cNvSpPr txBox="1"/>
              <p:nvPr/>
            </p:nvSpPr>
            <p:spPr>
              <a:xfrm>
                <a:off x="1246909" y="4535055"/>
                <a:ext cx="9051636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i="1" dirty="0" smtClean="0">
                    <a:solidFill>
                      <a:schemeClr val="accent2"/>
                    </a:solidFill>
                  </a:rPr>
                  <a:t>t</a:t>
                </a:r>
                <a:r>
                  <a:rPr lang="en-US" altLang="zh-TW" sz="2400" dirty="0" smtClean="0"/>
                  <a:t>-out-of-</a:t>
                </a:r>
                <a:r>
                  <a:rPr lang="en-US" altLang="zh-TW" sz="2400" i="1" dirty="0" smtClean="0"/>
                  <a:t>n</a:t>
                </a:r>
                <a:r>
                  <a:rPr lang="en-US" altLang="zh-TW" sz="2400" dirty="0" smtClean="0"/>
                  <a:t> secret sharing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TW" sz="2400" dirty="0" smtClean="0"/>
                  <a:t>Correctness: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altLang="zh-TW" sz="2400" dirty="0" smtClean="0"/>
                  <a:t> can be reconstructed with any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TW" sz="2400" dirty="0" smtClean="0"/>
                  <a:t>shares 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TW" sz="2400" dirty="0" smtClean="0"/>
                  <a:t>Secrecy: any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TW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TW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r>
                  <a:rPr lang="zh-TW" altLang="en-US" sz="2400" dirty="0" smtClean="0"/>
                  <a:t> </a:t>
                </a:r>
                <a:r>
                  <a:rPr lang="en-US" altLang="zh-TW" sz="2400" dirty="0" smtClean="0"/>
                  <a:t>shares </a:t>
                </a:r>
                <a:r>
                  <a:rPr lang="en-US" altLang="zh-TW" sz="2400" dirty="0" smtClean="0"/>
                  <a:t>reveal no </a:t>
                </a:r>
                <a:r>
                  <a:rPr lang="en-US" altLang="zh-TW" sz="2400" dirty="0" smtClean="0"/>
                  <a:t>information about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25" name="文字方塊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6909" y="4535055"/>
                <a:ext cx="9051636" cy="1200329"/>
              </a:xfrm>
              <a:prstGeom prst="rect">
                <a:avLst/>
              </a:prstGeom>
              <a:blipFill>
                <a:blip r:embed="rId7"/>
                <a:stretch>
                  <a:fillRect l="-1078" t="-4061" b="-1066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937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10392</TotalTime>
  <Words>1159</Words>
  <Application>Microsoft Office PowerPoint</Application>
  <PresentationFormat>寬螢幕</PresentationFormat>
  <Paragraphs>413</Paragraphs>
  <Slides>33</Slides>
  <Notes>19</Notes>
  <HiddenSlides>5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33</vt:i4>
      </vt:variant>
    </vt:vector>
  </HeadingPairs>
  <TitlesOfParts>
    <vt:vector size="39" baseType="lpstr">
      <vt:lpstr>新細明體</vt:lpstr>
      <vt:lpstr>Arial</vt:lpstr>
      <vt:lpstr>Calibri</vt:lpstr>
      <vt:lpstr>Calibri Light</vt:lpstr>
      <vt:lpstr>Cambria Math</vt:lpstr>
      <vt:lpstr>Office 佈景主題</vt:lpstr>
      <vt:lpstr>Non-Malleability against Polynomial Tampering</vt:lpstr>
      <vt:lpstr>Non-malleable code [DPW10]</vt:lpstr>
      <vt:lpstr>Non-malleable code [DPW10]</vt:lpstr>
      <vt:lpstr>Tampering functions</vt:lpstr>
      <vt:lpstr>Polynomial tampering</vt:lpstr>
      <vt:lpstr>Our result</vt:lpstr>
      <vt:lpstr>Arithmetic circuits</vt:lpstr>
      <vt:lpstr>Corollary</vt:lpstr>
      <vt:lpstr>Secret sharing [Shamir79,Blakley79] </vt:lpstr>
      <vt:lpstr>Non-malleable secret sharing [GK18] </vt:lpstr>
      <vt:lpstr>Prior work</vt:lpstr>
      <vt:lpstr>Prior work</vt:lpstr>
      <vt:lpstr>Prior work</vt:lpstr>
      <vt:lpstr>Our result</vt:lpstr>
      <vt:lpstr>Corollary</vt:lpstr>
      <vt:lpstr>Roadmap</vt:lpstr>
      <vt:lpstr>Seedless non-malleable extractor [CG14]</vt:lpstr>
      <vt:lpstr>Our result</vt:lpstr>
      <vt:lpstr>Our result</vt:lpstr>
      <vt:lpstr>Skew affine source</vt:lpstr>
      <vt:lpstr>NM extractor construction</vt:lpstr>
      <vt:lpstr>NM extractor construction</vt:lpstr>
      <vt:lpstr>NM extractor construction</vt:lpstr>
      <vt:lpstr>Proof ideas</vt:lpstr>
      <vt:lpstr>Proof overview</vt:lpstr>
      <vt:lpstr>Reduce dimension</vt:lpstr>
      <vt:lpstr>NMExt for skew line source</vt:lpstr>
      <vt:lpstr>NMExt for skew line source</vt:lpstr>
      <vt:lpstr>NMExt for skew line source</vt:lpstr>
      <vt:lpstr>Efficient inverter for NMExt</vt:lpstr>
      <vt:lpstr>NM extractor =&gt; NM secret sharing </vt:lpstr>
      <vt:lpstr>NMSS against polynomial tampering</vt:lpstr>
      <vt:lpstr>Open problems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Non-Malleability against Polynomial Tampering</dc:title>
  <dc:creator>俊杰 廖</dc:creator>
  <cp:lastModifiedBy>俊杰 廖</cp:lastModifiedBy>
  <cp:revision>134</cp:revision>
  <dcterms:created xsi:type="dcterms:W3CDTF">2020-08-06T05:02:16Z</dcterms:created>
  <dcterms:modified xsi:type="dcterms:W3CDTF">2020-08-13T10:15:03Z</dcterms:modified>
</cp:coreProperties>
</file>