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351" r:id="rId4"/>
    <p:sldId id="353" r:id="rId5"/>
    <p:sldId id="279" r:id="rId6"/>
    <p:sldId id="280" r:id="rId7"/>
    <p:sldId id="288" r:id="rId8"/>
    <p:sldId id="355" r:id="rId9"/>
    <p:sldId id="281" r:id="rId10"/>
    <p:sldId id="282" r:id="rId11"/>
    <p:sldId id="333" r:id="rId12"/>
    <p:sldId id="334" r:id="rId13"/>
    <p:sldId id="283" r:id="rId14"/>
    <p:sldId id="289" r:id="rId15"/>
    <p:sldId id="335" r:id="rId16"/>
    <p:sldId id="356" r:id="rId17"/>
    <p:sldId id="341" r:id="rId18"/>
    <p:sldId id="342" r:id="rId19"/>
    <p:sldId id="357" r:id="rId20"/>
    <p:sldId id="337" r:id="rId21"/>
    <p:sldId id="344" r:id="rId22"/>
    <p:sldId id="345" r:id="rId23"/>
    <p:sldId id="347" r:id="rId24"/>
    <p:sldId id="339" r:id="rId25"/>
    <p:sldId id="348" r:id="rId26"/>
    <p:sldId id="34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CCB"/>
    <a:srgbClr val="E9B9E3"/>
    <a:srgbClr val="FCF6FB"/>
    <a:srgbClr val="FDF9FD"/>
    <a:srgbClr val="000099"/>
    <a:srgbClr val="003399"/>
    <a:srgbClr val="0033CC"/>
    <a:srgbClr val="EB7C31"/>
    <a:srgbClr val="922E86"/>
    <a:srgbClr val="752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6" autoAdjust="0"/>
    <p:restoredTop sz="91718" autoAdjust="0"/>
  </p:normalViewPr>
  <p:slideViewPr>
    <p:cSldViewPr snapToGrid="0">
      <p:cViewPr varScale="1">
        <p:scale>
          <a:sx n="103" d="100"/>
          <a:sy n="103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DA01-5C85-409F-90C8-765B6774E539}" type="datetimeFigureOut">
              <a:rPr lang="en-US" smtClean="0"/>
              <a:t>11/9/20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C19BD-82D8-4E12-8AC4-6861B1E8BE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4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ABEDC-80C5-A046-8A21-039EB32B309B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728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4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2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2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ABEDC-80C5-A046-8A21-039EB32B309B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661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ABEDC-80C5-A046-8A21-039EB32B309B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02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3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5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C19BD-82D8-4E12-8AC4-6861B1E8BE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2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ABEDC-80C5-A046-8A21-039EB32B309B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461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ABEDC-80C5-A046-8A21-039EB32B309B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152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C9D4-7E8E-6943-B771-EAD8AB7A6671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5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49E-3E67-0C40-BFBE-90C02169B759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F534-578E-4548-BAE4-8EE43AD0A4CD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8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C96F-9946-7040-ABDA-A0E3C61FFAAA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0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7475-D620-2F40-8945-3B45A51B5C9E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156-C36E-4346-B1FD-0274D5563970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71DA-29FE-FB4D-B629-76645F80787A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7D3A-AFEF-024E-BA08-A240ECE78457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9A76-58D2-8548-BEBC-362F88ADD067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7FD-63B6-8247-B83E-32307C566218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3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6B97-04D3-1546-B092-71D6C44FDCD4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DCCB-0A06-FD4F-AA14-507CFFEA3462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9F65-4590-4A17-8B00-89741A865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6.png"/><Relationship Id="rId4" Type="http://schemas.openxmlformats.org/officeDocument/2006/relationships/image" Target="../media/image130.png"/><Relationship Id="rId9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11.png"/><Relationship Id="rId5" Type="http://schemas.openxmlformats.org/officeDocument/2006/relationships/image" Target="../media/image290.png"/><Relationship Id="rId10" Type="http://schemas.openxmlformats.org/officeDocument/2006/relationships/image" Target="../media/image33.png"/><Relationship Id="rId4" Type="http://schemas.openxmlformats.org/officeDocument/2006/relationships/image" Target="../media/image280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.png"/><Relationship Id="rId3" Type="http://schemas.openxmlformats.org/officeDocument/2006/relationships/image" Target="../media/image3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.png"/><Relationship Id="rId7" Type="http://schemas.openxmlformats.org/officeDocument/2006/relationships/image" Target="../media/image41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9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11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8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3.tiff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703" y="901357"/>
            <a:ext cx="10888594" cy="2191448"/>
          </a:xfrm>
        </p:spPr>
        <p:txBody>
          <a:bodyPr>
            <a:noAutofit/>
          </a:bodyPr>
          <a:lstStyle/>
          <a:p>
            <a:r>
              <a:rPr lang="en-US" dirty="0"/>
              <a:t>Barriers for Succinct Arguments in the Random Oracle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87" y="3791507"/>
            <a:ext cx="2191448" cy="2191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3264" y="4234358"/>
            <a:ext cx="316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Alessandro Chiesa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64" y="4687176"/>
            <a:ext cx="316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UC Berkeley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599" y="4152550"/>
            <a:ext cx="267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Eylon</a:t>
            </a:r>
            <a:r>
              <a:rPr lang="en-US" sz="2800" b="1" u="sng" dirty="0"/>
              <a:t> Yogev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4594" y="4687176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Boston University</a:t>
            </a:r>
          </a:p>
          <a:p>
            <a:pPr algn="r"/>
            <a:r>
              <a:rPr lang="en-US" sz="2000" dirty="0"/>
              <a:t>&amp; Tel Aviv University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CDCC1E-3ECE-8044-B8D5-91342B11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9" y="3624366"/>
            <a:ext cx="2098914" cy="26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FD533-6697-154D-B293-0EBD23004B2A}"/>
              </a:ext>
            </a:extLst>
          </p:cNvPr>
          <p:cNvSpPr/>
          <p:nvPr/>
        </p:nvSpPr>
        <p:spPr>
          <a:xfrm>
            <a:off x="3578322" y="3449866"/>
            <a:ext cx="4664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E3192"/>
                </a:solidFill>
                <a:latin typeface="Roboto Condensed"/>
              </a:rPr>
              <a:t>TCC 2020</a:t>
            </a:r>
            <a:endParaRPr lang="en-IL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5AD52-77E4-F844-9388-A3A83F59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6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Prover Adaptivity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2732-37ED-5945-9F00-C104BEC45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We consider </a:t>
            </a:r>
            <a:r>
              <a:rPr lang="en-IL" dirty="0">
                <a:solidFill>
                  <a:srgbClr val="FF0000"/>
                </a:solidFill>
              </a:rPr>
              <a:t>prover adaptivity:</a:t>
            </a:r>
            <a:br>
              <a:rPr lang="en-IL" dirty="0">
                <a:solidFill>
                  <a:srgbClr val="FF0000"/>
                </a:solidFill>
              </a:rPr>
            </a:br>
            <a:r>
              <a:rPr lang="en-IL" dirty="0"/>
              <a:t>The number of </a:t>
            </a:r>
            <a:r>
              <a:rPr lang="en-IL" dirty="0">
                <a:solidFill>
                  <a:srgbClr val="FF0000"/>
                </a:solidFill>
              </a:rPr>
              <a:t>query rounds </a:t>
            </a:r>
            <a:r>
              <a:rPr lang="en-IL" dirty="0"/>
              <a:t>to the random oracle.</a:t>
            </a:r>
          </a:p>
          <a:p>
            <a:endParaRPr lang="en-IL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76E3E-2DA2-2B4C-B67C-F0850DE0B876}"/>
              </a:ext>
            </a:extLst>
          </p:cNvPr>
          <p:cNvCxnSpPr>
            <a:cxnSpLocks/>
          </p:cNvCxnSpPr>
          <p:nvPr/>
        </p:nvCxnSpPr>
        <p:spPr>
          <a:xfrm flipH="1">
            <a:off x="3159484" y="4244647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7DAEC7-2372-6748-9D73-1C22D3E498AE}"/>
              </a:ext>
            </a:extLst>
          </p:cNvPr>
          <p:cNvCxnSpPr>
            <a:cxnSpLocks/>
          </p:cNvCxnSpPr>
          <p:nvPr/>
        </p:nvCxnSpPr>
        <p:spPr>
          <a:xfrm>
            <a:off x="3125248" y="3499162"/>
            <a:ext cx="595343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/>
              <p:nvPr/>
            </p:nvSpPr>
            <p:spPr>
              <a:xfrm>
                <a:off x="4987234" y="2995703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34" y="2995703"/>
                <a:ext cx="2003241" cy="435760"/>
              </a:xfrm>
              <a:prstGeom prst="rect">
                <a:avLst/>
              </a:prstGeom>
              <a:blipFill>
                <a:blip r:embed="rId4"/>
                <a:stretch>
                  <a:fillRect l="-1887" b="-13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/>
              <p:nvPr/>
            </p:nvSpPr>
            <p:spPr>
              <a:xfrm>
                <a:off x="5009005" y="3775038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05" y="3775038"/>
                <a:ext cx="2003241" cy="435760"/>
              </a:xfrm>
              <a:prstGeom prst="rect">
                <a:avLst/>
              </a:prstGeom>
              <a:blipFill>
                <a:blip r:embed="rId5"/>
                <a:stretch>
                  <a:fillRect l="-3797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BD516-5A7E-5D47-A9BC-6B8CA972A447}"/>
              </a:ext>
            </a:extLst>
          </p:cNvPr>
          <p:cNvCxnSpPr>
            <a:cxnSpLocks/>
          </p:cNvCxnSpPr>
          <p:nvPr/>
        </p:nvCxnSpPr>
        <p:spPr>
          <a:xfrm flipH="1">
            <a:off x="3203027" y="5710590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293F3-C91E-A342-90FA-F292A9243B51}"/>
              </a:ext>
            </a:extLst>
          </p:cNvPr>
          <p:cNvCxnSpPr>
            <a:cxnSpLocks/>
          </p:cNvCxnSpPr>
          <p:nvPr/>
        </p:nvCxnSpPr>
        <p:spPr>
          <a:xfrm>
            <a:off x="3168791" y="4965105"/>
            <a:ext cx="595343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/>
              <p:nvPr/>
            </p:nvSpPr>
            <p:spPr>
              <a:xfrm>
                <a:off x="5030777" y="4461646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77" y="4461646"/>
                <a:ext cx="2003241" cy="435760"/>
              </a:xfrm>
              <a:prstGeom prst="rect">
                <a:avLst/>
              </a:prstGeom>
              <a:blipFill>
                <a:blip r:embed="rId6"/>
                <a:stretch>
                  <a:fillRect l="-2532" t="-2857" r="-633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/>
              <p:nvPr/>
            </p:nvSpPr>
            <p:spPr>
              <a:xfrm>
                <a:off x="5030777" y="5207362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77" y="5207362"/>
                <a:ext cx="2003241" cy="435760"/>
              </a:xfrm>
              <a:prstGeom prst="rect">
                <a:avLst/>
              </a:prstGeom>
              <a:blipFill>
                <a:blip r:embed="rId7"/>
                <a:stretch>
                  <a:fillRect l="-4430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6BC88FF-6F5C-5A4F-9423-919DE8214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29" y="3078239"/>
            <a:ext cx="1791330" cy="17913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0AD8EE-AA89-1145-BC09-D7B94F6BC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652" y="3121536"/>
            <a:ext cx="1587781" cy="15877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5BF13-8894-2E4E-916F-D2D4584D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5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Prover Adaptivity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We define a parameter of </a:t>
                </a:r>
                <a:r>
                  <a:rPr lang="en-IL" dirty="0">
                    <a:solidFill>
                      <a:srgbClr val="FF0000"/>
                    </a:solidFill>
                  </a:rPr>
                  <a:t>prover adaptivity:</a:t>
                </a:r>
                <a:br>
                  <a:rPr lang="en-IL" dirty="0">
                    <a:solidFill>
                      <a:srgbClr val="FF0000"/>
                    </a:solidFill>
                  </a:rPr>
                </a:br>
                <a:r>
                  <a:rPr lang="en-IL" dirty="0"/>
                  <a:t>The number of </a:t>
                </a:r>
                <a:r>
                  <a:rPr lang="en-IL" dirty="0">
                    <a:solidFill>
                      <a:srgbClr val="FF0000"/>
                    </a:solidFill>
                  </a:rPr>
                  <a:t>query rounds </a:t>
                </a:r>
                <a:r>
                  <a:rPr lang="en-IL" dirty="0"/>
                  <a:t>to the random oracle.</a:t>
                </a:r>
              </a:p>
              <a:p>
                <a:r>
                  <a:rPr lang="en-IL" dirty="0"/>
                  <a:t>In known constructions, </a:t>
                </a:r>
                <a:r>
                  <a:rPr lang="en-IL" dirty="0">
                    <a:solidFill>
                      <a:srgbClr val="FF0000"/>
                    </a:solidFill>
                  </a:rPr>
                  <a:t>adaptivity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>
                  <a:solidFill>
                    <a:srgbClr val="FF0000"/>
                  </a:solidFill>
                </a:endParaRPr>
              </a:p>
              <a:p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66BA42A-3B13-784E-B769-33F1108F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35" y="3577706"/>
            <a:ext cx="5742530" cy="27341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E21D-4377-474B-8BC7-D801403D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Result 1 – </a:t>
            </a:r>
            <a:r>
              <a:rPr lang="en-IL" dirty="0">
                <a:solidFill>
                  <a:srgbClr val="C00000"/>
                </a:solidFill>
              </a:rPr>
              <a:t>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2732-37ED-5945-9F00-C104BEC4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4030" cy="4351338"/>
          </a:xfrm>
        </p:spPr>
        <p:txBody>
          <a:bodyPr/>
          <a:lstStyle/>
          <a:p>
            <a:r>
              <a:rPr lang="en-IL" dirty="0"/>
              <a:t>Theorem: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B92BF-0191-B34A-A5F4-BD1E7790DE42}"/>
              </a:ext>
            </a:extLst>
          </p:cNvPr>
          <p:cNvSpPr/>
          <p:nvPr/>
        </p:nvSpPr>
        <p:spPr>
          <a:xfrm>
            <a:off x="1423768" y="2567065"/>
            <a:ext cx="3102963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3"/>
                      <a:gd name="connsiteY0" fmla="*/ 0 h 1723869"/>
                      <a:gd name="connsiteX1" fmla="*/ 620593 w 3102963"/>
                      <a:gd name="connsiteY1" fmla="*/ 0 h 1723869"/>
                      <a:gd name="connsiteX2" fmla="*/ 1148096 w 3102963"/>
                      <a:gd name="connsiteY2" fmla="*/ 0 h 1723869"/>
                      <a:gd name="connsiteX3" fmla="*/ 1768689 w 3102963"/>
                      <a:gd name="connsiteY3" fmla="*/ 0 h 1723869"/>
                      <a:gd name="connsiteX4" fmla="*/ 2327222 w 3102963"/>
                      <a:gd name="connsiteY4" fmla="*/ 0 h 1723869"/>
                      <a:gd name="connsiteX5" fmla="*/ 3102963 w 3102963"/>
                      <a:gd name="connsiteY5" fmla="*/ 0 h 1723869"/>
                      <a:gd name="connsiteX6" fmla="*/ 3102963 w 3102963"/>
                      <a:gd name="connsiteY6" fmla="*/ 574623 h 1723869"/>
                      <a:gd name="connsiteX7" fmla="*/ 3102963 w 3102963"/>
                      <a:gd name="connsiteY7" fmla="*/ 1183723 h 1723869"/>
                      <a:gd name="connsiteX8" fmla="*/ 3102963 w 3102963"/>
                      <a:gd name="connsiteY8" fmla="*/ 1723869 h 1723869"/>
                      <a:gd name="connsiteX9" fmla="*/ 2420311 w 3102963"/>
                      <a:gd name="connsiteY9" fmla="*/ 1723869 h 1723869"/>
                      <a:gd name="connsiteX10" fmla="*/ 1830748 w 3102963"/>
                      <a:gd name="connsiteY10" fmla="*/ 1723869 h 1723869"/>
                      <a:gd name="connsiteX11" fmla="*/ 1241185 w 3102963"/>
                      <a:gd name="connsiteY11" fmla="*/ 1723869 h 1723869"/>
                      <a:gd name="connsiteX12" fmla="*/ 713681 w 3102963"/>
                      <a:gd name="connsiteY12" fmla="*/ 1723869 h 1723869"/>
                      <a:gd name="connsiteX13" fmla="*/ 0 w 3102963"/>
                      <a:gd name="connsiteY13" fmla="*/ 1723869 h 1723869"/>
                      <a:gd name="connsiteX14" fmla="*/ 0 w 3102963"/>
                      <a:gd name="connsiteY14" fmla="*/ 1166485 h 1723869"/>
                      <a:gd name="connsiteX15" fmla="*/ 0 w 3102963"/>
                      <a:gd name="connsiteY15" fmla="*/ 609100 h 1723869"/>
                      <a:gd name="connsiteX16" fmla="*/ 0 w 3102963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3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71892" y="-24189"/>
                          <a:pt x="1148096" y="0"/>
                        </a:cubicBezTo>
                        <a:cubicBezTo>
                          <a:pt x="1324300" y="24189"/>
                          <a:pt x="1598595" y="-17795"/>
                          <a:pt x="1768689" y="0"/>
                        </a:cubicBezTo>
                        <a:cubicBezTo>
                          <a:pt x="1938783" y="17795"/>
                          <a:pt x="2204758" y="22903"/>
                          <a:pt x="2327222" y="0"/>
                        </a:cubicBezTo>
                        <a:cubicBezTo>
                          <a:pt x="2449686" y="-22903"/>
                          <a:pt x="2847696" y="14706"/>
                          <a:pt x="3102963" y="0"/>
                        </a:cubicBezTo>
                        <a:cubicBezTo>
                          <a:pt x="3079499" y="265343"/>
                          <a:pt x="3107723" y="294758"/>
                          <a:pt x="3102963" y="574623"/>
                        </a:cubicBezTo>
                        <a:cubicBezTo>
                          <a:pt x="3098203" y="854488"/>
                          <a:pt x="3075723" y="1011172"/>
                          <a:pt x="3102963" y="1183723"/>
                        </a:cubicBezTo>
                        <a:cubicBezTo>
                          <a:pt x="3130203" y="1356274"/>
                          <a:pt x="3123518" y="1506589"/>
                          <a:pt x="3102963" y="1723869"/>
                        </a:cubicBezTo>
                        <a:cubicBezTo>
                          <a:pt x="2933618" y="1689800"/>
                          <a:pt x="2639782" y="1698066"/>
                          <a:pt x="2420311" y="1723869"/>
                        </a:cubicBezTo>
                        <a:cubicBezTo>
                          <a:pt x="2200840" y="1749672"/>
                          <a:pt x="1998299" y="1699433"/>
                          <a:pt x="1830748" y="1723869"/>
                        </a:cubicBezTo>
                        <a:cubicBezTo>
                          <a:pt x="1663197" y="1748305"/>
                          <a:pt x="1447475" y="1727918"/>
                          <a:pt x="1241185" y="1723869"/>
                        </a:cubicBezTo>
                        <a:cubicBezTo>
                          <a:pt x="1034895" y="1719820"/>
                          <a:pt x="960767" y="1737033"/>
                          <a:pt x="713681" y="1723869"/>
                        </a:cubicBezTo>
                        <a:cubicBezTo>
                          <a:pt x="466595" y="1710705"/>
                          <a:pt x="177791" y="1715405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CC60-4A9F-F843-AA10-C360317E6144}"/>
              </a:ext>
            </a:extLst>
          </p:cNvPr>
          <p:cNvSpPr txBox="1"/>
          <p:nvPr/>
        </p:nvSpPr>
        <p:spPr>
          <a:xfrm>
            <a:off x="1312904" y="2659700"/>
            <a:ext cx="3102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succinct non-interactive argument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49309-CE12-E74C-B771-3BCA01A9D025}"/>
              </a:ext>
            </a:extLst>
          </p:cNvPr>
          <p:cNvSpPr/>
          <p:nvPr/>
        </p:nvSpPr>
        <p:spPr>
          <a:xfrm>
            <a:off x="7186236" y="2490264"/>
            <a:ext cx="3102963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3"/>
                      <a:gd name="connsiteY0" fmla="*/ 0 h 1723869"/>
                      <a:gd name="connsiteX1" fmla="*/ 620593 w 3102963"/>
                      <a:gd name="connsiteY1" fmla="*/ 0 h 1723869"/>
                      <a:gd name="connsiteX2" fmla="*/ 1148096 w 3102963"/>
                      <a:gd name="connsiteY2" fmla="*/ 0 h 1723869"/>
                      <a:gd name="connsiteX3" fmla="*/ 1768689 w 3102963"/>
                      <a:gd name="connsiteY3" fmla="*/ 0 h 1723869"/>
                      <a:gd name="connsiteX4" fmla="*/ 2327222 w 3102963"/>
                      <a:gd name="connsiteY4" fmla="*/ 0 h 1723869"/>
                      <a:gd name="connsiteX5" fmla="*/ 3102963 w 3102963"/>
                      <a:gd name="connsiteY5" fmla="*/ 0 h 1723869"/>
                      <a:gd name="connsiteX6" fmla="*/ 3102963 w 3102963"/>
                      <a:gd name="connsiteY6" fmla="*/ 574623 h 1723869"/>
                      <a:gd name="connsiteX7" fmla="*/ 3102963 w 3102963"/>
                      <a:gd name="connsiteY7" fmla="*/ 1183723 h 1723869"/>
                      <a:gd name="connsiteX8" fmla="*/ 3102963 w 3102963"/>
                      <a:gd name="connsiteY8" fmla="*/ 1723869 h 1723869"/>
                      <a:gd name="connsiteX9" fmla="*/ 2420311 w 3102963"/>
                      <a:gd name="connsiteY9" fmla="*/ 1723869 h 1723869"/>
                      <a:gd name="connsiteX10" fmla="*/ 1830748 w 3102963"/>
                      <a:gd name="connsiteY10" fmla="*/ 1723869 h 1723869"/>
                      <a:gd name="connsiteX11" fmla="*/ 1241185 w 3102963"/>
                      <a:gd name="connsiteY11" fmla="*/ 1723869 h 1723869"/>
                      <a:gd name="connsiteX12" fmla="*/ 713681 w 3102963"/>
                      <a:gd name="connsiteY12" fmla="*/ 1723869 h 1723869"/>
                      <a:gd name="connsiteX13" fmla="*/ 0 w 3102963"/>
                      <a:gd name="connsiteY13" fmla="*/ 1723869 h 1723869"/>
                      <a:gd name="connsiteX14" fmla="*/ 0 w 3102963"/>
                      <a:gd name="connsiteY14" fmla="*/ 1166485 h 1723869"/>
                      <a:gd name="connsiteX15" fmla="*/ 0 w 3102963"/>
                      <a:gd name="connsiteY15" fmla="*/ 609100 h 1723869"/>
                      <a:gd name="connsiteX16" fmla="*/ 0 w 3102963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3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71892" y="-24189"/>
                          <a:pt x="1148096" y="0"/>
                        </a:cubicBezTo>
                        <a:cubicBezTo>
                          <a:pt x="1324300" y="24189"/>
                          <a:pt x="1598595" y="-17795"/>
                          <a:pt x="1768689" y="0"/>
                        </a:cubicBezTo>
                        <a:cubicBezTo>
                          <a:pt x="1938783" y="17795"/>
                          <a:pt x="2204758" y="22903"/>
                          <a:pt x="2327222" y="0"/>
                        </a:cubicBezTo>
                        <a:cubicBezTo>
                          <a:pt x="2449686" y="-22903"/>
                          <a:pt x="2847696" y="14706"/>
                          <a:pt x="3102963" y="0"/>
                        </a:cubicBezTo>
                        <a:cubicBezTo>
                          <a:pt x="3079499" y="265343"/>
                          <a:pt x="3107723" y="294758"/>
                          <a:pt x="3102963" y="574623"/>
                        </a:cubicBezTo>
                        <a:cubicBezTo>
                          <a:pt x="3098203" y="854488"/>
                          <a:pt x="3075723" y="1011172"/>
                          <a:pt x="3102963" y="1183723"/>
                        </a:cubicBezTo>
                        <a:cubicBezTo>
                          <a:pt x="3130203" y="1356274"/>
                          <a:pt x="3123518" y="1506589"/>
                          <a:pt x="3102963" y="1723869"/>
                        </a:cubicBezTo>
                        <a:cubicBezTo>
                          <a:pt x="2933618" y="1689800"/>
                          <a:pt x="2639782" y="1698066"/>
                          <a:pt x="2420311" y="1723869"/>
                        </a:cubicBezTo>
                        <a:cubicBezTo>
                          <a:pt x="2200840" y="1749672"/>
                          <a:pt x="1998299" y="1699433"/>
                          <a:pt x="1830748" y="1723869"/>
                        </a:cubicBezTo>
                        <a:cubicBezTo>
                          <a:pt x="1663197" y="1748305"/>
                          <a:pt x="1447475" y="1727918"/>
                          <a:pt x="1241185" y="1723869"/>
                        </a:cubicBezTo>
                        <a:cubicBezTo>
                          <a:pt x="1034895" y="1719820"/>
                          <a:pt x="960767" y="1737033"/>
                          <a:pt x="713681" y="1723869"/>
                        </a:cubicBezTo>
                        <a:cubicBezTo>
                          <a:pt x="466595" y="1710705"/>
                          <a:pt x="177791" y="1715405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4346-CCA5-FE4B-A8F7-151617673B18}"/>
              </a:ext>
            </a:extLst>
          </p:cNvPr>
          <p:cNvSpPr txBox="1"/>
          <p:nvPr/>
        </p:nvSpPr>
        <p:spPr>
          <a:xfrm>
            <a:off x="7186235" y="2823286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Interactive oracle proof (IOP)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/>
              <p:nvPr/>
            </p:nvSpPr>
            <p:spPr>
              <a:xfrm>
                <a:off x="4305001" y="2740508"/>
                <a:ext cx="31029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01" y="2740508"/>
                <a:ext cx="3102964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BB8CF9-2FFD-E045-9C32-29752CDEA87A}"/>
                  </a:ext>
                </a:extLst>
              </p:cNvPr>
              <p:cNvSpPr/>
              <p:nvPr/>
            </p:nvSpPr>
            <p:spPr>
              <a:xfrm>
                <a:off x="1423768" y="4340179"/>
                <a:ext cx="3300584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argument size: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dirty="0">
                    <a:highlight>
                      <a:srgbClr val="FFFF00"/>
                    </a:highlight>
                  </a:rPr>
                  <a:t>verifier queries: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𝑣𝑞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dirty="0"/>
                  <a:t>prover queries: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br>
                  <a:rPr lang="en-US" sz="2400" b="0" dirty="0">
                    <a:solidFill>
                      <a:srgbClr val="C00000"/>
                    </a:solidFill>
                  </a:rPr>
                </a:br>
                <a:r>
                  <a:rPr lang="en-US" sz="2400" dirty="0"/>
                  <a:t>prover adaptivity: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BB8CF9-2FFD-E045-9C32-29752CDEA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68" y="4340179"/>
                <a:ext cx="3300584" cy="1569660"/>
              </a:xfrm>
              <a:prstGeom prst="rect">
                <a:avLst/>
              </a:prstGeom>
              <a:blipFill>
                <a:blip r:embed="rId3"/>
                <a:stretch>
                  <a:fillRect l="-2692" t="-2400" r="-1154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AAF653-FCC9-1540-88F0-58D09B57B5B6}"/>
                  </a:ext>
                </a:extLst>
              </p:cNvPr>
              <p:cNvSpPr/>
              <p:nvPr/>
            </p:nvSpPr>
            <p:spPr>
              <a:xfrm>
                <a:off x="6757389" y="4387576"/>
                <a:ext cx="43847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proof length: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</a:rPr>
                  <a:t>query complexity: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𝑣𝑞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AAF653-FCC9-1540-88F0-58D09B57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89" y="4387576"/>
                <a:ext cx="4384725" cy="830997"/>
              </a:xfrm>
              <a:prstGeom prst="rect">
                <a:avLst/>
              </a:prstGeom>
              <a:blipFill>
                <a:blip r:embed="rId4"/>
                <a:stretch>
                  <a:fillRect l="-2017" t="-4545"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6FA57FF-81B8-EA4B-8478-520F57FFD411}"/>
              </a:ext>
            </a:extLst>
          </p:cNvPr>
          <p:cNvSpPr/>
          <p:nvPr/>
        </p:nvSpPr>
        <p:spPr>
          <a:xfrm>
            <a:off x="7312854" y="498218"/>
            <a:ext cx="4529376" cy="1626417"/>
          </a:xfrm>
          <a:prstGeom prst="wedgeRectCallout">
            <a:avLst>
              <a:gd name="adj1" fmla="val 13033"/>
              <a:gd name="adj2" fmla="val -4302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u="sng" dirty="0" err="1">
                <a:solidFill>
                  <a:schemeClr val="tx1"/>
                </a:solidFill>
              </a:rPr>
              <a:t>Rothblum</a:t>
            </a:r>
            <a:r>
              <a:rPr lang="en-US" sz="2000" i="1" u="sng" dirty="0">
                <a:solidFill>
                  <a:schemeClr val="tx1"/>
                </a:solidFill>
              </a:rPr>
              <a:t> </a:t>
            </a:r>
            <a:r>
              <a:rPr lang="en-US" sz="2000" i="1" u="sng" dirty="0" err="1">
                <a:solidFill>
                  <a:schemeClr val="tx1"/>
                </a:solidFill>
              </a:rPr>
              <a:t>Vadhan</a:t>
            </a:r>
            <a:r>
              <a:rPr lang="en-US" sz="2000" i="1" u="sng" dirty="0">
                <a:solidFill>
                  <a:schemeClr val="tx1"/>
                </a:solidFill>
              </a:rPr>
              <a:t> 09:</a:t>
            </a:r>
          </a:p>
          <a:p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PCPs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are inherent for succinct arguments obtained via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blackbox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reductions to 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falsifiable assumptions</a:t>
            </a:r>
          </a:p>
          <a:p>
            <a:pPr algn="ctr"/>
            <a:endParaRPr lang="en-IL" sz="11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F2B75A-EB53-9341-9AB3-AC1FC3F6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Result 2: Limits on IOPs/PCPs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054" y="1479636"/>
                <a:ext cx="1163594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L" dirty="0"/>
                  <a:t>How </a:t>
                </a:r>
                <a:r>
                  <a:rPr lang="en-IL" dirty="0">
                    <a:solidFill>
                      <a:srgbClr val="FF0000"/>
                    </a:solidFill>
                  </a:rPr>
                  <a:t>high</a:t>
                </a:r>
                <a:r>
                  <a:rPr lang="en-IL" dirty="0"/>
                  <a:t> can the soundness of an IOP be?</a:t>
                </a:r>
              </a:p>
              <a:p>
                <a:r>
                  <a:rPr lang="en-IL" b="1" dirty="0"/>
                  <a:t>Theorem:</a:t>
                </a:r>
                <a:r>
                  <a:rPr lang="en-IL" dirty="0"/>
                  <a:t> Suppose 3-SAT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variables has a IOP with:</a:t>
                </a:r>
                <a:br>
                  <a:rPr lang="en-IL" dirty="0"/>
                </a:br>
                <a:r>
                  <a:rPr lang="en-IL" dirty="0"/>
                  <a:t>soundness error:</a:t>
                </a:r>
                <a:r>
                  <a:rPr lang="he-IL" dirty="0"/>
                  <a:t>	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L" dirty="0"/>
                  <a:t>,</a:t>
                </a:r>
                <a:br>
                  <a:rPr lang="en-IL" dirty="0"/>
                </a:br>
                <a:r>
                  <a:rPr lang="en-IL" dirty="0"/>
                  <a:t>rounds:</a:t>
                </a:r>
                <a:r>
                  <a:rPr lang="he-IL" dirty="0"/>
                  <a:t>		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dirty="0"/>
                  <a:t>,</a:t>
                </a:r>
                <a:br>
                  <a:rPr lang="en-IL" dirty="0"/>
                </a:br>
                <a:r>
                  <a:rPr lang="en-IL" dirty="0"/>
                  <a:t>proof:</a:t>
                </a:r>
                <a:r>
                  <a:rPr lang="he-IL" dirty="0"/>
                  <a:t>		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IL" dirty="0"/>
                  <a:t> (over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L" dirty="0"/>
                  <a:t>),</a:t>
                </a:r>
                <a:br>
                  <a:rPr lang="en-IL" dirty="0"/>
                </a:br>
                <a:r>
                  <a:rPr lang="en-IL" dirty="0"/>
                  <a:t>query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L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IL" dirty="0"/>
                </a:br>
                <a:br>
                  <a:rPr lang="en-IL" dirty="0"/>
                </a:br>
                <a:r>
                  <a:rPr lang="en-IL" dirty="0"/>
                  <a:t>Then, 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 </a:t>
                </a:r>
                <a:r>
                  <a:rPr lang="en-IL" dirty="0"/>
                  <a:t>then ETH is </a:t>
                </a:r>
                <a:r>
                  <a:rPr lang="en-IL" dirty="0">
                    <a:solidFill>
                      <a:srgbClr val="FF0000"/>
                    </a:solidFill>
                  </a:rPr>
                  <a:t>false</a:t>
                </a:r>
                <a:r>
                  <a:rPr lang="en-IL" dirty="0"/>
                  <a:t>.</a:t>
                </a:r>
                <a:br>
                  <a:rPr lang="en-IL" dirty="0"/>
                </a:br>
                <a:endParaRPr lang="en-US" dirty="0"/>
              </a:p>
              <a:p>
                <a:r>
                  <a:rPr lang="en-US" dirty="0"/>
                  <a:t>Analogous</a:t>
                </a:r>
                <a:r>
                  <a:rPr lang="en-IL" dirty="0"/>
                  <a:t> result for </a:t>
                </a:r>
                <a:r>
                  <a:rPr lang="en-IL" dirty="0">
                    <a:solidFill>
                      <a:srgbClr val="FF0000"/>
                    </a:solidFill>
                  </a:rPr>
                  <a:t>deterministic</a:t>
                </a:r>
                <a:r>
                  <a:rPr lang="en-IL" dirty="0"/>
                  <a:t> languages (DTIME[T])</a:t>
                </a:r>
              </a:p>
              <a:p>
                <a:r>
                  <a:rPr lang="en-US" dirty="0"/>
                  <a:t>M</a:t>
                </a:r>
                <a:r>
                  <a:rPr lang="en-IL" dirty="0"/>
                  <a:t>atches the Sliding Scale Conjecutre, even for IOPs</a:t>
                </a:r>
                <a:r>
                  <a:rPr lang="en-IL" dirty="0">
                    <a:sym typeface="Wingdings" pitchFamily="2" charset="2"/>
                  </a:rPr>
                  <a:t>:</a:t>
                </a:r>
                <a:br>
                  <a:rPr lang="en-IL" dirty="0">
                    <a:sym typeface="Wingdings" pitchFamily="2" charset="2"/>
                  </a:rPr>
                </a:br>
                <a:r>
                  <a:rPr lang="en-IL" dirty="0"/>
                  <a:t>Rules out constant query PCP/IOPs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IL" dirty="0"/>
                  <a:t> soundness over alphanet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054" y="1479636"/>
                <a:ext cx="11635946" cy="4351338"/>
              </a:xfrm>
              <a:blipFill>
                <a:blip r:embed="rId2"/>
                <a:stretch>
                  <a:fillRect l="-763" t="-2616" b="-26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72AB9-BEE4-A540-B073-353379A9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Verifier Query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2732-37ED-5945-9F00-C104BEC45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small can </a:t>
            </a:r>
            <a:r>
              <a:rPr lang="en-US" dirty="0">
                <a:solidFill>
                  <a:srgbClr val="FF0000"/>
                </a:solidFill>
              </a:rPr>
              <a:t>verifier query complexity </a:t>
            </a:r>
            <a:r>
              <a:rPr lang="en-US" dirty="0"/>
              <a:t>be?</a:t>
            </a:r>
          </a:p>
          <a:p>
            <a:r>
              <a:rPr lang="en-US" dirty="0"/>
              <a:t>It would be wonderful to have SNARGs that make 10 queries to the ROM</a:t>
            </a:r>
          </a:p>
          <a:p>
            <a:r>
              <a:rPr lang="en-US" dirty="0"/>
              <a:t>Queries become </a:t>
            </a:r>
            <a:r>
              <a:rPr lang="en-US" dirty="0">
                <a:solidFill>
                  <a:srgbClr val="FF0000"/>
                </a:solidFill>
              </a:rPr>
              <a:t>costly</a:t>
            </a:r>
            <a:r>
              <a:rPr lang="en-US" dirty="0"/>
              <a:t> in non-black-box use of the verifier</a:t>
            </a:r>
            <a:br>
              <a:rPr lang="en-US" dirty="0"/>
            </a:br>
            <a:r>
              <a:rPr lang="en-US" dirty="0"/>
              <a:t>(e.g., recursive composition)</a:t>
            </a:r>
          </a:p>
          <a:p>
            <a:r>
              <a:rPr lang="en-IL" dirty="0"/>
              <a:t>Corollary:</a:t>
            </a:r>
            <a:br>
              <a:rPr lang="en-IL" dirty="0"/>
            </a:br>
            <a:r>
              <a:rPr lang="en-IL" dirty="0"/>
              <a:t>Barriers for SNARGs with </a:t>
            </a:r>
            <a:r>
              <a:rPr lang="en-IL" dirty="0">
                <a:solidFill>
                  <a:srgbClr val="FF0000"/>
                </a:solidFill>
              </a:rPr>
              <a:t>small verifier query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8F83-4F56-A048-A0AC-81B2A25A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Corollary</a:t>
            </a:r>
            <a:endParaRPr lang="en-IL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B92BF-0191-B34A-A5F4-BD1E7790DE42}"/>
              </a:ext>
            </a:extLst>
          </p:cNvPr>
          <p:cNvSpPr/>
          <p:nvPr/>
        </p:nvSpPr>
        <p:spPr>
          <a:xfrm>
            <a:off x="326571" y="1594723"/>
            <a:ext cx="2823030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823030"/>
                      <a:gd name="connsiteY0" fmla="*/ 0 h 1723869"/>
                      <a:gd name="connsiteX1" fmla="*/ 564606 w 2823030"/>
                      <a:gd name="connsiteY1" fmla="*/ 0 h 1723869"/>
                      <a:gd name="connsiteX2" fmla="*/ 1044521 w 2823030"/>
                      <a:gd name="connsiteY2" fmla="*/ 0 h 1723869"/>
                      <a:gd name="connsiteX3" fmla="*/ 1609127 w 2823030"/>
                      <a:gd name="connsiteY3" fmla="*/ 0 h 1723869"/>
                      <a:gd name="connsiteX4" fmla="*/ 2117273 w 2823030"/>
                      <a:gd name="connsiteY4" fmla="*/ 0 h 1723869"/>
                      <a:gd name="connsiteX5" fmla="*/ 2823030 w 2823030"/>
                      <a:gd name="connsiteY5" fmla="*/ 0 h 1723869"/>
                      <a:gd name="connsiteX6" fmla="*/ 2823030 w 2823030"/>
                      <a:gd name="connsiteY6" fmla="*/ 574623 h 1723869"/>
                      <a:gd name="connsiteX7" fmla="*/ 2823030 w 2823030"/>
                      <a:gd name="connsiteY7" fmla="*/ 1183723 h 1723869"/>
                      <a:gd name="connsiteX8" fmla="*/ 2823030 w 2823030"/>
                      <a:gd name="connsiteY8" fmla="*/ 1723869 h 1723869"/>
                      <a:gd name="connsiteX9" fmla="*/ 2201963 w 2823030"/>
                      <a:gd name="connsiteY9" fmla="*/ 1723869 h 1723869"/>
                      <a:gd name="connsiteX10" fmla="*/ 1665588 w 2823030"/>
                      <a:gd name="connsiteY10" fmla="*/ 1723869 h 1723869"/>
                      <a:gd name="connsiteX11" fmla="*/ 1129212 w 2823030"/>
                      <a:gd name="connsiteY11" fmla="*/ 1723869 h 1723869"/>
                      <a:gd name="connsiteX12" fmla="*/ 649297 w 2823030"/>
                      <a:gd name="connsiteY12" fmla="*/ 1723869 h 1723869"/>
                      <a:gd name="connsiteX13" fmla="*/ 0 w 2823030"/>
                      <a:gd name="connsiteY13" fmla="*/ 1723869 h 1723869"/>
                      <a:gd name="connsiteX14" fmla="*/ 0 w 2823030"/>
                      <a:gd name="connsiteY14" fmla="*/ 1166485 h 1723869"/>
                      <a:gd name="connsiteX15" fmla="*/ 0 w 2823030"/>
                      <a:gd name="connsiteY15" fmla="*/ 609100 h 1723869"/>
                      <a:gd name="connsiteX16" fmla="*/ 0 w 2823030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23030" h="1723869" extrusionOk="0">
                        <a:moveTo>
                          <a:pt x="0" y="0"/>
                        </a:moveTo>
                        <a:cubicBezTo>
                          <a:pt x="241734" y="-13960"/>
                          <a:pt x="389628" y="-23433"/>
                          <a:pt x="564606" y="0"/>
                        </a:cubicBezTo>
                        <a:cubicBezTo>
                          <a:pt x="739584" y="23433"/>
                          <a:pt x="895548" y="1920"/>
                          <a:pt x="1044521" y="0"/>
                        </a:cubicBezTo>
                        <a:cubicBezTo>
                          <a:pt x="1193494" y="-1920"/>
                          <a:pt x="1406972" y="25104"/>
                          <a:pt x="1609127" y="0"/>
                        </a:cubicBezTo>
                        <a:cubicBezTo>
                          <a:pt x="1811282" y="-25104"/>
                          <a:pt x="2004330" y="-1008"/>
                          <a:pt x="2117273" y="0"/>
                        </a:cubicBezTo>
                        <a:cubicBezTo>
                          <a:pt x="2230216" y="1008"/>
                          <a:pt x="2590073" y="4740"/>
                          <a:pt x="2823030" y="0"/>
                        </a:cubicBezTo>
                        <a:cubicBezTo>
                          <a:pt x="2799566" y="265343"/>
                          <a:pt x="2827790" y="294758"/>
                          <a:pt x="2823030" y="574623"/>
                        </a:cubicBezTo>
                        <a:cubicBezTo>
                          <a:pt x="2818270" y="854488"/>
                          <a:pt x="2795790" y="1011172"/>
                          <a:pt x="2823030" y="1183723"/>
                        </a:cubicBezTo>
                        <a:cubicBezTo>
                          <a:pt x="2850270" y="1356274"/>
                          <a:pt x="2843585" y="1506589"/>
                          <a:pt x="2823030" y="1723869"/>
                        </a:cubicBezTo>
                        <a:cubicBezTo>
                          <a:pt x="2625960" y="1698676"/>
                          <a:pt x="2352545" y="1730402"/>
                          <a:pt x="2201963" y="1723869"/>
                        </a:cubicBezTo>
                        <a:cubicBezTo>
                          <a:pt x="2051381" y="1717336"/>
                          <a:pt x="1880264" y="1702168"/>
                          <a:pt x="1665588" y="1723869"/>
                        </a:cubicBezTo>
                        <a:cubicBezTo>
                          <a:pt x="1450912" y="1745570"/>
                          <a:pt x="1374329" y="1735008"/>
                          <a:pt x="1129212" y="1723869"/>
                        </a:cubicBezTo>
                        <a:cubicBezTo>
                          <a:pt x="884095" y="1712730"/>
                          <a:pt x="810420" y="1740823"/>
                          <a:pt x="649297" y="1723869"/>
                        </a:cubicBezTo>
                        <a:cubicBezTo>
                          <a:pt x="488174" y="1706915"/>
                          <a:pt x="296069" y="1707746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CC60-4A9F-F843-AA10-C360317E6144}"/>
              </a:ext>
            </a:extLst>
          </p:cNvPr>
          <p:cNvSpPr txBox="1"/>
          <p:nvPr/>
        </p:nvSpPr>
        <p:spPr>
          <a:xfrm>
            <a:off x="253824" y="1918916"/>
            <a:ext cx="310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succinct argument</a:t>
            </a:r>
            <a:br>
              <a:rPr lang="en-US" sz="2400" dirty="0"/>
            </a:br>
            <a:r>
              <a:rPr lang="en-US" sz="2400" dirty="0"/>
              <a:t>for 3SAT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49309-CE12-E74C-B771-3BCA01A9D025}"/>
              </a:ext>
            </a:extLst>
          </p:cNvPr>
          <p:cNvSpPr/>
          <p:nvPr/>
        </p:nvSpPr>
        <p:spPr>
          <a:xfrm>
            <a:off x="4382365" y="1604073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4346-CCA5-FE4B-A8F7-151617673B18}"/>
              </a:ext>
            </a:extLst>
          </p:cNvPr>
          <p:cNvSpPr txBox="1"/>
          <p:nvPr/>
        </p:nvSpPr>
        <p:spPr>
          <a:xfrm>
            <a:off x="4314433" y="1988953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Interactive oracle proof (IOP)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/>
              <p:nvPr/>
            </p:nvSpPr>
            <p:spPr>
              <a:xfrm>
                <a:off x="3344590" y="1873631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90" y="1873631"/>
                <a:ext cx="1288561" cy="1107996"/>
              </a:xfrm>
              <a:prstGeom prst="rect">
                <a:avLst/>
              </a:prstGeom>
              <a:blipFill>
                <a:blip r:embed="rId2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/>
              <p:nvPr/>
            </p:nvSpPr>
            <p:spPr>
              <a:xfrm>
                <a:off x="7300686" y="1873631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86" y="1873631"/>
                <a:ext cx="1288561" cy="1107996"/>
              </a:xfrm>
              <a:prstGeom prst="rect">
                <a:avLst/>
              </a:prstGeom>
              <a:blipFill>
                <a:blip r:embed="rId3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5948AE3-2A2B-6443-B26C-5D176A2E5C19}"/>
              </a:ext>
            </a:extLst>
          </p:cNvPr>
          <p:cNvSpPr/>
          <p:nvPr/>
        </p:nvSpPr>
        <p:spPr>
          <a:xfrm>
            <a:off x="8344765" y="1589558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078A1-67D0-E54C-B529-BF95AB58FA21}"/>
              </a:ext>
            </a:extLst>
          </p:cNvPr>
          <p:cNvSpPr txBox="1"/>
          <p:nvPr/>
        </p:nvSpPr>
        <p:spPr>
          <a:xfrm>
            <a:off x="8247805" y="1959924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Fast algorithm</a:t>
            </a:r>
            <a:br>
              <a:rPr lang="en-US" sz="2800" dirty="0"/>
            </a:br>
            <a:r>
              <a:rPr lang="en-US" sz="2800" dirty="0"/>
              <a:t>for 3SAT</a:t>
            </a:r>
            <a:endParaRPr lang="en-IL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3466E-6B23-444C-B1D9-736637960170}"/>
              </a:ext>
            </a:extLst>
          </p:cNvPr>
          <p:cNvSpPr/>
          <p:nvPr/>
        </p:nvSpPr>
        <p:spPr>
          <a:xfrm>
            <a:off x="8589844" y="4906324"/>
            <a:ext cx="2760925" cy="140038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760925"/>
                      <a:gd name="connsiteY0" fmla="*/ 0 h 1400385"/>
                      <a:gd name="connsiteX1" fmla="*/ 690231 w 2760925"/>
                      <a:gd name="connsiteY1" fmla="*/ 0 h 1400385"/>
                      <a:gd name="connsiteX2" fmla="*/ 1297635 w 2760925"/>
                      <a:gd name="connsiteY2" fmla="*/ 0 h 1400385"/>
                      <a:gd name="connsiteX3" fmla="*/ 1987866 w 2760925"/>
                      <a:gd name="connsiteY3" fmla="*/ 0 h 1400385"/>
                      <a:gd name="connsiteX4" fmla="*/ 2760925 w 2760925"/>
                      <a:gd name="connsiteY4" fmla="*/ 0 h 1400385"/>
                      <a:gd name="connsiteX5" fmla="*/ 2760925 w 2760925"/>
                      <a:gd name="connsiteY5" fmla="*/ 466795 h 1400385"/>
                      <a:gd name="connsiteX6" fmla="*/ 2760925 w 2760925"/>
                      <a:gd name="connsiteY6" fmla="*/ 919586 h 1400385"/>
                      <a:gd name="connsiteX7" fmla="*/ 2760925 w 2760925"/>
                      <a:gd name="connsiteY7" fmla="*/ 1400385 h 1400385"/>
                      <a:gd name="connsiteX8" fmla="*/ 2070694 w 2760925"/>
                      <a:gd name="connsiteY8" fmla="*/ 1400385 h 1400385"/>
                      <a:gd name="connsiteX9" fmla="*/ 1463290 w 2760925"/>
                      <a:gd name="connsiteY9" fmla="*/ 1400385 h 1400385"/>
                      <a:gd name="connsiteX10" fmla="*/ 800668 w 2760925"/>
                      <a:gd name="connsiteY10" fmla="*/ 1400385 h 1400385"/>
                      <a:gd name="connsiteX11" fmla="*/ 0 w 2760925"/>
                      <a:gd name="connsiteY11" fmla="*/ 1400385 h 1400385"/>
                      <a:gd name="connsiteX12" fmla="*/ 0 w 2760925"/>
                      <a:gd name="connsiteY12" fmla="*/ 975602 h 1400385"/>
                      <a:gd name="connsiteX13" fmla="*/ 0 w 2760925"/>
                      <a:gd name="connsiteY13" fmla="*/ 536814 h 1400385"/>
                      <a:gd name="connsiteX14" fmla="*/ 0 w 2760925"/>
                      <a:gd name="connsiteY14" fmla="*/ 0 h 1400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60925" h="1400385" extrusionOk="0">
                        <a:moveTo>
                          <a:pt x="0" y="0"/>
                        </a:moveTo>
                        <a:cubicBezTo>
                          <a:pt x="284137" y="25800"/>
                          <a:pt x="379708" y="-27230"/>
                          <a:pt x="690231" y="0"/>
                        </a:cubicBezTo>
                        <a:cubicBezTo>
                          <a:pt x="1000754" y="27230"/>
                          <a:pt x="1086407" y="-17065"/>
                          <a:pt x="1297635" y="0"/>
                        </a:cubicBezTo>
                        <a:cubicBezTo>
                          <a:pt x="1508863" y="17065"/>
                          <a:pt x="1771149" y="-20991"/>
                          <a:pt x="1987866" y="0"/>
                        </a:cubicBezTo>
                        <a:cubicBezTo>
                          <a:pt x="2204583" y="20991"/>
                          <a:pt x="2544379" y="32966"/>
                          <a:pt x="2760925" y="0"/>
                        </a:cubicBezTo>
                        <a:cubicBezTo>
                          <a:pt x="2744719" y="131155"/>
                          <a:pt x="2768160" y="255135"/>
                          <a:pt x="2760925" y="466795"/>
                        </a:cubicBezTo>
                        <a:cubicBezTo>
                          <a:pt x="2753690" y="678455"/>
                          <a:pt x="2777415" y="778941"/>
                          <a:pt x="2760925" y="919586"/>
                        </a:cubicBezTo>
                        <a:cubicBezTo>
                          <a:pt x="2744435" y="1060231"/>
                          <a:pt x="2778613" y="1296368"/>
                          <a:pt x="2760925" y="1400385"/>
                        </a:cubicBezTo>
                        <a:cubicBezTo>
                          <a:pt x="2556918" y="1369850"/>
                          <a:pt x="2402751" y="1394143"/>
                          <a:pt x="2070694" y="1400385"/>
                        </a:cubicBezTo>
                        <a:cubicBezTo>
                          <a:pt x="1738637" y="1406627"/>
                          <a:pt x="1739948" y="1398050"/>
                          <a:pt x="1463290" y="1400385"/>
                        </a:cubicBezTo>
                        <a:cubicBezTo>
                          <a:pt x="1186632" y="1402720"/>
                          <a:pt x="1090463" y="1394901"/>
                          <a:pt x="800668" y="1400385"/>
                        </a:cubicBezTo>
                        <a:cubicBezTo>
                          <a:pt x="510873" y="1405869"/>
                          <a:pt x="274506" y="1436365"/>
                          <a:pt x="0" y="1400385"/>
                        </a:cubicBezTo>
                        <a:cubicBezTo>
                          <a:pt x="13617" y="1266693"/>
                          <a:pt x="10511" y="1121847"/>
                          <a:pt x="0" y="975602"/>
                        </a:cubicBezTo>
                        <a:cubicBezTo>
                          <a:pt x="-10511" y="829357"/>
                          <a:pt x="-17380" y="680600"/>
                          <a:pt x="0" y="536814"/>
                        </a:cubicBezTo>
                        <a:cubicBezTo>
                          <a:pt x="17380" y="393028"/>
                          <a:pt x="17630" y="1528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61AA89-3DEC-A84B-90ED-A06ED1E288CF}"/>
              </a:ext>
            </a:extLst>
          </p:cNvPr>
          <p:cNvSpPr txBox="1"/>
          <p:nvPr/>
        </p:nvSpPr>
        <p:spPr>
          <a:xfrm>
            <a:off x="8247805" y="5305720"/>
            <a:ext cx="31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ETH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D38093-5574-3441-89F6-AD55B4E502C4}"/>
                  </a:ext>
                </a:extLst>
              </p:cNvPr>
              <p:cNvSpPr txBox="1"/>
              <p:nvPr/>
            </p:nvSpPr>
            <p:spPr>
              <a:xfrm rot="5400000">
                <a:off x="9493251" y="3322777"/>
                <a:ext cx="9541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D38093-5574-3441-89F6-AD55B4E50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493251" y="3322777"/>
                <a:ext cx="954109" cy="1107996"/>
              </a:xfrm>
              <a:prstGeom prst="rect">
                <a:avLst/>
              </a:prstGeom>
              <a:blipFill>
                <a:blip r:embed="rId4"/>
                <a:stretch>
                  <a:fillRect t="-21053"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2ABBD5-34F2-4F4C-BE9E-DFA8457A7EDF}"/>
                  </a:ext>
                </a:extLst>
              </p:cNvPr>
              <p:cNvSpPr txBox="1"/>
              <p:nvPr/>
            </p:nvSpPr>
            <p:spPr>
              <a:xfrm rot="16200000">
                <a:off x="9423832" y="3904143"/>
                <a:ext cx="9541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2ABBD5-34F2-4F4C-BE9E-DFA8457A7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23832" y="3904143"/>
                <a:ext cx="954109" cy="1107996"/>
              </a:xfrm>
              <a:prstGeom prst="rect">
                <a:avLst/>
              </a:prstGeom>
              <a:blipFill>
                <a:blip r:embed="rId5"/>
                <a:stretch>
                  <a:fillRect t="-2632" b="-22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xplosion 1 20">
            <a:extLst>
              <a:ext uri="{FF2B5EF4-FFF2-40B4-BE49-F238E27FC236}">
                <a16:creationId xmlns:a16="http://schemas.microsoft.com/office/drawing/2014/main" id="{C68B1834-4435-0848-8548-85A7B8644881}"/>
              </a:ext>
            </a:extLst>
          </p:cNvPr>
          <p:cNvSpPr/>
          <p:nvPr/>
        </p:nvSpPr>
        <p:spPr>
          <a:xfrm>
            <a:off x="8820018" y="3429000"/>
            <a:ext cx="2300574" cy="1317423"/>
          </a:xfrm>
          <a:prstGeom prst="irregularSeal1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i="1" dirty="0">
                <a:solidFill>
                  <a:srgbClr val="FF0000"/>
                </a:solidFill>
                <a:latin typeface="Comic Sans MS" panose="030F0902030302020204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Boom!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37716A-E850-5540-BF97-CCD279AB9344}"/>
                  </a:ext>
                </a:extLst>
              </p:cNvPr>
              <p:cNvSpPr/>
              <p:nvPr/>
            </p:nvSpPr>
            <p:spPr>
              <a:xfrm>
                <a:off x="412841" y="3429000"/>
                <a:ext cx="264854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 of security</a:t>
                </a:r>
              </a:p>
              <a:p>
                <a:pPr algn="ctr"/>
                <a:r>
                  <a:rPr lang="en-US" sz="2400" dirty="0"/>
                  <a:t>verifier queries: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𝑣𝑞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prover adaptivity: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𝑣𝑞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37716A-E850-5540-BF97-CCD279AB9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1" y="3429000"/>
                <a:ext cx="2648547" cy="1569660"/>
              </a:xfrm>
              <a:prstGeom prst="rect">
                <a:avLst/>
              </a:prstGeom>
              <a:blipFill>
                <a:blip r:embed="rId6"/>
                <a:stretch>
                  <a:fillRect l="-3349" t="-3226" b="-5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D226A51E-071C-4B48-A5AA-B2C8FDB9E4C4}"/>
                  </a:ext>
                </a:extLst>
              </p:cNvPr>
              <p:cNvSpPr/>
              <p:nvPr/>
            </p:nvSpPr>
            <p:spPr>
              <a:xfrm>
                <a:off x="4539761" y="3592974"/>
                <a:ext cx="2760925" cy="1101609"/>
              </a:xfrm>
              <a:prstGeom prst="wedgeRectCallout">
                <a:avLst>
                  <a:gd name="adj1" fmla="val -114872"/>
                  <a:gd name="adj2" fmla="val 5605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800" i="1" dirty="0">
                    <a:solidFill>
                      <a:schemeClr val="tx1"/>
                    </a:solidFill>
                  </a:rPr>
                  <a:t>Breaking news: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𝑣𝑞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D226A51E-071C-4B48-A5AA-B2C8FDB9E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761" y="3592974"/>
                <a:ext cx="2760925" cy="1101609"/>
              </a:xfrm>
              <a:prstGeom prst="wedgeRectCallout">
                <a:avLst>
                  <a:gd name="adj1" fmla="val -114872"/>
                  <a:gd name="adj2" fmla="val 56056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6CB4F39-E463-764F-A448-5AE0CD5C693D}"/>
                  </a:ext>
                </a:extLst>
              </p:cNvPr>
              <p:cNvSpPr/>
              <p:nvPr/>
            </p:nvSpPr>
            <p:spPr>
              <a:xfrm>
                <a:off x="412841" y="5095097"/>
                <a:ext cx="91537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IL" sz="2800" u="sng" dirty="0">
                    <a:solidFill>
                      <a:srgbClr val="FF0000"/>
                    </a:solidFill>
                  </a:rPr>
                  <a:t>-bits of sercurity:</a:t>
                </a:r>
              </a:p>
              <a:p>
                <a:pPr marL="457200" indent="-457200">
                  <a:buAutoNum type="arabicPeriod"/>
                </a:pPr>
                <a:r>
                  <a:rPr lang="en-IL" sz="2800" dirty="0"/>
                  <a:t>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IL" sz="2800" dirty="0"/>
                  <a:t>-query adversary wins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IL" sz="2800" dirty="0"/>
                  <a:t>.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6CB4F39-E463-764F-A448-5AE0CD5C6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1" y="5095097"/>
                <a:ext cx="9153747" cy="1384995"/>
              </a:xfrm>
              <a:prstGeom prst="rect">
                <a:avLst/>
              </a:prstGeom>
              <a:blipFill>
                <a:blip r:embed="rId8"/>
                <a:stretch>
                  <a:fillRect l="-1385" t="-4545" b="-1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4BBCB-7AB8-9B4A-A6CB-9A947A0F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87167" y="2604742"/>
                <a:ext cx="8817665" cy="177238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Proof Overview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sz="3600" dirty="0"/>
                  <a:t>SNARG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IOP</a:t>
                </a:r>
                <a:endParaRPr lang="en-IL" sz="3600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7167" y="2604742"/>
                <a:ext cx="8817665" cy="1772386"/>
              </a:xfrm>
              <a:blipFill>
                <a:blip r:embed="rId3"/>
                <a:stretch>
                  <a:fillRect t="-4255" b="-70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E4F17-6F58-2E41-8D52-3A1A26C4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1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SNARG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IOP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72EEBF0-9535-6D4F-9717-46EEA2C5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5" y="3187579"/>
            <a:ext cx="1255611" cy="1255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6C25C-3979-9248-813F-6F1B1EB44506}"/>
              </a:ext>
            </a:extLst>
          </p:cNvPr>
          <p:cNvSpPr/>
          <p:nvPr/>
        </p:nvSpPr>
        <p:spPr>
          <a:xfrm>
            <a:off x="4029041" y="2861250"/>
            <a:ext cx="110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Verifier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3599-CF21-A842-8474-76C272827D12}"/>
              </a:ext>
            </a:extLst>
          </p:cNvPr>
          <p:cNvSpPr/>
          <p:nvPr/>
        </p:nvSpPr>
        <p:spPr>
          <a:xfrm>
            <a:off x="709406" y="2787815"/>
            <a:ext cx="100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Prover</a:t>
            </a:r>
            <a:endParaRPr lang="en-IL" sz="2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457F33-6E26-5745-84AB-238CB4CDDB26}"/>
              </a:ext>
            </a:extLst>
          </p:cNvPr>
          <p:cNvCxnSpPr>
            <a:cxnSpLocks/>
          </p:cNvCxnSpPr>
          <p:nvPr/>
        </p:nvCxnSpPr>
        <p:spPr>
          <a:xfrm flipH="1" flipV="1">
            <a:off x="3329440" y="2400551"/>
            <a:ext cx="745426" cy="756016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BDC9FB-9811-464A-91DA-B5A64B8D854F}"/>
              </a:ext>
            </a:extLst>
          </p:cNvPr>
          <p:cNvCxnSpPr>
            <a:cxnSpLocks/>
          </p:cNvCxnSpPr>
          <p:nvPr/>
        </p:nvCxnSpPr>
        <p:spPr>
          <a:xfrm flipV="1">
            <a:off x="1710212" y="2366370"/>
            <a:ext cx="767548" cy="790197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/>
              <p:nvPr/>
            </p:nvSpPr>
            <p:spPr>
              <a:xfrm>
                <a:off x="2675147" y="3187579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47" y="3187579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6A5E0-9C3D-0648-9FDA-37186846F14E}"/>
              </a:ext>
            </a:extLst>
          </p:cNvPr>
          <p:cNvCxnSpPr>
            <a:cxnSpLocks/>
          </p:cNvCxnSpPr>
          <p:nvPr/>
        </p:nvCxnSpPr>
        <p:spPr>
          <a:xfrm>
            <a:off x="2330875" y="4165824"/>
            <a:ext cx="141657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9C5F02D-4D73-874F-82CC-96ECD8AB6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93" y="1432285"/>
            <a:ext cx="886747" cy="8867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9AB75-0A2C-6F47-B9A4-57DF5E9F4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328" y="2789273"/>
            <a:ext cx="734588" cy="7345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5B5922-BB92-F847-9327-1D9DE59D983B}"/>
              </a:ext>
            </a:extLst>
          </p:cNvPr>
          <p:cNvCxnSpPr>
            <a:cxnSpLocks/>
          </p:cNvCxnSpPr>
          <p:nvPr/>
        </p:nvCxnSpPr>
        <p:spPr>
          <a:xfrm flipV="1">
            <a:off x="8007178" y="3200362"/>
            <a:ext cx="420801" cy="12395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DC8A434-915F-9A49-A562-828F5732A223}"/>
              </a:ext>
            </a:extLst>
          </p:cNvPr>
          <p:cNvSpPr/>
          <p:nvPr/>
        </p:nvSpPr>
        <p:spPr>
          <a:xfrm>
            <a:off x="8554391" y="3047578"/>
            <a:ext cx="1940313" cy="22839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0EC9AA1-14AC-E94A-8028-5E004619D876}"/>
              </a:ext>
            </a:extLst>
          </p:cNvPr>
          <p:cNvSpPr/>
          <p:nvPr/>
        </p:nvSpPr>
        <p:spPr>
          <a:xfrm>
            <a:off x="9641692" y="2631284"/>
            <a:ext cx="1441630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356DDDE-9BB0-834E-8DC8-955F61A3F3E9}"/>
              </a:ext>
            </a:extLst>
          </p:cNvPr>
          <p:cNvSpPr/>
          <p:nvPr/>
        </p:nvSpPr>
        <p:spPr>
          <a:xfrm>
            <a:off x="8758201" y="2658670"/>
            <a:ext cx="2394306" cy="719957"/>
          </a:xfrm>
          <a:prstGeom prst="arc">
            <a:avLst>
              <a:gd name="adj1" fmla="val 11029823"/>
              <a:gd name="adj2" fmla="val 21463076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99D2ED3-14EF-914A-B166-A0046782E95B}"/>
              </a:ext>
            </a:extLst>
          </p:cNvPr>
          <p:cNvSpPr/>
          <p:nvPr/>
        </p:nvSpPr>
        <p:spPr>
          <a:xfrm>
            <a:off x="10270029" y="2688347"/>
            <a:ext cx="882478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1B7A7E-7494-C049-A8DB-C17BFFAC908E}"/>
              </a:ext>
            </a:extLst>
          </p:cNvPr>
          <p:cNvCxnSpPr>
            <a:cxnSpLocks/>
          </p:cNvCxnSpPr>
          <p:nvPr/>
        </p:nvCxnSpPr>
        <p:spPr>
          <a:xfrm flipH="1">
            <a:off x="8014941" y="3584000"/>
            <a:ext cx="2706043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E8B77A5-21C1-CB41-B684-2F01A3B9D87F}"/>
              </a:ext>
            </a:extLst>
          </p:cNvPr>
          <p:cNvSpPr/>
          <p:nvPr/>
        </p:nvSpPr>
        <p:spPr>
          <a:xfrm>
            <a:off x="8549480" y="4162570"/>
            <a:ext cx="1940313" cy="22839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64424FB-5188-4A42-8FF4-A07AC3F593B1}"/>
              </a:ext>
            </a:extLst>
          </p:cNvPr>
          <p:cNvSpPr/>
          <p:nvPr/>
        </p:nvSpPr>
        <p:spPr>
          <a:xfrm>
            <a:off x="9222612" y="3755546"/>
            <a:ext cx="1710808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1111985-57A1-3148-9B1D-56BB132BF640}"/>
              </a:ext>
            </a:extLst>
          </p:cNvPr>
          <p:cNvSpPr/>
          <p:nvPr/>
        </p:nvSpPr>
        <p:spPr>
          <a:xfrm>
            <a:off x="8919145" y="3782932"/>
            <a:ext cx="2083459" cy="719957"/>
          </a:xfrm>
          <a:prstGeom prst="arc">
            <a:avLst>
              <a:gd name="adj1" fmla="val 11029823"/>
              <a:gd name="adj2" fmla="val 21463076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DA6B0DC-5824-F648-ABE6-EA41CF7CC004}"/>
              </a:ext>
            </a:extLst>
          </p:cNvPr>
          <p:cNvSpPr/>
          <p:nvPr/>
        </p:nvSpPr>
        <p:spPr>
          <a:xfrm>
            <a:off x="9710341" y="3812609"/>
            <a:ext cx="1292264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CDF182-BAE2-D545-8D17-50B4F6D0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023" y="3770581"/>
            <a:ext cx="734588" cy="73458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CF1D39-DA3B-CB47-952C-6850BA77394A}"/>
              </a:ext>
            </a:extLst>
          </p:cNvPr>
          <p:cNvCxnSpPr>
            <a:cxnSpLocks/>
          </p:cNvCxnSpPr>
          <p:nvPr/>
        </p:nvCxnSpPr>
        <p:spPr>
          <a:xfrm>
            <a:off x="8021631" y="4276769"/>
            <a:ext cx="426288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D3C018-4C5F-B64B-9689-E2FBD387FB12}"/>
                  </a:ext>
                </a:extLst>
              </p:cNvPr>
              <p:cNvSpPr/>
              <p:nvPr/>
            </p:nvSpPr>
            <p:spPr>
              <a:xfrm>
                <a:off x="5843989" y="3198373"/>
                <a:ext cx="3846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5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D3C018-4C5F-B64B-9689-E2FBD387F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89" y="3198373"/>
                <a:ext cx="384653" cy="923330"/>
              </a:xfrm>
              <a:prstGeom prst="rect">
                <a:avLst/>
              </a:prstGeom>
              <a:blipFill>
                <a:blip r:embed="rId9"/>
                <a:stretch>
                  <a:fillRect l="-25806" r="-1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Simpleton | Dumb Ways to Die Wiki | Fandom">
            <a:extLst>
              <a:ext uri="{FF2B5EF4-FFF2-40B4-BE49-F238E27FC236}">
                <a16:creationId xmlns:a16="http://schemas.microsoft.com/office/drawing/2014/main" id="{4E9F795A-9F25-7C47-AA50-80F67AC3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28" y="3367467"/>
            <a:ext cx="832792" cy="1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impleton | Dumb Ways to Die Wiki | Fandom">
            <a:extLst>
              <a:ext uri="{FF2B5EF4-FFF2-40B4-BE49-F238E27FC236}">
                <a16:creationId xmlns:a16="http://schemas.microsoft.com/office/drawing/2014/main" id="{27963C5A-A8D2-8F43-9928-211D3D39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142" y="2591416"/>
            <a:ext cx="683819" cy="9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Simpleton | Dumb Ways to Die Wiki | Fandom">
            <a:extLst>
              <a:ext uri="{FF2B5EF4-FFF2-40B4-BE49-F238E27FC236}">
                <a16:creationId xmlns:a16="http://schemas.microsoft.com/office/drawing/2014/main" id="{A78CD72B-A8AD-AC40-8127-6FFC1119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64" y="3707657"/>
            <a:ext cx="683819" cy="9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9EAB9B-6B05-6948-A321-BDAB6E849052}"/>
              </a:ext>
            </a:extLst>
          </p:cNvPr>
          <p:cNvCxnSpPr>
            <a:cxnSpLocks/>
          </p:cNvCxnSpPr>
          <p:nvPr/>
        </p:nvCxnSpPr>
        <p:spPr>
          <a:xfrm flipH="1">
            <a:off x="8064368" y="4733178"/>
            <a:ext cx="2706043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89E3FF-721B-FE46-BD5A-46CC8A0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proof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EEBF0-9535-6D4F-9717-46EEA2C5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9" y="2794629"/>
            <a:ext cx="1587781" cy="1587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6C25C-3979-9248-813F-6F1B1EB44506}"/>
              </a:ext>
            </a:extLst>
          </p:cNvPr>
          <p:cNvSpPr/>
          <p:nvPr/>
        </p:nvSpPr>
        <p:spPr>
          <a:xfrm>
            <a:off x="9351641" y="2618252"/>
            <a:ext cx="110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Verifier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3599-CF21-A842-8474-76C272827D12}"/>
              </a:ext>
            </a:extLst>
          </p:cNvPr>
          <p:cNvSpPr/>
          <p:nvPr/>
        </p:nvSpPr>
        <p:spPr>
          <a:xfrm>
            <a:off x="838200" y="2264586"/>
            <a:ext cx="100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Prover</a:t>
            </a:r>
            <a:endParaRPr lang="en-IL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BDC9FB-9811-464A-91DA-B5A64B8D854F}"/>
              </a:ext>
            </a:extLst>
          </p:cNvPr>
          <p:cNvCxnSpPr>
            <a:cxnSpLocks/>
          </p:cNvCxnSpPr>
          <p:nvPr/>
        </p:nvCxnSpPr>
        <p:spPr>
          <a:xfrm flipV="1">
            <a:off x="2472414" y="2264586"/>
            <a:ext cx="2397206" cy="1078053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/>
              <p:nvPr/>
            </p:nvSpPr>
            <p:spPr>
              <a:xfrm>
                <a:off x="5127364" y="3122104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64" y="3122104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6A5E0-9C3D-0648-9FDA-37186846F14E}"/>
              </a:ext>
            </a:extLst>
          </p:cNvPr>
          <p:cNvCxnSpPr>
            <a:cxnSpLocks/>
          </p:cNvCxnSpPr>
          <p:nvPr/>
        </p:nvCxnSpPr>
        <p:spPr>
          <a:xfrm>
            <a:off x="2765679" y="4001595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9C5F02D-4D73-874F-82CC-96ECD8AB6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09" y="1534264"/>
            <a:ext cx="886747" cy="8867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93DCA6-08D3-B54E-AA38-173246F9A726}"/>
              </a:ext>
            </a:extLst>
          </p:cNvPr>
          <p:cNvCxnSpPr>
            <a:cxnSpLocks/>
          </p:cNvCxnSpPr>
          <p:nvPr/>
        </p:nvCxnSpPr>
        <p:spPr>
          <a:xfrm flipH="1" flipV="1">
            <a:off x="6310578" y="2246620"/>
            <a:ext cx="2555571" cy="109601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impleton | Dumb Ways to Die Wiki | Fandom">
            <a:extLst>
              <a:ext uri="{FF2B5EF4-FFF2-40B4-BE49-F238E27FC236}">
                <a16:creationId xmlns:a16="http://schemas.microsoft.com/office/drawing/2014/main" id="{4E9F795A-9F25-7C47-AA50-80F67AC3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88" y="3074584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AF543-8496-B244-9B58-BDD5663F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9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>
            <a:extLst>
              <a:ext uri="{FF2B5EF4-FFF2-40B4-BE49-F238E27FC236}">
                <a16:creationId xmlns:a16="http://schemas.microsoft.com/office/drawing/2014/main" id="{1F12C2BC-9F48-DE41-9E90-328C9D045D29}"/>
              </a:ext>
            </a:extLst>
          </p:cNvPr>
          <p:cNvSpPr/>
          <p:nvPr/>
        </p:nvSpPr>
        <p:spPr>
          <a:xfrm>
            <a:off x="9952546" y="1414704"/>
            <a:ext cx="1889684" cy="132556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proof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6C25C-3979-9248-813F-6F1B1EB44506}"/>
              </a:ext>
            </a:extLst>
          </p:cNvPr>
          <p:cNvSpPr/>
          <p:nvPr/>
        </p:nvSpPr>
        <p:spPr>
          <a:xfrm>
            <a:off x="9351641" y="2618252"/>
            <a:ext cx="110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Verifier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3599-CF21-A842-8474-76C272827D12}"/>
              </a:ext>
            </a:extLst>
          </p:cNvPr>
          <p:cNvSpPr/>
          <p:nvPr/>
        </p:nvSpPr>
        <p:spPr>
          <a:xfrm>
            <a:off x="838200" y="2264586"/>
            <a:ext cx="100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Prover</a:t>
            </a:r>
            <a:endParaRPr lang="en-IL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BDC9FB-9811-464A-91DA-B5A64B8D854F}"/>
              </a:ext>
            </a:extLst>
          </p:cNvPr>
          <p:cNvCxnSpPr>
            <a:cxnSpLocks/>
          </p:cNvCxnSpPr>
          <p:nvPr/>
        </p:nvCxnSpPr>
        <p:spPr>
          <a:xfrm>
            <a:off x="2472414" y="3342638"/>
            <a:ext cx="6257205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/>
              <p:nvPr/>
            </p:nvSpPr>
            <p:spPr>
              <a:xfrm>
                <a:off x="5127364" y="3122104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64" y="3122104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6A5E0-9C3D-0648-9FDA-37186846F14E}"/>
              </a:ext>
            </a:extLst>
          </p:cNvPr>
          <p:cNvCxnSpPr>
            <a:cxnSpLocks/>
          </p:cNvCxnSpPr>
          <p:nvPr/>
        </p:nvCxnSpPr>
        <p:spPr>
          <a:xfrm>
            <a:off x="2765679" y="4001595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9C5F02D-4D73-874F-82CC-96ECD8AB6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28" y="1608672"/>
            <a:ext cx="886747" cy="8867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AEB6A2-7773-CC4C-99DD-B52B8FB4D3E2}"/>
              </a:ext>
            </a:extLst>
          </p:cNvPr>
          <p:cNvSpPr/>
          <p:nvPr/>
        </p:nvSpPr>
        <p:spPr>
          <a:xfrm>
            <a:off x="2730113" y="5045963"/>
            <a:ext cx="6460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The verifier simulates the random oracle</a:t>
            </a:r>
            <a:endParaRPr lang="en-IL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AAE55-DA92-F245-8150-1B3C37D8BF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89" y="2794629"/>
            <a:ext cx="1587781" cy="1587781"/>
          </a:xfrm>
          <a:prstGeom prst="rect">
            <a:avLst/>
          </a:prstGeom>
        </p:spPr>
      </p:pic>
      <p:pic>
        <p:nvPicPr>
          <p:cNvPr id="14" name="Picture 13" descr="Simpleton | Dumb Ways to Die Wiki | Fandom">
            <a:extLst>
              <a:ext uri="{FF2B5EF4-FFF2-40B4-BE49-F238E27FC236}">
                <a16:creationId xmlns:a16="http://schemas.microsoft.com/office/drawing/2014/main" id="{01BE4FA4-3F6C-4A4E-9322-6D1FA7BE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28" y="3074584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171C5-66CB-0841-A6B2-4F5CB422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7C342E-A8E7-B045-9D78-2D831649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352" y="2604742"/>
            <a:ext cx="8279296" cy="1325563"/>
          </a:xfrm>
        </p:spPr>
        <p:txBody>
          <a:bodyPr/>
          <a:lstStyle/>
          <a:p>
            <a:pPr algn="ctr"/>
            <a:r>
              <a:rPr lang="en-IL" dirty="0"/>
              <a:t>Succinct Arguments</a:t>
            </a:r>
            <a:br>
              <a:rPr lang="en-IL" dirty="0"/>
            </a:br>
            <a:r>
              <a:rPr lang="en-IL" dirty="0"/>
              <a:t>in the Random Oracle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7B513-A1CA-D54D-BB94-EFF786AA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1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>
            <a:extLst>
              <a:ext uri="{FF2B5EF4-FFF2-40B4-BE49-F238E27FC236}">
                <a16:creationId xmlns:a16="http://schemas.microsoft.com/office/drawing/2014/main" id="{9165A9BF-F4C7-6E40-84BC-D7208FCA09AB}"/>
              </a:ext>
            </a:extLst>
          </p:cNvPr>
          <p:cNvSpPr/>
          <p:nvPr/>
        </p:nvSpPr>
        <p:spPr>
          <a:xfrm>
            <a:off x="9167190" y="482624"/>
            <a:ext cx="1889684" cy="132556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proof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76E3E-2DA2-2B4C-B67C-F0850DE0B876}"/>
              </a:ext>
            </a:extLst>
          </p:cNvPr>
          <p:cNvCxnSpPr>
            <a:cxnSpLocks/>
          </p:cNvCxnSpPr>
          <p:nvPr/>
        </p:nvCxnSpPr>
        <p:spPr>
          <a:xfrm flipH="1">
            <a:off x="2792405" y="3167710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/>
              <p:nvPr/>
            </p:nvSpPr>
            <p:spPr>
              <a:xfrm flipH="1">
                <a:off x="4830489" y="1848159"/>
                <a:ext cx="6594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30489" y="1848159"/>
                <a:ext cx="659478" cy="430887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/>
              <p:nvPr/>
            </p:nvSpPr>
            <p:spPr>
              <a:xfrm>
                <a:off x="4929354" y="2588358"/>
                <a:ext cx="430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54" y="2588358"/>
                <a:ext cx="430118" cy="430887"/>
              </a:xfrm>
              <a:prstGeom prst="rect">
                <a:avLst/>
              </a:prstGeom>
              <a:blipFill>
                <a:blip r:embed="rId5"/>
                <a:stretch>
                  <a:fillRect l="-20588" r="-8824" b="-235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BD516-5A7E-5D47-A9BC-6B8CA972A447}"/>
              </a:ext>
            </a:extLst>
          </p:cNvPr>
          <p:cNvCxnSpPr>
            <a:cxnSpLocks/>
          </p:cNvCxnSpPr>
          <p:nvPr/>
        </p:nvCxnSpPr>
        <p:spPr>
          <a:xfrm flipH="1">
            <a:off x="2792406" y="4595178"/>
            <a:ext cx="469798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293F3-C91E-A342-90FA-F292A9243B51}"/>
              </a:ext>
            </a:extLst>
          </p:cNvPr>
          <p:cNvCxnSpPr>
            <a:cxnSpLocks/>
          </p:cNvCxnSpPr>
          <p:nvPr/>
        </p:nvCxnSpPr>
        <p:spPr>
          <a:xfrm>
            <a:off x="2792405" y="3861087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/>
              <p:nvPr/>
            </p:nvSpPr>
            <p:spPr>
              <a:xfrm>
                <a:off x="4923327" y="3258457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7" y="3258457"/>
                <a:ext cx="436145" cy="430887"/>
              </a:xfrm>
              <a:prstGeom prst="rect">
                <a:avLst/>
              </a:prstGeom>
              <a:blipFill>
                <a:blip r:embed="rId6"/>
                <a:stretch>
                  <a:fillRect l="-8571" r="-8571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/>
              <p:nvPr/>
            </p:nvSpPr>
            <p:spPr>
              <a:xfrm>
                <a:off x="4960599" y="4048835"/>
                <a:ext cx="4383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599" y="4048835"/>
                <a:ext cx="438390" cy="430887"/>
              </a:xfrm>
              <a:prstGeom prst="rect">
                <a:avLst/>
              </a:prstGeom>
              <a:blipFill>
                <a:blip r:embed="rId7"/>
                <a:stretch>
                  <a:fillRect l="-16667" r="-5556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70A8ABC-FD7A-A844-9E5C-B2368EB6E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50" y="2035598"/>
            <a:ext cx="1587781" cy="15877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11CF7D-0E35-3B4B-B5AB-861E6CF778AC}"/>
              </a:ext>
            </a:extLst>
          </p:cNvPr>
          <p:cNvCxnSpPr>
            <a:cxnSpLocks/>
          </p:cNvCxnSpPr>
          <p:nvPr/>
        </p:nvCxnSpPr>
        <p:spPr>
          <a:xfrm>
            <a:off x="2792405" y="5635047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/>
              <p:nvPr/>
            </p:nvSpPr>
            <p:spPr>
              <a:xfrm>
                <a:off x="4728017" y="4791288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17" y="4791288"/>
                <a:ext cx="83279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/>
              <p:nvPr/>
            </p:nvSpPr>
            <p:spPr>
              <a:xfrm>
                <a:off x="7765256" y="3264048"/>
                <a:ext cx="417125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</a:t>
                </a:r>
                <a:r>
                  <a:rPr lang="en-IL" sz="2400" dirty="0"/>
                  <a:t>erifier simulates the</a:t>
                </a:r>
                <a:br>
                  <a:rPr lang="en-IL" sz="2400" dirty="0"/>
                </a:br>
                <a:r>
                  <a:rPr lang="en-IL" sz="2400" dirty="0"/>
                  <a:t>argument verifier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IL" sz="2400" dirty="0">
                  <a:solidFill>
                    <a:prstClr val="black"/>
                  </a:solidFill>
                </a:endParaRPr>
              </a:p>
              <a:p>
                <a:r>
                  <a:rPr lang="en-IL" sz="2400" b="1" dirty="0">
                    <a:solidFill>
                      <a:prstClr val="black"/>
                    </a:solidFill>
                  </a:rPr>
                  <a:t>How to simulate verifier queries?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56" y="3264048"/>
                <a:ext cx="4171256" cy="1938992"/>
              </a:xfrm>
              <a:prstGeom prst="rect">
                <a:avLst/>
              </a:prstGeom>
              <a:blipFill>
                <a:blip r:embed="rId10"/>
                <a:stretch>
                  <a:fillRect l="-2432" t="-2597" b="-64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565306F-1061-DB43-9EAE-183955882C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59" y="655374"/>
            <a:ext cx="886747" cy="886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/>
              <p:nvPr/>
            </p:nvSpPr>
            <p:spPr>
              <a:xfrm rot="5400000">
                <a:off x="5038453" y="4597116"/>
                <a:ext cx="351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38453" y="4597116"/>
                <a:ext cx="35105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488EF8-BCD6-F141-80AE-1387E991F2CE}"/>
              </a:ext>
            </a:extLst>
          </p:cNvPr>
          <p:cNvCxnSpPr>
            <a:cxnSpLocks/>
          </p:cNvCxnSpPr>
          <p:nvPr/>
        </p:nvCxnSpPr>
        <p:spPr>
          <a:xfrm>
            <a:off x="2792405" y="2478203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impleton | Dumb Ways to Die Wiki | Fandom">
            <a:extLst>
              <a:ext uri="{FF2B5EF4-FFF2-40B4-BE49-F238E27FC236}">
                <a16:creationId xmlns:a16="http://schemas.microsoft.com/office/drawing/2014/main" id="{DFAF7134-D1C4-CC48-8BD2-6F805969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44" y="1804820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A031F-3BE6-1D42-B615-28EE38A6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proof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76E3E-2DA2-2B4C-B67C-F0850DE0B876}"/>
              </a:ext>
            </a:extLst>
          </p:cNvPr>
          <p:cNvCxnSpPr>
            <a:cxnSpLocks/>
          </p:cNvCxnSpPr>
          <p:nvPr/>
        </p:nvCxnSpPr>
        <p:spPr>
          <a:xfrm flipH="1">
            <a:off x="663802" y="3010239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/>
              <p:nvPr/>
            </p:nvSpPr>
            <p:spPr>
              <a:xfrm flipH="1">
                <a:off x="2701886" y="1690688"/>
                <a:ext cx="6594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5BD8D-A692-1A41-879F-AE35CA5F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1886" y="1690688"/>
                <a:ext cx="659478" cy="43088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/>
              <p:nvPr/>
            </p:nvSpPr>
            <p:spPr>
              <a:xfrm>
                <a:off x="2800751" y="2430887"/>
                <a:ext cx="430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3F1658-6166-0345-AC38-75FE9D95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751" y="2430887"/>
                <a:ext cx="430118" cy="430887"/>
              </a:xfrm>
              <a:prstGeom prst="rect">
                <a:avLst/>
              </a:prstGeom>
              <a:blipFill>
                <a:blip r:embed="rId4"/>
                <a:stretch>
                  <a:fillRect l="-17143" r="-5714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BD516-5A7E-5D47-A9BC-6B8CA972A447}"/>
              </a:ext>
            </a:extLst>
          </p:cNvPr>
          <p:cNvCxnSpPr>
            <a:cxnSpLocks/>
          </p:cNvCxnSpPr>
          <p:nvPr/>
        </p:nvCxnSpPr>
        <p:spPr>
          <a:xfrm flipH="1">
            <a:off x="663803" y="4437707"/>
            <a:ext cx="469798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293F3-C91E-A342-90FA-F292A9243B51}"/>
              </a:ext>
            </a:extLst>
          </p:cNvPr>
          <p:cNvCxnSpPr>
            <a:cxnSpLocks/>
          </p:cNvCxnSpPr>
          <p:nvPr/>
        </p:nvCxnSpPr>
        <p:spPr>
          <a:xfrm>
            <a:off x="663802" y="3703616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/>
              <p:nvPr/>
            </p:nvSpPr>
            <p:spPr>
              <a:xfrm>
                <a:off x="2794724" y="310098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BF74A-7D72-B044-B265-D29FD34CF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24" y="3100986"/>
                <a:ext cx="436145" cy="430887"/>
              </a:xfrm>
              <a:prstGeom prst="rect">
                <a:avLst/>
              </a:prstGeom>
              <a:blipFill>
                <a:blip r:embed="rId5"/>
                <a:stretch>
                  <a:fillRect l="-8333" r="-5556" b="-1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/>
              <p:nvPr/>
            </p:nvSpPr>
            <p:spPr>
              <a:xfrm>
                <a:off x="2831996" y="3891364"/>
                <a:ext cx="4383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9A4F4-690A-2B4C-B825-4FBB2C68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996" y="3891364"/>
                <a:ext cx="438390" cy="430887"/>
              </a:xfrm>
              <a:prstGeom prst="rect">
                <a:avLst/>
              </a:prstGeom>
              <a:blipFill>
                <a:blip r:embed="rId6"/>
                <a:stretch>
                  <a:fillRect l="-20000" r="-5714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11CF7D-0E35-3B4B-B5AB-861E6CF778AC}"/>
              </a:ext>
            </a:extLst>
          </p:cNvPr>
          <p:cNvCxnSpPr>
            <a:cxnSpLocks/>
          </p:cNvCxnSpPr>
          <p:nvPr/>
        </p:nvCxnSpPr>
        <p:spPr>
          <a:xfrm>
            <a:off x="663802" y="5477576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/>
              <p:nvPr/>
            </p:nvSpPr>
            <p:spPr>
              <a:xfrm>
                <a:off x="2599414" y="4633817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14" y="4633817"/>
                <a:ext cx="83279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/>
              <p:nvPr/>
            </p:nvSpPr>
            <p:spPr>
              <a:xfrm>
                <a:off x="5731914" y="2243480"/>
                <a:ext cx="6460086" cy="381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L" sz="2400" b="1" dirty="0">
                    <a:solidFill>
                      <a:prstClr val="black"/>
                    </a:solidFill>
                  </a:rPr>
                  <a:t>How to simulate verifier queries?</a:t>
                </a:r>
              </a:p>
              <a:p>
                <a:r>
                  <a:rPr lang="en-IL" sz="2400" dirty="0">
                    <a:solidFill>
                      <a:prstClr val="black"/>
                    </a:solidFill>
                  </a:rPr>
                  <a:t>For any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:</a:t>
                </a:r>
                <a:br>
                  <a:rPr lang="en-IL" sz="2400" dirty="0">
                    <a:solidFill>
                      <a:prstClr val="black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find 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IL" sz="2400" dirty="0">
                    <a:solidFill>
                      <a:srgbClr val="C00000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 as the response</a:t>
                </a:r>
              </a:p>
              <a:p>
                <a:endParaRPr lang="en-IL" sz="2400" dirty="0">
                  <a:solidFill>
                    <a:prstClr val="black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Problem: </a:t>
                </a:r>
                <a:r>
                  <a:rPr lang="en-IL" sz="2400" dirty="0">
                    <a:solidFill>
                      <a:schemeClr val="tx1"/>
                    </a:solidFill>
                  </a:rPr>
                  <a:t>must make 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was not issued twice </a:t>
                </a:r>
                <a:endParaRPr lang="en-IL" sz="2400" dirty="0">
                  <a:solidFill>
                    <a:srgbClr val="FF0000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Solution: </a:t>
                </a:r>
                <a:r>
                  <a:rPr lang="en-IL" sz="24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sz="2400" dirty="0">
                    <a:solidFill>
                      <a:srgbClr val="C00000"/>
                    </a:solidFill>
                  </a:rPr>
                  <a:t> </a:t>
                </a:r>
                <a:r>
                  <a:rPr lang="en-IL" sz="2400" dirty="0">
                    <a:solidFill>
                      <a:schemeClr val="tx1"/>
                    </a:solidFill>
                  </a:rPr>
                  <a:t>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Query complexity: </a:t>
                </a:r>
                <a:r>
                  <a:rPr lang="en-IL" sz="2400" dirty="0"/>
                  <a:t>entire transcript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IL" sz="2400" dirty="0">
                    <a:solidFill>
                      <a:srgbClr val="FF0000"/>
                    </a:solidFill>
                  </a:rPr>
                  <a:t>ound complexity: </a:t>
                </a:r>
                <a:r>
                  <a:rPr lang="en-IL" sz="2400" dirty="0"/>
                  <a:t>huge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14" y="2243480"/>
                <a:ext cx="6460086" cy="3815403"/>
              </a:xfrm>
              <a:prstGeom prst="rect">
                <a:avLst/>
              </a:prstGeom>
              <a:blipFill>
                <a:blip r:embed="rId9"/>
                <a:stretch>
                  <a:fillRect l="-1373" t="-1325" b="-23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/>
              <p:nvPr/>
            </p:nvSpPr>
            <p:spPr>
              <a:xfrm rot="5400000">
                <a:off x="2909850" y="4439645"/>
                <a:ext cx="351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909850" y="4439645"/>
                <a:ext cx="35105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488EF8-BCD6-F141-80AE-1387E991F2CE}"/>
              </a:ext>
            </a:extLst>
          </p:cNvPr>
          <p:cNvCxnSpPr>
            <a:cxnSpLocks/>
          </p:cNvCxnSpPr>
          <p:nvPr/>
        </p:nvCxnSpPr>
        <p:spPr>
          <a:xfrm>
            <a:off x="663802" y="2320732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DD2EB4D4-9304-834A-954F-B9A30477D57E}"/>
              </a:ext>
            </a:extLst>
          </p:cNvPr>
          <p:cNvSpPr/>
          <p:nvPr/>
        </p:nvSpPr>
        <p:spPr>
          <a:xfrm>
            <a:off x="8526069" y="328526"/>
            <a:ext cx="1853495" cy="1067311"/>
          </a:xfrm>
          <a:prstGeom prst="cloudCallout">
            <a:avLst>
              <a:gd name="adj1" fmla="val -58834"/>
              <a:gd name="adj2" fmla="val 266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69DB01-51A7-BB41-9B5E-15FB852CCB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4" y="365125"/>
            <a:ext cx="886747" cy="886747"/>
          </a:xfrm>
          <a:prstGeom prst="rect">
            <a:avLst/>
          </a:prstGeom>
        </p:spPr>
      </p:pic>
      <p:pic>
        <p:nvPicPr>
          <p:cNvPr id="22" name="Picture 21" descr="Simpleton | Dumb Ways to Die Wiki | Fandom">
            <a:extLst>
              <a:ext uri="{FF2B5EF4-FFF2-40B4-BE49-F238E27FC236}">
                <a16:creationId xmlns:a16="http://schemas.microsoft.com/office/drawing/2014/main" id="{6A222D90-8847-A548-9FE5-E29641A3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5" y="802600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C0399-9997-294F-83B1-9B8F4334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5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proof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76E3E-2DA2-2B4C-B67C-F0850DE0B876}"/>
              </a:ext>
            </a:extLst>
          </p:cNvPr>
          <p:cNvCxnSpPr>
            <a:cxnSpLocks/>
          </p:cNvCxnSpPr>
          <p:nvPr/>
        </p:nvCxnSpPr>
        <p:spPr>
          <a:xfrm flipH="1">
            <a:off x="663802" y="3010239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BD516-5A7E-5D47-A9BC-6B8CA972A447}"/>
              </a:ext>
            </a:extLst>
          </p:cNvPr>
          <p:cNvCxnSpPr>
            <a:cxnSpLocks/>
          </p:cNvCxnSpPr>
          <p:nvPr/>
        </p:nvCxnSpPr>
        <p:spPr>
          <a:xfrm flipH="1">
            <a:off x="663803" y="4437707"/>
            <a:ext cx="469798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293F3-C91E-A342-90FA-F292A9243B51}"/>
              </a:ext>
            </a:extLst>
          </p:cNvPr>
          <p:cNvCxnSpPr>
            <a:cxnSpLocks/>
          </p:cNvCxnSpPr>
          <p:nvPr/>
        </p:nvCxnSpPr>
        <p:spPr>
          <a:xfrm>
            <a:off x="663802" y="3703616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11CF7D-0E35-3B4B-B5AB-861E6CF778AC}"/>
              </a:ext>
            </a:extLst>
          </p:cNvPr>
          <p:cNvCxnSpPr>
            <a:cxnSpLocks/>
          </p:cNvCxnSpPr>
          <p:nvPr/>
        </p:nvCxnSpPr>
        <p:spPr>
          <a:xfrm>
            <a:off x="663802" y="5477576"/>
            <a:ext cx="4601979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/>
              <p:nvPr/>
            </p:nvSpPr>
            <p:spPr>
              <a:xfrm>
                <a:off x="2599414" y="4633817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A2AF9-66CB-5340-A88C-1EF7638E3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14" y="4633817"/>
                <a:ext cx="83279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/>
              <p:nvPr/>
            </p:nvSpPr>
            <p:spPr>
              <a:xfrm>
                <a:off x="5731914" y="2243480"/>
                <a:ext cx="6460086" cy="381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L" sz="2400" b="1" dirty="0">
                    <a:solidFill>
                      <a:prstClr val="black"/>
                    </a:solidFill>
                  </a:rPr>
                  <a:t>How to simulate verifier queries?</a:t>
                </a:r>
              </a:p>
              <a:p>
                <a:r>
                  <a:rPr lang="en-IL" sz="2400" dirty="0">
                    <a:solidFill>
                      <a:prstClr val="black"/>
                    </a:solidFill>
                  </a:rPr>
                  <a:t>For any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:</a:t>
                </a:r>
                <a:br>
                  <a:rPr lang="en-IL" sz="2400" dirty="0">
                    <a:solidFill>
                      <a:prstClr val="black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find 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IL" sz="2400" dirty="0">
                    <a:solidFill>
                      <a:srgbClr val="C00000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 as the response</a:t>
                </a:r>
              </a:p>
              <a:p>
                <a:endParaRPr lang="en-IL" sz="2400" dirty="0">
                  <a:solidFill>
                    <a:prstClr val="black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Problem: </a:t>
                </a:r>
                <a:r>
                  <a:rPr lang="en-IL" sz="2400" dirty="0">
                    <a:solidFill>
                      <a:schemeClr val="tx1"/>
                    </a:solidFill>
                  </a:rPr>
                  <a:t>must make 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was not issued twice </a:t>
                </a:r>
                <a:endParaRPr lang="en-IL" sz="2400" dirty="0">
                  <a:solidFill>
                    <a:srgbClr val="FF0000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Solution: </a:t>
                </a:r>
                <a:r>
                  <a:rPr lang="en-IL" sz="24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sz="2400" dirty="0">
                    <a:solidFill>
                      <a:srgbClr val="C00000"/>
                    </a:solidFill>
                  </a:rPr>
                  <a:t> </a:t>
                </a:r>
                <a:r>
                  <a:rPr lang="en-IL" sz="2400" dirty="0">
                    <a:solidFill>
                      <a:schemeClr val="tx1"/>
                    </a:solidFill>
                  </a:rPr>
                  <a:t>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Query complexity: </a:t>
                </a:r>
                <a:r>
                  <a:rPr lang="en-IL" sz="2400" dirty="0"/>
                  <a:t>entire transcript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IL" sz="2400" dirty="0">
                    <a:solidFill>
                      <a:srgbClr val="FF0000"/>
                    </a:solidFill>
                  </a:rPr>
                  <a:t>ound complexity: </a:t>
                </a:r>
                <a:r>
                  <a:rPr lang="en-IL" sz="2400" b="1" dirty="0"/>
                  <a:t>prover adaptivity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14" y="2243480"/>
                <a:ext cx="6460086" cy="3815403"/>
              </a:xfrm>
              <a:prstGeom prst="rect">
                <a:avLst/>
              </a:prstGeom>
              <a:blipFill>
                <a:blip r:embed="rId5"/>
                <a:stretch>
                  <a:fillRect l="-1373" t="-1325" b="-23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/>
              <p:nvPr/>
            </p:nvSpPr>
            <p:spPr>
              <a:xfrm rot="5400000">
                <a:off x="2909850" y="4439645"/>
                <a:ext cx="351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0BC9-07E6-4F44-88E6-E29293FA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909850" y="4439645"/>
                <a:ext cx="35105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488EF8-BCD6-F141-80AE-1387E991F2CE}"/>
              </a:ext>
            </a:extLst>
          </p:cNvPr>
          <p:cNvCxnSpPr>
            <a:cxnSpLocks/>
          </p:cNvCxnSpPr>
          <p:nvPr/>
        </p:nvCxnSpPr>
        <p:spPr>
          <a:xfrm>
            <a:off x="663802" y="2320732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82E0C8-1002-344A-A474-E1E37442ECE2}"/>
                  </a:ext>
                </a:extLst>
              </p:cNvPr>
              <p:cNvSpPr txBox="1"/>
              <p:nvPr/>
            </p:nvSpPr>
            <p:spPr>
              <a:xfrm>
                <a:off x="1953914" y="1794226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82E0C8-1002-344A-A474-E1E37442E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14" y="1794226"/>
                <a:ext cx="2003241" cy="435760"/>
              </a:xfrm>
              <a:prstGeom prst="rect">
                <a:avLst/>
              </a:prstGeom>
              <a:blipFill>
                <a:blip r:embed="rId8"/>
                <a:stretch>
                  <a:fillRect l="-1899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91DDF8-DE7C-C14D-A5B9-DCF6CC9D5840}"/>
                  </a:ext>
                </a:extLst>
              </p:cNvPr>
              <p:cNvSpPr txBox="1"/>
              <p:nvPr/>
            </p:nvSpPr>
            <p:spPr>
              <a:xfrm>
                <a:off x="1953913" y="2454027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91DDF8-DE7C-C14D-A5B9-DCF6CC9D5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13" y="2454027"/>
                <a:ext cx="2003241" cy="435760"/>
              </a:xfrm>
              <a:prstGeom prst="rect">
                <a:avLst/>
              </a:prstGeom>
              <a:blipFill>
                <a:blip r:embed="rId9"/>
                <a:stretch>
                  <a:fillRect l="-3797" t="-2857" b="-2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46E0DC-C70D-914B-A1AC-873127050089}"/>
                  </a:ext>
                </a:extLst>
              </p:cNvPr>
              <p:cNvSpPr txBox="1"/>
              <p:nvPr/>
            </p:nvSpPr>
            <p:spPr>
              <a:xfrm>
                <a:off x="1963170" y="3216798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46E0DC-C70D-914B-A1AC-87312705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70" y="3216798"/>
                <a:ext cx="2003241" cy="435760"/>
              </a:xfrm>
              <a:prstGeom prst="rect">
                <a:avLst/>
              </a:prstGeom>
              <a:blipFill>
                <a:blip r:embed="rId10"/>
                <a:stretch>
                  <a:fillRect l="-1887" t="-2857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DB29E0-2F4B-DE41-962E-11E67083AD34}"/>
                  </a:ext>
                </a:extLst>
              </p:cNvPr>
              <p:cNvSpPr txBox="1"/>
              <p:nvPr/>
            </p:nvSpPr>
            <p:spPr>
              <a:xfrm>
                <a:off x="1953913" y="3903893"/>
                <a:ext cx="2003241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DB29E0-2F4B-DE41-962E-11E67083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13" y="3903893"/>
                <a:ext cx="2003241" cy="435760"/>
              </a:xfrm>
              <a:prstGeom prst="rect">
                <a:avLst/>
              </a:prstGeom>
              <a:blipFill>
                <a:blip r:embed="rId11"/>
                <a:stretch>
                  <a:fillRect l="-4430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>
            <a:extLst>
              <a:ext uri="{FF2B5EF4-FFF2-40B4-BE49-F238E27FC236}">
                <a16:creationId xmlns:a16="http://schemas.microsoft.com/office/drawing/2014/main" id="{6A826A9E-DD9B-3048-9EF5-54F72C431747}"/>
              </a:ext>
            </a:extLst>
          </p:cNvPr>
          <p:cNvSpPr/>
          <p:nvPr/>
        </p:nvSpPr>
        <p:spPr>
          <a:xfrm>
            <a:off x="8526069" y="328526"/>
            <a:ext cx="1853495" cy="1067311"/>
          </a:xfrm>
          <a:prstGeom prst="cloudCallout">
            <a:avLst>
              <a:gd name="adj1" fmla="val -58834"/>
              <a:gd name="adj2" fmla="val 266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CAF6AEA-B8BD-5A49-983A-3C58C4E3E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4" y="365125"/>
            <a:ext cx="886747" cy="886747"/>
          </a:xfrm>
          <a:prstGeom prst="rect">
            <a:avLst/>
          </a:prstGeom>
        </p:spPr>
      </p:pic>
      <p:pic>
        <p:nvPicPr>
          <p:cNvPr id="31" name="Picture 30" descr="Simpleton | Dumb Ways to Die Wiki | Fandom">
            <a:extLst>
              <a:ext uri="{FF2B5EF4-FFF2-40B4-BE49-F238E27FC236}">
                <a16:creationId xmlns:a16="http://schemas.microsoft.com/office/drawing/2014/main" id="{800BA7D4-22A5-234D-B446-AFC6C561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5" y="802600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C178D-1439-B140-BE05-69DB58E4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87167" y="1930184"/>
                <a:ext cx="8817665" cy="193727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IL" b="1" dirty="0"/>
                  <a:t>Challenge for small query complexity</a:t>
                </a:r>
                <a:r>
                  <a:rPr lang="en-IL" dirty="0"/>
                  <a:t>:</a:t>
                </a:r>
                <a:br>
                  <a:rPr lang="en-IL" dirty="0"/>
                </a:br>
                <a:r>
                  <a:rPr lang="en-IL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L" dirty="0"/>
                  <a:t> we need to verify</a:t>
                </a:r>
                <a:br>
                  <a:rPr lang="en-IL" dirty="0"/>
                </a:br>
                <a:r>
                  <a:rPr lang="en-IL" dirty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 was </a:t>
                </a:r>
                <a:r>
                  <a:rPr lang="en-IL" dirty="0">
                    <a:solidFill>
                      <a:srgbClr val="FF0000"/>
                    </a:solidFill>
                  </a:rPr>
                  <a:t>not</a:t>
                </a:r>
                <a:r>
                  <a:rPr lang="en-IL" dirty="0"/>
                  <a:t> issued in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7167" y="1930184"/>
                <a:ext cx="8817665" cy="1937278"/>
              </a:xfrm>
              <a:blipFill>
                <a:blip r:embed="rId3"/>
                <a:stretch>
                  <a:fillRect l="-1437" t="-9150" r="-1437" b="-143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2404E7-0E8B-5640-9FB2-23E4FF7EA45D}"/>
              </a:ext>
            </a:extLst>
          </p:cNvPr>
          <p:cNvCxnSpPr>
            <a:cxnSpLocks/>
          </p:cNvCxnSpPr>
          <p:nvPr/>
        </p:nvCxnSpPr>
        <p:spPr>
          <a:xfrm>
            <a:off x="3586884" y="5303775"/>
            <a:ext cx="469798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E6BE8-F58E-134C-BDD9-D400ACF3523B}"/>
                  </a:ext>
                </a:extLst>
              </p:cNvPr>
              <p:cNvSpPr txBox="1"/>
              <p:nvPr/>
            </p:nvSpPr>
            <p:spPr>
              <a:xfrm>
                <a:off x="4816323" y="4717308"/>
                <a:ext cx="19639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E6BE8-F58E-134C-BDD9-D400ACF35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323" y="4717308"/>
                <a:ext cx="1963935" cy="430887"/>
              </a:xfrm>
              <a:prstGeom prst="rect">
                <a:avLst/>
              </a:prstGeom>
              <a:blipFill>
                <a:blip r:embed="rId4"/>
                <a:stretch>
                  <a:fillRect l="-1935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7C238-23C7-A640-AFBE-D598F06F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0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Perfect Hash Functions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family of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 </a:t>
                </a:r>
                <a:r>
                  <a:rPr lang="en-IL" dirty="0"/>
                  <a:t>is perfect if:</a:t>
                </a:r>
                <a:br>
                  <a:rPr lang="en-IL" dirty="0"/>
                </a:br>
                <a:r>
                  <a:rPr lang="en-IL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L" dirty="0">
                    <a:solidFill>
                      <a:srgbClr val="C00000"/>
                    </a:solidFill>
                  </a:rPr>
                  <a:t> </a:t>
                </a:r>
                <a:r>
                  <a:rPr lang="en-IL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L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i="1" dirty="0">
                    <a:solidFill>
                      <a:srgbClr val="C00000"/>
                    </a:solidFill>
                  </a:rPr>
                  <a:t> </a:t>
                </a:r>
                <a:r>
                  <a:rPr lang="en-IL" dirty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dirty="0"/>
                  <a:t> is one-to-one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r>
                  <a:rPr lang="en-IL" dirty="0"/>
                  <a:t>Famous construction: </a:t>
                </a:r>
                <a:r>
                  <a:rPr lang="en-US" dirty="0" err="1"/>
                  <a:t>Fredman</a:t>
                </a:r>
                <a:r>
                  <a:rPr lang="en-US" dirty="0"/>
                  <a:t>, </a:t>
                </a:r>
                <a:r>
                  <a:rPr lang="en-US" dirty="0" err="1"/>
                  <a:t>Komlós</a:t>
                </a:r>
                <a:r>
                  <a:rPr lang="en-US" dirty="0"/>
                  <a:t>, and </a:t>
                </a:r>
                <a:r>
                  <a:rPr lang="en-US" dirty="0" err="1"/>
                  <a:t>Szemerédi</a:t>
                </a:r>
                <a:r>
                  <a:rPr lang="en-US" dirty="0"/>
                  <a:t> [FKS84]</a:t>
                </a:r>
                <a:endParaRPr lang="en-IL" dirty="0"/>
              </a:p>
              <a:p>
                <a:pPr lvl="1"/>
                <a:r>
                  <a:rPr lang="en-IL" dirty="0"/>
                  <a:t>Used two levels of hashing.</a:t>
                </a:r>
                <a:endParaRPr lang="en-US" dirty="0"/>
              </a:p>
              <a:p>
                <a:r>
                  <a:rPr lang="en-US" dirty="0"/>
                  <a:t>This construction has an additional </a:t>
                </a:r>
                <a:r>
                  <a:rPr lang="en-US" dirty="0">
                    <a:solidFill>
                      <a:srgbClr val="FF0000"/>
                    </a:solidFill>
                  </a:rPr>
                  <a:t>locality </a:t>
                </a:r>
                <a:r>
                  <a:rPr lang="en-US" dirty="0"/>
                  <a:t>property:</a:t>
                </a:r>
                <a:br>
                  <a:rPr lang="en-IL" dirty="0"/>
                </a:br>
                <a:r>
                  <a:rPr lang="en-IL" dirty="0"/>
                  <a:t>To eval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on a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one needs to read only a few bits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2732-37ED-5945-9F00-C104BEC45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C1ED4-32C4-9A4F-A430-8916DDEB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5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87167" y="1930184"/>
                <a:ext cx="8817665" cy="193727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IL" b="1" dirty="0"/>
                  <a:t>Challenge for small query complexity</a:t>
                </a:r>
                <a:r>
                  <a:rPr lang="en-IL" dirty="0"/>
                  <a:t>:</a:t>
                </a:r>
                <a:br>
                  <a:rPr lang="en-IL" dirty="0"/>
                </a:br>
                <a:r>
                  <a:rPr lang="en-IL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L" dirty="0"/>
                  <a:t> we need to verify</a:t>
                </a:r>
                <a:br>
                  <a:rPr lang="en-IL" dirty="0"/>
                </a:br>
                <a:r>
                  <a:rPr lang="en-IL" dirty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 was </a:t>
                </a:r>
                <a:r>
                  <a:rPr lang="en-IL" dirty="0">
                    <a:solidFill>
                      <a:srgbClr val="FF0000"/>
                    </a:solidFill>
                  </a:rPr>
                  <a:t>not</a:t>
                </a:r>
                <a:r>
                  <a:rPr lang="en-IL" dirty="0"/>
                  <a:t> issued in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D67C342E-A8E7-B045-9D78-2D8316496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7167" y="1930184"/>
                <a:ext cx="8817665" cy="1937278"/>
              </a:xfrm>
              <a:blipFill>
                <a:blip r:embed="rId3"/>
                <a:stretch>
                  <a:fillRect l="-1437" t="-9150" r="-1437" b="-143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2404E7-0E8B-5640-9FB2-23E4FF7EA45D}"/>
              </a:ext>
            </a:extLst>
          </p:cNvPr>
          <p:cNvCxnSpPr>
            <a:cxnSpLocks/>
          </p:cNvCxnSpPr>
          <p:nvPr/>
        </p:nvCxnSpPr>
        <p:spPr>
          <a:xfrm>
            <a:off x="3162925" y="5453675"/>
            <a:ext cx="5151927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796660-F6C7-0A46-B5F2-B27FDEF640DB}"/>
              </a:ext>
            </a:extLst>
          </p:cNvPr>
          <p:cNvSpPr/>
          <p:nvPr/>
        </p:nvSpPr>
        <p:spPr>
          <a:xfrm>
            <a:off x="3839720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56FE1-1158-EB47-B9E0-60D162492F32}"/>
              </a:ext>
            </a:extLst>
          </p:cNvPr>
          <p:cNvSpPr/>
          <p:nvPr/>
        </p:nvSpPr>
        <p:spPr>
          <a:xfrm>
            <a:off x="4303546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D6615-B75A-A14B-AB19-16CEC98B6FAF}"/>
              </a:ext>
            </a:extLst>
          </p:cNvPr>
          <p:cNvSpPr/>
          <p:nvPr/>
        </p:nvSpPr>
        <p:spPr>
          <a:xfrm>
            <a:off x="4780625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C200D-DB4B-EC4F-9461-651D0ABDE4BF}"/>
              </a:ext>
            </a:extLst>
          </p:cNvPr>
          <p:cNvSpPr/>
          <p:nvPr/>
        </p:nvSpPr>
        <p:spPr>
          <a:xfrm>
            <a:off x="5257703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3E174-7AD4-BB40-B3D3-FE1CAA20CFAC}"/>
              </a:ext>
            </a:extLst>
          </p:cNvPr>
          <p:cNvSpPr/>
          <p:nvPr/>
        </p:nvSpPr>
        <p:spPr>
          <a:xfrm>
            <a:off x="5734781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17FD6-922E-E34D-A787-596651BE3400}"/>
              </a:ext>
            </a:extLst>
          </p:cNvPr>
          <p:cNvSpPr/>
          <p:nvPr/>
        </p:nvSpPr>
        <p:spPr>
          <a:xfrm>
            <a:off x="6198607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0D1AA2-EFF0-F64B-BFE2-0B904B87F3E3}"/>
              </a:ext>
            </a:extLst>
          </p:cNvPr>
          <p:cNvSpPr/>
          <p:nvPr/>
        </p:nvSpPr>
        <p:spPr>
          <a:xfrm>
            <a:off x="6675686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9AD20-ED41-FB43-811E-002F5BF018DC}"/>
              </a:ext>
            </a:extLst>
          </p:cNvPr>
          <p:cNvSpPr/>
          <p:nvPr/>
        </p:nvSpPr>
        <p:spPr>
          <a:xfrm>
            <a:off x="7152764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E9C421-5900-3E4A-A222-393424BCCE93}"/>
              </a:ext>
            </a:extLst>
          </p:cNvPr>
          <p:cNvSpPr/>
          <p:nvPr/>
        </p:nvSpPr>
        <p:spPr>
          <a:xfrm>
            <a:off x="7629842" y="4777526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79CFB9-A2F7-CC47-8337-031BB708EFB8}"/>
                  </a:ext>
                </a:extLst>
              </p:cNvPr>
              <p:cNvSpPr txBox="1"/>
              <p:nvPr/>
            </p:nvSpPr>
            <p:spPr>
              <a:xfrm>
                <a:off x="3208307" y="4824375"/>
                <a:ext cx="5131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79CFB9-A2F7-CC47-8337-031BB70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07" y="4824375"/>
                <a:ext cx="513154" cy="430887"/>
              </a:xfrm>
              <a:prstGeom prst="rect">
                <a:avLst/>
              </a:prstGeom>
              <a:blipFill>
                <a:blip r:embed="rId4"/>
                <a:stretch>
                  <a:fillRect l="-17073" r="-2439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87448E-293F-9041-B364-7CF5B890FB5F}"/>
                  </a:ext>
                </a:extLst>
              </p:cNvPr>
              <p:cNvSpPr txBox="1"/>
              <p:nvPr/>
            </p:nvSpPr>
            <p:spPr>
              <a:xfrm>
                <a:off x="4816277" y="477806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87448E-293F-9041-B364-7CF5B890F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7" y="4778065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 l="-11765" r="-8824" b="-1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7B1D1-5C5C-F049-AE32-6767C9FF19DC}"/>
                  </a:ext>
                </a:extLst>
              </p:cNvPr>
              <p:cNvSpPr txBox="1"/>
              <p:nvPr/>
            </p:nvSpPr>
            <p:spPr>
              <a:xfrm>
                <a:off x="6696360" y="4724085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7B1D1-5C5C-F049-AE32-6767C9FF1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60" y="4724085"/>
                <a:ext cx="436145" cy="430887"/>
              </a:xfrm>
              <a:prstGeom prst="rect">
                <a:avLst/>
              </a:prstGeom>
              <a:blipFill>
                <a:blip r:embed="rId6"/>
                <a:stretch>
                  <a:fillRect l="-11429" r="-5714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9F6599-2434-8448-9A99-27FA226D1C28}"/>
                  </a:ext>
                </a:extLst>
              </p:cNvPr>
              <p:cNvSpPr txBox="1"/>
              <p:nvPr/>
            </p:nvSpPr>
            <p:spPr>
              <a:xfrm>
                <a:off x="3901328" y="4760891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9F6599-2434-8448-9A99-27FA226D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328" y="4760891"/>
                <a:ext cx="436145" cy="430887"/>
              </a:xfrm>
              <a:prstGeom prst="rect">
                <a:avLst/>
              </a:prstGeom>
              <a:blipFill>
                <a:blip r:embed="rId7"/>
                <a:stretch>
                  <a:fillRect l="-11429" r="-5714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BC8581-5BA5-FC49-907E-76305DA91E3E}"/>
                  </a:ext>
                </a:extLst>
              </p:cNvPr>
              <p:cNvSpPr txBox="1"/>
              <p:nvPr/>
            </p:nvSpPr>
            <p:spPr>
              <a:xfrm>
                <a:off x="3162925" y="4062075"/>
                <a:ext cx="1083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BC8581-5BA5-FC49-907E-76305DA9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25" y="4062075"/>
                <a:ext cx="1083694" cy="430887"/>
              </a:xfrm>
              <a:prstGeom prst="rect">
                <a:avLst/>
              </a:prstGeom>
              <a:blipFill>
                <a:blip r:embed="rId8"/>
                <a:stretch>
                  <a:fillRect l="-8140" r="-11628" b="-3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AEA2D7-1E15-CE44-A892-0A097F65F97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246619" y="4277519"/>
            <a:ext cx="598969" cy="410056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CD37CE-7420-7444-94DB-06829CA52548}"/>
                  </a:ext>
                </a:extLst>
              </p:cNvPr>
              <p:cNvSpPr txBox="1"/>
              <p:nvPr/>
            </p:nvSpPr>
            <p:spPr>
              <a:xfrm>
                <a:off x="8172681" y="4802314"/>
                <a:ext cx="739113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CD37CE-7420-7444-94DB-06829CA5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681" y="4802314"/>
                <a:ext cx="739113" cy="465577"/>
              </a:xfrm>
              <a:prstGeom prst="rect">
                <a:avLst/>
              </a:prstGeom>
              <a:blipFill>
                <a:blip r:embed="rId9"/>
                <a:stretch>
                  <a:fillRect l="-5085" r="-6780" b="-270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EA70C-4D78-BE4A-88E6-3A6CD6F3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3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/>
              <p:nvPr/>
            </p:nvSpPr>
            <p:spPr>
              <a:xfrm>
                <a:off x="6978513" y="2324558"/>
                <a:ext cx="6460086" cy="307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L" sz="2400" b="1" dirty="0">
                    <a:solidFill>
                      <a:prstClr val="black"/>
                    </a:solidFill>
                  </a:rPr>
                  <a:t>How to simulate verifier queries?</a:t>
                </a:r>
              </a:p>
              <a:p>
                <a:r>
                  <a:rPr lang="en-IL" sz="2400" dirty="0">
                    <a:solidFill>
                      <a:prstClr val="black"/>
                    </a:solidFill>
                  </a:rPr>
                  <a:t>For any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:</a:t>
                </a:r>
                <a:br>
                  <a:rPr lang="en-IL" sz="2400" dirty="0">
                    <a:solidFill>
                      <a:prstClr val="black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>
                    <a:solidFill>
                      <a:srgbClr val="C00000"/>
                    </a:solidFill>
                  </a:rPr>
                  <a:t> </a:t>
                </a:r>
                <a:br>
                  <a:rPr lang="en-IL" sz="2400" dirty="0">
                    <a:solidFill>
                      <a:srgbClr val="C00000"/>
                    </a:solidFill>
                  </a:rPr>
                </a:br>
                <a:r>
                  <a:rPr lang="en-IL" sz="2400" dirty="0">
                    <a:solidFill>
                      <a:prstClr val="black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 as the response.</a:t>
                </a:r>
              </a:p>
              <a:p>
                <a:r>
                  <a:rPr lang="en-IL" sz="2400" dirty="0">
                    <a:solidFill>
                      <a:prstClr val="black"/>
                    </a:solidFill>
                  </a:rPr>
                  <a:t>Verify: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sz="2400" dirty="0">
                  <a:solidFill>
                    <a:prstClr val="black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IL" sz="2400" dirty="0">
                    <a:solidFill>
                      <a:srgbClr val="FF0000"/>
                    </a:solidFill>
                  </a:rPr>
                  <a:t>Query complexity: </a:t>
                </a:r>
                <a:r>
                  <a:rPr lang="en-IL" sz="2400" b="1" dirty="0"/>
                  <a:t>O(1) per round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IL" sz="2400" dirty="0">
                    <a:solidFill>
                      <a:srgbClr val="FF0000"/>
                    </a:solidFill>
                  </a:rPr>
                  <a:t>ound complexity: </a:t>
                </a:r>
                <a:r>
                  <a:rPr lang="en-IL" sz="2400" dirty="0"/>
                  <a:t>prover adaptivity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6CECB-8517-D04A-8603-DC7408BF9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513" y="2324558"/>
                <a:ext cx="6460086" cy="3076996"/>
              </a:xfrm>
              <a:prstGeom prst="rect">
                <a:avLst/>
              </a:prstGeom>
              <a:blipFill>
                <a:blip r:embed="rId4"/>
                <a:stretch>
                  <a:fillRect l="-1572" t="-1230"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4970D7-D32E-FB4A-9F17-AF31EA0ED103}"/>
              </a:ext>
            </a:extLst>
          </p:cNvPr>
          <p:cNvCxnSpPr>
            <a:cxnSpLocks/>
          </p:cNvCxnSpPr>
          <p:nvPr/>
        </p:nvCxnSpPr>
        <p:spPr>
          <a:xfrm flipH="1">
            <a:off x="435310" y="3316392"/>
            <a:ext cx="5059063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94B76D-2B76-5546-9583-AD1030D4A962}"/>
              </a:ext>
            </a:extLst>
          </p:cNvPr>
          <p:cNvCxnSpPr>
            <a:cxnSpLocks/>
          </p:cNvCxnSpPr>
          <p:nvPr/>
        </p:nvCxnSpPr>
        <p:spPr>
          <a:xfrm>
            <a:off x="457052" y="2494740"/>
            <a:ext cx="5097798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83F867-39D8-544A-91DA-078D0A6636BB}"/>
              </a:ext>
            </a:extLst>
          </p:cNvPr>
          <p:cNvCxnSpPr>
            <a:cxnSpLocks/>
          </p:cNvCxnSpPr>
          <p:nvPr/>
        </p:nvCxnSpPr>
        <p:spPr>
          <a:xfrm flipH="1" flipV="1">
            <a:off x="540629" y="4899970"/>
            <a:ext cx="4976845" cy="617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8FB028-E64D-B24E-96E3-EBA2599B3DBB}"/>
              </a:ext>
            </a:extLst>
          </p:cNvPr>
          <p:cNvCxnSpPr>
            <a:cxnSpLocks/>
          </p:cNvCxnSpPr>
          <p:nvPr/>
        </p:nvCxnSpPr>
        <p:spPr>
          <a:xfrm>
            <a:off x="517528" y="4040998"/>
            <a:ext cx="497684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2435FC-65F3-E14B-A86D-F7923F59C2CE}"/>
              </a:ext>
            </a:extLst>
          </p:cNvPr>
          <p:cNvCxnSpPr>
            <a:cxnSpLocks/>
          </p:cNvCxnSpPr>
          <p:nvPr/>
        </p:nvCxnSpPr>
        <p:spPr>
          <a:xfrm>
            <a:off x="386457" y="5832551"/>
            <a:ext cx="5107916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A5C1FE-F1B1-4146-852F-0CE58C4A43F8}"/>
                  </a:ext>
                </a:extLst>
              </p:cNvPr>
              <p:cNvSpPr/>
              <p:nvPr/>
            </p:nvSpPr>
            <p:spPr>
              <a:xfrm>
                <a:off x="2692203" y="4928831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A5C1FE-F1B1-4146-852F-0CE58C4A4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203" y="4928831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60221243-9410-6748-A812-FF43EE9F7E9F}"/>
              </a:ext>
            </a:extLst>
          </p:cNvPr>
          <p:cNvSpPr/>
          <p:nvPr/>
        </p:nvSpPr>
        <p:spPr>
          <a:xfrm>
            <a:off x="1050042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D13E6-B27C-6C43-B8A0-87A374014F31}"/>
              </a:ext>
            </a:extLst>
          </p:cNvPr>
          <p:cNvSpPr/>
          <p:nvPr/>
        </p:nvSpPr>
        <p:spPr>
          <a:xfrm>
            <a:off x="1513868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7FD330-D694-F940-AB0B-B4C3CE94278A}"/>
              </a:ext>
            </a:extLst>
          </p:cNvPr>
          <p:cNvSpPr/>
          <p:nvPr/>
        </p:nvSpPr>
        <p:spPr>
          <a:xfrm>
            <a:off x="1990947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4DE293-5ECF-A44B-A853-94E6C66072BB}"/>
              </a:ext>
            </a:extLst>
          </p:cNvPr>
          <p:cNvSpPr/>
          <p:nvPr/>
        </p:nvSpPr>
        <p:spPr>
          <a:xfrm>
            <a:off x="2468025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80CB05-5A60-2849-B307-17C8975893BD}"/>
              </a:ext>
            </a:extLst>
          </p:cNvPr>
          <p:cNvSpPr/>
          <p:nvPr/>
        </p:nvSpPr>
        <p:spPr>
          <a:xfrm>
            <a:off x="2945103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F70390-702B-C940-819B-83F15DCE03E8}"/>
              </a:ext>
            </a:extLst>
          </p:cNvPr>
          <p:cNvSpPr/>
          <p:nvPr/>
        </p:nvSpPr>
        <p:spPr>
          <a:xfrm>
            <a:off x="3408929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F5C8F2-A87D-1743-8521-C8B0D87BAC13}"/>
              </a:ext>
            </a:extLst>
          </p:cNvPr>
          <p:cNvSpPr/>
          <p:nvPr/>
        </p:nvSpPr>
        <p:spPr>
          <a:xfrm>
            <a:off x="3886008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31B9B7-F597-DE42-8AF8-9C1B6FFA21FE}"/>
              </a:ext>
            </a:extLst>
          </p:cNvPr>
          <p:cNvSpPr/>
          <p:nvPr/>
        </p:nvSpPr>
        <p:spPr>
          <a:xfrm>
            <a:off x="4363086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F2E8C9-4209-054C-B25D-784A2DA22B4D}"/>
              </a:ext>
            </a:extLst>
          </p:cNvPr>
          <p:cNvSpPr/>
          <p:nvPr/>
        </p:nvSpPr>
        <p:spPr>
          <a:xfrm>
            <a:off x="4840164" y="187206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8EEB1B-B386-774F-B1FF-C458ECFA4D40}"/>
                  </a:ext>
                </a:extLst>
              </p:cNvPr>
              <p:cNvSpPr txBox="1"/>
              <p:nvPr/>
            </p:nvSpPr>
            <p:spPr>
              <a:xfrm>
                <a:off x="540629" y="1878586"/>
                <a:ext cx="5131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8EEB1B-B386-774F-B1FF-C458ECFA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9" y="1878586"/>
                <a:ext cx="513154" cy="430887"/>
              </a:xfrm>
              <a:prstGeom prst="rect">
                <a:avLst/>
              </a:prstGeom>
              <a:blipFill>
                <a:blip r:embed="rId7"/>
                <a:stretch>
                  <a:fillRect l="-16667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26176-EE72-BD4C-8FB4-45AE1E196CD2}"/>
                  </a:ext>
                </a:extLst>
              </p:cNvPr>
              <p:cNvSpPr txBox="1"/>
              <p:nvPr/>
            </p:nvSpPr>
            <p:spPr>
              <a:xfrm>
                <a:off x="2011621" y="1878586"/>
                <a:ext cx="451662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26176-EE72-BD4C-8FB4-45AE1E19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21" y="1878586"/>
                <a:ext cx="451662" cy="434991"/>
              </a:xfrm>
              <a:prstGeom prst="rect">
                <a:avLst/>
              </a:prstGeom>
              <a:blipFill>
                <a:blip r:embed="rId8"/>
                <a:stretch>
                  <a:fillRect l="-8333" r="-8333" b="-13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8AAF23-421F-314B-BBDF-C50A2D837B6B}"/>
                  </a:ext>
                </a:extLst>
              </p:cNvPr>
              <p:cNvSpPr txBox="1"/>
              <p:nvPr/>
            </p:nvSpPr>
            <p:spPr>
              <a:xfrm>
                <a:off x="3906682" y="1878586"/>
                <a:ext cx="451662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8AAF23-421F-314B-BBDF-C50A2D83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82" y="1878586"/>
                <a:ext cx="451662" cy="434991"/>
              </a:xfrm>
              <a:prstGeom prst="rect">
                <a:avLst/>
              </a:prstGeom>
              <a:blipFill>
                <a:blip r:embed="rId9"/>
                <a:stretch>
                  <a:fillRect l="-8108" r="-5405" b="-13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80D0EA-DC79-E741-81BB-6CE02F61FADA}"/>
                  </a:ext>
                </a:extLst>
              </p:cNvPr>
              <p:cNvSpPr txBox="1"/>
              <p:nvPr/>
            </p:nvSpPr>
            <p:spPr>
              <a:xfrm>
                <a:off x="1057464" y="1891838"/>
                <a:ext cx="451662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80D0EA-DC79-E741-81BB-6CE02F61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64" y="1891838"/>
                <a:ext cx="451662" cy="434991"/>
              </a:xfrm>
              <a:prstGeom prst="rect">
                <a:avLst/>
              </a:prstGeom>
              <a:blipFill>
                <a:blip r:embed="rId10"/>
                <a:stretch>
                  <a:fillRect l="-10811" r="-2703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BA2A593D-5429-5148-9321-7457824AACDA}"/>
              </a:ext>
            </a:extLst>
          </p:cNvPr>
          <p:cNvSpPr/>
          <p:nvPr/>
        </p:nvSpPr>
        <p:spPr>
          <a:xfrm>
            <a:off x="1069921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0C143C-14AB-514B-BAB5-97371E9AE143}"/>
              </a:ext>
            </a:extLst>
          </p:cNvPr>
          <p:cNvSpPr/>
          <p:nvPr/>
        </p:nvSpPr>
        <p:spPr>
          <a:xfrm>
            <a:off x="1533747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BA34F0-1010-0B44-96BF-03E3ECC866E0}"/>
              </a:ext>
            </a:extLst>
          </p:cNvPr>
          <p:cNvSpPr/>
          <p:nvPr/>
        </p:nvSpPr>
        <p:spPr>
          <a:xfrm>
            <a:off x="2010826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8D2D3A-182A-9145-80CE-3EB0EC897D12}"/>
              </a:ext>
            </a:extLst>
          </p:cNvPr>
          <p:cNvSpPr/>
          <p:nvPr/>
        </p:nvSpPr>
        <p:spPr>
          <a:xfrm>
            <a:off x="2487904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0AFCDD-00D8-6E4A-9C1C-C4A1A1EC32DF}"/>
              </a:ext>
            </a:extLst>
          </p:cNvPr>
          <p:cNvSpPr/>
          <p:nvPr/>
        </p:nvSpPr>
        <p:spPr>
          <a:xfrm>
            <a:off x="2964982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35EFB4-9D17-3F4B-A3F1-424A51B48F6B}"/>
              </a:ext>
            </a:extLst>
          </p:cNvPr>
          <p:cNvSpPr/>
          <p:nvPr/>
        </p:nvSpPr>
        <p:spPr>
          <a:xfrm>
            <a:off x="3428808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131603-4F5C-8A49-B07C-63722F9B8994}"/>
              </a:ext>
            </a:extLst>
          </p:cNvPr>
          <p:cNvSpPr/>
          <p:nvPr/>
        </p:nvSpPr>
        <p:spPr>
          <a:xfrm>
            <a:off x="3905887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404AE2-ABF5-DB4F-A69E-ED76F064361C}"/>
              </a:ext>
            </a:extLst>
          </p:cNvPr>
          <p:cNvSpPr/>
          <p:nvPr/>
        </p:nvSpPr>
        <p:spPr>
          <a:xfrm>
            <a:off x="4382965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919F7B-E880-5C43-AC47-3ADF5121D82E}"/>
              </a:ext>
            </a:extLst>
          </p:cNvPr>
          <p:cNvSpPr/>
          <p:nvPr/>
        </p:nvSpPr>
        <p:spPr>
          <a:xfrm>
            <a:off x="4860043" y="2700327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AF43DC-F152-FB42-BE07-9834673189BF}"/>
                  </a:ext>
                </a:extLst>
              </p:cNvPr>
              <p:cNvSpPr txBox="1"/>
              <p:nvPr/>
            </p:nvSpPr>
            <p:spPr>
              <a:xfrm>
                <a:off x="1077343" y="2720098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AF43DC-F152-FB42-BE07-98346731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43" y="2720098"/>
                <a:ext cx="459165" cy="434991"/>
              </a:xfrm>
              <a:prstGeom prst="rect">
                <a:avLst/>
              </a:prstGeom>
              <a:blipFill>
                <a:blip r:embed="rId11"/>
                <a:stretch>
                  <a:fillRect l="-16216" r="-8108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CEDB24-E7D7-E744-90B6-C0C89E6F9490}"/>
                  </a:ext>
                </a:extLst>
              </p:cNvPr>
              <p:cNvSpPr txBox="1"/>
              <p:nvPr/>
            </p:nvSpPr>
            <p:spPr>
              <a:xfrm>
                <a:off x="1567674" y="2693594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CEDB24-E7D7-E744-90B6-C0C89E6F9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674" y="2693594"/>
                <a:ext cx="459165" cy="434991"/>
              </a:xfrm>
              <a:prstGeom prst="rect">
                <a:avLst/>
              </a:prstGeom>
              <a:blipFill>
                <a:blip r:embed="rId12"/>
                <a:stretch>
                  <a:fillRect l="-16216" t="-2857" r="-5405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FFB45E-53FE-D943-990A-73037796CBD4}"/>
                  </a:ext>
                </a:extLst>
              </p:cNvPr>
              <p:cNvSpPr txBox="1"/>
              <p:nvPr/>
            </p:nvSpPr>
            <p:spPr>
              <a:xfrm>
                <a:off x="2031500" y="2720098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FFB45E-53FE-D943-990A-73037796C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500" y="2720098"/>
                <a:ext cx="459165" cy="434991"/>
              </a:xfrm>
              <a:prstGeom prst="rect">
                <a:avLst/>
              </a:prstGeom>
              <a:blipFill>
                <a:blip r:embed="rId13"/>
                <a:stretch>
                  <a:fillRect l="-15789" r="-5263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A7BA2D-A62B-C347-A2AC-657D5817078F}"/>
                  </a:ext>
                </a:extLst>
              </p:cNvPr>
              <p:cNvSpPr txBox="1"/>
              <p:nvPr/>
            </p:nvSpPr>
            <p:spPr>
              <a:xfrm>
                <a:off x="2521830" y="2706846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A7BA2D-A62B-C347-A2AC-657D5817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30" y="2706846"/>
                <a:ext cx="459165" cy="434991"/>
              </a:xfrm>
              <a:prstGeom prst="rect">
                <a:avLst/>
              </a:prstGeom>
              <a:blipFill>
                <a:blip r:embed="rId14"/>
                <a:stretch>
                  <a:fillRect l="-16216" r="-8108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DFF977-4D68-BF4E-B6E0-59DF679B5679}"/>
                  </a:ext>
                </a:extLst>
              </p:cNvPr>
              <p:cNvSpPr txBox="1"/>
              <p:nvPr/>
            </p:nvSpPr>
            <p:spPr>
              <a:xfrm>
                <a:off x="2985656" y="2720098"/>
                <a:ext cx="459165" cy="444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DFF977-4D68-BF4E-B6E0-59DF679B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56" y="2720098"/>
                <a:ext cx="459165" cy="444609"/>
              </a:xfrm>
              <a:prstGeom prst="rect">
                <a:avLst/>
              </a:prstGeom>
              <a:blipFill>
                <a:blip r:embed="rId15"/>
                <a:stretch>
                  <a:fillRect l="-18919" t="-2778" r="-5405" b="-19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6D235B2-5661-724E-94E8-2F27A920DD5E}"/>
                  </a:ext>
                </a:extLst>
              </p:cNvPr>
              <p:cNvSpPr txBox="1"/>
              <p:nvPr/>
            </p:nvSpPr>
            <p:spPr>
              <a:xfrm>
                <a:off x="3462735" y="2706846"/>
                <a:ext cx="459165" cy="444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6D235B2-5661-724E-94E8-2F27A920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35" y="2706846"/>
                <a:ext cx="459165" cy="444609"/>
              </a:xfrm>
              <a:prstGeom prst="rect">
                <a:avLst/>
              </a:prstGeom>
              <a:blipFill>
                <a:blip r:embed="rId16"/>
                <a:stretch>
                  <a:fillRect l="-16216" t="-2778" r="-8108" b="-19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56C99-A6A1-E542-B03C-78BAEA93ED5A}"/>
                  </a:ext>
                </a:extLst>
              </p:cNvPr>
              <p:cNvSpPr txBox="1"/>
              <p:nvPr/>
            </p:nvSpPr>
            <p:spPr>
              <a:xfrm>
                <a:off x="3913308" y="2720099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56C99-A6A1-E542-B03C-78BAEA93E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08" y="2720099"/>
                <a:ext cx="459165" cy="434991"/>
              </a:xfrm>
              <a:prstGeom prst="rect">
                <a:avLst/>
              </a:prstGeom>
              <a:blipFill>
                <a:blip r:embed="rId17"/>
                <a:stretch>
                  <a:fillRect l="-18919" r="-5405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98CAE4F-F13D-6445-926F-B6DAFA69B851}"/>
                  </a:ext>
                </a:extLst>
              </p:cNvPr>
              <p:cNvSpPr txBox="1"/>
              <p:nvPr/>
            </p:nvSpPr>
            <p:spPr>
              <a:xfrm>
                <a:off x="4416891" y="2720099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98CAE4F-F13D-6445-926F-B6DAFA69B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1" y="2720099"/>
                <a:ext cx="459165" cy="434991"/>
              </a:xfrm>
              <a:prstGeom prst="rect">
                <a:avLst/>
              </a:prstGeom>
              <a:blipFill>
                <a:blip r:embed="rId18"/>
                <a:stretch>
                  <a:fillRect l="-19444" r="-5556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6242D65-73E6-8441-A4C4-D380B3FB1BBA}"/>
                  </a:ext>
                </a:extLst>
              </p:cNvPr>
              <p:cNvSpPr txBox="1"/>
              <p:nvPr/>
            </p:nvSpPr>
            <p:spPr>
              <a:xfrm>
                <a:off x="4867465" y="2706847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6242D65-73E6-8441-A4C4-D380B3FB1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65" y="2706847"/>
                <a:ext cx="459165" cy="434991"/>
              </a:xfrm>
              <a:prstGeom prst="rect">
                <a:avLst/>
              </a:prstGeom>
              <a:blipFill>
                <a:blip r:embed="rId19"/>
                <a:stretch>
                  <a:fillRect l="-18919" t="-2857" r="-5405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3E8AE558-30CC-2146-A26C-92C36E0ED216}"/>
              </a:ext>
            </a:extLst>
          </p:cNvPr>
          <p:cNvSpPr/>
          <p:nvPr/>
        </p:nvSpPr>
        <p:spPr>
          <a:xfrm>
            <a:off x="1063294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CB6111-02A8-8B43-9325-59A7C10D9F64}"/>
              </a:ext>
            </a:extLst>
          </p:cNvPr>
          <p:cNvSpPr/>
          <p:nvPr/>
        </p:nvSpPr>
        <p:spPr>
          <a:xfrm>
            <a:off x="1527120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C05493-B9F2-5B4E-8C04-3F59B5F05AB9}"/>
              </a:ext>
            </a:extLst>
          </p:cNvPr>
          <p:cNvSpPr/>
          <p:nvPr/>
        </p:nvSpPr>
        <p:spPr>
          <a:xfrm>
            <a:off x="2004199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93FC1C-0247-1446-896F-32A1DCFEB382}"/>
              </a:ext>
            </a:extLst>
          </p:cNvPr>
          <p:cNvSpPr/>
          <p:nvPr/>
        </p:nvSpPr>
        <p:spPr>
          <a:xfrm>
            <a:off x="2481277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3AE96DB-43F4-9A4A-89CD-6574C2FF2261}"/>
              </a:ext>
            </a:extLst>
          </p:cNvPr>
          <p:cNvSpPr/>
          <p:nvPr/>
        </p:nvSpPr>
        <p:spPr>
          <a:xfrm>
            <a:off x="2958355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AF32640-F351-534C-BFB2-2563E588AEA5}"/>
              </a:ext>
            </a:extLst>
          </p:cNvPr>
          <p:cNvSpPr/>
          <p:nvPr/>
        </p:nvSpPr>
        <p:spPr>
          <a:xfrm>
            <a:off x="3422181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F24A1E-30AA-824C-A416-6A0812C01B04}"/>
              </a:ext>
            </a:extLst>
          </p:cNvPr>
          <p:cNvSpPr/>
          <p:nvPr/>
        </p:nvSpPr>
        <p:spPr>
          <a:xfrm>
            <a:off x="3899260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944BD56-8AA1-8F41-B338-D91C49972F1C}"/>
              </a:ext>
            </a:extLst>
          </p:cNvPr>
          <p:cNvSpPr/>
          <p:nvPr/>
        </p:nvSpPr>
        <p:spPr>
          <a:xfrm>
            <a:off x="4376338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FF4A13-E9C7-7F4F-8107-9CFC9190B824}"/>
              </a:ext>
            </a:extLst>
          </p:cNvPr>
          <p:cNvSpPr/>
          <p:nvPr/>
        </p:nvSpPr>
        <p:spPr>
          <a:xfrm>
            <a:off x="4853416" y="3435823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BAD6FC-2496-734E-8472-FA03857A689B}"/>
                  </a:ext>
                </a:extLst>
              </p:cNvPr>
              <p:cNvSpPr txBox="1"/>
              <p:nvPr/>
            </p:nvSpPr>
            <p:spPr>
              <a:xfrm>
                <a:off x="553881" y="3442342"/>
                <a:ext cx="5214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BAD6FC-2496-734E-8472-FA03857A6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81" y="3442342"/>
                <a:ext cx="521425" cy="430887"/>
              </a:xfrm>
              <a:prstGeom prst="rect">
                <a:avLst/>
              </a:prstGeom>
              <a:blipFill>
                <a:blip r:embed="rId20"/>
                <a:stretch>
                  <a:fillRect l="-16667" b="-1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BF9CC3-CABF-F848-A9ED-90EED3DFA3FF}"/>
                  </a:ext>
                </a:extLst>
              </p:cNvPr>
              <p:cNvSpPr txBox="1"/>
              <p:nvPr/>
            </p:nvSpPr>
            <p:spPr>
              <a:xfrm>
                <a:off x="2024873" y="3442342"/>
                <a:ext cx="459357" cy="43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BF9CC3-CABF-F848-A9ED-90EED3DFA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73" y="3442342"/>
                <a:ext cx="459357" cy="435889"/>
              </a:xfrm>
              <a:prstGeom prst="rect">
                <a:avLst/>
              </a:prstGeom>
              <a:blipFill>
                <a:blip r:embed="rId21"/>
                <a:stretch>
                  <a:fillRect l="-8108" t="-2857" r="-5405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F1F0FE-2F4C-FB4D-860F-80F22A0FD841}"/>
                  </a:ext>
                </a:extLst>
              </p:cNvPr>
              <p:cNvSpPr txBox="1"/>
              <p:nvPr/>
            </p:nvSpPr>
            <p:spPr>
              <a:xfrm>
                <a:off x="4847586" y="3455259"/>
                <a:ext cx="459357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F1F0FE-2F4C-FB4D-860F-80F22A0F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586" y="3455259"/>
                <a:ext cx="459357" cy="436658"/>
              </a:xfrm>
              <a:prstGeom prst="rect">
                <a:avLst/>
              </a:prstGeom>
              <a:blipFill>
                <a:blip r:embed="rId22"/>
                <a:stretch>
                  <a:fillRect l="-7895" t="-2857" r="-5263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245543-7F4C-C944-AE0D-71ED5A884166}"/>
                  </a:ext>
                </a:extLst>
              </p:cNvPr>
              <p:cNvSpPr txBox="1"/>
              <p:nvPr/>
            </p:nvSpPr>
            <p:spPr>
              <a:xfrm>
                <a:off x="3005951" y="3442342"/>
                <a:ext cx="459357" cy="438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245543-7F4C-C944-AE0D-71ED5A88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51" y="3442342"/>
                <a:ext cx="459357" cy="438838"/>
              </a:xfrm>
              <a:prstGeom prst="rect">
                <a:avLst/>
              </a:prstGeom>
              <a:blipFill>
                <a:blip r:embed="rId23"/>
                <a:stretch>
                  <a:fillRect l="-8108" t="-2857" r="-8108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AF93A1DC-9558-F345-AC1F-A20D3D3DCAE3}"/>
              </a:ext>
            </a:extLst>
          </p:cNvPr>
          <p:cNvSpPr/>
          <p:nvPr/>
        </p:nvSpPr>
        <p:spPr>
          <a:xfrm>
            <a:off x="1042539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0F172CE-CED0-1148-B824-592349920E92}"/>
              </a:ext>
            </a:extLst>
          </p:cNvPr>
          <p:cNvSpPr/>
          <p:nvPr/>
        </p:nvSpPr>
        <p:spPr>
          <a:xfrm>
            <a:off x="1506365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E2F5F8-1705-9F43-B38C-BFC7FC504AF5}"/>
              </a:ext>
            </a:extLst>
          </p:cNvPr>
          <p:cNvSpPr/>
          <p:nvPr/>
        </p:nvSpPr>
        <p:spPr>
          <a:xfrm>
            <a:off x="1983444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7696245-24A8-4E4D-BC67-03946B0C84E0}"/>
              </a:ext>
            </a:extLst>
          </p:cNvPr>
          <p:cNvSpPr/>
          <p:nvPr/>
        </p:nvSpPr>
        <p:spPr>
          <a:xfrm>
            <a:off x="2460522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22C723B-9A90-D142-B957-450E9D692CC7}"/>
              </a:ext>
            </a:extLst>
          </p:cNvPr>
          <p:cNvSpPr/>
          <p:nvPr/>
        </p:nvSpPr>
        <p:spPr>
          <a:xfrm>
            <a:off x="2937600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3C83C4-B44C-AA45-95A5-9D660411E974}"/>
              </a:ext>
            </a:extLst>
          </p:cNvPr>
          <p:cNvSpPr/>
          <p:nvPr/>
        </p:nvSpPr>
        <p:spPr>
          <a:xfrm>
            <a:off x="3401426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676CE13-E14C-3E4A-844C-01462A5BF17E}"/>
              </a:ext>
            </a:extLst>
          </p:cNvPr>
          <p:cNvSpPr/>
          <p:nvPr/>
        </p:nvSpPr>
        <p:spPr>
          <a:xfrm>
            <a:off x="3878505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22C10AA-732E-7F4F-B55F-3BE9EF0CD0EA}"/>
              </a:ext>
            </a:extLst>
          </p:cNvPr>
          <p:cNvSpPr/>
          <p:nvPr/>
        </p:nvSpPr>
        <p:spPr>
          <a:xfrm>
            <a:off x="4355583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6B46C8-347E-0C49-8DD7-A106D8687377}"/>
              </a:ext>
            </a:extLst>
          </p:cNvPr>
          <p:cNvSpPr/>
          <p:nvPr/>
        </p:nvSpPr>
        <p:spPr>
          <a:xfrm>
            <a:off x="4832661" y="4272582"/>
            <a:ext cx="470371" cy="47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B08BBA7-E59D-5743-9859-B65FC86AF35C}"/>
                  </a:ext>
                </a:extLst>
              </p:cNvPr>
              <p:cNvSpPr txBox="1"/>
              <p:nvPr/>
            </p:nvSpPr>
            <p:spPr>
              <a:xfrm>
                <a:off x="1049961" y="4292353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B08BBA7-E59D-5743-9859-B65FC86A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61" y="4292353"/>
                <a:ext cx="459165" cy="434991"/>
              </a:xfrm>
              <a:prstGeom prst="rect">
                <a:avLst/>
              </a:prstGeom>
              <a:blipFill>
                <a:blip r:embed="rId24"/>
                <a:stretch>
                  <a:fillRect l="-18421" r="-5263" b="-2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0841745-A334-AE47-81BB-2A4ADC54ADA5}"/>
                  </a:ext>
                </a:extLst>
              </p:cNvPr>
              <p:cNvSpPr txBox="1"/>
              <p:nvPr/>
            </p:nvSpPr>
            <p:spPr>
              <a:xfrm>
                <a:off x="1540292" y="4265849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0841745-A334-AE47-81BB-2A4ADC54A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92" y="4265849"/>
                <a:ext cx="459165" cy="434991"/>
              </a:xfrm>
              <a:prstGeom prst="rect">
                <a:avLst/>
              </a:prstGeom>
              <a:blipFill>
                <a:blip r:embed="rId25"/>
                <a:stretch>
                  <a:fillRect l="-18919" t="-2857" r="-5405" b="-2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7D36952-BE96-F24F-85AB-390E610CCBCC}"/>
                  </a:ext>
                </a:extLst>
              </p:cNvPr>
              <p:cNvSpPr txBox="1"/>
              <p:nvPr/>
            </p:nvSpPr>
            <p:spPr>
              <a:xfrm>
                <a:off x="2004118" y="4292353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7D36952-BE96-F24F-85AB-390E610C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18" y="4292353"/>
                <a:ext cx="459165" cy="434991"/>
              </a:xfrm>
              <a:prstGeom prst="rect">
                <a:avLst/>
              </a:prstGeom>
              <a:blipFill>
                <a:blip r:embed="rId26"/>
                <a:stretch>
                  <a:fillRect l="-16216" r="-8108" b="-2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91E8A62-4D9E-1A4C-BF46-84DC2917FDBC}"/>
                  </a:ext>
                </a:extLst>
              </p:cNvPr>
              <p:cNvSpPr txBox="1"/>
              <p:nvPr/>
            </p:nvSpPr>
            <p:spPr>
              <a:xfrm>
                <a:off x="2494448" y="4279101"/>
                <a:ext cx="459165" cy="434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91E8A62-4D9E-1A4C-BF46-84DC2917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448" y="4279101"/>
                <a:ext cx="459165" cy="434991"/>
              </a:xfrm>
              <a:prstGeom prst="rect">
                <a:avLst/>
              </a:prstGeom>
              <a:blipFill>
                <a:blip r:embed="rId27"/>
                <a:stretch>
                  <a:fillRect l="-18919" r="-8108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212F327-1E5C-3A4D-9A9F-E5459B1EC78E}"/>
                  </a:ext>
                </a:extLst>
              </p:cNvPr>
              <p:cNvSpPr txBox="1"/>
              <p:nvPr/>
            </p:nvSpPr>
            <p:spPr>
              <a:xfrm>
                <a:off x="2958274" y="4292353"/>
                <a:ext cx="459165" cy="445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212F327-1E5C-3A4D-9A9F-E5459B1EC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74" y="4292353"/>
                <a:ext cx="459165" cy="445507"/>
              </a:xfrm>
              <a:prstGeom prst="rect">
                <a:avLst/>
              </a:prstGeom>
              <a:blipFill>
                <a:blip r:embed="rId28"/>
                <a:stretch>
                  <a:fillRect l="-15789" r="-5263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012EF46-7355-AA48-8513-9EF5E4906D71}"/>
                  </a:ext>
                </a:extLst>
              </p:cNvPr>
              <p:cNvSpPr txBox="1"/>
              <p:nvPr/>
            </p:nvSpPr>
            <p:spPr>
              <a:xfrm>
                <a:off x="3435353" y="4279101"/>
                <a:ext cx="459165" cy="444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012EF46-7355-AA48-8513-9EF5E4906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53" y="4279101"/>
                <a:ext cx="459165" cy="444609"/>
              </a:xfrm>
              <a:prstGeom prst="rect">
                <a:avLst/>
              </a:prstGeom>
              <a:blipFill>
                <a:blip r:embed="rId29"/>
                <a:stretch>
                  <a:fillRect l="-16216" r="-8108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F98B6A-263F-0943-AD60-DD01BFFF3D3F}"/>
                  </a:ext>
                </a:extLst>
              </p:cNvPr>
              <p:cNvSpPr txBox="1"/>
              <p:nvPr/>
            </p:nvSpPr>
            <p:spPr>
              <a:xfrm>
                <a:off x="3885926" y="4292354"/>
                <a:ext cx="459165" cy="4393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F98B6A-263F-0943-AD60-DD01BFFF3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26" y="4292354"/>
                <a:ext cx="459165" cy="439351"/>
              </a:xfrm>
              <a:prstGeom prst="rect">
                <a:avLst/>
              </a:prstGeom>
              <a:blipFill>
                <a:blip r:embed="rId30"/>
                <a:stretch>
                  <a:fillRect l="-15789" r="-5263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C874B2-3A30-F84B-8CBD-080F8035FC95}"/>
                  </a:ext>
                </a:extLst>
              </p:cNvPr>
              <p:cNvSpPr txBox="1"/>
              <p:nvPr/>
            </p:nvSpPr>
            <p:spPr>
              <a:xfrm>
                <a:off x="4389509" y="4292354"/>
                <a:ext cx="459165" cy="439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C874B2-3A30-F84B-8CBD-080F8035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09" y="4292354"/>
                <a:ext cx="459165" cy="439608"/>
              </a:xfrm>
              <a:prstGeom prst="rect">
                <a:avLst/>
              </a:prstGeom>
              <a:blipFill>
                <a:blip r:embed="rId31"/>
                <a:stretch>
                  <a:fillRect l="-18919" r="-8108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C1611B8-1429-354B-A743-33F57F24F153}"/>
                  </a:ext>
                </a:extLst>
              </p:cNvPr>
              <p:cNvSpPr txBox="1"/>
              <p:nvPr/>
            </p:nvSpPr>
            <p:spPr>
              <a:xfrm>
                <a:off x="4840083" y="4279102"/>
                <a:ext cx="459165" cy="439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C1611B8-1429-354B-A743-33F57F24F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83" y="4279102"/>
                <a:ext cx="459165" cy="439608"/>
              </a:xfrm>
              <a:prstGeom prst="rect">
                <a:avLst/>
              </a:prstGeom>
              <a:blipFill>
                <a:blip r:embed="rId32"/>
                <a:stretch>
                  <a:fillRect l="-18919" r="-8108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F2FAF45-E52F-164C-A2C2-85A89E1BA146}"/>
                  </a:ext>
                </a:extLst>
              </p:cNvPr>
              <p:cNvSpPr txBox="1"/>
              <p:nvPr/>
            </p:nvSpPr>
            <p:spPr>
              <a:xfrm>
                <a:off x="5476137" y="3497653"/>
                <a:ext cx="790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F2FAF45-E52F-164C-A2C2-85A89E1B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37" y="3497653"/>
                <a:ext cx="790986" cy="430887"/>
              </a:xfrm>
              <a:prstGeom prst="rect">
                <a:avLst/>
              </a:prstGeom>
              <a:blipFill>
                <a:blip r:embed="rId33"/>
                <a:stretch>
                  <a:fillRect l="-4762" r="-3175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D007510-B1A7-9848-A74A-2D123614F59C}"/>
                  </a:ext>
                </a:extLst>
              </p:cNvPr>
              <p:cNvSpPr txBox="1"/>
              <p:nvPr/>
            </p:nvSpPr>
            <p:spPr>
              <a:xfrm>
                <a:off x="5448227" y="2747702"/>
                <a:ext cx="9142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D007510-B1A7-9848-A74A-2D123614F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27" y="2747702"/>
                <a:ext cx="914289" cy="430887"/>
              </a:xfrm>
              <a:prstGeom prst="rect">
                <a:avLst/>
              </a:prstGeom>
              <a:blipFill>
                <a:blip r:embed="rId34"/>
                <a:stretch>
                  <a:fillRect l="-4110" r="-2740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E42BD47-EB36-B74E-A794-B25C739D5DF2}"/>
                  </a:ext>
                </a:extLst>
              </p:cNvPr>
              <p:cNvSpPr txBox="1"/>
              <p:nvPr/>
            </p:nvSpPr>
            <p:spPr>
              <a:xfrm>
                <a:off x="5416176" y="1908696"/>
                <a:ext cx="7827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E42BD47-EB36-B74E-A794-B25C739D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76" y="1908696"/>
                <a:ext cx="782715" cy="430887"/>
              </a:xfrm>
              <a:prstGeom prst="rect">
                <a:avLst/>
              </a:prstGeom>
              <a:blipFill>
                <a:blip r:embed="rId35"/>
                <a:stretch>
                  <a:fillRect l="-4762" r="-3175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7AAE493-DD63-394C-985E-C3F558FBD39A}"/>
                  </a:ext>
                </a:extLst>
              </p:cNvPr>
              <p:cNvSpPr txBox="1"/>
              <p:nvPr/>
            </p:nvSpPr>
            <p:spPr>
              <a:xfrm>
                <a:off x="5463218" y="4306679"/>
                <a:ext cx="9142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7AAE493-DD63-394C-985E-C3F558FB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218" y="4306679"/>
                <a:ext cx="914289" cy="430887"/>
              </a:xfrm>
              <a:prstGeom prst="rect">
                <a:avLst/>
              </a:prstGeom>
              <a:blipFill>
                <a:blip r:embed="rId36"/>
                <a:stretch>
                  <a:fillRect l="-4110" r="-2740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loud Callout 99">
            <a:extLst>
              <a:ext uri="{FF2B5EF4-FFF2-40B4-BE49-F238E27FC236}">
                <a16:creationId xmlns:a16="http://schemas.microsoft.com/office/drawing/2014/main" id="{279FB20A-E39D-5047-B476-EA620E0D1A43}"/>
              </a:ext>
            </a:extLst>
          </p:cNvPr>
          <p:cNvSpPr/>
          <p:nvPr/>
        </p:nvSpPr>
        <p:spPr>
          <a:xfrm>
            <a:off x="8526069" y="328526"/>
            <a:ext cx="1853495" cy="1067311"/>
          </a:xfrm>
          <a:prstGeom prst="cloudCallout">
            <a:avLst>
              <a:gd name="adj1" fmla="val -58834"/>
              <a:gd name="adj2" fmla="val 266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0B29736-D7F6-9C48-B4E8-153C2AA2DAE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4" y="365125"/>
            <a:ext cx="886747" cy="886747"/>
          </a:xfrm>
          <a:prstGeom prst="rect">
            <a:avLst/>
          </a:prstGeom>
        </p:spPr>
      </p:pic>
      <p:pic>
        <p:nvPicPr>
          <p:cNvPr id="102" name="Picture 101" descr="Simpleton | Dumb Ways to Die Wiki | Fandom">
            <a:extLst>
              <a:ext uri="{FF2B5EF4-FFF2-40B4-BE49-F238E27FC236}">
                <a16:creationId xmlns:a16="http://schemas.microsoft.com/office/drawing/2014/main" id="{BDB15F19-71B9-9B42-8ADE-45E6DE53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5" y="802600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80D2A-31AE-0B4D-B721-2A183E25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9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Summary</a:t>
            </a:r>
            <a:endParaRPr lang="en-IL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B92BF-0191-B34A-A5F4-BD1E7790DE42}"/>
              </a:ext>
            </a:extLst>
          </p:cNvPr>
          <p:cNvSpPr/>
          <p:nvPr/>
        </p:nvSpPr>
        <p:spPr>
          <a:xfrm>
            <a:off x="581521" y="1690688"/>
            <a:ext cx="2823030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823030"/>
                      <a:gd name="connsiteY0" fmla="*/ 0 h 1723869"/>
                      <a:gd name="connsiteX1" fmla="*/ 564606 w 2823030"/>
                      <a:gd name="connsiteY1" fmla="*/ 0 h 1723869"/>
                      <a:gd name="connsiteX2" fmla="*/ 1044521 w 2823030"/>
                      <a:gd name="connsiteY2" fmla="*/ 0 h 1723869"/>
                      <a:gd name="connsiteX3" fmla="*/ 1609127 w 2823030"/>
                      <a:gd name="connsiteY3" fmla="*/ 0 h 1723869"/>
                      <a:gd name="connsiteX4" fmla="*/ 2117273 w 2823030"/>
                      <a:gd name="connsiteY4" fmla="*/ 0 h 1723869"/>
                      <a:gd name="connsiteX5" fmla="*/ 2823030 w 2823030"/>
                      <a:gd name="connsiteY5" fmla="*/ 0 h 1723869"/>
                      <a:gd name="connsiteX6" fmla="*/ 2823030 w 2823030"/>
                      <a:gd name="connsiteY6" fmla="*/ 574623 h 1723869"/>
                      <a:gd name="connsiteX7" fmla="*/ 2823030 w 2823030"/>
                      <a:gd name="connsiteY7" fmla="*/ 1183723 h 1723869"/>
                      <a:gd name="connsiteX8" fmla="*/ 2823030 w 2823030"/>
                      <a:gd name="connsiteY8" fmla="*/ 1723869 h 1723869"/>
                      <a:gd name="connsiteX9" fmla="*/ 2201963 w 2823030"/>
                      <a:gd name="connsiteY9" fmla="*/ 1723869 h 1723869"/>
                      <a:gd name="connsiteX10" fmla="*/ 1665588 w 2823030"/>
                      <a:gd name="connsiteY10" fmla="*/ 1723869 h 1723869"/>
                      <a:gd name="connsiteX11" fmla="*/ 1129212 w 2823030"/>
                      <a:gd name="connsiteY11" fmla="*/ 1723869 h 1723869"/>
                      <a:gd name="connsiteX12" fmla="*/ 649297 w 2823030"/>
                      <a:gd name="connsiteY12" fmla="*/ 1723869 h 1723869"/>
                      <a:gd name="connsiteX13" fmla="*/ 0 w 2823030"/>
                      <a:gd name="connsiteY13" fmla="*/ 1723869 h 1723869"/>
                      <a:gd name="connsiteX14" fmla="*/ 0 w 2823030"/>
                      <a:gd name="connsiteY14" fmla="*/ 1166485 h 1723869"/>
                      <a:gd name="connsiteX15" fmla="*/ 0 w 2823030"/>
                      <a:gd name="connsiteY15" fmla="*/ 609100 h 1723869"/>
                      <a:gd name="connsiteX16" fmla="*/ 0 w 2823030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23030" h="1723869" extrusionOk="0">
                        <a:moveTo>
                          <a:pt x="0" y="0"/>
                        </a:moveTo>
                        <a:cubicBezTo>
                          <a:pt x="241734" y="-13960"/>
                          <a:pt x="389628" y="-23433"/>
                          <a:pt x="564606" y="0"/>
                        </a:cubicBezTo>
                        <a:cubicBezTo>
                          <a:pt x="739584" y="23433"/>
                          <a:pt x="895548" y="1920"/>
                          <a:pt x="1044521" y="0"/>
                        </a:cubicBezTo>
                        <a:cubicBezTo>
                          <a:pt x="1193494" y="-1920"/>
                          <a:pt x="1406972" y="25104"/>
                          <a:pt x="1609127" y="0"/>
                        </a:cubicBezTo>
                        <a:cubicBezTo>
                          <a:pt x="1811282" y="-25104"/>
                          <a:pt x="2004330" y="-1008"/>
                          <a:pt x="2117273" y="0"/>
                        </a:cubicBezTo>
                        <a:cubicBezTo>
                          <a:pt x="2230216" y="1008"/>
                          <a:pt x="2590073" y="4740"/>
                          <a:pt x="2823030" y="0"/>
                        </a:cubicBezTo>
                        <a:cubicBezTo>
                          <a:pt x="2799566" y="265343"/>
                          <a:pt x="2827790" y="294758"/>
                          <a:pt x="2823030" y="574623"/>
                        </a:cubicBezTo>
                        <a:cubicBezTo>
                          <a:pt x="2818270" y="854488"/>
                          <a:pt x="2795790" y="1011172"/>
                          <a:pt x="2823030" y="1183723"/>
                        </a:cubicBezTo>
                        <a:cubicBezTo>
                          <a:pt x="2850270" y="1356274"/>
                          <a:pt x="2843585" y="1506589"/>
                          <a:pt x="2823030" y="1723869"/>
                        </a:cubicBezTo>
                        <a:cubicBezTo>
                          <a:pt x="2625960" y="1698676"/>
                          <a:pt x="2352545" y="1730402"/>
                          <a:pt x="2201963" y="1723869"/>
                        </a:cubicBezTo>
                        <a:cubicBezTo>
                          <a:pt x="2051381" y="1717336"/>
                          <a:pt x="1880264" y="1702168"/>
                          <a:pt x="1665588" y="1723869"/>
                        </a:cubicBezTo>
                        <a:cubicBezTo>
                          <a:pt x="1450912" y="1745570"/>
                          <a:pt x="1374329" y="1735008"/>
                          <a:pt x="1129212" y="1723869"/>
                        </a:cubicBezTo>
                        <a:cubicBezTo>
                          <a:pt x="884095" y="1712730"/>
                          <a:pt x="810420" y="1740823"/>
                          <a:pt x="649297" y="1723869"/>
                        </a:cubicBezTo>
                        <a:cubicBezTo>
                          <a:pt x="488174" y="1706915"/>
                          <a:pt x="296069" y="1707746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CC60-4A9F-F843-AA10-C360317E6144}"/>
              </a:ext>
            </a:extLst>
          </p:cNvPr>
          <p:cNvSpPr txBox="1"/>
          <p:nvPr/>
        </p:nvSpPr>
        <p:spPr>
          <a:xfrm>
            <a:off x="508774" y="2014881"/>
            <a:ext cx="310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succinct argument</a:t>
            </a:r>
            <a:br>
              <a:rPr lang="en-US" sz="2400" dirty="0"/>
            </a:br>
            <a:r>
              <a:rPr lang="en-US" sz="2400" dirty="0"/>
              <a:t>for 3SAT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49309-CE12-E74C-B771-3BCA01A9D025}"/>
              </a:ext>
            </a:extLst>
          </p:cNvPr>
          <p:cNvSpPr/>
          <p:nvPr/>
        </p:nvSpPr>
        <p:spPr>
          <a:xfrm>
            <a:off x="4637315" y="1700038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4346-CCA5-FE4B-A8F7-151617673B18}"/>
              </a:ext>
            </a:extLst>
          </p:cNvPr>
          <p:cNvSpPr txBox="1"/>
          <p:nvPr/>
        </p:nvSpPr>
        <p:spPr>
          <a:xfrm>
            <a:off x="4569383" y="2084918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Interactive oracle proof (IOP)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/>
              <p:nvPr/>
            </p:nvSpPr>
            <p:spPr>
              <a:xfrm>
                <a:off x="3461864" y="1959214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64" y="1959214"/>
                <a:ext cx="1288561" cy="1107996"/>
              </a:xfrm>
              <a:prstGeom prst="rect">
                <a:avLst/>
              </a:prstGeom>
              <a:blipFill>
                <a:blip r:embed="rId2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/>
              <p:nvPr/>
            </p:nvSpPr>
            <p:spPr>
              <a:xfrm>
                <a:off x="7555636" y="1969596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636" y="1969596"/>
                <a:ext cx="1288561" cy="1107996"/>
              </a:xfrm>
              <a:prstGeom prst="rect">
                <a:avLst/>
              </a:prstGeom>
              <a:blipFill>
                <a:blip r:embed="rId3"/>
                <a:stretch>
                  <a:fillRect l="-29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5948AE3-2A2B-6443-B26C-5D176A2E5C19}"/>
              </a:ext>
            </a:extLst>
          </p:cNvPr>
          <p:cNvSpPr/>
          <p:nvPr/>
        </p:nvSpPr>
        <p:spPr>
          <a:xfrm>
            <a:off x="8599715" y="1685523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078A1-67D0-E54C-B529-BF95AB58FA21}"/>
              </a:ext>
            </a:extLst>
          </p:cNvPr>
          <p:cNvSpPr txBox="1"/>
          <p:nvPr/>
        </p:nvSpPr>
        <p:spPr>
          <a:xfrm>
            <a:off x="8502755" y="2055889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Fast algorithm</a:t>
            </a:r>
            <a:br>
              <a:rPr lang="en-US" sz="2800" dirty="0"/>
            </a:br>
            <a:r>
              <a:rPr lang="en-US" sz="2800" dirty="0"/>
              <a:t>for 3SAT</a:t>
            </a:r>
            <a:endParaRPr lang="en-IL" sz="2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7E7EED5-B2E4-7941-BFCD-70A620DB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52" y="3733585"/>
            <a:ext cx="11683226" cy="240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gave barriers for the </a:t>
            </a:r>
            <a:r>
              <a:rPr lang="en-US" dirty="0">
                <a:solidFill>
                  <a:srgbClr val="FF0000"/>
                </a:solidFill>
              </a:rPr>
              <a:t>query complexity </a:t>
            </a:r>
            <a:r>
              <a:rPr lang="en-US" dirty="0"/>
              <a:t>of a SNARG in the ROM</a:t>
            </a:r>
          </a:p>
          <a:p>
            <a:pPr marL="0" indent="0">
              <a:buNone/>
            </a:pPr>
            <a:r>
              <a:rPr lang="en-US" dirty="0"/>
              <a:t>Another important complexity measure: </a:t>
            </a:r>
            <a:r>
              <a:rPr lang="en-US" dirty="0">
                <a:solidFill>
                  <a:srgbClr val="FF0000"/>
                </a:solidFill>
              </a:rPr>
              <a:t>argument size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Open problem:</a:t>
            </a:r>
            <a:r>
              <a:rPr lang="en-US" dirty="0"/>
              <a:t> can our techniques be used to lower bound the argument size?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7A1F-10D0-BC4C-BCE2-261B1B1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arguments in the ROM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EEBF0-9535-6D4F-9717-46EEA2C5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55" y="2711366"/>
            <a:ext cx="1587781" cy="1587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6C25C-3979-9248-813F-6F1B1EB44506}"/>
              </a:ext>
            </a:extLst>
          </p:cNvPr>
          <p:cNvSpPr/>
          <p:nvPr/>
        </p:nvSpPr>
        <p:spPr>
          <a:xfrm>
            <a:off x="9376185" y="2472058"/>
            <a:ext cx="110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Verifier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3599-CF21-A842-8474-76C272827D12}"/>
              </a:ext>
            </a:extLst>
          </p:cNvPr>
          <p:cNvSpPr/>
          <p:nvPr/>
        </p:nvSpPr>
        <p:spPr>
          <a:xfrm>
            <a:off x="1058448" y="2291479"/>
            <a:ext cx="100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Prover</a:t>
            </a:r>
            <a:endParaRPr lang="en-IL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CDF69F-D627-BE4F-85D6-FEDF60576658}"/>
              </a:ext>
            </a:extLst>
          </p:cNvPr>
          <p:cNvCxnSpPr>
            <a:cxnSpLocks/>
          </p:cNvCxnSpPr>
          <p:nvPr/>
        </p:nvCxnSpPr>
        <p:spPr>
          <a:xfrm flipH="1">
            <a:off x="2783523" y="3983002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6C67D-CCFE-6B4C-8920-3D267677E0B2}"/>
                  </a:ext>
                </a:extLst>
              </p:cNvPr>
              <p:cNvSpPr/>
              <p:nvPr/>
            </p:nvSpPr>
            <p:spPr>
              <a:xfrm>
                <a:off x="4434487" y="1429126"/>
                <a:ext cx="3323026" cy="607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6C67D-CCFE-6B4C-8920-3D267677E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87" y="1429126"/>
                <a:ext cx="3323026" cy="607923"/>
              </a:xfrm>
              <a:prstGeom prst="rect">
                <a:avLst/>
              </a:prstGeom>
              <a:blipFill>
                <a:blip r:embed="rId4"/>
                <a:stretch>
                  <a:fillRect l="-758" b="-183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457F33-6E26-5745-84AB-238CB4CDDB26}"/>
              </a:ext>
            </a:extLst>
          </p:cNvPr>
          <p:cNvCxnSpPr>
            <a:cxnSpLocks/>
          </p:cNvCxnSpPr>
          <p:nvPr/>
        </p:nvCxnSpPr>
        <p:spPr>
          <a:xfrm flipH="1" flipV="1">
            <a:off x="7280939" y="2118784"/>
            <a:ext cx="1898799" cy="107147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BDC9FB-9811-464A-91DA-B5A64B8D854F}"/>
              </a:ext>
            </a:extLst>
          </p:cNvPr>
          <p:cNvCxnSpPr>
            <a:cxnSpLocks/>
          </p:cNvCxnSpPr>
          <p:nvPr/>
        </p:nvCxnSpPr>
        <p:spPr>
          <a:xfrm flipV="1">
            <a:off x="2472414" y="2204562"/>
            <a:ext cx="2069606" cy="1138076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/>
              <p:nvPr/>
            </p:nvSpPr>
            <p:spPr>
              <a:xfrm>
                <a:off x="5145208" y="2754689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08" y="2754689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7CEC96-0817-5448-8F4E-49F485F9BDC9}"/>
                  </a:ext>
                </a:extLst>
              </p:cNvPr>
              <p:cNvSpPr/>
              <p:nvPr/>
            </p:nvSpPr>
            <p:spPr>
              <a:xfrm>
                <a:off x="9511991" y="1836994"/>
                <a:ext cx="959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7CEC96-0817-5448-8F4E-49F485F9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991" y="1836994"/>
                <a:ext cx="95949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D7EC69-9C70-3448-99C0-8D6CE2DF27AF}"/>
                  </a:ext>
                </a:extLst>
              </p:cNvPr>
              <p:cNvSpPr/>
              <p:nvPr/>
            </p:nvSpPr>
            <p:spPr>
              <a:xfrm flipH="1">
                <a:off x="9735048" y="1429126"/>
                <a:ext cx="4632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D7EC69-9C70-3448-99C0-8D6CE2DF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5048" y="1429126"/>
                <a:ext cx="4632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079D60-2F9B-A34C-8D49-01AB7FF0CF16}"/>
                  </a:ext>
                </a:extLst>
              </p:cNvPr>
              <p:cNvSpPr/>
              <p:nvPr/>
            </p:nvSpPr>
            <p:spPr>
              <a:xfrm>
                <a:off x="757955" y="4647968"/>
                <a:ext cx="1108515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for a language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(i.e., 3-SAT)</a:t>
                </a:r>
              </a:p>
              <a:p>
                <a:r>
                  <a:rPr lang="en-US" sz="2800" dirty="0"/>
                  <a:t>The communication complexity is “</a:t>
                </a:r>
                <a:r>
                  <a:rPr lang="en-US" sz="2800" dirty="0">
                    <a:solidFill>
                      <a:srgbClr val="FF0000"/>
                    </a:solidFill>
                  </a:rPr>
                  <a:t>succinct</a:t>
                </a:r>
                <a:r>
                  <a:rPr lang="en-US" sz="2800" dirty="0"/>
                  <a:t>”</a:t>
                </a:r>
                <a:endParaRPr lang="he-IL" sz="2800" dirty="0"/>
              </a:p>
              <a:p>
                <a:r>
                  <a:rPr lang="en-US" sz="2800" dirty="0"/>
                  <a:t>Soundness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computational</a:t>
                </a:r>
              </a:p>
              <a:p>
                <a:pPr marL="0" algn="r" defTabSz="914400" rtl="1" eaLnBrk="1" latinLnBrk="0" hangingPunct="1"/>
                <a:endParaRPr lang="en-US" sz="28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079D60-2F9B-A34C-8D49-01AB7FF0C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5" y="4647968"/>
                <a:ext cx="11085153" cy="1815882"/>
              </a:xfrm>
              <a:prstGeom prst="rect">
                <a:avLst/>
              </a:prstGeom>
              <a:blipFill>
                <a:blip r:embed="rId9"/>
                <a:stretch>
                  <a:fillRect l="-1144" t="-34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6A5E0-9C3D-0648-9FDA-37186846F14E}"/>
              </a:ext>
            </a:extLst>
          </p:cNvPr>
          <p:cNvCxnSpPr>
            <a:cxnSpLocks/>
          </p:cNvCxnSpPr>
          <p:nvPr/>
        </p:nvCxnSpPr>
        <p:spPr>
          <a:xfrm>
            <a:off x="2783523" y="3634180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impleton | Dumb Ways to Die Wiki | Fandom">
            <a:extLst>
              <a:ext uri="{FF2B5EF4-FFF2-40B4-BE49-F238E27FC236}">
                <a16:creationId xmlns:a16="http://schemas.microsoft.com/office/drawing/2014/main" id="{4E9F795A-9F25-7C47-AA50-80F67AC3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33" y="2933723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9B391-B033-0B4D-B9D2-5276CA50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arguments in the ROM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EEBF0-9535-6D4F-9717-46EEA2C5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55" y="2711366"/>
            <a:ext cx="1587781" cy="1587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6C25C-3979-9248-813F-6F1B1EB44506}"/>
              </a:ext>
            </a:extLst>
          </p:cNvPr>
          <p:cNvSpPr/>
          <p:nvPr/>
        </p:nvSpPr>
        <p:spPr>
          <a:xfrm>
            <a:off x="9376185" y="2472058"/>
            <a:ext cx="110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Verifier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3599-CF21-A842-8474-76C272827D12}"/>
              </a:ext>
            </a:extLst>
          </p:cNvPr>
          <p:cNvSpPr/>
          <p:nvPr/>
        </p:nvSpPr>
        <p:spPr>
          <a:xfrm>
            <a:off x="1025733" y="2272003"/>
            <a:ext cx="100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Prover</a:t>
            </a:r>
            <a:endParaRPr lang="en-IL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CDF69F-D627-BE4F-85D6-FEDF60576658}"/>
              </a:ext>
            </a:extLst>
          </p:cNvPr>
          <p:cNvCxnSpPr>
            <a:cxnSpLocks/>
          </p:cNvCxnSpPr>
          <p:nvPr/>
        </p:nvCxnSpPr>
        <p:spPr>
          <a:xfrm flipH="1">
            <a:off x="2783523" y="3983002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6C67D-CCFE-6B4C-8920-3D267677E0B2}"/>
                  </a:ext>
                </a:extLst>
              </p:cNvPr>
              <p:cNvSpPr/>
              <p:nvPr/>
            </p:nvSpPr>
            <p:spPr>
              <a:xfrm>
                <a:off x="4434487" y="1429126"/>
                <a:ext cx="3323026" cy="607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6C67D-CCFE-6B4C-8920-3D267677E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87" y="1429126"/>
                <a:ext cx="3323026" cy="607923"/>
              </a:xfrm>
              <a:prstGeom prst="rect">
                <a:avLst/>
              </a:prstGeom>
              <a:blipFill>
                <a:blip r:embed="rId4"/>
                <a:stretch>
                  <a:fillRect l="-758" b="-183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457F33-6E26-5745-84AB-238CB4CDDB26}"/>
              </a:ext>
            </a:extLst>
          </p:cNvPr>
          <p:cNvCxnSpPr>
            <a:cxnSpLocks/>
          </p:cNvCxnSpPr>
          <p:nvPr/>
        </p:nvCxnSpPr>
        <p:spPr>
          <a:xfrm flipH="1" flipV="1">
            <a:off x="7280939" y="2118784"/>
            <a:ext cx="1898799" cy="107147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BDC9FB-9811-464A-91DA-B5A64B8D854F}"/>
              </a:ext>
            </a:extLst>
          </p:cNvPr>
          <p:cNvCxnSpPr>
            <a:cxnSpLocks/>
          </p:cNvCxnSpPr>
          <p:nvPr/>
        </p:nvCxnSpPr>
        <p:spPr>
          <a:xfrm flipV="1">
            <a:off x="2472414" y="2204562"/>
            <a:ext cx="2069606" cy="1138076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/>
              <p:nvPr/>
            </p:nvSpPr>
            <p:spPr>
              <a:xfrm>
                <a:off x="5145208" y="2754689"/>
                <a:ext cx="832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450EDF-819F-3F4E-B2FF-42F58B8C5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08" y="2754689"/>
                <a:ext cx="8327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7CEC96-0817-5448-8F4E-49F485F9BDC9}"/>
                  </a:ext>
                </a:extLst>
              </p:cNvPr>
              <p:cNvSpPr/>
              <p:nvPr/>
            </p:nvSpPr>
            <p:spPr>
              <a:xfrm>
                <a:off x="9351641" y="2071948"/>
                <a:ext cx="8306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7CEC96-0817-5448-8F4E-49F485F9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641" y="2071948"/>
                <a:ext cx="83067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D7EC69-9C70-3448-99C0-8D6CE2DF27AF}"/>
                  </a:ext>
                </a:extLst>
              </p:cNvPr>
              <p:cNvSpPr/>
              <p:nvPr/>
            </p:nvSpPr>
            <p:spPr>
              <a:xfrm flipH="1">
                <a:off x="9514025" y="1822561"/>
                <a:ext cx="4632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D7EC69-9C70-3448-99C0-8D6CE2DF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14025" y="1822561"/>
                <a:ext cx="46323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079D60-2F9B-A34C-8D49-01AB7FF0CF16}"/>
                  </a:ext>
                </a:extLst>
              </p:cNvPr>
              <p:cNvSpPr/>
              <p:nvPr/>
            </p:nvSpPr>
            <p:spPr>
              <a:xfrm>
                <a:off x="553423" y="4320998"/>
                <a:ext cx="11085153" cy="961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L" sz="2800" b="1" dirty="0"/>
                  <a:t>Completeness</a:t>
                </a:r>
                <a:r>
                  <a:rPr lang="en-IL" sz="28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 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/>
              </a:p>
              <a:p>
                <a:r>
                  <a:rPr lang="en-IL" sz="2800" b="1" dirty="0"/>
                  <a:t>Soundness</a:t>
                </a:r>
                <a:r>
                  <a:rPr lang="en-IL" sz="2800" dirty="0"/>
                  <a:t>: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800" dirty="0"/>
                  <a:t>-query adversary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IL" sz="28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 :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←</m:t>
                            </m:r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079D60-2F9B-A34C-8D49-01AB7FF0C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3" y="4320998"/>
                <a:ext cx="11085153" cy="961802"/>
              </a:xfrm>
              <a:prstGeom prst="rect">
                <a:avLst/>
              </a:prstGeom>
              <a:blipFill>
                <a:blip r:embed="rId9"/>
                <a:stretch>
                  <a:fillRect l="-1144" t="-6494" b="-168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6A5E0-9C3D-0648-9FDA-37186846F14E}"/>
              </a:ext>
            </a:extLst>
          </p:cNvPr>
          <p:cNvCxnSpPr>
            <a:cxnSpLocks/>
          </p:cNvCxnSpPr>
          <p:nvPr/>
        </p:nvCxnSpPr>
        <p:spPr>
          <a:xfrm>
            <a:off x="2783523" y="3634180"/>
            <a:ext cx="6060665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82CC85-3F2A-7B45-B473-0CBB34466605}"/>
              </a:ext>
            </a:extLst>
          </p:cNvPr>
          <p:cNvSpPr/>
          <p:nvPr/>
        </p:nvSpPr>
        <p:spPr>
          <a:xfrm>
            <a:off x="3512756" y="5416192"/>
            <a:ext cx="4717582" cy="106017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>
                <a:solidFill>
                  <a:schemeClr val="tx1"/>
                </a:solidFill>
              </a:rPr>
              <a:t>This talk: non-interactive (SNARGs)</a:t>
            </a:r>
          </a:p>
        </p:txBody>
      </p:sp>
      <p:pic>
        <p:nvPicPr>
          <p:cNvPr id="17" name="Picture 2" descr="Simpleton | Dumb Ways to Die Wiki | Fandom">
            <a:extLst>
              <a:ext uri="{FF2B5EF4-FFF2-40B4-BE49-F238E27FC236}">
                <a16:creationId xmlns:a16="http://schemas.microsoft.com/office/drawing/2014/main" id="{4FA54703-6628-724E-BA0D-F058A05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33" y="2933723"/>
            <a:ext cx="1057491" cy="14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32D15-BC34-B046-B40D-E8EFF2D7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random oracle model (ROM)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2732-37ED-5945-9F00-C104BEC4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1825625"/>
            <a:ext cx="10515600" cy="435133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elegant</a:t>
            </a:r>
            <a:r>
              <a:rPr lang="en-US" dirty="0"/>
              <a:t> information-theoretic model</a:t>
            </a:r>
          </a:p>
          <a:p>
            <a:r>
              <a:rPr lang="en-US" dirty="0"/>
              <a:t>Can prove </a:t>
            </a:r>
            <a:r>
              <a:rPr lang="en-US" dirty="0">
                <a:solidFill>
                  <a:srgbClr val="FF0000"/>
                </a:solidFill>
              </a:rPr>
              <a:t>lower bounds</a:t>
            </a:r>
          </a:p>
          <a:p>
            <a:r>
              <a:rPr lang="en-US" dirty="0"/>
              <a:t>Supports several well-known </a:t>
            </a:r>
            <a:r>
              <a:rPr lang="en-US" dirty="0">
                <a:solidFill>
                  <a:srgbClr val="FF0000"/>
                </a:solidFill>
              </a:rPr>
              <a:t>constructions</a:t>
            </a:r>
            <a:r>
              <a:rPr lang="en-US" dirty="0"/>
              <a:t> of succinct arguments</a:t>
            </a:r>
          </a:p>
          <a:p>
            <a:r>
              <a:rPr lang="en-US" dirty="0"/>
              <a:t>Heuristically instantiated via </a:t>
            </a:r>
            <a:r>
              <a:rPr lang="en-US" dirty="0">
                <a:solidFill>
                  <a:srgbClr val="FF0000"/>
                </a:solidFill>
              </a:rPr>
              <a:t>lightweight</a:t>
            </a:r>
            <a:r>
              <a:rPr lang="en-US" dirty="0"/>
              <a:t> crypto</a:t>
            </a:r>
          </a:p>
          <a:p>
            <a:r>
              <a:rPr lang="en-US" dirty="0"/>
              <a:t>Plausibly</a:t>
            </a:r>
            <a:r>
              <a:rPr lang="en-US" dirty="0">
                <a:solidFill>
                  <a:srgbClr val="FF0000"/>
                </a:solidFill>
              </a:rPr>
              <a:t> post-quantum</a:t>
            </a:r>
            <a:r>
              <a:rPr lang="en-US" dirty="0"/>
              <a:t> 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EDBCFB-D465-BB4F-8640-97FEF9C391C8}"/>
                  </a:ext>
                </a:extLst>
              </p:cNvPr>
              <p:cNvSpPr/>
              <p:nvPr/>
            </p:nvSpPr>
            <p:spPr>
              <a:xfrm>
                <a:off x="4663065" y="4743346"/>
                <a:ext cx="4099584" cy="736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EDBCFB-D465-BB4F-8640-97FEF9C39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65" y="4743346"/>
                <a:ext cx="4099584" cy="736805"/>
              </a:xfrm>
              <a:prstGeom prst="rect">
                <a:avLst/>
              </a:prstGeom>
              <a:blipFill>
                <a:blip r:embed="rId3"/>
                <a:stretch>
                  <a:fillRect l="-1548" b="-203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31B41C-19E7-B348-AE25-A1BD7E94F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55" y="4221924"/>
            <a:ext cx="1948790" cy="19487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6678D-E552-EC4B-AC50-33FA0AFA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6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91D-39B1-7E4C-A90E-1E72CC1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Known SNARG Constructions</a:t>
            </a:r>
            <a:br>
              <a:rPr lang="en-IL" dirty="0"/>
            </a:br>
            <a:r>
              <a:rPr lang="en-IL" sz="2800" dirty="0">
                <a:solidFill>
                  <a:srgbClr val="0070C0"/>
                </a:solidFill>
              </a:rPr>
              <a:t>[Micali94,BCS16]</a:t>
            </a:r>
            <a:endParaRPr lang="en-IL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4BECE-11F3-B64A-AC2A-6143C50BB25B}"/>
              </a:ext>
            </a:extLst>
          </p:cNvPr>
          <p:cNvSpPr/>
          <p:nvPr/>
        </p:nvSpPr>
        <p:spPr>
          <a:xfrm>
            <a:off x="569627" y="2158583"/>
            <a:ext cx="278817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788171"/>
                      <a:gd name="connsiteY0" fmla="*/ 0 h 1723869"/>
                      <a:gd name="connsiteX1" fmla="*/ 697043 w 2788171"/>
                      <a:gd name="connsiteY1" fmla="*/ 0 h 1723869"/>
                      <a:gd name="connsiteX2" fmla="*/ 1310440 w 2788171"/>
                      <a:gd name="connsiteY2" fmla="*/ 0 h 1723869"/>
                      <a:gd name="connsiteX3" fmla="*/ 2007483 w 2788171"/>
                      <a:gd name="connsiteY3" fmla="*/ 0 h 1723869"/>
                      <a:gd name="connsiteX4" fmla="*/ 2788171 w 2788171"/>
                      <a:gd name="connsiteY4" fmla="*/ 0 h 1723869"/>
                      <a:gd name="connsiteX5" fmla="*/ 2788171 w 2788171"/>
                      <a:gd name="connsiteY5" fmla="*/ 574623 h 1723869"/>
                      <a:gd name="connsiteX6" fmla="*/ 2788171 w 2788171"/>
                      <a:gd name="connsiteY6" fmla="*/ 1132007 h 1723869"/>
                      <a:gd name="connsiteX7" fmla="*/ 2788171 w 2788171"/>
                      <a:gd name="connsiteY7" fmla="*/ 1723869 h 1723869"/>
                      <a:gd name="connsiteX8" fmla="*/ 2091128 w 2788171"/>
                      <a:gd name="connsiteY8" fmla="*/ 1723869 h 1723869"/>
                      <a:gd name="connsiteX9" fmla="*/ 1477731 w 2788171"/>
                      <a:gd name="connsiteY9" fmla="*/ 1723869 h 1723869"/>
                      <a:gd name="connsiteX10" fmla="*/ 808570 w 2788171"/>
                      <a:gd name="connsiteY10" fmla="*/ 1723869 h 1723869"/>
                      <a:gd name="connsiteX11" fmla="*/ 0 w 2788171"/>
                      <a:gd name="connsiteY11" fmla="*/ 1723869 h 1723869"/>
                      <a:gd name="connsiteX12" fmla="*/ 0 w 2788171"/>
                      <a:gd name="connsiteY12" fmla="*/ 1200962 h 1723869"/>
                      <a:gd name="connsiteX13" fmla="*/ 0 w 2788171"/>
                      <a:gd name="connsiteY13" fmla="*/ 660816 h 1723869"/>
                      <a:gd name="connsiteX14" fmla="*/ 0 w 2788171"/>
                      <a:gd name="connsiteY14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88171" h="1723869" extrusionOk="0">
                        <a:moveTo>
                          <a:pt x="0" y="0"/>
                        </a:moveTo>
                        <a:cubicBezTo>
                          <a:pt x="281122" y="33576"/>
                          <a:pt x="491990" y="410"/>
                          <a:pt x="697043" y="0"/>
                        </a:cubicBezTo>
                        <a:cubicBezTo>
                          <a:pt x="902096" y="-410"/>
                          <a:pt x="1038635" y="5364"/>
                          <a:pt x="1310440" y="0"/>
                        </a:cubicBezTo>
                        <a:cubicBezTo>
                          <a:pt x="1582245" y="-5364"/>
                          <a:pt x="1779155" y="-27604"/>
                          <a:pt x="2007483" y="0"/>
                        </a:cubicBezTo>
                        <a:cubicBezTo>
                          <a:pt x="2235811" y="27604"/>
                          <a:pt x="2522396" y="-32294"/>
                          <a:pt x="2788171" y="0"/>
                        </a:cubicBezTo>
                        <a:cubicBezTo>
                          <a:pt x="2786404" y="172194"/>
                          <a:pt x="2780797" y="364226"/>
                          <a:pt x="2788171" y="574623"/>
                        </a:cubicBezTo>
                        <a:cubicBezTo>
                          <a:pt x="2795545" y="785020"/>
                          <a:pt x="2810644" y="979861"/>
                          <a:pt x="2788171" y="1132007"/>
                        </a:cubicBezTo>
                        <a:cubicBezTo>
                          <a:pt x="2765698" y="1284153"/>
                          <a:pt x="2787317" y="1584805"/>
                          <a:pt x="2788171" y="1723869"/>
                        </a:cubicBezTo>
                        <a:cubicBezTo>
                          <a:pt x="2584512" y="1754529"/>
                          <a:pt x="2343789" y="1718919"/>
                          <a:pt x="2091128" y="1723869"/>
                        </a:cubicBezTo>
                        <a:cubicBezTo>
                          <a:pt x="1838467" y="1728819"/>
                          <a:pt x="1608425" y="1750052"/>
                          <a:pt x="1477731" y="1723869"/>
                        </a:cubicBezTo>
                        <a:cubicBezTo>
                          <a:pt x="1347037" y="1697686"/>
                          <a:pt x="1011938" y="1721764"/>
                          <a:pt x="808570" y="1723869"/>
                        </a:cubicBezTo>
                        <a:cubicBezTo>
                          <a:pt x="605202" y="1725974"/>
                          <a:pt x="374503" y="1689651"/>
                          <a:pt x="0" y="1723869"/>
                        </a:cubicBezTo>
                        <a:cubicBezTo>
                          <a:pt x="-4052" y="1602709"/>
                          <a:pt x="10607" y="1378713"/>
                          <a:pt x="0" y="1200962"/>
                        </a:cubicBezTo>
                        <a:cubicBezTo>
                          <a:pt x="-10607" y="1023211"/>
                          <a:pt x="26869" y="838585"/>
                          <a:pt x="0" y="660816"/>
                        </a:cubicBezTo>
                        <a:cubicBezTo>
                          <a:pt x="-26869" y="483047"/>
                          <a:pt x="-5247" y="253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EDA30-7358-3843-8E5E-E79BF9FFC553}"/>
              </a:ext>
            </a:extLst>
          </p:cNvPr>
          <p:cNvSpPr txBox="1"/>
          <p:nvPr/>
        </p:nvSpPr>
        <p:spPr>
          <a:xfrm>
            <a:off x="254835" y="2293773"/>
            <a:ext cx="3102964" cy="1423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Information theoretic proof (PCP or IOP)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3E823-EC7D-9E40-BCD8-51032F634F12}"/>
              </a:ext>
            </a:extLst>
          </p:cNvPr>
          <p:cNvSpPr/>
          <p:nvPr/>
        </p:nvSpPr>
        <p:spPr>
          <a:xfrm>
            <a:off x="4544518" y="2175336"/>
            <a:ext cx="3102964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4"/>
                      <a:gd name="connsiteY0" fmla="*/ 0 h 1723869"/>
                      <a:gd name="connsiteX1" fmla="*/ 620593 w 3102964"/>
                      <a:gd name="connsiteY1" fmla="*/ 0 h 1723869"/>
                      <a:gd name="connsiteX2" fmla="*/ 1148097 w 3102964"/>
                      <a:gd name="connsiteY2" fmla="*/ 0 h 1723869"/>
                      <a:gd name="connsiteX3" fmla="*/ 1768689 w 3102964"/>
                      <a:gd name="connsiteY3" fmla="*/ 0 h 1723869"/>
                      <a:gd name="connsiteX4" fmla="*/ 2327223 w 3102964"/>
                      <a:gd name="connsiteY4" fmla="*/ 0 h 1723869"/>
                      <a:gd name="connsiteX5" fmla="*/ 3102964 w 3102964"/>
                      <a:gd name="connsiteY5" fmla="*/ 0 h 1723869"/>
                      <a:gd name="connsiteX6" fmla="*/ 3102964 w 3102964"/>
                      <a:gd name="connsiteY6" fmla="*/ 574623 h 1723869"/>
                      <a:gd name="connsiteX7" fmla="*/ 3102964 w 3102964"/>
                      <a:gd name="connsiteY7" fmla="*/ 1183723 h 1723869"/>
                      <a:gd name="connsiteX8" fmla="*/ 3102964 w 3102964"/>
                      <a:gd name="connsiteY8" fmla="*/ 1723869 h 1723869"/>
                      <a:gd name="connsiteX9" fmla="*/ 2420312 w 3102964"/>
                      <a:gd name="connsiteY9" fmla="*/ 1723869 h 1723869"/>
                      <a:gd name="connsiteX10" fmla="*/ 1830749 w 3102964"/>
                      <a:gd name="connsiteY10" fmla="*/ 1723869 h 1723869"/>
                      <a:gd name="connsiteX11" fmla="*/ 1241186 w 3102964"/>
                      <a:gd name="connsiteY11" fmla="*/ 1723869 h 1723869"/>
                      <a:gd name="connsiteX12" fmla="*/ 713682 w 3102964"/>
                      <a:gd name="connsiteY12" fmla="*/ 1723869 h 1723869"/>
                      <a:gd name="connsiteX13" fmla="*/ 0 w 3102964"/>
                      <a:gd name="connsiteY13" fmla="*/ 1723869 h 1723869"/>
                      <a:gd name="connsiteX14" fmla="*/ 0 w 3102964"/>
                      <a:gd name="connsiteY14" fmla="*/ 1166485 h 1723869"/>
                      <a:gd name="connsiteX15" fmla="*/ 0 w 3102964"/>
                      <a:gd name="connsiteY15" fmla="*/ 609100 h 1723869"/>
                      <a:gd name="connsiteX16" fmla="*/ 0 w 3102964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4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65270" y="21341"/>
                          <a:pt x="1148097" y="0"/>
                        </a:cubicBezTo>
                        <a:cubicBezTo>
                          <a:pt x="1330924" y="-21341"/>
                          <a:pt x="1605084" y="-12980"/>
                          <a:pt x="1768689" y="0"/>
                        </a:cubicBezTo>
                        <a:cubicBezTo>
                          <a:pt x="1932294" y="12980"/>
                          <a:pt x="2198844" y="19775"/>
                          <a:pt x="2327223" y="0"/>
                        </a:cubicBezTo>
                        <a:cubicBezTo>
                          <a:pt x="2455602" y="-19775"/>
                          <a:pt x="2847697" y="14706"/>
                          <a:pt x="3102964" y="0"/>
                        </a:cubicBezTo>
                        <a:cubicBezTo>
                          <a:pt x="3079500" y="265343"/>
                          <a:pt x="3107724" y="294758"/>
                          <a:pt x="3102964" y="574623"/>
                        </a:cubicBezTo>
                        <a:cubicBezTo>
                          <a:pt x="3098204" y="854488"/>
                          <a:pt x="3075724" y="1011172"/>
                          <a:pt x="3102964" y="1183723"/>
                        </a:cubicBezTo>
                        <a:cubicBezTo>
                          <a:pt x="3130204" y="1356274"/>
                          <a:pt x="3123519" y="1506589"/>
                          <a:pt x="3102964" y="1723869"/>
                        </a:cubicBezTo>
                        <a:cubicBezTo>
                          <a:pt x="2933619" y="1689800"/>
                          <a:pt x="2639783" y="1698066"/>
                          <a:pt x="2420312" y="1723869"/>
                        </a:cubicBezTo>
                        <a:cubicBezTo>
                          <a:pt x="2200841" y="1749672"/>
                          <a:pt x="1998300" y="1699433"/>
                          <a:pt x="1830749" y="1723869"/>
                        </a:cubicBezTo>
                        <a:cubicBezTo>
                          <a:pt x="1663198" y="1748305"/>
                          <a:pt x="1447476" y="1727918"/>
                          <a:pt x="1241186" y="1723869"/>
                        </a:cubicBezTo>
                        <a:cubicBezTo>
                          <a:pt x="1034896" y="1719820"/>
                          <a:pt x="960768" y="1737033"/>
                          <a:pt x="713682" y="1723869"/>
                        </a:cubicBezTo>
                        <a:cubicBezTo>
                          <a:pt x="466596" y="1710705"/>
                          <a:pt x="179922" y="1720406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943E5-691B-DE45-A0BC-2FB6DE30F5B4}"/>
              </a:ext>
            </a:extLst>
          </p:cNvPr>
          <p:cNvSpPr txBox="1"/>
          <p:nvPr/>
        </p:nvSpPr>
        <p:spPr>
          <a:xfrm>
            <a:off x="4519535" y="2302959"/>
            <a:ext cx="310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Cryptographic commitment</a:t>
            </a:r>
            <a:br>
              <a:rPr lang="en-US" sz="2800" dirty="0"/>
            </a:br>
            <a:r>
              <a:rPr lang="en-US" sz="2800" dirty="0"/>
              <a:t>(with local opening)</a:t>
            </a:r>
            <a:endParaRPr lang="en-IL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DFA2D2-1FBD-2343-9CC4-BB3AB2F8CE87}"/>
              </a:ext>
            </a:extLst>
          </p:cNvPr>
          <p:cNvSpPr/>
          <p:nvPr/>
        </p:nvSpPr>
        <p:spPr>
          <a:xfrm>
            <a:off x="8733648" y="2191277"/>
            <a:ext cx="3102963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3"/>
                      <a:gd name="connsiteY0" fmla="*/ 0 h 1723869"/>
                      <a:gd name="connsiteX1" fmla="*/ 620593 w 3102963"/>
                      <a:gd name="connsiteY1" fmla="*/ 0 h 1723869"/>
                      <a:gd name="connsiteX2" fmla="*/ 1148096 w 3102963"/>
                      <a:gd name="connsiteY2" fmla="*/ 0 h 1723869"/>
                      <a:gd name="connsiteX3" fmla="*/ 1768689 w 3102963"/>
                      <a:gd name="connsiteY3" fmla="*/ 0 h 1723869"/>
                      <a:gd name="connsiteX4" fmla="*/ 2327222 w 3102963"/>
                      <a:gd name="connsiteY4" fmla="*/ 0 h 1723869"/>
                      <a:gd name="connsiteX5" fmla="*/ 3102963 w 3102963"/>
                      <a:gd name="connsiteY5" fmla="*/ 0 h 1723869"/>
                      <a:gd name="connsiteX6" fmla="*/ 3102963 w 3102963"/>
                      <a:gd name="connsiteY6" fmla="*/ 574623 h 1723869"/>
                      <a:gd name="connsiteX7" fmla="*/ 3102963 w 3102963"/>
                      <a:gd name="connsiteY7" fmla="*/ 1183723 h 1723869"/>
                      <a:gd name="connsiteX8" fmla="*/ 3102963 w 3102963"/>
                      <a:gd name="connsiteY8" fmla="*/ 1723869 h 1723869"/>
                      <a:gd name="connsiteX9" fmla="*/ 2420311 w 3102963"/>
                      <a:gd name="connsiteY9" fmla="*/ 1723869 h 1723869"/>
                      <a:gd name="connsiteX10" fmla="*/ 1830748 w 3102963"/>
                      <a:gd name="connsiteY10" fmla="*/ 1723869 h 1723869"/>
                      <a:gd name="connsiteX11" fmla="*/ 1241185 w 3102963"/>
                      <a:gd name="connsiteY11" fmla="*/ 1723869 h 1723869"/>
                      <a:gd name="connsiteX12" fmla="*/ 713681 w 3102963"/>
                      <a:gd name="connsiteY12" fmla="*/ 1723869 h 1723869"/>
                      <a:gd name="connsiteX13" fmla="*/ 0 w 3102963"/>
                      <a:gd name="connsiteY13" fmla="*/ 1723869 h 1723869"/>
                      <a:gd name="connsiteX14" fmla="*/ 0 w 3102963"/>
                      <a:gd name="connsiteY14" fmla="*/ 1166485 h 1723869"/>
                      <a:gd name="connsiteX15" fmla="*/ 0 w 3102963"/>
                      <a:gd name="connsiteY15" fmla="*/ 609100 h 1723869"/>
                      <a:gd name="connsiteX16" fmla="*/ 0 w 3102963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3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71892" y="-24189"/>
                          <a:pt x="1148096" y="0"/>
                        </a:cubicBezTo>
                        <a:cubicBezTo>
                          <a:pt x="1324300" y="24189"/>
                          <a:pt x="1598595" y="-17795"/>
                          <a:pt x="1768689" y="0"/>
                        </a:cubicBezTo>
                        <a:cubicBezTo>
                          <a:pt x="1938783" y="17795"/>
                          <a:pt x="2204758" y="22903"/>
                          <a:pt x="2327222" y="0"/>
                        </a:cubicBezTo>
                        <a:cubicBezTo>
                          <a:pt x="2449686" y="-22903"/>
                          <a:pt x="2847696" y="14706"/>
                          <a:pt x="3102963" y="0"/>
                        </a:cubicBezTo>
                        <a:cubicBezTo>
                          <a:pt x="3079499" y="265343"/>
                          <a:pt x="3107723" y="294758"/>
                          <a:pt x="3102963" y="574623"/>
                        </a:cubicBezTo>
                        <a:cubicBezTo>
                          <a:pt x="3098203" y="854488"/>
                          <a:pt x="3075723" y="1011172"/>
                          <a:pt x="3102963" y="1183723"/>
                        </a:cubicBezTo>
                        <a:cubicBezTo>
                          <a:pt x="3130203" y="1356274"/>
                          <a:pt x="3123518" y="1506589"/>
                          <a:pt x="3102963" y="1723869"/>
                        </a:cubicBezTo>
                        <a:cubicBezTo>
                          <a:pt x="2933618" y="1689800"/>
                          <a:pt x="2639782" y="1698066"/>
                          <a:pt x="2420311" y="1723869"/>
                        </a:cubicBezTo>
                        <a:cubicBezTo>
                          <a:pt x="2200840" y="1749672"/>
                          <a:pt x="1998299" y="1699433"/>
                          <a:pt x="1830748" y="1723869"/>
                        </a:cubicBezTo>
                        <a:cubicBezTo>
                          <a:pt x="1663197" y="1748305"/>
                          <a:pt x="1447475" y="1727918"/>
                          <a:pt x="1241185" y="1723869"/>
                        </a:cubicBezTo>
                        <a:cubicBezTo>
                          <a:pt x="1034895" y="1719820"/>
                          <a:pt x="960767" y="1737033"/>
                          <a:pt x="713681" y="1723869"/>
                        </a:cubicBezTo>
                        <a:cubicBezTo>
                          <a:pt x="466595" y="1710705"/>
                          <a:pt x="177791" y="1715405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B1458-39CF-534B-91EA-15B2146A6F19}"/>
              </a:ext>
            </a:extLst>
          </p:cNvPr>
          <p:cNvSpPr txBox="1"/>
          <p:nvPr/>
        </p:nvSpPr>
        <p:spPr>
          <a:xfrm>
            <a:off x="8758630" y="2560854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(non-interactive) succinct argument</a:t>
            </a:r>
            <a:endParaRPr lang="en-IL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50B86-425A-1047-9C03-137C1B1E859A}"/>
              </a:ext>
            </a:extLst>
          </p:cNvPr>
          <p:cNvSpPr txBox="1"/>
          <p:nvPr/>
        </p:nvSpPr>
        <p:spPr>
          <a:xfrm>
            <a:off x="2628935" y="2521821"/>
            <a:ext cx="278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400" dirty="0"/>
              <a:t>+</a:t>
            </a:r>
            <a:endParaRPr lang="en-IL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551BC-E9F2-844C-BA45-70C9816FA5F3}"/>
              </a:ext>
            </a:extLst>
          </p:cNvPr>
          <p:cNvSpPr txBox="1"/>
          <p:nvPr/>
        </p:nvSpPr>
        <p:spPr>
          <a:xfrm>
            <a:off x="6932290" y="2556786"/>
            <a:ext cx="278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400" dirty="0"/>
              <a:t>=</a:t>
            </a:r>
            <a:endParaRPr lang="en-IL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428A67-B029-FA4E-972F-063FA89A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40" y="4032087"/>
            <a:ext cx="3088517" cy="2119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0523B5-5C79-2145-BBDF-853E1C5E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1" y="4466679"/>
            <a:ext cx="561906" cy="56190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87D864-3CCF-654D-B65D-A424AA2FF1D2}"/>
              </a:ext>
            </a:extLst>
          </p:cNvPr>
          <p:cNvCxnSpPr>
            <a:cxnSpLocks/>
          </p:cNvCxnSpPr>
          <p:nvPr/>
        </p:nvCxnSpPr>
        <p:spPr>
          <a:xfrm>
            <a:off x="767596" y="4784654"/>
            <a:ext cx="426288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E7C8E8F-4CF7-F84F-AE1A-0DC7F2CBA166}"/>
              </a:ext>
            </a:extLst>
          </p:cNvPr>
          <p:cNvSpPr/>
          <p:nvPr/>
        </p:nvSpPr>
        <p:spPr>
          <a:xfrm>
            <a:off x="1257618" y="4670454"/>
            <a:ext cx="1940313" cy="2283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F5678A9-F292-4F4B-BB86-F4E2A82DA95B}"/>
              </a:ext>
            </a:extLst>
          </p:cNvPr>
          <p:cNvSpPr/>
          <p:nvPr/>
        </p:nvSpPr>
        <p:spPr>
          <a:xfrm>
            <a:off x="2196636" y="4254160"/>
            <a:ext cx="1441630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9F0D0290-AD53-4748-B3F0-963CC032BD9F}"/>
              </a:ext>
            </a:extLst>
          </p:cNvPr>
          <p:cNvSpPr/>
          <p:nvPr/>
        </p:nvSpPr>
        <p:spPr>
          <a:xfrm>
            <a:off x="1313145" y="4281546"/>
            <a:ext cx="2394306" cy="719957"/>
          </a:xfrm>
          <a:prstGeom prst="arc">
            <a:avLst>
              <a:gd name="adj1" fmla="val 11029823"/>
              <a:gd name="adj2" fmla="val 21463076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4EE15E0E-1374-AE4D-9E4D-AE7607B0F4D6}"/>
              </a:ext>
            </a:extLst>
          </p:cNvPr>
          <p:cNvSpPr/>
          <p:nvPr/>
        </p:nvSpPr>
        <p:spPr>
          <a:xfrm>
            <a:off x="2824973" y="4311223"/>
            <a:ext cx="882478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BAB2BB-3BE0-AF48-B673-C40CB9260437}"/>
              </a:ext>
            </a:extLst>
          </p:cNvPr>
          <p:cNvCxnSpPr>
            <a:cxnSpLocks/>
          </p:cNvCxnSpPr>
          <p:nvPr/>
        </p:nvCxnSpPr>
        <p:spPr>
          <a:xfrm flipH="1">
            <a:off x="718169" y="5206876"/>
            <a:ext cx="2544078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4A9D00F-1091-4043-B76B-B81C5D53C124}"/>
              </a:ext>
            </a:extLst>
          </p:cNvPr>
          <p:cNvSpPr/>
          <p:nvPr/>
        </p:nvSpPr>
        <p:spPr>
          <a:xfrm>
            <a:off x="1252707" y="5785446"/>
            <a:ext cx="1940313" cy="2283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F345E6A-9739-C141-8EB2-F87A7D3E710C}"/>
              </a:ext>
            </a:extLst>
          </p:cNvPr>
          <p:cNvSpPr/>
          <p:nvPr/>
        </p:nvSpPr>
        <p:spPr>
          <a:xfrm>
            <a:off x="1876411" y="5378422"/>
            <a:ext cx="1710808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C245793-43D0-DD45-BEB9-2B2593D00193}"/>
              </a:ext>
            </a:extLst>
          </p:cNvPr>
          <p:cNvSpPr/>
          <p:nvPr/>
        </p:nvSpPr>
        <p:spPr>
          <a:xfrm>
            <a:off x="1535873" y="5393451"/>
            <a:ext cx="2083459" cy="719957"/>
          </a:xfrm>
          <a:prstGeom prst="arc">
            <a:avLst>
              <a:gd name="adj1" fmla="val 11029823"/>
              <a:gd name="adj2" fmla="val 21463076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C678EEC-4878-7E47-91FE-324644FB71FB}"/>
              </a:ext>
            </a:extLst>
          </p:cNvPr>
          <p:cNvSpPr/>
          <p:nvPr/>
        </p:nvSpPr>
        <p:spPr>
          <a:xfrm>
            <a:off x="2327069" y="5423128"/>
            <a:ext cx="1292264" cy="719957"/>
          </a:xfrm>
          <a:prstGeom prst="arc">
            <a:avLst>
              <a:gd name="adj1" fmla="val 11029823"/>
              <a:gd name="adj2" fmla="val 210008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E8B08F9-F6D8-9941-8EE1-F9F89756F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4" y="5589641"/>
            <a:ext cx="561906" cy="561906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973F90-15B0-6C48-BE0D-3DA650C8B4EF}"/>
              </a:ext>
            </a:extLst>
          </p:cNvPr>
          <p:cNvCxnSpPr>
            <a:cxnSpLocks/>
          </p:cNvCxnSpPr>
          <p:nvPr/>
        </p:nvCxnSpPr>
        <p:spPr>
          <a:xfrm>
            <a:off x="761929" y="5899645"/>
            <a:ext cx="426288" cy="0"/>
          </a:xfrm>
          <a:prstGeom prst="straightConnector1">
            <a:avLst/>
          </a:prstGeom>
          <a:ln w="222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Simpleton | Dumb Ways to Die Wiki | Fandom">
            <a:extLst>
              <a:ext uri="{FF2B5EF4-FFF2-40B4-BE49-F238E27FC236}">
                <a16:creationId xmlns:a16="http://schemas.microsoft.com/office/drawing/2014/main" id="{FDB7EC41-E169-5F46-A327-EE01B02D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91" y="4366977"/>
            <a:ext cx="574229" cy="7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impleton | Dumb Ways to Die Wiki | Fandom">
            <a:extLst>
              <a:ext uri="{FF2B5EF4-FFF2-40B4-BE49-F238E27FC236}">
                <a16:creationId xmlns:a16="http://schemas.microsoft.com/office/drawing/2014/main" id="{92CDFA44-82DF-7246-85E1-97E3418E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89" y="5522293"/>
            <a:ext cx="574228" cy="7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45D461A6-3415-3844-BA65-E49C30ECE77B}"/>
              </a:ext>
            </a:extLst>
          </p:cNvPr>
          <p:cNvSpPr/>
          <p:nvPr/>
        </p:nvSpPr>
        <p:spPr>
          <a:xfrm>
            <a:off x="2683742" y="4044605"/>
            <a:ext cx="5888927" cy="1957091"/>
          </a:xfrm>
          <a:prstGeom prst="wedgeRectCallout">
            <a:avLst>
              <a:gd name="adj1" fmla="val 13033"/>
              <a:gd name="adj2" fmla="val -4302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Why aren’t there other constructions?</a:t>
            </a:r>
            <a:endParaRPr lang="en-IL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01310-FC13-7241-8198-7E64A224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7C342E-A8E7-B045-9D78-2D831649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167" y="2604742"/>
            <a:ext cx="8817665" cy="1325563"/>
          </a:xfrm>
        </p:spPr>
        <p:txBody>
          <a:bodyPr>
            <a:normAutofit/>
          </a:bodyPr>
          <a:lstStyle/>
          <a:p>
            <a:pPr algn="ctr"/>
            <a:r>
              <a:rPr lang="en-IL" dirty="0"/>
              <a:t>Our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41C91-82A0-D34A-A501-DFC03B3F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B92BF-0191-B34A-A5F4-BD1E7790DE42}"/>
              </a:ext>
            </a:extLst>
          </p:cNvPr>
          <p:cNvSpPr/>
          <p:nvPr/>
        </p:nvSpPr>
        <p:spPr>
          <a:xfrm>
            <a:off x="326571" y="1594723"/>
            <a:ext cx="2823030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823030"/>
                      <a:gd name="connsiteY0" fmla="*/ 0 h 1723869"/>
                      <a:gd name="connsiteX1" fmla="*/ 564606 w 2823030"/>
                      <a:gd name="connsiteY1" fmla="*/ 0 h 1723869"/>
                      <a:gd name="connsiteX2" fmla="*/ 1044521 w 2823030"/>
                      <a:gd name="connsiteY2" fmla="*/ 0 h 1723869"/>
                      <a:gd name="connsiteX3" fmla="*/ 1609127 w 2823030"/>
                      <a:gd name="connsiteY3" fmla="*/ 0 h 1723869"/>
                      <a:gd name="connsiteX4" fmla="*/ 2117273 w 2823030"/>
                      <a:gd name="connsiteY4" fmla="*/ 0 h 1723869"/>
                      <a:gd name="connsiteX5" fmla="*/ 2823030 w 2823030"/>
                      <a:gd name="connsiteY5" fmla="*/ 0 h 1723869"/>
                      <a:gd name="connsiteX6" fmla="*/ 2823030 w 2823030"/>
                      <a:gd name="connsiteY6" fmla="*/ 574623 h 1723869"/>
                      <a:gd name="connsiteX7" fmla="*/ 2823030 w 2823030"/>
                      <a:gd name="connsiteY7" fmla="*/ 1183723 h 1723869"/>
                      <a:gd name="connsiteX8" fmla="*/ 2823030 w 2823030"/>
                      <a:gd name="connsiteY8" fmla="*/ 1723869 h 1723869"/>
                      <a:gd name="connsiteX9" fmla="*/ 2201963 w 2823030"/>
                      <a:gd name="connsiteY9" fmla="*/ 1723869 h 1723869"/>
                      <a:gd name="connsiteX10" fmla="*/ 1665588 w 2823030"/>
                      <a:gd name="connsiteY10" fmla="*/ 1723869 h 1723869"/>
                      <a:gd name="connsiteX11" fmla="*/ 1129212 w 2823030"/>
                      <a:gd name="connsiteY11" fmla="*/ 1723869 h 1723869"/>
                      <a:gd name="connsiteX12" fmla="*/ 649297 w 2823030"/>
                      <a:gd name="connsiteY12" fmla="*/ 1723869 h 1723869"/>
                      <a:gd name="connsiteX13" fmla="*/ 0 w 2823030"/>
                      <a:gd name="connsiteY13" fmla="*/ 1723869 h 1723869"/>
                      <a:gd name="connsiteX14" fmla="*/ 0 w 2823030"/>
                      <a:gd name="connsiteY14" fmla="*/ 1166485 h 1723869"/>
                      <a:gd name="connsiteX15" fmla="*/ 0 w 2823030"/>
                      <a:gd name="connsiteY15" fmla="*/ 609100 h 1723869"/>
                      <a:gd name="connsiteX16" fmla="*/ 0 w 2823030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23030" h="1723869" extrusionOk="0">
                        <a:moveTo>
                          <a:pt x="0" y="0"/>
                        </a:moveTo>
                        <a:cubicBezTo>
                          <a:pt x="241734" y="-13960"/>
                          <a:pt x="389628" y="-23433"/>
                          <a:pt x="564606" y="0"/>
                        </a:cubicBezTo>
                        <a:cubicBezTo>
                          <a:pt x="739584" y="23433"/>
                          <a:pt x="895548" y="1920"/>
                          <a:pt x="1044521" y="0"/>
                        </a:cubicBezTo>
                        <a:cubicBezTo>
                          <a:pt x="1193494" y="-1920"/>
                          <a:pt x="1406972" y="25104"/>
                          <a:pt x="1609127" y="0"/>
                        </a:cubicBezTo>
                        <a:cubicBezTo>
                          <a:pt x="1811282" y="-25104"/>
                          <a:pt x="2004330" y="-1008"/>
                          <a:pt x="2117273" y="0"/>
                        </a:cubicBezTo>
                        <a:cubicBezTo>
                          <a:pt x="2230216" y="1008"/>
                          <a:pt x="2590073" y="4740"/>
                          <a:pt x="2823030" y="0"/>
                        </a:cubicBezTo>
                        <a:cubicBezTo>
                          <a:pt x="2799566" y="265343"/>
                          <a:pt x="2827790" y="294758"/>
                          <a:pt x="2823030" y="574623"/>
                        </a:cubicBezTo>
                        <a:cubicBezTo>
                          <a:pt x="2818270" y="854488"/>
                          <a:pt x="2795790" y="1011172"/>
                          <a:pt x="2823030" y="1183723"/>
                        </a:cubicBezTo>
                        <a:cubicBezTo>
                          <a:pt x="2850270" y="1356274"/>
                          <a:pt x="2843585" y="1506589"/>
                          <a:pt x="2823030" y="1723869"/>
                        </a:cubicBezTo>
                        <a:cubicBezTo>
                          <a:pt x="2625960" y="1698676"/>
                          <a:pt x="2352545" y="1730402"/>
                          <a:pt x="2201963" y="1723869"/>
                        </a:cubicBezTo>
                        <a:cubicBezTo>
                          <a:pt x="2051381" y="1717336"/>
                          <a:pt x="1880264" y="1702168"/>
                          <a:pt x="1665588" y="1723869"/>
                        </a:cubicBezTo>
                        <a:cubicBezTo>
                          <a:pt x="1450912" y="1745570"/>
                          <a:pt x="1374329" y="1735008"/>
                          <a:pt x="1129212" y="1723869"/>
                        </a:cubicBezTo>
                        <a:cubicBezTo>
                          <a:pt x="884095" y="1712730"/>
                          <a:pt x="810420" y="1740823"/>
                          <a:pt x="649297" y="1723869"/>
                        </a:cubicBezTo>
                        <a:cubicBezTo>
                          <a:pt x="488174" y="1706915"/>
                          <a:pt x="296069" y="1707746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CC60-4A9F-F843-AA10-C360317E6144}"/>
              </a:ext>
            </a:extLst>
          </p:cNvPr>
          <p:cNvSpPr txBox="1"/>
          <p:nvPr/>
        </p:nvSpPr>
        <p:spPr>
          <a:xfrm>
            <a:off x="150912" y="1796990"/>
            <a:ext cx="310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succinct argument</a:t>
            </a:r>
          </a:p>
          <a:p>
            <a:pPr algn="ctr"/>
            <a:r>
              <a:rPr lang="en-US" sz="2400" dirty="0"/>
              <a:t>in the ROM</a:t>
            </a:r>
            <a:br>
              <a:rPr lang="en-US" sz="2400" dirty="0"/>
            </a:br>
            <a:r>
              <a:rPr lang="en-US" sz="2400" dirty="0"/>
              <a:t>(for 3-SAT)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49309-CE12-E74C-B771-3BCA01A9D025}"/>
              </a:ext>
            </a:extLst>
          </p:cNvPr>
          <p:cNvSpPr/>
          <p:nvPr/>
        </p:nvSpPr>
        <p:spPr>
          <a:xfrm>
            <a:off x="4382365" y="1604073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4346-CCA5-FE4B-A8F7-151617673B18}"/>
              </a:ext>
            </a:extLst>
          </p:cNvPr>
          <p:cNvSpPr txBox="1"/>
          <p:nvPr/>
        </p:nvSpPr>
        <p:spPr>
          <a:xfrm>
            <a:off x="4316041" y="1796990"/>
            <a:ext cx="310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Interactive oracle proof</a:t>
            </a:r>
            <a:br>
              <a:rPr lang="en-US" sz="2800" dirty="0"/>
            </a:br>
            <a:r>
              <a:rPr lang="en-US" sz="2800" dirty="0"/>
              <a:t>(for 3-SAT)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/>
              <p:nvPr/>
            </p:nvSpPr>
            <p:spPr>
              <a:xfrm>
                <a:off x="3344590" y="1873631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90" y="1873631"/>
                <a:ext cx="1288561" cy="1107996"/>
              </a:xfrm>
              <a:prstGeom prst="rect">
                <a:avLst/>
              </a:prstGeom>
              <a:blipFill>
                <a:blip r:embed="rId2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/>
              <p:nvPr/>
            </p:nvSpPr>
            <p:spPr>
              <a:xfrm>
                <a:off x="7300686" y="1873631"/>
                <a:ext cx="128856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7E6E03-9141-7140-92E8-F2590A8E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86" y="1873631"/>
                <a:ext cx="1288561" cy="1107996"/>
              </a:xfrm>
              <a:prstGeom prst="rect">
                <a:avLst/>
              </a:prstGeom>
              <a:blipFill>
                <a:blip r:embed="rId3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5948AE3-2A2B-6443-B26C-5D176A2E5C19}"/>
              </a:ext>
            </a:extLst>
          </p:cNvPr>
          <p:cNvSpPr/>
          <p:nvPr/>
        </p:nvSpPr>
        <p:spPr>
          <a:xfrm>
            <a:off x="8344765" y="1589558"/>
            <a:ext cx="2918321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18321"/>
                      <a:gd name="connsiteY0" fmla="*/ 0 h 1723869"/>
                      <a:gd name="connsiteX1" fmla="*/ 583664 w 2918321"/>
                      <a:gd name="connsiteY1" fmla="*/ 0 h 1723869"/>
                      <a:gd name="connsiteX2" fmla="*/ 1079779 w 2918321"/>
                      <a:gd name="connsiteY2" fmla="*/ 0 h 1723869"/>
                      <a:gd name="connsiteX3" fmla="*/ 1663443 w 2918321"/>
                      <a:gd name="connsiteY3" fmla="*/ 0 h 1723869"/>
                      <a:gd name="connsiteX4" fmla="*/ 2188741 w 2918321"/>
                      <a:gd name="connsiteY4" fmla="*/ 0 h 1723869"/>
                      <a:gd name="connsiteX5" fmla="*/ 2918321 w 2918321"/>
                      <a:gd name="connsiteY5" fmla="*/ 0 h 1723869"/>
                      <a:gd name="connsiteX6" fmla="*/ 2918321 w 2918321"/>
                      <a:gd name="connsiteY6" fmla="*/ 574623 h 1723869"/>
                      <a:gd name="connsiteX7" fmla="*/ 2918321 w 2918321"/>
                      <a:gd name="connsiteY7" fmla="*/ 1183723 h 1723869"/>
                      <a:gd name="connsiteX8" fmla="*/ 2918321 w 2918321"/>
                      <a:gd name="connsiteY8" fmla="*/ 1723869 h 1723869"/>
                      <a:gd name="connsiteX9" fmla="*/ 2276290 w 2918321"/>
                      <a:gd name="connsiteY9" fmla="*/ 1723869 h 1723869"/>
                      <a:gd name="connsiteX10" fmla="*/ 1721809 w 2918321"/>
                      <a:gd name="connsiteY10" fmla="*/ 1723869 h 1723869"/>
                      <a:gd name="connsiteX11" fmla="*/ 1167328 w 2918321"/>
                      <a:gd name="connsiteY11" fmla="*/ 1723869 h 1723869"/>
                      <a:gd name="connsiteX12" fmla="*/ 671214 w 2918321"/>
                      <a:gd name="connsiteY12" fmla="*/ 1723869 h 1723869"/>
                      <a:gd name="connsiteX13" fmla="*/ 0 w 2918321"/>
                      <a:gd name="connsiteY13" fmla="*/ 1723869 h 1723869"/>
                      <a:gd name="connsiteX14" fmla="*/ 0 w 2918321"/>
                      <a:gd name="connsiteY14" fmla="*/ 1166485 h 1723869"/>
                      <a:gd name="connsiteX15" fmla="*/ 0 w 2918321"/>
                      <a:gd name="connsiteY15" fmla="*/ 609100 h 1723869"/>
                      <a:gd name="connsiteX16" fmla="*/ 0 w 2918321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8321" h="1723869" extrusionOk="0">
                        <a:moveTo>
                          <a:pt x="0" y="0"/>
                        </a:moveTo>
                        <a:cubicBezTo>
                          <a:pt x="288319" y="12239"/>
                          <a:pt x="313964" y="20100"/>
                          <a:pt x="583664" y="0"/>
                        </a:cubicBezTo>
                        <a:cubicBezTo>
                          <a:pt x="853364" y="-20100"/>
                          <a:pt x="872522" y="-20314"/>
                          <a:pt x="1079779" y="0"/>
                        </a:cubicBezTo>
                        <a:cubicBezTo>
                          <a:pt x="1287036" y="20314"/>
                          <a:pt x="1409764" y="16825"/>
                          <a:pt x="1663443" y="0"/>
                        </a:cubicBezTo>
                        <a:cubicBezTo>
                          <a:pt x="1917122" y="-16825"/>
                          <a:pt x="1978483" y="20523"/>
                          <a:pt x="2188741" y="0"/>
                        </a:cubicBezTo>
                        <a:cubicBezTo>
                          <a:pt x="2398999" y="-20523"/>
                          <a:pt x="2623275" y="27674"/>
                          <a:pt x="2918321" y="0"/>
                        </a:cubicBezTo>
                        <a:cubicBezTo>
                          <a:pt x="2894857" y="265343"/>
                          <a:pt x="2923081" y="294758"/>
                          <a:pt x="2918321" y="574623"/>
                        </a:cubicBezTo>
                        <a:cubicBezTo>
                          <a:pt x="2913561" y="854488"/>
                          <a:pt x="2891081" y="1011172"/>
                          <a:pt x="2918321" y="1183723"/>
                        </a:cubicBezTo>
                        <a:cubicBezTo>
                          <a:pt x="2945561" y="1356274"/>
                          <a:pt x="2938876" y="1506589"/>
                          <a:pt x="2918321" y="1723869"/>
                        </a:cubicBezTo>
                        <a:cubicBezTo>
                          <a:pt x="2655328" y="1748559"/>
                          <a:pt x="2450592" y="1737687"/>
                          <a:pt x="2276290" y="1723869"/>
                        </a:cubicBezTo>
                        <a:cubicBezTo>
                          <a:pt x="2101988" y="1710051"/>
                          <a:pt x="1833650" y="1720280"/>
                          <a:pt x="1721809" y="1723869"/>
                        </a:cubicBezTo>
                        <a:cubicBezTo>
                          <a:pt x="1609968" y="1727458"/>
                          <a:pt x="1288684" y="1720335"/>
                          <a:pt x="1167328" y="1723869"/>
                        </a:cubicBezTo>
                        <a:cubicBezTo>
                          <a:pt x="1045972" y="1727403"/>
                          <a:pt x="862600" y="1722063"/>
                          <a:pt x="671214" y="1723869"/>
                        </a:cubicBezTo>
                        <a:cubicBezTo>
                          <a:pt x="479828" y="1725675"/>
                          <a:pt x="290707" y="1703678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078A1-67D0-E54C-B529-BF95AB58FA21}"/>
              </a:ext>
            </a:extLst>
          </p:cNvPr>
          <p:cNvSpPr txBox="1"/>
          <p:nvPr/>
        </p:nvSpPr>
        <p:spPr>
          <a:xfrm>
            <a:off x="8247805" y="1959924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Fast algorithm</a:t>
            </a:r>
            <a:br>
              <a:rPr lang="en-US" sz="2800" dirty="0"/>
            </a:br>
            <a:r>
              <a:rPr lang="en-US" sz="2800" dirty="0"/>
              <a:t>(for 3-SAT)</a:t>
            </a:r>
            <a:endParaRPr lang="en-IL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3466E-6B23-444C-B1D9-736637960170}"/>
              </a:ext>
            </a:extLst>
          </p:cNvPr>
          <p:cNvSpPr/>
          <p:nvPr/>
        </p:nvSpPr>
        <p:spPr>
          <a:xfrm>
            <a:off x="8589844" y="4906324"/>
            <a:ext cx="2760925" cy="140038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760925"/>
                      <a:gd name="connsiteY0" fmla="*/ 0 h 1400385"/>
                      <a:gd name="connsiteX1" fmla="*/ 690231 w 2760925"/>
                      <a:gd name="connsiteY1" fmla="*/ 0 h 1400385"/>
                      <a:gd name="connsiteX2" fmla="*/ 1297635 w 2760925"/>
                      <a:gd name="connsiteY2" fmla="*/ 0 h 1400385"/>
                      <a:gd name="connsiteX3" fmla="*/ 1987866 w 2760925"/>
                      <a:gd name="connsiteY3" fmla="*/ 0 h 1400385"/>
                      <a:gd name="connsiteX4" fmla="*/ 2760925 w 2760925"/>
                      <a:gd name="connsiteY4" fmla="*/ 0 h 1400385"/>
                      <a:gd name="connsiteX5" fmla="*/ 2760925 w 2760925"/>
                      <a:gd name="connsiteY5" fmla="*/ 466795 h 1400385"/>
                      <a:gd name="connsiteX6" fmla="*/ 2760925 w 2760925"/>
                      <a:gd name="connsiteY6" fmla="*/ 919586 h 1400385"/>
                      <a:gd name="connsiteX7" fmla="*/ 2760925 w 2760925"/>
                      <a:gd name="connsiteY7" fmla="*/ 1400385 h 1400385"/>
                      <a:gd name="connsiteX8" fmla="*/ 2070694 w 2760925"/>
                      <a:gd name="connsiteY8" fmla="*/ 1400385 h 1400385"/>
                      <a:gd name="connsiteX9" fmla="*/ 1463290 w 2760925"/>
                      <a:gd name="connsiteY9" fmla="*/ 1400385 h 1400385"/>
                      <a:gd name="connsiteX10" fmla="*/ 800668 w 2760925"/>
                      <a:gd name="connsiteY10" fmla="*/ 1400385 h 1400385"/>
                      <a:gd name="connsiteX11" fmla="*/ 0 w 2760925"/>
                      <a:gd name="connsiteY11" fmla="*/ 1400385 h 1400385"/>
                      <a:gd name="connsiteX12" fmla="*/ 0 w 2760925"/>
                      <a:gd name="connsiteY12" fmla="*/ 975602 h 1400385"/>
                      <a:gd name="connsiteX13" fmla="*/ 0 w 2760925"/>
                      <a:gd name="connsiteY13" fmla="*/ 536814 h 1400385"/>
                      <a:gd name="connsiteX14" fmla="*/ 0 w 2760925"/>
                      <a:gd name="connsiteY14" fmla="*/ 0 h 1400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60925" h="1400385" extrusionOk="0">
                        <a:moveTo>
                          <a:pt x="0" y="0"/>
                        </a:moveTo>
                        <a:cubicBezTo>
                          <a:pt x="284137" y="25800"/>
                          <a:pt x="379708" y="-27230"/>
                          <a:pt x="690231" y="0"/>
                        </a:cubicBezTo>
                        <a:cubicBezTo>
                          <a:pt x="1000754" y="27230"/>
                          <a:pt x="1086407" y="-17065"/>
                          <a:pt x="1297635" y="0"/>
                        </a:cubicBezTo>
                        <a:cubicBezTo>
                          <a:pt x="1508863" y="17065"/>
                          <a:pt x="1771149" y="-20991"/>
                          <a:pt x="1987866" y="0"/>
                        </a:cubicBezTo>
                        <a:cubicBezTo>
                          <a:pt x="2204583" y="20991"/>
                          <a:pt x="2544379" y="32966"/>
                          <a:pt x="2760925" y="0"/>
                        </a:cubicBezTo>
                        <a:cubicBezTo>
                          <a:pt x="2744719" y="131155"/>
                          <a:pt x="2768160" y="255135"/>
                          <a:pt x="2760925" y="466795"/>
                        </a:cubicBezTo>
                        <a:cubicBezTo>
                          <a:pt x="2753690" y="678455"/>
                          <a:pt x="2777415" y="778941"/>
                          <a:pt x="2760925" y="919586"/>
                        </a:cubicBezTo>
                        <a:cubicBezTo>
                          <a:pt x="2744435" y="1060231"/>
                          <a:pt x="2778613" y="1296368"/>
                          <a:pt x="2760925" y="1400385"/>
                        </a:cubicBezTo>
                        <a:cubicBezTo>
                          <a:pt x="2556918" y="1369850"/>
                          <a:pt x="2402751" y="1394143"/>
                          <a:pt x="2070694" y="1400385"/>
                        </a:cubicBezTo>
                        <a:cubicBezTo>
                          <a:pt x="1738637" y="1406627"/>
                          <a:pt x="1739948" y="1398050"/>
                          <a:pt x="1463290" y="1400385"/>
                        </a:cubicBezTo>
                        <a:cubicBezTo>
                          <a:pt x="1186632" y="1402720"/>
                          <a:pt x="1090463" y="1394901"/>
                          <a:pt x="800668" y="1400385"/>
                        </a:cubicBezTo>
                        <a:cubicBezTo>
                          <a:pt x="510873" y="1405869"/>
                          <a:pt x="274506" y="1436365"/>
                          <a:pt x="0" y="1400385"/>
                        </a:cubicBezTo>
                        <a:cubicBezTo>
                          <a:pt x="13617" y="1266693"/>
                          <a:pt x="10511" y="1121847"/>
                          <a:pt x="0" y="975602"/>
                        </a:cubicBezTo>
                        <a:cubicBezTo>
                          <a:pt x="-10511" y="829357"/>
                          <a:pt x="-17380" y="680600"/>
                          <a:pt x="0" y="536814"/>
                        </a:cubicBezTo>
                        <a:cubicBezTo>
                          <a:pt x="17380" y="393028"/>
                          <a:pt x="17630" y="1528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61AA89-3DEC-A84B-90ED-A06ED1E288CF}"/>
              </a:ext>
            </a:extLst>
          </p:cNvPr>
          <p:cNvSpPr txBox="1"/>
          <p:nvPr/>
        </p:nvSpPr>
        <p:spPr>
          <a:xfrm>
            <a:off x="8589247" y="5305720"/>
            <a:ext cx="276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ETH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D38093-5574-3441-89F6-AD55B4E502C4}"/>
                  </a:ext>
                </a:extLst>
              </p:cNvPr>
              <p:cNvSpPr txBox="1"/>
              <p:nvPr/>
            </p:nvSpPr>
            <p:spPr>
              <a:xfrm rot="5400000">
                <a:off x="9444475" y="3236483"/>
                <a:ext cx="9541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D38093-5574-3441-89F6-AD55B4E50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444475" y="3236483"/>
                <a:ext cx="954108" cy="1107996"/>
              </a:xfrm>
              <a:prstGeom prst="rect">
                <a:avLst/>
              </a:prstGeom>
              <a:blipFill>
                <a:blip r:embed="rId4"/>
                <a:stretch>
                  <a:fillRect t="-22667" b="-2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2ABBD5-34F2-4F4C-BE9E-DFA8457A7EDF}"/>
                  </a:ext>
                </a:extLst>
              </p:cNvPr>
              <p:cNvSpPr txBox="1"/>
              <p:nvPr/>
            </p:nvSpPr>
            <p:spPr>
              <a:xfrm rot="16200000">
                <a:off x="9351261" y="3816429"/>
                <a:ext cx="9541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2ABBD5-34F2-4F4C-BE9E-DFA8457A7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351261" y="3816429"/>
                <a:ext cx="954109" cy="1107996"/>
              </a:xfrm>
              <a:prstGeom prst="rect">
                <a:avLst/>
              </a:prstGeom>
              <a:blipFill>
                <a:blip r:embed="rId5"/>
                <a:stretch>
                  <a:fillRect t="-2632" b="-22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xplosion 1 20">
            <a:extLst>
              <a:ext uri="{FF2B5EF4-FFF2-40B4-BE49-F238E27FC236}">
                <a16:creationId xmlns:a16="http://schemas.microsoft.com/office/drawing/2014/main" id="{C68B1834-4435-0848-8548-85A7B8644881}"/>
              </a:ext>
            </a:extLst>
          </p:cNvPr>
          <p:cNvSpPr/>
          <p:nvPr/>
        </p:nvSpPr>
        <p:spPr>
          <a:xfrm>
            <a:off x="8819721" y="3389203"/>
            <a:ext cx="2300574" cy="1317423"/>
          </a:xfrm>
          <a:prstGeom prst="irregularSeal1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i="1" dirty="0">
                <a:solidFill>
                  <a:srgbClr val="FF0000"/>
                </a:solidFill>
                <a:latin typeface="Comic Sans MS" panose="030F0902030302020204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Boom!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6DE35465-C8E6-484C-AB06-583990931662}"/>
              </a:ext>
            </a:extLst>
          </p:cNvPr>
          <p:cNvSpPr/>
          <p:nvPr/>
        </p:nvSpPr>
        <p:spPr>
          <a:xfrm>
            <a:off x="2384359" y="3678141"/>
            <a:ext cx="1530483" cy="551895"/>
          </a:xfrm>
          <a:prstGeom prst="wedgeRectCallout">
            <a:avLst>
              <a:gd name="adj1" fmla="val 42059"/>
              <a:gd name="adj2" fmla="val -182528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result 1</a:t>
            </a:r>
            <a:endParaRPr lang="en-IL" sz="1400" dirty="0">
              <a:solidFill>
                <a:schemeClr val="tx1"/>
              </a:solidFill>
            </a:endParaRP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18DBD21E-DB48-3C46-9519-C7C22F54182A}"/>
              </a:ext>
            </a:extLst>
          </p:cNvPr>
          <p:cNvSpPr/>
          <p:nvPr/>
        </p:nvSpPr>
        <p:spPr>
          <a:xfrm>
            <a:off x="6643277" y="3790481"/>
            <a:ext cx="1395572" cy="598809"/>
          </a:xfrm>
          <a:prstGeom prst="wedgeRectCallout">
            <a:avLst>
              <a:gd name="adj1" fmla="val 36983"/>
              <a:gd name="adj2" fmla="val -18187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result 2</a:t>
            </a:r>
            <a:endParaRPr lang="en-IL" sz="1400" dirty="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2374E92-1E51-1F40-BCD0-5587C3F6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A9891-060E-2A4F-8068-22A97DCF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2732-37ED-5945-9F00-C104BEC4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37" y="1609031"/>
            <a:ext cx="11035913" cy="4351338"/>
          </a:xfrm>
        </p:spPr>
        <p:txBody>
          <a:bodyPr/>
          <a:lstStyle/>
          <a:p>
            <a:pPr marL="0" indent="0">
              <a:buNone/>
            </a:pPr>
            <a:r>
              <a:rPr lang="en-IL" b="1" dirty="0"/>
              <a:t>Theorem: </a:t>
            </a:r>
            <a:r>
              <a:rPr lang="en-IL" dirty="0"/>
              <a:t>IOPs are </a:t>
            </a:r>
            <a:r>
              <a:rPr lang="en-IL" dirty="0">
                <a:solidFill>
                  <a:srgbClr val="FF0000"/>
                </a:solidFill>
              </a:rPr>
              <a:t>inherent</a:t>
            </a:r>
            <a:r>
              <a:rPr lang="en-IL" dirty="0"/>
              <a:t> for succinct argument in the ROM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B92BF-0191-B34A-A5F4-BD1E7790DE42}"/>
              </a:ext>
            </a:extLst>
          </p:cNvPr>
          <p:cNvSpPr/>
          <p:nvPr/>
        </p:nvSpPr>
        <p:spPr>
          <a:xfrm>
            <a:off x="1345963" y="2269265"/>
            <a:ext cx="3102963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3"/>
                      <a:gd name="connsiteY0" fmla="*/ 0 h 1723869"/>
                      <a:gd name="connsiteX1" fmla="*/ 620593 w 3102963"/>
                      <a:gd name="connsiteY1" fmla="*/ 0 h 1723869"/>
                      <a:gd name="connsiteX2" fmla="*/ 1148096 w 3102963"/>
                      <a:gd name="connsiteY2" fmla="*/ 0 h 1723869"/>
                      <a:gd name="connsiteX3" fmla="*/ 1768689 w 3102963"/>
                      <a:gd name="connsiteY3" fmla="*/ 0 h 1723869"/>
                      <a:gd name="connsiteX4" fmla="*/ 2327222 w 3102963"/>
                      <a:gd name="connsiteY4" fmla="*/ 0 h 1723869"/>
                      <a:gd name="connsiteX5" fmla="*/ 3102963 w 3102963"/>
                      <a:gd name="connsiteY5" fmla="*/ 0 h 1723869"/>
                      <a:gd name="connsiteX6" fmla="*/ 3102963 w 3102963"/>
                      <a:gd name="connsiteY6" fmla="*/ 574623 h 1723869"/>
                      <a:gd name="connsiteX7" fmla="*/ 3102963 w 3102963"/>
                      <a:gd name="connsiteY7" fmla="*/ 1183723 h 1723869"/>
                      <a:gd name="connsiteX8" fmla="*/ 3102963 w 3102963"/>
                      <a:gd name="connsiteY8" fmla="*/ 1723869 h 1723869"/>
                      <a:gd name="connsiteX9" fmla="*/ 2420311 w 3102963"/>
                      <a:gd name="connsiteY9" fmla="*/ 1723869 h 1723869"/>
                      <a:gd name="connsiteX10" fmla="*/ 1830748 w 3102963"/>
                      <a:gd name="connsiteY10" fmla="*/ 1723869 h 1723869"/>
                      <a:gd name="connsiteX11" fmla="*/ 1241185 w 3102963"/>
                      <a:gd name="connsiteY11" fmla="*/ 1723869 h 1723869"/>
                      <a:gd name="connsiteX12" fmla="*/ 713681 w 3102963"/>
                      <a:gd name="connsiteY12" fmla="*/ 1723869 h 1723869"/>
                      <a:gd name="connsiteX13" fmla="*/ 0 w 3102963"/>
                      <a:gd name="connsiteY13" fmla="*/ 1723869 h 1723869"/>
                      <a:gd name="connsiteX14" fmla="*/ 0 w 3102963"/>
                      <a:gd name="connsiteY14" fmla="*/ 1166485 h 1723869"/>
                      <a:gd name="connsiteX15" fmla="*/ 0 w 3102963"/>
                      <a:gd name="connsiteY15" fmla="*/ 609100 h 1723869"/>
                      <a:gd name="connsiteX16" fmla="*/ 0 w 3102963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3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71892" y="-24189"/>
                          <a:pt x="1148096" y="0"/>
                        </a:cubicBezTo>
                        <a:cubicBezTo>
                          <a:pt x="1324300" y="24189"/>
                          <a:pt x="1598595" y="-17795"/>
                          <a:pt x="1768689" y="0"/>
                        </a:cubicBezTo>
                        <a:cubicBezTo>
                          <a:pt x="1938783" y="17795"/>
                          <a:pt x="2204758" y="22903"/>
                          <a:pt x="2327222" y="0"/>
                        </a:cubicBezTo>
                        <a:cubicBezTo>
                          <a:pt x="2449686" y="-22903"/>
                          <a:pt x="2847696" y="14706"/>
                          <a:pt x="3102963" y="0"/>
                        </a:cubicBezTo>
                        <a:cubicBezTo>
                          <a:pt x="3079499" y="265343"/>
                          <a:pt x="3107723" y="294758"/>
                          <a:pt x="3102963" y="574623"/>
                        </a:cubicBezTo>
                        <a:cubicBezTo>
                          <a:pt x="3098203" y="854488"/>
                          <a:pt x="3075723" y="1011172"/>
                          <a:pt x="3102963" y="1183723"/>
                        </a:cubicBezTo>
                        <a:cubicBezTo>
                          <a:pt x="3130203" y="1356274"/>
                          <a:pt x="3123518" y="1506589"/>
                          <a:pt x="3102963" y="1723869"/>
                        </a:cubicBezTo>
                        <a:cubicBezTo>
                          <a:pt x="2933618" y="1689800"/>
                          <a:pt x="2639782" y="1698066"/>
                          <a:pt x="2420311" y="1723869"/>
                        </a:cubicBezTo>
                        <a:cubicBezTo>
                          <a:pt x="2200840" y="1749672"/>
                          <a:pt x="1998299" y="1699433"/>
                          <a:pt x="1830748" y="1723869"/>
                        </a:cubicBezTo>
                        <a:cubicBezTo>
                          <a:pt x="1663197" y="1748305"/>
                          <a:pt x="1447475" y="1727918"/>
                          <a:pt x="1241185" y="1723869"/>
                        </a:cubicBezTo>
                        <a:cubicBezTo>
                          <a:pt x="1034895" y="1719820"/>
                          <a:pt x="960767" y="1737033"/>
                          <a:pt x="713681" y="1723869"/>
                        </a:cubicBezTo>
                        <a:cubicBezTo>
                          <a:pt x="466595" y="1710705"/>
                          <a:pt x="177791" y="1715405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3CC60-4A9F-F843-AA10-C360317E6144}"/>
              </a:ext>
            </a:extLst>
          </p:cNvPr>
          <p:cNvSpPr txBox="1"/>
          <p:nvPr/>
        </p:nvSpPr>
        <p:spPr>
          <a:xfrm>
            <a:off x="1345962" y="2650949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succinct argument</a:t>
            </a:r>
            <a:br>
              <a:rPr lang="en-US" sz="2800" dirty="0"/>
            </a:br>
            <a:r>
              <a:rPr lang="en-US" sz="2800" dirty="0"/>
              <a:t>in the ROM</a:t>
            </a:r>
            <a:endParaRPr lang="en-IL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49309-CE12-E74C-B771-3BCA01A9D025}"/>
              </a:ext>
            </a:extLst>
          </p:cNvPr>
          <p:cNvSpPr/>
          <p:nvPr/>
        </p:nvSpPr>
        <p:spPr>
          <a:xfrm>
            <a:off x="7108431" y="2192464"/>
            <a:ext cx="3102963" cy="172386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102963"/>
                      <a:gd name="connsiteY0" fmla="*/ 0 h 1723869"/>
                      <a:gd name="connsiteX1" fmla="*/ 620593 w 3102963"/>
                      <a:gd name="connsiteY1" fmla="*/ 0 h 1723869"/>
                      <a:gd name="connsiteX2" fmla="*/ 1148096 w 3102963"/>
                      <a:gd name="connsiteY2" fmla="*/ 0 h 1723869"/>
                      <a:gd name="connsiteX3" fmla="*/ 1768689 w 3102963"/>
                      <a:gd name="connsiteY3" fmla="*/ 0 h 1723869"/>
                      <a:gd name="connsiteX4" fmla="*/ 2327222 w 3102963"/>
                      <a:gd name="connsiteY4" fmla="*/ 0 h 1723869"/>
                      <a:gd name="connsiteX5" fmla="*/ 3102963 w 3102963"/>
                      <a:gd name="connsiteY5" fmla="*/ 0 h 1723869"/>
                      <a:gd name="connsiteX6" fmla="*/ 3102963 w 3102963"/>
                      <a:gd name="connsiteY6" fmla="*/ 574623 h 1723869"/>
                      <a:gd name="connsiteX7" fmla="*/ 3102963 w 3102963"/>
                      <a:gd name="connsiteY7" fmla="*/ 1183723 h 1723869"/>
                      <a:gd name="connsiteX8" fmla="*/ 3102963 w 3102963"/>
                      <a:gd name="connsiteY8" fmla="*/ 1723869 h 1723869"/>
                      <a:gd name="connsiteX9" fmla="*/ 2420311 w 3102963"/>
                      <a:gd name="connsiteY9" fmla="*/ 1723869 h 1723869"/>
                      <a:gd name="connsiteX10" fmla="*/ 1830748 w 3102963"/>
                      <a:gd name="connsiteY10" fmla="*/ 1723869 h 1723869"/>
                      <a:gd name="connsiteX11" fmla="*/ 1241185 w 3102963"/>
                      <a:gd name="connsiteY11" fmla="*/ 1723869 h 1723869"/>
                      <a:gd name="connsiteX12" fmla="*/ 713681 w 3102963"/>
                      <a:gd name="connsiteY12" fmla="*/ 1723869 h 1723869"/>
                      <a:gd name="connsiteX13" fmla="*/ 0 w 3102963"/>
                      <a:gd name="connsiteY13" fmla="*/ 1723869 h 1723869"/>
                      <a:gd name="connsiteX14" fmla="*/ 0 w 3102963"/>
                      <a:gd name="connsiteY14" fmla="*/ 1166485 h 1723869"/>
                      <a:gd name="connsiteX15" fmla="*/ 0 w 3102963"/>
                      <a:gd name="connsiteY15" fmla="*/ 609100 h 1723869"/>
                      <a:gd name="connsiteX16" fmla="*/ 0 w 3102963"/>
                      <a:gd name="connsiteY16" fmla="*/ 0 h 172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02963" h="1723869" extrusionOk="0">
                        <a:moveTo>
                          <a:pt x="0" y="0"/>
                        </a:moveTo>
                        <a:cubicBezTo>
                          <a:pt x="185677" y="-3080"/>
                          <a:pt x="382768" y="24965"/>
                          <a:pt x="620593" y="0"/>
                        </a:cubicBezTo>
                        <a:cubicBezTo>
                          <a:pt x="858418" y="-24965"/>
                          <a:pt x="971892" y="-24189"/>
                          <a:pt x="1148096" y="0"/>
                        </a:cubicBezTo>
                        <a:cubicBezTo>
                          <a:pt x="1324300" y="24189"/>
                          <a:pt x="1598595" y="-17795"/>
                          <a:pt x="1768689" y="0"/>
                        </a:cubicBezTo>
                        <a:cubicBezTo>
                          <a:pt x="1938783" y="17795"/>
                          <a:pt x="2204758" y="22903"/>
                          <a:pt x="2327222" y="0"/>
                        </a:cubicBezTo>
                        <a:cubicBezTo>
                          <a:pt x="2449686" y="-22903"/>
                          <a:pt x="2847696" y="14706"/>
                          <a:pt x="3102963" y="0"/>
                        </a:cubicBezTo>
                        <a:cubicBezTo>
                          <a:pt x="3079499" y="265343"/>
                          <a:pt x="3107723" y="294758"/>
                          <a:pt x="3102963" y="574623"/>
                        </a:cubicBezTo>
                        <a:cubicBezTo>
                          <a:pt x="3098203" y="854488"/>
                          <a:pt x="3075723" y="1011172"/>
                          <a:pt x="3102963" y="1183723"/>
                        </a:cubicBezTo>
                        <a:cubicBezTo>
                          <a:pt x="3130203" y="1356274"/>
                          <a:pt x="3123518" y="1506589"/>
                          <a:pt x="3102963" y="1723869"/>
                        </a:cubicBezTo>
                        <a:cubicBezTo>
                          <a:pt x="2933618" y="1689800"/>
                          <a:pt x="2639782" y="1698066"/>
                          <a:pt x="2420311" y="1723869"/>
                        </a:cubicBezTo>
                        <a:cubicBezTo>
                          <a:pt x="2200840" y="1749672"/>
                          <a:pt x="1998299" y="1699433"/>
                          <a:pt x="1830748" y="1723869"/>
                        </a:cubicBezTo>
                        <a:cubicBezTo>
                          <a:pt x="1663197" y="1748305"/>
                          <a:pt x="1447475" y="1727918"/>
                          <a:pt x="1241185" y="1723869"/>
                        </a:cubicBezTo>
                        <a:cubicBezTo>
                          <a:pt x="1034895" y="1719820"/>
                          <a:pt x="960767" y="1737033"/>
                          <a:pt x="713681" y="1723869"/>
                        </a:cubicBezTo>
                        <a:cubicBezTo>
                          <a:pt x="466595" y="1710705"/>
                          <a:pt x="177791" y="1715405"/>
                          <a:pt x="0" y="1723869"/>
                        </a:cubicBezTo>
                        <a:cubicBezTo>
                          <a:pt x="21682" y="1524104"/>
                          <a:pt x="-20107" y="1414201"/>
                          <a:pt x="0" y="1166485"/>
                        </a:cubicBezTo>
                        <a:cubicBezTo>
                          <a:pt x="20107" y="918769"/>
                          <a:pt x="-23603" y="751628"/>
                          <a:pt x="0" y="609100"/>
                        </a:cubicBezTo>
                        <a:cubicBezTo>
                          <a:pt x="23603" y="466573"/>
                          <a:pt x="21655" y="254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4346-CCA5-FE4B-A8F7-151617673B18}"/>
              </a:ext>
            </a:extLst>
          </p:cNvPr>
          <p:cNvSpPr txBox="1"/>
          <p:nvPr/>
        </p:nvSpPr>
        <p:spPr>
          <a:xfrm>
            <a:off x="7108430" y="2525486"/>
            <a:ext cx="310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Interactive oracle proof (IOP)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/>
              <p:nvPr/>
            </p:nvSpPr>
            <p:spPr>
              <a:xfrm>
                <a:off x="4227196" y="2442708"/>
                <a:ext cx="31029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L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B2601-8A17-3E4F-9A06-387D5CE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96" y="2442708"/>
                <a:ext cx="3102964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894EFAE-2FF8-084E-B601-A7285D98CBC9}"/>
              </a:ext>
            </a:extLst>
          </p:cNvPr>
          <p:cNvSpPr/>
          <p:nvPr/>
        </p:nvSpPr>
        <p:spPr>
          <a:xfrm>
            <a:off x="1037638" y="4171084"/>
            <a:ext cx="3411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+ preprocessing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+ salted soundness</a:t>
            </a:r>
            <a:endParaRPr lang="en-I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4BC3CC-2C84-B449-B806-4FC38BC5ED62}"/>
              </a:ext>
            </a:extLst>
          </p:cNvPr>
          <p:cNvSpPr/>
          <p:nvPr/>
        </p:nvSpPr>
        <p:spPr>
          <a:xfrm>
            <a:off x="7743076" y="4214623"/>
            <a:ext cx="4024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holography</a:t>
            </a:r>
          </a:p>
          <a:p>
            <a:endParaRPr lang="en-US" sz="2400" dirty="0"/>
          </a:p>
          <a:p>
            <a:r>
              <a:rPr lang="en-US" sz="2400" dirty="0"/>
              <a:t>+ state restoration soundness</a:t>
            </a:r>
            <a:endParaRPr lang="en-IL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D364B-C793-A541-9CD1-19D19214CD40}"/>
              </a:ext>
            </a:extLst>
          </p:cNvPr>
          <p:cNvCxnSpPr>
            <a:cxnSpLocks/>
          </p:cNvCxnSpPr>
          <p:nvPr/>
        </p:nvCxnSpPr>
        <p:spPr>
          <a:xfrm>
            <a:off x="4267220" y="4407139"/>
            <a:ext cx="3182638" cy="0"/>
          </a:xfrm>
          <a:prstGeom prst="straightConnector1">
            <a:avLst/>
          </a:prstGeom>
          <a:ln w="349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0A56E0-78DC-D042-9DEE-4A1262E38DF1}"/>
              </a:ext>
            </a:extLst>
          </p:cNvPr>
          <p:cNvCxnSpPr>
            <a:cxnSpLocks/>
          </p:cNvCxnSpPr>
          <p:nvPr/>
        </p:nvCxnSpPr>
        <p:spPr>
          <a:xfrm>
            <a:off x="4281735" y="5248968"/>
            <a:ext cx="3182638" cy="0"/>
          </a:xfrm>
          <a:prstGeom prst="straightConnector1">
            <a:avLst/>
          </a:prstGeom>
          <a:ln w="34925">
            <a:solidFill>
              <a:schemeClr val="tx1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65409D9D-E196-3840-917E-1826BD91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Result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C86CD-96EC-D347-A738-41DAE03C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F65-4590-4A17-8B00-89741A8650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16703</TotalTime>
  <Words>1209</Words>
  <Application>Microsoft Macintosh PowerPoint</Application>
  <PresentationFormat>Widescreen</PresentationFormat>
  <Paragraphs>271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Comic Sans MS</vt:lpstr>
      <vt:lpstr>Helvetica</vt:lpstr>
      <vt:lpstr>Roboto Condensed</vt:lpstr>
      <vt:lpstr>Office Theme</vt:lpstr>
      <vt:lpstr>Barriers for Succinct Arguments in the Random Oracle Model</vt:lpstr>
      <vt:lpstr>Succinct Arguments in the Random Oracle Model</vt:lpstr>
      <vt:lpstr>Succinct arguments in the ROM</vt:lpstr>
      <vt:lpstr>Succinct arguments in the ROM</vt:lpstr>
      <vt:lpstr>The random oracle model (ROM)</vt:lpstr>
      <vt:lpstr>Known SNARG Constructions [Micali94,BCS16]</vt:lpstr>
      <vt:lpstr>Our Results</vt:lpstr>
      <vt:lpstr>Our results</vt:lpstr>
      <vt:lpstr>Result 1</vt:lpstr>
      <vt:lpstr>Prover Adaptivity</vt:lpstr>
      <vt:lpstr>Prover Adaptivity</vt:lpstr>
      <vt:lpstr>Result 1 – with parameters</vt:lpstr>
      <vt:lpstr>Result 2: Limits on IOPs/PCPs</vt:lpstr>
      <vt:lpstr>Verifier Query Complexity</vt:lpstr>
      <vt:lpstr>Corollary</vt:lpstr>
      <vt:lpstr>Proof Overview  SNARG ⇒ IOP</vt:lpstr>
      <vt:lpstr>SNARG ⇒ IOP</vt:lpstr>
      <vt:lpstr>Strawman proof</vt:lpstr>
      <vt:lpstr>Strawman proof</vt:lpstr>
      <vt:lpstr>Strawman proof</vt:lpstr>
      <vt:lpstr>Strawman proof</vt:lpstr>
      <vt:lpstr>Strawman proof</vt:lpstr>
      <vt:lpstr>Challenge for small query complexity: Given x, and j we need to verify that x was not issued in round j</vt:lpstr>
      <vt:lpstr>Perfect Hash Functions</vt:lpstr>
      <vt:lpstr>Challenge for small query complexity: Given x, and j we need to verify that x was not issued in round j</vt:lpstr>
      <vt:lpstr>Full proof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Adversarial Robustness of Sampling</dc:title>
  <dc:creator>Omri</dc:creator>
  <cp:lastModifiedBy>Eylon Yogev</cp:lastModifiedBy>
  <cp:revision>252</cp:revision>
  <dcterms:created xsi:type="dcterms:W3CDTF">2020-05-25T23:06:30Z</dcterms:created>
  <dcterms:modified xsi:type="dcterms:W3CDTF">2020-11-09T13:18:06Z</dcterms:modified>
</cp:coreProperties>
</file>