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0" r:id="rId3"/>
    <p:sldId id="257" r:id="rId4"/>
    <p:sldId id="260" r:id="rId5"/>
    <p:sldId id="261" r:id="rId6"/>
    <p:sldId id="399" r:id="rId7"/>
    <p:sldId id="262" r:id="rId8"/>
    <p:sldId id="264" r:id="rId9"/>
    <p:sldId id="263" r:id="rId10"/>
    <p:sldId id="265" r:id="rId11"/>
    <p:sldId id="266" r:id="rId12"/>
    <p:sldId id="267" r:id="rId13"/>
    <p:sldId id="272" r:id="rId14"/>
    <p:sldId id="269" r:id="rId15"/>
    <p:sldId id="270" r:id="rId16"/>
    <p:sldId id="271" r:id="rId17"/>
    <p:sldId id="398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668665-21EE-4812-B26F-790093994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68E95A1-E235-4A45-97D4-66ECBF4E9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8FD011-1C97-408F-BE51-55C1332C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CC84-7F55-443F-85D6-CB62AF3EB28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731F16-911B-4B7A-9E37-DF156D323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6FBD0B-AEEB-4606-B293-D16026E65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572-449A-4166-A791-A2C5ABDE60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241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5F0429-EBF7-4A8D-BDDA-4E693AD27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FBC8A5B-9AAA-4ED3-B28D-DF6BAB1FE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84B170-1089-4BBC-9FD1-C791DF3D8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CC84-7F55-443F-85D6-CB62AF3EB28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480EB7-6E1A-444A-A1D7-AD803E0DB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1560AD-0E76-4F01-876E-C87AAECD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572-449A-4166-A791-A2C5ABDE60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216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DF21D6E-0335-42CA-8144-233308612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4D8775D-23C2-4E8C-BB1D-98DAE95E4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24C315-D581-46CC-A0E9-554B50917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CC84-7F55-443F-85D6-CB62AF3EB28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DFA6B4-10B7-467A-AB45-CA972276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720640-D997-43C6-AF0F-4FD1FA4B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572-449A-4166-A791-A2C5ABDE60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89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87F776-638E-4169-AEBC-55E3E5F7E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D0875D-65B2-4286-A3AF-94130D058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7166F7-FD96-492E-BA9D-D390C417B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CC84-7F55-443F-85D6-CB62AF3EB28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710C02-732B-4743-9EEF-2E0A4413D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AF777F-2C4E-458C-BE14-EE695EF7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572-449A-4166-A791-A2C5ABDE60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534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D1E555-DED1-47C4-9A58-8A31C142E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18F1087-7B1E-4A23-9B5A-5154E38C1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776E46-2523-4F08-8033-598DF912F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CC84-7F55-443F-85D6-CB62AF3EB28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024841-CB82-427E-BE22-C20EC702C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0CB122-6A52-4823-9706-BD6E8403B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572-449A-4166-A791-A2C5ABDE60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517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7DB21A-1239-43A1-AB28-BD087B862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624FC7-C1AD-42DF-8ECC-86E09AB2A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BBFEE83-B79D-4BCB-85B7-21DE908FF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030967E-179E-442D-AE53-704539E54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CC84-7F55-443F-85D6-CB62AF3EB28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73D5859-9781-4168-A9C3-5F24E2E8E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1175F7F-E91B-46E2-93F9-238700D69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572-449A-4166-A791-A2C5ABDE60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57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E67D9A-139B-4677-A5CC-394938646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9B8379-6458-4209-86F2-F2A164DF6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C41A4EF-8F03-46D5-B5E4-0BC62FA6A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94C5563-ED61-43CB-BF56-64767B1D7C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EFAC270-29AB-4854-A3AE-3081F25B3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0CE79B3-3483-448C-A178-9D62224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CC84-7F55-443F-85D6-CB62AF3EB28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3BD2101-C525-47F1-9899-9DE6B8734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B146C93-182F-4516-B3FD-B2C2D0363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572-449A-4166-A791-A2C5ABDE60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519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009D09-DB62-45C8-9F08-1A9C97944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094A6C8-B723-4BA0-9E8A-CF90F5A31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CC84-7F55-443F-85D6-CB62AF3EB28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4F4DA90-7DF1-45EB-9C33-B91245D69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C356529-DF1E-478B-A3EC-274D8022A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572-449A-4166-A791-A2C5ABDE60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080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040EDD8-C10F-432F-92F5-0FA5FDB9B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CC84-7F55-443F-85D6-CB62AF3EB28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652610D-D499-4BC7-B827-87F937975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FEAC731-A9C0-4BEF-B3B4-11FB3CA9F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572-449A-4166-A791-A2C5ABDE60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63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F11BB0-C43F-4C38-9D21-FBA11E386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13A274-8251-41E8-A28E-83016AEA1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1105563-6385-4DBD-B84D-21FE7EE5B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A5EBCCD-1D3B-4375-B400-B719CD5B7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CC84-7F55-443F-85D6-CB62AF3EB28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2736ADE-A271-4125-AC35-BD1001D86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32E9B43-C0E8-4B20-9F0F-2D3DC5468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572-449A-4166-A791-A2C5ABDE60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131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F04DAA-7CBF-4052-B7A5-94C57481C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7FD64AF-57E2-43C2-A55C-11C721972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615172E-C5E6-4FC8-AE10-3C529620A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951B8B7-BD08-4582-9A1D-6F8ADC956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CC84-7F55-443F-85D6-CB62AF3EB28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86A6CBE-3D8E-4611-9012-E6E8ABE10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C943407-AF11-4370-9E95-E60B2116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572-449A-4166-A791-A2C5ABDE60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648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6BE37B5-3A8B-4950-B4A4-3602D2C9C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D54C80C-313E-4656-ABD7-C2C3AB5D6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9B66EE-5CDA-4D7B-A7BA-E067F94E6B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2CC84-7F55-443F-85D6-CB62AF3EB283}" type="datetimeFigureOut">
              <a:rPr lang="zh-CN" altLang="en-US" smtClean="0"/>
              <a:t>2020/11/9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5E4C25-4E89-4F43-B6E6-1AB3EFA18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D9B365-02B0-45EB-9FC8-7DEF790679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75572-449A-4166-A791-A2C5ABDE60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545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7.png"/><Relationship Id="rId7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10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eprint.iacr.org/2020/32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A9F9ED-E2FE-449E-A6B1-C154AD08A1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/>
              <a:t>On the Security of</a:t>
            </a:r>
            <a:br>
              <a:rPr lang="en-US" altLang="zh-CN" b="1" dirty="0"/>
            </a:br>
            <a:r>
              <a:rPr lang="en-US" altLang="zh-CN" b="1" dirty="0"/>
              <a:t>Time-Lock Puzzles and</a:t>
            </a:r>
            <a:br>
              <a:rPr lang="en-US" altLang="zh-CN" b="1" dirty="0"/>
            </a:br>
            <a:r>
              <a:rPr lang="en-US" altLang="zh-CN" b="1" dirty="0"/>
              <a:t>Timed Commitments</a:t>
            </a:r>
            <a:endParaRPr lang="zh-CN" altLang="en-US" b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D6B5DFE-DA1E-4D67-89B1-E92B30CE9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CN" dirty="0"/>
              <a:t>Jonathan Katz, Julian Loss, </a:t>
            </a:r>
            <a:r>
              <a:rPr lang="en-US" altLang="zh-CN" dirty="0" err="1"/>
              <a:t>Jiayu</a:t>
            </a:r>
            <a:r>
              <a:rPr lang="en-US" altLang="zh-CN" dirty="0"/>
              <a:t> Xu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TCC 2020, virtual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B05A9B3-F89C-4D94-9CFA-F9CA47B20E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808" y="3951459"/>
            <a:ext cx="3653206" cy="121908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D7553A8C-0D14-48CB-880D-271F893225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158" y="3951459"/>
            <a:ext cx="1775534" cy="133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14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5D211A-CD2D-4240-B18C-C73351B89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RSW assumption → </a:t>
            </a:r>
            <a:br>
              <a:rPr lang="en-US" altLang="zh-CN" dirty="0"/>
            </a:br>
            <a:r>
              <a:rPr lang="en-US" altLang="zh-CN" dirty="0"/>
              <a:t>Timed public-key encryption (TPKE)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20E790C-C20C-406B-BE04-97500F36CB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ElGamal like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</m:e>
                    </m:d>
                  </m:oMath>
                </a14:m>
                <a:endParaRPr lang="en-US" altLang="zh-CN" b="0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𝐸𝑛𝑐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𝔾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≔(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CPA-secure under decisional RSW assumption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sup>
                    </m:sSup>
                    <m:r>
                      <m:rPr>
                        <m:nor/>
                      </m:rPr>
                      <a:rPr lang="en-US" altLang="zh-CN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random before time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altLang="zh-CN" b="0" dirty="0"/>
              </a:p>
              <a:p>
                <a:pPr lvl="1"/>
                <a:r>
                  <a:rPr lang="en-US" altLang="zh-CN" dirty="0"/>
                  <a:t>Every time a new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is used </a:t>
                </a:r>
                <a14:m>
                  <m:oMath xmlns:m="http://schemas.openxmlformats.org/officeDocument/2006/math">
                    <m:r>
                      <a:rPr lang="zh-CN" altLang="en-US" i="1" dirty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encryption oracle useless</a:t>
                </a:r>
              </a:p>
              <a:p>
                <a:r>
                  <a:rPr lang="en-US" altLang="zh-CN" dirty="0"/>
                  <a:t>Achieving CCA-security?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20E790C-C20C-406B-BE04-97500F36CB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>
            <a:extLst>
              <a:ext uri="{FF2B5EF4-FFF2-40B4-BE49-F238E27FC236}">
                <a16:creationId xmlns:a16="http://schemas.microsoft.com/office/drawing/2014/main" id="{C75858F2-4598-42B6-B836-3E1377FACA30}"/>
              </a:ext>
            </a:extLst>
          </p:cNvPr>
          <p:cNvSpPr txBox="1"/>
          <p:nvPr/>
        </p:nvSpPr>
        <p:spPr>
          <a:xfrm>
            <a:off x="5637320" y="297401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525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703E7E-814C-40CE-B908-45399E7F2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CCA-secure TPKE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E50B1B1-2DFD-41D0-BB61-C81788D892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altLang="zh-CN" dirty="0"/>
                  <a:t>Use authenticated encryption and VDF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𝐸𝑛𝑐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𝔾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𝐸𝑣𝑎𝑙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𝐸𝑛𝑐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Without random oracle: </a:t>
                </a:r>
                <a:r>
                  <a:rPr lang="en-US" altLang="zh-CN" dirty="0" err="1"/>
                  <a:t>Naor</a:t>
                </a:r>
                <a:r>
                  <a:rPr lang="en-US" altLang="zh-CN" dirty="0"/>
                  <a:t>-Yung [NY90,Sahai99] like</a:t>
                </a:r>
              </a:p>
              <a:p>
                <a:pPr lvl="1"/>
                <a:r>
                  <a:rPr lang="en-US" altLang="zh-CN" dirty="0"/>
                  <a:t>Two ciphertexts, use simulation-sound NIZK to prove that they correspond to the same plaintext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𝐸𝑛𝑐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𝔾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≔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≔</m:t>
                    </m:r>
                  </m:oMath>
                </a14:m>
                <a:r>
                  <a:rPr lang="en-US" altLang="zh-CN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endParaRPr lang="en-US" altLang="zh-CN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𝑃𝑟𝑜𝑣𝑒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</m:oMath>
                  </m:oMathPara>
                </a14:m>
                <a:endParaRPr lang="en-US" altLang="zh-CN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≔(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CCA-secure under hardness of decisional RSW</a:t>
                </a:r>
              </a:p>
              <a:p>
                <a:pPr lvl="1"/>
                <a:r>
                  <a:rPr lang="en-US" altLang="zh-CN" dirty="0"/>
                  <a:t>Subtleties in the proof: simulate decryption oracle fast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altLang="zh-CN" dirty="0"/>
                  <a:t> need fast decryption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altLang="zh-CN" dirty="0"/>
                  <a:t> need fast verification for the NIZK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E50B1B1-2DFD-41D0-BB61-C81788D892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 b="-120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426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78923B-FEBA-47F6-BD8A-808968F66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Non-interactive timed commitment (NITC) [BN00]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F815749-5B5A-43FB-8F0A-1E9535EBEB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𝐶𝑜𝑚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)→(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𝐶𝑜𝑚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𝐷𝑒𝑐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𝑜𝑚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𝐶𝑜𝑚𝑉𝑟𝑓𝑦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𝐶𝑜𝑚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b="0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→1/0</m:t>
                    </m:r>
                  </m:oMath>
                </a14:m>
                <a:r>
                  <a:rPr lang="en-US" altLang="zh-CN" dirty="0"/>
                  <a:t> (fast)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𝐷𝑒𝑐𝑜𝑚𝑉𝑟𝑓𝑦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𝐷𝑒𝑐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𝑜𝑚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b="0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→1/0</m:t>
                    </m:r>
                  </m:oMath>
                </a14:m>
                <a:r>
                  <a:rPr lang="en-US" altLang="zh-CN" dirty="0"/>
                  <a:t> (fast)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𝐹𝐷𝑒𝑐𝑜𝑚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b="0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/⊥</m:t>
                    </m:r>
                  </m:oMath>
                </a14:m>
                <a:r>
                  <a:rPr lang="en-US" altLang="zh-CN" dirty="0"/>
                  <a:t> (slow)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F815749-5B5A-43FB-8F0A-1E9535EBEB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6476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>
            <a:extLst>
              <a:ext uri="{FF2B5EF4-FFF2-40B4-BE49-F238E27FC236}">
                <a16:creationId xmlns:a16="http://schemas.microsoft.com/office/drawing/2014/main" id="{88B51636-3F00-4513-85D9-D377C6CCB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636" y="680918"/>
            <a:ext cx="7112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2">
            <a:extLst>
              <a:ext uri="{FF2B5EF4-FFF2-40B4-BE49-F238E27FC236}">
                <a16:creationId xmlns:a16="http://schemas.microsoft.com/office/drawing/2014/main" id="{F73E2D85-8239-421C-9759-736801FB8A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657" y="680918"/>
            <a:ext cx="7112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C9B2DEE5-7B02-49E9-BDE3-8BFB83DEF98E}"/>
                  </a:ext>
                </a:extLst>
              </p:cNvPr>
              <p:cNvSpPr txBox="1"/>
              <p:nvPr/>
            </p:nvSpPr>
            <p:spPr>
              <a:xfrm>
                <a:off x="1996809" y="1825505"/>
                <a:ext cx="338885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𝐶𝑜𝑚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𝐷𝑒𝑐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𝑜𝑚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altLang="zh-CN" sz="2000" dirty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𝐶𝑜𝑚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2000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C9B2DEE5-7B02-49E9-BDE3-8BFB83DEF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809" y="1825505"/>
                <a:ext cx="3388854" cy="400110"/>
              </a:xfrm>
              <a:prstGeom prst="rect">
                <a:avLst/>
              </a:prstGeom>
              <a:blipFill>
                <a:blip r:embed="rId3"/>
                <a:stretch>
                  <a:fillRect l="-541" r="-541" b="-151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31">
            <a:extLst>
              <a:ext uri="{FF2B5EF4-FFF2-40B4-BE49-F238E27FC236}">
                <a16:creationId xmlns:a16="http://schemas.microsoft.com/office/drawing/2014/main" id="{A57E812E-F61E-48D6-8E91-D2B306140391}"/>
              </a:ext>
            </a:extLst>
          </p:cNvPr>
          <p:cNvCxnSpPr/>
          <p:nvPr/>
        </p:nvCxnSpPr>
        <p:spPr>
          <a:xfrm>
            <a:off x="4718010" y="2623483"/>
            <a:ext cx="3040062" cy="3175"/>
          </a:xfrm>
          <a:prstGeom prst="straightConnector1">
            <a:avLst/>
          </a:prstGeom>
          <a:ln w="38100">
            <a:solidFill>
              <a:srgbClr val="008000"/>
            </a:solidFill>
            <a:prstDash val="sysDash"/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6505CD4-5CBC-4C9C-980D-DFA96163553F}"/>
                  </a:ext>
                </a:extLst>
              </p:cNvPr>
              <p:cNvSpPr txBox="1"/>
              <p:nvPr/>
            </p:nvSpPr>
            <p:spPr>
              <a:xfrm>
                <a:off x="5667953" y="2223373"/>
                <a:ext cx="114017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𝐶𝑜𝑚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2000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6505CD4-5CBC-4C9C-980D-DFA961635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7953" y="2223373"/>
                <a:ext cx="1140177" cy="400110"/>
              </a:xfrm>
              <a:prstGeom prst="rect">
                <a:avLst/>
              </a:prstGeom>
              <a:blipFill>
                <a:blip r:embed="rId4"/>
                <a:stretch>
                  <a:fillRect l="-2674" r="-9091" b="-153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C917F378-D094-4C07-85A1-997325F3A1D8}"/>
                  </a:ext>
                </a:extLst>
              </p:cNvPr>
              <p:cNvSpPr txBox="1"/>
              <p:nvPr/>
            </p:nvSpPr>
            <p:spPr>
              <a:xfrm>
                <a:off x="6771453" y="2768578"/>
                <a:ext cx="31256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1/0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𝐶𝑜𝑚𝑉𝑟𝑓𝑦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𝐶𝑜𝑚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2000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C917F378-D094-4C07-85A1-997325F3A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453" y="2768578"/>
                <a:ext cx="3125607" cy="400110"/>
              </a:xfrm>
              <a:prstGeom prst="rect">
                <a:avLst/>
              </a:prstGeom>
              <a:blipFill>
                <a:blip r:embed="rId5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31">
            <a:extLst>
              <a:ext uri="{FF2B5EF4-FFF2-40B4-BE49-F238E27FC236}">
                <a16:creationId xmlns:a16="http://schemas.microsoft.com/office/drawing/2014/main" id="{7591329F-0C34-4F7D-B535-652F421D73EC}"/>
              </a:ext>
            </a:extLst>
          </p:cNvPr>
          <p:cNvCxnSpPr/>
          <p:nvPr/>
        </p:nvCxnSpPr>
        <p:spPr>
          <a:xfrm>
            <a:off x="4718010" y="3778103"/>
            <a:ext cx="3040062" cy="3175"/>
          </a:xfrm>
          <a:prstGeom prst="straightConnector1">
            <a:avLst/>
          </a:prstGeom>
          <a:ln w="38100">
            <a:solidFill>
              <a:srgbClr val="008000"/>
            </a:solidFill>
            <a:prstDash val="sysDash"/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366D7827-52A6-46BE-964E-314A25A37454}"/>
                  </a:ext>
                </a:extLst>
              </p:cNvPr>
              <p:cNvSpPr txBox="1"/>
              <p:nvPr/>
            </p:nvSpPr>
            <p:spPr>
              <a:xfrm>
                <a:off x="5543144" y="3377993"/>
                <a:ext cx="13897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𝐷𝑒𝑐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𝑜𝑚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2000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366D7827-52A6-46BE-964E-314A25A37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144" y="3377993"/>
                <a:ext cx="1389794" cy="400110"/>
              </a:xfrm>
              <a:prstGeom prst="rect">
                <a:avLst/>
              </a:prstGeom>
              <a:blipFill>
                <a:blip r:embed="rId6"/>
                <a:stretch>
                  <a:fillRect l="-2193" r="-8772" b="-151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D2B83DB-5B73-4F7D-A616-1459D1A85AD0}"/>
                  </a:ext>
                </a:extLst>
              </p:cNvPr>
              <p:cNvSpPr txBox="1"/>
              <p:nvPr/>
            </p:nvSpPr>
            <p:spPr>
              <a:xfrm>
                <a:off x="6771453" y="3882759"/>
                <a:ext cx="38728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1/0≔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</a:rPr>
                        <m:t>𝐷𝑒𝑐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𝑜𝑚𝑉𝑟𝑓𝑦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𝐷𝑒𝑐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𝑜𝑚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2000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D2B83DB-5B73-4F7D-A616-1459D1A85A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453" y="3882759"/>
                <a:ext cx="3872872" cy="400110"/>
              </a:xfrm>
              <a:prstGeom prst="rect">
                <a:avLst/>
              </a:prstGeom>
              <a:blipFill>
                <a:blip r:embed="rId7"/>
                <a:stretch>
                  <a:fillRect r="-787"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0111A72A-3144-404F-8585-EE5035F0720C}"/>
              </a:ext>
            </a:extLst>
          </p:cNvPr>
          <p:cNvCxnSpPr>
            <a:cxnSpLocks/>
          </p:cNvCxnSpPr>
          <p:nvPr/>
        </p:nvCxnSpPr>
        <p:spPr>
          <a:xfrm>
            <a:off x="1996809" y="4440916"/>
            <a:ext cx="85587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CD354EDC-36B7-4CB3-93CF-BAD56DDD8524}"/>
                  </a:ext>
                </a:extLst>
              </p:cNvPr>
              <p:cNvSpPr txBox="1"/>
              <p:nvPr/>
            </p:nvSpPr>
            <p:spPr>
              <a:xfrm>
                <a:off x="7158985" y="4598964"/>
                <a:ext cx="23933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/⊥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</a:rPr>
                        <m:t>𝐹𝐷𝑒𝑐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𝑜𝑚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2000" dirty="0"/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CD354EDC-36B7-4CB3-93CF-BAD56DDD85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8985" y="4598964"/>
                <a:ext cx="2393388" cy="400110"/>
              </a:xfrm>
              <a:prstGeom prst="rect">
                <a:avLst/>
              </a:prstGeom>
              <a:blipFill>
                <a:blip r:embed="rId8"/>
                <a:stretch>
                  <a:fillRect r="-254" b="-151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本框 14">
            <a:extLst>
              <a:ext uri="{FF2B5EF4-FFF2-40B4-BE49-F238E27FC236}">
                <a16:creationId xmlns:a16="http://schemas.microsoft.com/office/drawing/2014/main" id="{8E8771EC-E07C-45C5-87CC-4751624C6AA1}"/>
              </a:ext>
            </a:extLst>
          </p:cNvPr>
          <p:cNvSpPr txBox="1"/>
          <p:nvPr/>
        </p:nvSpPr>
        <p:spPr>
          <a:xfrm>
            <a:off x="257451" y="2254151"/>
            <a:ext cx="1535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B0F0"/>
                </a:solidFill>
              </a:rPr>
              <a:t>commitment</a:t>
            </a:r>
            <a:endParaRPr lang="zh-CN" altLang="en-US" b="1" dirty="0">
              <a:solidFill>
                <a:srgbClr val="00B0F0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908F0935-12C8-4E52-B430-C19C552E0C6D}"/>
              </a:ext>
            </a:extLst>
          </p:cNvPr>
          <p:cNvSpPr txBox="1"/>
          <p:nvPr/>
        </p:nvSpPr>
        <p:spPr>
          <a:xfrm>
            <a:off x="119847" y="3698093"/>
            <a:ext cx="1811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B0F0"/>
                </a:solidFill>
              </a:rPr>
              <a:t>decommitment</a:t>
            </a:r>
            <a:endParaRPr lang="zh-CN" altLang="en-US" b="1" dirty="0">
              <a:solidFill>
                <a:srgbClr val="00B0F0"/>
              </a:solidFill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6DDDB312-B969-4A25-A010-5D0265CB478D}"/>
              </a:ext>
            </a:extLst>
          </p:cNvPr>
          <p:cNvSpPr txBox="1"/>
          <p:nvPr/>
        </p:nvSpPr>
        <p:spPr>
          <a:xfrm>
            <a:off x="119847" y="4475853"/>
            <a:ext cx="1811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00B0F0"/>
                </a:solidFill>
              </a:rPr>
              <a:t>forced</a:t>
            </a:r>
          </a:p>
          <a:p>
            <a:r>
              <a:rPr lang="en-US" altLang="zh-CN" b="1" dirty="0">
                <a:solidFill>
                  <a:srgbClr val="00B0F0"/>
                </a:solidFill>
              </a:rPr>
              <a:t>decommitment</a:t>
            </a:r>
            <a:endParaRPr lang="zh-CN" altLang="en-US" b="1" dirty="0">
              <a:solidFill>
                <a:srgbClr val="00B0F0"/>
              </a:solidFill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38CCFD50-8C49-4154-9D45-D8F5D012DC8A}"/>
              </a:ext>
            </a:extLst>
          </p:cNvPr>
          <p:cNvCxnSpPr>
            <a:cxnSpLocks/>
          </p:cNvCxnSpPr>
          <p:nvPr/>
        </p:nvCxnSpPr>
        <p:spPr>
          <a:xfrm>
            <a:off x="1996809" y="3337165"/>
            <a:ext cx="85587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91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7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FFF334-0E1C-41DC-B131-4FC52825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Security of timed commitment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AB327AC-3B71-4924-BAAB-2D1E84AC2B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Hiding: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𝐶𝑜𝑚</m:t>
                        </m:r>
                      </m:sub>
                    </m:sSub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800" dirty="0"/>
                  <a:t> reveals no information about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altLang="zh-CN" sz="2800" b="0" dirty="0"/>
              </a:p>
              <a:p>
                <a:pPr lvl="1"/>
                <a:r>
                  <a:rPr lang="en-US" altLang="zh-CN" dirty="0"/>
                  <a:t>even given access to </a:t>
                </a:r>
                <a14:m>
                  <m:oMath xmlns:m="http://schemas.openxmlformats.org/officeDocument/2006/math"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𝐹𝐷𝑒𝑐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𝑜𝑚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(∙)</m:t>
                    </m:r>
                  </m:oMath>
                </a14:m>
                <a:r>
                  <a:rPr lang="en-US" altLang="zh-CN" dirty="0"/>
                  <a:t> (non-malleability)</a:t>
                </a:r>
              </a:p>
              <a:p>
                <a:r>
                  <a:rPr lang="en-US" altLang="zh-CN" dirty="0"/>
                  <a:t>Binding: it is infeasible to come up with a valid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𝐶𝑜𝑚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, and</a:t>
                </a:r>
              </a:p>
              <a:p>
                <a:pPr lvl="1"/>
                <a:r>
                  <a:rPr lang="en-US" altLang="zh-CN" dirty="0"/>
                  <a:t>(1) two pairs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𝐷𝑒𝑐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𝑜𝑚</m:t>
                            </m:r>
                          </m:sub>
                        </m:sSub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𝐷𝑒𝑐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𝑜𝑚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en-US" altLang="zh-CN" dirty="0" err="1"/>
                  <a:t>s.t.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altLang="zh-CN" dirty="0"/>
                  <a:t> but both are valid </a:t>
                </a:r>
                <a:r>
                  <a:rPr lang="en-US" altLang="zh-CN" dirty="0" err="1"/>
                  <a:t>w.r.t.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altLang="zh-CN" dirty="0"/>
                  <a:t>; or</a:t>
                </a:r>
              </a:p>
              <a:p>
                <a:pPr lvl="1"/>
                <a:r>
                  <a:rPr lang="en-US" altLang="zh-CN" dirty="0"/>
                  <a:t>(2) a pair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𝐷𝑒𝑐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𝑜𝑚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dirty="0"/>
                  <a:t> valid </a:t>
                </a:r>
                <a:r>
                  <a:rPr lang="en-US" altLang="zh-CN" dirty="0" err="1"/>
                  <a:t>w.r.t.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altLang="zh-CN" dirty="0"/>
                  <a:t> but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𝐹𝐷𝑒𝑐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𝑜𝑚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even given access to </a:t>
                </a:r>
                <a14:m>
                  <m:oMath xmlns:m="http://schemas.openxmlformats.org/officeDocument/2006/math"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𝐹𝐷𝑒𝑐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𝑜𝑚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(∙)</m:t>
                    </m:r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AB327AC-3B71-4924-BAAB-2D1E84AC2B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 r="-15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57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E0694C-CD8E-4707-9025-BF7EC1FE7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TPKE → NITC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3ECD39D-E7DE-4358-995E-0AFF556979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Use two NIZKs for relations</a:t>
                </a:r>
              </a:p>
              <a:p>
                <a:pPr marL="0" indent="0" algn="ctr">
                  <a:buNone/>
                </a:pPr>
                <a:r>
                  <a:rPr lang="en-US" altLang="zh-CN" dirty="0"/>
                  <a:t>(NIZK</a:t>
                </a:r>
                <a:r>
                  <a:rPr lang="en-US" altLang="zh-CN" baseline="-25000" dirty="0"/>
                  <a:t>1</a:t>
                </a:r>
                <a:r>
                  <a:rPr lang="en-US" altLang="zh-CN" dirty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𝐶𝑜𝑚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</m:e>
                        </m:d>
                      </m: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𝐸𝑛𝑐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𝑝𝑘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</m:e>
                    </m:d>
                  </m:oMath>
                </a14:m>
                <a:endParaRPr lang="en-US" altLang="zh-CN" b="0" dirty="0"/>
              </a:p>
              <a:p>
                <a:pPr marL="0" indent="0" algn="ctr">
                  <a:buNone/>
                </a:pPr>
                <a:r>
                  <a:rPr lang="en-US" altLang="zh-CN" dirty="0"/>
                  <a:t>(NIZK</a:t>
                </a:r>
                <a:r>
                  <a:rPr lang="en-US" altLang="zh-CN" baseline="-25000" dirty="0"/>
                  <a:t>2</a:t>
                </a:r>
                <a:r>
                  <a:rPr lang="en-US" altLang="zh-CN" dirty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𝐷𝑒𝑐𝑜𝑚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d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</m: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𝐸𝑛𝑐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𝑝𝑘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</m:e>
                    </m:d>
                  </m:oMath>
                </a14:m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𝐶𝑜𝑚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zh-CN" dirty="0"/>
                  <a:t> encrypt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zh-CN" dirty="0"/>
                  <a:t> along with two proofs that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zh-CN" dirty="0"/>
                  <a:t> is computed correctly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𝐶𝑜𝑚𝑉𝑟𝑓𝑦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𝐶𝑜𝑚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zh-CN" dirty="0"/>
                  <a:t> verify NIZK</a:t>
                </a:r>
                <a:r>
                  <a:rPr lang="en-US" altLang="zh-CN" baseline="-25000" dirty="0"/>
                  <a:t>1</a:t>
                </a:r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𝐷𝑒𝑐𝑜𝑚𝑉𝑟𝑓𝑦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𝐷𝑒𝑐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𝑜𝑚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nor/>
                      </m:rPr>
                      <a:rPr lang="en-US" altLang="zh-CN" dirty="0"/>
                      <m:t> </m:t>
                    </m:r>
                    <m:r>
                      <m:rPr>
                        <m:nor/>
                      </m:rPr>
                      <a:rPr lang="en-US" altLang="zh-CN" dirty="0"/>
                      <m:t>verify</m:t>
                    </m:r>
                    <m:r>
                      <m:rPr>
                        <m:nor/>
                      </m:rPr>
                      <a:rPr lang="en-US" altLang="zh-CN" dirty="0"/>
                      <m:t> </m:t>
                    </m:r>
                    <m:r>
                      <m:rPr>
                        <m:nor/>
                      </m:rPr>
                      <a:rPr lang="en-US" altLang="zh-CN" dirty="0"/>
                      <m:t>NIZK</m:t>
                    </m:r>
                    <m:r>
                      <a:rPr lang="en-US" altLang="zh-CN" b="0" i="0" baseline="-25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altLang="zh-CN" b="0" i="0" baseline="-2500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𝐹𝐷𝑒𝑐𝑜𝑚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nor/>
                      </m:rPr>
                      <a:rPr lang="en-US" altLang="zh-CN" b="0" i="0" dirty="0" smtClean="0"/>
                      <m:t> </m:t>
                    </m:r>
                  </m:oMath>
                </a14:m>
                <a:r>
                  <a:rPr lang="en-US" altLang="zh-CN" dirty="0"/>
                  <a:t>decrypt and recover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3ECD39D-E7DE-4358-995E-0AFF556979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067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407906-585F-42AD-BBAC-6B798DA50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ED4F1D-0A91-48F4-BD5B-ADD668396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 The strong AGM: quantitative version of AGM</a:t>
            </a:r>
          </a:p>
          <a:p>
            <a:r>
              <a:rPr lang="en-US" altLang="zh-CN" dirty="0"/>
              <a:t>2. Time-lock puzzles in the SAGM</a:t>
            </a:r>
          </a:p>
          <a:p>
            <a:pPr lvl="1"/>
            <a:r>
              <a:rPr lang="en-US" altLang="zh-CN" dirty="0"/>
              <a:t>(One of) the first hardness result(s) about RSW assumption</a:t>
            </a:r>
          </a:p>
          <a:p>
            <a:pPr lvl="1"/>
            <a:r>
              <a:rPr lang="en-US" altLang="zh-CN" dirty="0"/>
              <a:t>Concurrent work: [RS20] in the generic ring model</a:t>
            </a:r>
          </a:p>
          <a:p>
            <a:r>
              <a:rPr lang="en-US" altLang="zh-CN" dirty="0"/>
              <a:t>3. (Non-interactive) Timed commitments</a:t>
            </a:r>
          </a:p>
          <a:p>
            <a:pPr lvl="1"/>
            <a:r>
              <a:rPr lang="en-US" altLang="zh-CN" dirty="0"/>
              <a:t>CCA-secure timed PKE</a:t>
            </a:r>
          </a:p>
          <a:p>
            <a:pPr lvl="1"/>
            <a:r>
              <a:rPr lang="en-US" altLang="zh-CN" dirty="0"/>
              <a:t>TPKE → NITC compiler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9185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C4625C-0625-4137-8D35-8C71569CD9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9600" dirty="0"/>
              <a:t>THANK YOU!</a:t>
            </a:r>
            <a:endParaRPr lang="zh-CN" altLang="en-US" sz="96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83FDA1-C6F2-4FD2-96A0-7AFE74A353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zh-CN" sz="3600" kern="1200" dirty="0">
                <a:solidFill>
                  <a:srgbClr val="000000"/>
                </a:solidFill>
                <a:latin typeface="+mn-ea"/>
                <a:cs typeface="+mj-cs"/>
              </a:rPr>
              <a:t>On the Security of Time-Lock Puzzles and</a:t>
            </a:r>
            <a:br>
              <a:rPr lang="en-US" altLang="zh-CN" sz="3600" kern="1200" dirty="0">
                <a:solidFill>
                  <a:srgbClr val="000000"/>
                </a:solidFill>
                <a:latin typeface="+mn-ea"/>
                <a:cs typeface="+mj-cs"/>
              </a:rPr>
            </a:br>
            <a:r>
              <a:rPr lang="en-US" altLang="zh-CN" sz="3600" kern="1200" dirty="0">
                <a:solidFill>
                  <a:srgbClr val="000000"/>
                </a:solidFill>
                <a:latin typeface="+mn-ea"/>
                <a:cs typeface="+mj-cs"/>
              </a:rPr>
              <a:t>Timed Commitments</a:t>
            </a:r>
          </a:p>
          <a:p>
            <a:r>
              <a:rPr lang="en-US" altLang="zh-CN" sz="3600" dirty="0">
                <a:latin typeface="+mn-ea"/>
                <a:hlinkClick r:id="rId2"/>
              </a:rPr>
              <a:t>https://eprint.iacr.org/2020/730</a:t>
            </a:r>
            <a:endParaRPr lang="en-US" altLang="zh-CN" sz="3600" dirty="0">
              <a:latin typeface="+mn-ea"/>
            </a:endParaRPr>
          </a:p>
          <a:p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156317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407906-585F-42AD-BBAC-6B798DA50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Overview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ED4F1D-0A91-48F4-BD5B-ADD668396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Timed cryptography: time-lock puzzles, timed PKE, timed commitments</a:t>
            </a:r>
          </a:p>
          <a:p>
            <a:r>
              <a:rPr lang="en-US" altLang="zh-CN" dirty="0"/>
              <a:t>Idealized model: the strong algebraic group model</a:t>
            </a:r>
          </a:p>
          <a:p>
            <a:r>
              <a:rPr lang="en-US" altLang="zh-CN" dirty="0"/>
              <a:t>Time-lock puzzles in the SAGM: (decisional) RSW assumption</a:t>
            </a:r>
          </a:p>
          <a:p>
            <a:r>
              <a:rPr lang="en-US" altLang="zh-CN" dirty="0"/>
              <a:t>Decisional RSW → CCA-secure timed PKE → (Non-interactive) timed commitments</a:t>
            </a:r>
          </a:p>
        </p:txBody>
      </p:sp>
    </p:spTree>
    <p:extLst>
      <p:ext uri="{BB962C8B-B14F-4D97-AF65-F5344CB8AC3E}">
        <p14:creationId xmlns:p14="http://schemas.microsoft.com/office/powerpoint/2010/main" val="396914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09854E-F46C-4B6E-8BFA-938D0C62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Timed Cryptography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8FC4FB2-92B1-4333-BC98-564073116A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Tasks that take some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prescribed</a:t>
                </a:r>
                <a:r>
                  <a:rPr lang="en-US" altLang="zh-CN" dirty="0"/>
                  <a:t> time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altLang="zh-CN"/>
                  <a:t> </a:t>
                </a:r>
                <a:r>
                  <a:rPr lang="en-US" altLang="zh-CN" dirty="0"/>
                  <a:t>to complete</a:t>
                </a:r>
              </a:p>
              <a:p>
                <a:pPr lvl="1"/>
                <a:r>
                  <a:rPr lang="en-US" altLang="zh-CN" dirty="0">
                    <a:solidFill>
                      <a:srgbClr val="FF0000"/>
                    </a:solidFill>
                  </a:rPr>
                  <a:t>No parallel speedup!</a:t>
                </a:r>
              </a:p>
              <a:p>
                <a:r>
                  <a:rPr lang="en-US" altLang="zh-CN" dirty="0"/>
                  <a:t>Timed encryption [RSW96]</a:t>
                </a:r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pPr lvl="1"/>
                <a:r>
                  <a:rPr lang="en-US" altLang="zh-CN" dirty="0"/>
                  <a:t>Encryption: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𝐸𝑛𝑐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endParaRPr lang="en-US" altLang="zh-CN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altLang="zh-CN" dirty="0"/>
                  <a:t>Fast decryption: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𝐷𝑒𝑐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/⊥</m:t>
                    </m:r>
                  </m:oMath>
                </a14:m>
                <a:endParaRPr lang="en-US" altLang="zh-CN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altLang="zh-CN" dirty="0"/>
                  <a:t>Slow decryption: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𝐷𝑒𝑐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/⊥</m:t>
                    </m:r>
                  </m:oMath>
                </a14:m>
                <a:endParaRPr lang="en-US" altLang="zh-CN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8FC4FB2-92B1-4333-BC98-564073116A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BDE6ACC-9CB4-43C3-A5D8-98C478AC7C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97850546"/>
                  </p:ext>
                </p:extLst>
              </p:nvPr>
            </p:nvGraphicFramePr>
            <p:xfrm>
              <a:off x="2032000" y="3347456"/>
              <a:ext cx="8127999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2471458567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2930267404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6216029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Decryption...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Public-key encryption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Timed encryption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4038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With secret key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Fast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Fast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84838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Without secret key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solidFill>
                                <a:srgbClr val="FF0000"/>
                              </a:solidFill>
                            </a:rPr>
                            <a:t>❌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Slow (time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oMath>
                          </a14:m>
                          <a:r>
                            <a:rPr lang="en-US" altLang="zh-CN" dirty="0"/>
                            <a:t>)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30977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BDE6ACC-9CB4-43C3-A5D8-98C478AC7C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97850546"/>
                  </p:ext>
                </p:extLst>
              </p:nvPr>
            </p:nvGraphicFramePr>
            <p:xfrm>
              <a:off x="2032000" y="3347456"/>
              <a:ext cx="8127999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2471458567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2930267404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6216029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Decryption...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Public-key encryption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Timed encryption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4038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With secret key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Fast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Fast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84838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Without secret key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solidFill>
                                <a:srgbClr val="FF0000"/>
                              </a:solidFill>
                            </a:rPr>
                            <a:t>❌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208197" r="-899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3097795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222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B6D892-D5B9-4680-9FDB-CE36E4507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Assumptions needed in timed cryptography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4F73575-C494-4AF1-B8C4-8B8CFAD14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Problems with </a:t>
            </a:r>
            <a:r>
              <a:rPr lang="en-US" altLang="zh-CN" dirty="0">
                <a:solidFill>
                  <a:srgbClr val="FF0000"/>
                </a:solidFill>
              </a:rPr>
              <a:t>mild</a:t>
            </a:r>
            <a:r>
              <a:rPr lang="en-US" altLang="zh-CN" dirty="0"/>
              <a:t> hardness</a:t>
            </a:r>
          </a:p>
          <a:p>
            <a:r>
              <a:rPr lang="en-US" altLang="zh-CN" b="1" dirty="0"/>
              <a:t>Time-lock puzzles</a:t>
            </a:r>
          </a:p>
        </p:txBody>
      </p:sp>
    </p:spTree>
    <p:extLst>
      <p:ext uri="{BB962C8B-B14F-4D97-AF65-F5344CB8AC3E}">
        <p14:creationId xmlns:p14="http://schemas.microsoft.com/office/powerpoint/2010/main" val="1192386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631B5F-28E7-4625-AF39-D7C2F7C42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RSW puzzle [RSW96]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A090CCC-AB25-4EA4-9B9F-D599242F60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Given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𝔾</m:t>
                    </m:r>
                  </m:oMath>
                </a14:m>
                <a:r>
                  <a:rPr lang="en-US" altLang="zh-CN" dirty="0"/>
                  <a:t>,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altLang="zh-CN" dirty="0"/>
                  <a:t> </a:t>
                </a:r>
              </a:p>
              <a:p>
                <a:pPr lvl="1"/>
                <a:r>
                  <a:rPr lang="en-US" altLang="zh-CN" dirty="0"/>
                  <a:t>Underlying assumption in two well-known verifiable delay functions (VDFs) [Wes18,Pie18]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𝔾</m:t>
                        </m:r>
                      </m:e>
                    </m:d>
                  </m:oMath>
                </a14:m>
                <a:r>
                  <a:rPr lang="en-US" altLang="zh-CN" dirty="0"/>
                  <a:t> known</a:t>
                </a:r>
              </a:p>
              <a:p>
                <a:pPr lvl="1"/>
                <a:r>
                  <a:rPr lang="en-US" altLang="zh-CN" dirty="0"/>
                  <a:t>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:=2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m:rPr>
                        <m:nor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|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𝔾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and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p>
                    </m:s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via repeated squaring</a:t>
                </a:r>
                <a:endParaRPr lang="zh-CN" altLang="en-US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𝔾</m:t>
                        </m:r>
                      </m:e>
                    </m:d>
                  </m:oMath>
                </a14:m>
                <a:r>
                  <a:rPr lang="en-US" altLang="zh-CN" dirty="0"/>
                  <a:t> unknown (e.g.,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zh-CN" dirty="0"/>
                  <a:t> where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𝑝𝑞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altLang="zh-CN" dirty="0"/>
                  <a:t> unknown)</a:t>
                </a:r>
              </a:p>
              <a:p>
                <a:pPr lvl="1"/>
                <a:r>
                  <a:rPr lang="en-US" altLang="zh-CN" dirty="0"/>
                  <a:t>Repeated squaring takes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sequential</a:t>
                </a:r>
                <a:r>
                  <a:rPr lang="en-US" altLang="zh-CN" dirty="0"/>
                  <a:t> group operations</a:t>
                </a:r>
              </a:p>
              <a:p>
                <a:pPr lvl="1"/>
                <a:r>
                  <a:rPr lang="en-US" altLang="zh-CN" dirty="0"/>
                  <a:t>Cannot solve faster?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A090CCC-AB25-4EA4-9B9F-D599242F60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9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66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F1FD2D-D455-4949-A0EB-EEE36480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RSW assumption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F2279D3-9DFA-415F-963D-F2BE0F9277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zh-CN" dirty="0"/>
                  <a:t>, computing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altLang="zh-CN" dirty="0"/>
                  <a:t> in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steps is as hard as factoring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computing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altLang="zh-CN" dirty="0"/>
                  <a:t> in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steps with prob.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ℛ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factoring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in time ~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(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𝒜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with prob.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Decisional RSW assumption: distinguishing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altLang="zh-CN" dirty="0"/>
                  <a:t> and a random group element in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steps is as hard as factoring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F2279D3-9DFA-415F-963D-F2BE0F9277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9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155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FA9C17-5701-4408-88C4-CB652DC9B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Algebraic Group Model [FKL18]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B93F39B-B846-4242-82E0-5C682A6F21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altLang="zh-CN" dirty="0"/>
                  <a:t>Between standard model and generic group model</a:t>
                </a:r>
              </a:p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sees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CN" dirty="0"/>
                  <a:t>, outputs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Must also 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(algebraic representation)</a:t>
                </a:r>
                <a:r>
                  <a:rPr lang="zh-CN" altLang="en-US" dirty="0"/>
                  <a:t> </a:t>
                </a:r>
                <a:r>
                  <a:rPr lang="en-US" altLang="zh-CN" dirty="0" err="1"/>
                  <a:t>s.t.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en-US" altLang="zh-CN" dirty="0"/>
                  <a:t>…</a:t>
                </a:r>
                <a:r>
                  <a:rPr lang="en-US" altLang="zh-CN" b="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sup>
                    </m:sSubSup>
                  </m:oMath>
                </a14:m>
                <a:endParaRPr lang="en-US" altLang="zh-CN" dirty="0"/>
              </a:p>
              <a:p>
                <a:r>
                  <a:rPr lang="en-US" altLang="zh-CN" dirty="0"/>
                  <a:t>Not good for use here...</a:t>
                </a:r>
              </a:p>
              <a:p>
                <a:pPr lvl="1"/>
                <a:r>
                  <a:rPr lang="en-US" altLang="zh-CN" dirty="0"/>
                  <a:t>No notion of “time” or “step”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outputs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sup>
                    </m:s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and its representation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B93F39B-B846-4242-82E0-5C682A6F21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60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ED4826-2832-42E2-BEC5-C0725A250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Strong Algebraic Group Model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FFFDCB0-8399-4F00-BE08-970B68AA11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altLang="zh-CN" dirty="0"/>
                  <a:t>Between AGM and GGM: standard model – AGM – SAGM – GGM</a:t>
                </a:r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must output the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entire path</a:t>
                </a:r>
                <a:r>
                  <a:rPr lang="en-US" altLang="zh-CN" dirty="0"/>
                  <a:t> of computation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outputs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zh-CN" dirty="0"/>
                  <a:t> in some step (can output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multiple</a:t>
                </a:r>
                <a:r>
                  <a:rPr lang="en-US" altLang="zh-CN" dirty="0"/>
                  <a:t> group elements simultaneously → allows for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parallelization</a:t>
                </a:r>
                <a:r>
                  <a:rPr lang="en-US" altLang="zh-CN" dirty="0"/>
                  <a:t>)</a:t>
                </a:r>
              </a:p>
              <a:p>
                <a:pPr lvl="1"/>
                <a:r>
                  <a:rPr lang="en-US" altLang="zh-CN" dirty="0"/>
                  <a:t>Must also output</a:t>
                </a:r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altLang="zh-CN" dirty="0"/>
                  <a:t>(1)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/>
                  <a:t>, either previously seen or previously output,</a:t>
                </a:r>
                <a:r>
                  <a:rPr lang="zh-CN" altLang="en-US" dirty="0"/>
                  <a:t> </a:t>
                </a:r>
                <a:r>
                  <a:rPr lang="en-US" altLang="zh-CN" dirty="0" err="1"/>
                  <a:t>s.t.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/>
                  <a:t>; or</a:t>
                </a:r>
              </a:p>
              <a:p>
                <a:pPr lvl="1"/>
                <a:r>
                  <a:rPr lang="en-US" altLang="zh-CN" dirty="0"/>
                  <a:t>(2)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/>
                  <a:t>, either previously seen or previously output,</a:t>
                </a:r>
                <a:r>
                  <a:rPr lang="zh-CN" altLang="en-US" dirty="0"/>
                  <a:t> </a:t>
                </a:r>
                <a:r>
                  <a:rPr lang="en-US" altLang="zh-CN" dirty="0" err="1"/>
                  <a:t>s.t.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endParaRPr lang="en-US" altLang="zh-CN" dirty="0"/>
              </a:p>
              <a:p>
                <a:r>
                  <a:rPr lang="en-US" altLang="zh-CN" dirty="0"/>
                  <a:t>Repeated Squaring in the SAGM</a:t>
                </a:r>
              </a:p>
              <a:p>
                <a:pPr lvl="1"/>
                <a:r>
                  <a:rPr lang="en-US" altLang="zh-CN" dirty="0"/>
                  <a:t>Given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altLang="zh-CN" dirty="0"/>
                  <a:t>,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altLang="zh-CN" dirty="0"/>
                  <a:t> in 3 steps</a:t>
                </a:r>
              </a:p>
              <a:p>
                <a:pPr lvl="1"/>
                <a:r>
                  <a:rPr lang="en-US" altLang="zh-CN" dirty="0"/>
                  <a:t>1. Output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zh-CN" alt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2. Output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zh-CN" alt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zh-CN" alt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zh-CN" alt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3. Output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zh-CN" alt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zh-CN" alt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zh-CN" alt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FFFDCB0-8399-4F00-BE08-970B68AA11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 b="-176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733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0DA5CD-7C33-4871-80D5-07712EEB2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RSW assumption in the (S)AGM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882DA33-2297-49B9-8099-4B5492FE0B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altLang="zh-CN" b="1" u="sng" dirty="0"/>
                  <a:t>Theorem</a:t>
                </a:r>
                <a:r>
                  <a:rPr lang="en-US" altLang="zh-CN" dirty="0"/>
                  <a:t>:</a:t>
                </a:r>
              </a:p>
              <a:p>
                <a:r>
                  <a:rPr lang="en-US" altLang="zh-CN" dirty="0"/>
                  <a:t>The RSW assumption holds in the SAGM</a:t>
                </a:r>
              </a:p>
              <a:p>
                <a:r>
                  <a:rPr lang="en-US" altLang="zh-CN" b="1" u="sng" dirty="0"/>
                  <a:t>Proof sketch</a:t>
                </a:r>
                <a:r>
                  <a:rPr lang="en-US" altLang="zh-CN" dirty="0"/>
                  <a:t>:</a:t>
                </a:r>
              </a:p>
              <a:p>
                <a:r>
                  <a:rPr lang="en-US" altLang="zh-CN" dirty="0"/>
                  <a:t>When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en-US" altLang="zh-CN" dirty="0"/>
                  <a:t> outputs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dirty="0"/>
                  <a:t> in step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ℛ</m:t>
                    </m:r>
                  </m:oMath>
                </a14:m>
                <a:r>
                  <a:rPr lang="en-US" altLang="zh-CN" dirty="0"/>
                  <a:t> recursively computes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en-US" altLang="zh-CN" dirty="0" err="1"/>
                  <a:t>s.t.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By induction,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en-US" altLang="zh-CN" dirty="0"/>
                  <a:t> computes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altLang="zh-CN" dirty="0"/>
                  <a:t> in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steps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ℛ</m:t>
                    </m:r>
                  </m:oMath>
                </a14:m>
                <a:r>
                  <a:rPr lang="en-US" altLang="zh-CN" dirty="0"/>
                  <a:t> computes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dirty="0"/>
                  <a:t> is a non-zero multiple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|=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)/4</m:t>
                    </m:r>
                  </m:oMath>
                </a14:m>
                <a:endParaRPr lang="en-US" altLang="zh-CN" dirty="0"/>
              </a:p>
              <a:p>
                <a:r>
                  <a:rPr lang="en-US" altLang="zh-CN" b="1" u="sng" dirty="0"/>
                  <a:t>Theorem</a:t>
                </a:r>
                <a:r>
                  <a:rPr lang="en-US" altLang="zh-CN" dirty="0"/>
                  <a:t>:</a:t>
                </a:r>
              </a:p>
              <a:p>
                <a:r>
                  <a:rPr lang="en-US" altLang="zh-CN" dirty="0"/>
                  <a:t>Impossible to prove the RSW assumption in the AGM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882DA33-2297-49B9-8099-4B5492FE0B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 r="-1855" b="-47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317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1072</Words>
  <Application>Microsoft Office PowerPoint</Application>
  <PresentationFormat>宽屏</PresentationFormat>
  <Paragraphs>134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等线</vt:lpstr>
      <vt:lpstr>等线 Light</vt:lpstr>
      <vt:lpstr>Arial</vt:lpstr>
      <vt:lpstr>Cambria Math</vt:lpstr>
      <vt:lpstr>Office 主题​​</vt:lpstr>
      <vt:lpstr>On the Security of Time-Lock Puzzles and Timed Commitments</vt:lpstr>
      <vt:lpstr>Overview</vt:lpstr>
      <vt:lpstr>Timed Cryptography</vt:lpstr>
      <vt:lpstr>Assumptions needed in timed cryptography</vt:lpstr>
      <vt:lpstr>RSW puzzle [RSW96]</vt:lpstr>
      <vt:lpstr>RSW assumption</vt:lpstr>
      <vt:lpstr>The Algebraic Group Model [FKL18]</vt:lpstr>
      <vt:lpstr>The Strong Algebraic Group Model</vt:lpstr>
      <vt:lpstr>RSW assumption in the (S)AGM</vt:lpstr>
      <vt:lpstr>RSW assumption →  Timed public-key encryption (TPKE)</vt:lpstr>
      <vt:lpstr>CCA-secure TPKE</vt:lpstr>
      <vt:lpstr>Non-interactive timed commitment (NITC) [BN00]</vt:lpstr>
      <vt:lpstr>PowerPoint 演示文稿</vt:lpstr>
      <vt:lpstr>Security of timed commitment</vt:lpstr>
      <vt:lpstr>TPKE → NITC</vt:lpstr>
      <vt:lpstr>Summary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Security of Time-Lock Puzzles and Timed Commitments</dc:title>
  <dc:creator>USER</dc:creator>
  <cp:lastModifiedBy>USER</cp:lastModifiedBy>
  <cp:revision>59</cp:revision>
  <dcterms:created xsi:type="dcterms:W3CDTF">2020-10-28T09:40:38Z</dcterms:created>
  <dcterms:modified xsi:type="dcterms:W3CDTF">2020-11-10T07:47:21Z</dcterms:modified>
</cp:coreProperties>
</file>