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9" r:id="rId5"/>
    <p:sldId id="535" r:id="rId6"/>
    <p:sldId id="579" r:id="rId7"/>
    <p:sldId id="581" r:id="rId8"/>
    <p:sldId id="580" r:id="rId9"/>
    <p:sldId id="584" r:id="rId10"/>
    <p:sldId id="591" r:id="rId11"/>
    <p:sldId id="583" r:id="rId12"/>
    <p:sldId id="592" r:id="rId13"/>
    <p:sldId id="589" r:id="rId14"/>
    <p:sldId id="585" r:id="rId15"/>
    <p:sldId id="586" r:id="rId16"/>
    <p:sldId id="588" r:id="rId17"/>
    <p:sldId id="571" r:id="rId18"/>
    <p:sldId id="590" r:id="rId19"/>
    <p:sldId id="593" r:id="rId20"/>
    <p:sldId id="594" r:id="rId21"/>
    <p:sldId id="595" r:id="rId22"/>
    <p:sldId id="596" r:id="rId23"/>
    <p:sldId id="597" r:id="rId24"/>
    <p:sldId id="598" r:id="rId25"/>
    <p:sldId id="599" r:id="rId26"/>
    <p:sldId id="600" r:id="rId27"/>
    <p:sldId id="601" r:id="rId28"/>
    <p:sldId id="602" r:id="rId29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0BA"/>
    <a:srgbClr val="181C63"/>
    <a:srgbClr val="220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7" autoAdjust="0"/>
    <p:restoredTop sz="94660"/>
  </p:normalViewPr>
  <p:slideViewPr>
    <p:cSldViewPr snapToGrid="0" snapToObjects="1">
      <p:cViewPr>
        <p:scale>
          <a:sx n="154" d="100"/>
          <a:sy n="154" d="100"/>
        </p:scale>
        <p:origin x="544" y="1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t>9/6/20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DD4D3-263B-4C3B-8BBB-EFA030BBC0FA}" type="datetimeFigureOut">
              <a:rPr lang="en-SG" smtClean="0"/>
              <a:t>6/9/20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920D3-2320-445A-A5D5-FD601C7394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156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409E-D76C-496B-9CF8-A44B79E333C7}" type="datetime1">
              <a:rPr lang="en-US" smtClean="0"/>
              <a:t>9/6/20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860"/>
            <a:ext cx="8229600" cy="362112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BADE-70C6-4A5F-AEFA-D31526113523}" type="datetime1">
              <a:rPr lang="en-US" smtClean="0"/>
              <a:t>9/6/20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5176"/>
            <a:ext cx="8229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0035"/>
            <a:ext cx="8229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2EEF-001D-416C-9E91-0F5029618D77}" type="datetime1">
              <a:rPr lang="en-US" smtClean="0"/>
              <a:t>9/6/20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7"/>
            <a:ext cx="8686800" cy="6759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13664"/>
            <a:ext cx="4038600" cy="39190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3664"/>
            <a:ext cx="4038600" cy="39190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7BB-C4D7-48D7-A9F1-09045290907D}" type="datetime1">
              <a:rPr lang="en-US" smtClean="0"/>
              <a:t>9/6/20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2861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81511"/>
            <a:ext cx="4040188" cy="34108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689" y="702861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182683"/>
            <a:ext cx="4041775" cy="34096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8880-C1A7-49F3-BDA1-42D549A2D584}" type="datetime1">
              <a:rPr lang="en-US" smtClean="0"/>
              <a:t>9/6/20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1BB4-71DA-4880-A824-203B3DBB4301}" type="datetime1">
              <a:rPr lang="en-US" smtClean="0"/>
              <a:t>9/6/20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35F04-97F0-4839-9F2D-AC8498121B2F}" type="datetime1">
              <a:rPr lang="en-US" smtClean="0"/>
              <a:t>9/6/20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146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91464"/>
            <a:ext cx="5111750" cy="4048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3860"/>
            <a:ext cx="3008313" cy="30462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7E8-9847-4652-9689-0FC63A0CB5E0}" type="datetime1">
              <a:rPr lang="en-US" smtClean="0"/>
              <a:t>9/6/20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4F05-ED33-4FB1-8FF9-96BA88B75806}" type="datetime1">
              <a:rPr lang="en-US" smtClean="0"/>
              <a:t>9/6/20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"/>
            <a:ext cx="9144000" cy="702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4"/>
            <a:ext cx="8686800" cy="7023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91761"/>
            <a:ext cx="8229600" cy="3621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59354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1D7F599E-9067-457F-9713-1121156D9C17}" type="datetime1">
              <a:rPr lang="en-US" smtClean="0"/>
              <a:t>9/6/20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59354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2191"/>
            <a:ext cx="9144000" cy="2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18" Type="http://schemas.openxmlformats.org/officeDocument/2006/relationships/image" Target="../media/image5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" Type="http://schemas.openxmlformats.org/officeDocument/2006/relationships/image" Target="../media/image37.emf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5" Type="http://schemas.openxmlformats.org/officeDocument/2006/relationships/image" Target="../media/image50.emf"/><Relationship Id="rId10" Type="http://schemas.openxmlformats.org/officeDocument/2006/relationships/image" Target="../media/image45.emf"/><Relationship Id="rId19" Type="http://schemas.openxmlformats.org/officeDocument/2006/relationships/image" Target="../media/image54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.emf"/><Relationship Id="rId7" Type="http://schemas.openxmlformats.org/officeDocument/2006/relationships/image" Target="../media/image5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21.emf"/><Relationship Id="rId7" Type="http://schemas.openxmlformats.org/officeDocument/2006/relationships/image" Target="../media/image6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10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5.emf"/><Relationship Id="rId7" Type="http://schemas.openxmlformats.org/officeDocument/2006/relationships/image" Target="../media/image10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67.emf"/><Relationship Id="rId4" Type="http://schemas.openxmlformats.org/officeDocument/2006/relationships/image" Target="../media/image20.emf"/><Relationship Id="rId9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20.emf"/><Relationship Id="rId7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10" Type="http://schemas.openxmlformats.org/officeDocument/2006/relationships/image" Target="../media/image72.png"/><Relationship Id="rId4" Type="http://schemas.openxmlformats.org/officeDocument/2006/relationships/image" Target="../media/image21.emf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emf"/><Relationship Id="rId7" Type="http://schemas.openxmlformats.org/officeDocument/2006/relationships/image" Target="../media/image6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0.emf"/><Relationship Id="rId5" Type="http://schemas.openxmlformats.org/officeDocument/2006/relationships/image" Target="../media/image75.emf"/><Relationship Id="rId10" Type="http://schemas.openxmlformats.org/officeDocument/2006/relationships/image" Target="../media/image79.emf"/><Relationship Id="rId4" Type="http://schemas.openxmlformats.org/officeDocument/2006/relationships/image" Target="../media/image74.emf"/><Relationship Id="rId9" Type="http://schemas.openxmlformats.org/officeDocument/2006/relationships/image" Target="../media/image7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854" y="1016005"/>
            <a:ext cx="3544052" cy="1716671"/>
          </a:xfrm>
          <a:noFill/>
        </p:spPr>
        <p:txBody>
          <a:bodyPr>
            <a:noAutofit/>
          </a:bodyPr>
          <a:lstStyle/>
          <a:p>
            <a:r>
              <a:rPr lang="en-SG" sz="2200"/>
              <a:t>Generic Side-channel attacks on CCA-secure lattice-based PKE and KEMs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854" y="2658762"/>
            <a:ext cx="5008720" cy="2484738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sz="1500" b="1" dirty="0">
                <a:solidFill>
                  <a:schemeClr val="bg1"/>
                </a:solidFill>
                <a:latin typeface="+mn-lt"/>
                <a:cs typeface="Arial"/>
              </a:rPr>
              <a:t>Prasanna Ravi</a:t>
            </a:r>
            <a:r>
              <a:rPr lang="en-US" sz="1500" b="1" baseline="30000" dirty="0">
                <a:solidFill>
                  <a:schemeClr val="bg1"/>
                </a:solidFill>
                <a:latin typeface="+mn-lt"/>
                <a:cs typeface="Arial"/>
              </a:rPr>
              <a:t>1,2</a:t>
            </a:r>
            <a:endParaRPr lang="en-US" sz="1500" b="1" dirty="0">
              <a:solidFill>
                <a:srgbClr val="FFFFFF"/>
              </a:solidFill>
              <a:latin typeface="+mn-lt"/>
              <a:cs typeface="Arial"/>
            </a:endParaRPr>
          </a:p>
          <a:p>
            <a:pPr algn="l"/>
            <a:r>
              <a:rPr lang="en-US" sz="1500" b="1" dirty="0">
                <a:solidFill>
                  <a:srgbClr val="FFFFFF"/>
                </a:solidFill>
                <a:latin typeface="+mn-lt"/>
                <a:cs typeface="Arial"/>
              </a:rPr>
              <a:t>Sujoy Sinha Roy</a:t>
            </a:r>
            <a:r>
              <a:rPr lang="en-US" sz="1500" b="1" baseline="30000" dirty="0">
                <a:solidFill>
                  <a:srgbClr val="FFFFFF"/>
                </a:solidFill>
                <a:latin typeface="+mn-lt"/>
                <a:cs typeface="Arial"/>
              </a:rPr>
              <a:t>3</a:t>
            </a:r>
            <a:endParaRPr lang="en-US" sz="1500" b="1" dirty="0">
              <a:solidFill>
                <a:srgbClr val="FFFFFF"/>
              </a:solidFill>
              <a:latin typeface="+mn-lt"/>
              <a:cs typeface="Arial"/>
            </a:endParaRPr>
          </a:p>
          <a:p>
            <a:pPr algn="l"/>
            <a:r>
              <a:rPr lang="en-US" sz="1500" dirty="0">
                <a:solidFill>
                  <a:srgbClr val="FFFFFF"/>
                </a:solidFill>
                <a:latin typeface="+mn-lt"/>
                <a:cs typeface="Arial"/>
              </a:rPr>
              <a:t>Anupam Chattopadhyay</a:t>
            </a:r>
            <a:r>
              <a:rPr lang="en-US" sz="1500" baseline="30000" dirty="0">
                <a:solidFill>
                  <a:srgbClr val="FFFFFF"/>
                </a:solidFill>
                <a:latin typeface="+mn-lt"/>
                <a:cs typeface="Arial"/>
              </a:rPr>
              <a:t>1,2</a:t>
            </a:r>
            <a:endParaRPr lang="en-US" sz="1500" dirty="0">
              <a:solidFill>
                <a:srgbClr val="FFFFFF"/>
              </a:solidFill>
              <a:latin typeface="+mn-lt"/>
              <a:cs typeface="Arial"/>
            </a:endParaRPr>
          </a:p>
          <a:p>
            <a:pPr algn="l"/>
            <a:r>
              <a:rPr lang="en-US" sz="1500" dirty="0">
                <a:solidFill>
                  <a:srgbClr val="FFFFFF"/>
                </a:solidFill>
                <a:latin typeface="+mn-lt"/>
                <a:cs typeface="Arial"/>
              </a:rPr>
              <a:t>Shivam Bhasin</a:t>
            </a:r>
            <a:r>
              <a:rPr lang="en-US" sz="1500" baseline="30000" dirty="0">
                <a:solidFill>
                  <a:srgbClr val="FFFFFF"/>
                </a:solidFill>
                <a:latin typeface="+mn-lt"/>
                <a:cs typeface="Arial"/>
              </a:rPr>
              <a:t>1</a:t>
            </a:r>
          </a:p>
          <a:p>
            <a:pPr algn="l"/>
            <a:endParaRPr lang="en-US" sz="1500" baseline="30000" dirty="0">
              <a:solidFill>
                <a:srgbClr val="FFFFFF"/>
              </a:solidFill>
              <a:latin typeface="+mn-lt"/>
              <a:cs typeface="Arial"/>
            </a:endParaRPr>
          </a:p>
          <a:p>
            <a:pPr algn="l"/>
            <a:endParaRPr lang="en-US" sz="1500" baseline="30000" dirty="0">
              <a:solidFill>
                <a:srgbClr val="FFFFFF"/>
              </a:solidFill>
              <a:latin typeface="+mn-lt"/>
              <a:cs typeface="Arial"/>
            </a:endParaRPr>
          </a:p>
          <a:p>
            <a:pPr algn="l"/>
            <a:r>
              <a:rPr lang="en-US" sz="1500" i="1" dirty="0">
                <a:solidFill>
                  <a:srgbClr val="FFFFFF"/>
                </a:solidFill>
                <a:latin typeface="+mn-lt"/>
                <a:cs typeface="Arial"/>
              </a:rPr>
              <a:t>1. Temasek Labs, NTU Singapore</a:t>
            </a:r>
          </a:p>
          <a:p>
            <a:pPr algn="l"/>
            <a:r>
              <a:rPr lang="en-US" sz="1500" i="1" dirty="0">
                <a:solidFill>
                  <a:srgbClr val="FFFFFF"/>
                </a:solidFill>
                <a:latin typeface="+mn-lt"/>
                <a:cs typeface="Arial"/>
              </a:rPr>
              <a:t>2. SCSE, NTU Singapore</a:t>
            </a:r>
          </a:p>
          <a:p>
            <a:pPr algn="l"/>
            <a:r>
              <a:rPr lang="en-US" sz="1500" i="1" dirty="0">
                <a:solidFill>
                  <a:srgbClr val="FFFFFF"/>
                </a:solidFill>
                <a:latin typeface="+mn-lt"/>
                <a:cs typeface="Arial"/>
              </a:rPr>
              <a:t>3. SCSE, University of Birmingham</a:t>
            </a:r>
          </a:p>
          <a:p>
            <a:pPr algn="l"/>
            <a:endParaRPr lang="en-US" sz="1500" i="1" dirty="0">
              <a:solidFill>
                <a:srgbClr val="FFFFFF"/>
              </a:solidFill>
              <a:cs typeface="Arial"/>
            </a:endParaRPr>
          </a:p>
          <a:p>
            <a:pPr algn="l"/>
            <a:r>
              <a:rPr lang="en-US" sz="1500" i="1" dirty="0">
                <a:solidFill>
                  <a:srgbClr val="FFFFFF"/>
                </a:solidFill>
                <a:cs typeface="Arial"/>
              </a:rPr>
              <a:t>18</a:t>
            </a:r>
            <a:r>
              <a:rPr lang="en-US" sz="1500" i="1" baseline="30000" dirty="0">
                <a:solidFill>
                  <a:srgbClr val="FFFFFF"/>
                </a:solidFill>
                <a:cs typeface="Arial"/>
              </a:rPr>
              <a:t>th</a:t>
            </a:r>
            <a:r>
              <a:rPr lang="en-US" sz="1500" i="1" dirty="0">
                <a:solidFill>
                  <a:srgbClr val="FFFFFF"/>
                </a:solidFill>
                <a:cs typeface="Arial"/>
              </a:rPr>
              <a:t> Sep, 2020</a:t>
            </a:r>
          </a:p>
          <a:p>
            <a:pPr algn="l"/>
            <a:endParaRPr lang="en-US" sz="1500" i="1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E048B79-597A-294C-9E81-7BE8A598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4035288" cy="702860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Experimental Setup: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CCD6D88-1135-2D49-9DA0-DEB7F68B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66" y="832358"/>
            <a:ext cx="8340429" cy="130535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perform all our experiments on the most optimized implementations of the targeted schemes present in the pqm4 library, a benchmarking and testing framework for PQC schemes on the ARM Cortex-M4 microcontroller.</a:t>
            </a:r>
          </a:p>
          <a:p>
            <a:pPr>
              <a:buFont typeface="Wingdings" pitchFamily="2" charset="2"/>
              <a:buChar char="q"/>
            </a:pPr>
            <a:r>
              <a:rPr lang="en-SG" sz="1400" b="1" dirty="0">
                <a:latin typeface="+mn-lt"/>
              </a:rPr>
              <a:t>Target Platform</a:t>
            </a:r>
            <a:r>
              <a:rPr lang="en-SG" sz="1400" dirty="0">
                <a:latin typeface="+mn-lt"/>
              </a:rPr>
              <a:t>: STM32F407VG based on the ARM Cortex-M4 (24 MHz).</a:t>
            </a: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utilize the near field EM probe and record measurements on the </a:t>
            </a:r>
            <a:r>
              <a:rPr lang="en-SG" sz="1400">
                <a:latin typeface="+mn-lt"/>
              </a:rPr>
              <a:t>Lecroy 610Zi oscilloscope at a sampling rate of 500 Msam/s.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</p:txBody>
      </p:sp>
      <p:pic>
        <p:nvPicPr>
          <p:cNvPr id="3" name="Picture 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30A12877-31EE-0245-807D-DD3B69A2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91" y="2390681"/>
            <a:ext cx="2664326" cy="1998244"/>
          </a:xfrm>
          <a:prstGeom prst="rect">
            <a:avLst/>
          </a:prstGeom>
        </p:spPr>
      </p:pic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47B1B15E-851C-224E-B2BF-074032DE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250" y="2390681"/>
            <a:ext cx="2664325" cy="19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E048B79-597A-294C-9E81-7BE8A598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2800">
                <a:latin typeface="+mn-lt"/>
              </a:rPr>
              <a:t>SCA over Error Correcting Codes : Round5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D2FF8CB-8FC6-E640-8E99-2BE832C0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4956"/>
            <a:ext cx="8497330" cy="38638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first consider Round5 based on RLWR, which utilizes the </a:t>
            </a:r>
            <a:r>
              <a:rPr lang="en-SG" sz="1400" b="1" dirty="0">
                <a:latin typeface="+mn-lt"/>
              </a:rPr>
              <a:t>XEf</a:t>
            </a:r>
            <a:r>
              <a:rPr lang="en-SG" sz="1400" dirty="0">
                <a:latin typeface="+mn-lt"/>
              </a:rPr>
              <a:t> error correction scheme, </a:t>
            </a:r>
            <a:r>
              <a:rPr lang="en-SG" sz="1400">
                <a:latin typeface="+mn-lt"/>
              </a:rPr>
              <a:t>an f-bit linear parity code capable of correcting upto “f” errors per codeword.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 marL="0" indent="0">
              <a:buNone/>
            </a:pPr>
            <a:endParaRPr lang="en-SG" sz="1400">
              <a:latin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71D39B-6CDB-C448-AA74-F614BAC6C034}"/>
              </a:ext>
            </a:extLst>
          </p:cNvPr>
          <p:cNvGrpSpPr/>
          <p:nvPr/>
        </p:nvGrpSpPr>
        <p:grpSpPr>
          <a:xfrm>
            <a:off x="1915918" y="1544893"/>
            <a:ext cx="5579891" cy="1036028"/>
            <a:chOff x="1440841" y="1793811"/>
            <a:chExt cx="6262317" cy="114825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9A34C7-803B-1344-A3B6-DF94A8586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841" y="1832878"/>
              <a:ext cx="2438015" cy="2152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37C249-E385-FD40-8822-59AFFC65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408" y="1793811"/>
              <a:ext cx="3206750" cy="2357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29C4B8-C213-6143-8A7A-4F3BFB77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417" y="2368239"/>
              <a:ext cx="2133600" cy="25242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B52716-6FB4-FE44-BA7A-83163E861E1E}"/>
                </a:ext>
              </a:extLst>
            </p:cNvPr>
            <p:cNvCxnSpPr/>
            <p:nvPr/>
          </p:nvCxnSpPr>
          <p:spPr>
            <a:xfrm>
              <a:off x="3943102" y="1940523"/>
              <a:ext cx="4836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AF8DEA-D002-B449-985C-B43651E8B06F}"/>
                </a:ext>
              </a:extLst>
            </p:cNvPr>
            <p:cNvGrpSpPr/>
            <p:nvPr/>
          </p:nvGrpSpPr>
          <p:grpSpPr>
            <a:xfrm>
              <a:off x="1846332" y="2113363"/>
              <a:ext cx="5300151" cy="218555"/>
              <a:chOff x="1815935" y="1834634"/>
              <a:chExt cx="5300151" cy="2185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88BCFA-9A59-E349-ABCD-72F5BD9C8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3931" y="1889300"/>
                <a:ext cx="157407" cy="13851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B627A6D-DDCD-044B-9DD0-18109EC18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2150" y="1853518"/>
                <a:ext cx="1208819" cy="19967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AB5F025-9737-CE43-A0C3-B3C856849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9970" y="1840712"/>
                <a:ext cx="117069" cy="19716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B8FFFF5-71DE-2649-ABF5-950915F82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5366" y="1836488"/>
                <a:ext cx="266700" cy="17145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2C00D7D-0B14-704B-AAF2-CE799559C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43423" y="1844866"/>
                <a:ext cx="1270000" cy="19716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3149FA9-EFB7-B94D-8B5F-37A28EB1E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5935" y="1834634"/>
                <a:ext cx="944231" cy="1728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5BAEDA7-F046-3C4E-AB1F-61F81BBBB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83586" y="1853518"/>
                <a:ext cx="832500" cy="150312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A553149-04DA-D34D-9268-E789997D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1376" y="2707118"/>
              <a:ext cx="927100" cy="23495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8AFD7DC-DFCE-2B48-97D8-27F767FD0C73}"/>
              </a:ext>
            </a:extLst>
          </p:cNvPr>
          <p:cNvSpPr txBox="1"/>
          <p:nvPr/>
        </p:nvSpPr>
        <p:spPr>
          <a:xfrm>
            <a:off x="820099" y="1146148"/>
            <a:ext cx="110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Encoding: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AE92FC-0F79-D143-AF8B-73D05E015224}"/>
              </a:ext>
            </a:extLst>
          </p:cNvPr>
          <p:cNvSpPr txBox="1"/>
          <p:nvPr/>
        </p:nvSpPr>
        <p:spPr>
          <a:xfrm>
            <a:off x="820099" y="2562531"/>
            <a:ext cx="114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Decoding: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E9F38E-5ADA-774A-B2D6-DF146789B52A}"/>
              </a:ext>
            </a:extLst>
          </p:cNvPr>
          <p:cNvGrpSpPr/>
          <p:nvPr/>
        </p:nvGrpSpPr>
        <p:grpSpPr>
          <a:xfrm>
            <a:off x="2181546" y="2829688"/>
            <a:ext cx="4358847" cy="1221939"/>
            <a:chOff x="2181546" y="2829688"/>
            <a:chExt cx="4358847" cy="122193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9B33FE-A9BE-5C41-8A49-973B427DAEB6}"/>
                </a:ext>
              </a:extLst>
            </p:cNvPr>
            <p:cNvGrpSpPr/>
            <p:nvPr/>
          </p:nvGrpSpPr>
          <p:grpSpPr>
            <a:xfrm>
              <a:off x="2181546" y="2829688"/>
              <a:ext cx="4358847" cy="1184066"/>
              <a:chOff x="2181546" y="2931049"/>
              <a:chExt cx="4358847" cy="118406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A03C7A4-249F-3D43-B93F-FAD796724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26003" y="3533605"/>
                <a:ext cx="3903902" cy="58151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C16EA1C-79A6-204A-A7AB-12BB49E85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8032" y="2931049"/>
                <a:ext cx="985876" cy="223269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7B2053A-A075-984F-B5BF-D68A6E005155}"/>
                  </a:ext>
                </a:extLst>
              </p:cNvPr>
              <p:cNvGrpSpPr/>
              <p:nvPr/>
            </p:nvGrpSpPr>
            <p:grpSpPr>
              <a:xfrm>
                <a:off x="2181546" y="3230952"/>
                <a:ext cx="4358847" cy="210623"/>
                <a:chOff x="2048956" y="3214199"/>
                <a:chExt cx="4358847" cy="210623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1850F53-1F78-594F-93E6-67AE3CE736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48956" y="3233067"/>
                  <a:ext cx="827961" cy="155019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E53CC5D4-92B7-6A46-97FB-C51A381DC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4831" y="3214199"/>
                  <a:ext cx="186817" cy="1737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56A7713C-D75E-FF4B-9916-099AC3314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51618" y="3214199"/>
                  <a:ext cx="220783" cy="17375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1D59062B-2A14-C74B-AC37-CED76E4A68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34596" y="3226862"/>
                  <a:ext cx="434074" cy="166535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8E15BA8-EF42-EF4F-AAE3-1CB1896A7E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55349" y="3239846"/>
                  <a:ext cx="313124" cy="148735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7C0DBADE-699A-8045-A3C0-7748F6D107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49198" y="3229047"/>
                  <a:ext cx="1958605" cy="195775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D9E7017-2834-2A45-9486-C60DBEFF3A25}"/>
                </a:ext>
              </a:extLst>
            </p:cNvPr>
            <p:cNvSpPr/>
            <p:nvPr/>
          </p:nvSpPr>
          <p:spPr>
            <a:xfrm>
              <a:off x="2367330" y="3415566"/>
              <a:ext cx="4161403" cy="6360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99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A03C7A4-249F-3D43-B93F-FAD79672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71" y="898272"/>
            <a:ext cx="3903902" cy="58151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5D9E7017-2834-2A45-9486-C60DBEFF3A25}"/>
              </a:ext>
            </a:extLst>
          </p:cNvPr>
          <p:cNvSpPr/>
          <p:nvPr/>
        </p:nvSpPr>
        <p:spPr>
          <a:xfrm>
            <a:off x="2491298" y="881594"/>
            <a:ext cx="4161403" cy="636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2CCBB44-E68D-0749-8814-2FF1F05B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6852"/>
            <a:ext cx="8497330" cy="296937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The decision making operation to flip a bit or not is implemented as a majority logic operation using bitwise operators.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b="1" dirty="0">
                <a:latin typeface="+mn-lt"/>
              </a:rPr>
              <a:t>If codeword is valid, all inputs to this majority logic operation are zeros.</a:t>
            </a:r>
          </a:p>
          <a:p>
            <a:pPr>
              <a:buFont typeface="Wingdings" pitchFamily="2" charset="2"/>
              <a:buChar char="q"/>
            </a:pPr>
            <a:r>
              <a:rPr lang="en-SG" sz="1400" b="1" dirty="0">
                <a:latin typeface="+mn-lt"/>
              </a:rPr>
              <a:t>If codeword is invalid, one or more inputs are non-zero.</a:t>
            </a: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This differential behaviour based on the validity of the codeword can be easily distinguishable through side-channels.</a:t>
            </a: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also observe that an </a:t>
            </a:r>
            <a:r>
              <a:rPr lang="en-SG" sz="1400" b="1" dirty="0">
                <a:latin typeface="+mn-lt"/>
              </a:rPr>
              <a:t>all zero </a:t>
            </a:r>
            <a:r>
              <a:rPr lang="en-SG" sz="1400" dirty="0">
                <a:latin typeface="+mn-lt"/>
              </a:rPr>
              <a:t>codeword (i.e) </a:t>
            </a:r>
            <a:r>
              <a:rPr lang="en-SG" sz="1400" b="1" dirty="0">
                <a:latin typeface="+mn-lt"/>
              </a:rPr>
              <a:t>c = 0 </a:t>
            </a:r>
            <a:r>
              <a:rPr lang="en-SG" sz="1400" dirty="0">
                <a:latin typeface="+mn-lt"/>
              </a:rPr>
              <a:t>is valid, while </a:t>
            </a:r>
            <a:r>
              <a:rPr lang="en-SG" sz="1400" b="1" dirty="0">
                <a:latin typeface="+mn-lt"/>
              </a:rPr>
              <a:t>c = 1 </a:t>
            </a:r>
            <a:r>
              <a:rPr lang="en-SG" sz="1400" dirty="0">
                <a:latin typeface="+mn-lt"/>
              </a:rPr>
              <a:t>is invalid.</a:t>
            </a: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utilize a </a:t>
            </a:r>
            <a:r>
              <a:rPr lang="en-SG" sz="1400" b="1" i="1" dirty="0">
                <a:latin typeface="+mn-lt"/>
              </a:rPr>
              <a:t>t</a:t>
            </a:r>
            <a:r>
              <a:rPr lang="en-SG" sz="1400" b="1" dirty="0">
                <a:latin typeface="+mn-lt"/>
              </a:rPr>
              <a:t>-test</a:t>
            </a:r>
            <a:r>
              <a:rPr lang="en-SG" sz="1400" dirty="0">
                <a:latin typeface="+mn-lt"/>
              </a:rPr>
              <a:t> based </a:t>
            </a:r>
            <a:r>
              <a:rPr lang="en-SG" sz="1400" b="1" dirty="0">
                <a:latin typeface="+mn-lt"/>
              </a:rPr>
              <a:t>reduced</a:t>
            </a:r>
            <a:r>
              <a:rPr lang="en-SG" sz="1400" dirty="0">
                <a:latin typeface="+mn-lt"/>
              </a:rPr>
              <a:t> </a:t>
            </a:r>
            <a:r>
              <a:rPr lang="en-SG" sz="1400" b="1" dirty="0">
                <a:latin typeface="+mn-lt"/>
              </a:rPr>
              <a:t>template</a:t>
            </a:r>
            <a:r>
              <a:rPr lang="en-SG" sz="1400" dirty="0">
                <a:latin typeface="+mn-lt"/>
              </a:rPr>
              <a:t> approach to distinguish between </a:t>
            </a:r>
            <a:r>
              <a:rPr lang="en-SG" sz="1400" b="1" dirty="0">
                <a:latin typeface="+mn-lt"/>
              </a:rPr>
              <a:t>c = 0</a:t>
            </a:r>
            <a:r>
              <a:rPr lang="en-SG" sz="1400" dirty="0">
                <a:latin typeface="+mn-lt"/>
              </a:rPr>
              <a:t> and </a:t>
            </a:r>
            <a:r>
              <a:rPr lang="en-SG" sz="1400" b="1" dirty="0">
                <a:latin typeface="+mn-lt"/>
              </a:rPr>
              <a:t>c = 1.</a:t>
            </a:r>
            <a:endParaRPr lang="en-SG" sz="1400">
              <a:latin typeface="+mn-lt"/>
            </a:endParaRP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C98A0DCE-41CD-F348-B892-38998B79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2800">
                <a:latin typeface="+mn-lt"/>
              </a:rPr>
              <a:t>SCA over Error Correcting Codes : Round5 </a:t>
            </a:r>
          </a:p>
        </p:txBody>
      </p:sp>
    </p:spTree>
    <p:extLst>
      <p:ext uri="{BB962C8B-B14F-4D97-AF65-F5344CB8AC3E}">
        <p14:creationId xmlns:p14="http://schemas.microsoft.com/office/powerpoint/2010/main" val="310931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F2D7C91-F562-D941-8AE6-A1F613C0B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3183"/>
            <a:ext cx="8497330" cy="41133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800" b="1" i="1" dirty="0">
                <a:latin typeface="+mn-lt"/>
              </a:rPr>
              <a:t>t</a:t>
            </a:r>
            <a:r>
              <a:rPr lang="en-SG" sz="1800" b="1" dirty="0">
                <a:latin typeface="+mn-lt"/>
              </a:rPr>
              <a:t>-test based reduced template attack:</a:t>
            </a: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Construct ciphertexts for codewords </a:t>
            </a:r>
            <a:r>
              <a:rPr lang="en-SG" sz="1400" b="1" dirty="0">
                <a:latin typeface="+mn-lt"/>
              </a:rPr>
              <a:t>c = 0 </a:t>
            </a:r>
            <a:r>
              <a:rPr lang="en-SG" sz="1400" dirty="0">
                <a:latin typeface="+mn-lt"/>
              </a:rPr>
              <a:t>and </a:t>
            </a:r>
            <a:r>
              <a:rPr lang="en-SG" sz="1400" b="1" dirty="0">
                <a:latin typeface="+mn-lt"/>
              </a:rPr>
              <a:t>c = 1</a:t>
            </a: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Collect n traces corresponding to decryption of </a:t>
            </a:r>
            <a:r>
              <a:rPr lang="en-SG" sz="1400" b="1" dirty="0">
                <a:latin typeface="+mn-lt"/>
              </a:rPr>
              <a:t>c = 0</a:t>
            </a:r>
            <a:r>
              <a:rPr lang="en-SG" sz="1400" dirty="0">
                <a:latin typeface="+mn-lt"/>
              </a:rPr>
              <a:t> (T0) and </a:t>
            </a:r>
            <a:r>
              <a:rPr lang="en-SG" sz="1400" b="1" dirty="0">
                <a:latin typeface="+mn-lt"/>
              </a:rPr>
              <a:t>c = 1 </a:t>
            </a:r>
            <a:r>
              <a:rPr lang="en-SG" sz="1400" dirty="0">
                <a:latin typeface="+mn-lt"/>
              </a:rPr>
              <a:t>(T1)</a:t>
            </a: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Normalize the traces and compute the t-test between the two traces sets.</a:t>
            </a: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Construct a reduced trace set with points of interest (PoIs) above a certain threshold for both sets.</a:t>
            </a: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The mean of the reduced trace sets T0 and T1 are the </a:t>
            </a:r>
            <a:r>
              <a:rPr lang="en-SG" sz="1400" b="1" dirty="0">
                <a:latin typeface="+mn-lt"/>
              </a:rPr>
              <a:t>reduced templates</a:t>
            </a:r>
            <a:r>
              <a:rPr lang="en-SG" sz="1400" dirty="0">
                <a:latin typeface="+mn-lt"/>
              </a:rPr>
              <a:t> for </a:t>
            </a:r>
            <a:r>
              <a:rPr lang="en-SG" sz="1400" b="1" dirty="0">
                <a:latin typeface="+mn-lt"/>
              </a:rPr>
              <a:t>c = 0</a:t>
            </a:r>
            <a:r>
              <a:rPr lang="en-SG" sz="1400" dirty="0">
                <a:latin typeface="+mn-lt"/>
              </a:rPr>
              <a:t> and </a:t>
            </a:r>
            <a:r>
              <a:rPr lang="en-SG" sz="1400" b="1" dirty="0">
                <a:latin typeface="+mn-lt"/>
              </a:rPr>
              <a:t>c = 1</a:t>
            </a:r>
            <a:r>
              <a:rPr lang="en-SG" sz="1400" dirty="0">
                <a:latin typeface="+mn-lt"/>
              </a:rPr>
              <a:t>.</a:t>
            </a:r>
          </a:p>
          <a:p>
            <a:pPr marL="800100" lvl="1" indent="-342900">
              <a:buAutoNum type="arabicPeriod"/>
            </a:pPr>
            <a:r>
              <a:rPr lang="en-SG" sz="1400" dirty="0">
                <a:latin typeface="+mn-lt"/>
              </a:rPr>
              <a:t>In the attack phase, a simple template matching can be performed to determine the class.</a:t>
            </a: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dirty="0">
              <a:latin typeface="+mn-lt"/>
            </a:endParaRPr>
          </a:p>
          <a:p>
            <a:pPr marL="800100" lvl="1" indent="-342900">
              <a:buAutoNum type="arabicPeriod"/>
            </a:pPr>
            <a:endParaRPr lang="en-SG" sz="1400" b="1" dirty="0">
              <a:latin typeface="+mn-lt"/>
            </a:endParaRPr>
          </a:p>
          <a:p>
            <a:pPr marL="457200" lvl="1" indent="0">
              <a:buNone/>
            </a:pPr>
            <a:endParaRPr lang="en-SG" sz="1400" dirty="0"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E1D6693-ECE8-BF40-823E-E87E132F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2800">
                <a:latin typeface="+mn-lt"/>
              </a:rPr>
              <a:t>SCA over Error Correcting Codes : Round5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28CEA5-93A2-2541-8C8F-B5C78AEDB4D9}"/>
              </a:ext>
            </a:extLst>
          </p:cNvPr>
          <p:cNvSpPr txBox="1">
            <a:spLocks/>
          </p:cNvSpPr>
          <p:nvPr/>
        </p:nvSpPr>
        <p:spPr>
          <a:xfrm>
            <a:off x="2131482" y="1539541"/>
            <a:ext cx="1423358" cy="3937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2000" b="1" dirty="0">
                <a:latin typeface="+mn-lt"/>
              </a:rPr>
              <a:t>Encryption:</a:t>
            </a: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FEAA22-E631-D24F-BA7B-1AFB2DDC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50" y="1920751"/>
            <a:ext cx="1713311" cy="25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B170CC-3A19-B14D-B7C2-CBE78805B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50" y="2243896"/>
            <a:ext cx="2059300" cy="259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056E5D-428A-B44E-8B1A-1EB9D98D9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850" y="2862779"/>
            <a:ext cx="2597665" cy="2597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B3B468-B1C4-834A-9AC8-332CE43A3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851" y="3188548"/>
            <a:ext cx="1043410" cy="242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E2C02-9BDC-F945-B843-5D42E97B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405" y="2575494"/>
            <a:ext cx="2842745" cy="21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C650F-C20D-F44D-B7F3-038321EA5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405" y="2568006"/>
            <a:ext cx="1495527" cy="2161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41B479-DD60-ED4B-AB66-CC2638C6770C}"/>
              </a:ext>
            </a:extLst>
          </p:cNvPr>
          <p:cNvCxnSpPr>
            <a:cxnSpLocks/>
          </p:cNvCxnSpPr>
          <p:nvPr/>
        </p:nvCxnSpPr>
        <p:spPr>
          <a:xfrm flipH="1">
            <a:off x="5024671" y="2676080"/>
            <a:ext cx="35308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CB36239-9D1F-734A-B154-DA4F307CF822}"/>
              </a:ext>
            </a:extLst>
          </p:cNvPr>
          <p:cNvSpPr txBox="1"/>
          <p:nvPr/>
        </p:nvSpPr>
        <p:spPr>
          <a:xfrm>
            <a:off x="5377756" y="2532717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can choose any value for c</a:t>
            </a:r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215E59-37A1-4D46-BF90-F51F721BD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7065" y="1980561"/>
            <a:ext cx="2963424" cy="212088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D270C2B-8098-004E-BED2-ADC0BAD8D677}"/>
              </a:ext>
            </a:extLst>
          </p:cNvPr>
          <p:cNvSpPr txBox="1">
            <a:spLocks/>
          </p:cNvSpPr>
          <p:nvPr/>
        </p:nvSpPr>
        <p:spPr>
          <a:xfrm>
            <a:off x="1971120" y="3979985"/>
            <a:ext cx="5772081" cy="32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400">
                <a:latin typeface="+mn-lt"/>
              </a:rPr>
              <a:t>t-test plot for Round5 (R5ND_1KEM_5d) between decoding of </a:t>
            </a:r>
            <a:r>
              <a:rPr lang="en-SG" sz="1400" b="1">
                <a:latin typeface="+mn-lt"/>
              </a:rPr>
              <a:t>c= 0 </a:t>
            </a:r>
            <a:r>
              <a:rPr lang="en-SG" sz="1400">
                <a:latin typeface="+mn-lt"/>
              </a:rPr>
              <a:t>and </a:t>
            </a:r>
            <a:r>
              <a:rPr lang="en-SG" sz="1400" b="1">
                <a:latin typeface="+mn-lt"/>
              </a:rPr>
              <a:t>c = 1</a:t>
            </a:r>
          </a:p>
        </p:txBody>
      </p:sp>
    </p:spTree>
    <p:extLst>
      <p:ext uri="{BB962C8B-B14F-4D97-AF65-F5344CB8AC3E}">
        <p14:creationId xmlns:p14="http://schemas.microsoft.com/office/powerpoint/2010/main" val="23723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4C7826-0E9D-D849-9FE0-D726AC70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04" y="995959"/>
            <a:ext cx="3577592" cy="26616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558"/>
            <a:ext cx="8333715" cy="34563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LAC is another scheme (RLWE) that utilizes the BCH code for heavy error correction.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D’Anvers et al.[1] demonstrated a timing attack on a non-constant time decoding procedure of BCH, whose runtime varies depending upon the validity of the codeword.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The decoding procedure of BCH works by computing a </a:t>
            </a:r>
            <a:r>
              <a:rPr lang="en-IN" sz="1500" b="1" dirty="0">
                <a:latin typeface="+mn-lt"/>
              </a:rPr>
              <a:t>syndrome</a:t>
            </a:r>
            <a:r>
              <a:rPr lang="en-IN" sz="1500" dirty="0">
                <a:latin typeface="+mn-lt"/>
              </a:rPr>
              <a:t> </a:t>
            </a:r>
            <a:r>
              <a:rPr lang="en-IN" sz="1500" b="1" dirty="0">
                <a:latin typeface="+mn-lt"/>
              </a:rPr>
              <a:t>S </a:t>
            </a:r>
            <a:r>
              <a:rPr lang="en-IN" sz="1500" dirty="0">
                <a:latin typeface="+mn-lt"/>
              </a:rPr>
              <a:t>for the received codeword.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It is well known that the syndrome is zero for a correct codeword and non-zero for an invalid codeword.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hypothesize that the syndrome computation can probably be targeted through side-channels to distinguish between valid and invalid codewords.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Similar to XEf, the all zero codeword </a:t>
            </a:r>
            <a:r>
              <a:rPr lang="en-IN" sz="1500" b="1" dirty="0">
                <a:latin typeface="+mn-lt"/>
              </a:rPr>
              <a:t>(c = 0)</a:t>
            </a:r>
            <a:r>
              <a:rPr lang="en-IN" sz="1500" dirty="0">
                <a:latin typeface="+mn-lt"/>
              </a:rPr>
              <a:t> is valid for BCH while </a:t>
            </a:r>
            <a:r>
              <a:rPr lang="en-IN" sz="1500" b="1" dirty="0">
                <a:latin typeface="+mn-lt"/>
              </a:rPr>
              <a:t>c = 1</a:t>
            </a:r>
            <a:r>
              <a:rPr lang="en-IN" sz="1500" dirty="0">
                <a:latin typeface="+mn-lt"/>
              </a:rPr>
              <a:t> is an invalid codeword with a single bit error.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follow the same t-test based reduced template appraoach to distinguish between </a:t>
            </a:r>
            <a:r>
              <a:rPr lang="en-IN" sz="1500" b="1" dirty="0">
                <a:latin typeface="+mn-lt"/>
              </a:rPr>
              <a:t>c = 0</a:t>
            </a:r>
            <a:r>
              <a:rPr lang="en-IN" sz="1500" dirty="0">
                <a:latin typeface="+mn-lt"/>
              </a:rPr>
              <a:t> and </a:t>
            </a:r>
            <a:r>
              <a:rPr lang="en-IN" sz="1500" b="1" dirty="0">
                <a:latin typeface="+mn-lt"/>
              </a:rPr>
              <a:t>c = 1</a:t>
            </a:r>
            <a:r>
              <a:rPr lang="en-IN" sz="1500" dirty="0">
                <a:latin typeface="+mn-lt"/>
              </a:rPr>
              <a:t>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8FD5691-7F4E-3849-BD07-28373C7A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2800">
                <a:latin typeface="+mn-lt"/>
              </a:rPr>
              <a:t>SCA over Error Correcting Codes : LAC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6033E8-788B-384A-A319-66517A97FE76}"/>
              </a:ext>
            </a:extLst>
          </p:cNvPr>
          <p:cNvSpPr txBox="1">
            <a:spLocks/>
          </p:cNvSpPr>
          <p:nvPr/>
        </p:nvSpPr>
        <p:spPr>
          <a:xfrm>
            <a:off x="2255218" y="3798299"/>
            <a:ext cx="4871723" cy="32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400">
                <a:latin typeface="+mn-lt"/>
              </a:rPr>
              <a:t>t-test plot for LAC (LAC128) between decoding of </a:t>
            </a:r>
            <a:r>
              <a:rPr lang="en-SG" sz="1400" b="1">
                <a:latin typeface="+mn-lt"/>
              </a:rPr>
              <a:t>c= 0 </a:t>
            </a:r>
            <a:r>
              <a:rPr lang="en-SG" sz="1400">
                <a:latin typeface="+mn-lt"/>
              </a:rPr>
              <a:t>and </a:t>
            </a:r>
            <a:r>
              <a:rPr lang="en-SG" sz="1400" b="1">
                <a:latin typeface="+mn-lt"/>
              </a:rPr>
              <a:t>c = 1</a:t>
            </a:r>
          </a:p>
        </p:txBody>
      </p:sp>
    </p:spTree>
    <p:extLst>
      <p:ext uri="{BB962C8B-B14F-4D97-AF65-F5344CB8AC3E}">
        <p14:creationId xmlns:p14="http://schemas.microsoft.com/office/powerpoint/2010/main" val="426251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6793BE-E1B4-A949-98D4-3EB92DBA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62" y="973720"/>
            <a:ext cx="4260476" cy="30964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EA28A1-E8A0-2E4D-A376-774A088C5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3558"/>
            <a:ext cx="8333715" cy="34563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Kyber, based on the MLWE does not utilize error correcting codes to reduce decryption failure.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SCA over the hash function can help provide us information about the decrypted message.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Here again, we would like to differentiate between the two cases </a:t>
            </a:r>
            <a:r>
              <a:rPr lang="en-IN" sz="1500" b="1" dirty="0">
                <a:latin typeface="+mn-lt"/>
              </a:rPr>
              <a:t>m = 0 </a:t>
            </a:r>
            <a:r>
              <a:rPr lang="en-IN" sz="1500" dirty="0">
                <a:latin typeface="+mn-lt"/>
              </a:rPr>
              <a:t>and </a:t>
            </a:r>
            <a:r>
              <a:rPr lang="en-IN" sz="1500" b="1" dirty="0">
                <a:latin typeface="+mn-lt"/>
              </a:rPr>
              <a:t>m = 1</a:t>
            </a:r>
            <a:r>
              <a:rPr lang="en-IN" sz="1500" dirty="0">
                <a:latin typeface="+mn-lt"/>
              </a:rPr>
              <a:t>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The diffusion property of the hash function ensures that the computations corresponding to the two cases are observably different over the EM side-channel.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capture EM traces from operations towards the end of the hash computation and utilize the same t-test based reduced template approach to distinguish between the two values of the message.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87A512-742B-A241-940D-1D88859F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221" y="1800840"/>
            <a:ext cx="2009551" cy="161578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8FD5691-7F4E-3849-BD07-28373C7A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2800">
                <a:latin typeface="+mn-lt"/>
              </a:rPr>
              <a:t>SCA over FO Transform: Kyber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19C267-B217-A84A-AEFD-F009536171D8}"/>
              </a:ext>
            </a:extLst>
          </p:cNvPr>
          <p:cNvSpPr txBox="1">
            <a:spLocks/>
          </p:cNvSpPr>
          <p:nvPr/>
        </p:nvSpPr>
        <p:spPr>
          <a:xfrm>
            <a:off x="2900883" y="1140887"/>
            <a:ext cx="1801068" cy="449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2000" b="1" dirty="0">
                <a:latin typeface="+mn-lt"/>
              </a:rPr>
              <a:t>Decapsulation:</a:t>
            </a: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24AE2F-AA89-724B-BE8E-A5ED1BAFD844}"/>
              </a:ext>
            </a:extLst>
          </p:cNvPr>
          <p:cNvSpPr/>
          <p:nvPr/>
        </p:nvSpPr>
        <p:spPr>
          <a:xfrm>
            <a:off x="3288931" y="1790910"/>
            <a:ext cx="1283069" cy="2419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E63F30-C93D-0B4C-93B4-06BA460ABF79}"/>
              </a:ext>
            </a:extLst>
          </p:cNvPr>
          <p:cNvCxnSpPr>
            <a:cxnSpLocks/>
          </p:cNvCxnSpPr>
          <p:nvPr/>
        </p:nvCxnSpPr>
        <p:spPr>
          <a:xfrm flipH="1">
            <a:off x="5076521" y="1912145"/>
            <a:ext cx="612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8BE223-9BCD-B543-A347-500D1904BE8D}"/>
              </a:ext>
            </a:extLst>
          </p:cNvPr>
          <p:cNvSpPr txBox="1"/>
          <p:nvPr/>
        </p:nvSpPr>
        <p:spPr>
          <a:xfrm>
            <a:off x="5689354" y="1758256"/>
            <a:ext cx="3535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Directly operates over the decrypted message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EE5527-AE71-FE40-899C-4C48FC8C12DB}"/>
              </a:ext>
            </a:extLst>
          </p:cNvPr>
          <p:cNvSpPr txBox="1">
            <a:spLocks/>
          </p:cNvSpPr>
          <p:nvPr/>
        </p:nvSpPr>
        <p:spPr>
          <a:xfrm>
            <a:off x="1849735" y="3906838"/>
            <a:ext cx="5901729" cy="32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400">
                <a:latin typeface="+mn-lt"/>
              </a:rPr>
              <a:t>t-test plot for Kyber (KYBER512) between decoding hashing of </a:t>
            </a:r>
            <a:r>
              <a:rPr lang="en-SG" sz="1400" b="1">
                <a:latin typeface="+mn-lt"/>
              </a:rPr>
              <a:t>m= 0 </a:t>
            </a:r>
            <a:r>
              <a:rPr lang="en-SG" sz="1400">
                <a:latin typeface="+mn-lt"/>
              </a:rPr>
              <a:t>and </a:t>
            </a:r>
            <a:r>
              <a:rPr lang="en-SG" sz="1400" b="1">
                <a:latin typeface="+mn-lt"/>
              </a:rPr>
              <a:t>m =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66060D-387E-144B-9D15-3A4E13F1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060" y="1583815"/>
            <a:ext cx="1718369" cy="2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 animBg="1"/>
      <p:bldP spid="2" grpId="1" animBg="1"/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C6CE4-E2AD-7C4C-9AD1-9604AC07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0366"/>
            <a:ext cx="8229600" cy="1601069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latin typeface="+mn-lt"/>
              </a:rPr>
              <a:t>Part II:</a:t>
            </a:r>
          </a:p>
          <a:p>
            <a:pPr marL="0" indent="0" algn="ctr">
              <a:buNone/>
            </a:pPr>
            <a:r>
              <a:rPr lang="en-US" b="1">
                <a:latin typeface="+mn-lt"/>
              </a:rPr>
              <a:t>Efficiently using the instantiated plaintext-checking oracle for secret key recovery</a:t>
            </a:r>
          </a:p>
        </p:txBody>
      </p:sp>
    </p:spTree>
    <p:extLst>
      <p:ext uri="{BB962C8B-B14F-4D97-AF65-F5344CB8AC3E}">
        <p14:creationId xmlns:p14="http://schemas.microsoft.com/office/powerpoint/2010/main" val="5605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0546"/>
            <a:ext cx="8333715" cy="40186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assume all operations are performed over the polynomial ring  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 marL="0" indent="0">
              <a:buNone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Every coefficient of the product “</a:t>
            </a:r>
            <a:r>
              <a:rPr lang="en-IN" sz="1500" b="1" dirty="0">
                <a:latin typeface="+mn-lt"/>
              </a:rPr>
              <a:t>r”</a:t>
            </a:r>
            <a:r>
              <a:rPr lang="en-IN" sz="1500" dirty="0">
                <a:latin typeface="+mn-lt"/>
              </a:rPr>
              <a:t> depend upon all the coefficients of the secret polynomial </a:t>
            </a:r>
            <a:r>
              <a:rPr lang="en-IN" sz="1500" b="1" dirty="0">
                <a:latin typeface="+mn-lt"/>
              </a:rPr>
              <a:t>s</a:t>
            </a:r>
          </a:p>
          <a:p>
            <a:pPr marL="0" indent="0">
              <a:buNone/>
            </a:pPr>
            <a:endParaRPr lang="en-IN" sz="1500" b="1" dirty="0">
              <a:latin typeface="+mn-lt"/>
            </a:endParaRPr>
          </a:p>
          <a:p>
            <a:pPr marL="0" indent="0">
              <a:buNone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Subsequent operations are all coefficient wise operations and thus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Crafting Malicious Ciphertexts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79A0FF-3D81-1A4C-A5B8-D0AE47E8F9CE}"/>
              </a:ext>
            </a:extLst>
          </p:cNvPr>
          <p:cNvGrpSpPr/>
          <p:nvPr/>
        </p:nvGrpSpPr>
        <p:grpSpPr>
          <a:xfrm>
            <a:off x="3019738" y="1031482"/>
            <a:ext cx="3208638" cy="1448889"/>
            <a:chOff x="3289043" y="1161951"/>
            <a:chExt cx="3208638" cy="144888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60BE995-4D4C-3847-BD50-6151A7960336}"/>
                </a:ext>
              </a:extLst>
            </p:cNvPr>
            <p:cNvSpPr txBox="1">
              <a:spLocks/>
            </p:cNvSpPr>
            <p:nvPr/>
          </p:nvSpPr>
          <p:spPr>
            <a:xfrm>
              <a:off x="3289043" y="1161951"/>
              <a:ext cx="3208638" cy="14488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SG" sz="2000" b="1" dirty="0">
                  <a:latin typeface="+mn-lt"/>
                </a:rPr>
                <a:t>Decryption (ct = (u,v)):</a:t>
              </a: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E441DD-6D04-7E42-A3E1-A722DF577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528" y="1585839"/>
              <a:ext cx="914124" cy="1189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F77587-34FA-0346-A39B-C98DD41C7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528" y="1794368"/>
              <a:ext cx="1566991" cy="2429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57E262-9A00-2540-9ECC-AA54CA0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528" y="2101180"/>
              <a:ext cx="1707035" cy="22567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D3D3D-1B56-3048-BA31-EE9A89D8D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218" y="779955"/>
            <a:ext cx="1794061" cy="216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F8F6BA-7B67-FF46-8073-92161B770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994" y="2785255"/>
            <a:ext cx="2765447" cy="21957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593C3E5-652E-2949-83ED-C1D82AFB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467" y="2785255"/>
            <a:ext cx="1596362" cy="2195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6207139-D8F7-684A-BE83-971108BFA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467" y="3641297"/>
            <a:ext cx="1596362" cy="2195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925B2F0-B24B-1046-B5FB-458192471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994" y="3630417"/>
            <a:ext cx="2765447" cy="2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54174"/>
            <a:ext cx="8333715" cy="26328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To break this dependency, we choose: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 marL="0" indent="0">
              <a:buNone/>
            </a:pPr>
            <a:endParaRPr lang="en-IN" sz="1500" dirty="0">
              <a:latin typeface="+mn-lt"/>
            </a:endParaRP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Crafting Malicious Ciphertexts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AAC7A-4D9A-B24D-86E8-46E5EE6F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799" y="2654545"/>
            <a:ext cx="1266582" cy="242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49066-1EC8-CB43-A834-B8C56EC3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799" y="3042927"/>
            <a:ext cx="1259842" cy="24253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4851A0-9690-044C-A41F-538383DBB767}"/>
              </a:ext>
            </a:extLst>
          </p:cNvPr>
          <p:cNvSpPr txBox="1">
            <a:spLocks/>
          </p:cNvSpPr>
          <p:nvPr/>
        </p:nvSpPr>
        <p:spPr>
          <a:xfrm>
            <a:off x="457200" y="700546"/>
            <a:ext cx="8333715" cy="4018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assume all operations are performed over the polynomial ring  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DD2A0-A5D0-C948-A299-B36CF19CFFD6}"/>
              </a:ext>
            </a:extLst>
          </p:cNvPr>
          <p:cNvGrpSpPr/>
          <p:nvPr/>
        </p:nvGrpSpPr>
        <p:grpSpPr>
          <a:xfrm>
            <a:off x="3019738" y="1031482"/>
            <a:ext cx="3208638" cy="1448889"/>
            <a:chOff x="3289043" y="1161951"/>
            <a:chExt cx="3208638" cy="1448889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81D61EE0-F1A5-A44F-9B94-ED87ACC3D0A8}"/>
                </a:ext>
              </a:extLst>
            </p:cNvPr>
            <p:cNvSpPr txBox="1">
              <a:spLocks/>
            </p:cNvSpPr>
            <p:nvPr/>
          </p:nvSpPr>
          <p:spPr>
            <a:xfrm>
              <a:off x="3289043" y="1161951"/>
              <a:ext cx="3208638" cy="14488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SG" sz="2000" b="1" dirty="0">
                  <a:latin typeface="+mn-lt"/>
                </a:rPr>
                <a:t>Decryption (ct = (u,v)):</a:t>
              </a: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E6DF5F-C7C0-784E-BC94-35AA99F49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528" y="1585839"/>
              <a:ext cx="914124" cy="1189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72DBAC-231B-4F44-B284-86795F9E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528" y="1794368"/>
              <a:ext cx="1566991" cy="2429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4F4100-F7B2-4B45-A3D7-A00687C2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528" y="2101180"/>
              <a:ext cx="1707035" cy="22567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B442651-2BD4-2545-809F-D25FAD1BE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218" y="779955"/>
            <a:ext cx="1794061" cy="216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F3BB73-DDC5-F946-A489-A52A41036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494" y="3419080"/>
            <a:ext cx="2401706" cy="253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EA0156-5257-C945-806A-CD2994AE6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5019" y="3435878"/>
            <a:ext cx="1596362" cy="219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1F64E5-AFEA-2342-AFD9-C471D4697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5019" y="3817464"/>
            <a:ext cx="1596362" cy="2195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50BB351-9904-8E4D-819A-E08A3B5C2C6F}"/>
              </a:ext>
            </a:extLst>
          </p:cNvPr>
          <p:cNvSpPr/>
          <p:nvPr/>
        </p:nvSpPr>
        <p:spPr>
          <a:xfrm>
            <a:off x="3380083" y="1393439"/>
            <a:ext cx="1082404" cy="2256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4734FD4-BC42-7841-ABD0-16E4CB005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797" y="3763677"/>
            <a:ext cx="1259842" cy="2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A808F83E-72A6-5348-A689-F4D1B6DA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34" y="2616798"/>
            <a:ext cx="3945846" cy="221150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1831"/>
            <a:ext cx="8333715" cy="26328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Now, we need to choose values for        and        based on certain conditions: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This ensures that the decryption output can only take two values possible values (i.e) 0 or 1.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Moroever, the decryption output’s value only depends upon </a:t>
            </a:r>
            <a:r>
              <a:rPr lang="en-IN" sz="1500" b="1" dirty="0">
                <a:latin typeface="+mn-lt"/>
              </a:rPr>
              <a:t>s</a:t>
            </a:r>
            <a:r>
              <a:rPr lang="en-IN" sz="1500" dirty="0">
                <a:latin typeface="+mn-lt"/>
              </a:rPr>
              <a:t>[0].</a:t>
            </a: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Choose values for         and        such that the corresponding decryption outputs should uniquely identify </a:t>
            </a:r>
            <a:r>
              <a:rPr lang="en-IN" sz="1500" b="1" dirty="0">
                <a:latin typeface="+mn-lt"/>
              </a:rPr>
              <a:t>s</a:t>
            </a:r>
            <a:r>
              <a:rPr lang="en-IN" sz="1500" dirty="0">
                <a:latin typeface="+mn-lt"/>
              </a:rPr>
              <a:t>[0].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Crafting Malicious Ciphertexts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4851A0-9690-044C-A41F-538383DBB767}"/>
              </a:ext>
            </a:extLst>
          </p:cNvPr>
          <p:cNvSpPr txBox="1">
            <a:spLocks/>
          </p:cNvSpPr>
          <p:nvPr/>
        </p:nvSpPr>
        <p:spPr>
          <a:xfrm>
            <a:off x="457200" y="700546"/>
            <a:ext cx="8333715" cy="4018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assume all operations are performed over the polynomial ring  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DD2A0-A5D0-C948-A299-B36CF19CFFD6}"/>
              </a:ext>
            </a:extLst>
          </p:cNvPr>
          <p:cNvGrpSpPr/>
          <p:nvPr/>
        </p:nvGrpSpPr>
        <p:grpSpPr>
          <a:xfrm>
            <a:off x="3019738" y="1031482"/>
            <a:ext cx="3208638" cy="1448889"/>
            <a:chOff x="3289043" y="1161951"/>
            <a:chExt cx="3208638" cy="1448889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81D61EE0-F1A5-A44F-9B94-ED87ACC3D0A8}"/>
                </a:ext>
              </a:extLst>
            </p:cNvPr>
            <p:cNvSpPr txBox="1">
              <a:spLocks/>
            </p:cNvSpPr>
            <p:nvPr/>
          </p:nvSpPr>
          <p:spPr>
            <a:xfrm>
              <a:off x="3289043" y="1161951"/>
              <a:ext cx="3208638" cy="14488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SG" sz="2000" b="1" dirty="0">
                  <a:latin typeface="+mn-lt"/>
                </a:rPr>
                <a:t>Decryption (ct = (u,v)):</a:t>
              </a: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E6DF5F-C7C0-784E-BC94-35AA99F49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528" y="1585839"/>
              <a:ext cx="914124" cy="1189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72DBAC-231B-4F44-B284-86795F9E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528" y="1794368"/>
              <a:ext cx="1566991" cy="2429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4F4100-F7B2-4B45-A3D7-A00687C2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528" y="2101180"/>
              <a:ext cx="1707035" cy="22567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B442651-2BD4-2545-809F-D25FAD1BE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218" y="779955"/>
            <a:ext cx="1794061" cy="21642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50BB351-9904-8E4D-819A-E08A3B5C2C6F}"/>
              </a:ext>
            </a:extLst>
          </p:cNvPr>
          <p:cNvSpPr/>
          <p:nvPr/>
        </p:nvSpPr>
        <p:spPr>
          <a:xfrm>
            <a:off x="3380083" y="1393439"/>
            <a:ext cx="1082404" cy="2256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32AF06F-FD94-6747-9923-71A019F58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260" y="2463996"/>
            <a:ext cx="225654" cy="2188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BD9E54-4173-7E40-83B8-1D0B4C97D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200" y="2439688"/>
            <a:ext cx="224294" cy="231529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519488E-4BA5-274F-9392-90984E973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3421" y="2776003"/>
            <a:ext cx="3208638" cy="6989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62573B-D0EA-654E-9DD4-A2ACE249C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781" y="4120921"/>
            <a:ext cx="225654" cy="2188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100D77-7A41-5F48-80A4-0607F962A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738" y="4102575"/>
            <a:ext cx="224294" cy="231529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3DA94ED-24F4-7B40-AD69-5EEDBFFB670F}"/>
              </a:ext>
            </a:extLst>
          </p:cNvPr>
          <p:cNvSpPr txBox="1">
            <a:spLocks/>
          </p:cNvSpPr>
          <p:nvPr/>
        </p:nvSpPr>
        <p:spPr>
          <a:xfrm>
            <a:off x="2149683" y="2262354"/>
            <a:ext cx="4948747" cy="32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400" b="1">
                <a:latin typeface="+mn-lt"/>
              </a:rPr>
              <a:t>Distinguisher for secret coefficient in Round5 (R5ND_1KEM_5d)</a:t>
            </a:r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8978972-FB77-7F46-ACF1-BDD32E2E0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9693" y="2782073"/>
            <a:ext cx="4637308" cy="6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E5FAAC-981C-7F49-8533-C582C045E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4696"/>
            <a:ext cx="8497330" cy="38638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Caching encryption keys is a very common technique used in several protocols such as the TLS and IKE.</a:t>
            </a: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Security of several public-key encryption schemes in a key-reuse scenario has been studied for a very long period of time... dating back to the million message attack of </a:t>
            </a:r>
            <a:r>
              <a:rPr lang="en-SG" sz="1400">
                <a:latin typeface="+mn-lt"/>
              </a:rPr>
              <a:t>Bleichenbacher reported in 1996.</a:t>
            </a: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These attacks craft malicious ciphertexts and use the decryption device to instantiate a </a:t>
            </a:r>
            <a:r>
              <a:rPr lang="en-SG" sz="1400" b="1">
                <a:latin typeface="+mn-lt"/>
              </a:rPr>
              <a:t>plaintext-checking</a:t>
            </a:r>
            <a:r>
              <a:rPr lang="en-SG" sz="1400">
                <a:latin typeface="+mn-lt"/>
              </a:rPr>
              <a:t> or </a:t>
            </a:r>
            <a:r>
              <a:rPr lang="en-SG" sz="1400" b="1">
                <a:latin typeface="+mn-lt"/>
              </a:rPr>
              <a:t>key-mismatch</a:t>
            </a:r>
            <a:r>
              <a:rPr lang="en-SG" sz="1400">
                <a:latin typeface="+mn-lt"/>
              </a:rPr>
              <a:t> oracle.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 marL="0" indent="0">
              <a:buNone/>
            </a:pPr>
            <a:endParaRPr lang="en-SG" sz="1400">
              <a:latin typeface="+mn-lt"/>
            </a:endParaRPr>
          </a:p>
          <a:p>
            <a:pPr lvl="1"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698EB5-E779-0C4F-AB04-9B436238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Motivation</a:t>
            </a:r>
          </a:p>
        </p:txBody>
      </p:sp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478280-9BF0-ED4F-80A2-09944460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2" y="2200377"/>
            <a:ext cx="7175495" cy="1313333"/>
          </a:xfrm>
          <a:prstGeom prst="rect">
            <a:avLst/>
          </a:prstGeom>
        </p:spPr>
      </p:pic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FAC6D4-4057-7B4B-BAA5-FAD15F28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2" y="2200375"/>
            <a:ext cx="7175494" cy="1313333"/>
          </a:xfrm>
          <a:prstGeom prst="rect">
            <a:avLst/>
          </a:prstGeom>
        </p:spPr>
      </p:pic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975F41-4714-C844-B59B-3B9741B07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2" y="2200376"/>
            <a:ext cx="7175495" cy="1313333"/>
          </a:xfrm>
          <a:prstGeom prst="rect">
            <a:avLst/>
          </a:prstGeom>
        </p:spPr>
      </p:pic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866353-3CA9-0346-8A1E-88A680B63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50" y="3614204"/>
            <a:ext cx="5017429" cy="12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333715" cy="38752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can adapt the same technique to recover the complete secret key one at a time.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exploit efficient properties of multiplication in the ring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If we choose 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By, simply changing the non-zero coefficient of </a:t>
            </a:r>
            <a:r>
              <a:rPr lang="en-IN" sz="1500" b="1" dirty="0">
                <a:latin typeface="+mn-lt"/>
              </a:rPr>
              <a:t>u</a:t>
            </a:r>
            <a:r>
              <a:rPr lang="en-IN" sz="1500" dirty="0">
                <a:latin typeface="+mn-lt"/>
              </a:rPr>
              <a:t> and </a:t>
            </a:r>
            <a:r>
              <a:rPr lang="en-IN" sz="1500" b="1" dirty="0">
                <a:latin typeface="+mn-lt"/>
              </a:rPr>
              <a:t>v</a:t>
            </a:r>
            <a:r>
              <a:rPr lang="en-IN" sz="1500" dirty="0">
                <a:latin typeface="+mn-lt"/>
              </a:rPr>
              <a:t>, we can recover the full secret key.</a:t>
            </a: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500" dirty="0">
                <a:latin typeface="+mn-lt"/>
              </a:rPr>
              <a:t>We exploit the efficient </a:t>
            </a:r>
            <a:r>
              <a:rPr lang="en-IN" sz="1500" b="1" dirty="0">
                <a:latin typeface="+mn-lt"/>
              </a:rPr>
              <a:t>rotation</a:t>
            </a:r>
            <a:r>
              <a:rPr lang="en-IN" sz="1500" dirty="0">
                <a:latin typeface="+mn-lt"/>
              </a:rPr>
              <a:t> property to restrict the number of possible values of the decryption output to just two (i.e)                  and                 . 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4851A0-9690-044C-A41F-538383DBB767}"/>
              </a:ext>
            </a:extLst>
          </p:cNvPr>
          <p:cNvSpPr txBox="1">
            <a:spLocks/>
          </p:cNvSpPr>
          <p:nvPr/>
        </p:nvSpPr>
        <p:spPr>
          <a:xfrm>
            <a:off x="457200" y="700546"/>
            <a:ext cx="8333715" cy="4018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IN" sz="15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500" dirty="0">
              <a:latin typeface="+mn-lt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Full Secret Key Recovery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AE8951-3D7C-3B4C-9327-311DCE8B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15" y="1460036"/>
            <a:ext cx="1794061" cy="21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0C8F-9457-B241-8BDC-A4D15361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20" y="1718034"/>
            <a:ext cx="2272062" cy="26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9C6DF-3E8D-0E4D-80FB-EDD1B5CBE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993" y="2213411"/>
            <a:ext cx="1639716" cy="28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17E59-88F4-1847-A767-7C3B0342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993" y="2512380"/>
            <a:ext cx="1639716" cy="284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B15501-65E0-5842-A522-2ED49D86C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501" y="2883175"/>
            <a:ext cx="1596362" cy="2376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D7CF64D-D129-FA46-9E24-B5258AC25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48" y="2892201"/>
            <a:ext cx="1661983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4898CE-6D8D-0D4C-8064-3AE3B3092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813" y="3197121"/>
            <a:ext cx="673738" cy="2694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FBF04F-402F-E44A-B800-EA5A6E712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948" y="3202173"/>
            <a:ext cx="1681227" cy="227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4B8E3A-FE30-B04B-AA61-80D9E64B6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0915" y="4418862"/>
            <a:ext cx="632046" cy="1788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34367F-3388-D74A-891B-6192D0F16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0377" y="4418862"/>
            <a:ext cx="632046" cy="1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333715" cy="38752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performed practical experiments over three schemes: Round5, LAC and Kyber.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 marL="0" indent="0">
              <a:buNone/>
            </a:pPr>
            <a:endParaRPr lang="en-IN" sz="1400" dirty="0">
              <a:latin typeface="+mn-lt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Experimental Results: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92ADEB8C-11CB-F04C-A549-C38509F22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22452"/>
              </p:ext>
            </p:extLst>
          </p:nvPr>
        </p:nvGraphicFramePr>
        <p:xfrm>
          <a:off x="651571" y="1414034"/>
          <a:ext cx="794497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385">
                  <a:extLst>
                    <a:ext uri="{9D8B030D-6E8A-4147-A177-3AD203B41FA5}">
                      <a16:colId xmlns:a16="http://schemas.microsoft.com/office/drawing/2014/main" val="1232873639"/>
                    </a:ext>
                  </a:extLst>
                </a:gridCol>
                <a:gridCol w="1160207">
                  <a:extLst>
                    <a:ext uri="{9D8B030D-6E8A-4147-A177-3AD203B41FA5}">
                      <a16:colId xmlns:a16="http://schemas.microsoft.com/office/drawing/2014/main" val="3711910436"/>
                    </a:ext>
                  </a:extLst>
                </a:gridCol>
                <a:gridCol w="1809135">
                  <a:extLst>
                    <a:ext uri="{9D8B030D-6E8A-4147-A177-3AD203B41FA5}">
                      <a16:colId xmlns:a16="http://schemas.microsoft.com/office/drawing/2014/main" val="2989986484"/>
                    </a:ext>
                  </a:extLst>
                </a:gridCol>
                <a:gridCol w="1489082">
                  <a:extLst>
                    <a:ext uri="{9D8B030D-6E8A-4147-A177-3AD203B41FA5}">
                      <a16:colId xmlns:a16="http://schemas.microsoft.com/office/drawing/2014/main" val="595437732"/>
                    </a:ext>
                  </a:extLst>
                </a:gridCol>
                <a:gridCol w="1573161">
                  <a:extLst>
                    <a:ext uri="{9D8B030D-6E8A-4147-A177-3AD203B41FA5}">
                      <a16:colId xmlns:a16="http://schemas.microsoft.com/office/drawing/2014/main" val="2897511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# Coeffs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# Pre-Processing traces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# Attack traces</a:t>
                      </a:r>
                    </a:p>
                    <a:p>
                      <a:pPr algn="ctr"/>
                      <a:r>
                        <a:rPr lang="en-US" sz="1400"/>
                        <a:t>(3 iterations)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Time (Minutes)</a:t>
                      </a:r>
                    </a:p>
                    <a:p>
                      <a:pPr algn="ctr"/>
                      <a:r>
                        <a:rPr lang="en-US" sz="1400"/>
                        <a:t>(3 iterations)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46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Round5 (</a:t>
                      </a:r>
                      <a:r>
                        <a:rPr lang="en-SG" sz="1400">
                          <a:latin typeface="+mn-lt"/>
                        </a:rPr>
                        <a:t>R5ND_1KEM_5d</a:t>
                      </a:r>
                      <a:r>
                        <a:rPr lang="en-US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 x 50 =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 x 489 x 3 = 2.9k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93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LAC </a:t>
                      </a:r>
                    </a:p>
                    <a:p>
                      <a:pPr algn="ctr"/>
                      <a:r>
                        <a:rPr lang="en-US" sz="1400"/>
                        <a:t>(LAC128)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 x 50 =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 x 512 x 3 = 3.0k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21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Kyber </a:t>
                      </a:r>
                    </a:p>
                    <a:p>
                      <a:pPr algn="ctr"/>
                      <a:r>
                        <a:rPr lang="en-US" sz="1400"/>
                        <a:t>(KYBER512)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 x 50 =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 x 512 x 3 = 7.7k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746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09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556172" cy="38752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The rotation property of polynomial multiplication does not hold for FrodoKEM as it operates over matrices and vectors.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The position of the dependent bit in the decryption output changes based on the position of the secret coefficient to be recovered (i.e) to recover the secret coefficient s[i], one has to distinguish between (1)   	    and (2) 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This increases the number of possible templates to be built in the pre-processing phase.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Frodo640: 129 templates.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Frodo976: 193 templates.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Frodo1344: 257 templates.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 marL="0" indent="0">
              <a:buNone/>
            </a:pPr>
            <a:endParaRPr lang="en-IN" sz="1400" dirty="0">
              <a:latin typeface="+mn-lt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Adapting our Attack to other schemes: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6DCA4-996E-7F4E-892F-82784FFB5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777" y="1821013"/>
            <a:ext cx="632046" cy="178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434992-ACD9-D343-8892-3ABBA6FB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39" y="1999894"/>
            <a:ext cx="73660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CAF33E-35C1-5B49-BB5F-0AE7BB25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556172" cy="38752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NewHope utilizes a redundancy approach in its encoding and decoding procedures by encoding a single bit into multiple coefficients.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In case of NewHope512, two coefficients of </a:t>
            </a:r>
            <a:r>
              <a:rPr lang="en-IN" sz="1400" b="1" dirty="0">
                <a:latin typeface="+mn-lt"/>
              </a:rPr>
              <a:t>m’ </a:t>
            </a:r>
            <a:r>
              <a:rPr lang="en-IN" sz="1400" dirty="0">
                <a:latin typeface="+mn-lt"/>
              </a:rPr>
              <a:t>are used to decode to a corresponding bit m’ and this increases to four coefficients in the case of NewHope1024.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Each coefficient of </a:t>
            </a:r>
            <a:r>
              <a:rPr lang="en-IN" sz="1400" b="1" dirty="0">
                <a:latin typeface="+mn-lt"/>
              </a:rPr>
              <a:t>s </a:t>
            </a:r>
            <a:r>
              <a:rPr lang="en-IN" sz="1400" dirty="0">
                <a:latin typeface="+mn-lt"/>
              </a:rPr>
              <a:t>can take 17 possible values (i.e) [-8,8] and this amounts to distinguishing between: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NewHope512: 289 candidate pairs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NewHope1024: 85321 candidate quadruples</a:t>
            </a:r>
          </a:p>
          <a:p>
            <a:pPr lvl="1"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propose a two staged randomized approach to search for the required ciphertexts.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performed attack simulations and could perform full key recovery using an ideal plaintext checking oracle.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b="1" dirty="0">
                <a:latin typeface="+mn-lt"/>
              </a:rPr>
              <a:t>NewHope512</a:t>
            </a:r>
            <a:r>
              <a:rPr lang="en-IN" sz="1400" dirty="0">
                <a:latin typeface="+mn-lt"/>
              </a:rPr>
              <a:t>: 6495 queries</a:t>
            </a:r>
          </a:p>
          <a:p>
            <a:pPr lvl="1">
              <a:buFont typeface="Wingdings" pitchFamily="2" charset="2"/>
              <a:buChar char="q"/>
            </a:pPr>
            <a:r>
              <a:rPr lang="en-IN" sz="1400" b="1" dirty="0">
                <a:latin typeface="+mn-lt"/>
              </a:rPr>
              <a:t>NewHope1024</a:t>
            </a:r>
            <a:r>
              <a:rPr lang="en-IN" sz="1400" dirty="0">
                <a:latin typeface="+mn-lt"/>
              </a:rPr>
              <a:t>: 26624 queries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 marL="0" indent="0">
              <a:buNone/>
            </a:pPr>
            <a:endParaRPr lang="en-IN" sz="1400" dirty="0">
              <a:latin typeface="+mn-lt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Adapting our Attack to other schemes: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D5BBF-76CB-ED45-BA6C-E8BE1059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859" y="2174471"/>
            <a:ext cx="3988281" cy="22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Countermeasures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87DD7A-871B-3B49-9A64-B47FDCB3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556172" cy="38752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Masking serves as a concrete countermeasure against our attacks targeting both the error correcting procedures and the FO transform.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However to the best of our knowledge, masking schemes for error correcting codes has not been studied yet.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For schemes that do not use error correcting codes, masking can concretely protect against our attack.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Our attacks thus reiterate the need for evaluating concrete masking style countermeasures to protect lattice-based schemes against side-channel attacks.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 marL="0" indent="0">
              <a:buNone/>
            </a:pPr>
            <a:endParaRPr lang="en-IN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655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>
            <a:extLst>
              <a:ext uri="{FF2B5EF4-FFF2-40B4-BE49-F238E27FC236}">
                <a16:creationId xmlns:a16="http://schemas.microsoft.com/office/drawing/2014/main" id="{E389359B-045C-084C-849E-8E4CF8B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Conclusion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87DD7A-871B-3B49-9A64-B47FDCB3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43969"/>
            <a:ext cx="8556172" cy="38752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proposed generic approaches for side-channel assisted chosen ciphertext attacks applicable to about six lattice-based schemes that participated in the second round of the NIST standardization process.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identify vulnerabilities within the error correcting procedures and the FO transform to efficiently instantiate a plaintext-checking oracle to perform full key recovery.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We evaluate all our attacks on optimized implementations of the targeted schemes on publicly available implementations from the pqm4 library on the ARM Cortex-M4 microcontroller.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All the demonstrated attacks can be performed in a matter of minutes using only a few thousand traces for full key recovery.</a:t>
            </a:r>
          </a:p>
          <a:p>
            <a:pPr marL="0" indent="0">
              <a:buNone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Our attacks thus reiterate the need for evaluating concrete masking style countermeasures to protect lattice-based schemes against side-channel attacks.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 marL="0" indent="0">
              <a:buNone/>
            </a:pPr>
            <a:endParaRPr lang="en-IN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18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98EB5-E779-0C4F-AB04-9B436238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Motivation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E5FAAC-981C-7F49-8533-C582C045E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5921"/>
            <a:ext cx="8497330" cy="44175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Lattice-based PKEs are also known to be susceptible to such chosen-ciphertext attacks in a key-reuse scenario.</a:t>
            </a: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How do you protect against such attacks?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b="1">
                <a:latin typeface="+mn-lt"/>
              </a:rPr>
              <a:t>No Key Caching </a:t>
            </a:r>
            <a:r>
              <a:rPr lang="en-SG" sz="1400">
                <a:latin typeface="+mn-lt"/>
              </a:rPr>
              <a:t>– Using ephemeral keys has a considerable impact on performance.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b="1">
                <a:latin typeface="+mn-lt"/>
              </a:rPr>
              <a:t>Chosen Ciphertext Security </a:t>
            </a:r>
            <a:r>
              <a:rPr lang="en-SG" sz="1400">
                <a:latin typeface="+mn-lt"/>
              </a:rPr>
              <a:t>- Removes the presence of a key-mismatch oracle.</a:t>
            </a: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The </a:t>
            </a:r>
            <a:r>
              <a:rPr lang="en-SG" sz="1400" b="1">
                <a:latin typeface="+mn-lt"/>
              </a:rPr>
              <a:t>Fujisaki-Okamoto</a:t>
            </a:r>
            <a:r>
              <a:rPr lang="en-SG" sz="1400">
                <a:latin typeface="+mn-lt"/>
              </a:rPr>
              <a:t> transform is a well known technique which has been used to provide chosen-ciphertext security (CCA) to several lattice-based PKEs.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Thus, the attacker cannot gain any information about the decrypted message for an invalid ciphertext thereby preventing such chosen-ciphertext attacks.</a:t>
            </a: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Is it possible to gain information about the decrypted message through side-channels???</a:t>
            </a: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Along the same lines, D’Anvers et al.[1] demonstrated a timing attack on error correcting codes used in LAC and RAMSTAKE to recover information about the decrypted message leading to full key recovery.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 lvl="1"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4B1C1D-7C6E-8D41-93A7-C77D1275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94" y="2238679"/>
            <a:ext cx="5898141" cy="1164208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8A546-C3D2-1F48-955E-C1A7485DE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6" y="2242980"/>
            <a:ext cx="6231467" cy="11689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A8E578-C021-5A42-9A7E-E52576D9B190}"/>
              </a:ext>
            </a:extLst>
          </p:cNvPr>
          <p:cNvCxnSpPr>
            <a:cxnSpLocks/>
          </p:cNvCxnSpPr>
          <p:nvPr/>
        </p:nvCxnSpPr>
        <p:spPr>
          <a:xfrm flipV="1">
            <a:off x="5742929" y="3257254"/>
            <a:ext cx="0" cy="291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F92FE9-E772-FA4F-99F7-9C2F439C5F74}"/>
              </a:ext>
            </a:extLst>
          </p:cNvPr>
          <p:cNvSpPr txBox="1"/>
          <p:nvPr/>
        </p:nvSpPr>
        <p:spPr>
          <a:xfrm>
            <a:off x="4572000" y="3548520"/>
            <a:ext cx="2021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Checks for the validity of </a:t>
            </a:r>
          </a:p>
          <a:p>
            <a:pPr algn="ctr"/>
            <a:r>
              <a:rPr lang="en-US" sz="1400"/>
              <a:t>ciphertext through </a:t>
            </a:r>
          </a:p>
          <a:p>
            <a:pPr algn="ctr"/>
            <a:r>
              <a:rPr lang="en-US" sz="1400"/>
              <a:t>re-encryption</a:t>
            </a:r>
          </a:p>
        </p:txBody>
      </p:sp>
    </p:spTree>
    <p:extLst>
      <p:ext uri="{BB962C8B-B14F-4D97-AF65-F5344CB8AC3E}">
        <p14:creationId xmlns:p14="http://schemas.microsoft.com/office/powerpoint/2010/main" val="10858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98EB5-E779-0C4F-AB04-9B436238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Our Contribution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E5FAAC-981C-7F49-8533-C582C045E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3183"/>
            <a:ext cx="8497330" cy="386386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In this work, we extend and generalize </a:t>
            </a:r>
            <a:r>
              <a:rPr lang="en-SG" sz="1400" b="1">
                <a:latin typeface="+mn-lt"/>
              </a:rPr>
              <a:t>side-channel assisted chosen ciphertext attacks </a:t>
            </a:r>
            <a:r>
              <a:rPr lang="en-SG" sz="1400">
                <a:latin typeface="+mn-lt"/>
              </a:rPr>
              <a:t>applicable to about six lattice-based PKE/KEMs all of which were second round candidates in the NIST call.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Kyber (Third Round - Main)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Saber (Third Round - Main)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Frodo KEM (Third Round - Alternative)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Round5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NewHope</a:t>
            </a:r>
          </a:p>
          <a:p>
            <a:pPr lvl="1"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LAC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We identified two types of EM-based side-channel vulnerabilities that can be used to instantiate an efficient a plaintext-checking oracle in chosen ciphertext secure schemes which can be used to perform secret key recovery.</a:t>
            </a:r>
          </a:p>
          <a:p>
            <a:pPr>
              <a:buFont typeface="Wingdings" pitchFamily="2" charset="2"/>
              <a:buChar char="q"/>
            </a:pPr>
            <a:endParaRPr lang="en-SG" sz="140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>
                <a:latin typeface="+mn-lt"/>
              </a:rPr>
              <a:t>We perform experimental validation of our EM-based side-channel attacks on implementations from the public </a:t>
            </a:r>
            <a:r>
              <a:rPr lang="en-SG" sz="1400" b="1">
                <a:latin typeface="+mn-lt"/>
              </a:rPr>
              <a:t>pqm4</a:t>
            </a:r>
            <a:r>
              <a:rPr lang="en-SG" sz="1400">
                <a:latin typeface="+mn-lt"/>
              </a:rPr>
              <a:t> library, a benchmarking framework for PQC schemes on the ARM Cortex-M4 microcontroller.</a:t>
            </a:r>
          </a:p>
          <a:p>
            <a:pPr>
              <a:buFont typeface="Wingdings" pitchFamily="2" charset="2"/>
              <a:buChar char="q"/>
            </a:pPr>
            <a:endParaRPr lang="en-IN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IN" sz="1400" dirty="0">
                <a:latin typeface="+mn-lt"/>
              </a:rPr>
              <a:t>All our demonstrate attacks can be practically performed in a matter of minutes only using a few thousand traces for full key recovery.</a:t>
            </a:r>
          </a:p>
        </p:txBody>
      </p:sp>
    </p:spTree>
    <p:extLst>
      <p:ext uri="{BB962C8B-B14F-4D97-AF65-F5344CB8AC3E}">
        <p14:creationId xmlns:p14="http://schemas.microsoft.com/office/powerpoint/2010/main" val="389350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F2D7C91-F562-D941-8AE6-A1F613C0B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3183"/>
            <a:ext cx="8497330" cy="38638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All the schemes targeted in this work are based on the well known Learning With Errors (LWE) and Learning With Rounding (LWR) problem.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6 out of the 26 schemes in the second round were based different variants of the LWE/LWR problem: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Standard LWE (Frodo) – computation over matrices/vectors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Ring LWE/LWR (NewHope, LAC, Round5) – computation over polynomials in polynomial rings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Module LWE/LWR (Kyber, Saber) – computation over matrices and vectors of polynomials in rings</a:t>
            </a:r>
          </a:p>
          <a:p>
            <a:pPr lvl="1"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All the aforementioned CCA secure PKE/KEMs contain in their core an encryption scheme based on a generic paradigm of the well known Lyubsashevsky-Peikert-Regev (LPR) Encryption scheme [2].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will briefly explain the LPR </a:t>
            </a:r>
            <a:r>
              <a:rPr lang="en-SG" sz="1400" dirty="0"/>
              <a:t>encryption </a:t>
            </a:r>
            <a:r>
              <a:rPr lang="en-SG" sz="1400" dirty="0">
                <a:latin typeface="+mn-lt"/>
              </a:rPr>
              <a:t>scheme when operating over the Ring-LWE problem for the sake of illustration.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We assume all operations are performed over the polynomial ring </a:t>
            </a: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dirty="0">
              <a:latin typeface="+mn-lt"/>
            </a:endParaRP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Lattice-based PKEs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5F7FC04-E739-2A49-918F-9C07C587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328" y="4416598"/>
            <a:ext cx="1794061" cy="2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Lattice-based PKEs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F2D7C91-F562-D941-8AE6-A1F613C0B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8279"/>
            <a:ext cx="8497330" cy="38638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2000" b="1" dirty="0">
                <a:latin typeface="+mn-lt"/>
              </a:rPr>
              <a:t>Key-Generation:</a:t>
            </a: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en-SG" sz="2000" b="1" dirty="0">
                <a:latin typeface="+mn-lt"/>
              </a:rPr>
              <a:t>Encryption:</a:t>
            </a: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None/>
            </a:pPr>
            <a:endParaRPr lang="en-SG" sz="14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0CF2A-06EB-1843-A68E-154ED701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89" y="2946895"/>
            <a:ext cx="1713311" cy="253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6A242-24F8-E24D-A0EF-549301BA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89" y="3270040"/>
            <a:ext cx="2059300" cy="259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98C341-BBE9-1241-9747-357C7A3F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89" y="3597466"/>
            <a:ext cx="1645822" cy="22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45AC86-79BB-554C-ABB7-DF4B2D5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89" y="3888923"/>
            <a:ext cx="2597665" cy="259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4A6B9-519B-954D-86AF-4C2E7AA40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90" y="4214692"/>
            <a:ext cx="1043410" cy="2428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4230CEE-6AEC-D848-9B89-EDB3D01CDCF6}"/>
              </a:ext>
            </a:extLst>
          </p:cNvPr>
          <p:cNvGrpSpPr/>
          <p:nvPr/>
        </p:nvGrpSpPr>
        <p:grpSpPr>
          <a:xfrm>
            <a:off x="928289" y="1261784"/>
            <a:ext cx="2421762" cy="1087729"/>
            <a:chOff x="1392354" y="1218529"/>
            <a:chExt cx="2421762" cy="10877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6AAF1E-C801-9643-81DE-0524A02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2354" y="1513646"/>
              <a:ext cx="1151411" cy="2232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63AA7E-1A72-C644-8D02-65678E36A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2433" y="1798425"/>
              <a:ext cx="1847850" cy="222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66C10C-8C23-3347-8CB8-67CC3FDF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2354" y="2087122"/>
              <a:ext cx="1847850" cy="2191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E256FD-566F-CE49-9CDB-23831A78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2354" y="1218529"/>
              <a:ext cx="2421762" cy="233571"/>
            </a:xfrm>
            <a:prstGeom prst="rect">
              <a:avLst/>
            </a:prstGeom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9DEE1E9-9681-8548-8EB9-47F183D00BA4}"/>
              </a:ext>
            </a:extLst>
          </p:cNvPr>
          <p:cNvSpPr txBox="1">
            <a:spLocks/>
          </p:cNvSpPr>
          <p:nvPr/>
        </p:nvSpPr>
        <p:spPr>
          <a:xfrm>
            <a:off x="3974059" y="808279"/>
            <a:ext cx="3208638" cy="1448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SG" sz="2000" b="1" dirty="0">
                <a:latin typeface="+mn-lt"/>
              </a:rPr>
              <a:t>Decryption:</a:t>
            </a: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901C90-7554-EA4D-BCD9-75A426A456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009" y="1232167"/>
            <a:ext cx="914124" cy="1189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3BEE01-BC6D-4C4F-9A02-5A1150C1B5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4009" y="1440696"/>
            <a:ext cx="1566991" cy="242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EFD34F-B591-8544-B9D6-035FF26D94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4009" y="1747508"/>
            <a:ext cx="1707035" cy="2256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F6120B-6EAA-2744-ABED-3E900DCD2522}"/>
              </a:ext>
            </a:extLst>
          </p:cNvPr>
          <p:cNvSpPr/>
          <p:nvPr/>
        </p:nvSpPr>
        <p:spPr>
          <a:xfrm>
            <a:off x="3984920" y="2562223"/>
            <a:ext cx="51699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SG" sz="1400" dirty="0"/>
              <a:t>All CPA secure LWE/LWR-based schemes suffer from a certain decryption failure rate.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SG" sz="1400" dirty="0"/>
              <a:t>Key Criterion for CCA security: </a:t>
            </a:r>
            <a:r>
              <a:rPr lang="en-SG" sz="1400" b="1" dirty="0"/>
              <a:t>Negligible decryption failure rate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SG" sz="1400" dirty="0"/>
              <a:t>Two routes taken to satisfy this criterion:</a:t>
            </a:r>
          </a:p>
          <a:p>
            <a:pPr lvl="1"/>
            <a:r>
              <a:rPr lang="en-SG" sz="1400" dirty="0"/>
              <a:t>1. Design Parameters with negligible failure rate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SG" sz="1400" dirty="0"/>
              <a:t>Kyber, Saber, NewHope, Frodo</a:t>
            </a:r>
          </a:p>
          <a:p>
            <a:pPr lvl="1"/>
            <a:r>
              <a:rPr lang="en-SG" sz="1400" dirty="0"/>
              <a:t>2. Utilize error correcting codes (ECC) to decrease failure rate</a:t>
            </a:r>
          </a:p>
          <a:p>
            <a:pPr marL="1200150" lvl="2" indent="-285750">
              <a:buFont typeface="Wingdings" pitchFamily="2" charset="2"/>
              <a:buChar char="q"/>
            </a:pPr>
            <a:r>
              <a:rPr lang="en-SG" sz="1400" dirty="0"/>
              <a:t>Round5, LAC</a:t>
            </a:r>
          </a:p>
          <a:p>
            <a:pPr marL="285750" indent="-285750">
              <a:buFont typeface="Wingdings" pitchFamily="2" charset="2"/>
              <a:buChar char="q"/>
            </a:pPr>
            <a:endParaRPr lang="en-SG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69175-7611-144C-8C93-9DE12A30D0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844" y="3601638"/>
            <a:ext cx="2842745" cy="215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0B5CA3-3B92-9240-82AF-1E1C012211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4009" y="1749122"/>
            <a:ext cx="2842745" cy="2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3">
            <a:extLst>
              <a:ext uri="{FF2B5EF4-FFF2-40B4-BE49-F238E27FC236}">
                <a16:creationId xmlns:a16="http://schemas.microsoft.com/office/drawing/2014/main" id="{A0BC61EB-A564-3144-91DA-AE099F6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02860"/>
          </a:xfrm>
        </p:spPr>
        <p:txBody>
          <a:bodyPr/>
          <a:lstStyle/>
          <a:p>
            <a:r>
              <a:rPr lang="en-US">
                <a:latin typeface="+mn-lt"/>
              </a:rPr>
              <a:t>Chosen Ciphertext Security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F2D7C91-F562-D941-8AE6-A1F613C0B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8280"/>
            <a:ext cx="8497330" cy="38542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Most LWE/LWR-based schemes utilize the well known Fujisaki-Okamoto (FO) transform for CCA security.</a:t>
            </a: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IND-CPA secure PKE (Encrypt, Decrypt) -&gt; IND-CCA secure KEM (Enapsulation, Decapsulation)</a:t>
            </a:r>
          </a:p>
          <a:p>
            <a:pPr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It forms a wrapper around the encryption and decryption procedure using one way functions (hash).</a:t>
            </a:r>
          </a:p>
          <a:p>
            <a:pPr>
              <a:buFont typeface="Wingdings" pitchFamily="2" charset="2"/>
              <a:buChar char="q"/>
            </a:pPr>
            <a:r>
              <a:rPr lang="en-SG" sz="1400" b="1" dirty="0">
                <a:latin typeface="+mn-lt"/>
              </a:rPr>
              <a:t>Checks validity of ciphertext after decryption through re-encryption.</a:t>
            </a: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None/>
            </a:pPr>
            <a:endParaRPr lang="en-SG" sz="1400" b="1" dirty="0">
              <a:latin typeface="+mn-lt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9DEE1E9-9681-8548-8EB9-47F183D00BA4}"/>
              </a:ext>
            </a:extLst>
          </p:cNvPr>
          <p:cNvSpPr txBox="1">
            <a:spLocks/>
          </p:cNvSpPr>
          <p:nvPr/>
        </p:nvSpPr>
        <p:spPr>
          <a:xfrm>
            <a:off x="1591962" y="1865312"/>
            <a:ext cx="3208638" cy="1448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2000" b="1" dirty="0">
                <a:latin typeface="+mn-lt"/>
              </a:rPr>
              <a:t>Encapsulation:</a:t>
            </a: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>
              <a:buFont typeface="Wingdings" pitchFamily="2" charset="2"/>
              <a:buChar char="q"/>
            </a:pPr>
            <a:endParaRPr lang="en-SG" sz="1400" b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en-SG" sz="1400" b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FE386A-F67B-AA4C-BE0E-866300D1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97" y="2363299"/>
            <a:ext cx="1965509" cy="152872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D07448E-1B65-7245-AD23-451124CA23D7}"/>
              </a:ext>
            </a:extLst>
          </p:cNvPr>
          <p:cNvGrpSpPr/>
          <p:nvPr/>
        </p:nvGrpSpPr>
        <p:grpSpPr>
          <a:xfrm>
            <a:off x="4859709" y="1865310"/>
            <a:ext cx="8497330" cy="3854256"/>
            <a:chOff x="4859709" y="1865310"/>
            <a:chExt cx="8497330" cy="3854256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B56BEB-1662-924C-8B15-20C08BF31167}"/>
                </a:ext>
              </a:extLst>
            </p:cNvPr>
            <p:cNvSpPr txBox="1">
              <a:spLocks/>
            </p:cNvSpPr>
            <p:nvPr/>
          </p:nvSpPr>
          <p:spPr>
            <a:xfrm>
              <a:off x="4859709" y="1865310"/>
              <a:ext cx="8497330" cy="3854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SG" sz="2000" b="1" dirty="0">
                  <a:latin typeface="+mn-lt"/>
                </a:rPr>
                <a:t>Decapsulation:</a:t>
              </a: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>
                <a:buFont typeface="Wingdings" pitchFamily="2" charset="2"/>
                <a:buChar char="q"/>
              </a:pPr>
              <a:endParaRPr lang="en-SG" sz="1400" b="1" dirty="0">
                <a:latin typeface="+mn-lt"/>
              </a:endParaRPr>
            </a:p>
            <a:p>
              <a:pPr marL="0" indent="0">
                <a:buFont typeface="Arial"/>
                <a:buNone/>
              </a:pPr>
              <a:endParaRPr lang="en-SG" sz="1400" b="1" dirty="0">
                <a:latin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7B58CD-4500-A34C-82FE-AA66F3A95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8461" y="2363297"/>
              <a:ext cx="2147644" cy="11640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B1E572-1485-E348-BF65-7E88397B8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3265" y="3841366"/>
              <a:ext cx="1364200" cy="90946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88F195-4A3A-ED48-9A49-BFE0CCCE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238" y="3573003"/>
              <a:ext cx="917127" cy="2194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AE9FAC-3C5F-F242-8B49-76BD56F56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461" y="4189889"/>
              <a:ext cx="359477" cy="148356"/>
            </a:xfrm>
            <a:prstGeom prst="rect">
              <a:avLst/>
            </a:prstGeom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239BEB-6B02-9748-B16D-0D66387BF3C6}"/>
              </a:ext>
            </a:extLst>
          </p:cNvPr>
          <p:cNvCxnSpPr>
            <a:cxnSpLocks/>
          </p:cNvCxnSpPr>
          <p:nvPr/>
        </p:nvCxnSpPr>
        <p:spPr>
          <a:xfrm flipH="1">
            <a:off x="7324166" y="3416419"/>
            <a:ext cx="412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1BF74ED-A1E0-BB43-91A9-4B9CB0929A38}"/>
              </a:ext>
            </a:extLst>
          </p:cNvPr>
          <p:cNvSpPr txBox="1"/>
          <p:nvPr/>
        </p:nvSpPr>
        <p:spPr>
          <a:xfrm>
            <a:off x="7736541" y="3259538"/>
            <a:ext cx="1213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Re-encryption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A58ADE-0B71-DE46-9E02-1041B31B4F48}"/>
              </a:ext>
            </a:extLst>
          </p:cNvPr>
          <p:cNvCxnSpPr>
            <a:cxnSpLocks/>
          </p:cNvCxnSpPr>
          <p:nvPr/>
        </p:nvCxnSpPr>
        <p:spPr>
          <a:xfrm flipH="1">
            <a:off x="7324166" y="3974350"/>
            <a:ext cx="412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45DFA6-9EE1-EB44-A1D9-B17D58CB65EE}"/>
              </a:ext>
            </a:extLst>
          </p:cNvPr>
          <p:cNvSpPr txBox="1"/>
          <p:nvPr/>
        </p:nvSpPr>
        <p:spPr>
          <a:xfrm>
            <a:off x="7736541" y="3814260"/>
            <a:ext cx="1024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Correct Key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292A35-E227-D443-994C-EBB8873712A9}"/>
              </a:ext>
            </a:extLst>
          </p:cNvPr>
          <p:cNvCxnSpPr>
            <a:cxnSpLocks/>
          </p:cNvCxnSpPr>
          <p:nvPr/>
        </p:nvCxnSpPr>
        <p:spPr>
          <a:xfrm flipH="1">
            <a:off x="7324166" y="4615927"/>
            <a:ext cx="412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6442D10-81A9-874D-A433-597E869857D2}"/>
              </a:ext>
            </a:extLst>
          </p:cNvPr>
          <p:cNvSpPr txBox="1"/>
          <p:nvPr/>
        </p:nvSpPr>
        <p:spPr>
          <a:xfrm>
            <a:off x="7765464" y="4462038"/>
            <a:ext cx="1095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Random Key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A99688-460B-D543-96F1-65E59DD874EA}"/>
              </a:ext>
            </a:extLst>
          </p:cNvPr>
          <p:cNvSpPr/>
          <p:nvPr/>
        </p:nvSpPr>
        <p:spPr>
          <a:xfrm>
            <a:off x="1549096" y="3595016"/>
            <a:ext cx="1608321" cy="433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F3C4CA-9F25-8A4F-B1B8-0D4CE6AE7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751" y="3638417"/>
            <a:ext cx="1254782" cy="2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E048B79-597A-294C-9E81-7BE8A598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0"/>
            <a:ext cx="6334299" cy="702860"/>
          </a:xfrm>
        </p:spPr>
        <p:txBody>
          <a:bodyPr>
            <a:normAutofit/>
          </a:bodyPr>
          <a:lstStyle/>
          <a:p>
            <a:r>
              <a:rPr lang="en-US" sz="3000">
                <a:latin typeface="+mn-lt"/>
              </a:rPr>
              <a:t>Attacking CCA secure Decapsulation:</a:t>
            </a:r>
          </a:p>
        </p:txBody>
      </p:sp>
      <p:pic>
        <p:nvPicPr>
          <p:cNvPr id="41" name="Picture 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723147-6C05-6748-B843-E8EEF2E2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89" y="2048038"/>
            <a:ext cx="5922554" cy="1692158"/>
          </a:xfrm>
          <a:prstGeom prst="rect">
            <a:avLst/>
          </a:prstGeom>
        </p:spPr>
      </p:pic>
      <p:pic>
        <p:nvPicPr>
          <p:cNvPr id="43" name="Picture 4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291F34-E767-0A47-A56F-62721D1C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66" y="907321"/>
            <a:ext cx="2200523" cy="1181762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CCD6D88-1135-2D49-9DA0-DEB7F68B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67" y="3575558"/>
            <a:ext cx="6163032" cy="130535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SG" sz="1400" b="1" dirty="0">
                <a:latin typeface="+mn-lt"/>
              </a:rPr>
              <a:t>Two main questions: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How to utilize side-channels to efficiently instantiate a plaintext-checking oracle? </a:t>
            </a:r>
          </a:p>
          <a:p>
            <a:pPr lvl="1">
              <a:buFont typeface="Wingdings" pitchFamily="2" charset="2"/>
              <a:buChar char="q"/>
            </a:pPr>
            <a:r>
              <a:rPr lang="en-SG" sz="1400" dirty="0">
                <a:latin typeface="+mn-lt"/>
              </a:rPr>
              <a:t>How to craft chosen ciphertexts such that outputs of the plaintext-checking oracle can be used to recover the secret key?</a:t>
            </a:r>
          </a:p>
        </p:txBody>
      </p:sp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D46DFBF3-B526-254B-BEC7-B9B3BB4E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64" y="893865"/>
            <a:ext cx="1029047" cy="1245343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E72436C0-73AC-F74E-BA67-146278AD3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664" y="873221"/>
            <a:ext cx="2127379" cy="12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C6CE4-E2AD-7C4C-9AD1-9604AC07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0366"/>
            <a:ext cx="8229600" cy="1601069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latin typeface="+mn-lt"/>
              </a:rPr>
              <a:t>Part I:</a:t>
            </a:r>
          </a:p>
          <a:p>
            <a:pPr marL="0" indent="0" algn="ctr">
              <a:buNone/>
            </a:pPr>
            <a:r>
              <a:rPr lang="en-US" b="1">
                <a:latin typeface="+mn-lt"/>
              </a:rPr>
              <a:t>Using side-channels to efficiently instantiate a plaintext-checking oracle.</a:t>
            </a:r>
          </a:p>
        </p:txBody>
      </p:sp>
    </p:spTree>
    <p:extLst>
      <p:ext uri="{BB962C8B-B14F-4D97-AF65-F5344CB8AC3E}">
        <p14:creationId xmlns:p14="http://schemas.microsoft.com/office/powerpoint/2010/main" val="2377869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8e1438ad-1fe9-4a93-96d6-c21b1dbaceb1"/>
  <p:tag name="TPVERSION" val="8"/>
  <p:tag name="TPFULLVERSION" val="8.6.1.4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rnal Presentation-SNLab" id="{176B98FE-9891-471B-A3B2-DFC3D3B8DC71}" vid="{26BAE8EA-02DF-4D39-BAC0-0698331F88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E816AC679FF4C86C22834E825BD05" ma:contentTypeVersion="1" ma:contentTypeDescription="Create a new document." ma:contentTypeScope="" ma:versionID="066e42d507d75a122d0db91dd470f30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975CAF-7041-46DD-B4DF-59B9137332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5A5925-5E47-4913-BFE9-AD0CEA6CB1A6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FE7E7B-321E-4959-8574-D3E2745C5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Internal Presentation-SNLab</Template>
  <TotalTime>20738</TotalTime>
  <Words>2284</Words>
  <Application>Microsoft Macintosh PowerPoint</Application>
  <PresentationFormat>On-screen Show (16:9)</PresentationFormat>
  <Paragraphs>355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Generic Side-channel attacks on CCA-secure lattice-based PKE and KEMs </vt:lpstr>
      <vt:lpstr>Motivation</vt:lpstr>
      <vt:lpstr>Motivation</vt:lpstr>
      <vt:lpstr>Our Contribution</vt:lpstr>
      <vt:lpstr>Lattice-based PKEs</vt:lpstr>
      <vt:lpstr>Lattice-based PKEs</vt:lpstr>
      <vt:lpstr>Chosen Ciphertext Security</vt:lpstr>
      <vt:lpstr>Attacking CCA secure Decapsulation:</vt:lpstr>
      <vt:lpstr>PowerPoint Presentation</vt:lpstr>
      <vt:lpstr>Experimental Setup:</vt:lpstr>
      <vt:lpstr>SCA over Error Correcting Codes : Round5 </vt:lpstr>
      <vt:lpstr>SCA over Error Correcting Codes : Round5 </vt:lpstr>
      <vt:lpstr>SCA over Error Correcting Codes : Round5 </vt:lpstr>
      <vt:lpstr>SCA over Error Correcting Codes : LAC </vt:lpstr>
      <vt:lpstr>SCA over FO Transform: Kyber </vt:lpstr>
      <vt:lpstr>PowerPoint Presentation</vt:lpstr>
      <vt:lpstr>Crafting Malicious Ciphertexts</vt:lpstr>
      <vt:lpstr>Crafting Malicious Ciphertexts</vt:lpstr>
      <vt:lpstr>Crafting Malicious Ciphertexts</vt:lpstr>
      <vt:lpstr>Full Secret Key Recovery</vt:lpstr>
      <vt:lpstr>Experimental Results:</vt:lpstr>
      <vt:lpstr>Adapting our Attack to other schemes:</vt:lpstr>
      <vt:lpstr>Adapting our Attack to other schemes:</vt:lpstr>
      <vt:lpstr>Countermeasures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Orbit Coupling based  Intelligence  Technology (SOCIETY)</dc:title>
  <dc:creator>Seidikkurippu N Piramanayagam</dc:creator>
  <cp:lastModifiedBy>#RAVI PRASANNA#</cp:lastModifiedBy>
  <cp:revision>1598</cp:revision>
  <dcterms:created xsi:type="dcterms:W3CDTF">2019-02-01T02:14:05Z</dcterms:created>
  <dcterms:modified xsi:type="dcterms:W3CDTF">2020-09-07T13:57:21Z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0x010100E28E816AC679FF4C86C22834E825BD05</vt:lpwstr>
  </property>
</Properties>
</file>