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4"/>
  </p:notesMasterIdLst>
  <p:sldIdLst>
    <p:sldId id="552" r:id="rId2"/>
    <p:sldId id="555" r:id="rId3"/>
    <p:sldId id="556" r:id="rId4"/>
    <p:sldId id="609" r:id="rId5"/>
    <p:sldId id="567" r:id="rId6"/>
    <p:sldId id="579" r:id="rId7"/>
    <p:sldId id="565" r:id="rId8"/>
    <p:sldId id="580" r:id="rId9"/>
    <p:sldId id="582" r:id="rId10"/>
    <p:sldId id="545" r:id="rId11"/>
    <p:sldId id="563" r:id="rId12"/>
    <p:sldId id="610" r:id="rId13"/>
    <p:sldId id="589" r:id="rId14"/>
    <p:sldId id="590" r:id="rId15"/>
    <p:sldId id="558" r:id="rId16"/>
    <p:sldId id="605" r:id="rId17"/>
    <p:sldId id="614" r:id="rId18"/>
    <p:sldId id="612" r:id="rId19"/>
    <p:sldId id="613" r:id="rId20"/>
    <p:sldId id="615" r:id="rId21"/>
    <p:sldId id="553" r:id="rId22"/>
    <p:sldId id="60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49A0"/>
    <a:srgbClr val="9FD3E4"/>
    <a:srgbClr val="415569"/>
    <a:srgbClr val="ED7173"/>
    <a:srgbClr val="4DC884"/>
    <a:srgbClr val="F99C39"/>
    <a:srgbClr val="FFCE53"/>
    <a:srgbClr val="85B9B1"/>
    <a:srgbClr val="4ADE97"/>
    <a:srgbClr val="2C4A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71" autoAdjust="0"/>
    <p:restoredTop sz="90426" autoAdjust="0"/>
  </p:normalViewPr>
  <p:slideViewPr>
    <p:cSldViewPr snapToGrid="0" snapToObjects="1" showGuides="1">
      <p:cViewPr varScale="1">
        <p:scale>
          <a:sx n="79" d="100"/>
          <a:sy n="79" d="100"/>
        </p:scale>
        <p:origin x="13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6T14:47:31.526"/>
    </inkml:context>
    <inkml:brush xml:id="br0">
      <inkml:brushProperty name="width" value="0.35" units="cm"/>
      <inkml:brushProperty name="height" value="0.35" units="cm"/>
      <inkml:brushProperty name="color" value="#3B3FB6"/>
      <inkml:brushProperty name="ignorePressure" value="1"/>
    </inkml:brush>
  </inkml:definitions>
  <inkml:trace contextRef="#ctx0" brushRef="#br0">0 0</inkml:trace>
  <inkml:trace contextRef="#ctx0" brushRef="#br0" timeOffset="350.28">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6T14:47:38.836"/>
    </inkml:context>
    <inkml:brush xml:id="br0">
      <inkml:brushProperty name="width" value="0.35" units="cm"/>
      <inkml:brushProperty name="height" value="0.35" units="cm"/>
      <inkml:brushProperty name="color" value="#3B3FB6"/>
      <inkml:brushProperty name="ignorePressure" value="1"/>
    </inkml:brush>
  </inkml:definitions>
  <inkml:trace contextRef="#ctx0" brushRef="#br0">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6T14:47:45.946"/>
    </inkml:context>
    <inkml:brush xml:id="br0">
      <inkml:brushProperty name="width" value="0.35" units="cm"/>
      <inkml:brushProperty name="height" value="0.35" units="cm"/>
      <inkml:brushProperty name="color" value="#3B3FB6"/>
      <inkml:brushProperty name="ignorePressure" value="1"/>
    </inkml:brush>
  </inkml:definitions>
  <inkml:trace contextRef="#ctx0" brushRef="#br0">1 1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6T14:54:49.053"/>
    </inkml:context>
    <inkml:brush xml:id="br0">
      <inkml:brushProperty name="width" value="0.35" units="cm"/>
      <inkml:brushProperty name="height" value="0.35" units="cm"/>
      <inkml:brushProperty name="color" value="#3B3FB6"/>
      <inkml:brushProperty name="ignorePressure" value="1"/>
    </inkml:brush>
  </inkml:definitions>
  <inkml:trace contextRef="#ctx0" brushRef="#br0">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6T14:54:57.500"/>
    </inkml:context>
    <inkml:brush xml:id="br0">
      <inkml:brushProperty name="width" value="0.35" units="cm"/>
      <inkml:brushProperty name="height" value="0.35" units="cm"/>
      <inkml:brushProperty name="color" value="#3B3FB6"/>
      <inkml:brushProperty name="ignorePressure" value="1"/>
    </inkml:brush>
  </inkml:definitions>
  <inkml:trace contextRef="#ctx0" brushRef="#br0">0 1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6T14:55:08.395"/>
    </inkml:context>
    <inkml:brush xml:id="br0">
      <inkml:brushProperty name="width" value="0.35" units="cm"/>
      <inkml:brushProperty name="height" value="0.35" units="cm"/>
      <inkml:brushProperty name="color" value="#3B3FB6"/>
      <inkml:brushProperty name="ignorePressure" value="1"/>
    </inkml:brush>
  </inkml:definitions>
  <inkml:trace contextRef="#ctx0" brushRef="#br0">0 1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6T14:55:23.357"/>
    </inkml:context>
    <inkml:brush xml:id="br0">
      <inkml:brushProperty name="width" value="0.35" units="cm"/>
      <inkml:brushProperty name="height" value="0.35" units="cm"/>
      <inkml:brushProperty name="color" value="#3B3FB6"/>
      <inkml:brushProperty name="ignorePressure" value="1"/>
    </inkml:brush>
  </inkml:definitions>
  <inkml:trace contextRef="#ctx0" brushRef="#br0">0 1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6T14:55:32.274"/>
    </inkml:context>
    <inkml:brush xml:id="br0">
      <inkml:brushProperty name="width" value="0.35" units="cm"/>
      <inkml:brushProperty name="height" value="0.35" units="cm"/>
      <inkml:brushProperty name="color" value="#3B3FB6"/>
      <inkml:brushProperty name="ignorePressure" value="1"/>
    </inkml:brush>
  </inkml:definitions>
  <inkml:trace contextRef="#ctx0" brushRef="#br0">0 1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6T14:47:31.526"/>
    </inkml:context>
    <inkml:brush xml:id="br0">
      <inkml:brushProperty name="width" value="0.35" units="cm"/>
      <inkml:brushProperty name="height" value="0.35" units="cm"/>
      <inkml:brushProperty name="color" value="#3B3FB6"/>
      <inkml:brushProperty name="ignorePressure" value="1"/>
    </inkml:brush>
  </inkml:definitions>
  <inkml:trace contextRef="#ctx0" brushRef="#br0">0 0</inkml:trace>
  <inkml:trace contextRef="#ctx0" brushRef="#br0" timeOffset="350.28">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6T14:47:38.836"/>
    </inkml:context>
    <inkml:brush xml:id="br0">
      <inkml:brushProperty name="width" value="0.35" units="cm"/>
      <inkml:brushProperty name="height" value="0.35" units="cm"/>
      <inkml:brushProperty name="color" value="#3B3FB6"/>
      <inkml:brushProperty name="ignorePressure" value="1"/>
    </inkml:brush>
  </inkml:definitions>
  <inkml:trace contextRef="#ctx0" brushRef="#br0">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6T14:47:45.946"/>
    </inkml:context>
    <inkml:brush xml:id="br0">
      <inkml:brushProperty name="width" value="0.35" units="cm"/>
      <inkml:brushProperty name="height" value="0.35" units="cm"/>
      <inkml:brushProperty name="color" value="#3B3FB6"/>
      <inkml:brushProperty name="ignorePressure" value="1"/>
    </inkml:brush>
  </inkml:definitions>
  <inkml:trace contextRef="#ctx0" brushRef="#br0">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6T14:47:38.836"/>
    </inkml:context>
    <inkml:brush xml:id="br0">
      <inkml:brushProperty name="width" value="0.35" units="cm"/>
      <inkml:brushProperty name="height" value="0.35" units="cm"/>
      <inkml:brushProperty name="color" value="#3B3FB6"/>
      <inkml:brushProperty name="ignorePressure" value="1"/>
    </inkml:brush>
  </inkml:definitions>
  <inkml:trace contextRef="#ctx0" brushRef="#br0">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6T14:54:49.053"/>
    </inkml:context>
    <inkml:brush xml:id="br0">
      <inkml:brushProperty name="width" value="0.35" units="cm"/>
      <inkml:brushProperty name="height" value="0.35" units="cm"/>
      <inkml:brushProperty name="color" value="#3B3FB6"/>
      <inkml:brushProperty name="ignorePressure" value="1"/>
    </inkml:brush>
  </inkml:definitions>
  <inkml:trace contextRef="#ctx0" brushRef="#br0">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6T14:54:57.500"/>
    </inkml:context>
    <inkml:brush xml:id="br0">
      <inkml:brushProperty name="width" value="0.35" units="cm"/>
      <inkml:brushProperty name="height" value="0.35" units="cm"/>
      <inkml:brushProperty name="color" value="#3B3FB6"/>
      <inkml:brushProperty name="ignorePressure" value="1"/>
    </inkml:brush>
  </inkml:definitions>
  <inkml:trace contextRef="#ctx0" brushRef="#br0">0 1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6T14:55:08.395"/>
    </inkml:context>
    <inkml:brush xml:id="br0">
      <inkml:brushProperty name="width" value="0.35" units="cm"/>
      <inkml:brushProperty name="height" value="0.35" units="cm"/>
      <inkml:brushProperty name="color" value="#3B3FB6"/>
      <inkml:brushProperty name="ignorePressure" value="1"/>
    </inkml:brush>
  </inkml:definitions>
  <inkml:trace contextRef="#ctx0" brushRef="#br0">0 1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6T14:55:23.357"/>
    </inkml:context>
    <inkml:brush xml:id="br0">
      <inkml:brushProperty name="width" value="0.35" units="cm"/>
      <inkml:brushProperty name="height" value="0.35" units="cm"/>
      <inkml:brushProperty name="color" value="#3B3FB6"/>
      <inkml:brushProperty name="ignorePressure" value="1"/>
    </inkml:brush>
  </inkml:definitions>
  <inkml:trace contextRef="#ctx0" brushRef="#br0">0 1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6T14:55:32.274"/>
    </inkml:context>
    <inkml:brush xml:id="br0">
      <inkml:brushProperty name="width" value="0.35" units="cm"/>
      <inkml:brushProperty name="height" value="0.35" units="cm"/>
      <inkml:brushProperty name="color" value="#3B3FB6"/>
      <inkml:brushProperty name="ignorePressure" value="1"/>
    </inkml:brush>
  </inkml:definitions>
  <inkml:trace contextRef="#ctx0" brushRef="#br0">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6T14:47:45.946"/>
    </inkml:context>
    <inkml:brush xml:id="br0">
      <inkml:brushProperty name="width" value="0.35" units="cm"/>
      <inkml:brushProperty name="height" value="0.35" units="cm"/>
      <inkml:brushProperty name="color" value="#3B3FB6"/>
      <inkml:brushProperty name="ignorePressure" value="1"/>
    </inkml:brush>
  </inkml:definitions>
  <inkml:trace contextRef="#ctx0" brushRef="#br0">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6T14:54:49.053"/>
    </inkml:context>
    <inkml:brush xml:id="br0">
      <inkml:brushProperty name="width" value="0.35" units="cm"/>
      <inkml:brushProperty name="height" value="0.35" units="cm"/>
      <inkml:brushProperty name="color" value="#3B3FB6"/>
      <inkml:brushProperty name="ignorePressure" value="1"/>
    </inkml:brush>
  </inkml:definitions>
  <inkml:trace contextRef="#ctx0" brushRef="#br0">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6T14:54:57.500"/>
    </inkml:context>
    <inkml:brush xml:id="br0">
      <inkml:brushProperty name="width" value="0.35" units="cm"/>
      <inkml:brushProperty name="height" value="0.35" units="cm"/>
      <inkml:brushProperty name="color" value="#3B3FB6"/>
      <inkml:brushProperty name="ignorePressure" value="1"/>
    </inkml:brush>
  </inkml:definitions>
  <inkml:trace contextRef="#ctx0" brushRef="#br0">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6T14:55:08.395"/>
    </inkml:context>
    <inkml:brush xml:id="br0">
      <inkml:brushProperty name="width" value="0.35" units="cm"/>
      <inkml:brushProperty name="height" value="0.35" units="cm"/>
      <inkml:brushProperty name="color" value="#3B3FB6"/>
      <inkml:brushProperty name="ignorePressure" value="1"/>
    </inkml:brush>
  </inkml:definitions>
  <inkml:trace contextRef="#ctx0" brushRef="#br0">0 1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6T14:55:23.357"/>
    </inkml:context>
    <inkml:brush xml:id="br0">
      <inkml:brushProperty name="width" value="0.35" units="cm"/>
      <inkml:brushProperty name="height" value="0.35" units="cm"/>
      <inkml:brushProperty name="color" value="#3B3FB6"/>
      <inkml:brushProperty name="ignorePressure" value="1"/>
    </inkml:brush>
  </inkml:definitions>
  <inkml:trace contextRef="#ctx0" brushRef="#br0">0 1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6T14:55:32.274"/>
    </inkml:context>
    <inkml:brush xml:id="br0">
      <inkml:brushProperty name="width" value="0.35" units="cm"/>
      <inkml:brushProperty name="height" value="0.35" units="cm"/>
      <inkml:brushProperty name="color" value="#3B3FB6"/>
      <inkml:brushProperty name="ignorePressure" value="1"/>
    </inkml:brush>
  </inkml:definitions>
  <inkml:trace contextRef="#ctx0" brushRef="#br0">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6T14:47:31.526"/>
    </inkml:context>
    <inkml:brush xml:id="br0">
      <inkml:brushProperty name="width" value="0.35" units="cm"/>
      <inkml:brushProperty name="height" value="0.35" units="cm"/>
      <inkml:brushProperty name="color" value="#3B3FB6"/>
      <inkml:brushProperty name="ignorePressure" value="1"/>
    </inkml:brush>
  </inkml:definitions>
  <inkml:trace contextRef="#ctx0" brushRef="#br0">0 0</inkml:trace>
  <inkml:trace contextRef="#ctx0" brushRef="#br0" timeOffset="350.28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CD536-DAFA-0A44-A059-3D800422E332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7383C-AEE5-9243-A940-2DB480236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9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7383C-AEE5-9243-A940-2DB4802363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98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7383C-AEE5-9243-A940-2DB4802363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78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7383C-AEE5-9243-A940-2DB4802363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87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7383C-AEE5-9243-A940-2DB4802363A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46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7383C-AEE5-9243-A940-2DB4802363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8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1EB93776-7574-4D79-86AA-152E0FBBEC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09023266-DD70-4FB7-AF01-F70DBA3F10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_trad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00056F-1A8F-4B24-A058-B3FF7FBAF6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BC2F5A-A51B-4231-A999-371A66D33EDD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154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1EB93776-7574-4D79-86AA-152E0FBBEC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09023266-DD70-4FB7-AF01-F70DBA3F10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_trad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00056F-1A8F-4B24-A058-B3FF7FBAF6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BC2F5A-A51B-4231-A999-371A66D33EDD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805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1EB93776-7574-4D79-86AA-152E0FBBEC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09023266-DD70-4FB7-AF01-F70DBA3F10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_tradnl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00056F-1A8F-4B24-A058-B3FF7FBAF6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BC2F5A-A51B-4231-A999-371A66D33EDD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719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1EB93776-7574-4D79-86AA-152E0FBBEC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09023266-DD70-4FB7-AF01-F70DBA3F10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_trad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00056F-1A8F-4B24-A058-B3FF7FBAF6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BC2F5A-A51B-4231-A999-371A66D33EDD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34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7383C-AEE5-9243-A940-2DB4802363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08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7383C-AEE5-9243-A940-2DB4802363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87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s-ES" dirty="0" err="1"/>
                  <a:t>Evaluation</a:t>
                </a:r>
                <a:r>
                  <a:rPr lang="es-ES" dirty="0"/>
                  <a:t> </a:t>
                </a:r>
                <a:r>
                  <a:rPr lang="es-ES" dirty="0" err="1"/>
                  <a:t>of</a:t>
                </a:r>
                <a:r>
                  <a:rPr lang="es-ES" dirty="0"/>
                  <a:t> </a:t>
                </a:r>
                <a:r>
                  <a:rPr lang="es-ES" i="1" dirty="0"/>
                  <a:t>p</a:t>
                </a:r>
                <a:r>
                  <a:rPr lang="es-ES" dirty="0"/>
                  <a:t> at </a:t>
                </a:r>
                <a:r>
                  <a:rPr lang="es-ES" sz="1200" b="0" i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𝛼</a:t>
                </a:r>
                <a:r>
                  <a:rPr lang="en-US" dirty="0"/>
                  <a:t> on the right</a:t>
                </a:r>
              </a:p>
              <a:p>
                <a:endParaRPr lang="en-US" dirty="0"/>
              </a:p>
              <a:p>
                <a:r>
                  <a:rPr lang="en-US" dirty="0"/>
                  <a:t>IMPORTANT BIT: “For most </a:t>
                </a:r>
                <a:r>
                  <a:rPr lang="es-ES" sz="1200" b="0" i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𝛼</a:t>
                </a:r>
                <a:r>
                  <a:rPr lang="en-US" dirty="0"/>
                  <a:t>”. If </a:t>
                </a:r>
                <a:r>
                  <a:rPr lang="es-ES" sz="1200" b="0" i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𝛼</a:t>
                </a:r>
                <a:r>
                  <a:rPr lang="en-US" dirty="0"/>
                  <a:t> commutes with coefficients of polynomial or w/ scalar, things work out.</a:t>
                </a:r>
                <a:br>
                  <a:rPr lang="en-US" dirty="0"/>
                </a:br>
                <a:r>
                  <a:rPr lang="en-US" dirty="0"/>
                  <a:t>Choose </a:t>
                </a:r>
                <a:r>
                  <a:rPr lang="en-US" baseline="0" dirty="0"/>
                  <a:t>set of eval points A to define Shamir taking this into account.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7383C-AEE5-9243-A940-2DB4802363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15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7383C-AEE5-9243-A940-2DB4802363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53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tii.ae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51CA59C-2B7A-FB4D-9EE7-E006C4EA48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965F45-30B3-2E4D-8A1B-505F0836DC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76736" y="2637100"/>
            <a:ext cx="6288832" cy="889937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1F4CC2-DC3E-A444-BF89-47C11CE17D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76736" y="3756773"/>
            <a:ext cx="4559559" cy="23637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en-US" sz="16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date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D06B488-981C-424E-A909-904009A7B8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26501"/>
            <a:ext cx="2605189" cy="5404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92C30E-8D4E-684F-B54E-61816C7179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5080" y="5900868"/>
            <a:ext cx="990983" cy="5762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A965F1-37A0-B540-846B-18EF76D4815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15241" y="319264"/>
            <a:ext cx="1360822" cy="70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47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9A090-7594-F042-9ACF-C02CE7039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8933-9D11-254A-B3BE-35D62AAB869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99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1F1EE0F-A474-7842-868B-506FCA0F874A}"/>
              </a:ext>
            </a:extLst>
          </p:cNvPr>
          <p:cNvSpPr/>
          <p:nvPr/>
        </p:nvSpPr>
        <p:spPr>
          <a:xfrm>
            <a:off x="-114299" y="0"/>
            <a:ext cx="12430124" cy="6986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BF947E26-B975-D648-B99B-1F21B5F2A571}"/>
              </a:ext>
            </a:extLst>
          </p:cNvPr>
          <p:cNvSpPr txBox="1"/>
          <p:nvPr/>
        </p:nvSpPr>
        <p:spPr>
          <a:xfrm>
            <a:off x="5653167" y="6290734"/>
            <a:ext cx="891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tii.ae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824138-7A4F-BB40-8D8D-D94A33DA3F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43965-4643-F643-A67C-D0741259ACA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6A562F-C7BA-5941-A9B6-A47F1945CC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53006" y="2936007"/>
            <a:ext cx="1695660" cy="9859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396217-0A20-AC4E-A724-C11EE6BA24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52623" y="2816128"/>
            <a:ext cx="2368184" cy="122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04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FF64E-B742-46C5-9E46-84B7DFDB6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2F7ED-B9EC-4516-B74F-4F4E193B5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70C58-9AB2-40DA-A5E2-5FFD105F2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AF87A-0DA0-476C-B5E4-890F4D1C8DFF}" type="datetimeFigureOut">
              <a:rPr lang="es-ES_tradnl" smtClean="0"/>
              <a:t>09/08/2021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E4CF0-E13D-4550-A976-DF0688258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BD744-4EDE-4EFD-8D1A-AFD54D36C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A388-90C5-4F54-9C8B-E1C7DA5EDE5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62005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15353-9C9C-1645-97B1-017313004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596766"/>
            <a:ext cx="5580062" cy="358555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2500" b="1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agenda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0AAE7E7-7A41-BD47-ADA1-6D996DE6D1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369426"/>
            <a:ext cx="5580062" cy="30416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2000"/>
              </a:lnSpc>
              <a:buNone/>
              <a:defRPr lang="en-US" sz="2000" b="0" kern="120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>
              <a:buNone/>
              <a:defRPr lang="en-US" sz="250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914400" indent="0">
              <a:buNone/>
              <a:defRPr lang="en-US" sz="250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1371600" indent="0">
              <a:buNone/>
              <a:defRPr lang="en-US" sz="250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1828800" indent="0">
              <a:buNone/>
              <a:defRPr lang="en-GB" sz="2500" b="1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1_Edit Master text styles</a:t>
            </a:r>
          </a:p>
          <a:p>
            <a:pPr lvl="0"/>
            <a:r>
              <a:rPr lang="en-US" dirty="0"/>
              <a:t>2_Second level</a:t>
            </a:r>
          </a:p>
          <a:p>
            <a:pPr lvl="0"/>
            <a:r>
              <a:rPr lang="en-US" dirty="0"/>
              <a:t>3_Third level</a:t>
            </a:r>
          </a:p>
          <a:p>
            <a:pPr lvl="0"/>
            <a:r>
              <a:rPr lang="en-US" dirty="0"/>
              <a:t>4_Fourth level</a:t>
            </a:r>
          </a:p>
          <a:p>
            <a:pPr lvl="0"/>
            <a:r>
              <a:rPr lang="en-US" dirty="0"/>
              <a:t>5_Fifth level</a:t>
            </a:r>
            <a:endParaRPr lang="en-GB" dirty="0"/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F4F611C2-A871-5040-A34A-2807599070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7601" y="6347882"/>
            <a:ext cx="398462" cy="1481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C8A43965-4643-F643-A67C-D0741259AC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57F5E1-4D53-FA48-92B1-5FA92D9BDC7B}"/>
              </a:ext>
            </a:extLst>
          </p:cNvPr>
          <p:cNvSpPr/>
          <p:nvPr userDrawn="1"/>
        </p:nvSpPr>
        <p:spPr>
          <a:xfrm>
            <a:off x="515938" y="2004020"/>
            <a:ext cx="1080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60431D7-8FCA-6C46-B69F-AF474C52F162}"/>
              </a:ext>
            </a:extLst>
          </p:cNvPr>
          <p:cNvGrpSpPr/>
          <p:nvPr userDrawn="1"/>
        </p:nvGrpSpPr>
        <p:grpSpPr>
          <a:xfrm>
            <a:off x="7981509" y="153126"/>
            <a:ext cx="3780588" cy="7585895"/>
            <a:chOff x="7421943" y="153126"/>
            <a:chExt cx="3780588" cy="758589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6651A3A-D0BB-354F-8E87-14BDFD4CD5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13130844">
              <a:off x="7421943" y="465191"/>
              <a:ext cx="3505958" cy="727383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450DD57-80B1-404A-8668-3E2198E2496E}"/>
                </a:ext>
              </a:extLst>
            </p:cNvPr>
            <p:cNvSpPr/>
            <p:nvPr userDrawn="1"/>
          </p:nvSpPr>
          <p:spPr>
            <a:xfrm>
              <a:off x="9727434" y="153126"/>
              <a:ext cx="1475097" cy="10991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440790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lid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FFF0D8-1E9E-644C-A5EC-E15BF954090B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FBADDB0-3A66-E04D-853B-B1506CE3C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195" y="3135494"/>
            <a:ext cx="5572805" cy="444969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2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0" name="Slide Number Placeholder 13">
            <a:extLst>
              <a:ext uri="{FF2B5EF4-FFF2-40B4-BE49-F238E27FC236}">
                <a16:creationId xmlns:a16="http://schemas.microsoft.com/office/drawing/2014/main" id="{74C1BED9-7182-A343-B2B1-BB1CE579A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7601" y="6347882"/>
            <a:ext cx="398462" cy="1481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</a:defRPr>
            </a:lvl1pPr>
          </a:lstStyle>
          <a:p>
            <a:fld id="{C8A43965-4643-F643-A67C-D0741259AC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C52CD9-52A2-C94F-9BDC-5D45281C4B93}"/>
              </a:ext>
            </a:extLst>
          </p:cNvPr>
          <p:cNvSpPr/>
          <p:nvPr userDrawn="1"/>
        </p:nvSpPr>
        <p:spPr>
          <a:xfrm>
            <a:off x="515938" y="3667524"/>
            <a:ext cx="1080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73646B-F7C7-D747-A04D-2EF43636EA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3105783">
            <a:off x="7981494" y="455060"/>
            <a:ext cx="3508547" cy="727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67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od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77D80FF-7C0B-E042-82BB-0538C486F6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795" y="451912"/>
            <a:ext cx="8737535" cy="299878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2500" b="1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48ED987-DC2B-E84A-99B4-1F875EA184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795" y="1529580"/>
            <a:ext cx="11160268" cy="469231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2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>
              <a:buNone/>
              <a:defRPr lang="en-US" sz="250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914400" indent="0">
              <a:buNone/>
              <a:defRPr lang="en-US" sz="250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1371600" indent="0">
              <a:buNone/>
              <a:defRPr lang="en-US" sz="250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1828800" indent="0">
              <a:buNone/>
              <a:defRPr lang="en-GB" sz="2500" b="1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2E8BB6E-B74A-3340-8299-56D9FEB8D5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795" y="1043356"/>
            <a:ext cx="8737535" cy="2765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2000" b="0" kern="120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>
              <a:buNone/>
              <a:defRPr lang="en-US" sz="250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914400" indent="0">
              <a:buNone/>
              <a:defRPr lang="en-US" sz="250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1371600" indent="0">
              <a:buNone/>
              <a:defRPr lang="en-US" sz="250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1828800" indent="0">
              <a:buNone/>
              <a:defRPr lang="en-GB" sz="2500" b="1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Design Edit Master text styles</a:t>
            </a: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D8D04F39-65B8-D340-8AA5-AF59D7EAC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7601" y="6347882"/>
            <a:ext cx="398462" cy="1481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C8A43965-4643-F643-A67C-D0741259AC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201238-2E83-8849-A646-59842283C9DA}"/>
              </a:ext>
            </a:extLst>
          </p:cNvPr>
          <p:cNvSpPr/>
          <p:nvPr userDrawn="1"/>
        </p:nvSpPr>
        <p:spPr>
          <a:xfrm>
            <a:off x="515795" y="866527"/>
            <a:ext cx="1080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199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ody Center Alig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D8D04F39-65B8-D340-8AA5-AF59D7EAC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7601" y="6347882"/>
            <a:ext cx="398462" cy="1481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C8A43965-4643-F643-A67C-D0741259AC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A2E5CE1-6F63-AD4C-946F-EB35D57053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7441" y="451912"/>
            <a:ext cx="7438596" cy="30978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lang="en-US" sz="2500" b="1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6192411F-49CC-1C4B-BE18-A228A36121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25615" y="1529580"/>
            <a:ext cx="8737535" cy="469231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1" fontAlgn="auto" latinLnBrk="0" hangingPunct="1">
              <a:lnSpc>
                <a:spcPct val="12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>
              <a:buNone/>
              <a:defRPr lang="en-US" sz="250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914400" indent="0">
              <a:buNone/>
              <a:defRPr lang="en-US" sz="250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1371600" indent="0">
              <a:buNone/>
              <a:defRPr lang="en-US" sz="250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1828800" indent="0">
              <a:buNone/>
              <a:defRPr lang="en-GB" sz="2500" b="1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0B0C0593-53DF-5C46-971D-B817E5BECC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77440" y="1043356"/>
            <a:ext cx="7438597" cy="30939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lang="en-US" sz="2000" b="0" kern="120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>
              <a:buNone/>
              <a:defRPr lang="en-US" sz="250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914400" indent="0">
              <a:buNone/>
              <a:defRPr lang="en-US" sz="250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1371600" indent="0">
              <a:buNone/>
              <a:defRPr lang="en-US" sz="250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1828800" indent="0">
              <a:buNone/>
              <a:defRPr lang="en-GB" sz="2500" b="1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Design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6BF1CD-5820-8442-B538-DE7A41A3C124}"/>
              </a:ext>
            </a:extLst>
          </p:cNvPr>
          <p:cNvSpPr/>
          <p:nvPr userDrawn="1"/>
        </p:nvSpPr>
        <p:spPr>
          <a:xfrm>
            <a:off x="5554382" y="866527"/>
            <a:ext cx="1080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026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ody Conten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13">
            <a:extLst>
              <a:ext uri="{FF2B5EF4-FFF2-40B4-BE49-F238E27FC236}">
                <a16:creationId xmlns:a16="http://schemas.microsoft.com/office/drawing/2014/main" id="{3EDE369A-69C9-B441-8477-618616D8B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7601" y="6347882"/>
            <a:ext cx="398462" cy="1481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C8A43965-4643-F643-A67C-D0741259AC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53CF5F-2136-5C4B-9BF5-728C0824F0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795" y="451912"/>
            <a:ext cx="8737535" cy="299878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2500" b="1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06BD9672-3B74-ED4B-82CA-ED588D4B5E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795" y="1043356"/>
            <a:ext cx="8737535" cy="2765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2000" b="0" kern="120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>
              <a:buNone/>
              <a:defRPr lang="en-US" sz="250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914400" indent="0">
              <a:buNone/>
              <a:defRPr lang="en-US" sz="250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1371600" indent="0">
              <a:buNone/>
              <a:defRPr lang="en-US" sz="250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1828800" indent="0">
              <a:buNone/>
              <a:defRPr lang="en-GB" sz="2500" b="1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Design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1F26EA-36C5-844B-899C-B557070BB13B}"/>
              </a:ext>
            </a:extLst>
          </p:cNvPr>
          <p:cNvSpPr/>
          <p:nvPr userDrawn="1"/>
        </p:nvSpPr>
        <p:spPr>
          <a:xfrm>
            <a:off x="515795" y="866527"/>
            <a:ext cx="1080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2158A39-CF93-C646-80AA-70CF17C84A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795" y="1542687"/>
            <a:ext cx="11163600" cy="4679209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2pPr>
            <a:lvl3pPr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3pPr>
            <a:lvl4pPr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4pPr>
            <a:lvl5pPr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18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 Image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4664BE-D031-264B-AAD6-2CA5C06D28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" name="Slide Number Placeholder 13">
            <a:extLst>
              <a:ext uri="{FF2B5EF4-FFF2-40B4-BE49-F238E27FC236}">
                <a16:creationId xmlns:a16="http://schemas.microsoft.com/office/drawing/2014/main" id="{ACCE371F-FEA1-F94F-80A5-0778B3723F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7601" y="6347882"/>
            <a:ext cx="398462" cy="1481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C8A43965-4643-F643-A67C-D0741259AC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D1E59060-FEF9-944D-8183-A3EE4E8AB2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65400" y="1055077"/>
            <a:ext cx="3888693" cy="264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2000" b="0" kern="120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>
              <a:buNone/>
              <a:defRPr lang="en-US" sz="250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914400" indent="0">
              <a:buNone/>
              <a:defRPr lang="en-US" sz="250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1371600" indent="0">
              <a:buNone/>
              <a:defRPr lang="en-US" sz="250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1828800" indent="0">
              <a:buNone/>
              <a:defRPr lang="en-GB" sz="2500" b="1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Design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801B8FB-C667-2845-B817-457B320E9A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5400" y="464634"/>
            <a:ext cx="3888694" cy="287006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2500" b="1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839D96-A868-5249-B5F2-A99A28685070}"/>
              </a:ext>
            </a:extLst>
          </p:cNvPr>
          <p:cNvSpPr/>
          <p:nvPr userDrawn="1"/>
        </p:nvSpPr>
        <p:spPr>
          <a:xfrm>
            <a:off x="6265399" y="866377"/>
            <a:ext cx="1080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142DC4A-8EFB-1E4D-9F36-709A7FED8EE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65399" y="1529580"/>
            <a:ext cx="5410664" cy="469231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2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>
              <a:buNone/>
              <a:defRPr lang="en-US" sz="250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914400" indent="0">
              <a:buNone/>
              <a:defRPr lang="en-US" sz="250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1371600" indent="0">
              <a:buNone/>
              <a:defRPr lang="en-US" sz="250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1828800" indent="0">
              <a:buNone/>
              <a:defRPr lang="en-GB" sz="2500" b="1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392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+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7902CE-9939-EA43-A223-D3E7E8895509}"/>
              </a:ext>
            </a:extLst>
          </p:cNvPr>
          <p:cNvSpPr/>
          <p:nvPr/>
        </p:nvSpPr>
        <p:spPr>
          <a:xfrm>
            <a:off x="10228263" y="318766"/>
            <a:ext cx="1629120" cy="846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4664BE-D031-264B-AAD6-2CA5C06D28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CB8A3F-C100-DB4C-BA75-C07812B8B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3514" y="1702644"/>
            <a:ext cx="962549" cy="540000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86D6A02-250D-E044-9365-F2F2A8CAA4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7601" y="6347882"/>
            <a:ext cx="398462" cy="1481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C8A43965-4643-F643-A67C-D0741259AC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4C169A6-5B88-CE42-9ABD-F2861EBA78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795" y="1043356"/>
            <a:ext cx="5409355" cy="2765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2000" b="0" kern="120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>
              <a:buNone/>
              <a:defRPr lang="en-US" sz="250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914400" indent="0">
              <a:buNone/>
              <a:defRPr lang="en-US" sz="250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1371600" indent="0">
              <a:buNone/>
              <a:defRPr lang="en-US" sz="250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1828800" indent="0">
              <a:buNone/>
              <a:defRPr lang="en-GB" sz="2500" b="1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Design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A810B2-E0D8-0F42-84FD-3F79EBD1782E}"/>
              </a:ext>
            </a:extLst>
          </p:cNvPr>
          <p:cNvSpPr/>
          <p:nvPr userDrawn="1"/>
        </p:nvSpPr>
        <p:spPr>
          <a:xfrm>
            <a:off x="515795" y="866527"/>
            <a:ext cx="1080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86295B9-71D3-7A40-B4DC-4944E3EE59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795" y="450933"/>
            <a:ext cx="5409355" cy="299878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2500" b="1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FE610A6A-76A5-8549-8C34-8276A828E4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795" y="1529580"/>
            <a:ext cx="5409355" cy="469231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2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>
              <a:buNone/>
              <a:defRPr lang="en-US" sz="250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914400" indent="0">
              <a:buNone/>
              <a:defRPr lang="en-US" sz="250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1371600" indent="0">
              <a:buNone/>
              <a:defRPr lang="en-US" sz="250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1828800" indent="0">
              <a:buNone/>
              <a:defRPr lang="en-GB" sz="2500" b="1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733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7ED40CD0-FEA8-1249-AD91-06379C81A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7601" y="6347882"/>
            <a:ext cx="398462" cy="1481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C8A43965-4643-F643-A67C-D0741259AC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E969FFF-44F1-B441-ADCB-DB86B4CE25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795" y="451912"/>
            <a:ext cx="8737535" cy="299878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2500" b="1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5568E300-E591-A243-B822-77EFFD6A0B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795" y="1043356"/>
            <a:ext cx="8737535" cy="2765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2000" b="0" kern="120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>
              <a:buNone/>
              <a:defRPr lang="en-US" sz="250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914400" indent="0">
              <a:buNone/>
              <a:defRPr lang="en-US" sz="250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1371600" indent="0">
              <a:buNone/>
              <a:defRPr lang="en-US" sz="250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1828800" indent="0">
              <a:buNone/>
              <a:defRPr lang="en-GB" sz="2500" b="1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Design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4818C5-27B5-6546-93CD-66AC42E9E1C2}"/>
              </a:ext>
            </a:extLst>
          </p:cNvPr>
          <p:cNvSpPr/>
          <p:nvPr userDrawn="1"/>
        </p:nvSpPr>
        <p:spPr>
          <a:xfrm>
            <a:off x="515795" y="866527"/>
            <a:ext cx="1080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914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128090E-1D19-2946-9B11-1542C2965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7601" y="6347882"/>
            <a:ext cx="398462" cy="1481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A43965-4643-F643-A67C-D0741259ACA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094813-4D64-7847-BEEE-E2562CA7A1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1" t="-6583" r="-3736" b="-1"/>
          <a:stretch/>
        </p:blipFill>
        <p:spPr>
          <a:xfrm>
            <a:off x="10317513" y="265814"/>
            <a:ext cx="1425202" cy="75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78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87" r:id="rId5"/>
    <p:sldLayoutId id="2147483664" r:id="rId6"/>
    <p:sldLayoutId id="2147483673" r:id="rId7"/>
    <p:sldLayoutId id="2147483674" r:id="rId8"/>
    <p:sldLayoutId id="2147483675" r:id="rId9"/>
    <p:sldLayoutId id="2147483686" r:id="rId10"/>
    <p:sldLayoutId id="2147483677" r:id="rId11"/>
    <p:sldLayoutId id="214748368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>
          <p15:clr>
            <a:srgbClr val="F26B43"/>
          </p15:clr>
        </p15:guide>
        <p15:guide id="2" orient="horz" pos="232">
          <p15:clr>
            <a:srgbClr val="F26B43"/>
          </p15:clr>
        </p15:guide>
        <p15:guide id="4" orient="horz" pos="4088">
          <p15:clr>
            <a:srgbClr val="F26B43"/>
          </p15:clr>
        </p15:guide>
        <p15:guide id="5" pos="735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a.cr/2021/1025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10" Type="http://schemas.openxmlformats.org/officeDocument/2006/relationships/image" Target="../media/image56.png"/><Relationship Id="rId4" Type="http://schemas.openxmlformats.org/officeDocument/2006/relationships/image" Target="../media/image33.jpg"/><Relationship Id="rId9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microsoft.com/office/2007/relationships/hdphoto" Target="../media/hdphoto1.wdp"/><Relationship Id="rId4" Type="http://schemas.openxmlformats.org/officeDocument/2006/relationships/image" Target="../media/image57.png"/><Relationship Id="rId9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0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image" Target="../media/image64.png"/><Relationship Id="rId10" Type="http://schemas.openxmlformats.org/officeDocument/2006/relationships/image" Target="../media/image68.png"/><Relationship Id="rId9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26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3.jpeg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5.wmf"/><Relationship Id="rId20" Type="http://schemas.openxmlformats.org/officeDocument/2006/relationships/image" Target="../media/image27.wmf"/><Relationship Id="rId1" Type="http://schemas.openxmlformats.org/officeDocument/2006/relationships/tags" Target="../tags/tag11.xml"/><Relationship Id="rId6" Type="http://schemas.openxmlformats.org/officeDocument/2006/relationships/image" Target="../media/image59.png"/><Relationship Id="rId11" Type="http://schemas.openxmlformats.org/officeDocument/2006/relationships/oleObject" Target="../embeddings/oleObject10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16.png"/><Relationship Id="rId19" Type="http://schemas.openxmlformats.org/officeDocument/2006/relationships/oleObject" Target="../embeddings/oleObject14.bin"/><Relationship Id="rId9" Type="http://schemas.openxmlformats.org/officeDocument/2006/relationships/image" Target="../media/image15.png"/><Relationship Id="rId1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6" Type="http://schemas.openxmlformats.org/officeDocument/2006/relationships/image" Target="../media/image58.png"/><Relationship Id="rId9" Type="http://schemas.openxmlformats.org/officeDocument/2006/relationships/hyperlink" Target="https://ia.cr/2021/1025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6" Type="http://schemas.openxmlformats.org/officeDocument/2006/relationships/image" Target="../media/image69.png"/><Relationship Id="rId5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7.wmf"/><Relationship Id="rId18" Type="http://schemas.openxmlformats.org/officeDocument/2006/relationships/oleObject" Target="../embeddings/oleObject4.bin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oleObject" Target="../embeddings/oleObject1.bin"/><Relationship Id="rId17" Type="http://schemas.openxmlformats.org/officeDocument/2006/relationships/image" Target="../media/image19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3.bin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18.wmf"/><Relationship Id="rId10" Type="http://schemas.openxmlformats.org/officeDocument/2006/relationships/image" Target="../media/image15.png"/><Relationship Id="rId19" Type="http://schemas.openxmlformats.org/officeDocument/2006/relationships/image" Target="../media/image20.wmf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esoriavazquez/status/1424781987622043655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ia.cr/2021/1025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3.jpeg"/><Relationship Id="rId5" Type="http://schemas.openxmlformats.org/officeDocument/2006/relationships/image" Target="../media/image21.jpeg"/><Relationship Id="rId10" Type="http://schemas.openxmlformats.org/officeDocument/2006/relationships/image" Target="../media/image22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25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png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27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9.bin"/><Relationship Id="rId20" Type="http://schemas.openxmlformats.org/officeDocument/2006/relationships/image" Target="../media/image30.png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11" Type="http://schemas.openxmlformats.org/officeDocument/2006/relationships/image" Target="../media/image24.wmf"/><Relationship Id="rId5" Type="http://schemas.openxmlformats.org/officeDocument/2006/relationships/image" Target="../media/image14.png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6.bin"/><Relationship Id="rId4" Type="http://schemas.openxmlformats.org/officeDocument/2006/relationships/image" Target="../media/image23.jpeg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customXml" Target="../ink/ink2.xml"/><Relationship Id="rId18" Type="http://schemas.openxmlformats.org/officeDocument/2006/relationships/customXml" Target="../ink/ink6.xml"/><Relationship Id="rId26" Type="http://schemas.openxmlformats.org/officeDocument/2006/relationships/image" Target="../media/image39.pn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34.png"/><Relationship Id="rId7" Type="http://schemas.openxmlformats.org/officeDocument/2006/relationships/image" Target="../media/image23.jpeg"/><Relationship Id="rId12" Type="http://schemas.openxmlformats.org/officeDocument/2006/relationships/image" Target="../media/image34.emf"/><Relationship Id="rId17" Type="http://schemas.openxmlformats.org/officeDocument/2006/relationships/customXml" Target="../ink/ink5.xml"/><Relationship Id="rId25" Type="http://schemas.openxmlformats.org/officeDocument/2006/relationships/image" Target="../media/image38.png"/><Relationship Id="rId2" Type="http://schemas.openxmlformats.org/officeDocument/2006/relationships/slideLayout" Target="../slideLayouts/slideLayout12.xml"/><Relationship Id="rId16" Type="http://schemas.openxmlformats.org/officeDocument/2006/relationships/customXml" Target="../ink/ink4.xml"/><Relationship Id="rId20" Type="http://schemas.openxmlformats.org/officeDocument/2006/relationships/customXml" Target="../ink/ink8.xml"/><Relationship Id="rId29" Type="http://schemas.openxmlformats.org/officeDocument/2006/relationships/image" Target="../media/image35.png"/><Relationship Id="rId1" Type="http://schemas.openxmlformats.org/officeDocument/2006/relationships/tags" Target="../tags/tag4.xml"/><Relationship Id="rId6" Type="http://schemas.openxmlformats.org/officeDocument/2006/relationships/image" Target="../media/image320.png"/><Relationship Id="rId11" Type="http://schemas.openxmlformats.org/officeDocument/2006/relationships/customXml" Target="../ink/ink1.xml"/><Relationship Id="rId24" Type="http://schemas.openxmlformats.org/officeDocument/2006/relationships/image" Target="../media/image37.png"/><Relationship Id="rId15" Type="http://schemas.openxmlformats.org/officeDocument/2006/relationships/customXml" Target="../ink/ink3.xml"/><Relationship Id="rId23" Type="http://schemas.openxmlformats.org/officeDocument/2006/relationships/image" Target="../media/image16.png"/><Relationship Id="rId28" Type="http://schemas.openxmlformats.org/officeDocument/2006/relationships/image" Target="../media/image41.png"/><Relationship Id="rId10" Type="http://schemas.openxmlformats.org/officeDocument/2006/relationships/image" Target="../media/image28.png"/><Relationship Id="rId19" Type="http://schemas.openxmlformats.org/officeDocument/2006/relationships/customXml" Target="../ink/ink7.xml"/><Relationship Id="rId9" Type="http://schemas.openxmlformats.org/officeDocument/2006/relationships/image" Target="../media/image15.png"/><Relationship Id="rId14" Type="http://schemas.openxmlformats.org/officeDocument/2006/relationships/image" Target="../media/image35.emf"/><Relationship Id="rId22" Type="http://schemas.openxmlformats.org/officeDocument/2006/relationships/image" Target="../media/image22.png"/><Relationship Id="rId27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customXml" Target="../ink/ink10.xml"/><Relationship Id="rId18" Type="http://schemas.openxmlformats.org/officeDocument/2006/relationships/customXml" Target="../ink/ink14.xml"/><Relationship Id="rId26" Type="http://schemas.openxmlformats.org/officeDocument/2006/relationships/image" Target="../media/image16.png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43.png"/><Relationship Id="rId7" Type="http://schemas.openxmlformats.org/officeDocument/2006/relationships/image" Target="../media/image15.png"/><Relationship Id="rId12" Type="http://schemas.openxmlformats.org/officeDocument/2006/relationships/image" Target="../media/image360.emf"/><Relationship Id="rId17" Type="http://schemas.openxmlformats.org/officeDocument/2006/relationships/customXml" Target="../ink/ink13.xml"/><Relationship Id="rId25" Type="http://schemas.openxmlformats.org/officeDocument/2006/relationships/image" Target="../media/image46.png"/><Relationship Id="rId2" Type="http://schemas.openxmlformats.org/officeDocument/2006/relationships/slideLayout" Target="../slideLayouts/slideLayout12.xml"/><Relationship Id="rId16" Type="http://schemas.openxmlformats.org/officeDocument/2006/relationships/customXml" Target="../ink/ink12.xml"/><Relationship Id="rId20" Type="http://schemas.openxmlformats.org/officeDocument/2006/relationships/customXml" Target="../ink/ink16.xml"/><Relationship Id="rId29" Type="http://schemas.openxmlformats.org/officeDocument/2006/relationships/image" Target="../media/image39.png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24" Type="http://schemas.openxmlformats.org/officeDocument/2006/relationships/image" Target="../media/image31.png"/><Relationship Id="rId32" Type="http://schemas.openxmlformats.org/officeDocument/2006/relationships/image" Target="../media/image45.png"/><Relationship Id="rId5" Type="http://schemas.openxmlformats.org/officeDocument/2006/relationships/image" Target="../media/image23.jpeg"/><Relationship Id="rId15" Type="http://schemas.openxmlformats.org/officeDocument/2006/relationships/customXml" Target="../ink/ink11.xml"/><Relationship Id="rId23" Type="http://schemas.openxmlformats.org/officeDocument/2006/relationships/image" Target="../media/image22.png"/><Relationship Id="rId28" Type="http://schemas.openxmlformats.org/officeDocument/2006/relationships/image" Target="../media/image38.png"/><Relationship Id="rId19" Type="http://schemas.openxmlformats.org/officeDocument/2006/relationships/customXml" Target="../ink/ink15.xml"/><Relationship Id="rId31" Type="http://schemas.openxmlformats.org/officeDocument/2006/relationships/image" Target="../media/image340.png"/><Relationship Id="rId4" Type="http://schemas.openxmlformats.org/officeDocument/2006/relationships/image" Target="../media/image29.emf"/><Relationship Id="rId9" Type="http://schemas.openxmlformats.org/officeDocument/2006/relationships/customXml" Target="../ink/ink9.xml"/><Relationship Id="rId14" Type="http://schemas.openxmlformats.org/officeDocument/2006/relationships/image" Target="../media/image37.emf"/><Relationship Id="rId22" Type="http://schemas.openxmlformats.org/officeDocument/2006/relationships/image" Target="../media/image44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4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3.jpeg"/><Relationship Id="rId12" Type="http://schemas.openxmlformats.org/officeDocument/2006/relationships/image" Target="../media/image45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47.png"/><Relationship Id="rId11" Type="http://schemas.openxmlformats.org/officeDocument/2006/relationships/image" Target="../media/image16.png"/><Relationship Id="rId10" Type="http://schemas.openxmlformats.org/officeDocument/2006/relationships/image" Target="../media/image22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13" Type="http://schemas.openxmlformats.org/officeDocument/2006/relationships/customXml" Target="../ink/ink18.xml"/><Relationship Id="rId18" Type="http://schemas.openxmlformats.org/officeDocument/2006/relationships/customXml" Target="../ink/ink22.xml"/><Relationship Id="rId26" Type="http://schemas.openxmlformats.org/officeDocument/2006/relationships/image" Target="../media/image54.png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49.png"/><Relationship Id="rId7" Type="http://schemas.openxmlformats.org/officeDocument/2006/relationships/image" Target="../media/image15.png"/><Relationship Id="rId12" Type="http://schemas.openxmlformats.org/officeDocument/2006/relationships/image" Target="../media/image340.emf"/><Relationship Id="rId17" Type="http://schemas.openxmlformats.org/officeDocument/2006/relationships/customXml" Target="../ink/ink21.xml"/><Relationship Id="rId25" Type="http://schemas.openxmlformats.org/officeDocument/2006/relationships/image" Target="../media/image53.png"/><Relationship Id="rId2" Type="http://schemas.openxmlformats.org/officeDocument/2006/relationships/slideLayout" Target="../slideLayouts/slideLayout12.xml"/><Relationship Id="rId16" Type="http://schemas.openxmlformats.org/officeDocument/2006/relationships/customXml" Target="../ink/ink20.xml"/><Relationship Id="rId20" Type="http://schemas.openxmlformats.org/officeDocument/2006/relationships/customXml" Target="../ink/ink24.xml"/><Relationship Id="rId29" Type="http://schemas.openxmlformats.org/officeDocument/2006/relationships/image" Target="../media/image36.png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24" Type="http://schemas.openxmlformats.org/officeDocument/2006/relationships/image" Target="../media/image52.png"/><Relationship Id="rId5" Type="http://schemas.openxmlformats.org/officeDocument/2006/relationships/image" Target="../media/image23.jpeg"/><Relationship Id="rId15" Type="http://schemas.openxmlformats.org/officeDocument/2006/relationships/customXml" Target="../ink/ink19.xml"/><Relationship Id="rId23" Type="http://schemas.openxmlformats.org/officeDocument/2006/relationships/image" Target="../media/image16.png"/><Relationship Id="rId28" Type="http://schemas.openxmlformats.org/officeDocument/2006/relationships/image" Target="../media/image50.png"/><Relationship Id="rId19" Type="http://schemas.openxmlformats.org/officeDocument/2006/relationships/customXml" Target="../ink/ink23.xml"/><Relationship Id="rId4" Type="http://schemas.openxmlformats.org/officeDocument/2006/relationships/image" Target="../media/image29.emf"/><Relationship Id="rId9" Type="http://schemas.openxmlformats.org/officeDocument/2006/relationships/customXml" Target="../ink/ink17.xml"/><Relationship Id="rId14" Type="http://schemas.openxmlformats.org/officeDocument/2006/relationships/image" Target="../media/image35.emf"/><Relationship Id="rId22" Type="http://schemas.openxmlformats.org/officeDocument/2006/relationships/image" Target="../media/image22.png"/><Relationship Id="rId27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A8D86-0880-42AF-B66E-DE0FCFA87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5481" y="2308106"/>
            <a:ext cx="7259783" cy="889937"/>
          </a:xfrm>
        </p:spPr>
        <p:txBody>
          <a:bodyPr/>
          <a:lstStyle/>
          <a:p>
            <a:pPr algn="ctr"/>
            <a:r>
              <a:rPr lang="en-US" dirty="0"/>
              <a:t>Efficient Information-Theoretic </a:t>
            </a:r>
            <a:br>
              <a:rPr lang="en-US" dirty="0"/>
            </a:br>
            <a:r>
              <a:rPr lang="en-US" dirty="0"/>
              <a:t>Multi-Party Computation over </a:t>
            </a:r>
            <a:br>
              <a:rPr lang="en-US" dirty="0"/>
            </a:br>
            <a:r>
              <a:rPr lang="en-US" dirty="0"/>
              <a:t>Non-Commutative Rings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CB5029-421D-4967-974C-CD02390F0A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60690" y="3516937"/>
            <a:ext cx="4585319" cy="274916"/>
          </a:xfrm>
        </p:spPr>
        <p:txBody>
          <a:bodyPr/>
          <a:lstStyle/>
          <a:p>
            <a:r>
              <a:rPr lang="es-ES" sz="1800" dirty="0"/>
              <a:t>Daniel Escudero, </a:t>
            </a:r>
            <a:r>
              <a:rPr lang="es-ES" sz="1800" i="1" dirty="0"/>
              <a:t>Eduardo Soria-Vazquez </a:t>
            </a:r>
            <a:endParaRPr lang="en-US" sz="18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1C664D-BFCD-4583-A4A6-5D2FEFCFE66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804" y="5912358"/>
            <a:ext cx="1444940" cy="650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82C80DB3-1C7B-4367-99A3-4EFD7E18336E}"/>
              </a:ext>
            </a:extLst>
          </p:cNvPr>
          <p:cNvSpPr txBox="1">
            <a:spLocks/>
          </p:cNvSpPr>
          <p:nvPr/>
        </p:nvSpPr>
        <p:spPr>
          <a:xfrm>
            <a:off x="4866406" y="4104430"/>
            <a:ext cx="4421545" cy="48691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dirty="0"/>
              <a:t>CRYPTO’21</a:t>
            </a:r>
            <a:br>
              <a:rPr lang="es-ES" dirty="0"/>
            </a:br>
            <a:r>
              <a:rPr lang="es-ES" dirty="0"/>
              <a:t>Full </a:t>
            </a:r>
            <a:r>
              <a:rPr lang="es-ES" dirty="0" err="1"/>
              <a:t>version</a:t>
            </a:r>
            <a:r>
              <a:rPr lang="es-ES" dirty="0"/>
              <a:t>: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ia.cr/2021/1025</a:t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127315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25"/>
    </mc:Choice>
    <mc:Fallback xmlns="">
      <p:transition spd="slow" advTm="1122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115E7-3827-4ADD-A2C1-AC2823F77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195" y="3135494"/>
            <a:ext cx="6952779" cy="444969"/>
          </a:xfrm>
        </p:spPr>
        <p:txBody>
          <a:bodyPr/>
          <a:lstStyle/>
          <a:p>
            <a:r>
              <a:rPr lang="es-ES_tradnl" i="1" dirty="0" err="1"/>
              <a:t>Shamir’s</a:t>
            </a:r>
            <a:r>
              <a:rPr lang="es-ES_tradnl" i="1" dirty="0"/>
              <a:t> LSSS </a:t>
            </a:r>
            <a:r>
              <a:rPr lang="es-ES_tradnl" i="1" dirty="0" err="1"/>
              <a:t>over</a:t>
            </a:r>
            <a:r>
              <a:rPr lang="es-ES_tradnl" i="1" dirty="0"/>
              <a:t> a non-</a:t>
            </a:r>
            <a:r>
              <a:rPr lang="es-ES_tradnl" i="1" dirty="0" err="1"/>
              <a:t>commutative</a:t>
            </a:r>
            <a:r>
              <a:rPr lang="es-ES_tradnl" i="1" dirty="0"/>
              <a:t> ring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4C31D9-1786-4B62-9B22-AD543EF1F9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A43965-4643-F643-A67C-D0741259ACA1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952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68"/>
    </mc:Choice>
    <mc:Fallback xmlns="">
      <p:transition spd="slow" advTm="646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005E6-5A53-446D-B5CE-4C41E557B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Polynomials</a:t>
            </a:r>
            <a:r>
              <a:rPr lang="es-ES" dirty="0"/>
              <a:t> </a:t>
            </a:r>
            <a:r>
              <a:rPr lang="es-ES" dirty="0" err="1"/>
              <a:t>over</a:t>
            </a:r>
            <a:r>
              <a:rPr lang="es-ES" dirty="0"/>
              <a:t> non-</a:t>
            </a:r>
            <a:r>
              <a:rPr lang="es-ES" dirty="0" err="1"/>
              <a:t>commutative</a:t>
            </a:r>
            <a:r>
              <a:rPr lang="es-ES" dirty="0"/>
              <a:t> </a:t>
            </a:r>
            <a:r>
              <a:rPr lang="es-ES" dirty="0" err="1"/>
              <a:t>rings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35B6D8-D330-4FF1-9795-E51496AC22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A43965-4643-F643-A67C-D0741259ACA1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9" name="Picture 8" descr="A picture containing text, indoor, person, toddler&#10;&#10;Description automatically generated">
            <a:extLst>
              <a:ext uri="{FF2B5EF4-FFF2-40B4-BE49-F238E27FC236}">
                <a16:creationId xmlns:a16="http://schemas.microsoft.com/office/drawing/2014/main" id="{C4FBA563-6F23-4B17-BF90-6850DB47A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436" y="1534885"/>
            <a:ext cx="78105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6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29"/>
    </mc:Choice>
    <mc:Fallback xmlns="">
      <p:transition spd="slow" advTm="822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005E6-5A53-446D-B5CE-4C41E557B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Polynomials</a:t>
            </a:r>
            <a:r>
              <a:rPr lang="es-ES" dirty="0"/>
              <a:t> </a:t>
            </a:r>
            <a:r>
              <a:rPr lang="es-ES" dirty="0" err="1"/>
              <a:t>over</a:t>
            </a:r>
            <a:r>
              <a:rPr lang="es-ES" dirty="0"/>
              <a:t> non-</a:t>
            </a:r>
            <a:r>
              <a:rPr lang="es-ES" dirty="0" err="1"/>
              <a:t>commutative</a:t>
            </a:r>
            <a:r>
              <a:rPr lang="es-ES" dirty="0"/>
              <a:t> </a:t>
            </a:r>
            <a:r>
              <a:rPr lang="es-ES" dirty="0" err="1"/>
              <a:t>rings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35B6D8-D330-4FF1-9795-E51496AC22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A43965-4643-F643-A67C-D0741259ACA1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9" name="Picture 8" descr="A picture containing text, indoor, person, toddler&#10;&#10;Description automatically generated">
            <a:extLst>
              <a:ext uri="{FF2B5EF4-FFF2-40B4-BE49-F238E27FC236}">
                <a16:creationId xmlns:a16="http://schemas.microsoft.com/office/drawing/2014/main" id="{C4FBA563-6F23-4B17-BF90-6850DB47A5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795" y="1312742"/>
            <a:ext cx="3961671" cy="23190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4335E2C-2C63-4CFD-A986-AA1BF84EBB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42847" y="1312742"/>
                <a:ext cx="7284876" cy="4032981"/>
              </a:xfrm>
            </p:spPr>
            <p:txBody>
              <a:bodyPr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buNone/>
                  <a:defRPr/>
                </a:pPr>
                <a:r>
                  <a:rPr lang="es-ES" sz="2400" b="0" dirty="0"/>
                  <a:t>Let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s-E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acc>
                          <m:accPr>
                            <m:chr m:val="̃"/>
                            <m:ctrlP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sup>
                      <m:e>
                        <m:sSub>
                          <m:sSubPr>
                            <m:ctrlP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GB" sz="2400" dirty="0"/>
                  <a:t>.</a:t>
                </a:r>
              </a:p>
              <a:p>
                <a:pPr>
                  <a:buNone/>
                  <a:defRPr/>
                </a:pPr>
                <a:endParaRPr lang="en-GB" sz="2400" dirty="0"/>
              </a:p>
              <a:p>
                <a:pPr>
                  <a:buFont typeface="Wingdings" panose="05000000000000000000" pitchFamily="2" charset="2"/>
                  <a:buChar char="v"/>
                  <a:defRPr/>
                </a:pPr>
                <a:r>
                  <a:rPr lang="en-GB" sz="2400" dirty="0"/>
                  <a:t> </a:t>
                </a:r>
                <a:r>
                  <a:rPr lang="en-GB" sz="2400" b="1" u="sng" dirty="0"/>
                  <a:t>Addition</a:t>
                </a:r>
                <a:r>
                  <a:rPr lang="en-GB" sz="240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⁡{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sup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GB" sz="2400" dirty="0"/>
                  <a:t>.</a:t>
                </a:r>
              </a:p>
              <a:p>
                <a:pPr>
                  <a:buFont typeface="Wingdings" panose="05000000000000000000" pitchFamily="2" charset="2"/>
                  <a:buChar char="v"/>
                  <a:defRPr/>
                </a:pPr>
                <a:r>
                  <a:rPr lang="en-GB" sz="2400" dirty="0"/>
                  <a:t> </a:t>
                </a:r>
                <a:r>
                  <a:rPr lang="en-GB" sz="2400" b="1" u="sng" dirty="0"/>
                  <a:t>Multiplication: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̃"/>
                            <m:ctrlP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sup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GB" sz="2400" dirty="0"/>
                  <a:t> where:</a:t>
                </a:r>
              </a:p>
              <a:p>
                <a:pPr>
                  <a:buFont typeface="Wingdings" panose="05000000000000000000" pitchFamily="2" charset="2"/>
                  <a:buChar char="v"/>
                  <a:defRPr/>
                </a:pPr>
                <a:endParaRPr lang="en-GB" sz="2400" dirty="0"/>
              </a:p>
              <a:p>
                <a:pPr>
                  <a:buFont typeface="Wingdings" panose="05000000000000000000" pitchFamily="2" charset="2"/>
                  <a:buChar char="v"/>
                  <a:defRPr/>
                </a:pPr>
                <a:endParaRPr lang="en-GB" sz="2400" dirty="0"/>
              </a:p>
              <a:p>
                <a:pPr>
                  <a:buFont typeface="Wingdings" panose="05000000000000000000" pitchFamily="2" charset="2"/>
                  <a:buChar char="v"/>
                  <a:defRPr/>
                </a:pPr>
                <a:endParaRPr lang="en-GB" sz="2400" dirty="0"/>
              </a:p>
              <a:p>
                <a:pPr marL="0" indent="0">
                  <a:buNone/>
                  <a:defRPr/>
                </a:pPr>
                <a:endParaRPr lang="en-GB" sz="2400" dirty="0"/>
              </a:p>
              <a:p>
                <a:pPr marL="0" indent="0">
                  <a:buNone/>
                  <a:defRPr/>
                </a:pPr>
                <a:r>
                  <a:rPr lang="en-GB" sz="2400" dirty="0"/>
                  <a:t>			</a:t>
                </a:r>
              </a:p>
              <a:p>
                <a:pPr>
                  <a:buFont typeface="Wingdings" panose="05000000000000000000" pitchFamily="2" charset="2"/>
                  <a:buChar char="v"/>
                  <a:defRPr/>
                </a:pPr>
                <a:endParaRPr lang="en-GB" sz="2400" b="1" u="sng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4335E2C-2C63-4CFD-A986-AA1BF84EB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847" y="1312742"/>
                <a:ext cx="7284876" cy="4032981"/>
              </a:xfr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A9B16BB2-570E-4281-B7AC-FB727BB575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4536" y="3631769"/>
            <a:ext cx="2847068" cy="10845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409AE42-0A19-49D9-AD09-2D44C89872E0}"/>
                  </a:ext>
                </a:extLst>
              </p:cNvPr>
              <p:cNvSpPr txBox="1"/>
              <p:nvPr/>
            </p:nvSpPr>
            <p:spPr>
              <a:xfrm>
                <a:off x="0" y="3388466"/>
                <a:ext cx="6981373" cy="3452779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noAutofit/>
              </a:bodyPr>
              <a:lstStyle/>
              <a:p>
                <a:pPr algn="l">
                  <a:lnSpc>
                    <a:spcPct val="122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𝐸𝑣</m:t>
                          </m:r>
                        </m:e>
                        <m:sub>
                          <m:r>
                            <a:rPr lang="es-E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sub>
                      </m:sSub>
                      <m:r>
                        <a:rPr lang="es-E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            </m:t>
                      </m:r>
                      <m:r>
                        <a:rPr lang="es-E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</m:d>
                      <m:r>
                        <a:rPr lang="es-E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   →            </m:t>
                      </m:r>
                      <m:r>
                        <a:rPr lang="es-E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𝑅</m:t>
                      </m:r>
                      <m:r>
                        <a:rPr lang="es-E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      </m:t>
                      </m:r>
                    </m:oMath>
                  </m:oMathPara>
                </a14:m>
                <a:endParaRPr lang="es-ES" sz="2800" b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2000"/>
                  </a:lnSpc>
                </a:pP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    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d>
                      <m:dPr>
                        <m:ctrlP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</m:d>
                    <m:r>
                      <a:rPr lang="es-E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≥0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s-E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s-E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s-E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s-E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s-E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s-E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s-E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↦  </m:t>
                    </m:r>
                    <m:r>
                      <a:rPr lang="es-E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sSub>
                      <m:sSubPr>
                        <m:ctrlP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d>
                    <m:r>
                      <a:rPr lang="es-E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≥0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s-E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2000"/>
                  </a:lnSpc>
                </a:pPr>
                <a:endPara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2000"/>
                  </a:lnSpc>
                </a:pPr>
                <a:r>
                  <a:rPr lang="es-ES" sz="2400" i="1" dirty="0">
                    <a:solidFill>
                      <a:schemeClr val="bg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𝐸𝑣</m:t>
                        </m:r>
                      </m:e>
                      <m:sub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s-ES" sz="2400" dirty="0">
                    <a:solidFill>
                      <a:schemeClr val="bg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is</a:t>
                </a:r>
                <a:r>
                  <a:rPr lang="es-ES" sz="2400" dirty="0">
                    <a:solidFill>
                      <a:schemeClr val="bg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s-ES" sz="24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cs typeface="Arial" panose="020B0604020202020204" pitchFamily="34" charset="0"/>
                  </a:rPr>
                  <a:t>not</a:t>
                </a:r>
                <a:r>
                  <a:rPr lang="es-ES" sz="2400" dirty="0">
                    <a:solidFill>
                      <a:schemeClr val="bg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a </a:t>
                </a:r>
                <a:r>
                  <a:rPr lang="es-ES" sz="2400" i="1" dirty="0">
                    <a:solidFill>
                      <a:schemeClr val="bg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ring</a:t>
                </a:r>
                <a:r>
                  <a:rPr lang="es-ES" sz="2400" dirty="0">
                    <a:solidFill>
                      <a:schemeClr val="bg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s-ES" sz="2400" i="1" dirty="0" err="1">
                    <a:solidFill>
                      <a:schemeClr val="bg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homomorphism</a:t>
                </a:r>
                <a:r>
                  <a:rPr lang="es-ES" sz="2400" i="1" dirty="0">
                    <a:solidFill>
                      <a:schemeClr val="bg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s-ES" sz="2400" dirty="0">
                    <a:solidFill>
                      <a:schemeClr val="bg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(</a:t>
                </a:r>
                <a:r>
                  <a:rPr lang="es-ES" sz="2400" dirty="0" err="1">
                    <a:solidFill>
                      <a:schemeClr val="bg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for</a:t>
                </a:r>
                <a:r>
                  <a:rPr lang="es-ES" sz="2400" dirty="0">
                    <a:solidFill>
                      <a:schemeClr val="bg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most</a:t>
                </a:r>
                <a:r>
                  <a:rPr lang="es-ES" sz="2400" dirty="0">
                    <a:solidFill>
                      <a:schemeClr val="bg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s-E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s-E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es-ES" sz="2400" dirty="0">
                    <a:solidFill>
                      <a:schemeClr val="bg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):</a:t>
                </a:r>
                <a:endParaRPr lang="es-ES" sz="2400" i="1" dirty="0">
                  <a:solidFill>
                    <a:schemeClr val="bg1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2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𝐸𝑣</m:t>
                          </m:r>
                        </m:e>
                        <m:sub>
                          <m:r>
                            <a:rPr lang="es-E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s-E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s-E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𝐸𝑣</m:t>
                          </m:r>
                        </m:e>
                        <m:sub>
                          <m:r>
                            <a:rPr lang="es-E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s-E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s-E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𝐸𝑣</m:t>
                          </m:r>
                        </m:e>
                        <m:sub>
                          <m:r>
                            <a:rPr lang="es-E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s-E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2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𝑬𝒗</m:t>
                          </m:r>
                        </m:e>
                        <m:sub>
                          <m:r>
                            <a:rPr lang="es-E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𝜶</m:t>
                          </m:r>
                        </m:sub>
                      </m:sSub>
                      <m:d>
                        <m:dPr>
                          <m:ctrlPr>
                            <a:rPr lang="es-E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𝒑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⋅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𝒒</m:t>
                          </m:r>
                        </m:e>
                      </m:d>
                      <m:r>
                        <a:rPr lang="es-E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≠</m:t>
                      </m:r>
                      <m:sSub>
                        <m:sSubPr>
                          <m:ctrlPr>
                            <a:rPr lang="es-E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𝑬𝒗</m:t>
                          </m:r>
                        </m:e>
                        <m:sub>
                          <m:r>
                            <a:rPr lang="es-E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𝜶</m:t>
                          </m:r>
                        </m:sub>
                      </m:sSub>
                      <m:d>
                        <m:dPr>
                          <m:ctrlPr>
                            <a:rPr lang="es-E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𝒑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⋅</m:t>
                      </m:r>
                      <m:sSub>
                        <m:sSubPr>
                          <m:ctrlPr>
                            <a:rPr lang="es-E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𝑬𝒗</m:t>
                          </m:r>
                        </m:e>
                        <m:sub>
                          <m:r>
                            <a:rPr lang="es-E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𝜶</m:t>
                          </m:r>
                        </m:sub>
                      </m:sSub>
                      <m:d>
                        <m:dPr>
                          <m:ctrlPr>
                            <a:rPr lang="es-E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𝒒</m:t>
                          </m:r>
                        </m:e>
                      </m:d>
                    </m:oMath>
                  </m:oMathPara>
                </a14:m>
                <a:endParaRPr lang="es-E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2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s-E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̃"/>
                                  <m:ctrlP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acc>
                            </m:sup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s-ES" sz="1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d>
                        <m:dPr>
                          <m:ctrlPr>
                            <a:rPr lang="es-ES" sz="1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s-E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s-ES" sz="1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s-E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acc>
                                <m:accPr>
                                  <m:chr m:val="̃"/>
                                  <m:ctrlP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acc>
                            </m:sup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</m:oMath>
                  </m:oMathPara>
                </a14:m>
                <a:endPara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2000"/>
                  </a:lnSpc>
                </a:pPr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2000"/>
                  </a:lnSpc>
                </a:pPr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2000"/>
                  </a:lnSpc>
                </a:pPr>
                <a:endParaRPr lang="en-US" sz="2400" b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2000"/>
                  </a:lnSpc>
                </a:pPr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22000"/>
                  </a:lnSpc>
                </a:pPr>
                <a:endParaRPr lang="en-US" sz="24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409AE42-0A19-49D9-AD09-2D44C8987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88466"/>
                <a:ext cx="6981373" cy="345277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5183561-F21D-4391-9C54-1EDF7E0967B7}"/>
              </a:ext>
            </a:extLst>
          </p:cNvPr>
          <p:cNvSpPr txBox="1"/>
          <p:nvPr/>
        </p:nvSpPr>
        <p:spPr>
          <a:xfrm>
            <a:off x="7107161" y="4727977"/>
            <a:ext cx="4757587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lang="es-ES" sz="1800" b="1" dirty="0"/>
              <a:t>“</a:t>
            </a:r>
            <a:r>
              <a:rPr lang="es-ES" b="1" dirty="0" err="1"/>
              <a:t>I</a:t>
            </a:r>
            <a:r>
              <a:rPr lang="es-ES" sz="1800" b="1" dirty="0" err="1"/>
              <a:t>ndeterminate</a:t>
            </a:r>
            <a:r>
              <a:rPr lang="es-ES" sz="1800" b="1" dirty="0"/>
              <a:t> </a:t>
            </a:r>
            <a:r>
              <a:rPr lang="es-ES" sz="1800" b="1" dirty="0" err="1"/>
              <a:t>commutes</a:t>
            </a:r>
            <a:r>
              <a:rPr lang="es-ES" sz="1800" b="1" dirty="0"/>
              <a:t> w/ </a:t>
            </a:r>
            <a:r>
              <a:rPr lang="es-ES" sz="1800" b="1" dirty="0" err="1"/>
              <a:t>coefficients</a:t>
            </a:r>
            <a:r>
              <a:rPr lang="es-ES" sz="1800" b="1" dirty="0"/>
              <a:t>”</a:t>
            </a:r>
            <a:endParaRPr lang="en-GB" sz="1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A5B330C-3625-408A-8E93-7D199F1FC226}"/>
                  </a:ext>
                </a:extLst>
              </p:cNvPr>
              <p:cNvSpPr txBox="1"/>
              <p:nvPr/>
            </p:nvSpPr>
            <p:spPr>
              <a:xfrm>
                <a:off x="7107161" y="5263977"/>
                <a:ext cx="4996079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0">
                  <a:buNone/>
                  <a:defRPr/>
                </a:pPr>
                <a:r>
                  <a:rPr lang="es-ES" sz="2400" dirty="0"/>
                  <a:t>E.g:</a:t>
                </a:r>
                <a:r>
                  <a:rPr lang="es-ES" sz="2400" b="0" dirty="0"/>
                  <a:t> Given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s-ES" sz="2400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s-ES" sz="24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br>
                  <a:rPr lang="es-ES" sz="24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sSub>
                        <m:sSub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A5B330C-3625-408A-8E93-7D199F1FC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161" y="5263977"/>
                <a:ext cx="4996079" cy="1200329"/>
              </a:xfrm>
              <a:prstGeom prst="rect">
                <a:avLst/>
              </a:prstGeom>
              <a:blipFill>
                <a:blip r:embed="rId10"/>
                <a:stretch>
                  <a:fillRect l="-1954" t="-3571" b="-4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9821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320"/>
    </mc:Choice>
    <mc:Fallback xmlns="">
      <p:transition spd="slow" advTm="703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005E6-5A53-446D-B5CE-4C41E557B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Polynomials</a:t>
            </a:r>
            <a:r>
              <a:rPr lang="es-ES" dirty="0"/>
              <a:t> </a:t>
            </a:r>
            <a:r>
              <a:rPr lang="es-ES" dirty="0" err="1"/>
              <a:t>over</a:t>
            </a:r>
            <a:r>
              <a:rPr lang="es-ES" dirty="0"/>
              <a:t> non-</a:t>
            </a:r>
            <a:r>
              <a:rPr lang="es-ES" dirty="0" err="1"/>
              <a:t>commutative</a:t>
            </a:r>
            <a:r>
              <a:rPr lang="es-ES" dirty="0"/>
              <a:t> </a:t>
            </a:r>
            <a:r>
              <a:rPr lang="es-ES" dirty="0" err="1"/>
              <a:t>rings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35B6D8-D330-4FF1-9795-E51496AC22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A43965-4643-F643-A67C-D0741259ACA1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6" name="Picture 5" descr="A white monkey sitting on a chair&#10;&#10;Description automatically generated with low confidence">
            <a:extLst>
              <a:ext uri="{FF2B5EF4-FFF2-40B4-BE49-F238E27FC236}">
                <a16:creationId xmlns:a16="http://schemas.microsoft.com/office/drawing/2014/main" id="{D25770B0-29FB-4FB0-B6B9-C65C71C892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600" r="97333">
                        <a14:foregroundMark x1="5467" y1="20300" x2="35067" y2="20100"/>
                        <a14:foregroundMark x1="35067" y1="20100" x2="68667" y2="21200"/>
                        <a14:foregroundMark x1="68667" y1="21200" x2="89200" y2="51400"/>
                        <a14:foregroundMark x1="89200" y1="51400" x2="76133" y2="71400"/>
                        <a14:foregroundMark x1="76133" y1="71400" x2="47867" y2="78200"/>
                        <a14:foregroundMark x1="47867" y1="78200" x2="18667" y2="78600"/>
                        <a14:foregroundMark x1="18667" y1="78600" x2="9200" y2="30800"/>
                        <a14:foregroundMark x1="1600" y1="35000" x2="7600" y2="80600"/>
                        <a14:foregroundMark x1="58133" y1="16300" x2="82667" y2="26200"/>
                        <a14:foregroundMark x1="82667" y1="26200" x2="82533" y2="32000"/>
                        <a14:foregroundMark x1="78400" y1="83800" x2="91467" y2="31600"/>
                        <a14:foregroundMark x1="91467" y1="31600" x2="79333" y2="17900"/>
                        <a14:foregroundMark x1="79333" y1="17900" x2="76667" y2="16300"/>
                        <a14:foregroundMark x1="87467" y1="14200" x2="95200" y2="66900"/>
                        <a14:foregroundMark x1="95200" y1="66900" x2="88933" y2="80300"/>
                        <a14:foregroundMark x1="71333" y1="80400" x2="71333" y2="80400"/>
                        <a14:foregroundMark x1="93067" y1="83100" x2="97333" y2="18500"/>
                        <a14:foregroundMark x1="97333" y1="18500" x2="96000" y2="157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7395" y="640509"/>
            <a:ext cx="4622295" cy="61630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5849E81-10F3-4235-8051-BD38201FDFB8}"/>
                  </a:ext>
                </a:extLst>
              </p:cNvPr>
              <p:cNvSpPr txBox="1"/>
              <p:nvPr/>
            </p:nvSpPr>
            <p:spPr>
              <a:xfrm>
                <a:off x="67733" y="1230677"/>
                <a:ext cx="6981373" cy="2517358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noAutofit/>
              </a:bodyPr>
              <a:lstStyle/>
              <a:p>
                <a:pPr algn="l">
                  <a:lnSpc>
                    <a:spcPct val="122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𝐸𝑣</m:t>
                          </m:r>
                        </m:e>
                        <m:sub>
                          <m:r>
                            <a:rPr lang="es-E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sub>
                      </m:sSub>
                      <m:r>
                        <a:rPr lang="es-E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            </m:t>
                      </m:r>
                      <m:r>
                        <a:rPr lang="es-E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</m:d>
                      <m:r>
                        <a:rPr lang="es-E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   →            </m:t>
                      </m:r>
                      <m:r>
                        <a:rPr lang="es-E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𝑅</m:t>
                      </m:r>
                      <m:r>
                        <a:rPr lang="es-E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      </m:t>
                      </m:r>
                    </m:oMath>
                  </m:oMathPara>
                </a14:m>
                <a:endParaRPr lang="es-ES" sz="2800" b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2000"/>
                  </a:lnSpc>
                </a:pP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    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d>
                      <m:dPr>
                        <m:ctrlP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</m:d>
                    <m:r>
                      <a:rPr lang="es-E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≥0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s-E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s-E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s-E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s-E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s-E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s-E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s-E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↦  </m:t>
                    </m:r>
                    <m:r>
                      <a:rPr lang="es-E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sSub>
                      <m:sSubPr>
                        <m:ctrlP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d>
                    <m:r>
                      <a:rPr lang="es-E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≥0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s-E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2000"/>
                  </a:lnSpc>
                </a:pPr>
                <a:endParaRPr lang="en-U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2000"/>
                  </a:lnSpc>
                </a:pPr>
                <a:r>
                  <a:rPr lang="es-ES" sz="2400" i="1" dirty="0">
                    <a:solidFill>
                      <a:schemeClr val="bg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𝐸𝑣</m:t>
                        </m:r>
                      </m:e>
                      <m:sub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s-ES" sz="2400" dirty="0">
                    <a:solidFill>
                      <a:schemeClr val="bg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is</a:t>
                </a:r>
                <a:r>
                  <a:rPr lang="es-ES" sz="2400" dirty="0">
                    <a:solidFill>
                      <a:schemeClr val="bg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s-ES" sz="24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cs typeface="Arial" panose="020B0604020202020204" pitchFamily="34" charset="0"/>
                  </a:rPr>
                  <a:t>not</a:t>
                </a:r>
                <a:r>
                  <a:rPr lang="es-ES" sz="2400" dirty="0">
                    <a:solidFill>
                      <a:schemeClr val="bg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a </a:t>
                </a:r>
                <a:r>
                  <a:rPr lang="es-ES" sz="2400" i="1" dirty="0">
                    <a:solidFill>
                      <a:schemeClr val="bg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ring</a:t>
                </a:r>
                <a:r>
                  <a:rPr lang="es-ES" sz="2400" dirty="0">
                    <a:solidFill>
                      <a:schemeClr val="bg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s-ES" sz="2400" i="1" dirty="0" err="1">
                    <a:solidFill>
                      <a:schemeClr val="bg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homomorphism</a:t>
                </a:r>
                <a:r>
                  <a:rPr lang="es-ES" sz="2400" i="1" dirty="0">
                    <a:solidFill>
                      <a:schemeClr val="bg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s-ES" sz="2400" dirty="0">
                    <a:solidFill>
                      <a:schemeClr val="bg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(</a:t>
                </a:r>
                <a:r>
                  <a:rPr lang="es-ES" sz="2400" dirty="0" err="1">
                    <a:solidFill>
                      <a:schemeClr val="bg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for</a:t>
                </a:r>
                <a:r>
                  <a:rPr lang="es-ES" sz="2400" dirty="0">
                    <a:solidFill>
                      <a:schemeClr val="bg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most</a:t>
                </a:r>
                <a:r>
                  <a:rPr lang="es-ES" sz="2400" dirty="0">
                    <a:solidFill>
                      <a:schemeClr val="bg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s-E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s-E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es-ES" sz="2400" dirty="0">
                    <a:solidFill>
                      <a:schemeClr val="bg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):</a:t>
                </a:r>
                <a:endParaRPr lang="es-ES" sz="2400" i="1" dirty="0">
                  <a:solidFill>
                    <a:schemeClr val="bg1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2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𝐸𝑣</m:t>
                          </m:r>
                        </m:e>
                        <m:sub>
                          <m:r>
                            <a:rPr lang="es-E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s-E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s-E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𝐸𝑣</m:t>
                          </m:r>
                        </m:e>
                        <m:sub>
                          <m:r>
                            <a:rPr lang="es-E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s-E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s-E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𝐸𝑣</m:t>
                          </m:r>
                        </m:e>
                        <m:sub>
                          <m:r>
                            <a:rPr lang="es-E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s-E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2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𝑬𝒗</m:t>
                          </m:r>
                        </m:e>
                        <m:sub>
                          <m:r>
                            <a:rPr lang="es-E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𝜶</m:t>
                          </m:r>
                        </m:sub>
                      </m:sSub>
                      <m:d>
                        <m:dPr>
                          <m:ctrlPr>
                            <a:rPr lang="es-E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𝒑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⋅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𝒒</m:t>
                          </m:r>
                        </m:e>
                      </m:d>
                      <m:r>
                        <a:rPr lang="es-E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≠</m:t>
                      </m:r>
                      <m:sSub>
                        <m:sSubPr>
                          <m:ctrlPr>
                            <a:rPr lang="es-E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𝑬𝒗</m:t>
                          </m:r>
                        </m:e>
                        <m:sub>
                          <m:r>
                            <a:rPr lang="es-E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𝜶</m:t>
                          </m:r>
                        </m:sub>
                      </m:sSub>
                      <m:d>
                        <m:dPr>
                          <m:ctrlPr>
                            <a:rPr lang="es-E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𝒑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⋅</m:t>
                      </m:r>
                      <m:sSub>
                        <m:sSubPr>
                          <m:ctrlPr>
                            <a:rPr lang="es-E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𝑬𝒗</m:t>
                          </m:r>
                        </m:e>
                        <m:sub>
                          <m:r>
                            <a:rPr lang="es-E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𝜶</m:t>
                          </m:r>
                        </m:sub>
                      </m:sSub>
                      <m:d>
                        <m:dPr>
                          <m:ctrlPr>
                            <a:rPr lang="es-E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𝒒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2000"/>
                  </a:lnSpc>
                </a:pPr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22000"/>
                  </a:lnSpc>
                </a:pPr>
                <a:endParaRPr lang="en-US" sz="24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5849E81-10F3-4235-8051-BD38201FDF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" y="1230677"/>
                <a:ext cx="6981373" cy="251735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D6603AC-8D78-428F-A513-48B4F5D0AF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0029" y="3933744"/>
                <a:ext cx="6710438" cy="2748410"/>
              </a:xfrm>
            </p:spPr>
            <p:txBody>
              <a:bodyPr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  <a:defRPr/>
                </a:pPr>
                <a:r>
                  <a:rPr lang="en-GB" sz="2400" dirty="0"/>
                  <a:t>Enables unique</a:t>
                </a:r>
                <a:r>
                  <a:rPr lang="en-GB" sz="2400" b="1" dirty="0">
                    <a:solidFill>
                      <a:srgbClr val="C00000"/>
                    </a:solidFill>
                  </a:rPr>
                  <a:t>*</a:t>
                </a:r>
                <a:r>
                  <a:rPr lang="en-GB" sz="2400" dirty="0"/>
                  <a:t> polynomial interpolation!</a:t>
                </a:r>
              </a:p>
              <a:p>
                <a:pPr marL="0" indent="0">
                  <a:buNone/>
                  <a:defRPr/>
                </a:pPr>
                <a:r>
                  <a:rPr lang="en-GB" sz="2400" dirty="0"/>
                  <a:t>Actually, unique </a:t>
                </a:r>
                <a:r>
                  <a:rPr lang="en-GB" sz="2400" i="1" dirty="0"/>
                  <a:t>left</a:t>
                </a:r>
                <a:r>
                  <a:rPr lang="en-GB" sz="2400" dirty="0"/>
                  <a:t> and unique </a:t>
                </a:r>
                <a:r>
                  <a:rPr lang="en-GB" sz="2400" i="1" dirty="0"/>
                  <a:t>right</a:t>
                </a:r>
                <a:r>
                  <a:rPr lang="en-GB" sz="2400" dirty="0"/>
                  <a:t> interpolant:</a:t>
                </a:r>
              </a:p>
              <a:p>
                <a:pPr marL="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s-E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sSubSup>
                      <m:sSubSupPr>
                        <m:ctrlPr>
                          <a:rPr lang="es-E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s-E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s-E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sub>
                      <m:sup>
                        <m:r>
                          <a:rPr lang="es-E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𝑅𝑖𝑔h𝑡</m:t>
                        </m:r>
                      </m:sup>
                    </m:sSubSup>
                    <m:d>
                      <m:dPr>
                        <m:ctrlPr>
                          <a:rPr lang="es-E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s-E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d>
                    <m:r>
                      <a:rPr lang="es-E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s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s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s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≥0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s-E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s-E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s-E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s-E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s-E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s-E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   // </a:t>
                </a:r>
                <a14:m>
                  <m:oMath xmlns:m="http://schemas.openxmlformats.org/officeDocument/2006/math">
                    <m:r>
                      <a:rPr lang="es-E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sSubSup>
                      <m:sSubSupPr>
                        <m:ctrlPr>
                          <a:rPr lang="es-E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s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s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sub>
                      <m:sup>
                        <m:r>
                          <a:rPr lang="es-E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𝐿𝑒𝑓𝑡</m:t>
                        </m:r>
                      </m:sup>
                    </m:sSubSup>
                    <m:d>
                      <m:dPr>
                        <m:ctrlPr>
                          <a:rPr lang="es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s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d>
                    <m:r>
                      <a:rPr lang="es-E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s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s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s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≥0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s-E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s-E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s-E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p>
                        </m:sSup>
                        <m:sSub>
                          <m:sSubPr>
                            <m:ctrlPr>
                              <a:rPr lang="es-E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s-E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s-E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  <a:defRPr/>
                </a:pPr>
                <a:r>
                  <a:rPr lang="en-GB" sz="2400" dirty="0"/>
                  <a:t>In general, for</a:t>
                </a:r>
                <a:r>
                  <a:rPr lang="es-ES" sz="24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es-E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s-E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s-E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s-E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es-ES" sz="24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s-ES" sz="2400" dirty="0" err="1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we</a:t>
                </a:r>
                <a:r>
                  <a:rPr lang="es-ES" sz="24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s-ES" sz="2400" dirty="0" err="1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have</a:t>
                </a:r>
                <a:r>
                  <a:rPr lang="en-GB" sz="2400" dirty="0"/>
                  <a:t>: </a:t>
                </a: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a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⋅</m:t>
                      </m:r>
                      <m:r>
                        <a:rPr lang="es-E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𝐸</m:t>
                      </m:r>
                      <m:sSubSup>
                        <m:sSubSupPr>
                          <m:ctrlPr>
                            <a:rPr lang="es-E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s-E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s-E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sub>
                        <m:sup>
                          <m:r>
                            <a:rPr lang="es-E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𝑅𝑖𝑔h𝑡</m:t>
                          </m:r>
                        </m:sup>
                      </m:sSubSup>
                      <m:d>
                        <m:dPr>
                          <m:ctrlPr>
                            <a:rPr lang="es-E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</m:d>
                      <m:r>
                        <a:rPr lang="es-E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s-E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𝐸</m:t>
                      </m:r>
                      <m:sSubSup>
                        <m:sSubSupPr>
                          <m:ctrlPr>
                            <a:rPr lang="es-E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s-E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s-E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sub>
                        <m:sup>
                          <m:r>
                            <a:rPr lang="es-E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𝑅𝑖𝑔h𝑡</m:t>
                          </m:r>
                        </m:sup>
                      </m:sSubSup>
                      <m:d>
                        <m:dPr>
                          <m:ctrlPr>
                            <a:rPr lang="es-E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⋅</m:t>
                          </m:r>
                          <m:r>
                            <a:rPr lang="es-E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𝐸</m:t>
                      </m:r>
                      <m:sSubSup>
                        <m:sSubSupPr>
                          <m:ctrlPr>
                            <a:rPr lang="es-E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s-E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s-E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sub>
                        <m:sup>
                          <m:r>
                            <a:rPr lang="es-E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𝑅𝑖𝑔h𝑡</m:t>
                          </m:r>
                        </m:sup>
                      </m:sSubSup>
                      <m:d>
                        <m:dPr>
                          <m:ctrlPr>
                            <a:rPr lang="es-E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</m:d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⋅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≠</m:t>
                      </m:r>
                      <m:r>
                        <a:rPr lang="es-E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𝐸</m:t>
                      </m:r>
                      <m:sSubSup>
                        <m:sSubSupPr>
                          <m:ctrlPr>
                            <a:rPr lang="es-E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s-E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s-E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sub>
                        <m:sup>
                          <m:r>
                            <a:rPr lang="es-E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𝑅𝑖𝑔h𝑡</m:t>
                          </m:r>
                        </m:sup>
                      </m:sSubSup>
                      <m:d>
                        <m:dPr>
                          <m:ctrlPr>
                            <a:rPr lang="es-E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⋅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  <a:p>
                <a:pPr marL="0" indent="0">
                  <a:buNone/>
                  <a:defRPr/>
                </a:pPr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D6603AC-8D78-428F-A513-48B4F5D0A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9" y="3933744"/>
                <a:ext cx="6710438" cy="2748410"/>
              </a:xfr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E63D1E85-AA3C-49F2-9EA2-B09CC658D341}"/>
              </a:ext>
            </a:extLst>
          </p:cNvPr>
          <p:cNvSpPr/>
          <p:nvPr/>
        </p:nvSpPr>
        <p:spPr>
          <a:xfrm>
            <a:off x="4639892" y="2293974"/>
            <a:ext cx="2230575" cy="694458"/>
          </a:xfrm>
          <a:prstGeom prst="ellipse">
            <a:avLst/>
          </a:prstGeom>
          <a:solidFill>
            <a:srgbClr val="FF0000">
              <a:alpha val="3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823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188"/>
    </mc:Choice>
    <mc:Fallback xmlns="">
      <p:transition spd="slow" advTm="501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9313281-2781-4162-BC39-7BC568110CA9}"/>
              </a:ext>
            </a:extLst>
          </p:cNvPr>
          <p:cNvSpPr/>
          <p:nvPr/>
        </p:nvSpPr>
        <p:spPr>
          <a:xfrm>
            <a:off x="5902476" y="1814286"/>
            <a:ext cx="6115353" cy="4925181"/>
          </a:xfrm>
          <a:prstGeom prst="roundRect">
            <a:avLst/>
          </a:prstGeom>
          <a:solidFill>
            <a:schemeClr val="accent6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B005E6-5A53-446D-B5CE-4C41E557B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Our</a:t>
            </a:r>
            <a:r>
              <a:rPr lang="es-ES" dirty="0"/>
              <a:t> </a:t>
            </a:r>
            <a:r>
              <a:rPr lang="es-ES" dirty="0" err="1"/>
              <a:t>main</a:t>
            </a:r>
            <a:r>
              <a:rPr lang="es-ES" dirty="0"/>
              <a:t> </a:t>
            </a:r>
            <a:r>
              <a:rPr lang="es-ES" dirty="0" err="1"/>
              <a:t>results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35B6D8-D330-4FF1-9795-E51496AC22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A43965-4643-F643-A67C-D0741259ACA1}" type="slidenum">
              <a:rPr lang="en-GB" smtClean="0"/>
              <a:pPr/>
              <a:t>14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F3B6307-674A-4FC3-994D-E25666610C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6057" y="2007810"/>
                <a:ext cx="4910667" cy="4111096"/>
              </a:xfrm>
            </p:spPr>
            <p:txBody>
              <a:bodyPr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buNone/>
                  <a:defRPr/>
                </a:pPr>
                <a:r>
                  <a:rPr lang="en-GB" sz="2400" b="1" u="sng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1" i="0" u="sng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sz="2400" b="1" i="1" u="sng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2400" b="1" i="1" u="sng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𝒁</m:t>
                    </m:r>
                    <m:d>
                      <m:dPr>
                        <m:ctrlPr>
                          <a:rPr lang="en-US" sz="2400" b="1" i="1" u="sng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u="sng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</m:oMath>
                </a14:m>
                <a:endParaRPr lang="es-ES" sz="2400" b="1" u="sng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240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S" sz="24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4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s-ES" sz="2400" i="1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  <a:p>
                <a:pPr>
                  <a:buNone/>
                  <a:defRPr/>
                </a:pPr>
                <a:endParaRPr lang="en-GB" sz="2400" dirty="0"/>
              </a:p>
              <a:p>
                <a:pPr>
                  <a:buFont typeface="Wingdings" panose="05000000000000000000" pitchFamily="2" charset="2"/>
                  <a:buChar char="v"/>
                  <a:defRPr/>
                </a:pPr>
                <a:r>
                  <a:rPr lang="en-GB" sz="2400" dirty="0"/>
                  <a:t>Shamir’s secret sharing works as usual (strongly multiplicative).</a:t>
                </a:r>
              </a:p>
              <a:p>
                <a:pPr>
                  <a:buFont typeface="Wingdings" panose="05000000000000000000" pitchFamily="2" charset="2"/>
                  <a:buChar char="v"/>
                  <a:defRPr/>
                </a:pPr>
                <a:r>
                  <a:rPr lang="en-GB" sz="2400" dirty="0"/>
                  <a:t>Essentially, known protocols carry over.</a:t>
                </a:r>
              </a:p>
              <a:p>
                <a:pPr>
                  <a:buNone/>
                  <a:defRPr/>
                </a:pPr>
                <a:r>
                  <a:rPr lang="en-GB" sz="2400" dirty="0"/>
                  <a:t>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F3B6307-674A-4FC3-994D-E25666610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57" y="2007810"/>
                <a:ext cx="4910667" cy="4111096"/>
              </a:xfr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6EE72D0-6F9A-4656-8EF5-5DF66D4235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2007810"/>
                <a:ext cx="5496076" cy="4111096"/>
              </a:xfrm>
            </p:spPr>
            <p:txBody>
              <a:bodyPr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>
                  <a:buNone/>
                  <a:defRPr/>
                </a:pPr>
                <a:r>
                  <a:rPr lang="en-US" sz="2400" b="1" u="sng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If elements of </a:t>
                </a:r>
                <a14:m>
                  <m:oMath xmlns:m="http://schemas.openxmlformats.org/officeDocument/2006/math">
                    <m:r>
                      <a:rPr lang="en-US" sz="2400" b="1" i="1" u="sng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b="1" u="sng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commute with each other</a:t>
                </a:r>
                <a:br>
                  <a:rPr lang="en-GB" sz="2400" dirty="0"/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ES" sz="2400" b="0" i="0" smtClean="0">
                          <a:latin typeface="Cambria Math" panose="02040503050406030204" pitchFamily="18" charset="0"/>
                        </a:rPr>
                        <m:t>         (</m:t>
                      </m:r>
                      <m:r>
                        <a:rPr lang="es-ES" sz="2400" i="1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  <a:p>
                <a:pPr indent="0" algn="ctr">
                  <a:buNone/>
                  <a:defRPr/>
                </a:pPr>
                <a:endParaRPr lang="en-GB" sz="100" dirty="0"/>
              </a:p>
              <a:p>
                <a:pPr marL="571500" indent="-342900">
                  <a:buFont typeface="Wingdings" panose="05000000000000000000" pitchFamily="2" charset="2"/>
                  <a:buChar char="v"/>
                  <a:defRPr/>
                </a:pPr>
                <a:r>
                  <a:rPr lang="en-GB" sz="2400" dirty="0"/>
                  <a:t>Shamir’s secret sharing is:</a:t>
                </a:r>
              </a:p>
              <a:p>
                <a:pPr marL="1028700" lvl="1" indent="-342900">
                  <a:buFont typeface="Wingdings" panose="05000000000000000000" pitchFamily="2" charset="2"/>
                  <a:buChar char="v"/>
                  <a:defRPr/>
                </a:pPr>
                <a:r>
                  <a:rPr lang="en-GB" sz="2000" dirty="0"/>
                  <a:t>Not multiplicative!</a:t>
                </a:r>
              </a:p>
              <a:p>
                <a:pPr marL="1028700" lvl="1" indent="-342900">
                  <a:buFont typeface="Wingdings" panose="05000000000000000000" pitchFamily="2" charset="2"/>
                  <a:buChar char="v"/>
                  <a:defRPr/>
                </a:pPr>
                <a:r>
                  <a:rPr lang="en-GB" sz="2000" dirty="0"/>
                  <a:t>Either left-linear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GB" sz="2000" dirty="0"/>
                  <a:t> or right-linear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GB" sz="2000" dirty="0"/>
                  <a:t>. </a:t>
                </a:r>
              </a:p>
              <a:p>
                <a:pPr marL="571500" indent="-342900">
                  <a:buFont typeface="Wingdings" panose="05000000000000000000" pitchFamily="2" charset="2"/>
                  <a:buChar char="v"/>
                  <a:defRPr/>
                </a:pPr>
                <a:r>
                  <a:rPr lang="en-GB" sz="2400" dirty="0"/>
                  <a:t>Things get nastier, but that allows us to rip efficiency gains!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6EE72D0-6F9A-4656-8EF5-5DF66D423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007810"/>
                <a:ext cx="5496076" cy="4111096"/>
              </a:xfr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1ADC263-44B8-4DD2-8EF8-366AC70311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1201" y="1075090"/>
                <a:ext cx="10566400" cy="642434"/>
              </a:xfrm>
            </p:spPr>
            <p:txBody>
              <a:bodyPr rtlCol="0">
                <a:normAutofit fontScale="4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None/>
                  <a:defRPr/>
                </a:pPr>
                <a:endParaRPr lang="en-GB" sz="2400" dirty="0"/>
              </a:p>
              <a:p>
                <a:pPr>
                  <a:buNone/>
                  <a:defRPr/>
                </a:pPr>
                <a:r>
                  <a:rPr lang="en-GB" sz="4400" dirty="0"/>
                  <a:t>Let set of eval. points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r>
                      <a:rPr lang="es-ES" sz="4400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s-ES" sz="4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4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s-ES" sz="4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s-ES" sz="4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s-ES" sz="4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4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s-ES" sz="4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4400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sz="4400" b="1" dirty="0">
                    <a:solidFill>
                      <a:schemeClr val="tx2"/>
                    </a:solidFill>
                  </a:rPr>
                  <a:t> </a:t>
                </a:r>
                <a:r>
                  <a:rPr lang="en-GB" sz="4400" dirty="0"/>
                  <a:t>be an exceptional set (</a:t>
                </a:r>
                <a14:m>
                  <m:oMath xmlns:m="http://schemas.openxmlformats.org/officeDocument/2006/math">
                    <m:r>
                      <a:rPr lang="es-ES" sz="4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s-ES" sz="4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s-ES" sz="44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s-ES" sz="4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s-ES" sz="4400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s-E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4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ES" sz="4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sz="4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E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4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ES" sz="4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s-ES" sz="4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s-E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s-ES" sz="4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sz="4400" dirty="0"/>
                  <a:t>).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1ADC263-44B8-4DD2-8EF8-366AC7031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01" y="1075090"/>
                <a:ext cx="10566400" cy="642434"/>
              </a:xfr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B211174-FC4F-441F-B1F7-E827E278FA83}"/>
                  </a:ext>
                </a:extLst>
              </p:cNvPr>
              <p:cNvSpPr txBox="1"/>
              <p:nvPr/>
            </p:nvSpPr>
            <p:spPr>
              <a:xfrm>
                <a:off x="711201" y="4896461"/>
                <a:ext cx="4954209" cy="156709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𝑍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es-E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ℤ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s-E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s-ES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s-ES" sz="2400" b="0" dirty="0"/>
              </a:p>
              <a:p>
                <a:pPr algn="ctr">
                  <a:buNone/>
                  <a:defRPr/>
                </a:pPr>
                <a:r>
                  <a:rPr lang="es-ES" sz="2400" b="0" dirty="0" err="1"/>
                  <a:t>Size</a:t>
                </a:r>
                <a:r>
                  <a:rPr lang="es-ES" sz="2400" b="0" dirty="0"/>
                  <a:t> </a:t>
                </a:r>
                <a:r>
                  <a:rPr lang="es-ES" sz="2400" b="0" dirty="0" err="1"/>
                  <a:t>of</a:t>
                </a:r>
                <a:r>
                  <a:rPr lang="es-ES" sz="2400" b="0" dirty="0"/>
                  <a:t> </a:t>
                </a:r>
                <a:r>
                  <a:rPr lang="es-ES" sz="2400" b="0" dirty="0" err="1"/>
                  <a:t>biggest</a:t>
                </a:r>
                <a:r>
                  <a:rPr lang="es-ES" sz="2400" b="0" dirty="0"/>
                  <a:t> </a:t>
                </a:r>
                <a:r>
                  <a:rPr lang="es-ES" sz="2400" b="0" dirty="0" err="1"/>
                  <a:t>exceptional</a:t>
                </a:r>
                <a:r>
                  <a:rPr lang="es-ES" sz="2400" b="0" dirty="0"/>
                  <a:t> set </a:t>
                </a:r>
                <a:br>
                  <a:rPr lang="es-ES" sz="2400" b="0" dirty="0"/>
                </a:br>
                <a:r>
                  <a:rPr lang="es-ES" sz="2400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ℳ</m:t>
                            </m:r>
                          </m:e>
                          <m:sub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d>
                          <m:d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s-E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ℤ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s-ES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sub>
                            </m:sSub>
                          </m:e>
                        </m:d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s-ES" sz="2400" b="0" dirty="0"/>
                  <a:t> 2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B211174-FC4F-441F-B1F7-E827E278F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01" y="4896461"/>
                <a:ext cx="4954209" cy="1567096"/>
              </a:xfrm>
              <a:prstGeom prst="rect">
                <a:avLst/>
              </a:prstGeom>
              <a:blipFill>
                <a:blip r:embed="rId9"/>
                <a:stretch>
                  <a:fillRect b="-23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983E37-797E-4931-8B81-01482D4DE456}"/>
                  </a:ext>
                </a:extLst>
              </p:cNvPr>
              <p:cNvSpPr txBox="1"/>
              <p:nvPr/>
            </p:nvSpPr>
            <p:spPr>
              <a:xfrm>
                <a:off x="6522623" y="5266750"/>
                <a:ext cx="4954209" cy="129541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𝐺𝑅</m:t>
                          </m:r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s-E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↪</m:t>
                          </m:r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ℳ</m:t>
                          </m:r>
                        </m:e>
                        <m:sub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</m:oMath>
                  </m:oMathPara>
                </a14:m>
                <a:endParaRPr lang="es-ES" sz="2400" b="0" dirty="0"/>
              </a:p>
              <a:p>
                <a:pPr algn="ctr">
                  <a:buNone/>
                  <a:defRPr/>
                </a:pPr>
                <a:r>
                  <a:rPr lang="es-ES" sz="2400" b="0" dirty="0" err="1"/>
                  <a:t>Size</a:t>
                </a:r>
                <a:r>
                  <a:rPr lang="es-ES" sz="2400" b="0" dirty="0"/>
                  <a:t> </a:t>
                </a:r>
                <a:r>
                  <a:rPr lang="es-ES" sz="2400" b="0" dirty="0" err="1"/>
                  <a:t>of</a:t>
                </a:r>
                <a:r>
                  <a:rPr lang="es-ES" sz="2400" b="0" dirty="0"/>
                  <a:t> </a:t>
                </a:r>
                <a:r>
                  <a:rPr lang="es-ES" sz="2400" b="0" dirty="0" err="1"/>
                  <a:t>biggest</a:t>
                </a:r>
                <a:r>
                  <a:rPr lang="es-ES" sz="2400" b="0" dirty="0"/>
                  <a:t> </a:t>
                </a:r>
                <a:r>
                  <a:rPr lang="es-ES" sz="2400" b="0" dirty="0" err="1"/>
                  <a:t>exceptional</a:t>
                </a:r>
                <a:r>
                  <a:rPr lang="es-ES" sz="2400" b="0" dirty="0"/>
                  <a:t> set</a:t>
                </a:r>
                <a:br>
                  <a:rPr lang="es-ES" sz="2400" b="0" dirty="0"/>
                </a:br>
                <a:r>
                  <a:rPr lang="es-ES" sz="2400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𝐺𝑅</m:t>
                    </m:r>
                    <m:d>
                      <m:d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s-ES" sz="2400" b="0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983E37-797E-4931-8B81-01482D4DE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623" y="5266750"/>
                <a:ext cx="4954209" cy="129541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9902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071"/>
    </mc:Choice>
    <mc:Fallback xmlns="">
      <p:transition spd="slow" advTm="1110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115E7-3827-4ADD-A2C1-AC2823F77D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i="1" dirty="0"/>
              <a:t>Online </a:t>
            </a:r>
            <a:r>
              <a:rPr lang="es-ES_tradnl" i="1" dirty="0" err="1"/>
              <a:t>phase</a:t>
            </a:r>
            <a:endParaRPr lang="es-ES_tradnl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4C31D9-1786-4B62-9B22-AD543EF1F9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A43965-4643-F643-A67C-D0741259ACA1}" type="slidenum">
              <a:rPr lang="en-GB" smtClean="0"/>
              <a:pPr/>
              <a:t>15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8F4DD653-44A2-466F-89D1-CBF0932386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3195" y="4714760"/>
                <a:ext cx="6524045" cy="444969"/>
              </a:xfrm>
              <a:prstGeom prst="rect">
                <a:avLst/>
              </a:prstGeom>
            </p:spPr>
            <p:txBody>
              <a:bodyPr lIns="0" tIns="0" rIns="0" bIns="0" anchor="b"/>
              <a:lstStyle>
                <a:lvl1pPr algn="l" defTabSz="914400" rtl="0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  <a:defRPr sz="25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r>
                      <a:rPr lang="es-ES" sz="2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s-E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s-E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s-E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s-E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s-E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2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s-ES_tradnl" i="1" dirty="0" err="1"/>
                  <a:t>commutative</a:t>
                </a:r>
                <a:r>
                  <a:rPr lang="es-ES_tradnl" i="1" dirty="0"/>
                  <a:t>, </a:t>
                </a:r>
                <a:r>
                  <a:rPr lang="es-ES_tradnl" i="1" dirty="0" err="1"/>
                  <a:t>exceptional</a:t>
                </a:r>
                <a:br>
                  <a:rPr lang="es-ES_tradnl" i="1" dirty="0"/>
                </a:br>
                <a:r>
                  <a:rPr lang="es-ES_tradnl" b="0" dirty="0"/>
                  <a:t>Commutative: </a:t>
                </a:r>
                <a14:m>
                  <m:oMath xmlns:m="http://schemas.openxmlformats.org/officeDocument/2006/math">
                    <m:r>
                      <a:rPr lang="es-ES" sz="2800" i="1" smtClean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sz="2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s-E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s-ES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S" sz="28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sz="2800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s-E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s-ES" sz="2800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chemeClr val="bg1"/>
                    </a:solidFill>
                  </a:rPr>
                  <a:t>.</a:t>
                </a:r>
                <a:br>
                  <a:rPr lang="en-US" i="1" dirty="0">
                    <a:solidFill>
                      <a:schemeClr val="bg1"/>
                    </a:solidFill>
                  </a:rPr>
                </a:br>
                <a:r>
                  <a:rPr lang="en-US" b="0" dirty="0">
                    <a:solidFill>
                      <a:schemeClr val="bg1"/>
                    </a:solidFill>
                  </a:rPr>
                  <a:t>Exceptional: </a:t>
                </a:r>
                <a14:m>
                  <m:oMath xmlns:m="http://schemas.openxmlformats.org/officeDocument/2006/math">
                    <m:r>
                      <a:rPr lang="es-ES" sz="2800" b="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s-ES" sz="2800" b="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s-ES" sz="2800" b="0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s-ES" sz="2800" b="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s-ES" sz="2800" b="0" i="1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ES" sz="28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sz="2800" b="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ES" sz="2800" b="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s-ES" sz="2800" b="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s-ES" sz="28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800" b="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s-ES" sz="2800" b="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s-ES_tradnl" i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8F4DD653-44A2-466F-89D1-CBF093238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95" y="4714760"/>
                <a:ext cx="6524045" cy="444969"/>
              </a:xfrm>
              <a:prstGeom prst="rect">
                <a:avLst/>
              </a:prstGeom>
              <a:blipFill>
                <a:blip r:embed="rId4"/>
                <a:stretch>
                  <a:fillRect l="-2991" t="-215068" r="-654" b="-32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114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15"/>
    </mc:Choice>
    <mc:Fallback xmlns="">
      <p:transition spd="slow" advTm="7115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005E6-5A53-446D-B5CE-4C41E557B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Online </a:t>
            </a:r>
            <a:r>
              <a:rPr lang="es-ES" dirty="0" err="1"/>
              <a:t>phase</a:t>
            </a:r>
            <a:r>
              <a:rPr lang="es-ES" dirty="0"/>
              <a:t> – Linear </a:t>
            </a:r>
            <a:r>
              <a:rPr lang="es-ES" dirty="0" err="1"/>
              <a:t>operations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35B6D8-D330-4FF1-9795-E51496AC22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A43965-4643-F643-A67C-D0741259ACA1}" type="slidenum">
              <a:rPr lang="en-GB" smtClean="0"/>
              <a:pPr/>
              <a:t>16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F3B6307-674A-4FC3-994D-E25666610C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5795" y="1440243"/>
                <a:ext cx="10515600" cy="5049687"/>
              </a:xfrm>
            </p:spPr>
            <p:txBody>
              <a:bodyPr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None/>
                  <a:defRPr/>
                </a:pPr>
                <a:r>
                  <a:rPr lang="en-GB" sz="2400" dirty="0"/>
                  <a:t>Let</a:t>
                </a:r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r>
                      <a:rPr lang="es-ES" sz="2400" b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s-ES" sz="24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s-ES" sz="24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s-ES" sz="24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s-ES" sz="24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s-ES" sz="24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2400" b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GB" sz="2400" dirty="0"/>
                  <a:t>be an exceptional set.</a:t>
                </a:r>
                <a:br>
                  <a:rPr lang="en-GB" sz="2400" dirty="0"/>
                </a:br>
                <a:r>
                  <a:rPr lang="en-GB" sz="1400" dirty="0"/>
                  <a:t> </a:t>
                </a:r>
                <a:endParaRPr lang="en-GB" sz="2400" dirty="0"/>
              </a:p>
              <a:p>
                <a:pPr>
                  <a:buFont typeface="Wingdings" panose="05000000000000000000" pitchFamily="2" charset="2"/>
                  <a:buChar char="v"/>
                  <a:defRPr/>
                </a:pPr>
                <a:r>
                  <a:rPr lang="en-GB" sz="2400" dirty="0"/>
                  <a:t> Linear operations are easy. Given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2400" dirty="0"/>
                  <a:t>:</a:t>
                </a:r>
                <a:br>
                  <a:rPr lang="en-GB" sz="2400" dirty="0"/>
                </a:br>
                <a:r>
                  <a:rPr lang="en-GB" sz="1200" dirty="0"/>
                  <a:t> </a:t>
                </a:r>
                <a:endParaRPr lang="en-GB" sz="2400" dirty="0"/>
              </a:p>
              <a:p>
                <a:pPr lvl="1">
                  <a:buFont typeface="Wingdings" panose="05000000000000000000" pitchFamily="2" charset="2"/>
                  <a:buChar char="Ø"/>
                  <a:defRPr/>
                </a:pPr>
                <a:r>
                  <a:rPr lang="en-GB" dirty="0"/>
                  <a:t> If </a:t>
                </a:r>
                <a14:m>
                  <m:oMath xmlns:m="http://schemas.openxmlformats.org/officeDocument/2006/math">
                    <m:r>
                      <a:rPr lang="en-US" b="1" u="sng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b="1" i="1" u="sng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1" i="1" u="sng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𝒁</m:t>
                    </m:r>
                    <m:d>
                      <m:dPr>
                        <m:ctrlPr>
                          <a:rPr lang="en-US" b="1" i="1" u="sng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u="sng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</m:oMath>
                </a14:m>
                <a:endParaRPr lang="en-GB" dirty="0"/>
              </a:p>
              <a:p>
                <a:pPr lvl="1">
                  <a:buNone/>
                  <a:defRPr/>
                </a:pPr>
                <a:r>
                  <a:rPr lang="en-GB" dirty="0"/>
                  <a:t>Bimodule: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𝑏𝑦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⟦"/>
                        <m:endChr m:val="⟧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begChr m:val="⟦"/>
                        <m:endChr m:val="⟧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  <a:p>
                <a:pPr lvl="1">
                  <a:buNone/>
                  <a:defRPr/>
                </a:pPr>
                <a:endParaRPr lang="en-GB" sz="1200" dirty="0"/>
              </a:p>
              <a:p>
                <a:pPr lvl="1">
                  <a:buFont typeface="Wingdings" panose="05000000000000000000" pitchFamily="2" charset="2"/>
                  <a:buChar char="Ø"/>
                  <a:defRPr/>
                </a:pPr>
                <a:r>
                  <a:rPr lang="en-GB" dirty="0"/>
                  <a:t> If </a:t>
                </a:r>
                <a14:m>
                  <m:oMath xmlns:m="http://schemas.openxmlformats.org/officeDocument/2006/math">
                    <m:r>
                      <a:rPr lang="en-US" b="1" u="sng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b="1" i="1" u="sng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⊄</m:t>
                    </m:r>
                    <m:r>
                      <a:rPr lang="en-US" b="1" i="1" u="sng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𝒁</m:t>
                    </m:r>
                    <m:d>
                      <m:dPr>
                        <m:ctrlPr>
                          <a:rPr lang="en-US" b="1" i="1" u="sng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u="sng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en-GB" dirty="0"/>
                  <a:t>, but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dirty="0"/>
              </a:p>
              <a:p>
                <a:pPr lvl="1">
                  <a:buNone/>
                  <a:defRPr/>
                </a:pPr>
                <a:r>
                  <a:rPr lang="en-GB" dirty="0"/>
                  <a:t>Left module: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dirty="0"/>
              </a:p>
              <a:p>
                <a:pPr lvl="1">
                  <a:buNone/>
                  <a:defRPr/>
                </a:pPr>
                <a:r>
                  <a:rPr lang="en-GB" dirty="0"/>
                  <a:t>Right module: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  <a:p>
                <a:pPr>
                  <a:buNone/>
                  <a:defRPr/>
                </a:pPr>
                <a:endParaRPr lang="en-GB" sz="2400" dirty="0"/>
              </a:p>
              <a:p>
                <a:pPr>
                  <a:buFont typeface="Wingdings" panose="05000000000000000000" pitchFamily="2" charset="2"/>
                  <a:buChar char="v"/>
                  <a:defRPr/>
                </a:pPr>
                <a:r>
                  <a:rPr lang="en-GB" sz="2400" dirty="0"/>
                  <a:t> Multiplications: Trickier, require </a:t>
                </a:r>
                <a:r>
                  <a:rPr lang="en-GB" sz="2400" dirty="0" err="1"/>
                  <a:t>preprocessing</a:t>
                </a:r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F3B6307-674A-4FC3-994D-E25666610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95" y="1440243"/>
                <a:ext cx="10515600" cy="5049687"/>
              </a:xfr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C33CCD6A-2BEF-46E0-88A0-54D16E1A9755}"/>
              </a:ext>
            </a:extLst>
          </p:cNvPr>
          <p:cNvSpPr/>
          <p:nvPr/>
        </p:nvSpPr>
        <p:spPr>
          <a:xfrm>
            <a:off x="8026157" y="1444138"/>
            <a:ext cx="3095625" cy="143986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 err="1"/>
              <a:t>Preprocessing</a:t>
            </a:r>
            <a:endParaRPr lang="en-GB" sz="24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FB99C15-4532-413D-BF8D-87E9688EFB2D}"/>
              </a:ext>
            </a:extLst>
          </p:cNvPr>
          <p:cNvCxnSpPr>
            <a:stCxn id="6" idx="2"/>
          </p:cNvCxnSpPr>
          <p:nvPr/>
        </p:nvCxnSpPr>
        <p:spPr>
          <a:xfrm>
            <a:off x="9573969" y="2884001"/>
            <a:ext cx="11112" cy="11128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ECE8F62A-29F3-482C-B016-534EA2BB40C6}"/>
              </a:ext>
            </a:extLst>
          </p:cNvPr>
          <p:cNvSpPr/>
          <p:nvPr/>
        </p:nvSpPr>
        <p:spPr>
          <a:xfrm>
            <a:off x="8745294" y="3965087"/>
            <a:ext cx="1657350" cy="769938"/>
          </a:xfrm>
          <a:prstGeom prst="roundRect">
            <a:avLst/>
          </a:prstGeom>
          <a:solidFill>
            <a:schemeClr val="tx2"/>
          </a:solidFill>
          <a:ln>
            <a:solidFill>
              <a:schemeClr val="accent4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/>
              <a:t>Online</a:t>
            </a:r>
          </a:p>
        </p:txBody>
      </p:sp>
      <p:pic>
        <p:nvPicPr>
          <p:cNvPr id="9" name="Picture 4" descr="http://cachedtech.com/wp-content/uploads/2012/10/xkcd.jpg">
            <a:extLst>
              <a:ext uri="{FF2B5EF4-FFF2-40B4-BE49-F238E27FC236}">
                <a16:creationId xmlns:a16="http://schemas.microsoft.com/office/drawing/2014/main" id="{E2C1B71F-D150-4F43-8B64-096A1298E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5" r="28001"/>
          <a:stretch>
            <a:fillRect/>
          </a:stretch>
        </p:blipFill>
        <p:spPr bwMode="auto">
          <a:xfrm>
            <a:off x="8097594" y="3460262"/>
            <a:ext cx="29686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hauntedtoastblog.files.wordpress.com/2013/05/moon_landing.png?w=585">
            <a:extLst>
              <a:ext uri="{FF2B5EF4-FFF2-40B4-BE49-F238E27FC236}">
                <a16:creationId xmlns:a16="http://schemas.microsoft.com/office/drawing/2014/main" id="{A37ABB8E-F85A-43CE-8B2F-A86171480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32" t="46979" r="20534" b="2328"/>
          <a:stretch>
            <a:fillRect/>
          </a:stretch>
        </p:blipFill>
        <p:spPr bwMode="auto">
          <a:xfrm>
            <a:off x="10689982" y="3460262"/>
            <a:ext cx="328613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http://www.explainxkcd.com/wiki/images/7/73/white_hat.png">
            <a:extLst>
              <a:ext uri="{FF2B5EF4-FFF2-40B4-BE49-F238E27FC236}">
                <a16:creationId xmlns:a16="http://schemas.microsoft.com/office/drawing/2014/main" id="{5669D334-9648-4251-A437-25E642467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032" y="4468325"/>
            <a:ext cx="27781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3653EE7B-CC36-461C-919A-59A8431E8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544" y="4612787"/>
            <a:ext cx="354012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3" name="TextBox 21">
            <a:extLst>
              <a:ext uri="{FF2B5EF4-FFF2-40B4-BE49-F238E27FC236}">
                <a16:creationId xmlns:a16="http://schemas.microsoft.com/office/drawing/2014/main" id="{7B890FA0-F67F-49E9-AD93-5F323DF2A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0482" y="3099900"/>
            <a:ext cx="6715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s-ES_tradnl" sz="1800"/>
              <a:t>corr.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s-ES_tradnl" sz="1800"/>
              <a:t>rand.</a:t>
            </a:r>
          </a:p>
        </p:txBody>
      </p:sp>
      <p:graphicFrame>
        <p:nvGraphicFramePr>
          <p:cNvPr id="15" name="Object 17">
            <a:extLst>
              <a:ext uri="{FF2B5EF4-FFF2-40B4-BE49-F238E27FC236}">
                <a16:creationId xmlns:a16="http://schemas.microsoft.com/office/drawing/2014/main" id="{0E4655E2-3C92-4506-BE81-8430B3FA9B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21445" y="3728551"/>
          <a:ext cx="2889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52268" imgH="215713" progId="Equation.3">
                  <p:embed/>
                </p:oleObj>
              </mc:Choice>
              <mc:Fallback>
                <p:oleObj name="Equation" r:id="rId11" imgW="152268" imgH="215713" progId="Equation.3">
                  <p:embed/>
                  <p:pic>
                    <p:nvPicPr>
                      <p:cNvPr id="15" name="Object 17">
                        <a:extLst>
                          <a:ext uri="{FF2B5EF4-FFF2-40B4-BE49-F238E27FC236}">
                            <a16:creationId xmlns:a16="http://schemas.microsoft.com/office/drawing/2014/main" id="{0E4655E2-3C92-4506-BE81-8430B3FA9B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1445" y="3728551"/>
                        <a:ext cx="28892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7">
            <a:extLst>
              <a:ext uri="{FF2B5EF4-FFF2-40B4-BE49-F238E27FC236}">
                <a16:creationId xmlns:a16="http://schemas.microsoft.com/office/drawing/2014/main" id="{71ECA19E-341A-464D-9BDD-4DB192CDCE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46844" y="4600087"/>
          <a:ext cx="3111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65028" imgH="228501" progId="Equation.3">
                  <p:embed/>
                </p:oleObj>
              </mc:Choice>
              <mc:Fallback>
                <p:oleObj name="Equation" r:id="rId13" imgW="165028" imgH="228501" progId="Equation.3">
                  <p:embed/>
                  <p:pic>
                    <p:nvPicPr>
                      <p:cNvPr id="16" name="Object 17">
                        <a:extLst>
                          <a:ext uri="{FF2B5EF4-FFF2-40B4-BE49-F238E27FC236}">
                            <a16:creationId xmlns:a16="http://schemas.microsoft.com/office/drawing/2014/main" id="{71ECA19E-341A-464D-9BDD-4DB192CDCE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6844" y="4600087"/>
                        <a:ext cx="31115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7">
            <a:extLst>
              <a:ext uri="{FF2B5EF4-FFF2-40B4-BE49-F238E27FC236}">
                <a16:creationId xmlns:a16="http://schemas.microsoft.com/office/drawing/2014/main" id="{F3D89941-01F1-4CA1-B259-28DD0C85CF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389945" y="3742838"/>
          <a:ext cx="31273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64885" imgH="215619" progId="Equation.3">
                  <p:embed/>
                </p:oleObj>
              </mc:Choice>
              <mc:Fallback>
                <p:oleObj name="Equation" r:id="rId15" imgW="164885" imgH="215619" progId="Equation.3">
                  <p:embed/>
                  <p:pic>
                    <p:nvPicPr>
                      <p:cNvPr id="17" name="Object 17">
                        <a:extLst>
                          <a:ext uri="{FF2B5EF4-FFF2-40B4-BE49-F238E27FC236}">
                            <a16:creationId xmlns:a16="http://schemas.microsoft.com/office/drawing/2014/main" id="{F3D89941-01F1-4CA1-B259-28DD0C85CF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9945" y="3742838"/>
                        <a:ext cx="312737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83D9F685-EE69-44DA-9D1F-DBADDA0980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389945" y="4542938"/>
          <a:ext cx="31273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64885" imgH="215619" progId="Equation.3">
                  <p:embed/>
                </p:oleObj>
              </mc:Choice>
              <mc:Fallback>
                <p:oleObj name="Equation" r:id="rId17" imgW="164885" imgH="215619" progId="Equation.3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83D9F685-EE69-44DA-9D1F-DBADDA0980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9945" y="4542938"/>
                        <a:ext cx="312737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F45EA87-6DE4-4A15-A399-F10A6701DE08}"/>
              </a:ext>
            </a:extLst>
          </p:cNvPr>
          <p:cNvCxnSpPr/>
          <p:nvPr/>
        </p:nvCxnSpPr>
        <p:spPr>
          <a:xfrm>
            <a:off x="9610482" y="4735026"/>
            <a:ext cx="11113" cy="11128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7">
            <a:extLst>
              <a:ext uri="{FF2B5EF4-FFF2-40B4-BE49-F238E27FC236}">
                <a16:creationId xmlns:a16="http://schemas.microsoft.com/office/drawing/2014/main" id="{09222CF6-82DB-45A7-A074-E2A596EBA4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6844" y="5438287"/>
          <a:ext cx="180340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952087" imgH="228501" progId="Equation.3">
                  <p:embed/>
                </p:oleObj>
              </mc:Choice>
              <mc:Fallback>
                <p:oleObj name="Equation" r:id="rId19" imgW="952087" imgH="228501" progId="Equation.3">
                  <p:embed/>
                  <p:pic>
                    <p:nvPicPr>
                      <p:cNvPr id="20" name="Object 17">
                        <a:extLst>
                          <a:ext uri="{FF2B5EF4-FFF2-40B4-BE49-F238E27FC236}">
                            <a16:creationId xmlns:a16="http://schemas.microsoft.com/office/drawing/2014/main" id="{09222CF6-82DB-45A7-A074-E2A596EBA4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844" y="5438287"/>
                        <a:ext cx="180340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4555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74"/>
    </mc:Choice>
    <mc:Fallback xmlns="">
      <p:transition spd="slow" advTm="428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005E6-5A53-446D-B5CE-4C41E557B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Online </a:t>
            </a:r>
            <a:r>
              <a:rPr lang="es-ES" dirty="0" err="1"/>
              <a:t>phase</a:t>
            </a:r>
            <a:r>
              <a:rPr lang="es-ES" dirty="0"/>
              <a:t> – </a:t>
            </a:r>
            <a:r>
              <a:rPr lang="es-ES" dirty="0" err="1"/>
              <a:t>Multiplication</a:t>
            </a:r>
            <a:r>
              <a:rPr lang="es-ES" dirty="0"/>
              <a:t>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35B6D8-D330-4FF1-9795-E51496AC22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A43965-4643-F643-A67C-D0741259ACA1}" type="slidenum">
              <a:rPr lang="en-GB" smtClean="0"/>
              <a:pPr/>
              <a:t>17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F3B6307-674A-4FC3-994D-E25666610C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9476" y="1069219"/>
                <a:ext cx="10515600" cy="5278663"/>
              </a:xfrm>
            </p:spPr>
            <p:txBody>
              <a:bodyPr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None/>
                  <a:defRPr/>
                </a:pPr>
                <a:r>
                  <a:rPr lang="es-ES" sz="2400" dirty="0"/>
                  <a:t>Given</a:t>
                </a:r>
                <a:r>
                  <a:rPr lang="es-ES" sz="24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s-ES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⟦"/>
                            <m:endChr m:val="⟧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s-ES" sz="2400" dirty="0">
                    <a:latin typeface="Cambria Math" panose="02040503050406030204" pitchFamily="18" charset="0"/>
                  </a:rPr>
                  <a:t>.</a:t>
                </a:r>
                <a:r>
                  <a:rPr lang="es-ES" sz="2400" i="1" dirty="0">
                    <a:latin typeface="Cambria Math" panose="02040503050406030204" pitchFamily="18" charset="0"/>
                  </a:rPr>
                  <a:t> </a:t>
                </a:r>
              </a:p>
              <a:p>
                <a:pPr>
                  <a:buNone/>
                  <a:defRPr/>
                </a:pPr>
                <a:r>
                  <a:rPr lang="en-GB" sz="2400" b="1" u="sng" dirty="0"/>
                  <a:t>Fail #1: Double-shares</a:t>
                </a:r>
                <a:r>
                  <a:rPr lang="en-GB" sz="2400" dirty="0"/>
                  <a:t> – Given random</a:t>
                </a:r>
                <a:r>
                  <a:rPr lang="es-ES" sz="24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⟦"/>
                            <m:endChr m:val="⟧"/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: </a:t>
                </a:r>
              </a:p>
              <a:p>
                <a:pPr marL="914400" lvl="1" indent="-457200">
                  <a:buFont typeface="+mj-lt"/>
                  <a:buAutoNum type="arabicPeriod"/>
                  <a:defRPr/>
                </a:pPr>
                <a:r>
                  <a:rPr lang="es-ES" dirty="0" err="1"/>
                  <a:t>Locally</a:t>
                </a:r>
                <a:r>
                  <a:rPr lang="es-ES" dirty="0"/>
                  <a:t>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s-ES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s-ES" dirty="0"/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  <a:endParaRPr lang="es-ES" dirty="0"/>
              </a:p>
              <a:p>
                <a:pPr marL="914400" lvl="1" indent="-457200">
                  <a:buFont typeface="+mj-lt"/>
                  <a:buAutoNum type="arabicPeriod"/>
                  <a:defRPr/>
                </a:pPr>
                <a:r>
                  <a:rPr lang="es-ES" dirty="0" err="1"/>
                  <a:t>Publicly</a:t>
                </a:r>
                <a:r>
                  <a:rPr lang="es-ES" dirty="0"/>
                  <a:t> </a:t>
                </a:r>
                <a:r>
                  <a:rPr lang="es-ES" dirty="0" err="1"/>
                  <a:t>reconstruct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/>
                  <a:t>. </a:t>
                </a:r>
              </a:p>
              <a:p>
                <a:pPr marL="914400" lvl="1" indent="-457200">
                  <a:buFont typeface="+mj-lt"/>
                  <a:buAutoNum type="arabicPeriod"/>
                  <a:defRPr/>
                </a:pPr>
                <a:r>
                  <a:rPr lang="en-GB" dirty="0"/>
                  <a:t>Locally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𝑥𝑦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)−</m:t>
                        </m:r>
                        <m:d>
                          <m:dPr>
                            <m:begChr m:val="⟦"/>
                            <m:endChr m:val="⟧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  <a:p>
                <a:pPr>
                  <a:buNone/>
                  <a:defRPr/>
                </a:pPr>
                <a:r>
                  <a:rPr lang="en-GB" sz="2400" b="1" u="sng" dirty="0"/>
                  <a:t>Fail #2: Beaver Triples</a:t>
                </a:r>
                <a14:m>
                  <m:oMath xmlns:m="http://schemas.openxmlformats.org/officeDocument/2006/math">
                    <m:r>
                      <a:rPr lang="es-ES" sz="2400" b="1" i="0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m:rPr>
                        <m:nor/>
                      </m:rPr>
                      <a:rPr lang="es-ES" sz="2400" b="0" i="0" smtClean="0"/>
                      <m:t> </m:t>
                    </m:r>
                    <m:r>
                      <m:rPr>
                        <m:nor/>
                      </m:rPr>
                      <a:rPr lang="en-GB" sz="2400" dirty="0"/>
                      <m:t>Given</m:t>
                    </m:r>
                    <m:r>
                      <m:rPr>
                        <m:nor/>
                      </m:rPr>
                      <a:rPr lang="es-ES" sz="2400" b="0" i="0" dirty="0" smtClean="0"/>
                      <m:t> </m:t>
                    </m:r>
                    <m:r>
                      <m:rPr>
                        <m:nor/>
                      </m:rPr>
                      <a:rPr lang="es-ES" sz="2400" b="0" i="0" dirty="0" smtClean="0"/>
                      <m:t>random</m:t>
                    </m:r>
                    <m:r>
                      <m:rPr>
                        <m:nor/>
                      </m:rPr>
                      <a:rPr lang="es-ES" sz="2400" b="0" i="0" dirty="0" smtClean="0"/>
                      <m:t> </m:t>
                    </m:r>
                    <m:d>
                      <m:dPr>
                        <m:begChr m:val="⟦"/>
                        <m:endChr m:val="⟧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s-ES" sz="24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⟦"/>
                        <m:endChr m:val="⟧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s-ES" sz="24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⟦"/>
                        <m:endChr m:val="⟧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sz="2400" dirty="0"/>
                  <a:t>, </a:t>
                </a:r>
                <a:r>
                  <a:rPr lang="en-GB" sz="2400" dirty="0" err="1"/>
                  <a:t>s.t.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sz="2400" dirty="0"/>
              </a:p>
              <a:p>
                <a:pPr marL="914400" lvl="1" indent="-457200">
                  <a:buFont typeface="+mj-lt"/>
                  <a:buAutoNum type="arabicPeriod"/>
                  <a:defRPr/>
                </a:pPr>
                <a:r>
                  <a:rPr lang="es-ES" dirty="0" err="1"/>
                  <a:t>Publicly</a:t>
                </a:r>
                <a:r>
                  <a:rPr lang="es-ES" dirty="0"/>
                  <a:t> </a:t>
                </a:r>
                <a:r>
                  <a:rPr lang="es-ES" dirty="0" err="1"/>
                  <a:t>reconstruct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E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⟦"/>
                        <m:endChr m:val="⟧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GB" dirty="0"/>
                  <a:t>, and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s-E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⟦"/>
                        <m:endChr m:val="⟧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dirty="0"/>
                  <a:t> </a:t>
                </a:r>
              </a:p>
              <a:p>
                <a:pPr marL="914400" lvl="1" indent="-457200">
                  <a:buFont typeface="+mj-lt"/>
                  <a:buAutoNum type="arabicPeriod"/>
                  <a:defRPr/>
                </a:pPr>
                <a:r>
                  <a:rPr lang="en-GB" dirty="0"/>
                  <a:t>Parties compute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d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⟦"/>
                        <m:endChr m:val="⟧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⟦"/>
                        <m:endChr m:val="⟧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GB" sz="1100" dirty="0"/>
              </a:p>
              <a:p>
                <a:pPr>
                  <a:buNone/>
                  <a:defRPr/>
                </a:pPr>
                <a:r>
                  <a:rPr lang="en-GB" sz="2400" b="1" u="sng" dirty="0"/>
                  <a:t>Success #1: Sextuplets</a:t>
                </a:r>
                <a14:m>
                  <m:oMath xmlns:m="http://schemas.openxmlformats.org/officeDocument/2006/math">
                    <m:r>
                      <a:rPr lang="es-ES" sz="2400" b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s-ES" sz="24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s-ES" sz="24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s-ES" sz="24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⟨"/>
                        <m:endChr m:val="⟩"/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s-ES" sz="24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s-E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GB" sz="2400" dirty="0"/>
                      <m:t> </m:t>
                    </m:r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GB" sz="2400" dirty="0"/>
                  <a:t> s</a:t>
                </a:r>
                <a:r>
                  <a:rPr lang="en-GB" sz="2400" dirty="0" err="1"/>
                  <a:t>.t.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sz="2400" dirty="0"/>
              </a:p>
              <a:p>
                <a:pPr marL="914400" lvl="1" indent="-457200">
                  <a:buFont typeface="+mj-lt"/>
                  <a:buAutoNum type="arabicPeriod"/>
                  <a:defRPr/>
                </a:pPr>
                <a:r>
                  <a:rPr lang="es-ES" dirty="0" err="1"/>
                  <a:t>Publicly</a:t>
                </a:r>
                <a:r>
                  <a:rPr lang="es-ES" dirty="0"/>
                  <a:t> </a:t>
                </a:r>
                <a:r>
                  <a:rPr lang="es-ES" dirty="0" err="1"/>
                  <a:t>reconstruct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E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s-E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GB" dirty="0"/>
              </a:p>
              <a:p>
                <a:pPr marL="914400" lvl="1" indent="-457200">
                  <a:buFont typeface="+mj-lt"/>
                  <a:buAutoNum type="arabicPeriod"/>
                  <a:defRPr/>
                </a:pPr>
                <a:r>
                  <a:rPr lang="en-GB" dirty="0"/>
                  <a:t>Publicly reconstruct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s-E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GB" dirty="0"/>
              </a:p>
              <a:p>
                <a:pPr marL="914400" lvl="1" indent="-457200">
                  <a:buFont typeface="+mj-lt"/>
                  <a:buAutoNum type="arabicPeriod"/>
                  <a:defRPr/>
                </a:pPr>
                <a:r>
                  <a:rPr lang="en-GB" dirty="0"/>
                  <a:t>Parties compute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d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s-ES">
                        <a:latin typeface="Cambria Math" panose="02040503050406030204" pitchFamily="18" charset="0"/>
                      </a:rPr>
                      <m:t>d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F3B6307-674A-4FC3-994D-E25666610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476" y="1069219"/>
                <a:ext cx="10515600" cy="5278663"/>
              </a:xfr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A1F82B17-8284-4565-B376-B05CFC0242A8}"/>
              </a:ext>
            </a:extLst>
          </p:cNvPr>
          <p:cNvSpPr/>
          <p:nvPr/>
        </p:nvSpPr>
        <p:spPr>
          <a:xfrm>
            <a:off x="4160763" y="1912869"/>
            <a:ext cx="3246362" cy="447524"/>
          </a:xfrm>
          <a:prstGeom prst="ellipse">
            <a:avLst/>
          </a:prstGeom>
          <a:solidFill>
            <a:srgbClr val="FF0000">
              <a:alpha val="3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Rectangle with Corners Rounded 2">
                <a:extLst>
                  <a:ext uri="{FF2B5EF4-FFF2-40B4-BE49-F238E27FC236}">
                    <a16:creationId xmlns:a16="http://schemas.microsoft.com/office/drawing/2014/main" id="{A2685F2B-F40F-4CAA-8803-1F54469AB1DD}"/>
                  </a:ext>
                </a:extLst>
              </p:cNvPr>
              <p:cNvSpPr/>
              <p:nvPr/>
            </p:nvSpPr>
            <p:spPr>
              <a:xfrm>
                <a:off x="8642048" y="1095231"/>
                <a:ext cx="3549952" cy="948266"/>
              </a:xfrm>
              <a:prstGeom prst="wedgeRoundRectCallout">
                <a:avLst>
                  <a:gd name="adj1" fmla="val -86014"/>
                  <a:gd name="adj2" fmla="val 64481"/>
                  <a:gd name="adj3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/>
                  <a:t>Cannot do this when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⊄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𝒁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Speech Bubble: Rectangle with Corners Rounded 2">
                <a:extLst>
                  <a:ext uri="{FF2B5EF4-FFF2-40B4-BE49-F238E27FC236}">
                    <a16:creationId xmlns:a16="http://schemas.microsoft.com/office/drawing/2014/main" id="{A2685F2B-F40F-4CAA-8803-1F54469AB1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048" y="1095231"/>
                <a:ext cx="3549952" cy="948266"/>
              </a:xfrm>
              <a:prstGeom prst="wedgeRoundRectCallout">
                <a:avLst>
                  <a:gd name="adj1" fmla="val -86014"/>
                  <a:gd name="adj2" fmla="val 64481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E0C7AA6C-F8F8-497B-B6B8-0D7F56723FF4}"/>
              </a:ext>
            </a:extLst>
          </p:cNvPr>
          <p:cNvSpPr/>
          <p:nvPr/>
        </p:nvSpPr>
        <p:spPr>
          <a:xfrm>
            <a:off x="5157411" y="3918857"/>
            <a:ext cx="2186818" cy="489246"/>
          </a:xfrm>
          <a:prstGeom prst="ellipse">
            <a:avLst/>
          </a:prstGeom>
          <a:solidFill>
            <a:srgbClr val="FF0000">
              <a:alpha val="3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535A8752-3E0D-4BFB-B1E2-C6F7BE4AFE9F}"/>
                  </a:ext>
                </a:extLst>
              </p:cNvPr>
              <p:cNvSpPr/>
              <p:nvPr/>
            </p:nvSpPr>
            <p:spPr>
              <a:xfrm>
                <a:off x="8942009" y="2136631"/>
                <a:ext cx="3249991" cy="1038295"/>
              </a:xfrm>
              <a:prstGeom prst="wedgeRoundRectCallout">
                <a:avLst>
                  <a:gd name="adj1" fmla="val -123067"/>
                  <a:gd name="adj2" fmla="val 115806"/>
                  <a:gd name="adj3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/>
                  <a:t>Cannot do both of this when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⊄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𝒁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535A8752-3E0D-4BFB-B1E2-C6F7BE4AFE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2009" y="2136631"/>
                <a:ext cx="3249991" cy="1038295"/>
              </a:xfrm>
              <a:prstGeom prst="wedgeRoundRectCallout">
                <a:avLst>
                  <a:gd name="adj1" fmla="val -123067"/>
                  <a:gd name="adj2" fmla="val 115806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>
            <a:extLst>
              <a:ext uri="{FF2B5EF4-FFF2-40B4-BE49-F238E27FC236}">
                <a16:creationId xmlns:a16="http://schemas.microsoft.com/office/drawing/2014/main" id="{F5E67A97-7E03-454D-8578-C8F069EDD233}"/>
              </a:ext>
            </a:extLst>
          </p:cNvPr>
          <p:cNvSpPr/>
          <p:nvPr/>
        </p:nvSpPr>
        <p:spPr>
          <a:xfrm>
            <a:off x="9206895" y="4833257"/>
            <a:ext cx="217715" cy="822476"/>
          </a:xfrm>
          <a:prstGeom prst="rightBrace">
            <a:avLst>
              <a:gd name="adj1" fmla="val 8333"/>
              <a:gd name="adj2" fmla="val 45000"/>
            </a:avLst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3A76062-FDB5-4589-97D4-404857A5A9BE}"/>
              </a:ext>
            </a:extLst>
          </p:cNvPr>
          <p:cNvSpPr/>
          <p:nvPr/>
        </p:nvSpPr>
        <p:spPr>
          <a:xfrm>
            <a:off x="9424610" y="4697305"/>
            <a:ext cx="2648640" cy="103829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Double round complexity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BBB32FB-1E72-47B2-AF3E-0BE7FB5C329F}"/>
              </a:ext>
            </a:extLst>
          </p:cNvPr>
          <p:cNvSpPr/>
          <p:nvPr/>
        </p:nvSpPr>
        <p:spPr>
          <a:xfrm>
            <a:off x="341302" y="6135823"/>
            <a:ext cx="10949281" cy="5182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  <a:defRPr/>
            </a:pPr>
            <a:r>
              <a:rPr lang="en-GB" sz="2200" dirty="0"/>
              <a:t> Avoid round complexity issue w/ function-dependent </a:t>
            </a:r>
            <a:r>
              <a:rPr lang="en-GB" sz="2200" dirty="0" err="1"/>
              <a:t>preprocessing</a:t>
            </a:r>
            <a:r>
              <a:rPr lang="en-GB" sz="2200" dirty="0"/>
              <a:t>: </a:t>
            </a:r>
            <a:r>
              <a:rPr lang="en-US" sz="22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ia.cr/2021/1025</a:t>
            </a:r>
            <a:endParaRPr lang="en-GB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59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571"/>
    </mc:Choice>
    <mc:Fallback xmlns="">
      <p:transition spd="slow" advTm="118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115E7-3827-4ADD-A2C1-AC2823F77D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err="1"/>
              <a:t>Preprocessing</a:t>
            </a:r>
            <a:r>
              <a:rPr lang="es-ES_tradnl" dirty="0"/>
              <a:t> ( </a:t>
            </a:r>
            <a:r>
              <a:rPr lang="es-ES_tradnl" dirty="0" err="1"/>
              <a:t>when</a:t>
            </a:r>
            <a:r>
              <a:rPr lang="es-ES_tradnl" dirty="0"/>
              <a:t> 𝐀⊄𝒁(𝑹) 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4C31D9-1786-4B62-9B22-AD543EF1F9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A43965-4643-F643-A67C-D0741259ACA1}" type="slidenum">
              <a:rPr lang="en-GB" smtClean="0"/>
              <a:pPr/>
              <a:t>18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8F4DD653-44A2-466F-89D1-CBF0932386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3195" y="4714760"/>
                <a:ext cx="6524045" cy="444969"/>
              </a:xfrm>
              <a:prstGeom prst="rect">
                <a:avLst/>
              </a:prstGeom>
            </p:spPr>
            <p:txBody>
              <a:bodyPr lIns="0" tIns="0" rIns="0" bIns="0" anchor="b"/>
              <a:lstStyle>
                <a:lvl1pPr algn="l" defTabSz="914400" rtl="0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  <a:defRPr sz="25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r>
                      <a:rPr lang="es-ES" sz="2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s-E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s-E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s-E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s-E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s-E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2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s-ES_tradnl" i="1" dirty="0" err="1"/>
                  <a:t>commutative</a:t>
                </a:r>
                <a:r>
                  <a:rPr lang="es-ES_tradnl" i="1" dirty="0"/>
                  <a:t>, </a:t>
                </a:r>
                <a:r>
                  <a:rPr lang="es-ES_tradnl" i="1" dirty="0" err="1"/>
                  <a:t>exceptional</a:t>
                </a:r>
                <a:br>
                  <a:rPr lang="es-ES_tradnl" i="1" dirty="0"/>
                </a:br>
                <a:r>
                  <a:rPr lang="es-ES_tradnl" b="0" dirty="0"/>
                  <a:t>Commutative: </a:t>
                </a:r>
                <a14:m>
                  <m:oMath xmlns:m="http://schemas.openxmlformats.org/officeDocument/2006/math">
                    <m:r>
                      <a:rPr lang="es-ES" sz="2800" i="1" smtClean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sz="2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s-E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s-ES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S" sz="28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sz="2800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s-E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s-ES" sz="2800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chemeClr val="bg1"/>
                    </a:solidFill>
                  </a:rPr>
                  <a:t>.</a:t>
                </a:r>
                <a:br>
                  <a:rPr lang="en-US" i="1" dirty="0">
                    <a:solidFill>
                      <a:schemeClr val="bg1"/>
                    </a:solidFill>
                  </a:rPr>
                </a:br>
                <a:r>
                  <a:rPr lang="en-US" b="0" dirty="0">
                    <a:solidFill>
                      <a:schemeClr val="bg1"/>
                    </a:solidFill>
                  </a:rPr>
                  <a:t>Exceptional: </a:t>
                </a:r>
                <a14:m>
                  <m:oMath xmlns:m="http://schemas.openxmlformats.org/officeDocument/2006/math">
                    <m:r>
                      <a:rPr lang="es-ES" sz="2800" b="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s-ES" sz="2800" b="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s-ES" sz="2800" b="0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s-ES" sz="2800" b="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s-ES" sz="2800" b="0" i="1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ES" sz="28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sz="2800" b="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ES" sz="2800" b="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s-ES" sz="2800" b="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s-ES" sz="28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800" b="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s-ES" sz="2800" b="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s-ES_tradnl" i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8F4DD653-44A2-466F-89D1-CBF093238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95" y="4714760"/>
                <a:ext cx="6524045" cy="444969"/>
              </a:xfrm>
              <a:prstGeom prst="rect">
                <a:avLst/>
              </a:prstGeom>
              <a:blipFill>
                <a:blip r:embed="rId4"/>
                <a:stretch>
                  <a:fillRect l="-2991" t="-215068" r="-654" b="-32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061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71"/>
    </mc:Choice>
    <mc:Fallback xmlns="">
      <p:transition spd="slow" advTm="2367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4B005E6-5A53-446D-B5CE-4C41E557B1A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>
                  <a:buNone/>
                  <a:defRPr/>
                </a:pPr>
                <a:r>
                  <a:rPr lang="en-GB" sz="2800" b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Preprocessing</a:t>
                </a:r>
                <a:r>
                  <a:rPr lang="en-GB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Generic protocol (black-box 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GB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4B005E6-5A53-446D-B5CE-4C41E557B1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5"/>
                <a:stretch>
                  <a:fillRect l="-2582" t="-53061" b="-1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35B6D8-D330-4FF1-9795-E51496AC22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A43965-4643-F643-A67C-D0741259ACA1}" type="slidenum">
              <a:rPr lang="en-GB" smtClean="0"/>
              <a:pPr/>
              <a:t>19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F3B6307-674A-4FC3-994D-E25666610C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5795" y="1285094"/>
                <a:ext cx="10515600" cy="4229756"/>
              </a:xfrm>
            </p:spPr>
            <p:txBody>
              <a:bodyPr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  <a:defRPr/>
                </a:pPr>
                <a:r>
                  <a:rPr lang="en-GB" sz="2400" dirty="0"/>
                  <a:t>Obtain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arithmetic from that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𝔾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 as in [BC92]. </a:t>
                </a:r>
                <a:br>
                  <a:rPr lang="en-GB" sz="2400" dirty="0"/>
                </a:br>
                <a:r>
                  <a:rPr lang="en-GB" sz="2400" dirty="0"/>
                  <a:t>Keep the invariant of representing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2400" dirty="0"/>
                  <a:t>, as:</a:t>
                </a:r>
                <a:br>
                  <a:rPr lang="en-GB" sz="2400" dirty="0"/>
                </a:br>
                <a:r>
                  <a:rPr lang="en-GB" sz="1400" dirty="0"/>
                  <a:t>  </a:t>
                </a:r>
                <a:r>
                  <a:rPr lang="en-GB" sz="2000" dirty="0"/>
                  <a:t> </a:t>
                </a:r>
                <a:endParaRPr lang="en-GB" sz="2400" dirty="0"/>
              </a:p>
              <a:p>
                <a:pPr marL="0" indent="0" algn="ctr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br>
                  <a:rPr lang="en-US" sz="2400" dirty="0"/>
                </a:br>
                <a:r>
                  <a:rPr lang="en-US" sz="2000" dirty="0"/>
                  <a:t> </a:t>
                </a:r>
                <a:endParaRPr lang="en-GB" sz="2400" dirty="0"/>
              </a:p>
              <a:p>
                <a:pPr>
                  <a:defRPr/>
                </a:pPr>
                <a:r>
                  <a:rPr lang="en-US" sz="2400" b="1" dirty="0"/>
                  <a:t>Addition: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sz="2400" dirty="0"/>
                  <a:t>. </a:t>
                </a:r>
              </a:p>
              <a:p>
                <a:pPr>
                  <a:defRPr/>
                </a:pPr>
                <a:r>
                  <a:rPr lang="en-US" sz="2400" b="1" dirty="0"/>
                  <a:t>Multiplication: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GB" sz="2400" dirty="0"/>
                  <a:t> for fixed, public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pPr>
                  <a:defRPr/>
                </a:pPr>
                <a:r>
                  <a:rPr lang="en-GB" sz="2400" dirty="0"/>
                  <a:t>Use e.g. [CDIKMRR13]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GB" sz="2400" dirty="0"/>
                  <a:t> to compute sextuples. Efficiency </a:t>
                </a:r>
                <a:r>
                  <a:rPr lang="en-GB" sz="2400" i="1" dirty="0"/>
                  <a:t>poly(n)</a:t>
                </a:r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F3B6307-674A-4FC3-994D-E25666610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95" y="1285094"/>
                <a:ext cx="10515600" cy="4229756"/>
              </a:xfr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9E4AE76-F9A3-4E02-8922-3370CB984A83}"/>
              </a:ext>
            </a:extLst>
          </p:cNvPr>
          <p:cNvSpPr txBox="1"/>
          <p:nvPr/>
        </p:nvSpPr>
        <p:spPr>
          <a:xfrm>
            <a:off x="515795" y="5603358"/>
            <a:ext cx="109236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chemeClr val="accent1"/>
                </a:solidFill>
                <a:ea typeface="Cambria Math" panose="02040503050406030204" pitchFamily="18" charset="0"/>
              </a:rPr>
              <a:t>[BC92] Ben-</a:t>
            </a:r>
            <a:r>
              <a:rPr lang="es-ES" sz="1800" dirty="0" err="1">
                <a:solidFill>
                  <a:schemeClr val="accent1"/>
                </a:solidFill>
                <a:ea typeface="Cambria Math" panose="02040503050406030204" pitchFamily="18" charset="0"/>
              </a:rPr>
              <a:t>or</a:t>
            </a:r>
            <a:r>
              <a:rPr lang="es-ES" sz="1800" dirty="0">
                <a:solidFill>
                  <a:schemeClr val="accent1"/>
                </a:solidFill>
                <a:ea typeface="Cambria Math" panose="02040503050406030204" pitchFamily="18" charset="0"/>
              </a:rPr>
              <a:t>, </a:t>
            </a:r>
            <a:r>
              <a:rPr lang="es-ES" sz="1800" dirty="0" err="1">
                <a:solidFill>
                  <a:schemeClr val="accent1"/>
                </a:solidFill>
                <a:ea typeface="Cambria Math" panose="02040503050406030204" pitchFamily="18" charset="0"/>
              </a:rPr>
              <a:t>Cleve</a:t>
            </a:r>
            <a:r>
              <a:rPr lang="es-ES" sz="1800" dirty="0">
                <a:solidFill>
                  <a:schemeClr val="accent1"/>
                </a:solidFill>
                <a:ea typeface="Cambria Math" panose="02040503050406030204" pitchFamily="18" charset="0"/>
              </a:rPr>
              <a:t>. “</a:t>
            </a:r>
            <a:r>
              <a:rPr lang="en-US" dirty="0">
                <a:solidFill>
                  <a:schemeClr val="accent1"/>
                </a:solidFill>
                <a:ea typeface="Cambria Math" panose="02040503050406030204" pitchFamily="18" charset="0"/>
              </a:rPr>
              <a:t>Computing algebraic formulas using a constant number of registers”. SIAM Journal of Computing’</a:t>
            </a:r>
            <a:r>
              <a:rPr lang="en-US" sz="1800" dirty="0">
                <a:solidFill>
                  <a:schemeClr val="accent1"/>
                </a:solidFill>
                <a:ea typeface="Cambria Math" panose="02040503050406030204" pitchFamily="18" charset="0"/>
              </a:rPr>
              <a:t>92.</a:t>
            </a:r>
          </a:p>
          <a:p>
            <a:r>
              <a:rPr lang="es-ES" sz="1800" dirty="0">
                <a:solidFill>
                  <a:schemeClr val="accent1"/>
                </a:solidFill>
                <a:ea typeface="Cambria Math" panose="02040503050406030204" pitchFamily="18" charset="0"/>
              </a:rPr>
              <a:t>[CDIKMRR13] Cohen, </a:t>
            </a:r>
            <a:r>
              <a:rPr lang="es-ES" sz="1800" dirty="0" err="1">
                <a:solidFill>
                  <a:schemeClr val="accent1"/>
                </a:solidFill>
                <a:ea typeface="Cambria Math" panose="02040503050406030204" pitchFamily="18" charset="0"/>
              </a:rPr>
              <a:t>Damgård</a:t>
            </a:r>
            <a:r>
              <a:rPr lang="es-ES" sz="1800" dirty="0">
                <a:solidFill>
                  <a:schemeClr val="accent1"/>
                </a:solidFill>
                <a:ea typeface="Cambria Math" panose="02040503050406030204" pitchFamily="18" charset="0"/>
              </a:rPr>
              <a:t>, </a:t>
            </a:r>
            <a:r>
              <a:rPr lang="es-ES" sz="1800" dirty="0" err="1">
                <a:solidFill>
                  <a:schemeClr val="accent1"/>
                </a:solidFill>
                <a:ea typeface="Cambria Math" panose="02040503050406030204" pitchFamily="18" charset="0"/>
              </a:rPr>
              <a:t>Ishai</a:t>
            </a:r>
            <a:r>
              <a:rPr lang="es-ES" sz="1800" dirty="0">
                <a:solidFill>
                  <a:schemeClr val="accent1"/>
                </a:solidFill>
                <a:ea typeface="Cambria Math" panose="02040503050406030204" pitchFamily="18" charset="0"/>
              </a:rPr>
              <a:t>, </a:t>
            </a:r>
            <a:r>
              <a:rPr lang="es-ES" sz="1800" dirty="0" err="1">
                <a:solidFill>
                  <a:schemeClr val="accent1"/>
                </a:solidFill>
                <a:ea typeface="Cambria Math" panose="02040503050406030204" pitchFamily="18" charset="0"/>
              </a:rPr>
              <a:t>Kölker</a:t>
            </a:r>
            <a:r>
              <a:rPr lang="es-ES" dirty="0">
                <a:solidFill>
                  <a:schemeClr val="accent1"/>
                </a:solidFill>
                <a:ea typeface="Cambria Math" panose="02040503050406030204" pitchFamily="18" charset="0"/>
              </a:rPr>
              <a:t>, </a:t>
            </a:r>
            <a:r>
              <a:rPr lang="es-ES" sz="1800" dirty="0" err="1">
                <a:solidFill>
                  <a:schemeClr val="accent1"/>
                </a:solidFill>
                <a:ea typeface="Cambria Math" panose="02040503050406030204" pitchFamily="18" charset="0"/>
              </a:rPr>
              <a:t>Miltersen</a:t>
            </a:r>
            <a:r>
              <a:rPr lang="es-ES" sz="1800" dirty="0">
                <a:solidFill>
                  <a:schemeClr val="accent1"/>
                </a:solidFill>
                <a:ea typeface="Cambria Math" panose="02040503050406030204" pitchFamily="18" charset="0"/>
              </a:rPr>
              <a:t>, Raz, </a:t>
            </a:r>
            <a:r>
              <a:rPr lang="es-ES" sz="1800" dirty="0" err="1">
                <a:solidFill>
                  <a:schemeClr val="accent1"/>
                </a:solidFill>
                <a:ea typeface="Cambria Math" panose="02040503050406030204" pitchFamily="18" charset="0"/>
              </a:rPr>
              <a:t>Rothblum</a:t>
            </a:r>
            <a:r>
              <a:rPr lang="es-ES" sz="1800" dirty="0">
                <a:solidFill>
                  <a:schemeClr val="accent1"/>
                </a:solidFill>
                <a:ea typeface="Cambria Math" panose="02040503050406030204" pitchFamily="18" charset="0"/>
              </a:rPr>
              <a:t>. “</a:t>
            </a:r>
            <a:r>
              <a:rPr lang="es-ES" sz="1800" dirty="0" err="1">
                <a:solidFill>
                  <a:schemeClr val="accent1"/>
                </a:solidFill>
                <a:ea typeface="Cambria Math" panose="02040503050406030204" pitchFamily="18" charset="0"/>
              </a:rPr>
              <a:t>Efficient</a:t>
            </a:r>
            <a:r>
              <a:rPr lang="es-ES" sz="1800" dirty="0">
                <a:solidFill>
                  <a:schemeClr val="accent1"/>
                </a:solidFill>
                <a:ea typeface="Cambria Math" panose="02040503050406030204" pitchFamily="18" charset="0"/>
              </a:rPr>
              <a:t> </a:t>
            </a:r>
            <a:r>
              <a:rPr lang="es-ES" sz="1800" dirty="0" err="1">
                <a:solidFill>
                  <a:schemeClr val="accent1"/>
                </a:solidFill>
                <a:ea typeface="Cambria Math" panose="02040503050406030204" pitchFamily="18" charset="0"/>
              </a:rPr>
              <a:t>multiparty</a:t>
            </a:r>
            <a:r>
              <a:rPr lang="es-ES" sz="1800" dirty="0">
                <a:solidFill>
                  <a:schemeClr val="accent1"/>
                </a:solidFill>
                <a:ea typeface="Cambria Math" panose="02040503050406030204" pitchFamily="18" charset="0"/>
              </a:rPr>
              <a:t> </a:t>
            </a:r>
            <a:r>
              <a:rPr lang="es-ES" sz="1800" dirty="0" err="1">
                <a:solidFill>
                  <a:schemeClr val="accent1"/>
                </a:solidFill>
                <a:ea typeface="Cambria Math" panose="02040503050406030204" pitchFamily="18" charset="0"/>
              </a:rPr>
              <a:t>protocols</a:t>
            </a:r>
            <a:r>
              <a:rPr lang="es-ES" sz="1800" dirty="0">
                <a:solidFill>
                  <a:schemeClr val="accent1"/>
                </a:solidFill>
                <a:ea typeface="Cambria Math" panose="02040503050406030204" pitchFamily="18" charset="0"/>
              </a:rPr>
              <a:t> </a:t>
            </a:r>
            <a:r>
              <a:rPr lang="es-ES" sz="1800" dirty="0" err="1">
                <a:solidFill>
                  <a:schemeClr val="accent1"/>
                </a:solidFill>
                <a:ea typeface="Cambria Math" panose="02040503050406030204" pitchFamily="18" charset="0"/>
              </a:rPr>
              <a:t>via</a:t>
            </a:r>
            <a:r>
              <a:rPr lang="es-ES" sz="1800" dirty="0">
                <a:solidFill>
                  <a:schemeClr val="accent1"/>
                </a:solidFill>
                <a:ea typeface="Cambria Math" panose="02040503050406030204" pitchFamily="18" charset="0"/>
              </a:rPr>
              <a:t> log-</a:t>
            </a:r>
            <a:r>
              <a:rPr lang="es-ES" sz="1800" dirty="0" err="1">
                <a:solidFill>
                  <a:schemeClr val="accent1"/>
                </a:solidFill>
                <a:ea typeface="Cambria Math" panose="02040503050406030204" pitchFamily="18" charset="0"/>
              </a:rPr>
              <a:t>depth</a:t>
            </a:r>
            <a:r>
              <a:rPr lang="es-ES" sz="1800" dirty="0">
                <a:solidFill>
                  <a:schemeClr val="accent1"/>
                </a:solidFill>
                <a:ea typeface="Cambria Math" panose="02040503050406030204" pitchFamily="18" charset="0"/>
              </a:rPr>
              <a:t> </a:t>
            </a:r>
            <a:r>
              <a:rPr lang="es-ES" sz="1800" dirty="0" err="1">
                <a:solidFill>
                  <a:schemeClr val="accent1"/>
                </a:solidFill>
                <a:ea typeface="Cambria Math" panose="02040503050406030204" pitchFamily="18" charset="0"/>
              </a:rPr>
              <a:t>threshold</a:t>
            </a:r>
            <a:r>
              <a:rPr lang="es-ES" sz="1800" dirty="0">
                <a:solidFill>
                  <a:schemeClr val="accent1"/>
                </a:solidFill>
                <a:ea typeface="Cambria Math" panose="02040503050406030204" pitchFamily="18" charset="0"/>
              </a:rPr>
              <a:t> </a:t>
            </a:r>
            <a:r>
              <a:rPr lang="es-ES" sz="1800" dirty="0" err="1">
                <a:solidFill>
                  <a:schemeClr val="accent1"/>
                </a:solidFill>
                <a:ea typeface="Cambria Math" panose="02040503050406030204" pitchFamily="18" charset="0"/>
              </a:rPr>
              <a:t>formulae</a:t>
            </a:r>
            <a:r>
              <a:rPr lang="es-ES" sz="1800" dirty="0">
                <a:solidFill>
                  <a:schemeClr val="accent1"/>
                </a:solidFill>
                <a:ea typeface="Cambria Math" panose="02040503050406030204" pitchFamily="18" charset="0"/>
              </a:rPr>
              <a:t>”. CRYPTO´13.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719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306"/>
    </mc:Choice>
    <mc:Fallback xmlns="">
      <p:transition spd="slow" advTm="643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005E6-5A53-446D-B5CE-4C41E557B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Multi-</a:t>
            </a:r>
            <a:r>
              <a:rPr lang="es-ES" dirty="0" err="1"/>
              <a:t>Party</a:t>
            </a:r>
            <a:r>
              <a:rPr lang="es-ES" dirty="0"/>
              <a:t> </a:t>
            </a:r>
            <a:r>
              <a:rPr lang="es-ES" dirty="0" err="1"/>
              <a:t>Computation</a:t>
            </a:r>
            <a:r>
              <a:rPr lang="es-ES" dirty="0"/>
              <a:t> (MPC): Ideal </a:t>
            </a:r>
            <a:r>
              <a:rPr lang="es-ES" dirty="0" err="1"/>
              <a:t>World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35B6D8-D330-4FF1-9795-E51496AC22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A43965-4643-F643-A67C-D0741259ACA1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6" name="Picture 9" descr="http://jp2centre.org/wp-content/uploads/2016/02/6363597-9597585.jpg">
            <a:extLst>
              <a:ext uri="{FF2B5EF4-FFF2-40B4-BE49-F238E27FC236}">
                <a16:creationId xmlns:a16="http://schemas.microsoft.com/office/drawing/2014/main" id="{B133A17F-7900-4D67-8B38-402FEBF52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94" y="1349592"/>
            <a:ext cx="2920187" cy="19442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.ebayimg.com/images/g/vcoAAOSw9r1V8eHA/s-l300.jpg">
            <a:extLst>
              <a:ext uri="{FF2B5EF4-FFF2-40B4-BE49-F238E27FC236}">
                <a16:creationId xmlns:a16="http://schemas.microsoft.com/office/drawing/2014/main" id="{30E2F91A-9EDD-4B79-81A3-F3E215A08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4391025"/>
            <a:ext cx="5397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i.ebayimg.com/images/g/vcoAAOSw9r1V8eHA/s-l300.jpg">
            <a:extLst>
              <a:ext uri="{FF2B5EF4-FFF2-40B4-BE49-F238E27FC236}">
                <a16:creationId xmlns:a16="http://schemas.microsoft.com/office/drawing/2014/main" id="{9BEEEADC-A97B-43FE-88CB-C1899B38A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4822825"/>
            <a:ext cx="5397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i.ebayimg.com/images/g/vcoAAOSw9r1V8eHA/s-l300.jpg">
            <a:extLst>
              <a:ext uri="{FF2B5EF4-FFF2-40B4-BE49-F238E27FC236}">
                <a16:creationId xmlns:a16="http://schemas.microsoft.com/office/drawing/2014/main" id="{DB719F99-C82F-4821-9860-51C98BE9C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4" y="4660900"/>
            <a:ext cx="5413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i.ebayimg.com/images/g/vcoAAOSw9r1V8eHA/s-l300.jpg">
            <a:extLst>
              <a:ext uri="{FF2B5EF4-FFF2-40B4-BE49-F238E27FC236}">
                <a16:creationId xmlns:a16="http://schemas.microsoft.com/office/drawing/2014/main" id="{C1D8B930-B3E2-451A-AC3A-6BEEE3C09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88" y="4186239"/>
            <a:ext cx="5397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i.ebayimg.com/images/g/vcoAAOSw9r1V8eHA/s-l300.jpg">
            <a:extLst>
              <a:ext uri="{FF2B5EF4-FFF2-40B4-BE49-F238E27FC236}">
                <a16:creationId xmlns:a16="http://schemas.microsoft.com/office/drawing/2014/main" id="{906D17F7-0418-4A53-B1AD-0DDBBE0DD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88" y="4618039"/>
            <a:ext cx="5397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i.ebayimg.com/images/g/vcoAAOSw9r1V8eHA/s-l300.jpg">
            <a:extLst>
              <a:ext uri="{FF2B5EF4-FFF2-40B4-BE49-F238E27FC236}">
                <a16:creationId xmlns:a16="http://schemas.microsoft.com/office/drawing/2014/main" id="{FE3AEDDA-83BB-4DE2-A9D9-E90FECEBB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4456114"/>
            <a:ext cx="5397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://i.ebayimg.com/images/g/vcoAAOSw9r1V8eHA/s-l300.jpg">
            <a:extLst>
              <a:ext uri="{FF2B5EF4-FFF2-40B4-BE49-F238E27FC236}">
                <a16:creationId xmlns:a16="http://schemas.microsoft.com/office/drawing/2014/main" id="{392BBCFE-72BD-4FA0-A602-97A7358D4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4797425"/>
            <a:ext cx="5397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http://i.ebayimg.com/images/g/vcoAAOSw9r1V8eHA/s-l300.jpg">
            <a:extLst>
              <a:ext uri="{FF2B5EF4-FFF2-40B4-BE49-F238E27FC236}">
                <a16:creationId xmlns:a16="http://schemas.microsoft.com/office/drawing/2014/main" id="{FA388C35-6258-4BDA-97B1-095603BC9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026" y="4532314"/>
            <a:ext cx="538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ttp://i.ebayimg.com/images/g/vcoAAOSw9r1V8eHA/s-l300.jpg">
            <a:extLst>
              <a:ext uri="{FF2B5EF4-FFF2-40B4-BE49-F238E27FC236}">
                <a16:creationId xmlns:a16="http://schemas.microsoft.com/office/drawing/2014/main" id="{1CA730D1-8261-45E5-9A89-97724619C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3" y="4467225"/>
            <a:ext cx="5397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http://i.ebayimg.com/images/g/vcoAAOSw9r1V8eHA/s-l300.jpg">
            <a:extLst>
              <a:ext uri="{FF2B5EF4-FFF2-40B4-BE49-F238E27FC236}">
                <a16:creationId xmlns:a16="http://schemas.microsoft.com/office/drawing/2014/main" id="{592FB0FF-319D-431F-9D13-A5A02EB07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5" y="4797425"/>
            <a:ext cx="5397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BBEDC88-BCCD-45A7-81BA-8EF8CBAA74C4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2998788" y="2320925"/>
            <a:ext cx="1828800" cy="1943100"/>
          </a:xfrm>
          <a:prstGeom prst="straightConnector1">
            <a:avLst/>
          </a:prstGeom>
          <a:ln w="57150">
            <a:solidFill>
              <a:schemeClr val="accent4"/>
            </a:solidFill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EA711B1-507C-427D-A35D-01E7A5BFA151}"/>
              </a:ext>
            </a:extLst>
          </p:cNvPr>
          <p:cNvCxnSpPr>
            <a:cxnSpLocks/>
            <a:endCxn id="6" idx="6"/>
          </p:cNvCxnSpPr>
          <p:nvPr/>
        </p:nvCxnSpPr>
        <p:spPr>
          <a:xfrm flipH="1" flipV="1">
            <a:off x="7748588" y="2320925"/>
            <a:ext cx="1808162" cy="1905000"/>
          </a:xfrm>
          <a:prstGeom prst="straightConnector1">
            <a:avLst/>
          </a:prstGeom>
          <a:ln w="5715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719B98B-5E9F-415B-9A1D-15F41E025C38}"/>
              </a:ext>
            </a:extLst>
          </p:cNvPr>
          <p:cNvCxnSpPr>
            <a:cxnSpLocks/>
            <a:endCxn id="6" idx="5"/>
          </p:cNvCxnSpPr>
          <p:nvPr/>
        </p:nvCxnSpPr>
        <p:spPr>
          <a:xfrm flipH="1" flipV="1">
            <a:off x="7319963" y="3008313"/>
            <a:ext cx="30162" cy="1255712"/>
          </a:xfrm>
          <a:prstGeom prst="straightConnector1">
            <a:avLst/>
          </a:prstGeom>
          <a:ln w="5715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21E57AB-BCF4-44D1-AFB1-E5FE9EB6081D}"/>
              </a:ext>
            </a:extLst>
          </p:cNvPr>
          <p:cNvCxnSpPr>
            <a:cxnSpLocks/>
            <a:endCxn id="6" idx="3"/>
          </p:cNvCxnSpPr>
          <p:nvPr/>
        </p:nvCxnSpPr>
        <p:spPr>
          <a:xfrm flipH="1" flipV="1">
            <a:off x="5256213" y="3008313"/>
            <a:ext cx="0" cy="1217612"/>
          </a:xfrm>
          <a:prstGeom prst="straightConnector1">
            <a:avLst/>
          </a:prstGeom>
          <a:ln w="5715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1634068-11B9-4690-B8A5-5207CADE4768}"/>
              </a:ext>
            </a:extLst>
          </p:cNvPr>
          <p:cNvCxnSpPr/>
          <p:nvPr/>
        </p:nvCxnSpPr>
        <p:spPr>
          <a:xfrm>
            <a:off x="7580314" y="2508250"/>
            <a:ext cx="1830387" cy="1866900"/>
          </a:xfrm>
          <a:prstGeom prst="straightConnector1">
            <a:avLst/>
          </a:prstGeom>
          <a:ln w="57150">
            <a:solidFill>
              <a:schemeClr val="accent4"/>
            </a:solidFill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BCF5B48-530A-4C23-8F2C-8A4B4FFD6411}"/>
              </a:ext>
            </a:extLst>
          </p:cNvPr>
          <p:cNvCxnSpPr/>
          <p:nvPr/>
        </p:nvCxnSpPr>
        <p:spPr>
          <a:xfrm flipH="1">
            <a:off x="3186113" y="2546350"/>
            <a:ext cx="1770062" cy="1868488"/>
          </a:xfrm>
          <a:prstGeom prst="straightConnector1">
            <a:avLst/>
          </a:prstGeom>
          <a:ln w="57150">
            <a:solidFill>
              <a:schemeClr val="accent4"/>
            </a:solidFill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3388F56-A259-444D-A5A6-E74346101384}"/>
              </a:ext>
            </a:extLst>
          </p:cNvPr>
          <p:cNvCxnSpPr/>
          <p:nvPr/>
        </p:nvCxnSpPr>
        <p:spPr>
          <a:xfrm flipH="1">
            <a:off x="5470526" y="3021013"/>
            <a:ext cx="3175" cy="1308100"/>
          </a:xfrm>
          <a:prstGeom prst="straightConnector1">
            <a:avLst/>
          </a:prstGeom>
          <a:ln w="5715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9DA2549-72CE-4B6A-A0E9-B6F01EA3EFDE}"/>
              </a:ext>
            </a:extLst>
          </p:cNvPr>
          <p:cNvCxnSpPr/>
          <p:nvPr/>
        </p:nvCxnSpPr>
        <p:spPr>
          <a:xfrm flipH="1">
            <a:off x="7089776" y="3078163"/>
            <a:ext cx="4763" cy="1308100"/>
          </a:xfrm>
          <a:prstGeom prst="straightConnector1">
            <a:avLst/>
          </a:prstGeom>
          <a:ln w="5715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6">
            <a:extLst>
              <a:ext uri="{FF2B5EF4-FFF2-40B4-BE49-F238E27FC236}">
                <a16:creationId xmlns:a16="http://schemas.microsoft.com/office/drawing/2014/main" id="{15AA3AE5-843C-4767-B397-2A3CD39BD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8588" y="1444625"/>
            <a:ext cx="29194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2700"/>
              <a:t>=f(  x</a:t>
            </a:r>
            <a:r>
              <a:rPr lang="es-ES" altLang="es-ES_tradnl" sz="2700" baseline="-25000"/>
              <a:t>1</a:t>
            </a:r>
            <a:r>
              <a:rPr lang="es-ES" altLang="es-ES_tradnl" sz="2700"/>
              <a:t> ,  x</a:t>
            </a:r>
            <a:r>
              <a:rPr lang="es-ES" altLang="es-ES_tradnl" sz="2700" baseline="-25000"/>
              <a:t>2</a:t>
            </a:r>
            <a:r>
              <a:rPr lang="es-ES" altLang="es-ES_tradnl" sz="2700"/>
              <a:t>  ,  x</a:t>
            </a:r>
            <a:r>
              <a:rPr lang="es-ES" altLang="es-ES_tradnl" sz="2700" baseline="-25000"/>
              <a:t>3</a:t>
            </a:r>
            <a:r>
              <a:rPr lang="es-ES" altLang="es-ES_tradnl" sz="2700"/>
              <a:t> , x</a:t>
            </a:r>
            <a:r>
              <a:rPr lang="es-ES" altLang="es-ES_tradnl" sz="2700" baseline="-25000"/>
              <a:t>4</a:t>
            </a:r>
            <a:r>
              <a:rPr lang="es-ES" altLang="es-ES_tradnl" sz="2700"/>
              <a:t> )</a:t>
            </a:r>
            <a:endParaRPr lang="es-ES_tradnl" altLang="es-ES_tradnl" sz="2700"/>
          </a:p>
        </p:txBody>
      </p:sp>
      <p:pic>
        <p:nvPicPr>
          <p:cNvPr id="26" name="Picture 2" descr="http://i.ebayimg.com/images/g/vcoAAOSw9r1V8eHA/s-l300.jpg">
            <a:extLst>
              <a:ext uri="{FF2B5EF4-FFF2-40B4-BE49-F238E27FC236}">
                <a16:creationId xmlns:a16="http://schemas.microsoft.com/office/drawing/2014/main" id="{9037CA9F-886E-4A95-9024-2D0738AD5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050" y="1241426"/>
            <a:ext cx="5397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http://i.ebayimg.com/images/g/vcoAAOSw9r1V8eHA/s-l300.jpg">
            <a:extLst>
              <a:ext uri="{FF2B5EF4-FFF2-40B4-BE49-F238E27FC236}">
                <a16:creationId xmlns:a16="http://schemas.microsoft.com/office/drawing/2014/main" id="{B5BA862B-87FD-4B8A-827B-8AC2FF88D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050" y="1673225"/>
            <a:ext cx="5397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 descr="http://i.ebayimg.com/images/g/vcoAAOSw9r1V8eHA/s-l300.jpg">
            <a:extLst>
              <a:ext uri="{FF2B5EF4-FFF2-40B4-BE49-F238E27FC236}">
                <a16:creationId xmlns:a16="http://schemas.microsoft.com/office/drawing/2014/main" id="{B2963E6D-756B-411E-8474-D84F1B377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1511300"/>
            <a:ext cx="5397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http://i.ebayimg.com/images/g/vcoAAOSw9r1V8eHA/s-l300.jpg">
            <a:extLst>
              <a:ext uri="{FF2B5EF4-FFF2-40B4-BE49-F238E27FC236}">
                <a16:creationId xmlns:a16="http://schemas.microsoft.com/office/drawing/2014/main" id="{00A16A2F-4A3A-42D9-8C26-DC624D8EE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950" y="1349376"/>
            <a:ext cx="5397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 descr="http://i.ebayimg.com/images/g/vcoAAOSw9r1V8eHA/s-l300.jpg">
            <a:extLst>
              <a:ext uri="{FF2B5EF4-FFF2-40B4-BE49-F238E27FC236}">
                <a16:creationId xmlns:a16="http://schemas.microsoft.com/office/drawing/2014/main" id="{67D4339D-D204-4D0D-8490-34009AF3A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4" y="1239839"/>
            <a:ext cx="5413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http://i.ebayimg.com/images/g/vcoAAOSw9r1V8eHA/s-l300.jpg">
            <a:extLst>
              <a:ext uri="{FF2B5EF4-FFF2-40B4-BE49-F238E27FC236}">
                <a16:creationId xmlns:a16="http://schemas.microsoft.com/office/drawing/2014/main" id="{FD6FB713-EBA1-4FD5-8B6B-8316A6D65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613" y="1570039"/>
            <a:ext cx="5381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http://i.ebayimg.com/images/g/vcoAAOSw9r1V8eHA/s-l300.jpg">
            <a:extLst>
              <a:ext uri="{FF2B5EF4-FFF2-40B4-BE49-F238E27FC236}">
                <a16:creationId xmlns:a16="http://schemas.microsoft.com/office/drawing/2014/main" id="{F8DA5C71-1073-4BCE-8B73-407ACE1A3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575" y="1131889"/>
            <a:ext cx="5397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 descr="http://i.ebayimg.com/images/g/vcoAAOSw9r1V8eHA/s-l300.jpg">
            <a:extLst>
              <a:ext uri="{FF2B5EF4-FFF2-40B4-BE49-F238E27FC236}">
                <a16:creationId xmlns:a16="http://schemas.microsoft.com/office/drawing/2014/main" id="{07E3AFD1-A04C-480C-87D1-0F5D37F4A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575" y="1563689"/>
            <a:ext cx="5397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 descr="http://i.ebayimg.com/images/g/vcoAAOSw9r1V8eHA/s-l300.jpg">
            <a:extLst>
              <a:ext uri="{FF2B5EF4-FFF2-40B4-BE49-F238E27FC236}">
                <a16:creationId xmlns:a16="http://schemas.microsoft.com/office/drawing/2014/main" id="{44015855-CC32-4AD3-85EC-443F44B4B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1401764"/>
            <a:ext cx="5397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http://i.ebayimg.com/images/g/vcoAAOSw9r1V8eHA/s-l300.jpg">
            <a:extLst>
              <a:ext uri="{FF2B5EF4-FFF2-40B4-BE49-F238E27FC236}">
                <a16:creationId xmlns:a16="http://schemas.microsoft.com/office/drawing/2014/main" id="{81CBC49E-389F-47B7-BE95-AFC81B624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926" y="1752600"/>
            <a:ext cx="538163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http://i.ebayimg.com/images/g/vcoAAOSw9r1V8eHA/s-l300.jpg">
            <a:extLst>
              <a:ext uri="{FF2B5EF4-FFF2-40B4-BE49-F238E27FC236}">
                <a16:creationId xmlns:a16="http://schemas.microsoft.com/office/drawing/2014/main" id="{A21F1FDB-9C96-40E0-A6C8-3B8E16AD7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600" y="4797425"/>
            <a:ext cx="5397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http://i.ebayimg.com/images/g/vcoAAOSw9r1V8eHA/s-l300.jpg">
            <a:extLst>
              <a:ext uri="{FF2B5EF4-FFF2-40B4-BE49-F238E27FC236}">
                <a16:creationId xmlns:a16="http://schemas.microsoft.com/office/drawing/2014/main" id="{2BD107FD-C800-458F-8C6E-DFBF154EE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763" y="1601789"/>
            <a:ext cx="5397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http://vignette2.wikia.nocookie.net/johnnys-survivor-orgs/images/2/23/Unknown_Person.png/revision/latest?cb=20150715075805">
            <a:extLst>
              <a:ext uri="{FF2B5EF4-FFF2-40B4-BE49-F238E27FC236}">
                <a16:creationId xmlns:a16="http://schemas.microsoft.com/office/drawing/2014/main" id="{D677F47A-572B-45B1-AACB-B84D8B083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743" y="1423995"/>
            <a:ext cx="499439" cy="6725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65B255D5-803D-4E93-96BB-DCF85FE6C19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b="1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altLang="es-ES_tradnl">
                <a:solidFill>
                  <a:srgbClr val="C00000"/>
                </a:solidFill>
              </a:rPr>
              <a:t>Multi-Party Computation</a:t>
            </a:r>
          </a:p>
        </p:txBody>
      </p:sp>
      <p:pic>
        <p:nvPicPr>
          <p:cNvPr id="40" name="Picture 4" descr="http://cachedtech.com/wp-content/uploads/2012/10/xkcd.jpg">
            <a:extLst>
              <a:ext uri="{FF2B5EF4-FFF2-40B4-BE49-F238E27FC236}">
                <a16:creationId xmlns:a16="http://schemas.microsoft.com/office/drawing/2014/main" id="{07CE67D9-5469-4612-B919-EED2D9118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5" r="28001"/>
          <a:stretch>
            <a:fillRect/>
          </a:stretch>
        </p:blipFill>
        <p:spPr bwMode="auto">
          <a:xfrm>
            <a:off x="2670176" y="4306889"/>
            <a:ext cx="544513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 descr="http://hauntedtoastblog.files.wordpress.com/2013/05/moon_landing.png?w=585">
            <a:extLst>
              <a:ext uri="{FF2B5EF4-FFF2-40B4-BE49-F238E27FC236}">
                <a16:creationId xmlns:a16="http://schemas.microsoft.com/office/drawing/2014/main" id="{569A05D7-DDE4-4DA8-9868-E8875D468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32" t="46979" r="20534" b="2328"/>
          <a:stretch>
            <a:fillRect/>
          </a:stretch>
        </p:blipFill>
        <p:spPr bwMode="auto">
          <a:xfrm>
            <a:off x="5029201" y="4365625"/>
            <a:ext cx="600075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6" descr="http://www.explainxkcd.com/wiki/images/7/73/white_hat.png">
            <a:extLst>
              <a:ext uri="{FF2B5EF4-FFF2-40B4-BE49-F238E27FC236}">
                <a16:creationId xmlns:a16="http://schemas.microsoft.com/office/drawing/2014/main" id="{12CD167B-4ECE-4AFC-A1DF-4A823F748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3" y="4292600"/>
            <a:ext cx="5080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415DC5E5-3857-4D06-A504-A9C864D85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113" y="4395789"/>
            <a:ext cx="647700" cy="117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4" name="Picture 2" descr="http://hauntedtoastblog.files.wordpress.com/2013/05/moon_landing.png?w=585">
            <a:extLst>
              <a:ext uri="{FF2B5EF4-FFF2-40B4-BE49-F238E27FC236}">
                <a16:creationId xmlns:a16="http://schemas.microsoft.com/office/drawing/2014/main" id="{CBFEB5DE-1780-429B-AE5A-49A832D8DC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32" t="46978" r="20533" b="2329"/>
          <a:stretch/>
        </p:blipFill>
        <p:spPr bwMode="auto">
          <a:xfrm>
            <a:off x="3945410" y="3212976"/>
            <a:ext cx="350391" cy="7749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://hauntedtoastblog.files.wordpress.com/2013/05/moon_landing.png?w=585">
            <a:extLst>
              <a:ext uri="{FF2B5EF4-FFF2-40B4-BE49-F238E27FC236}">
                <a16:creationId xmlns:a16="http://schemas.microsoft.com/office/drawing/2014/main" id="{37B602B2-67CD-4BBB-A6AA-A39BE0F868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32" t="46978" r="20533" b="2329"/>
          <a:stretch/>
        </p:blipFill>
        <p:spPr bwMode="auto">
          <a:xfrm>
            <a:off x="5381723" y="3274154"/>
            <a:ext cx="350391" cy="7749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://hauntedtoastblog.files.wordpress.com/2013/05/moon_landing.png?w=585">
            <a:extLst>
              <a:ext uri="{FF2B5EF4-FFF2-40B4-BE49-F238E27FC236}">
                <a16:creationId xmlns:a16="http://schemas.microsoft.com/office/drawing/2014/main" id="{72E7A170-919C-46D8-AC3C-71B78A9171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32" t="46978" r="20533" b="2329"/>
          <a:stretch/>
        </p:blipFill>
        <p:spPr bwMode="auto">
          <a:xfrm>
            <a:off x="6823143" y="3260461"/>
            <a:ext cx="350391" cy="7749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://hauntedtoastblog.files.wordpress.com/2013/05/moon_landing.png?w=585">
            <a:extLst>
              <a:ext uri="{FF2B5EF4-FFF2-40B4-BE49-F238E27FC236}">
                <a16:creationId xmlns:a16="http://schemas.microsoft.com/office/drawing/2014/main" id="{7D40FB7C-47AA-40FA-8E06-5345079F59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32" t="46978" r="20533" b="2329"/>
          <a:stretch/>
        </p:blipFill>
        <p:spPr bwMode="auto">
          <a:xfrm>
            <a:off x="8265890" y="3302162"/>
            <a:ext cx="350391" cy="7749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://hauntedtoastblog.files.wordpress.com/2013/05/moon_landing.png?w=585">
            <a:extLst>
              <a:ext uri="{FF2B5EF4-FFF2-40B4-BE49-F238E27FC236}">
                <a16:creationId xmlns:a16="http://schemas.microsoft.com/office/drawing/2014/main" id="{66E171C5-CFEE-4FDA-A66A-443C73AAB0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32" t="46978" r="20533" b="2329"/>
          <a:stretch/>
        </p:blipFill>
        <p:spPr bwMode="auto">
          <a:xfrm>
            <a:off x="7221402" y="1175022"/>
            <a:ext cx="530783" cy="1173858"/>
          </a:xfrm>
          <a:prstGeom prst="ellipse">
            <a:avLst/>
          </a:prstGeom>
          <a:ln w="63500" cap="rnd">
            <a:solidFill>
              <a:schemeClr val="accent4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Footer Placeholder 23">
            <a:extLst>
              <a:ext uri="{FF2B5EF4-FFF2-40B4-BE49-F238E27FC236}">
                <a16:creationId xmlns:a16="http://schemas.microsoft.com/office/drawing/2014/main" id="{B61AB7C9-6549-4C64-AE29-A4B88C5BCBF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/>
              <a:t>Eduardo Soria-Vázquez</a:t>
            </a:r>
            <a:endParaRPr lang="en-GB" dirty="0"/>
          </a:p>
        </p:txBody>
      </p:sp>
      <p:graphicFrame>
        <p:nvGraphicFramePr>
          <p:cNvPr id="50" name="Object 17">
            <a:extLst>
              <a:ext uri="{FF2B5EF4-FFF2-40B4-BE49-F238E27FC236}">
                <a16:creationId xmlns:a16="http://schemas.microsoft.com/office/drawing/2014/main" id="{1C5A5D1B-86B1-452F-B1AE-6854923223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1" y="5499101"/>
          <a:ext cx="2889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2268" imgH="215713" progId="Equation.3">
                  <p:embed/>
                </p:oleObj>
              </mc:Choice>
              <mc:Fallback>
                <p:oleObj name="Equation" r:id="rId12" imgW="152268" imgH="215713" progId="Equation.3">
                  <p:embed/>
                  <p:pic>
                    <p:nvPicPr>
                      <p:cNvPr id="16431" name="Object 17">
                        <a:extLst>
                          <a:ext uri="{FF2B5EF4-FFF2-40B4-BE49-F238E27FC236}">
                            <a16:creationId xmlns:a16="http://schemas.microsoft.com/office/drawing/2014/main" id="{56B4E8E7-4BD7-4406-83F0-21A499425B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1" y="5499101"/>
                        <a:ext cx="28892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17">
            <a:extLst>
              <a:ext uri="{FF2B5EF4-FFF2-40B4-BE49-F238E27FC236}">
                <a16:creationId xmlns:a16="http://schemas.microsoft.com/office/drawing/2014/main" id="{C5D1F20B-5145-4FF9-B8E4-ABC0FB93A3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81489" y="5516564"/>
          <a:ext cx="3143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4880" imgH="215640" progId="Equation.3">
                  <p:embed/>
                </p:oleObj>
              </mc:Choice>
              <mc:Fallback>
                <p:oleObj name="Equation" r:id="rId14" imgW="164880" imgH="215640" progId="Equation.3">
                  <p:embed/>
                  <p:pic>
                    <p:nvPicPr>
                      <p:cNvPr id="16432" name="Object 17">
                        <a:extLst>
                          <a:ext uri="{FF2B5EF4-FFF2-40B4-BE49-F238E27FC236}">
                            <a16:creationId xmlns:a16="http://schemas.microsoft.com/office/drawing/2014/main" id="{C8C000A3-61E4-4E42-882F-F78219AB25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1489" y="5516564"/>
                        <a:ext cx="31432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17">
            <a:extLst>
              <a:ext uri="{FF2B5EF4-FFF2-40B4-BE49-F238E27FC236}">
                <a16:creationId xmlns:a16="http://schemas.microsoft.com/office/drawing/2014/main" id="{C2721451-6792-47BC-AA16-E368FAF2AB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86539" y="5516564"/>
          <a:ext cx="31432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4880" imgH="228600" progId="Equation.3">
                  <p:embed/>
                </p:oleObj>
              </mc:Choice>
              <mc:Fallback>
                <p:oleObj name="Equation" r:id="rId16" imgW="164880" imgH="228600" progId="Equation.3">
                  <p:embed/>
                  <p:pic>
                    <p:nvPicPr>
                      <p:cNvPr id="16433" name="Object 17">
                        <a:extLst>
                          <a:ext uri="{FF2B5EF4-FFF2-40B4-BE49-F238E27FC236}">
                            <a16:creationId xmlns:a16="http://schemas.microsoft.com/office/drawing/2014/main" id="{8CED91CB-472A-4D18-ADCF-DD5BBA05E8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6539" y="5516564"/>
                        <a:ext cx="314325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17">
            <a:extLst>
              <a:ext uri="{FF2B5EF4-FFF2-40B4-BE49-F238E27FC236}">
                <a16:creationId xmlns:a16="http://schemas.microsoft.com/office/drawing/2014/main" id="{F7DA5BF6-4DEA-48E2-86B7-7B4A93BFD1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77275" y="5467351"/>
          <a:ext cx="31273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64880" imgH="215640" progId="Equation.3">
                  <p:embed/>
                </p:oleObj>
              </mc:Choice>
              <mc:Fallback>
                <p:oleObj name="Equation" r:id="rId18" imgW="164880" imgH="215640" progId="Equation.3">
                  <p:embed/>
                  <p:pic>
                    <p:nvPicPr>
                      <p:cNvPr id="16434" name="Object 17">
                        <a:extLst>
                          <a:ext uri="{FF2B5EF4-FFF2-40B4-BE49-F238E27FC236}">
                            <a16:creationId xmlns:a16="http://schemas.microsoft.com/office/drawing/2014/main" id="{580B088C-3A0A-4C3D-BC06-89858F830F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7275" y="5467351"/>
                        <a:ext cx="31273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7502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675"/>
    </mc:Choice>
    <mc:Fallback xmlns="">
      <p:transition spd="slow" advTm="506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4B005E6-5A53-446D-B5CE-4C41E557B1A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35185" y="444121"/>
                <a:ext cx="10720010" cy="299878"/>
              </a:xfrm>
            </p:spPr>
            <p:txBody>
              <a:bodyPr/>
              <a:lstStyle/>
              <a:p>
                <a:pPr>
                  <a:defRPr/>
                </a:pPr>
                <a:r>
                  <a:rPr lang="en-GB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Optimized </a:t>
                </a:r>
                <a:r>
                  <a:rPr lang="en-GB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</a:t>
                </a:r>
                <a:r>
                  <a:rPr lang="en-GB" sz="2800" b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reprocessing</a:t>
                </a:r>
                <a:r>
                  <a:rPr lang="en-GB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8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8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s-ES" sz="28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ES" sz="28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𝓜</m:t>
                        </m:r>
                      </m:e>
                      <m:sub>
                        <m:r>
                          <a:rPr lang="es-ES" sz="28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s-ES" sz="28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s-ES" sz="28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d>
                      <m:dPr>
                        <m:ctrlPr>
                          <a:rPr lang="es-ES" sz="28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2800" b="1" i="1" smtClean="0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800" b="1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sSup>
                              <m:sSupPr>
                                <m:ctrlPr>
                                  <a:rPr lang="es-ES" sz="28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sz="28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s-ES" sz="2800" b="1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s-E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𝒎</m:t>
                    </m:r>
                    <m:r>
                      <a:rPr lang="es-E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&gt;⌈</m:t>
                    </m:r>
                    <m:r>
                      <a:rPr lang="es-E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𝒍𝒐𝒈</m:t>
                    </m:r>
                    <m:r>
                      <a:rPr lang="es-E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⁡(</m:t>
                    </m:r>
                    <m:r>
                      <a:rPr lang="es-E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𝒏</m:t>
                    </m:r>
                    <m:r>
                      <a:rPr lang="es-E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  <m:r>
                      <a:rPr lang="es-E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)⌉</m:t>
                    </m:r>
                  </m:oMath>
                </a14:m>
                <a:endParaRPr lang="en-GB" sz="28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4B005E6-5A53-446D-B5CE-4C41E557B1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35185" y="444121"/>
                <a:ext cx="10720010" cy="299878"/>
              </a:xfrm>
              <a:blipFill>
                <a:blip r:embed="rId5"/>
                <a:stretch>
                  <a:fillRect l="-2105" t="-46939" b="-1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35B6D8-D330-4FF1-9795-E51496AC22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A43965-4643-F643-A67C-D0741259ACA1}" type="slidenum">
              <a:rPr lang="en-GB" smtClean="0"/>
              <a:pPr/>
              <a:t>20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F3B6307-674A-4FC3-994D-E25666610C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6619" y="1246842"/>
                <a:ext cx="10971591" cy="5249208"/>
              </a:xfrm>
            </p:spPr>
            <p:txBody>
              <a:bodyPr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  <a:defRPr/>
                </a:pPr>
                <a:r>
                  <a:rPr lang="en-GB" sz="2400" dirty="0"/>
                  <a:t>Want to produce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s-ES" sz="24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⟨"/>
                        <m:endChr m:val="⟩"/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s-E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sz="240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s-E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sz="240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s-ES" sz="24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s-ES" sz="24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s-E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400" dirty="0"/>
              </a:p>
              <a:p>
                <a:pPr marL="457200" indent="-457200">
                  <a:buFont typeface="+mj-lt"/>
                  <a:buAutoNum type="arabicPeriod"/>
                  <a:defRPr/>
                </a:pPr>
                <a:r>
                  <a:rPr lang="en-GB" sz="2400" dirty="0"/>
                  <a:t>Generate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s-ES" sz="24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⟨"/>
                        <m:endChr m:val="⟩"/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s-E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𝐺𝑅</m:t>
                        </m:r>
                      </m:sub>
                    </m:sSub>
                    <m:r>
                      <a:rPr lang="es-ES" sz="24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s-E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𝐺𝑅</m:t>
                        </m:r>
                      </m:sub>
                    </m:sSub>
                    <m:r>
                      <a:rPr lang="es-ES" sz="24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s-ES" sz="24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s-ES" sz="24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s-E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𝐺𝑅</m:t>
                        </m:r>
                      </m:sub>
                    </m:sSub>
                    <m:r>
                      <a:rPr lang="es-E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400" dirty="0"/>
              </a:p>
              <a:p>
                <a:pPr marL="457200" indent="-457200">
                  <a:buFont typeface="+mj-lt"/>
                  <a:buAutoNum type="arabicPeriod"/>
                  <a:defRPr/>
                </a:pPr>
                <a:r>
                  <a:rPr lang="en-GB" sz="2400" dirty="0"/>
                  <a:t>Compute and open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⟦"/>
                                <m:endChr m:val="⟧"/>
                                <m:ctrlPr>
                                  <a:rPr lang="es-E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d>
                          </m:e>
                          <m:sub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𝐺𝑅</m:t>
                            </m:r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,2</m:t>
                            </m:r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⟦"/>
                            <m:endChr m:val="⟧"/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𝐺𝑅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sz="240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𝐺𝑅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𝐺𝑅</m:t>
                        </m:r>
                      </m:sub>
                    </m:sSub>
                  </m:oMath>
                </a14:m>
                <a:r>
                  <a:rPr lang="en-GB" sz="2400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  <a:defRPr/>
                </a:pPr>
                <a:r>
                  <a:rPr lang="en-GB" sz="2400" dirty="0"/>
                  <a:t>Locally obtain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−</m:t>
                    </m:r>
                    <m:d>
                      <m:dPr>
                        <m:begChr m:val="["/>
                        <m:endChr m:val="]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GB" sz="2400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  <a:defRPr/>
                </a:pPr>
                <a:endParaRPr lang="en-GB" sz="2400" dirty="0"/>
              </a:p>
              <a:p>
                <a:pPr marL="0" indent="0">
                  <a:buNone/>
                  <a:defRPr/>
                </a:pPr>
                <a:r>
                  <a:rPr lang="en-GB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How to Step 1: Hyper-Invertible Matrices [BH08]  </a:t>
                </a:r>
              </a:p>
              <a:p>
                <a:pPr>
                  <a:defRPr/>
                </a:pPr>
                <a:r>
                  <a:rPr lang="en-GB" sz="2400" dirty="0"/>
                  <a:t>Tool to generate &amp; check linearly correlated randomness.</a:t>
                </a:r>
              </a:p>
              <a:p>
                <a:pPr>
                  <a:defRPr/>
                </a:pPr>
                <a:r>
                  <a:rPr lang="en-GB" sz="2400" dirty="0"/>
                  <a:t>Step 1 values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sSup>
                          <m:sSupPr>
                            <m:ctrlPr>
                              <a:rPr lang="es-ES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24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s-ES" sz="24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GB" sz="2400" dirty="0"/>
                  <a:t>-linearly correlated!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sz="2400" dirty="0"/>
                  <a:t> be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sSup>
                          <m:sSup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GB" sz="2400" dirty="0"/>
                  <a:t>-modules defined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s-ES" sz="24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⟦"/>
                            <m:endChr m:val="⟧"/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𝐺𝑅</m:t>
                        </m:r>
                      </m:sub>
                    </m:sSub>
                  </m:oMath>
                </a14:m>
                <a:r>
                  <a:rPr lang="en-GB" sz="2400" dirty="0"/>
                  <a:t>.</a:t>
                </a:r>
              </a:p>
              <a:p>
                <a:pPr>
                  <a:defRPr/>
                </a:pPr>
                <a:r>
                  <a:rPr lang="en-GB" sz="2400" dirty="0"/>
                  <a:t>No hyper-invertible matrices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sSup>
                          <m:sSup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GB" sz="2400" dirty="0"/>
                  <a:t>. Need to move to 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𝐺𝑅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s-ES" sz="2400" i="1">
                        <a:latin typeface="Cambria Math" panose="02040503050406030204" pitchFamily="18" charset="0"/>
                      </a:rPr>
                      <m:t>,2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. </a:t>
                </a:r>
              </a:p>
              <a:p>
                <a:pPr>
                  <a:defRPr/>
                </a:pPr>
                <a:r>
                  <a:rPr lang="en-GB" sz="2400" dirty="0"/>
                  <a:t>Apply </a:t>
                </a:r>
                <a:r>
                  <a:rPr lang="en-GB" sz="2400" i="1" dirty="0"/>
                  <a:t>M </a:t>
                </a:r>
                <a:r>
                  <a:rPr lang="en-GB" sz="2400" dirty="0"/>
                  <a:t>hyper-invertible over </a:t>
                </a:r>
                <a:r>
                  <a:rPr lang="en-GB" sz="2400" i="1" dirty="0"/>
                  <a:t>S</a:t>
                </a:r>
                <a:r>
                  <a:rPr lang="en-GB" sz="2400" dirty="0"/>
                  <a:t> according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s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⊗</m:t>
                        </m:r>
                      </m:e>
                      <m:sub>
                        <m:sSub>
                          <m:sSub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sSup>
                              <m:sSupPr>
                                <m:ctrlPr>
                                  <a:rPr lang="es-E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sub>
                        </m:sSub>
                      </m:sub>
                    </m:sSub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≃</m:t>
                    </m:r>
                    <m:sSubSup>
                      <m:sSubSupPr>
                        <m:ctrlPr>
                          <a:rPr lang="es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s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F3B6307-674A-4FC3-994D-E25666610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19" y="1246842"/>
                <a:ext cx="10971591" cy="5249208"/>
              </a:xfr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CBA2CD63-5E0D-421F-9D4A-9660FFCF6B0D}"/>
              </a:ext>
            </a:extLst>
          </p:cNvPr>
          <p:cNvSpPr/>
          <p:nvPr/>
        </p:nvSpPr>
        <p:spPr>
          <a:xfrm>
            <a:off x="8244117" y="921325"/>
            <a:ext cx="3947884" cy="1038295"/>
          </a:xfrm>
          <a:prstGeom prst="wedgeRoundRectCallout">
            <a:avLst>
              <a:gd name="adj1" fmla="val -55062"/>
              <a:gd name="adj2" fmla="val 39388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For GR shares, we actually use CAFEs [DL</a:t>
            </a:r>
            <a:r>
              <a:rPr lang="en-US" sz="2200" b="1" u="sng" dirty="0"/>
              <a:t>S</a:t>
            </a:r>
            <a:r>
              <a:rPr lang="en-US" sz="2200" b="1" dirty="0"/>
              <a:t>20]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7779A40-36F5-4FE4-A75E-AC283CF83C8F}"/>
                  </a:ext>
                </a:extLst>
              </p:cNvPr>
              <p:cNvSpPr txBox="1"/>
              <p:nvPr/>
            </p:nvSpPr>
            <p:spPr>
              <a:xfrm>
                <a:off x="678544" y="1246842"/>
                <a:ext cx="5881914" cy="129541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𝐺𝑅</m:t>
                          </m:r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s-E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↪</m:t>
                          </m:r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ℳ</m:t>
                          </m:r>
                        </m:e>
                        <m:sub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</m:oMath>
                  </m:oMathPara>
                </a14:m>
                <a:endParaRPr lang="es-ES" sz="2400" b="0" dirty="0"/>
              </a:p>
              <a:p>
                <a:pPr algn="ctr">
                  <a:buNone/>
                  <a:defRPr/>
                </a:pPr>
                <a:r>
                  <a:rPr lang="es-ES" sz="2400" b="0" dirty="0" err="1"/>
                  <a:t>Size</a:t>
                </a:r>
                <a:r>
                  <a:rPr lang="es-ES" sz="2400" b="0" dirty="0"/>
                  <a:t> </a:t>
                </a:r>
                <a:r>
                  <a:rPr lang="es-ES" sz="2400" b="0" dirty="0" err="1"/>
                  <a:t>of</a:t>
                </a:r>
                <a:r>
                  <a:rPr lang="es-ES" sz="2400" b="0" dirty="0"/>
                  <a:t> </a:t>
                </a:r>
                <a:r>
                  <a:rPr lang="es-ES" sz="2400" b="0" dirty="0" err="1"/>
                  <a:t>biggest</a:t>
                </a:r>
                <a:r>
                  <a:rPr lang="es-ES" sz="2400" b="0" dirty="0"/>
                  <a:t> </a:t>
                </a:r>
                <a:r>
                  <a:rPr lang="es-ES" sz="2400" b="0" dirty="0" err="1"/>
                  <a:t>exceptional</a:t>
                </a:r>
                <a:r>
                  <a:rPr lang="es-ES" sz="2400" b="0" dirty="0"/>
                  <a:t> set</a:t>
                </a:r>
                <a:br>
                  <a:rPr lang="es-ES" sz="2400" b="0" dirty="0"/>
                </a:br>
                <a:r>
                  <a:rPr lang="es-ES" sz="2400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𝐺𝑅</m:t>
                    </m:r>
                    <m:d>
                      <m:d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s-ES" sz="2400" b="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7779A40-36F5-4FE4-A75E-AC283CF83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44" y="1246842"/>
                <a:ext cx="5881914" cy="129541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9183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032"/>
    </mc:Choice>
    <mc:Fallback xmlns="">
      <p:transition spd="slow" advTm="1810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15EE07-EC29-453A-A203-6B72756D30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43965-4643-F643-A67C-D0741259ACA1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59F3AF-0362-4343-9F91-270E0A813788}"/>
              </a:ext>
            </a:extLst>
          </p:cNvPr>
          <p:cNvSpPr txBox="1"/>
          <p:nvPr/>
        </p:nvSpPr>
        <p:spPr>
          <a:xfrm>
            <a:off x="2048933" y="4300249"/>
            <a:ext cx="86626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Twitter </a:t>
            </a:r>
            <a:r>
              <a:rPr lang="es-ES" b="1" dirty="0" err="1">
                <a:solidFill>
                  <a:schemeClr val="bg1"/>
                </a:solidFill>
              </a:rPr>
              <a:t>thread</a:t>
            </a:r>
            <a:r>
              <a:rPr lang="es-ES" b="1" dirty="0">
                <a:solidFill>
                  <a:schemeClr val="bg1"/>
                </a:solidFill>
              </a:rPr>
              <a:t> (</a:t>
            </a:r>
            <a:r>
              <a:rPr lang="es-ES" b="1" dirty="0" err="1">
                <a:solidFill>
                  <a:schemeClr val="bg1"/>
                </a:solidFill>
              </a:rPr>
              <a:t>with</a:t>
            </a:r>
            <a:r>
              <a:rPr lang="es-ES" b="1" dirty="0">
                <a:solidFill>
                  <a:schemeClr val="bg1"/>
                </a:solidFill>
              </a:rPr>
              <a:t> a removed </a:t>
            </a:r>
            <a:r>
              <a:rPr lang="es-ES" b="1" dirty="0" err="1">
                <a:solidFill>
                  <a:schemeClr val="bg1"/>
                </a:solidFill>
              </a:rPr>
              <a:t>slide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on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efficiency</a:t>
            </a:r>
            <a:r>
              <a:rPr lang="es-ES" b="1" dirty="0">
                <a:solidFill>
                  <a:schemeClr val="bg1"/>
                </a:solidFill>
              </a:rPr>
              <a:t>!): </a:t>
            </a:r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https://twitter.com/esoriavazquez/status/1424781987622043655</a:t>
            </a:r>
            <a:endParaRPr lang="es-ES" b="1" dirty="0">
              <a:solidFill>
                <a:schemeClr val="bg1"/>
              </a:solidFill>
            </a:endParaRP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Full </a:t>
            </a:r>
            <a:r>
              <a:rPr lang="es-ES" b="1" dirty="0" err="1">
                <a:solidFill>
                  <a:schemeClr val="bg1"/>
                </a:solidFill>
              </a:rPr>
              <a:t>version</a:t>
            </a:r>
            <a:r>
              <a:rPr lang="es-ES" b="1" dirty="0">
                <a:solidFill>
                  <a:schemeClr val="bg1"/>
                </a:solidFill>
              </a:rPr>
              <a:t>: </a:t>
            </a:r>
            <a:r>
              <a:rPr lang="en-US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ia.cr/2021/1025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61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66"/>
    </mc:Choice>
    <mc:Fallback xmlns="">
      <p:transition spd="slow" advTm="26666"/>
    </mc:Fallback>
  </mc:AlternateContent>
  <p:extLst>
    <p:ext uri="{3A86A75C-4F4B-4683-9AE1-C65F6400EC91}">
      <p14:laserTraceLst xmlns:p14="http://schemas.microsoft.com/office/powerpoint/2010/main">
        <p14:tracePtLst>
          <p14:tracePt t="5779" x="3698875" y="6384925"/>
          <p14:tracePt t="6350" x="5313363" y="6815138"/>
          <p14:tracePt t="6357" x="5376863" y="6794500"/>
          <p14:tracePt t="6366" x="5427663" y="6751638"/>
          <p14:tracePt t="6374" x="5462588" y="6734175"/>
          <p14:tracePt t="6382" x="5470525" y="6721475"/>
          <p14:tracePt t="6390" x="5475288" y="6713538"/>
          <p14:tracePt t="6398" x="5500688" y="6683375"/>
          <p14:tracePt t="6406" x="5538788" y="6645275"/>
          <p14:tracePt t="6414" x="5614988" y="6589713"/>
          <p14:tracePt t="6422" x="5703888" y="6556375"/>
          <p14:tracePt t="6430" x="5781675" y="6513513"/>
          <p14:tracePt t="6438" x="5845175" y="6478588"/>
          <p14:tracePt t="6446" x="5849938" y="6475413"/>
          <p14:tracePt t="6455" x="5857875" y="6475413"/>
          <p14:tracePt t="6486" x="5862638" y="6465888"/>
          <p14:tracePt t="6542" x="5878513" y="6437313"/>
          <p14:tracePt t="6550" x="5903913" y="6415088"/>
          <p14:tracePt t="6558" x="5926138" y="6389688"/>
          <p14:tracePt t="6566" x="5981700" y="6338888"/>
          <p14:tracePt t="6574" x="6032500" y="6296025"/>
          <p14:tracePt t="6582" x="6096000" y="6240463"/>
          <p14:tracePt t="6590" x="6138863" y="6189663"/>
          <p14:tracePt t="6598" x="6176963" y="6138863"/>
          <p14:tracePt t="6606" x="6215063" y="6100763"/>
          <p14:tracePt t="6614" x="6232525" y="6080125"/>
          <p14:tracePt t="6622" x="6265863" y="6040438"/>
          <p14:tracePt t="6630" x="6316663" y="6011863"/>
          <p14:tracePt t="6638" x="6342063" y="5986463"/>
          <p14:tracePt t="6646" x="6394450" y="5956300"/>
          <p14:tracePt t="6654" x="6415088" y="5934075"/>
          <p14:tracePt t="6662" x="6445250" y="5895975"/>
          <p14:tracePt t="6670" x="6470650" y="5857875"/>
          <p14:tracePt t="6678" x="6500813" y="5819775"/>
          <p14:tracePt t="6686" x="6516688" y="5786438"/>
          <p14:tracePt t="6694" x="6534150" y="5773738"/>
          <p14:tracePt t="6701" x="6538913" y="5764213"/>
          <p14:tracePt t="6710" x="6559550" y="5743575"/>
          <p14:tracePt t="6718" x="6564313" y="5738813"/>
          <p14:tracePt t="6726" x="6580188" y="5726113"/>
          <p14:tracePt t="6734" x="6602413" y="5700713"/>
          <p14:tracePt t="6741" x="6610350" y="5692775"/>
          <p14:tracePt t="6750" x="6640513" y="5670550"/>
          <p14:tracePt t="6766" x="6645275" y="5667375"/>
          <p14:tracePt t="6774" x="6645275" y="5654675"/>
          <p14:tracePt t="6782" x="6645275" y="5645150"/>
          <p14:tracePt t="6790" x="6645275" y="5641975"/>
          <p14:tracePt t="6798" x="6645275" y="5632450"/>
          <p14:tracePt t="6814" x="6645275" y="5619750"/>
          <p14:tracePt t="6822" x="6645275" y="5614988"/>
          <p14:tracePt t="6838" x="6645275" y="5607050"/>
          <p14:tracePt t="6854" x="6645275" y="5602288"/>
          <p14:tracePt t="6862" x="6645275" y="5589588"/>
          <p14:tracePt t="6870" x="6645275" y="5586413"/>
          <p14:tracePt t="6889" x="6635750" y="5564188"/>
          <p14:tracePt t="6894" x="6635750" y="5551488"/>
          <p14:tracePt t="6902" x="6627813" y="5535613"/>
          <p14:tracePt t="6910" x="6627813" y="5513388"/>
          <p14:tracePt t="6918" x="6627813" y="5492750"/>
          <p14:tracePt t="6926" x="6627813" y="5467350"/>
          <p14:tracePt t="6934" x="6627813" y="5445125"/>
          <p14:tracePt t="6942" x="6627813" y="5424488"/>
          <p14:tracePt t="6950" x="6627813" y="5407025"/>
          <p14:tracePt t="6958" x="6627813" y="5394325"/>
          <p14:tracePt t="6966" x="6623050" y="5381625"/>
          <p14:tracePt t="6982" x="6615113" y="5364163"/>
          <p14:tracePt t="6998" x="6610350" y="5364163"/>
          <p14:tracePt t="7022" x="6602413" y="5360988"/>
          <p14:tracePt t="7046" x="6597650" y="5360988"/>
          <p14:tracePt t="7054" x="6589713" y="5360988"/>
          <p14:tracePt t="7062" x="6577013" y="5360988"/>
          <p14:tracePt t="7069" x="6554788" y="5360988"/>
          <p14:tracePt t="7079" x="6513513" y="5360988"/>
          <p14:tracePt t="7085" x="6483350" y="5360988"/>
          <p14:tracePt t="7095" x="6457950" y="5364163"/>
          <p14:tracePt t="7102" x="6445250" y="5373688"/>
          <p14:tracePt t="7110" x="6419850" y="5373688"/>
          <p14:tracePt t="7118" x="6415088" y="5373688"/>
          <p14:tracePt t="7134" x="6407150" y="5373688"/>
          <p14:tracePt t="7142" x="6402388" y="5373688"/>
          <p14:tracePt t="7166" x="6389688" y="5373688"/>
          <p14:tracePt t="7182" x="6384925" y="5373688"/>
          <p14:tracePt t="7191" x="6376988" y="5373688"/>
          <p14:tracePt t="7207" x="6372225" y="5373688"/>
          <p14:tracePt t="7230" x="6359525" y="5373688"/>
          <p14:tracePt t="7454" x="6381750" y="5373688"/>
          <p14:tracePt t="7462" x="6384925" y="5373688"/>
          <p14:tracePt t="7470" x="6407150" y="5373688"/>
          <p14:tracePt t="7478" x="6440488" y="5373688"/>
          <p14:tracePt t="7486" x="6503988" y="5373688"/>
          <p14:tracePt t="7494" x="6577013" y="5373688"/>
          <p14:tracePt t="7502" x="6661150" y="5373688"/>
          <p14:tracePt t="7510" x="6716713" y="5373688"/>
          <p14:tracePt t="7518" x="6764338" y="5373688"/>
          <p14:tracePt t="7525" x="6807200" y="5373688"/>
          <p14:tracePt t="7534" x="6865938" y="5373688"/>
          <p14:tracePt t="7542" x="6921500" y="5373688"/>
          <p14:tracePt t="7550" x="6992938" y="5373688"/>
          <p14:tracePt t="7558" x="7053263" y="5373688"/>
          <p14:tracePt t="7566" x="7138988" y="5373688"/>
          <p14:tracePt t="7574" x="7192963" y="5373688"/>
          <p14:tracePt t="7583" x="7265988" y="5373688"/>
          <p14:tracePt t="7589" x="7308850" y="5373688"/>
          <p14:tracePt t="7598" x="7342188" y="5373688"/>
          <p14:tracePt t="7606" x="7346950" y="5373688"/>
          <p14:tracePt t="7614" x="7359650" y="5373688"/>
          <p14:tracePt t="7630" x="7367588" y="5373688"/>
          <p14:tracePt t="7638" x="7372350" y="5373688"/>
          <p14:tracePt t="7646" x="7392988" y="5373688"/>
          <p14:tracePt t="7654" x="7448550" y="5373688"/>
          <p14:tracePt t="7662" x="7491413" y="5373688"/>
          <p14:tracePt t="7670" x="7534275" y="5373688"/>
          <p14:tracePt t="7678" x="7567613" y="5373688"/>
          <p14:tracePt t="7686" x="7572375" y="5373688"/>
          <p14:tracePt t="7694" x="7580313" y="5373688"/>
          <p14:tracePt t="9262" x="7562850" y="5386388"/>
          <p14:tracePt t="9270" x="7504113" y="5416550"/>
          <p14:tracePt t="9278" x="7431088" y="5437188"/>
          <p14:tracePt t="9286" x="7312025" y="5483225"/>
          <p14:tracePt t="9294" x="7180263" y="5530850"/>
          <p14:tracePt t="9302" x="7053263" y="5564188"/>
          <p14:tracePt t="9310" x="6870700" y="5602288"/>
          <p14:tracePt t="9318" x="6691313" y="5657850"/>
          <p14:tracePt t="9327" x="6508750" y="5730875"/>
          <p14:tracePt t="9334" x="6381750" y="5751513"/>
          <p14:tracePt t="9342" x="6235700" y="5789613"/>
          <p14:tracePt t="9350" x="6045200" y="5857875"/>
          <p14:tracePt t="9358" x="5891213" y="5867400"/>
          <p14:tracePt t="9366" x="5734050" y="5880100"/>
          <p14:tracePt t="9374" x="5589588" y="5918200"/>
          <p14:tracePt t="9382" x="5449888" y="5926138"/>
          <p14:tracePt t="9390" x="5334000" y="5938838"/>
          <p14:tracePt t="9399" x="5207000" y="5938838"/>
          <p14:tracePt t="9406" x="5095875" y="5938838"/>
          <p14:tracePt t="9414" x="4981575" y="5938838"/>
          <p14:tracePt t="9422" x="4854575" y="5938838"/>
          <p14:tracePt t="9430" x="4730750" y="5938838"/>
          <p14:tracePt t="9438" x="4614863" y="5938838"/>
          <p14:tracePt t="9446" x="4518025" y="5938838"/>
          <p14:tracePt t="9454" x="4429125" y="5961063"/>
          <p14:tracePt t="9462" x="4356100" y="5973763"/>
          <p14:tracePt t="9470" x="4295775" y="5981700"/>
          <p14:tracePt t="9478" x="4206875" y="5994400"/>
          <p14:tracePt t="9486" x="4151313" y="5994400"/>
          <p14:tracePt t="9494" x="4049713" y="6015038"/>
          <p14:tracePt t="9503" x="3978275" y="6024563"/>
          <p14:tracePt t="9510" x="3892550" y="6024563"/>
          <p14:tracePt t="9518" x="3832225" y="6024563"/>
          <p14:tracePt t="9526" x="3748088" y="6024563"/>
          <p14:tracePt t="9534" x="3675063" y="6024563"/>
          <p14:tracePt t="9542" x="3590925" y="6024563"/>
          <p14:tracePt t="9550" x="3517900" y="6024563"/>
          <p14:tracePt t="9558" x="3462338" y="6024563"/>
          <p14:tracePt t="9566" x="3403600" y="6024563"/>
          <p14:tracePt t="9575" x="3373438" y="6024563"/>
          <p14:tracePt t="9583" x="3348038" y="6024563"/>
          <p14:tracePt t="9590" x="3335338" y="6024563"/>
          <p14:tracePt t="9598" x="3313113" y="6024563"/>
          <p14:tracePt t="9606" x="3305175" y="6024563"/>
          <p14:tracePt t="9614" x="3300413" y="6024563"/>
          <p14:tracePt t="9630" x="3279775" y="6024563"/>
          <p14:tracePt t="9655" x="3275013" y="6024563"/>
          <p14:tracePt t="9662" x="3254375" y="6024563"/>
          <p14:tracePt t="9678" x="3246438" y="6024563"/>
          <p14:tracePt t="9718" x="3241675" y="6015038"/>
          <p14:tracePt t="9726" x="3236913" y="6011863"/>
          <p14:tracePt t="9734" x="3216275" y="6002338"/>
          <p14:tracePt t="9742" x="3198813" y="5989638"/>
          <p14:tracePt t="9750" x="3194050" y="5981700"/>
          <p14:tracePt t="9758" x="3181350" y="5981700"/>
          <p14:tracePt t="9767" x="3173413" y="5976938"/>
          <p14:tracePt t="9782" x="3160713" y="5969000"/>
          <p14:tracePt t="9790" x="3148013" y="5969000"/>
          <p14:tracePt t="9798" x="3143250" y="5969000"/>
          <p14:tracePt t="9806" x="3122613" y="5969000"/>
          <p14:tracePt t="9814" x="3114675" y="5964238"/>
          <p14:tracePt t="9822" x="3109913" y="5961063"/>
          <p14:tracePt t="9830" x="3100388" y="5961063"/>
          <p14:tracePt t="9838" x="3084513" y="5961063"/>
          <p14:tracePt t="9846" x="3074988" y="5951538"/>
          <p14:tracePt t="9982" x="3079750" y="5951538"/>
          <p14:tracePt t="9990" x="3092450" y="5951538"/>
          <p14:tracePt t="9998" x="3114675" y="5951538"/>
          <p14:tracePt t="10006" x="3127375" y="5951538"/>
          <p14:tracePt t="10014" x="3140075" y="5951538"/>
          <p14:tracePt t="10022" x="3148013" y="5951538"/>
          <p14:tracePt t="10086" x="3152775" y="5951538"/>
          <p14:tracePt t="10094" x="3165475" y="5948363"/>
          <p14:tracePt t="10110" x="3173413" y="5948363"/>
          <p14:tracePt t="10118" x="3178175" y="5938838"/>
          <p14:tracePt t="10142" x="3190875" y="5926138"/>
          <p14:tracePt t="10190" x="3198813" y="5918200"/>
          <p14:tracePt t="10199" x="3203575" y="5913438"/>
          <p14:tracePt t="10214" x="3221038" y="5900738"/>
          <p14:tracePt t="10222" x="3224213" y="5892800"/>
          <p14:tracePt t="10230" x="3246438" y="5880100"/>
          <p14:tracePt t="10246" x="3259138" y="5867400"/>
          <p14:tracePt t="10270" x="3267075" y="5849938"/>
          <p14:tracePt t="10287" x="3284538" y="5842000"/>
          <p14:tracePt t="10295" x="3287713" y="5842000"/>
          <p14:tracePt t="10302" x="3309938" y="5837238"/>
          <p14:tracePt t="10310" x="3330575" y="5837238"/>
          <p14:tracePt t="10318" x="3378200" y="5819775"/>
          <p14:tracePt t="10326" x="3406775" y="5819775"/>
          <p14:tracePt t="10334" x="3462338" y="5807075"/>
          <p14:tracePt t="10342" x="3505200" y="5807075"/>
          <p14:tracePt t="10350" x="3581400" y="5799138"/>
          <p14:tracePt t="10358" x="3641725" y="5789613"/>
          <p14:tracePt t="10366" x="3697288" y="5789613"/>
          <p14:tracePt t="10374" x="3786188" y="5764213"/>
          <p14:tracePt t="10382" x="3857625" y="5764213"/>
          <p14:tracePt t="10390" x="3943350" y="5764213"/>
          <p14:tracePt t="10398" x="4016375" y="5756275"/>
          <p14:tracePt t="10406" x="4075113" y="5748338"/>
          <p14:tracePt t="10414" x="4148138" y="5735638"/>
          <p14:tracePt t="10422" x="4173538" y="5726113"/>
          <p14:tracePt t="10430" x="4194175" y="5713413"/>
          <p14:tracePt t="10438" x="4211638" y="5705475"/>
          <p14:tracePt t="10446" x="4232275" y="5688013"/>
          <p14:tracePt t="10454" x="4241800" y="5683250"/>
          <p14:tracePt t="10462" x="4244975" y="5675313"/>
          <p14:tracePt t="10470" x="4257675" y="5675313"/>
          <p14:tracePt t="10478" x="4267200" y="5675313"/>
          <p14:tracePt t="10486" x="4270375" y="5670550"/>
          <p14:tracePt t="10631" x="4279900" y="5670550"/>
          <p14:tracePt t="10647" x="4295775" y="5662613"/>
          <p14:tracePt t="10655" x="4305300" y="5649913"/>
          <p14:tracePt t="10663" x="4313238" y="5641975"/>
          <p14:tracePt t="10670" x="4318000" y="5637213"/>
          <p14:tracePt t="10678" x="4322763" y="5632450"/>
          <p14:tracePt t="10686" x="4338638" y="5614988"/>
          <p14:tracePt t="10694" x="4343400" y="5602288"/>
          <p14:tracePt t="10702" x="4351338" y="5589588"/>
          <p14:tracePt t="10710" x="4368800" y="5573713"/>
          <p14:tracePt t="10726" x="4368800" y="5568950"/>
          <p14:tracePt t="10734" x="4368800" y="5556250"/>
          <p14:tracePt t="10750" x="4368800" y="5548313"/>
          <p14:tracePt t="10758" x="4373563" y="5543550"/>
          <p14:tracePt t="10774" x="4373563" y="5535613"/>
          <p14:tracePt t="10782" x="4373563" y="5522913"/>
          <p14:tracePt t="10791" x="4389438" y="5508625"/>
          <p14:tracePt t="10798" x="4402138" y="5483225"/>
          <p14:tracePt t="10806" x="4402138" y="5470525"/>
          <p14:tracePt t="10814" x="4411663" y="5445125"/>
          <p14:tracePt t="10822" x="4419600" y="5424488"/>
          <p14:tracePt t="10830" x="4429125" y="5399088"/>
          <p14:tracePt t="10838" x="4432300" y="5386388"/>
          <p14:tracePt t="10846" x="4449763" y="5373688"/>
          <p14:tracePt t="10854" x="4457700" y="5356225"/>
          <p14:tracePt t="10862" x="4462463" y="5351463"/>
          <p14:tracePt t="10869" x="4462463" y="5338763"/>
          <p14:tracePt t="10878" x="4462463" y="5330825"/>
          <p14:tracePt t="10887" x="4462463" y="5326063"/>
          <p14:tracePt t="10903" x="4462463" y="5318125"/>
          <p14:tracePt t="10918" x="4462463" y="5305425"/>
          <p14:tracePt t="10934" x="4462463" y="5300663"/>
          <p14:tracePt t="10942" x="4462463" y="5295900"/>
          <p14:tracePt t="10949" x="4454525" y="5280025"/>
          <p14:tracePt t="10958" x="4406900" y="5262563"/>
          <p14:tracePt t="10966" x="4322763" y="5241925"/>
          <p14:tracePt t="10974" x="4206875" y="5229225"/>
          <p14:tracePt t="10982" x="4092575" y="5207000"/>
          <p14:tracePt t="10990" x="3948113" y="5194300"/>
          <p14:tracePt t="10997" x="3790950" y="5168900"/>
          <p14:tracePt t="11006" x="3629025" y="5143500"/>
          <p14:tracePt t="11014" x="3471863" y="5135563"/>
          <p14:tracePt t="11021" x="3330575" y="5135563"/>
          <p14:tracePt t="11030" x="3190875" y="5135563"/>
          <p14:tracePt t="11038" x="3092450" y="5135563"/>
          <p14:tracePt t="11046" x="2990850" y="5135563"/>
          <p14:tracePt t="11054" x="2922588" y="5135563"/>
          <p14:tracePt t="11062" x="2874963" y="5122863"/>
          <p14:tracePt t="11070" x="2859088" y="5122863"/>
          <p14:tracePt t="11078" x="2854325" y="5122863"/>
          <p14:tracePt t="11326" x="2849563" y="5118100"/>
          <p14:tracePt t="11334" x="2833688" y="5105400"/>
          <p14:tracePt t="11359" x="2833688" y="5097463"/>
          <p14:tracePt t="11374" x="2833688" y="5092700"/>
          <p14:tracePt t="11390" x="2833688" y="5083175"/>
          <p14:tracePt t="11398" x="2833688" y="5080000"/>
          <p14:tracePt t="11406" x="2833688" y="5075238"/>
          <p14:tracePt t="11423" x="2820988" y="5054600"/>
          <p14:tracePt t="11438" x="2820988" y="5045075"/>
          <p14:tracePt t="11445" x="2820988" y="5041900"/>
          <p14:tracePt t="11454" x="2820988" y="5032375"/>
          <p14:tracePt t="11462" x="2820988" y="5029200"/>
          <p14:tracePt t="11478" x="2820988" y="5016500"/>
          <p14:tracePt t="11486" x="2820988" y="5011738"/>
          <p14:tracePt t="11494" x="2816225" y="5003800"/>
          <p14:tracePt t="11502" x="2808288" y="4999038"/>
          <p14:tracePt t="11511" x="2808288" y="4991100"/>
          <p14:tracePt t="11518" x="2808288" y="4976813"/>
          <p14:tracePt t="11526" x="2808288" y="4973638"/>
          <p14:tracePt t="11534" x="2808288" y="4951413"/>
          <p14:tracePt t="11542" x="2808288" y="4938713"/>
          <p14:tracePt t="11550" x="2808288" y="4905375"/>
          <p14:tracePt t="11558" x="2820988" y="4884738"/>
          <p14:tracePt t="11566" x="2828925" y="4857750"/>
          <p14:tracePt t="11574" x="2836863" y="4829175"/>
          <p14:tracePt t="11582" x="2836863" y="4811713"/>
          <p14:tracePt t="11590" x="2836863" y="4791075"/>
          <p14:tracePt t="11598" x="2836863" y="4748213"/>
          <p14:tracePt t="11606" x="2846388" y="4713288"/>
          <p14:tracePt t="11614" x="2846388" y="4692650"/>
          <p14:tracePt t="11623" x="2862263" y="4649788"/>
          <p14:tracePt t="11631" x="2862263" y="4616450"/>
          <p14:tracePt t="11638" x="2862263" y="4586288"/>
          <p14:tracePt t="11646" x="2862263" y="4551363"/>
          <p14:tracePt t="11654" x="2862263" y="4530725"/>
          <p14:tracePt t="11662" x="2859088" y="4505325"/>
          <p14:tracePt t="11670" x="2854325" y="4500563"/>
          <p14:tracePt t="11678" x="2846388" y="4492625"/>
          <p14:tracePt t="11686" x="2841625" y="4475163"/>
          <p14:tracePt t="11694" x="2833688" y="4475163"/>
          <p14:tracePt t="11702" x="2808288" y="4475163"/>
          <p14:tracePt t="11710" x="2782888" y="4475163"/>
          <p14:tracePt t="11718" x="2740025" y="4475163"/>
          <p14:tracePt t="11726" x="2671763" y="4475163"/>
          <p14:tracePt t="11734" x="2608263" y="4479925"/>
          <p14:tracePt t="11742" x="2547938" y="4500563"/>
          <p14:tracePt t="11750" x="2476500" y="4522788"/>
          <p14:tracePt t="11758" x="2398713" y="4543425"/>
          <p14:tracePt t="11767" x="2322513" y="4573588"/>
          <p14:tracePt t="11774" x="2233613" y="4606925"/>
          <p14:tracePt t="11782" x="2170113" y="4649788"/>
          <p14:tracePt t="11790" x="2117725" y="4705350"/>
          <p14:tracePt t="11798" x="2101850" y="4738688"/>
          <p14:tracePt t="11806" x="2058988" y="4791075"/>
          <p14:tracePt t="11814" x="2051050" y="4824413"/>
          <p14:tracePt t="11822" x="2033588" y="4870450"/>
          <p14:tracePt t="11830" x="2033588" y="4926013"/>
          <p14:tracePt t="11839" x="2033588" y="4973638"/>
          <p14:tracePt t="11847" x="2058988" y="5032375"/>
          <p14:tracePt t="11854" x="2109788" y="5062538"/>
          <p14:tracePt t="11862" x="2198688" y="5110163"/>
          <p14:tracePt t="11870" x="2314575" y="5156200"/>
          <p14:tracePt t="11878" x="2446338" y="5203825"/>
          <p14:tracePt t="11886" x="2565400" y="5237163"/>
          <p14:tracePt t="11899" x="2705100" y="5249863"/>
          <p14:tracePt t="11902" x="2859088" y="5262563"/>
          <p14:tracePt t="11910" x="3016250" y="5275263"/>
          <p14:tracePt t="11918" x="3143250" y="5310188"/>
          <p14:tracePt t="11926" x="3284538" y="5310188"/>
          <p14:tracePt t="11934" x="3429000" y="5310188"/>
          <p14:tracePt t="11942" x="3568700" y="5310188"/>
          <p14:tracePt t="11950" x="3709988" y="5310188"/>
          <p14:tracePt t="11958" x="3862388" y="5310188"/>
          <p14:tracePt t="11966" x="4032250" y="5310188"/>
          <p14:tracePt t="11974" x="4189413" y="5310188"/>
          <p14:tracePt t="11982" x="4330700" y="5310188"/>
          <p14:tracePt t="11990" x="4500563" y="5310188"/>
          <p14:tracePt t="11998" x="4641850" y="5300663"/>
          <p14:tracePt t="12006" x="4802188" y="5280025"/>
          <p14:tracePt t="12014" x="4960938" y="5267325"/>
          <p14:tracePt t="12022" x="5105400" y="5216525"/>
          <p14:tracePt t="12030" x="5245100" y="5207000"/>
          <p14:tracePt t="12038" x="5411788" y="5168900"/>
          <p14:tracePt t="12046" x="5551488" y="5143500"/>
          <p14:tracePt t="12054" x="5708650" y="5143500"/>
          <p14:tracePt t="12062" x="5900738" y="5143500"/>
          <p14:tracePt t="12070" x="6103938" y="5143500"/>
          <p14:tracePt t="12079" x="6338888" y="5143500"/>
          <p14:tracePt t="12086" x="6597650" y="5143500"/>
          <p14:tracePt t="12094" x="6861175" y="5143500"/>
          <p14:tracePt t="12101" x="7065963" y="5143500"/>
          <p14:tracePt t="12110" x="7270750" y="5143500"/>
          <p14:tracePt t="12117" x="7443788" y="5143500"/>
          <p14:tracePt t="12126" x="7597775" y="5143500"/>
          <p14:tracePt t="12134" x="7772400" y="5143500"/>
          <p14:tracePt t="12142" x="7975600" y="5143500"/>
          <p14:tracePt t="12149" x="8129588" y="5143500"/>
          <p14:tracePt t="12158" x="8281988" y="5143500"/>
          <p14:tracePt t="12166" x="8397875" y="5143500"/>
          <p14:tracePt t="12174" x="8537575" y="5143500"/>
          <p14:tracePt t="12182" x="8648700" y="5143500"/>
          <p14:tracePt t="12190" x="8750300" y="5143500"/>
          <p14:tracePt t="12198" x="8839200" y="5110163"/>
          <p14:tracePt t="12206" x="8937625" y="5100638"/>
          <p14:tracePt t="12214" x="9039225" y="5087938"/>
          <p14:tracePt t="12222" x="9155113" y="5062538"/>
          <p14:tracePt t="12230" x="9282113" y="5054600"/>
          <p14:tracePt t="12240" x="9409113" y="5041900"/>
          <p14:tracePt t="12246" x="9537700" y="5029200"/>
          <p14:tracePt t="12254" x="9669463" y="5006975"/>
          <p14:tracePt t="12262" x="9809163" y="4994275"/>
          <p14:tracePt t="12270" x="9925050" y="4981575"/>
          <p14:tracePt t="12278" x="10034588" y="4973638"/>
          <p14:tracePt t="12286" x="10112375" y="4951413"/>
          <p14:tracePt t="12294" x="10196513" y="4938713"/>
          <p14:tracePt t="12304" x="10256838" y="4938713"/>
          <p14:tracePt t="12310" x="10299700" y="4938713"/>
          <p14:tracePt t="12318" x="10371138" y="4938713"/>
          <p14:tracePt t="12326" x="10472738" y="4926013"/>
          <p14:tracePt t="12334" x="10614025" y="4926013"/>
          <p14:tracePt t="12343" x="10741025" y="4892675"/>
          <p14:tracePt t="12352" x="10869613" y="4879975"/>
          <p14:tracePt t="12359" x="10971213" y="4870450"/>
          <p14:tracePt t="12368" x="11047413" y="4837113"/>
          <p14:tracePt t="12374" x="11107738" y="4816475"/>
          <p14:tracePt t="12381" x="11133138" y="4816475"/>
          <p14:tracePt t="12390" x="11136313" y="4811713"/>
          <p14:tracePt t="12398" x="11149013" y="4799013"/>
          <p14:tracePt t="12438" x="11158538" y="4791075"/>
          <p14:tracePt t="12446" x="11158538" y="4786313"/>
          <p14:tracePt t="12454" x="11158538" y="4756150"/>
          <p14:tracePt t="12462" x="11145838" y="4722813"/>
          <p14:tracePt t="12470" x="11120438" y="4697413"/>
          <p14:tracePt t="12477" x="11056938" y="4645025"/>
          <p14:tracePt t="12486" x="10991850" y="4611688"/>
          <p14:tracePt t="12494" x="10902950" y="4578350"/>
          <p14:tracePt t="12502" x="10839450" y="4548188"/>
          <p14:tracePt t="12510" x="10741025" y="4535488"/>
          <p14:tracePt t="12517" x="10621963" y="4500563"/>
          <p14:tracePt t="12526" x="10482263" y="4492625"/>
          <p14:tracePt t="12534" x="10302875" y="4479925"/>
          <p14:tracePt t="12542" x="10052050" y="4429125"/>
          <p14:tracePt t="12550" x="9725025" y="4394200"/>
          <p14:tracePt t="12558" x="9226550" y="4356100"/>
          <p14:tracePt t="12566" x="8729663" y="4335463"/>
          <p14:tracePt t="12574" x="8240713" y="4335463"/>
          <p14:tracePt t="12582" x="7635875" y="4335463"/>
          <p14:tracePt t="12590" x="7061200" y="4335463"/>
          <p14:tracePt t="12598" x="6602413" y="4335463"/>
          <p14:tracePt t="12606" x="6138863" y="4335463"/>
          <p14:tracePt t="12614" x="5794375" y="4335463"/>
          <p14:tracePt t="12622" x="5462588" y="4365625"/>
          <p14:tracePt t="12630" x="5049838" y="4403725"/>
          <p14:tracePt t="12638" x="4713288" y="4459288"/>
          <p14:tracePt t="12646" x="4373563" y="4530725"/>
          <p14:tracePt t="12654" x="4079875" y="4543425"/>
          <p14:tracePt t="12662" x="3790950" y="4543425"/>
          <p14:tracePt t="12670" x="3586163" y="4543425"/>
          <p14:tracePt t="12678" x="3406775" y="4543425"/>
          <p14:tracePt t="12686" x="3254375" y="4543425"/>
          <p14:tracePt t="12694" x="3084513" y="4543425"/>
          <p14:tracePt t="12702" x="2943225" y="4543425"/>
          <p14:tracePt t="12710" x="2798763" y="4543425"/>
          <p14:tracePt t="12718" x="2676525" y="4543425"/>
          <p14:tracePt t="12726" x="2530475" y="4556125"/>
          <p14:tracePt t="12735" x="2408238" y="4556125"/>
          <p14:tracePt t="12742" x="2292350" y="4568825"/>
          <p14:tracePt t="12750" x="2178050" y="4568825"/>
          <p14:tracePt t="12758" x="2066925" y="4568825"/>
          <p14:tracePt t="12767" x="1952625" y="4568825"/>
          <p14:tracePt t="12774" x="1876425" y="4591050"/>
          <p14:tracePt t="12783" x="1778000" y="4598988"/>
          <p14:tracePt t="12790" x="1679575" y="4598988"/>
          <p14:tracePt t="12799" x="1577975" y="4611688"/>
          <p14:tracePt t="12806" x="1450975" y="4637088"/>
          <p14:tracePt t="12814" x="1331913" y="4672013"/>
          <p14:tracePt t="12822" x="1203325" y="4692650"/>
          <p14:tracePt t="12830" x="1114425" y="4725988"/>
          <p14:tracePt t="12838" x="1025525" y="4760913"/>
          <p14:tracePt t="12846" x="949325" y="4794250"/>
          <p14:tracePt t="12854" x="884238" y="4824413"/>
          <p14:tracePt t="12862" x="808038" y="4867275"/>
          <p14:tracePt t="12870" x="774700" y="4887913"/>
          <p14:tracePt t="12878" x="711200" y="4918075"/>
          <p14:tracePt t="12886" x="676275" y="4935538"/>
          <p14:tracePt t="12901" x="650875" y="4960938"/>
          <p14:tracePt t="12903" x="630238" y="4976813"/>
          <p14:tracePt t="12910" x="620713" y="4991100"/>
          <p14:tracePt t="12917" x="604838" y="5016500"/>
          <p14:tracePt t="12934" x="595313" y="5037138"/>
          <p14:tracePt t="12998" x="600075" y="5054600"/>
          <p14:tracePt t="13006" x="612775" y="5054600"/>
          <p14:tracePt t="13014" x="630238" y="5057775"/>
          <p14:tracePt t="13087" x="633413" y="5067300"/>
          <p14:tracePt t="13096" x="642938" y="5080000"/>
          <p14:tracePt t="23751" x="684213" y="5067300"/>
          <p14:tracePt t="23757" x="731838" y="5045075"/>
          <p14:tracePt t="23766" x="795338" y="5016500"/>
          <p14:tracePt t="23773" x="871538" y="4994275"/>
          <p14:tracePt t="23782" x="936625" y="4960938"/>
          <p14:tracePt t="23791" x="1008063" y="4938713"/>
          <p14:tracePt t="23798" x="1071563" y="4910138"/>
          <p14:tracePt t="23806" x="1131888" y="4887913"/>
          <p14:tracePt t="23814" x="1182688" y="4870450"/>
          <p14:tracePt t="23822" x="1203325" y="4862513"/>
          <p14:tracePt t="23830" x="1238250" y="4854575"/>
          <p14:tracePt t="23838" x="1258888" y="4845050"/>
          <p14:tracePt t="23846" x="1284288" y="4829175"/>
          <p14:tracePt t="23854" x="1289050" y="4824413"/>
          <p14:tracePt t="23862" x="1309688" y="4816475"/>
          <p14:tracePt t="23878" x="1327150" y="4811713"/>
          <p14:tracePt t="23885" x="1339850" y="4803775"/>
          <p14:tracePt t="23907" x="1352550" y="4791075"/>
          <p14:tracePt t="23909" x="1365250" y="4781550"/>
          <p14:tracePt t="23918" x="1370013" y="4781550"/>
          <p14:tracePt t="23926" x="1377950" y="4778375"/>
          <p14:tracePt t="23934" x="1390650" y="4764088"/>
          <p14:tracePt t="23942" x="1408113" y="4748213"/>
          <p14:tracePt t="23950" x="1441450" y="4722813"/>
          <p14:tracePt t="23958" x="1466850" y="4684713"/>
          <p14:tracePt t="23966" x="1506538" y="4645025"/>
          <p14:tracePt t="23974" x="1535113" y="4611688"/>
          <p14:tracePt t="23982" x="1560513" y="4586288"/>
          <p14:tracePt t="23990" x="1600200" y="4548188"/>
          <p14:tracePt t="23998" x="1625600" y="4510088"/>
          <p14:tracePt t="24006" x="1641475" y="4487863"/>
          <p14:tracePt t="24014" x="1663700" y="4471988"/>
          <p14:tracePt t="24022" x="1689100" y="4445000"/>
          <p14:tracePt t="24030" x="1714500" y="4429125"/>
          <p14:tracePt t="24038" x="1727200" y="4416425"/>
          <p14:tracePt t="24046" x="1735138" y="4406900"/>
          <p14:tracePt t="24054" x="1739900" y="4403725"/>
          <p14:tracePt t="24063" x="1752600" y="4391025"/>
          <p14:tracePt t="24070" x="1770063" y="4373563"/>
          <p14:tracePt t="24078" x="1803400" y="4338638"/>
          <p14:tracePt t="24086" x="1854200" y="4310063"/>
          <p14:tracePt t="24094" x="1892300" y="4271963"/>
          <p14:tracePt t="24102" x="1944688" y="4241800"/>
          <p14:tracePt t="24110" x="2008188" y="4198938"/>
          <p14:tracePt t="24118" x="2046288" y="4160838"/>
          <p14:tracePt t="24126" x="2071688" y="4143375"/>
          <p14:tracePt t="24134" x="2084388" y="4127500"/>
          <p14:tracePt t="24141" x="2109788" y="4117975"/>
          <p14:tracePt t="24150" x="2122488" y="4113213"/>
          <p14:tracePt t="24166" x="2127250" y="4105275"/>
          <p14:tracePt t="24199" x="2135188" y="4100513"/>
          <p14:tracePt t="24208" x="2157413" y="4087813"/>
          <p14:tracePt t="24215" x="2190750" y="4059238"/>
          <p14:tracePt t="24223" x="2266950" y="4016375"/>
          <p14:tracePt t="24231" x="2344738" y="3981450"/>
          <p14:tracePt t="24238" x="2420938" y="3927475"/>
          <p14:tracePt t="24246" x="2501900" y="3884613"/>
          <p14:tracePt t="24254" x="2560638" y="3875088"/>
          <p14:tracePt t="24262" x="2582863" y="3849688"/>
          <p14:tracePt t="24270" x="2628900" y="3841750"/>
          <p14:tracePt t="24278" x="2662238" y="3833813"/>
          <p14:tracePt t="24286" x="2701925" y="3803650"/>
          <p14:tracePt t="24294" x="2730500" y="3794125"/>
          <p14:tracePt t="24302" x="2765425" y="3794125"/>
          <p14:tracePt t="24310" x="2798763" y="3768725"/>
          <p14:tracePt t="24318" x="2811463" y="3760788"/>
          <p14:tracePt t="24326" x="2836863" y="3756025"/>
          <p14:tracePt t="24334" x="2905125" y="3727450"/>
          <p14:tracePt t="24342" x="2965450" y="3705225"/>
          <p14:tracePt t="24350" x="3054350" y="3671888"/>
          <p14:tracePt t="24358" x="3143250" y="3649663"/>
          <p14:tracePt t="24366" x="3233738" y="3616325"/>
          <p14:tracePt t="24374" x="3305175" y="3603625"/>
          <p14:tracePt t="24382" x="3368675" y="3586163"/>
          <p14:tracePt t="24391" x="3429000" y="3565525"/>
          <p14:tracePt t="24398" x="3454400" y="3556000"/>
          <p14:tracePt t="24407" x="3497263" y="3540125"/>
          <p14:tracePt t="24414" x="3586163" y="3505200"/>
          <p14:tracePt t="24422" x="3662363" y="3484563"/>
          <p14:tracePt t="24430" x="3722688" y="3462338"/>
          <p14:tracePt t="24438" x="3781425" y="3441700"/>
          <p14:tracePt t="24446" x="3832225" y="3424238"/>
          <p14:tracePt t="24454" x="3867150" y="3408363"/>
          <p14:tracePt t="24462" x="3913188" y="3386138"/>
          <p14:tracePt t="24470" x="3990975" y="3355975"/>
          <p14:tracePt t="24478" x="4097338" y="3309938"/>
          <p14:tracePt t="24486" x="4198938" y="3284538"/>
          <p14:tracePt t="24494" x="4325938" y="3249613"/>
          <p14:tracePt t="24502" x="4429125" y="3216275"/>
          <p14:tracePt t="24510" x="4518025" y="3182938"/>
          <p14:tracePt t="24518" x="4551363" y="3173413"/>
          <p14:tracePt t="24526" x="4586288" y="3165475"/>
          <p14:tracePt t="24534" x="4619625" y="3148013"/>
          <p14:tracePt t="24542" x="4654550" y="3140075"/>
          <p14:tracePt t="24550" x="4687888" y="3122613"/>
          <p14:tracePt t="24558" x="4751388" y="3092450"/>
          <p14:tracePt t="24566" x="4794250" y="3084513"/>
          <p14:tracePt t="24575" x="4870450" y="3049588"/>
          <p14:tracePt t="24583" x="4933950" y="3028950"/>
          <p14:tracePt t="24593" x="4956175" y="3011488"/>
          <p14:tracePt t="24599" x="4981575" y="3003550"/>
          <p14:tracePt t="24614" x="4994275" y="2998788"/>
          <p14:tracePt t="25110" x="4994275" y="2990850"/>
          <p14:tracePt t="25118" x="4986338" y="2986088"/>
          <p14:tracePt t="25128" x="4981575" y="2973388"/>
          <p14:tracePt t="25142" x="4973638" y="2965450"/>
          <p14:tracePt t="25150" x="4968875" y="2960688"/>
          <p14:tracePt t="25167" x="4968875" y="2947988"/>
          <p14:tracePt t="25174" x="4968875" y="2943225"/>
          <p14:tracePt t="25190" x="4968875" y="2935288"/>
          <p14:tracePt t="25198" x="4968875" y="2930525"/>
          <p14:tracePt t="25206" x="4968875" y="2917825"/>
          <p14:tracePt t="25214" x="4964113" y="2909888"/>
          <p14:tracePt t="25222" x="4946650" y="2905125"/>
          <p14:tracePt t="25230" x="4918075" y="2897188"/>
          <p14:tracePt t="25238" x="4905375" y="2897188"/>
          <p14:tracePt t="25246" x="4887913" y="2889250"/>
          <p14:tracePt t="25254" x="4875213" y="2871788"/>
          <p14:tracePt t="25262" x="4867275" y="2867025"/>
          <p14:tracePt t="25270" x="4862513" y="2854325"/>
          <p14:tracePt t="25278" x="4837113" y="2828925"/>
          <p14:tracePt t="25286" x="4773613" y="2786063"/>
          <p14:tracePt t="25294" x="4683125" y="2752725"/>
          <p14:tracePt t="25303" x="4551363" y="2705100"/>
          <p14:tracePt t="25310" x="4432300" y="2646363"/>
          <p14:tracePt t="25318" x="4267200" y="2595563"/>
          <p14:tracePt t="25326" x="4087813" y="2540000"/>
          <p14:tracePt t="25334" x="3867150" y="2497138"/>
          <p14:tracePt t="25342" x="3687763" y="2441575"/>
          <p14:tracePt t="25350" x="3424238" y="2360613"/>
          <p14:tracePt t="25358" x="3109913" y="2271713"/>
          <p14:tracePt t="25366" x="2820988" y="2185988"/>
          <p14:tracePt t="25374" x="2514600" y="2041525"/>
          <p14:tracePt t="25382" x="2190750" y="1935163"/>
          <p14:tracePt t="25390" x="1897063" y="1833563"/>
          <p14:tracePt t="25397" x="1514475" y="1676400"/>
          <p14:tracePt t="25406" x="1187450" y="1552575"/>
          <p14:tracePt t="25414" x="896938" y="1468438"/>
          <p14:tracePt t="25422" x="633413" y="1382713"/>
          <p14:tracePt t="25430" x="455613" y="1327150"/>
          <p14:tracePt t="25438" x="306388" y="1281113"/>
          <p14:tracePt t="25446" x="230188" y="1246188"/>
          <p14:tracePt t="25454" x="152400" y="1203325"/>
          <p14:tracePt t="25462" x="88900" y="1169988"/>
          <p14:tracePt t="25470" x="42863" y="1139825"/>
        </p14:tracePtLst>
      </p14:laserTrace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015BA-D100-49A2-ABF5-08621A86803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15795" y="451912"/>
                <a:ext cx="9387787" cy="299878"/>
              </a:xfrm>
            </p:spPr>
            <p:txBody>
              <a:bodyPr/>
              <a:lstStyle/>
              <a:p>
                <a:r>
                  <a:rPr lang="es-ES" dirty="0"/>
                  <a:t>Another way to look at our work (for </a:t>
                </a:r>
                <a14:m>
                  <m:oMath xmlns:m="http://schemas.openxmlformats.org/officeDocument/2006/math">
                    <m:r>
                      <a:rPr lang="es-ES" sz="28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800" i="1"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sSup>
                              <m:sSupPr>
                                <m:ctrlPr>
                                  <a:rPr lang="es-E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s-ES" sz="2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sub>
                        </m:sSub>
                      </m:e>
                    </m:d>
                  </m:oMath>
                </a14:m>
                <a:r>
                  <a:rPr lang="es-ES" sz="2800" dirty="0"/>
                  <a:t>)</a:t>
                </a:r>
                <a:br>
                  <a:rPr lang="es-ES" sz="2800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015BA-D100-49A2-ABF5-08621A8680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15795" y="451912"/>
                <a:ext cx="9387787" cy="299878"/>
              </a:xfrm>
              <a:blipFill>
                <a:blip r:embed="rId3"/>
                <a:stretch>
                  <a:fillRect l="-2078" t="-44898" b="-10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1774A8-5857-4CC4-8A59-985686F564C5}"/>
              </a:ext>
            </a:extLst>
          </p:cNvPr>
          <p:cNvSpPr txBox="1">
            <a:spLocks/>
          </p:cNvSpPr>
          <p:nvPr/>
        </p:nvSpPr>
        <p:spPr>
          <a:xfrm>
            <a:off x="949476" y="1522614"/>
            <a:ext cx="10515600" cy="4596292"/>
          </a:xfr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en-GB" sz="2400" b="1" dirty="0"/>
          </a:p>
          <a:p>
            <a:pPr>
              <a:buFont typeface="Arial" panose="020B0604020202020204" pitchFamily="34" charset="0"/>
              <a:buNone/>
              <a:defRPr/>
            </a:pPr>
            <a:endParaRPr lang="en-GB" sz="2400" b="1" dirty="0"/>
          </a:p>
          <a:p>
            <a:pPr marL="0" indent="0">
              <a:buNone/>
              <a:defRPr/>
            </a:pP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80E7B434-E953-4E07-9443-6D6D51627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1504" y="1293638"/>
                <a:ext cx="10391019" cy="5286172"/>
              </a:xfrm>
            </p:spPr>
            <p:txBody>
              <a:bodyPr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None/>
                  <a:defRPr/>
                </a:pPr>
                <a:r>
                  <a:rPr lang="en-GB" sz="2200" dirty="0"/>
                  <a:t>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s-ES" sz="2200" i="1">
                        <a:latin typeface="Cambria Math" panose="02040503050406030204" pitchFamily="18" charset="0"/>
                      </a:rPr>
                      <m:t>⌈</m:t>
                    </m:r>
                    <m:func>
                      <m:funcPr>
                        <m:ctrlPr>
                          <a:rPr lang="es-E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ES" sz="22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s-E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func>
                    <m:r>
                      <a:rPr lang="es-ES" sz="2200" i="1"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r>
                  <a:rPr lang="en-US" sz="2200" dirty="0"/>
                  <a:t>, we can work black-box on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200" i="1"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a:rPr lang="es-ES" sz="22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s-ES" sz="2200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s-ES" sz="22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s-E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200" i="1"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sSup>
                              <m:sSupPr>
                                <m:ctrlPr>
                                  <a:rPr lang="es-ES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s-ES" sz="22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sub>
                        </m:sSub>
                      </m:e>
                    </m:d>
                  </m:oMath>
                </a14:m>
                <a:r>
                  <a:rPr lang="en-US" sz="2200" dirty="0"/>
                  <a:t>.</a:t>
                </a:r>
              </a:p>
              <a:p>
                <a:pPr>
                  <a:buNone/>
                  <a:defRPr/>
                </a:pPr>
                <a:endParaRPr lang="en-US" sz="1200" dirty="0"/>
              </a:p>
              <a:p>
                <a:pPr>
                  <a:defRPr/>
                </a:pPr>
                <a:r>
                  <a:rPr lang="en-US" sz="2200" dirty="0"/>
                  <a:t>Uses the fact that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s-E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200" i="1">
                            <a:latin typeface="Cambria Math" panose="02040503050406030204" pitchFamily="18" charset="0"/>
                          </a:rPr>
                          <m:t>𝐺𝑅</m:t>
                        </m:r>
                        <m:r>
                          <a:rPr lang="es-ES" sz="22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s-E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s-ES" sz="2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s-E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sz="22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s-ES" sz="22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s-ES" sz="2200" i="1">
                            <a:latin typeface="Cambria Math" panose="02040503050406030204" pitchFamily="18" charset="0"/>
                          </a:rPr>
                          <m:t>↪</m:t>
                        </m:r>
                        <m:r>
                          <a:rPr lang="es-ES" sz="2200" i="1"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a:rPr lang="es-ES" sz="22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s-ES" sz="2200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s-ES" sz="22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s-E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200" i="1"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sSup>
                              <m:sSupPr>
                                <m:ctrlPr>
                                  <a:rPr lang="es-ES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s-ES" sz="22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sub>
                        </m:sSub>
                      </m:e>
                    </m:d>
                  </m:oMath>
                </a14:m>
                <a:r>
                  <a:rPr lang="en-US" sz="2200" dirty="0"/>
                  <a:t>.</a:t>
                </a:r>
              </a:p>
              <a:p>
                <a:pPr lvl="1">
                  <a:defRPr/>
                </a:pPr>
                <a:r>
                  <a:rPr lang="en-US" sz="2000" dirty="0"/>
                  <a:t>Generalization of </a:t>
                </a:r>
                <a14:m>
                  <m:oMath xmlns:m="http://schemas.openxmlformats.org/officeDocument/2006/math"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 case, for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𝐺𝐹</m:t>
                        </m:r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s-E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s-E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↪</m:t>
                        </m:r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s-E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000" i="1"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s-E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  <a:p>
                <a:pPr>
                  <a:defRPr/>
                </a:pPr>
                <a:endParaRPr lang="en-US" sz="1200" dirty="0"/>
              </a:p>
              <a:p>
                <a:pPr>
                  <a:defRPr/>
                </a:pPr>
                <a:r>
                  <a:rPr lang="en-US" sz="2200" dirty="0"/>
                  <a:t>Amortizing overhead of moving to a O(log n)-degree extension:</a:t>
                </a:r>
              </a:p>
              <a:p>
                <a:pPr lvl="1">
                  <a:defRPr/>
                </a:pPr>
                <a:r>
                  <a:rPr lang="en-US" sz="2000" dirty="0"/>
                  <a:t>Reverse Multiplication Friendly Embeddings (RMFEs)</a:t>
                </a:r>
              </a:p>
              <a:p>
                <a:pPr lvl="2">
                  <a:defRPr/>
                </a:pPr>
                <a:r>
                  <a:rPr lang="en-US" sz="1800" dirty="0"/>
                  <a:t>Use extension degree to run the same circuit in parallel multiple times.</a:t>
                </a:r>
              </a:p>
              <a:p>
                <a:pPr lvl="2">
                  <a:defRPr/>
                </a:pPr>
                <a:r>
                  <a:rPr lang="en-US" sz="1800" dirty="0"/>
                  <a:t>Introduced at CRYPTO’18 [CCXY18] for circuits over small finite fields (e.g.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800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s-E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/>
                  <a:t>). </a:t>
                </a:r>
              </a:p>
              <a:p>
                <a:pPr lvl="2">
                  <a:defRPr/>
                </a:pPr>
                <a:r>
                  <a:rPr lang="en-US" sz="1800" dirty="0"/>
                  <a:t>Generalized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800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sSup>
                          <m:sSupPr>
                            <m:ctrlPr>
                              <a:rPr lang="es-E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s-ES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1800" dirty="0"/>
                  <a:t> in this same conference by Cramer, </a:t>
                </a:r>
                <a:r>
                  <a:rPr lang="en-US" sz="1800" dirty="0" err="1"/>
                  <a:t>Rambaud</a:t>
                </a:r>
                <a:r>
                  <a:rPr lang="en-US" sz="1800" dirty="0"/>
                  <a:t> and Xing.</a:t>
                </a:r>
                <a:br>
                  <a:rPr lang="en-US" sz="1800" dirty="0"/>
                </a:br>
                <a:r>
                  <a:rPr lang="en-US" sz="1200" dirty="0"/>
                  <a:t> </a:t>
                </a:r>
                <a:endParaRPr lang="en-US" sz="1800" dirty="0"/>
              </a:p>
              <a:p>
                <a:pPr lvl="1">
                  <a:defRPr/>
                </a:pPr>
                <a:r>
                  <a:rPr lang="en-US" sz="2000" dirty="0"/>
                  <a:t>Circuit Amortization Friendly Encodings (CAFEs) [DL</a:t>
                </a:r>
                <a:r>
                  <a:rPr lang="en-US" sz="2000" u="sng" dirty="0"/>
                  <a:t>S</a:t>
                </a:r>
                <a:r>
                  <a:rPr lang="en-US" sz="2000" dirty="0"/>
                  <a:t>20]</a:t>
                </a:r>
              </a:p>
              <a:p>
                <a:pPr lvl="2">
                  <a:defRPr/>
                </a:pPr>
                <a:r>
                  <a:rPr lang="en-US" sz="1800" dirty="0"/>
                  <a:t>Use extension degree to run some ``subcircuits” of interest (e.g. inner product).</a:t>
                </a:r>
              </a:p>
              <a:p>
                <a:pPr lvl="2">
                  <a:defRPr/>
                </a:pPr>
                <a:r>
                  <a:rPr lang="en-US" sz="1800" dirty="0"/>
                  <a:t>For circuits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800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sSup>
                          <m:sSupPr>
                            <m:ctrlPr>
                              <a:rPr lang="es-E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s-ES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1800" dirty="0"/>
                  <a:t>.</a:t>
                </a:r>
                <a:br>
                  <a:rPr lang="en-US" sz="1800" dirty="0"/>
                </a:br>
                <a:r>
                  <a:rPr lang="en-US" sz="1200" dirty="0"/>
                  <a:t> </a:t>
                </a:r>
                <a:endParaRPr lang="en-US" sz="1800" dirty="0"/>
              </a:p>
              <a:p>
                <a:pPr lvl="1">
                  <a:defRPr/>
                </a:pPr>
                <a:r>
                  <a:rPr lang="en-US" sz="2000" dirty="0"/>
                  <a:t>Our</a:t>
                </a:r>
                <a:r>
                  <a:rPr lang="en-GB" sz="2000" dirty="0"/>
                  <a:t> work: Use extension degree to work with matrices over the base ring.</a:t>
                </a:r>
                <a:endParaRPr lang="en-US" sz="2000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80E7B434-E953-4E07-9443-6D6D51627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04" y="1293638"/>
                <a:ext cx="10391019" cy="5286172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712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005E6-5A53-446D-B5CE-4C41E557B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Multi-</a:t>
            </a:r>
            <a:r>
              <a:rPr lang="es-ES" dirty="0" err="1"/>
              <a:t>Party</a:t>
            </a:r>
            <a:r>
              <a:rPr lang="es-ES" dirty="0"/>
              <a:t> </a:t>
            </a:r>
            <a:r>
              <a:rPr lang="es-ES" dirty="0" err="1"/>
              <a:t>Computation</a:t>
            </a:r>
            <a:r>
              <a:rPr lang="es-ES" dirty="0"/>
              <a:t> (MPC): Real </a:t>
            </a:r>
            <a:r>
              <a:rPr lang="es-ES" dirty="0" err="1"/>
              <a:t>World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35B6D8-D330-4FF1-9795-E51496AC22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A43965-4643-F643-A67C-D0741259ACA1}" type="slidenum">
              <a:rPr lang="en-GB" smtClean="0"/>
              <a:pPr/>
              <a:t>3</a:t>
            </a:fld>
            <a:endParaRPr lang="en-GB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FE31DA4-EA75-493F-BF7D-119634E0A292}"/>
              </a:ext>
            </a:extLst>
          </p:cNvPr>
          <p:cNvCxnSpPr>
            <a:cxnSpLocks/>
          </p:cNvCxnSpPr>
          <p:nvPr/>
        </p:nvCxnSpPr>
        <p:spPr>
          <a:xfrm flipV="1">
            <a:off x="3150883" y="2869346"/>
            <a:ext cx="2713037" cy="14288"/>
          </a:xfrm>
          <a:prstGeom prst="straightConnector1">
            <a:avLst/>
          </a:prstGeom>
          <a:ln w="76200">
            <a:solidFill>
              <a:schemeClr val="accent4"/>
            </a:solidFill>
            <a:prstDash val="sysDot"/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026CC20-3563-403E-BD8C-3BCCD3D96149}"/>
              </a:ext>
            </a:extLst>
          </p:cNvPr>
          <p:cNvCxnSpPr>
            <a:cxnSpLocks/>
          </p:cNvCxnSpPr>
          <p:nvPr/>
        </p:nvCxnSpPr>
        <p:spPr>
          <a:xfrm flipV="1">
            <a:off x="3100082" y="5298221"/>
            <a:ext cx="2773362" cy="38100"/>
          </a:xfrm>
          <a:prstGeom prst="straightConnector1">
            <a:avLst/>
          </a:prstGeom>
          <a:ln w="76200">
            <a:solidFill>
              <a:schemeClr val="accent4"/>
            </a:solidFill>
            <a:prstDash val="sysDot"/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8C19E5D-49E7-4829-BB44-2B634F5F48E3}"/>
              </a:ext>
            </a:extLst>
          </p:cNvPr>
          <p:cNvCxnSpPr>
            <a:cxnSpLocks/>
          </p:cNvCxnSpPr>
          <p:nvPr/>
        </p:nvCxnSpPr>
        <p:spPr>
          <a:xfrm flipV="1">
            <a:off x="6362394" y="3555147"/>
            <a:ext cx="1588" cy="1071563"/>
          </a:xfrm>
          <a:prstGeom prst="straightConnector1">
            <a:avLst/>
          </a:prstGeom>
          <a:ln w="76200">
            <a:solidFill>
              <a:schemeClr val="accent4"/>
            </a:solidFill>
            <a:prstDash val="sysDot"/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343FBFA-F45A-418E-AB30-08DAA40C11C0}"/>
              </a:ext>
            </a:extLst>
          </p:cNvPr>
          <p:cNvCxnSpPr>
            <a:cxnSpLocks/>
          </p:cNvCxnSpPr>
          <p:nvPr/>
        </p:nvCxnSpPr>
        <p:spPr>
          <a:xfrm>
            <a:off x="2990545" y="3340835"/>
            <a:ext cx="3025775" cy="1482725"/>
          </a:xfrm>
          <a:prstGeom prst="straightConnector1">
            <a:avLst/>
          </a:prstGeom>
          <a:ln w="76200">
            <a:solidFill>
              <a:schemeClr val="accent4"/>
            </a:solidFill>
            <a:prstDash val="sysDot"/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403D83E-858B-4FC1-97A3-D9E68F7A7CEE}"/>
              </a:ext>
            </a:extLst>
          </p:cNvPr>
          <p:cNvCxnSpPr>
            <a:cxnSpLocks/>
          </p:cNvCxnSpPr>
          <p:nvPr/>
        </p:nvCxnSpPr>
        <p:spPr>
          <a:xfrm flipV="1">
            <a:off x="2957207" y="3355122"/>
            <a:ext cx="3054350" cy="1503363"/>
          </a:xfrm>
          <a:prstGeom prst="straightConnector1">
            <a:avLst/>
          </a:prstGeom>
          <a:ln w="76200">
            <a:solidFill>
              <a:schemeClr val="accent4"/>
            </a:solidFill>
            <a:prstDash val="sysDot"/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0AC1CC6-359C-42E4-BDFA-534480909C4B}"/>
              </a:ext>
            </a:extLst>
          </p:cNvPr>
          <p:cNvSpPr txBox="1"/>
          <p:nvPr/>
        </p:nvSpPr>
        <p:spPr>
          <a:xfrm>
            <a:off x="3470374" y="3666499"/>
            <a:ext cx="2075075" cy="7155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1350" dirty="0"/>
              <a:t>View </a:t>
            </a:r>
            <a:r>
              <a:rPr lang="es-ES" sz="1350" dirty="0" err="1"/>
              <a:t>indistinguishable</a:t>
            </a:r>
            <a:r>
              <a:rPr lang="es-ES" sz="1350" dirty="0"/>
              <a:t> </a:t>
            </a:r>
            <a:r>
              <a:rPr lang="es-ES" sz="1350" dirty="0" err="1"/>
              <a:t>from</a:t>
            </a:r>
            <a:r>
              <a:rPr lang="es-ES" sz="1350" dirty="0"/>
              <a:t> </a:t>
            </a:r>
            <a:r>
              <a:rPr lang="es-ES" sz="1350" dirty="0" err="1"/>
              <a:t>the</a:t>
            </a:r>
            <a:r>
              <a:rPr lang="es-ES" sz="1350" dirty="0"/>
              <a:t> ideal </a:t>
            </a:r>
            <a:r>
              <a:rPr lang="es-ES" sz="1350" dirty="0" err="1"/>
              <a:t>one</a:t>
            </a:r>
            <a:r>
              <a:rPr lang="es-ES" sz="1350" dirty="0"/>
              <a:t> run </a:t>
            </a:r>
            <a:r>
              <a:rPr lang="es-ES" sz="1350" dirty="0" err="1"/>
              <a:t>by</a:t>
            </a:r>
            <a:r>
              <a:rPr lang="es-ES" sz="1350" dirty="0"/>
              <a:t> a </a:t>
            </a:r>
            <a:r>
              <a:rPr lang="es-ES" sz="1350" dirty="0" err="1"/>
              <a:t>Trusted</a:t>
            </a:r>
            <a:r>
              <a:rPr lang="es-ES" sz="1350" dirty="0"/>
              <a:t> </a:t>
            </a:r>
            <a:r>
              <a:rPr lang="es-ES" sz="1350" dirty="0" err="1"/>
              <a:t>Party</a:t>
            </a:r>
            <a:endParaRPr lang="es-ES_tradnl" sz="13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4B62EA-4353-4491-BE95-403E326E840B}"/>
              </a:ext>
            </a:extLst>
          </p:cNvPr>
          <p:cNvSpPr txBox="1"/>
          <p:nvPr/>
        </p:nvSpPr>
        <p:spPr>
          <a:xfrm>
            <a:off x="5190797" y="1563888"/>
            <a:ext cx="2075075" cy="5078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1350" dirty="0" err="1"/>
              <a:t>Adversaries</a:t>
            </a:r>
            <a:r>
              <a:rPr lang="es-ES" sz="1350" dirty="0"/>
              <a:t> </a:t>
            </a:r>
            <a:r>
              <a:rPr lang="es-ES" sz="1350" dirty="0" err="1"/>
              <a:t>participate</a:t>
            </a:r>
            <a:r>
              <a:rPr lang="es-ES" sz="1350" dirty="0"/>
              <a:t> in </a:t>
            </a:r>
            <a:r>
              <a:rPr lang="es-ES" sz="1350" dirty="0" err="1"/>
              <a:t>the</a:t>
            </a:r>
            <a:r>
              <a:rPr lang="es-ES" sz="1350" dirty="0"/>
              <a:t> </a:t>
            </a:r>
            <a:r>
              <a:rPr lang="es-ES" sz="1350" dirty="0" err="1"/>
              <a:t>protocol</a:t>
            </a:r>
            <a:endParaRPr lang="es-ES_tradnl" sz="1350" dirty="0"/>
          </a:p>
        </p:txBody>
      </p:sp>
      <p:pic>
        <p:nvPicPr>
          <p:cNvPr id="13" name="Picture 2" descr="http://i.ebayimg.com/images/g/vcoAAOSw9r1V8eHA/s-l300.jpg">
            <a:extLst>
              <a:ext uri="{FF2B5EF4-FFF2-40B4-BE49-F238E27FC236}">
                <a16:creationId xmlns:a16="http://schemas.microsoft.com/office/drawing/2014/main" id="{33A8E3EF-E5DE-4F56-8525-150691D80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057" y="2258160"/>
            <a:ext cx="5397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http://i.ebayimg.com/images/g/vcoAAOSw9r1V8eHA/s-l300.jpg">
            <a:extLst>
              <a:ext uri="{FF2B5EF4-FFF2-40B4-BE49-F238E27FC236}">
                <a16:creationId xmlns:a16="http://schemas.microsoft.com/office/drawing/2014/main" id="{ECB3296B-3A64-4B8F-8763-4F96CDD81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057" y="2689960"/>
            <a:ext cx="5397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ttp://i.ebayimg.com/images/g/vcoAAOSw9r1V8eHA/s-l300.jpg">
            <a:extLst>
              <a:ext uri="{FF2B5EF4-FFF2-40B4-BE49-F238E27FC236}">
                <a16:creationId xmlns:a16="http://schemas.microsoft.com/office/drawing/2014/main" id="{4773366A-6A5B-46AF-B644-B405FAC43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157" y="2528035"/>
            <a:ext cx="5397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http://i.ebayimg.com/images/g/vcoAAOSw9r1V8eHA/s-l300.jpg">
            <a:extLst>
              <a:ext uri="{FF2B5EF4-FFF2-40B4-BE49-F238E27FC236}">
                <a16:creationId xmlns:a16="http://schemas.microsoft.com/office/drawing/2014/main" id="{8A8B3A9B-69E5-4329-B168-DBA750531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019" y="4660046"/>
            <a:ext cx="5397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http://i.ebayimg.com/images/g/vcoAAOSw9r1V8eHA/s-l300.jpg">
            <a:extLst>
              <a:ext uri="{FF2B5EF4-FFF2-40B4-BE49-F238E27FC236}">
                <a16:creationId xmlns:a16="http://schemas.microsoft.com/office/drawing/2014/main" id="{8A8069B2-5CBE-4956-80B7-95005867F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019" y="5091846"/>
            <a:ext cx="5397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i.ebayimg.com/images/g/vcoAAOSw9r1V8eHA/s-l300.jpg">
            <a:extLst>
              <a:ext uri="{FF2B5EF4-FFF2-40B4-BE49-F238E27FC236}">
                <a16:creationId xmlns:a16="http://schemas.microsoft.com/office/drawing/2014/main" id="{72FD11B1-8C8C-4E6E-BBA7-29672D6DD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119" y="4929921"/>
            <a:ext cx="5397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http://i.ebayimg.com/images/g/vcoAAOSw9r1V8eHA/s-l300.jpg">
            <a:extLst>
              <a:ext uri="{FF2B5EF4-FFF2-40B4-BE49-F238E27FC236}">
                <a16:creationId xmlns:a16="http://schemas.microsoft.com/office/drawing/2014/main" id="{627B22D7-4AD9-4546-B0CC-010B796A6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207" y="5271235"/>
            <a:ext cx="5397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http://i.ebayimg.com/images/g/vcoAAOSw9r1V8eHA/s-l300.jpg">
            <a:extLst>
              <a:ext uri="{FF2B5EF4-FFF2-40B4-BE49-F238E27FC236}">
                <a16:creationId xmlns:a16="http://schemas.microsoft.com/office/drawing/2014/main" id="{2AA01E65-3856-40B2-AEFC-B2FBD4B65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932" y="2289910"/>
            <a:ext cx="5397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http://i.ebayimg.com/images/g/vcoAAOSw9r1V8eHA/s-l300.jpg">
            <a:extLst>
              <a:ext uri="{FF2B5EF4-FFF2-40B4-BE49-F238E27FC236}">
                <a16:creationId xmlns:a16="http://schemas.microsoft.com/office/drawing/2014/main" id="{D0BB52D9-FF21-4870-BB13-80F384CB0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744" y="2620110"/>
            <a:ext cx="5397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http://i.ebayimg.com/images/g/vcoAAOSw9r1V8eHA/s-l300.jpg">
            <a:extLst>
              <a:ext uri="{FF2B5EF4-FFF2-40B4-BE49-F238E27FC236}">
                <a16:creationId xmlns:a16="http://schemas.microsoft.com/office/drawing/2014/main" id="{A7929589-C22E-4F2B-A046-E8853FE4C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170" y="4856897"/>
            <a:ext cx="538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http://i.ebayimg.com/images/g/vcoAAOSw9r1V8eHA/s-l300.jpg">
            <a:extLst>
              <a:ext uri="{FF2B5EF4-FFF2-40B4-BE49-F238E27FC236}">
                <a16:creationId xmlns:a16="http://schemas.microsoft.com/office/drawing/2014/main" id="{F63D25ED-7B24-45B3-9631-AB0946F12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744" y="5120421"/>
            <a:ext cx="5397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loud Callout 11">
            <a:extLst>
              <a:ext uri="{FF2B5EF4-FFF2-40B4-BE49-F238E27FC236}">
                <a16:creationId xmlns:a16="http://schemas.microsoft.com/office/drawing/2014/main" id="{AB1877E5-6060-44F8-821A-C4CAFEBB2CC0}"/>
              </a:ext>
            </a:extLst>
          </p:cNvPr>
          <p:cNvSpPr/>
          <p:nvPr/>
        </p:nvSpPr>
        <p:spPr>
          <a:xfrm>
            <a:off x="8494382" y="1534259"/>
            <a:ext cx="2816922" cy="2096963"/>
          </a:xfrm>
          <a:prstGeom prst="cloudCallout">
            <a:avLst>
              <a:gd name="adj1" fmla="val -159528"/>
              <a:gd name="adj2" fmla="val 7319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 sz="1350"/>
          </a:p>
        </p:txBody>
      </p:sp>
      <p:pic>
        <p:nvPicPr>
          <p:cNvPr id="25" name="Picture 9" descr="http://jp2centre.org/wp-content/uploads/2016/02/6363597-9597585.jpg">
            <a:extLst>
              <a:ext uri="{FF2B5EF4-FFF2-40B4-BE49-F238E27FC236}">
                <a16:creationId xmlns:a16="http://schemas.microsoft.com/office/drawing/2014/main" id="{82AD857C-AD6C-459B-AB90-CA9EBD3BA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447" y="1934668"/>
            <a:ext cx="1946792" cy="12961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03C3E872-000B-4E7F-8F3A-E8D2AC88075F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152400"/>
            <a:ext cx="0" cy="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b="1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altLang="es-ES_tradnl" dirty="0">
              <a:solidFill>
                <a:srgbClr val="C00000"/>
              </a:solidFill>
            </a:endParaRPr>
          </a:p>
        </p:txBody>
      </p:sp>
      <p:pic>
        <p:nvPicPr>
          <p:cNvPr id="27" name="Picture 4" descr="http://cachedtech.com/wp-content/uploads/2012/10/xkcd.jpg">
            <a:extLst>
              <a:ext uri="{FF2B5EF4-FFF2-40B4-BE49-F238E27FC236}">
                <a16:creationId xmlns:a16="http://schemas.microsoft.com/office/drawing/2014/main" id="{61A269FC-8B1B-4C21-81AB-9D4159538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5" r="28001"/>
          <a:stretch>
            <a:fillRect/>
          </a:stretch>
        </p:blipFill>
        <p:spPr bwMode="auto">
          <a:xfrm>
            <a:off x="2406345" y="2207359"/>
            <a:ext cx="544513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" descr="http://www.explainxkcd.com/wiki/images/7/73/white_hat.png">
            <a:extLst>
              <a:ext uri="{FF2B5EF4-FFF2-40B4-BE49-F238E27FC236}">
                <a16:creationId xmlns:a16="http://schemas.microsoft.com/office/drawing/2014/main" id="{D04F2086-7C12-4241-88FE-954845FFC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544" y="4729896"/>
            <a:ext cx="5080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http://hauntedtoastblog.files.wordpress.com/2013/05/moon_landing.png?w=585">
            <a:extLst>
              <a:ext uri="{FF2B5EF4-FFF2-40B4-BE49-F238E27FC236}">
                <a16:creationId xmlns:a16="http://schemas.microsoft.com/office/drawing/2014/main" id="{ED802A14-7D6F-421C-8B39-90759073C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32" t="46979" r="20534" b="2328"/>
          <a:stretch>
            <a:fillRect/>
          </a:stretch>
        </p:blipFill>
        <p:spPr bwMode="auto">
          <a:xfrm>
            <a:off x="5975045" y="2315309"/>
            <a:ext cx="6000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EA2CDAA1-00CA-4EFE-A81E-DF7FE271A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608" y="4655285"/>
            <a:ext cx="649287" cy="117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7FE67EE-E1AA-46BF-BAE1-5C37B3B10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444" y="2023209"/>
            <a:ext cx="7239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0FFCCB5-824E-4FEE-81D9-74AB06F07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369" y="4523521"/>
            <a:ext cx="7239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CE2DD79-ED06-43CC-94B9-71F8CC331117}"/>
              </a:ext>
            </a:extLst>
          </p:cNvPr>
          <p:cNvCxnSpPr>
            <a:cxnSpLocks/>
          </p:cNvCxnSpPr>
          <p:nvPr/>
        </p:nvCxnSpPr>
        <p:spPr>
          <a:xfrm flipH="1" flipV="1">
            <a:off x="2601608" y="3531334"/>
            <a:ext cx="9525" cy="1128712"/>
          </a:xfrm>
          <a:prstGeom prst="straightConnector1">
            <a:avLst/>
          </a:prstGeom>
          <a:ln w="76200">
            <a:solidFill>
              <a:schemeClr val="accent4"/>
            </a:solidFill>
            <a:prstDash val="sysDot"/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Footer Placeholder 23">
            <a:extLst>
              <a:ext uri="{FF2B5EF4-FFF2-40B4-BE49-F238E27FC236}">
                <a16:creationId xmlns:a16="http://schemas.microsoft.com/office/drawing/2014/main" id="{9009C9B3-86CB-4835-A5B6-E78079F8A9D3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0" cy="0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461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63"/>
    </mc:Choice>
    <mc:Fallback xmlns="">
      <p:transition spd="slow" advTm="348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005E6-5A53-446D-B5CE-4C41E557B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MPC </a:t>
            </a:r>
            <a:r>
              <a:rPr lang="es-ES" dirty="0" err="1"/>
              <a:t>Setting</a:t>
            </a:r>
            <a:r>
              <a:rPr lang="es-ES" dirty="0"/>
              <a:t> in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talk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35B6D8-D330-4FF1-9795-E51496AC22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A43965-4643-F643-A67C-D0741259ACA1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3B6307-674A-4FC3-994D-E25666610C04}"/>
              </a:ext>
            </a:extLst>
          </p:cNvPr>
          <p:cNvSpPr txBox="1">
            <a:spLocks/>
          </p:cNvSpPr>
          <p:nvPr/>
        </p:nvSpPr>
        <p:spPr>
          <a:xfrm>
            <a:off x="949476" y="1522614"/>
            <a:ext cx="10515600" cy="4596292"/>
          </a:xfr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GB" sz="2400" b="1" dirty="0"/>
              <a:t>Adversary: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GB" sz="2400" dirty="0"/>
              <a:t> Active and </a:t>
            </a:r>
            <a:r>
              <a:rPr lang="en-GB" sz="2400" b="1" dirty="0"/>
              <a:t>unbounded.</a:t>
            </a:r>
            <a:endParaRPr lang="en-GB" sz="2400" dirty="0"/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GB" sz="2400" dirty="0"/>
              <a:t> Honest majority: t &lt; n/2 or t &lt; n/3. 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GB" sz="2400" dirty="0"/>
              <a:t> Output guarantees: Robustness.</a:t>
            </a:r>
            <a:br>
              <a:rPr lang="en-GB" sz="2400" dirty="0"/>
            </a:br>
            <a:br>
              <a:rPr lang="en-GB" sz="2400" dirty="0"/>
            </a:br>
            <a:endParaRPr lang="en-GB" sz="2400" dirty="0"/>
          </a:p>
          <a:p>
            <a:pPr>
              <a:buNone/>
              <a:defRPr/>
            </a:pPr>
            <a:r>
              <a:rPr lang="en-GB" sz="2400" b="1" dirty="0"/>
              <a:t>Model of Computation:</a:t>
            </a:r>
            <a:endParaRPr lang="en-GB" sz="2400" dirty="0"/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GB" sz="2400" dirty="0"/>
              <a:t> </a:t>
            </a:r>
            <a:r>
              <a:rPr lang="en-GB" sz="2400" dirty="0" err="1"/>
              <a:t>Preprocessing</a:t>
            </a:r>
            <a:r>
              <a:rPr lang="en-GB" sz="2400" dirty="0"/>
              <a:t> – online paradigm.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GB" sz="2400" dirty="0"/>
              <a:t> Secret-Sharing: Arithmetic circuits over a</a:t>
            </a:r>
            <a:br>
              <a:rPr lang="en-GB" sz="2400" dirty="0"/>
            </a:br>
            <a:r>
              <a:rPr lang="en-GB" sz="2400" dirty="0"/>
              <a:t>  		         non-commutative ring R.</a:t>
            </a: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C33CCD6A-2BEF-46E0-88A0-54D16E1A9755}"/>
              </a:ext>
            </a:extLst>
          </p:cNvPr>
          <p:cNvSpPr/>
          <p:nvPr/>
        </p:nvSpPr>
        <p:spPr>
          <a:xfrm>
            <a:off x="8026157" y="1444138"/>
            <a:ext cx="3095625" cy="143986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 err="1"/>
              <a:t>Preprocessing</a:t>
            </a:r>
            <a:endParaRPr lang="en-GB" sz="24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FB99C15-4532-413D-BF8D-87E9688EFB2D}"/>
              </a:ext>
            </a:extLst>
          </p:cNvPr>
          <p:cNvCxnSpPr>
            <a:stCxn id="6" idx="2"/>
          </p:cNvCxnSpPr>
          <p:nvPr/>
        </p:nvCxnSpPr>
        <p:spPr>
          <a:xfrm>
            <a:off x="9573969" y="2884001"/>
            <a:ext cx="11112" cy="11128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ECE8F62A-29F3-482C-B016-534EA2BB40C6}"/>
              </a:ext>
            </a:extLst>
          </p:cNvPr>
          <p:cNvSpPr/>
          <p:nvPr/>
        </p:nvSpPr>
        <p:spPr>
          <a:xfrm>
            <a:off x="8745294" y="3965087"/>
            <a:ext cx="1657350" cy="769938"/>
          </a:xfrm>
          <a:prstGeom prst="roundRect">
            <a:avLst/>
          </a:prstGeom>
          <a:solidFill>
            <a:schemeClr val="tx2"/>
          </a:solidFill>
          <a:ln>
            <a:solidFill>
              <a:schemeClr val="accent4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/>
              <a:t>Online</a:t>
            </a:r>
          </a:p>
        </p:txBody>
      </p:sp>
      <p:pic>
        <p:nvPicPr>
          <p:cNvPr id="9" name="Picture 4" descr="http://cachedtech.com/wp-content/uploads/2012/10/xkcd.jpg">
            <a:extLst>
              <a:ext uri="{FF2B5EF4-FFF2-40B4-BE49-F238E27FC236}">
                <a16:creationId xmlns:a16="http://schemas.microsoft.com/office/drawing/2014/main" id="{E2C1B71F-D150-4F43-8B64-096A1298E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5" r="28001"/>
          <a:stretch>
            <a:fillRect/>
          </a:stretch>
        </p:blipFill>
        <p:spPr bwMode="auto">
          <a:xfrm>
            <a:off x="8097594" y="3460262"/>
            <a:ext cx="29686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hauntedtoastblog.files.wordpress.com/2013/05/moon_landing.png?w=585">
            <a:extLst>
              <a:ext uri="{FF2B5EF4-FFF2-40B4-BE49-F238E27FC236}">
                <a16:creationId xmlns:a16="http://schemas.microsoft.com/office/drawing/2014/main" id="{A37ABB8E-F85A-43CE-8B2F-A86171480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32" t="46979" r="20534" b="2328"/>
          <a:stretch>
            <a:fillRect/>
          </a:stretch>
        </p:blipFill>
        <p:spPr bwMode="auto">
          <a:xfrm>
            <a:off x="10689982" y="3460262"/>
            <a:ext cx="328613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http://www.explainxkcd.com/wiki/images/7/73/white_hat.png">
            <a:extLst>
              <a:ext uri="{FF2B5EF4-FFF2-40B4-BE49-F238E27FC236}">
                <a16:creationId xmlns:a16="http://schemas.microsoft.com/office/drawing/2014/main" id="{5669D334-9648-4251-A437-25E642467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032" y="4468325"/>
            <a:ext cx="27781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3653EE7B-CC36-461C-919A-59A8431E8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544" y="4612787"/>
            <a:ext cx="354012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3" name="TextBox 21">
            <a:extLst>
              <a:ext uri="{FF2B5EF4-FFF2-40B4-BE49-F238E27FC236}">
                <a16:creationId xmlns:a16="http://schemas.microsoft.com/office/drawing/2014/main" id="{7B890FA0-F67F-49E9-AD93-5F323DF2A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0482" y="3099900"/>
            <a:ext cx="6715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s-ES_tradnl" sz="1800"/>
              <a:t>corr.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s-ES_tradnl" sz="1800"/>
              <a:t>rand.</a:t>
            </a:r>
          </a:p>
        </p:txBody>
      </p:sp>
      <p:graphicFrame>
        <p:nvGraphicFramePr>
          <p:cNvPr id="15" name="Object 17">
            <a:extLst>
              <a:ext uri="{FF2B5EF4-FFF2-40B4-BE49-F238E27FC236}">
                <a16:creationId xmlns:a16="http://schemas.microsoft.com/office/drawing/2014/main" id="{0E4655E2-3C92-4506-BE81-8430B3FA9B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21445" y="3728551"/>
          <a:ext cx="2889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268" imgH="215713" progId="Equation.3">
                  <p:embed/>
                </p:oleObj>
              </mc:Choice>
              <mc:Fallback>
                <p:oleObj name="Equation" r:id="rId8" imgW="152268" imgH="215713" progId="Equation.3">
                  <p:embed/>
                  <p:pic>
                    <p:nvPicPr>
                      <p:cNvPr id="15" name="Object 17">
                        <a:extLst>
                          <a:ext uri="{FF2B5EF4-FFF2-40B4-BE49-F238E27FC236}">
                            <a16:creationId xmlns:a16="http://schemas.microsoft.com/office/drawing/2014/main" id="{0E4655E2-3C92-4506-BE81-8430B3FA9B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1445" y="3728551"/>
                        <a:ext cx="28892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7">
            <a:extLst>
              <a:ext uri="{FF2B5EF4-FFF2-40B4-BE49-F238E27FC236}">
                <a16:creationId xmlns:a16="http://schemas.microsoft.com/office/drawing/2014/main" id="{71ECA19E-341A-464D-9BDD-4DB192CDCE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46844" y="4600087"/>
          <a:ext cx="3111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5028" imgH="228501" progId="Equation.3">
                  <p:embed/>
                </p:oleObj>
              </mc:Choice>
              <mc:Fallback>
                <p:oleObj name="Equation" r:id="rId10" imgW="165028" imgH="228501" progId="Equation.3">
                  <p:embed/>
                  <p:pic>
                    <p:nvPicPr>
                      <p:cNvPr id="16" name="Object 17">
                        <a:extLst>
                          <a:ext uri="{FF2B5EF4-FFF2-40B4-BE49-F238E27FC236}">
                            <a16:creationId xmlns:a16="http://schemas.microsoft.com/office/drawing/2014/main" id="{71ECA19E-341A-464D-9BDD-4DB192CDCE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6844" y="4600087"/>
                        <a:ext cx="31115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7">
            <a:extLst>
              <a:ext uri="{FF2B5EF4-FFF2-40B4-BE49-F238E27FC236}">
                <a16:creationId xmlns:a16="http://schemas.microsoft.com/office/drawing/2014/main" id="{F3D89941-01F1-4CA1-B259-28DD0C85CF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389945" y="3742838"/>
          <a:ext cx="31273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4885" imgH="215619" progId="Equation.3">
                  <p:embed/>
                </p:oleObj>
              </mc:Choice>
              <mc:Fallback>
                <p:oleObj name="Equation" r:id="rId12" imgW="164885" imgH="215619" progId="Equation.3">
                  <p:embed/>
                  <p:pic>
                    <p:nvPicPr>
                      <p:cNvPr id="17" name="Object 17">
                        <a:extLst>
                          <a:ext uri="{FF2B5EF4-FFF2-40B4-BE49-F238E27FC236}">
                            <a16:creationId xmlns:a16="http://schemas.microsoft.com/office/drawing/2014/main" id="{F3D89941-01F1-4CA1-B259-28DD0C85CF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9945" y="3742838"/>
                        <a:ext cx="312737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83D9F685-EE69-44DA-9D1F-DBADDA0980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389945" y="4542938"/>
          <a:ext cx="31273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4885" imgH="215619" progId="Equation.3">
                  <p:embed/>
                </p:oleObj>
              </mc:Choice>
              <mc:Fallback>
                <p:oleObj name="Equation" r:id="rId14" imgW="164885" imgH="215619" progId="Equation.3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83D9F685-EE69-44DA-9D1F-DBADDA0980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9945" y="4542938"/>
                        <a:ext cx="312737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F45EA87-6DE4-4A15-A399-F10A6701DE08}"/>
              </a:ext>
            </a:extLst>
          </p:cNvPr>
          <p:cNvCxnSpPr/>
          <p:nvPr/>
        </p:nvCxnSpPr>
        <p:spPr>
          <a:xfrm>
            <a:off x="9610482" y="4735026"/>
            <a:ext cx="11113" cy="11128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7">
            <a:extLst>
              <a:ext uri="{FF2B5EF4-FFF2-40B4-BE49-F238E27FC236}">
                <a16:creationId xmlns:a16="http://schemas.microsoft.com/office/drawing/2014/main" id="{09222CF6-82DB-45A7-A074-E2A596EBA4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6844" y="5438287"/>
          <a:ext cx="180340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52087" imgH="228501" progId="Equation.3">
                  <p:embed/>
                </p:oleObj>
              </mc:Choice>
              <mc:Fallback>
                <p:oleObj name="Equation" r:id="rId16" imgW="952087" imgH="228501" progId="Equation.3">
                  <p:embed/>
                  <p:pic>
                    <p:nvPicPr>
                      <p:cNvPr id="20" name="Object 17">
                        <a:extLst>
                          <a:ext uri="{FF2B5EF4-FFF2-40B4-BE49-F238E27FC236}">
                            <a16:creationId xmlns:a16="http://schemas.microsoft.com/office/drawing/2014/main" id="{09222CF6-82DB-45A7-A074-E2A596EBA4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844" y="5438287"/>
                        <a:ext cx="180340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4" descr="http://cachedtech.com/wp-content/uploads/2012/10/xkcd.jpg">
            <a:extLst>
              <a:ext uri="{FF2B5EF4-FFF2-40B4-BE49-F238E27FC236}">
                <a16:creationId xmlns:a16="http://schemas.microsoft.com/office/drawing/2014/main" id="{481E055F-03FA-4E47-87E6-F1721235D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5" r="28001"/>
          <a:stretch>
            <a:fillRect/>
          </a:stretch>
        </p:blipFill>
        <p:spPr bwMode="auto">
          <a:xfrm>
            <a:off x="7642048" y="1129752"/>
            <a:ext cx="29686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http://hauntedtoastblog.files.wordpress.com/2013/05/moon_landing.png?w=585">
            <a:extLst>
              <a:ext uri="{FF2B5EF4-FFF2-40B4-BE49-F238E27FC236}">
                <a16:creationId xmlns:a16="http://schemas.microsoft.com/office/drawing/2014/main" id="{E292C22D-C995-4824-B307-8A1AC44A5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32" t="46979" r="20534" b="2328"/>
          <a:stretch>
            <a:fillRect/>
          </a:stretch>
        </p:blipFill>
        <p:spPr bwMode="auto">
          <a:xfrm>
            <a:off x="11171962" y="1219323"/>
            <a:ext cx="328613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http://www.explainxkcd.com/wiki/images/7/73/white_hat.png">
            <a:extLst>
              <a:ext uri="{FF2B5EF4-FFF2-40B4-BE49-F238E27FC236}">
                <a16:creationId xmlns:a16="http://schemas.microsoft.com/office/drawing/2014/main" id="{D7D47E4B-CD00-4E04-8FE4-3331FB28B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793" y="2333138"/>
            <a:ext cx="27781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9303E040-1B5D-467D-985C-0F5A52277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2062" y="2422043"/>
            <a:ext cx="354012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6F0301C5-405B-4822-8EAB-9F1191BC57F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8688" y="6266754"/>
                <a:ext cx="10515600" cy="413518"/>
              </a:xfrm>
            </p:spPr>
            <p:txBody>
              <a:bodyPr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None/>
                  <a:defRPr/>
                </a:pPr>
                <a:r>
                  <a:rPr lang="en-GB" sz="2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*</a:t>
                </a:r>
                <a:r>
                  <a:rPr lang="en-GB" sz="2400" dirty="0"/>
                  <a:t> Can be adapted to work with mixed circuits (e.g.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sSup>
                              <m:sSupPr>
                                <m:ctrlPr>
                                  <a:rPr lang="es-E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sub>
                        </m:sSub>
                      </m:e>
                    </m:d>
                  </m:oMath>
                </a14:m>
                <a:r>
                  <a:rPr lang="es-E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sSup>
                          <m:sSup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GB" sz="2400" dirty="0"/>
                  <a:t>).</a:t>
                </a: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6F0301C5-405B-4822-8EAB-9F1191BC5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88" y="6266754"/>
                <a:ext cx="10515600" cy="413518"/>
              </a:xfr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097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532"/>
    </mc:Choice>
    <mc:Fallback xmlns="">
      <p:transition spd="slow" advTm="985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115E7-3827-4ADD-A2C1-AC2823F77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195" y="3135494"/>
            <a:ext cx="6080805" cy="444969"/>
          </a:xfrm>
        </p:spPr>
        <p:txBody>
          <a:bodyPr/>
          <a:lstStyle/>
          <a:p>
            <a:r>
              <a:rPr lang="es-ES_tradnl" i="1" dirty="0" err="1"/>
              <a:t>Shamir’s</a:t>
            </a:r>
            <a:r>
              <a:rPr lang="es-ES_tradnl" i="1" dirty="0"/>
              <a:t> Linear </a:t>
            </a:r>
            <a:r>
              <a:rPr lang="es-ES_tradnl" i="1" dirty="0" err="1"/>
              <a:t>Secret</a:t>
            </a:r>
            <a:r>
              <a:rPr lang="es-ES_tradnl" i="1" dirty="0"/>
              <a:t> </a:t>
            </a:r>
            <a:r>
              <a:rPr lang="es-ES_tradnl" i="1" dirty="0" err="1"/>
              <a:t>Sharing</a:t>
            </a:r>
            <a:r>
              <a:rPr lang="es-ES_tradnl" i="1" dirty="0"/>
              <a:t> </a:t>
            </a:r>
            <a:r>
              <a:rPr lang="es-ES_tradnl" i="1" dirty="0" err="1"/>
              <a:t>Scheme</a:t>
            </a:r>
            <a:endParaRPr lang="es-ES_tradnl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4C31D9-1786-4B62-9B22-AD543EF1F9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A43965-4643-F643-A67C-D0741259ACA1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67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00"/>
    </mc:Choice>
    <mc:Fallback xmlns="">
      <p:transition spd="slow" advTm="122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482" name="Title 1">
                <a:extLst>
                  <a:ext uri="{FF2B5EF4-FFF2-40B4-BE49-F238E27FC236}">
                    <a16:creationId xmlns:a16="http://schemas.microsoft.com/office/drawing/2014/main" id="{6BC55E79-DEE8-4372-96ED-D28A02AE7A5F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67733" y="292345"/>
                <a:ext cx="10053202" cy="664226"/>
              </a:xfrm>
            </p:spPr>
            <p:txBody>
              <a:bodyPr/>
              <a:lstStyle/>
              <a:p>
                <a:r>
                  <a:rPr lang="en-GB" altLang="es-ES_tradnl" sz="3600" b="1" dirty="0">
                    <a:solidFill>
                      <a:schemeClr val="tx2"/>
                    </a:solidFill>
                  </a:rPr>
                  <a:t>  Shamir’s secret sharing – The GF(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_tradnl" sz="36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_tradnl" sz="3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s-ES" sz="3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GB" altLang="es-ES_tradnl" sz="3600" b="1" dirty="0">
                    <a:solidFill>
                      <a:schemeClr val="tx2"/>
                    </a:solidFill>
                  </a:rPr>
                  <a:t>) case</a:t>
                </a:r>
              </a:p>
            </p:txBody>
          </p:sp>
        </mc:Choice>
        <mc:Fallback xmlns="">
          <p:sp>
            <p:nvSpPr>
              <p:cNvPr id="20482" name="Title 1">
                <a:extLst>
                  <a:ext uri="{FF2B5EF4-FFF2-40B4-BE49-F238E27FC236}">
                    <a16:creationId xmlns:a16="http://schemas.microsoft.com/office/drawing/2014/main" id="{6BC55E79-DEE8-4372-96ED-D28A02AE7A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7733" y="292345"/>
                <a:ext cx="10053202" cy="664226"/>
              </a:xfr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487" name="Picture 4" descr="http://cachedtech.com/wp-content/uploads/2012/10/xkcd.jpg">
            <a:extLst>
              <a:ext uri="{FF2B5EF4-FFF2-40B4-BE49-F238E27FC236}">
                <a16:creationId xmlns:a16="http://schemas.microsoft.com/office/drawing/2014/main" id="{F5FD20CD-5E55-4EA5-9E27-184CBFDCE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5" r="28001"/>
          <a:stretch>
            <a:fillRect/>
          </a:stretch>
        </p:blipFill>
        <p:spPr bwMode="auto">
          <a:xfrm>
            <a:off x="9862822" y="5607188"/>
            <a:ext cx="29686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2" descr="http://hauntedtoastblog.files.wordpress.com/2013/05/moon_landing.png?w=585">
            <a:extLst>
              <a:ext uri="{FF2B5EF4-FFF2-40B4-BE49-F238E27FC236}">
                <a16:creationId xmlns:a16="http://schemas.microsoft.com/office/drawing/2014/main" id="{F1F187AA-7294-4246-B318-7A04C6FA9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32" t="46979" r="20534" b="2328"/>
          <a:stretch>
            <a:fillRect/>
          </a:stretch>
        </p:blipFill>
        <p:spPr bwMode="auto">
          <a:xfrm>
            <a:off x="8790704" y="5573850"/>
            <a:ext cx="328613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6" descr="http://www.explainxkcd.com/wiki/images/7/73/white_hat.png">
            <a:extLst>
              <a:ext uri="{FF2B5EF4-FFF2-40B4-BE49-F238E27FC236}">
                <a16:creationId xmlns:a16="http://schemas.microsoft.com/office/drawing/2014/main" id="{C48F0F93-7737-452A-8263-021F64861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066" y="5569882"/>
            <a:ext cx="27781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5926DD01-C8CA-4BD3-8993-41605C0CD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C91FE8-F25E-4935-9C35-422CB1C0CBF1}" type="slidenum">
              <a:rPr lang="en-GB"/>
              <a:pPr>
                <a:defRPr/>
              </a:pPr>
              <a:t>6</a:t>
            </a:fld>
            <a:endParaRPr lang="en-GB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41ABA79-CB9E-4BFE-BA31-4823C2C8D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A4120F-6600-4921-99E8-A7A71B8CBD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84849" y="1324711"/>
            <a:ext cx="4815748" cy="41985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254A295-B110-4176-B6FC-20E615548451}"/>
                  </a:ext>
                </a:extLst>
              </p14:cNvPr>
              <p14:cNvContentPartPr/>
              <p14:nvPr/>
            </p14:nvContentPartPr>
            <p14:xfrm>
              <a:off x="7364804" y="201479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254A295-B110-4176-B6FC-20E61554845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01804" y="195179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2B89EB7-D4DD-4763-B4A2-D6A696227430}"/>
                  </a:ext>
                </a:extLst>
              </p14:cNvPr>
              <p14:cNvContentPartPr/>
              <p14:nvPr/>
            </p14:nvContentPartPr>
            <p14:xfrm>
              <a:off x="7887884" y="2558314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2B89EB7-D4DD-4763-B4A2-D6A69622743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824884" y="24953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444678C-B495-42B5-ADAE-9CDAE7F2C67D}"/>
                  </a:ext>
                </a:extLst>
              </p14:cNvPr>
              <p14:cNvContentPartPr/>
              <p14:nvPr/>
            </p14:nvContentPartPr>
            <p14:xfrm>
              <a:off x="8421044" y="5179354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444678C-B495-42B5-ADAE-9CDAE7F2C67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358044" y="5116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8B8D59A-D18C-4945-B3A0-83FBDABAB300}"/>
                  </a:ext>
                </a:extLst>
              </p14:cNvPr>
              <p14:cNvContentPartPr/>
              <p14:nvPr/>
            </p14:nvContentPartPr>
            <p14:xfrm>
              <a:off x="8954804" y="3598134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8B8D59A-D18C-4945-B3A0-83FBDABAB30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891804" y="3535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B96E3C0-706A-49D2-B77C-0D66FA5AF09D}"/>
                  </a:ext>
                </a:extLst>
              </p14:cNvPr>
              <p14:cNvContentPartPr/>
              <p14:nvPr/>
            </p14:nvContentPartPr>
            <p14:xfrm>
              <a:off x="9472844" y="4661214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B96E3C0-706A-49D2-B77C-0D66FA5AF09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409844" y="4598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76A5A8B-7422-47DA-853A-C08C46C0249D}"/>
                  </a:ext>
                </a:extLst>
              </p14:cNvPr>
              <p14:cNvContentPartPr/>
              <p14:nvPr/>
            </p14:nvContentPartPr>
            <p14:xfrm>
              <a:off x="10009964" y="4135254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76A5A8B-7422-47DA-853A-C08C46C0249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946964" y="4072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1B3A09B-36EF-4BAB-B189-14301279009C}"/>
                  </a:ext>
                </a:extLst>
              </p14:cNvPr>
              <p14:cNvContentPartPr/>
              <p14:nvPr/>
            </p14:nvContentPartPr>
            <p14:xfrm>
              <a:off x="10524404" y="149501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1B3A09B-36EF-4BAB-B189-14301279009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461404" y="14320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119013-5F20-45DC-9372-604BEE3BBC44}"/>
                  </a:ext>
                </a:extLst>
              </p14:cNvPr>
              <p14:cNvContentPartPr/>
              <p14:nvPr/>
            </p14:nvContentPartPr>
            <p14:xfrm>
              <a:off x="11057924" y="3076134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119013-5F20-45DC-9372-604BEE3BBC4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994924" y="3013134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CBB29BC5-24B2-4728-9E92-7E59A29B189D}"/>
              </a:ext>
            </a:extLst>
          </p:cNvPr>
          <p:cNvSpPr/>
          <p:nvPr/>
        </p:nvSpPr>
        <p:spPr>
          <a:xfrm>
            <a:off x="7100418" y="513101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ea typeface="Cambria Math" panose="02040503050406030204" pitchFamily="18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FA13D9A-6745-4A89-9938-6104D52B9165}"/>
                  </a:ext>
                </a:extLst>
              </p:cNvPr>
              <p:cNvSpPr/>
              <p:nvPr/>
            </p:nvSpPr>
            <p:spPr>
              <a:xfrm>
                <a:off x="520283" y="1044701"/>
                <a:ext cx="6284347" cy="3746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z="2400" u="sng" dirty="0">
                    <a:ea typeface="Cambria Math" panose="02040503050406030204" pitchFamily="18" charset="0"/>
                  </a:rPr>
                  <a:t>Setting up </a:t>
                </a:r>
                <a:r>
                  <a:rPr lang="es-ES" sz="2400" u="sng" dirty="0" err="1">
                    <a:ea typeface="Cambria Math" panose="02040503050406030204" pitchFamily="18" charset="0"/>
                  </a:rPr>
                  <a:t>the</a:t>
                </a:r>
                <a:r>
                  <a:rPr lang="es-ES" sz="2400" u="sng" dirty="0">
                    <a:ea typeface="Cambria Math" panose="02040503050406030204" pitchFamily="18" charset="0"/>
                  </a:rPr>
                  <a:t> </a:t>
                </a:r>
                <a:r>
                  <a:rPr lang="es-ES" sz="2400" u="sng" dirty="0" err="1">
                    <a:ea typeface="Cambria Math" panose="02040503050406030204" pitchFamily="18" charset="0"/>
                  </a:rPr>
                  <a:t>finite</a:t>
                </a:r>
                <a:r>
                  <a:rPr lang="es-ES" sz="2400" u="sng" dirty="0">
                    <a:ea typeface="Cambria Math" panose="02040503050406030204" pitchFamily="18" charset="0"/>
                  </a:rPr>
                  <a:t> </a:t>
                </a:r>
                <a:r>
                  <a:rPr lang="es-ES" sz="2400" u="sng" dirty="0" err="1">
                    <a:ea typeface="Cambria Math" panose="02040503050406030204" pitchFamily="18" charset="0"/>
                  </a:rPr>
                  <a:t>field</a:t>
                </a:r>
                <a:r>
                  <a:rPr lang="es-ES" sz="2400" u="sng" dirty="0">
                    <a:ea typeface="Cambria Math" panose="02040503050406030204" pitchFamily="18" charset="0"/>
                  </a:rPr>
                  <a:t> (d = 3):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s-ES" sz="2400" dirty="0" err="1">
                    <a:ea typeface="Cambria Math" panose="02040503050406030204" pitchFamily="18" charset="0"/>
                  </a:rPr>
                  <a:t>Let</a:t>
                </a:r>
                <a:r>
                  <a:rPr lang="es-E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s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</m:d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ES_trad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s-E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s-E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s-E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s-ES" sz="2400" i="1" dirty="0">
                    <a:ea typeface="Cambria Math" panose="02040503050406030204" pitchFamily="18" charset="0"/>
                  </a:rPr>
                  <a:t>. 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s-ES" sz="2400" dirty="0">
                    <a:ea typeface="Cambria Math" panose="02040503050406030204" pitchFamily="18" charset="0"/>
                  </a:rPr>
                  <a:t>Represent GF(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_tradnl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_tradnl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s-E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s-ES" sz="2400" dirty="0">
                    <a:ea typeface="Cambria Math" panose="02040503050406030204" pitchFamily="18" charset="0"/>
                  </a:rPr>
                  <a:t>)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s-ES" sz="2400" dirty="0">
                            <a:ea typeface="Cambria Math" panose="02040503050406030204" pitchFamily="18" charset="0"/>
                          </a:rPr>
                          <m:t>GF</m:t>
                        </m:r>
                        <m:r>
                          <m:rPr>
                            <m:nor/>
                          </m:rPr>
                          <a:rPr lang="es-ES" sz="2400" dirty="0">
                            <a:ea typeface="Cambria Math" panose="02040503050406030204" pitchFamily="18" charset="0"/>
                          </a:rPr>
                          <m:t>(2)[</m:t>
                        </m:r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m:rPr>
                            <m:nor/>
                          </m:rPr>
                          <a:rPr lang="es-ES" sz="2400" dirty="0">
                            <a:ea typeface="Cambria Math" panose="02040503050406030204" pitchFamily="18" charset="0"/>
                          </a:rPr>
                          <m:t>]</m:t>
                        </m:r>
                      </m:num>
                      <m:den>
                        <m:r>
                          <m:rPr>
                            <m:nor/>
                          </m:rPr>
                          <a:rPr lang="es-ES" sz="2400" dirty="0"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s-ES" sz="2400" dirty="0"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s-ES" sz="2400" dirty="0">
                  <a:ea typeface="Cambria Math" panose="02040503050406030204" pitchFamily="18" charset="0"/>
                </a:endParaRPr>
              </a:p>
              <a:p>
                <a:r>
                  <a:rPr lang="es-ES" sz="2400" u="sng" dirty="0" err="1">
                    <a:ea typeface="Cambria Math" panose="02040503050406030204" pitchFamily="18" charset="0"/>
                  </a:rPr>
                  <a:t>Sharing</a:t>
                </a:r>
                <a:r>
                  <a:rPr lang="es-ES" sz="2400" u="sng" dirty="0">
                    <a:ea typeface="Cambria Math" panose="02040503050406030204" pitchFamily="18" charset="0"/>
                  </a:rPr>
                  <a:t> a </a:t>
                </a:r>
                <a:r>
                  <a:rPr lang="es-ES" sz="2400" u="sng" dirty="0" err="1">
                    <a:ea typeface="Cambria Math" panose="02040503050406030204" pitchFamily="18" charset="0"/>
                  </a:rPr>
                  <a:t>secret</a:t>
                </a:r>
                <a:r>
                  <a:rPr lang="es-ES" sz="2400" u="sng" dirty="0">
                    <a:ea typeface="Cambria Math" panose="02040503050406030204" pitchFamily="18" charset="0"/>
                  </a:rPr>
                  <a:t>:</a:t>
                </a:r>
                <a:endParaRPr lang="es-ES" sz="2400" dirty="0">
                  <a:ea typeface="Cambria Math" panose="02040503050406030204" pitchFamily="18" charset="0"/>
                </a:endParaRPr>
              </a:p>
              <a:p>
                <a:r>
                  <a:rPr lang="es-ES" sz="2400" dirty="0">
                    <a:ea typeface="Cambria Math" panose="02040503050406030204" pitchFamily="18" charset="0"/>
                  </a:rPr>
                  <a:t>(1) </a:t>
                </a:r>
                <a:r>
                  <a:rPr lang="es-ES" sz="2400" dirty="0" err="1">
                    <a:ea typeface="Cambria Math" panose="02040503050406030204" pitchFamily="18" charset="0"/>
                  </a:rPr>
                  <a:t>The</a:t>
                </a:r>
                <a:r>
                  <a:rPr lang="es-ES" sz="2400" dirty="0">
                    <a:ea typeface="Cambria Math" panose="02040503050406030204" pitchFamily="18" charset="0"/>
                  </a:rPr>
                  <a:t> </a:t>
                </a:r>
                <a:r>
                  <a:rPr lang="es-ES" sz="2400" dirty="0" err="1">
                    <a:ea typeface="Cambria Math" panose="02040503050406030204" pitchFamily="18" charset="0"/>
                  </a:rPr>
                  <a:t>secret</a:t>
                </a:r>
                <a:r>
                  <a:rPr lang="es-ES" sz="2400" dirty="0">
                    <a:ea typeface="Cambria Math" panose="02040503050406030204" pitchFamily="18" charset="0"/>
                  </a:rPr>
                  <a:t> </a:t>
                </a:r>
                <a:r>
                  <a:rPr lang="es-ES" sz="2400" dirty="0" err="1">
                    <a:ea typeface="Cambria Math" panose="02040503050406030204" pitchFamily="18" charset="0"/>
                  </a:rPr>
                  <a:t>is</a:t>
                </a:r>
                <a:r>
                  <a:rPr lang="es-E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2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s-ES" sz="2400" b="1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s-ES" sz="2400" b="1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r>
                          <a:rPr lang="es-ES" sz="24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𝝃</m:t>
                        </m:r>
                      </m:e>
                      <m:sup>
                        <m:r>
                          <a:rPr lang="es-ES" sz="24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s-ES" sz="24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𝝃</m:t>
                    </m:r>
                  </m:oMath>
                </a14:m>
                <a:r>
                  <a:rPr lang="es-ES" sz="2400" b="1" dirty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.</a:t>
                </a:r>
              </a:p>
              <a:p>
                <a:r>
                  <a:rPr lang="es-ES" sz="2400" dirty="0">
                    <a:ea typeface="Cambria Math" panose="02040503050406030204" pitchFamily="18" charset="0"/>
                  </a:rPr>
                  <a:t>(2) </a:t>
                </a:r>
                <a:r>
                  <a:rPr lang="es-ES" sz="2400" dirty="0" err="1">
                    <a:ea typeface="Cambria Math" panose="02040503050406030204" pitchFamily="18" charset="0"/>
                  </a:rPr>
                  <a:t>Sample</a:t>
                </a:r>
                <a:r>
                  <a:rPr lang="es-ES" sz="2400" dirty="0">
                    <a:ea typeface="Cambria Math" panose="02040503050406030204" pitchFamily="18" charset="0"/>
                  </a:rPr>
                  <a:t> </a:t>
                </a:r>
                <a:r>
                  <a:rPr lang="es-ES" sz="2400" dirty="0" err="1">
                    <a:ea typeface="Cambria Math" panose="02040503050406030204" pitchFamily="18" charset="0"/>
                  </a:rPr>
                  <a:t>poly</a:t>
                </a:r>
                <a:r>
                  <a:rPr lang="es-ES" sz="2400" dirty="0">
                    <a:ea typeface="Cambria Math" panose="02040503050406030204" pitchFamily="18" charset="0"/>
                  </a:rPr>
                  <a:t> </a:t>
                </a:r>
                <a:r>
                  <a:rPr lang="es-ES" sz="2400" dirty="0" err="1">
                    <a:ea typeface="Cambria Math" panose="02040503050406030204" pitchFamily="18" charset="0"/>
                  </a:rPr>
                  <a:t>of</a:t>
                </a:r>
                <a:r>
                  <a:rPr lang="es-ES" sz="2400" dirty="0">
                    <a:ea typeface="Cambria Math" panose="02040503050406030204" pitchFamily="18" charset="0"/>
                  </a:rPr>
                  <a:t> </a:t>
                </a:r>
                <a:r>
                  <a:rPr lang="es-ES" sz="2400" dirty="0" err="1">
                    <a:ea typeface="Cambria Math" panose="02040503050406030204" pitchFamily="18" charset="0"/>
                  </a:rPr>
                  <a:t>degree</a:t>
                </a:r>
                <a:r>
                  <a:rPr lang="es-ES" sz="2400" dirty="0">
                    <a:ea typeface="Cambria Math" panose="02040503050406030204" pitchFamily="18" charset="0"/>
                  </a:rPr>
                  <a:t> t = 1 </a:t>
                </a:r>
                <a:r>
                  <a:rPr lang="es-ES" sz="2400" dirty="0" err="1">
                    <a:ea typeface="Cambria Math" panose="02040503050406030204" pitchFamily="18" charset="0"/>
                  </a:rPr>
                  <a:t>s.t</a:t>
                </a:r>
                <a:r>
                  <a:rPr lang="es-ES" sz="2400" dirty="0">
                    <a:ea typeface="Cambria Math" panose="02040503050406030204" pitchFamily="18" charset="0"/>
                  </a:rPr>
                  <a:t>. </a:t>
                </a:r>
                <a:r>
                  <a:rPr lang="es-ES" sz="2400" b="1" dirty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p</a:t>
                </a:r>
                <a14:m>
                  <m:oMath xmlns:m="http://schemas.openxmlformats.org/officeDocument/2006/math">
                    <m:r>
                      <a:rPr lang="es-ES" sz="2400" b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s-ES" sz="2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s-ES" sz="2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s-ES" sz="2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2400" b="1" dirty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=y</a:t>
                </a:r>
                <a:r>
                  <a:rPr lang="es-ES" sz="2400" dirty="0">
                    <a:ea typeface="Cambria Math" panose="02040503050406030204" pitchFamily="18" charset="0"/>
                  </a:rPr>
                  <a:t>:</a:t>
                </a:r>
              </a:p>
              <a:p>
                <a:pPr algn="ctr"/>
                <a:r>
                  <a:rPr lang="es-ES" sz="2400" b="1" dirty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p(X) = </a:t>
                </a:r>
                <a14:m>
                  <m:oMath xmlns:m="http://schemas.openxmlformats.org/officeDocument/2006/math">
                    <m:r>
                      <a:rPr lang="es-ES" sz="2400" b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s-ES" sz="24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s-ES" sz="2400" b="1" dirty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s-ES" sz="24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𝝃</m:t>
                    </m:r>
                  </m:oMath>
                </a14:m>
                <a:r>
                  <a:rPr lang="en-GB" sz="2400" b="1" dirty="0">
                    <a:solidFill>
                      <a:schemeClr val="tx2"/>
                    </a:solidFill>
                  </a:rPr>
                  <a:t>)·X + </a:t>
                </a:r>
                <a14:m>
                  <m:oMath xmlns:m="http://schemas.openxmlformats.org/officeDocument/2006/math">
                    <m:r>
                      <a:rPr lang="es-ES" sz="2400" b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s-ES" sz="24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𝝃</m:t>
                        </m:r>
                      </m:e>
                      <m:sup>
                        <m:r>
                          <a:rPr lang="es-ES" sz="24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s-ES" sz="2400" b="1" dirty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s-ES" sz="24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𝝃</m:t>
                    </m:r>
                    <m:r>
                      <a:rPr lang="es-ES" sz="24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s-ES" sz="2400" b="1" dirty="0">
                  <a:solidFill>
                    <a:schemeClr val="tx2"/>
                  </a:solidFill>
                  <a:ea typeface="Cambria Math" panose="02040503050406030204" pitchFamily="18" charset="0"/>
                </a:endParaRPr>
              </a:p>
              <a:p>
                <a:r>
                  <a:rPr lang="en-GB" sz="2400" dirty="0"/>
                  <a:t>(3) Fix public</a:t>
                </a:r>
                <a14:m>
                  <m:oMath xmlns:m="http://schemas.openxmlformats.org/officeDocument/2006/math">
                    <m:r>
                      <a:rPr lang="es-ES" sz="24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sz="2400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GB" sz="2400" dirty="0"/>
                  <a:t>:</a:t>
                </a:r>
              </a:p>
              <a:p>
                <a:r>
                  <a:rPr lang="en-GB" sz="2400" dirty="0"/>
                  <a:t>      Define </a:t>
                </a:r>
                <a:r>
                  <a:rPr lang="en-GB" sz="2400" i="1" dirty="0" err="1"/>
                  <a:t>i-th</a:t>
                </a:r>
                <a:r>
                  <a:rPr lang="en-GB" sz="2400" dirty="0"/>
                  <a:t> party share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sz="2400" i="1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FA13D9A-6745-4A89-9938-6104D52B91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83" y="1044701"/>
                <a:ext cx="6284347" cy="3746475"/>
              </a:xfrm>
              <a:prstGeom prst="rect">
                <a:avLst/>
              </a:prstGeom>
              <a:blipFill>
                <a:blip r:embed="rId21"/>
                <a:stretch>
                  <a:fillRect l="-1455" t="-1138" b="-27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44481B4D-4F50-4845-956B-6E8EEC7C4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035" y="5492504"/>
            <a:ext cx="429858" cy="39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F31280C2-7666-460F-9CDD-7A3BD8875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542" y="5494510"/>
            <a:ext cx="429498" cy="781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512196D-041F-4622-B51C-18CB68A02EB2}"/>
                  </a:ext>
                </a:extLst>
              </p:cNvPr>
              <p:cNvSpPr/>
              <p:nvPr/>
            </p:nvSpPr>
            <p:spPr>
              <a:xfrm>
                <a:off x="7829294" y="2501708"/>
                <a:ext cx="87966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_tradnl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512196D-041F-4622-B51C-18CB68A02E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9294" y="2501708"/>
                <a:ext cx="879666" cy="369332"/>
              </a:xfrm>
              <a:prstGeom prst="rect">
                <a:avLst/>
              </a:prstGeom>
              <a:blipFill>
                <a:blip r:embed="rId24"/>
                <a:stretch>
                  <a:fillRect l="-2069" r="-6897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0DE5A38-F924-42C0-8557-0A71A10D0480}"/>
                  </a:ext>
                </a:extLst>
              </p:cNvPr>
              <p:cNvSpPr/>
              <p:nvPr/>
            </p:nvSpPr>
            <p:spPr>
              <a:xfrm>
                <a:off x="8892311" y="3539526"/>
                <a:ext cx="87966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_tradnl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0DE5A38-F924-42C0-8557-0A71A10D04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2311" y="3539526"/>
                <a:ext cx="879666" cy="369332"/>
              </a:xfrm>
              <a:prstGeom prst="rect">
                <a:avLst/>
              </a:prstGeom>
              <a:blipFill>
                <a:blip r:embed="rId25"/>
                <a:stretch>
                  <a:fillRect l="-2083" r="-9028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29F6FA9-0370-43DE-A4C1-CA297F8ADCC2}"/>
                  </a:ext>
                </a:extLst>
              </p:cNvPr>
              <p:cNvSpPr/>
              <p:nvPr/>
            </p:nvSpPr>
            <p:spPr>
              <a:xfrm>
                <a:off x="9952597" y="4095116"/>
                <a:ext cx="87966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_tradnl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29F6FA9-0370-43DE-A4C1-CA297F8ADC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2597" y="4095116"/>
                <a:ext cx="879666" cy="369332"/>
              </a:xfrm>
              <a:prstGeom prst="rect">
                <a:avLst/>
              </a:prstGeom>
              <a:blipFill>
                <a:blip r:embed="rId26"/>
                <a:stretch>
                  <a:fillRect l="-2083" r="-9028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88DC597-66B9-44F9-A4A8-739C8B0FB0B2}"/>
                  </a:ext>
                </a:extLst>
              </p:cNvPr>
              <p:cNvSpPr/>
              <p:nvPr/>
            </p:nvSpPr>
            <p:spPr>
              <a:xfrm>
                <a:off x="11011272" y="3015847"/>
                <a:ext cx="87966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_tradnl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88DC597-66B9-44F9-A4A8-739C8B0FB0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1272" y="3015847"/>
                <a:ext cx="879666" cy="369332"/>
              </a:xfrm>
              <a:prstGeom prst="rect">
                <a:avLst/>
              </a:prstGeom>
              <a:blipFill>
                <a:blip r:embed="rId27"/>
                <a:stretch>
                  <a:fillRect l="-2069" r="-6897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356A83A-3AA3-4140-A618-31CACC3FF75E}"/>
                  </a:ext>
                </a:extLst>
              </p:cNvPr>
              <p:cNvSpPr txBox="1"/>
              <p:nvPr/>
            </p:nvSpPr>
            <p:spPr>
              <a:xfrm>
                <a:off x="-316216" y="5413813"/>
                <a:ext cx="7058358" cy="559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lang="en-GB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E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2400" b="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ES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es-ES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s-ES" sz="2400" dirty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</m:d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E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( </m:t>
                      </m:r>
                      <m:r>
                        <a:rPr lang="es-E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GB" sz="2400" dirty="0"/>
                        <m:t>+</m:t>
                      </m:r>
                      <m:sSup>
                        <m:sSupPr>
                          <m:ctrlPr>
                            <a:rPr lang="es-E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p>
                          <m:r>
                            <a:rPr lang="es-E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s-E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s-ES" sz="2400" dirty="0"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E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s-E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s-E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p>
                          <m:r>
                            <a:rPr lang="es-E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2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356A83A-3AA3-4140-A618-31CACC3FF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6216" y="5413813"/>
                <a:ext cx="7058358" cy="55919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4" descr="http://cachedtech.com/wp-content/uploads/2012/10/xkcd.jpg">
            <a:extLst>
              <a:ext uri="{FF2B5EF4-FFF2-40B4-BE49-F238E27FC236}">
                <a16:creationId xmlns:a16="http://schemas.microsoft.com/office/drawing/2014/main" id="{6A66B6F0-9CD6-4E4B-B762-AA940AD68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5" r="28001"/>
          <a:stretch>
            <a:fillRect/>
          </a:stretch>
        </p:blipFill>
        <p:spPr bwMode="auto">
          <a:xfrm>
            <a:off x="4300009" y="4857730"/>
            <a:ext cx="29686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http://hauntedtoastblog.files.wordpress.com/2013/05/moon_landing.png?w=585">
            <a:extLst>
              <a:ext uri="{FF2B5EF4-FFF2-40B4-BE49-F238E27FC236}">
                <a16:creationId xmlns:a16="http://schemas.microsoft.com/office/drawing/2014/main" id="{8DEF2D1A-D074-4DDE-878E-E740DCEA9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32" t="46979" r="20534" b="2328"/>
          <a:stretch>
            <a:fillRect/>
          </a:stretch>
        </p:blipFill>
        <p:spPr bwMode="auto">
          <a:xfrm>
            <a:off x="3652559" y="5836856"/>
            <a:ext cx="328613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6" descr="http://www.explainxkcd.com/wiki/images/7/73/white_hat.png">
            <a:extLst>
              <a:ext uri="{FF2B5EF4-FFF2-40B4-BE49-F238E27FC236}">
                <a16:creationId xmlns:a16="http://schemas.microsoft.com/office/drawing/2014/main" id="{AD4F56F4-632B-4333-BCE2-95520BE2E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203" y="4722605"/>
            <a:ext cx="27781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id="{0EE34D25-2431-4146-92B4-D52EEE073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992" y="5836856"/>
            <a:ext cx="429498" cy="781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A293BC9-0CDC-4AB6-971D-E0467059C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957" y="4722288"/>
            <a:ext cx="429858" cy="39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72F24E5-69C2-4F79-8BE3-64044D056F5A}"/>
                  </a:ext>
                </a:extLst>
              </p:cNvPr>
              <p:cNvSpPr/>
              <p:nvPr/>
            </p:nvSpPr>
            <p:spPr>
              <a:xfrm>
                <a:off x="7309233" y="1901545"/>
                <a:ext cx="87966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_tradnl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72F24E5-69C2-4F79-8BE3-64044D056F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233" y="1901545"/>
                <a:ext cx="879666" cy="369332"/>
              </a:xfrm>
              <a:prstGeom prst="rect">
                <a:avLst/>
              </a:prstGeom>
              <a:blipFill>
                <a:blip r:embed="rId2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3959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363"/>
    </mc:Choice>
    <mc:Fallback xmlns="">
      <p:transition spd="slow" advTm="723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" grpId="0"/>
      <p:bldP spid="32" grpId="0"/>
      <p:bldP spid="34" grpId="0"/>
      <p:bldP spid="33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32C02F6-C14D-4400-A957-09B5DEB89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803" y="5394482"/>
            <a:ext cx="3826889" cy="973730"/>
          </a:xfrm>
          <a:prstGeom prst="rect">
            <a:avLst/>
          </a:prstGeom>
        </p:spPr>
      </p:pic>
      <p:pic>
        <p:nvPicPr>
          <p:cNvPr id="20487" name="Picture 4" descr="http://cachedtech.com/wp-content/uploads/2012/10/xkcd.jpg">
            <a:extLst>
              <a:ext uri="{FF2B5EF4-FFF2-40B4-BE49-F238E27FC236}">
                <a16:creationId xmlns:a16="http://schemas.microsoft.com/office/drawing/2014/main" id="{F5FD20CD-5E55-4EA5-9E27-184CBFDCE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5" r="28001"/>
          <a:stretch>
            <a:fillRect/>
          </a:stretch>
        </p:blipFill>
        <p:spPr bwMode="auto">
          <a:xfrm>
            <a:off x="9862822" y="5607188"/>
            <a:ext cx="29686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2" descr="http://hauntedtoastblog.files.wordpress.com/2013/05/moon_landing.png?w=585">
            <a:extLst>
              <a:ext uri="{FF2B5EF4-FFF2-40B4-BE49-F238E27FC236}">
                <a16:creationId xmlns:a16="http://schemas.microsoft.com/office/drawing/2014/main" id="{F1F187AA-7294-4246-B318-7A04C6FA9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32" t="46979" r="20534" b="2328"/>
          <a:stretch>
            <a:fillRect/>
          </a:stretch>
        </p:blipFill>
        <p:spPr bwMode="auto">
          <a:xfrm>
            <a:off x="8790704" y="5573850"/>
            <a:ext cx="328613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6" descr="http://www.explainxkcd.com/wiki/images/7/73/white_hat.png">
            <a:extLst>
              <a:ext uri="{FF2B5EF4-FFF2-40B4-BE49-F238E27FC236}">
                <a16:creationId xmlns:a16="http://schemas.microsoft.com/office/drawing/2014/main" id="{C48F0F93-7737-452A-8263-021F64861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066" y="5569882"/>
            <a:ext cx="27781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5926DD01-C8CA-4BD3-8993-41605C0CD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C91FE8-F25E-4935-9C35-422CB1C0CBF1}" type="slidenum">
              <a:rPr lang="en-GB"/>
              <a:pPr>
                <a:defRPr/>
              </a:pPr>
              <a:t>7</a:t>
            </a:fld>
            <a:endParaRPr lang="en-GB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41ABA79-CB9E-4BFE-BA31-4823C2C8D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A4120F-6600-4921-99E8-A7A71B8CBD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4849" y="1324711"/>
            <a:ext cx="4815748" cy="41985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254A295-B110-4176-B6FC-20E615548451}"/>
                  </a:ext>
                </a:extLst>
              </p14:cNvPr>
              <p14:cNvContentPartPr/>
              <p14:nvPr/>
            </p14:nvContentPartPr>
            <p14:xfrm>
              <a:off x="7364804" y="2024794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254A295-B110-4176-B6FC-20E61554845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01804" y="1961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2B89EB7-D4DD-4763-B4A2-D6A696227430}"/>
                  </a:ext>
                </a:extLst>
              </p14:cNvPr>
              <p14:cNvContentPartPr/>
              <p14:nvPr/>
            </p14:nvContentPartPr>
            <p14:xfrm>
              <a:off x="7887884" y="2558314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2B89EB7-D4DD-4763-B4A2-D6A69622743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824884" y="24953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444678C-B495-42B5-ADAE-9CDAE7F2C67D}"/>
                  </a:ext>
                </a:extLst>
              </p14:cNvPr>
              <p14:cNvContentPartPr/>
              <p14:nvPr/>
            </p14:nvContentPartPr>
            <p14:xfrm>
              <a:off x="8421044" y="5179354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444678C-B495-42B5-ADAE-9CDAE7F2C67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358044" y="5116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8B8D59A-D18C-4945-B3A0-83FBDABAB300}"/>
                  </a:ext>
                </a:extLst>
              </p14:cNvPr>
              <p14:cNvContentPartPr/>
              <p14:nvPr/>
            </p14:nvContentPartPr>
            <p14:xfrm>
              <a:off x="8954804" y="3598134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8B8D59A-D18C-4945-B3A0-83FBDABAB30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891804" y="3535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B96E3C0-706A-49D2-B77C-0D66FA5AF09D}"/>
                  </a:ext>
                </a:extLst>
              </p14:cNvPr>
              <p14:cNvContentPartPr/>
              <p14:nvPr/>
            </p14:nvContentPartPr>
            <p14:xfrm>
              <a:off x="9472844" y="4661214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B96E3C0-706A-49D2-B77C-0D66FA5AF09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409844" y="4598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76A5A8B-7422-47DA-853A-C08C46C0249D}"/>
                  </a:ext>
                </a:extLst>
              </p14:cNvPr>
              <p14:cNvContentPartPr/>
              <p14:nvPr/>
            </p14:nvContentPartPr>
            <p14:xfrm>
              <a:off x="10009964" y="4135254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76A5A8B-7422-47DA-853A-C08C46C0249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946964" y="4072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1B3A09B-36EF-4BAB-B189-14301279009C}"/>
                  </a:ext>
                </a:extLst>
              </p14:cNvPr>
              <p14:cNvContentPartPr/>
              <p14:nvPr/>
            </p14:nvContentPartPr>
            <p14:xfrm>
              <a:off x="10524404" y="149501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1B3A09B-36EF-4BAB-B189-14301279009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461404" y="14320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119013-5F20-45DC-9372-604BEE3BBC44}"/>
                  </a:ext>
                </a:extLst>
              </p14:cNvPr>
              <p14:cNvContentPartPr/>
              <p14:nvPr/>
            </p14:nvContentPartPr>
            <p14:xfrm>
              <a:off x="11057924" y="3076134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119013-5F20-45DC-9372-604BEE3BBC4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994924" y="3013134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CBB29BC5-24B2-4728-9E92-7E59A29B189D}"/>
              </a:ext>
            </a:extLst>
          </p:cNvPr>
          <p:cNvSpPr/>
          <p:nvPr/>
        </p:nvSpPr>
        <p:spPr>
          <a:xfrm>
            <a:off x="7100418" y="513101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ea typeface="Cambria Math" panose="02040503050406030204" pitchFamily="18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A493581-11DD-440E-B809-8E7496D75217}"/>
                  </a:ext>
                </a:extLst>
              </p:cNvPr>
              <p:cNvSpPr/>
              <p:nvPr/>
            </p:nvSpPr>
            <p:spPr>
              <a:xfrm>
                <a:off x="1277725" y="1750143"/>
                <a:ext cx="31145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2400" dirty="0">
                    <a:ea typeface="Cambria Math" panose="02040503050406030204" pitchFamily="18" charset="0"/>
                  </a:rPr>
                  <a:t>announces</a:t>
                </a:r>
                <a14:m>
                  <m:oMath xmlns:m="http://schemas.openxmlformats.org/officeDocument/2006/math">
                    <m:r>
                      <a:rPr lang="es-E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r>
                      <m:rPr>
                        <m:nor/>
                      </m:rPr>
                      <a:rPr lang="en-GB" sz="2400" dirty="0"/>
                      <m:t>+</m:t>
                    </m:r>
                    <m:sSup>
                      <m:sSupPr>
                        <m:ctrlP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E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A493581-11DD-440E-B809-8E7496D752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725" y="1750143"/>
                <a:ext cx="3114507" cy="461665"/>
              </a:xfrm>
              <a:prstGeom prst="rect">
                <a:avLst/>
              </a:prstGeom>
              <a:blipFill>
                <a:blip r:embed="rId21"/>
                <a:stretch>
                  <a:fillRect l="-3131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6" descr="http://www.explainxkcd.com/wiki/images/7/73/white_hat.png">
            <a:extLst>
              <a:ext uri="{FF2B5EF4-FFF2-40B4-BE49-F238E27FC236}">
                <a16:creationId xmlns:a16="http://schemas.microsoft.com/office/drawing/2014/main" id="{E07BA62B-C42C-4A28-BDDA-FD823B4F4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52" y="1573526"/>
            <a:ext cx="27781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6F0537C-E805-42F3-8D9F-874AFBC6E6FA}"/>
                  </a:ext>
                </a:extLst>
              </p:cNvPr>
              <p:cNvSpPr/>
              <p:nvPr/>
            </p:nvSpPr>
            <p:spPr>
              <a:xfrm>
                <a:off x="1277725" y="2508631"/>
                <a:ext cx="29760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2400" dirty="0" err="1">
                    <a:ea typeface="Cambria Math" panose="02040503050406030204" pitchFamily="18" charset="0"/>
                  </a:rPr>
                  <a:t>announces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E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r>
                      <m:rPr>
                        <m:nor/>
                      </m:rPr>
                      <a:rPr lang="es-ES" sz="2400" dirty="0">
                        <a:ea typeface="Cambria Math" panose="02040503050406030204" pitchFamily="18" charset="0"/>
                      </a:rPr>
                      <m:t>+</m:t>
                    </m:r>
                    <m:r>
                      <a:rPr lang="es-E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endParaRPr lang="es-E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6F0537C-E805-42F3-8D9F-874AFBC6E6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725" y="2508631"/>
                <a:ext cx="2976008" cy="461665"/>
              </a:xfrm>
              <a:prstGeom prst="rect">
                <a:avLst/>
              </a:prstGeom>
              <a:blipFill>
                <a:blip r:embed="rId22"/>
                <a:stretch>
                  <a:fillRect l="-3279" t="-9333" r="-615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26E90327-CA02-48AF-AE72-160FCABF54A0}"/>
              </a:ext>
            </a:extLst>
          </p:cNvPr>
          <p:cNvSpPr/>
          <p:nvPr/>
        </p:nvSpPr>
        <p:spPr>
          <a:xfrm>
            <a:off x="2954335" y="3059994"/>
            <a:ext cx="7761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>
                <a:ea typeface="Cambria Math" panose="02040503050406030204" pitchFamily="18" charset="0"/>
              </a:rPr>
              <a:t> . . .</a:t>
            </a:r>
            <a:endParaRPr lang="es-ES" sz="32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7" name="Picture 2" descr="http://hauntedtoastblog.files.wordpress.com/2013/05/moon_landing.png?w=585">
            <a:extLst>
              <a:ext uri="{FF2B5EF4-FFF2-40B4-BE49-F238E27FC236}">
                <a16:creationId xmlns:a16="http://schemas.microsoft.com/office/drawing/2014/main" id="{CC62AE48-E875-4BB0-B064-A6B89622E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32" t="46979" r="20534" b="2328"/>
          <a:stretch>
            <a:fillRect/>
          </a:stretch>
        </p:blipFill>
        <p:spPr bwMode="auto">
          <a:xfrm>
            <a:off x="625304" y="2352270"/>
            <a:ext cx="328613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5FA13D9A-6745-4A89-9938-6104D52B9165}"/>
              </a:ext>
            </a:extLst>
          </p:cNvPr>
          <p:cNvSpPr/>
          <p:nvPr/>
        </p:nvSpPr>
        <p:spPr>
          <a:xfrm>
            <a:off x="528513" y="1044701"/>
            <a:ext cx="6052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u="sng" dirty="0" err="1">
                <a:ea typeface="Cambria Math" panose="02040503050406030204" pitchFamily="18" charset="0"/>
              </a:rPr>
              <a:t>Reconstructing</a:t>
            </a:r>
            <a:r>
              <a:rPr lang="es-ES" sz="2400" u="sng" dirty="0">
                <a:ea typeface="Cambria Math" panose="02040503050406030204" pitchFamily="18" charset="0"/>
              </a:rPr>
              <a:t> a </a:t>
            </a:r>
            <a:r>
              <a:rPr lang="es-ES" sz="2400" u="sng" dirty="0" err="1">
                <a:ea typeface="Cambria Math" panose="02040503050406030204" pitchFamily="18" charset="0"/>
              </a:rPr>
              <a:t>secret</a:t>
            </a:r>
            <a:r>
              <a:rPr lang="es-ES" sz="2400" u="sng" dirty="0">
                <a:ea typeface="Cambria Math" panose="02040503050406030204" pitchFamily="18" charset="0"/>
              </a:rPr>
              <a:t>:</a:t>
            </a:r>
            <a:endParaRPr lang="es-ES" sz="2400" dirty="0">
              <a:ea typeface="Cambria Math" panose="020405030504060302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4481B4D-4F50-4845-956B-6E8EEC7C4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035" y="5492504"/>
            <a:ext cx="429858" cy="39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09A485F-0125-4E39-B9D4-E8ACD1770D0C}"/>
              </a:ext>
            </a:extLst>
          </p:cNvPr>
          <p:cNvSpPr/>
          <p:nvPr/>
        </p:nvSpPr>
        <p:spPr>
          <a:xfrm>
            <a:off x="-1" y="3894771"/>
            <a:ext cx="6684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2400" dirty="0"/>
              <a:t>Parties compute: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0D2D5B-25FE-4411-96DA-EB39884B514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2981" y="4337025"/>
            <a:ext cx="2601571" cy="97373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21BA0A4-2439-455F-AE05-65F30B56041C}"/>
              </a:ext>
            </a:extLst>
          </p:cNvPr>
          <p:cNvSpPr/>
          <p:nvPr/>
        </p:nvSpPr>
        <p:spPr>
          <a:xfrm>
            <a:off x="889901" y="5545822"/>
            <a:ext cx="977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err="1"/>
              <a:t>where</a:t>
            </a:r>
            <a:endParaRPr lang="es-ES_tradnl" sz="2400" dirty="0"/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740C0627-80A7-4989-96CC-C170119A9119}"/>
              </a:ext>
            </a:extLst>
          </p:cNvPr>
          <p:cNvSpPr/>
          <p:nvPr/>
        </p:nvSpPr>
        <p:spPr>
          <a:xfrm>
            <a:off x="4752870" y="3597188"/>
            <a:ext cx="2280976" cy="658206"/>
          </a:xfrm>
          <a:prstGeom prst="wedgeRectCallout">
            <a:avLst>
              <a:gd name="adj1" fmla="val -52384"/>
              <a:gd name="adj2" fmla="val 11484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>
                <a:solidFill>
                  <a:schemeClr val="tx1"/>
                </a:solidFill>
              </a:rPr>
              <a:t>Check</a:t>
            </a:r>
            <a:r>
              <a:rPr lang="es-ES" b="1" dirty="0">
                <a:solidFill>
                  <a:schemeClr val="tx1"/>
                </a:solidFill>
              </a:rPr>
              <a:t> p(X) </a:t>
            </a:r>
            <a:r>
              <a:rPr lang="es-ES" b="1" dirty="0" err="1">
                <a:solidFill>
                  <a:schemeClr val="tx1"/>
                </a:solidFill>
              </a:rPr>
              <a:t>is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b="1" dirty="0" err="1">
                <a:solidFill>
                  <a:schemeClr val="tx1"/>
                </a:solidFill>
              </a:rPr>
              <a:t>valid</a:t>
            </a:r>
            <a:endParaRPr lang="es-ES_tradnl" b="1" dirty="0">
              <a:solidFill>
                <a:schemeClr val="tx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717432B-C6E3-4DB2-ADAE-E20893E1DC53}"/>
              </a:ext>
            </a:extLst>
          </p:cNvPr>
          <p:cNvSpPr/>
          <p:nvPr/>
        </p:nvSpPr>
        <p:spPr>
          <a:xfrm>
            <a:off x="4371337" y="5444365"/>
            <a:ext cx="1356660" cy="694458"/>
          </a:xfrm>
          <a:prstGeom prst="ellipse">
            <a:avLst/>
          </a:prstGeom>
          <a:solidFill>
            <a:srgbClr val="FF0000">
              <a:alpha val="3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Speech Bubble: Rectangle 31">
                <a:extLst>
                  <a:ext uri="{FF2B5EF4-FFF2-40B4-BE49-F238E27FC236}">
                    <a16:creationId xmlns:a16="http://schemas.microsoft.com/office/drawing/2014/main" id="{340A2B5D-C161-47E6-BAD6-5FB0AD98B500}"/>
                  </a:ext>
                </a:extLst>
              </p:cNvPr>
              <p:cNvSpPr/>
              <p:nvPr/>
            </p:nvSpPr>
            <p:spPr>
              <a:xfrm>
                <a:off x="5813492" y="4413308"/>
                <a:ext cx="2439777" cy="1031276"/>
              </a:xfrm>
              <a:prstGeom prst="wedgeRectCallout">
                <a:avLst>
                  <a:gd name="adj1" fmla="val -55818"/>
                  <a:gd name="adj2" fmla="val 80922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b="1" dirty="0">
                    <a:solidFill>
                      <a:schemeClr val="tx1"/>
                    </a:solidFill>
                  </a:rPr>
                  <a:t>Inverse </a:t>
                </a:r>
                <a:r>
                  <a:rPr lang="es-ES" b="1" dirty="0" err="1">
                    <a:solidFill>
                      <a:schemeClr val="tx1"/>
                    </a:solidFill>
                  </a:rPr>
                  <a:t>always</a:t>
                </a:r>
                <a:r>
                  <a:rPr lang="es-ES" b="1" dirty="0">
                    <a:solidFill>
                      <a:schemeClr val="tx1"/>
                    </a:solidFill>
                  </a:rPr>
                  <a:t> </a:t>
                </a:r>
                <a:r>
                  <a:rPr lang="es-ES" b="1" dirty="0" err="1">
                    <a:solidFill>
                      <a:schemeClr val="tx1"/>
                    </a:solidFill>
                  </a:rPr>
                  <a:t>exists</a:t>
                </a:r>
                <a:r>
                  <a:rPr lang="es-ES" b="1" dirty="0">
                    <a:solidFill>
                      <a:schemeClr val="tx1"/>
                    </a:solidFill>
                  </a:rPr>
                  <a:t>,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s-ES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s-ES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s-ES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s-ES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s-ES_tradnl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s-ES_tradnl" b="1" dirty="0">
                    <a:solidFill>
                      <a:schemeClr val="tx1"/>
                    </a:solidFill>
                  </a:rPr>
                  <a:t>and </a:t>
                </a:r>
                <a:r>
                  <a:rPr lang="es-ES_tradnl" b="1" dirty="0" err="1">
                    <a:solidFill>
                      <a:schemeClr val="tx1"/>
                    </a:solidFill>
                  </a:rPr>
                  <a:t>we</a:t>
                </a:r>
                <a:r>
                  <a:rPr lang="es-ES_tradnl" b="1" dirty="0">
                    <a:solidFill>
                      <a:schemeClr val="tx1"/>
                    </a:solidFill>
                  </a:rPr>
                  <a:t> are </a:t>
                </a:r>
                <a:r>
                  <a:rPr lang="es-ES_tradnl" b="1" dirty="0" err="1">
                    <a:solidFill>
                      <a:schemeClr val="tx1"/>
                    </a:solidFill>
                  </a:rPr>
                  <a:t>on</a:t>
                </a:r>
                <a:r>
                  <a:rPr lang="es-ES_tradnl" b="1" dirty="0">
                    <a:solidFill>
                      <a:schemeClr val="tx1"/>
                    </a:solidFill>
                  </a:rPr>
                  <a:t> a </a:t>
                </a:r>
                <a:r>
                  <a:rPr lang="es-ES_tradnl" b="1" dirty="0" err="1">
                    <a:solidFill>
                      <a:schemeClr val="tx1"/>
                    </a:solidFill>
                  </a:rPr>
                  <a:t>field</a:t>
                </a:r>
                <a:r>
                  <a:rPr lang="es-ES_tradnl" b="1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2" name="Speech Bubble: Rectangle 31">
                <a:extLst>
                  <a:ext uri="{FF2B5EF4-FFF2-40B4-BE49-F238E27FC236}">
                    <a16:creationId xmlns:a16="http://schemas.microsoft.com/office/drawing/2014/main" id="{340A2B5D-C161-47E6-BAD6-5FB0AD98B5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492" y="4413308"/>
                <a:ext cx="2439777" cy="1031276"/>
              </a:xfrm>
              <a:prstGeom prst="wedgeRectCallout">
                <a:avLst>
                  <a:gd name="adj1" fmla="val -55818"/>
                  <a:gd name="adj2" fmla="val 80922"/>
                </a:avLst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2">
            <a:extLst>
              <a:ext uri="{FF2B5EF4-FFF2-40B4-BE49-F238E27FC236}">
                <a16:creationId xmlns:a16="http://schemas.microsoft.com/office/drawing/2014/main" id="{7FEC1745-8296-47A6-95D4-06991C912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542" y="5494510"/>
            <a:ext cx="429498" cy="781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A656D96-EAD4-4235-8FC3-24D093813FFE}"/>
                  </a:ext>
                </a:extLst>
              </p:cNvPr>
              <p:cNvSpPr/>
              <p:nvPr/>
            </p:nvSpPr>
            <p:spPr>
              <a:xfrm>
                <a:off x="7829294" y="2501708"/>
                <a:ext cx="87966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_tradnl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A656D96-EAD4-4235-8FC3-24D093813F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9294" y="2501708"/>
                <a:ext cx="879666" cy="369332"/>
              </a:xfrm>
              <a:prstGeom prst="rect">
                <a:avLst/>
              </a:prstGeom>
              <a:blipFill>
                <a:blip r:embed="rId27"/>
                <a:stretch>
                  <a:fillRect l="-2069" r="-6897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87E1446-A760-4FD1-BE54-2E9C639C7862}"/>
                  </a:ext>
                </a:extLst>
              </p:cNvPr>
              <p:cNvSpPr/>
              <p:nvPr/>
            </p:nvSpPr>
            <p:spPr>
              <a:xfrm>
                <a:off x="8892311" y="3539526"/>
                <a:ext cx="87966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_tradnl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87E1446-A760-4FD1-BE54-2E9C639C78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2311" y="3539526"/>
                <a:ext cx="879666" cy="369332"/>
              </a:xfrm>
              <a:prstGeom prst="rect">
                <a:avLst/>
              </a:prstGeom>
              <a:blipFill>
                <a:blip r:embed="rId28"/>
                <a:stretch>
                  <a:fillRect l="-2083" r="-9028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97013BA-0046-4FA4-9255-8B4046B6B9A8}"/>
                  </a:ext>
                </a:extLst>
              </p:cNvPr>
              <p:cNvSpPr/>
              <p:nvPr/>
            </p:nvSpPr>
            <p:spPr>
              <a:xfrm>
                <a:off x="9952597" y="4095116"/>
                <a:ext cx="87966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_tradnl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97013BA-0046-4FA4-9255-8B4046B6B9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2597" y="4095116"/>
                <a:ext cx="879666" cy="369332"/>
              </a:xfrm>
              <a:prstGeom prst="rect">
                <a:avLst/>
              </a:prstGeom>
              <a:blipFill>
                <a:blip r:embed="rId29"/>
                <a:stretch>
                  <a:fillRect l="-2083" r="-9028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F3D48B7-223C-4606-A485-75893A2DF21C}"/>
                  </a:ext>
                </a:extLst>
              </p:cNvPr>
              <p:cNvSpPr/>
              <p:nvPr/>
            </p:nvSpPr>
            <p:spPr>
              <a:xfrm>
                <a:off x="11011272" y="3015847"/>
                <a:ext cx="87966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_tradnl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F3D48B7-223C-4606-A485-75893A2DF2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1272" y="3015847"/>
                <a:ext cx="879666" cy="369332"/>
              </a:xfrm>
              <a:prstGeom prst="rect">
                <a:avLst/>
              </a:prstGeom>
              <a:blipFill>
                <a:blip r:embed="rId30"/>
                <a:stretch>
                  <a:fillRect l="-2069" r="-6897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itle 25">
            <a:extLst>
              <a:ext uri="{FF2B5EF4-FFF2-40B4-BE49-F238E27FC236}">
                <a16:creationId xmlns:a16="http://schemas.microsoft.com/office/drawing/2014/main" id="{E1C279C5-181F-497B-BED8-D46C44EC9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itle 1">
                <a:extLst>
                  <a:ext uri="{FF2B5EF4-FFF2-40B4-BE49-F238E27FC236}">
                    <a16:creationId xmlns:a16="http://schemas.microsoft.com/office/drawing/2014/main" id="{39DA30F7-44CE-4E25-B13D-B01041DD572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7733" y="292345"/>
                <a:ext cx="10053202" cy="664226"/>
              </a:xfr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altLang="es-ES_tradnl" sz="3600" b="1" dirty="0">
                    <a:solidFill>
                      <a:schemeClr val="tx2"/>
                    </a:solidFill>
                  </a:rPr>
                  <a:t>  Shamir’s secret sharing – The GF(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_tradnl" sz="36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_tradnl" sz="3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s-ES" sz="36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GB" altLang="es-ES_tradnl" sz="3600" b="1" dirty="0">
                    <a:solidFill>
                      <a:schemeClr val="tx2"/>
                    </a:solidFill>
                  </a:rPr>
                  <a:t>) case</a:t>
                </a:r>
              </a:p>
            </p:txBody>
          </p:sp>
        </mc:Choice>
        <mc:Fallback xmlns="">
          <p:sp>
            <p:nvSpPr>
              <p:cNvPr id="42" name="Title 1">
                <a:extLst>
                  <a:ext uri="{FF2B5EF4-FFF2-40B4-BE49-F238E27FC236}">
                    <a16:creationId xmlns:a16="http://schemas.microsoft.com/office/drawing/2014/main" id="{39DA30F7-44CE-4E25-B13D-B01041DD57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" y="292345"/>
                <a:ext cx="10053202" cy="664226"/>
              </a:xfr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E1CF351-AABF-46D0-82AA-69A6C5E70F51}"/>
                  </a:ext>
                </a:extLst>
              </p:cNvPr>
              <p:cNvSpPr/>
              <p:nvPr/>
            </p:nvSpPr>
            <p:spPr>
              <a:xfrm>
                <a:off x="7309233" y="1907547"/>
                <a:ext cx="87966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_tradnl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E1CF351-AABF-46D0-82AA-69A6C5E70F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233" y="1907547"/>
                <a:ext cx="879666" cy="369332"/>
              </a:xfrm>
              <a:prstGeom prst="rect">
                <a:avLst/>
              </a:prstGeom>
              <a:blipFill>
                <a:blip r:embed="rId3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7940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039"/>
    </mc:Choice>
    <mc:Fallback xmlns="">
      <p:transition spd="slow" advTm="860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31" grpId="0" animBg="1"/>
      <p:bldP spid="32" grpId="0" animBg="1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482" name="Title 1">
                <a:extLst>
                  <a:ext uri="{FF2B5EF4-FFF2-40B4-BE49-F238E27FC236}">
                    <a16:creationId xmlns:a16="http://schemas.microsoft.com/office/drawing/2014/main" id="{6BC55E79-DEE8-4372-96ED-D28A02AE7A5F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67733" y="292345"/>
                <a:ext cx="10053202" cy="664226"/>
              </a:xfrm>
            </p:spPr>
            <p:txBody>
              <a:bodyPr/>
              <a:lstStyle/>
              <a:p>
                <a:r>
                  <a:rPr lang="en-GB" altLang="es-ES_tradnl" sz="3600" b="1" dirty="0">
                    <a:solidFill>
                      <a:schemeClr val="tx2"/>
                    </a:solidFill>
                  </a:rPr>
                  <a:t>   Shamir’s LSSS over GF(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_tradnl" sz="3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_tradnl" sz="3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s-ES" sz="3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GB" altLang="es-ES_tradnl" sz="3600" b="1" dirty="0">
                    <a:solidFill>
                      <a:schemeClr val="tx2"/>
                    </a:solidFill>
                  </a:rPr>
                  <a:t>): Properties</a:t>
                </a:r>
              </a:p>
            </p:txBody>
          </p:sp>
        </mc:Choice>
        <mc:Fallback xmlns="">
          <p:sp>
            <p:nvSpPr>
              <p:cNvPr id="20482" name="Title 1">
                <a:extLst>
                  <a:ext uri="{FF2B5EF4-FFF2-40B4-BE49-F238E27FC236}">
                    <a16:creationId xmlns:a16="http://schemas.microsoft.com/office/drawing/2014/main" id="{6BC55E79-DEE8-4372-96ED-D28A02AE7A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7733" y="292345"/>
                <a:ext cx="10053202" cy="664226"/>
              </a:xfr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487" name="Picture 4" descr="http://cachedtech.com/wp-content/uploads/2012/10/xkcd.jpg">
            <a:extLst>
              <a:ext uri="{FF2B5EF4-FFF2-40B4-BE49-F238E27FC236}">
                <a16:creationId xmlns:a16="http://schemas.microsoft.com/office/drawing/2014/main" id="{F5FD20CD-5E55-4EA5-9E27-184CBFDCE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5" r="28001"/>
          <a:stretch>
            <a:fillRect/>
          </a:stretch>
        </p:blipFill>
        <p:spPr bwMode="auto">
          <a:xfrm>
            <a:off x="7763899" y="1127645"/>
            <a:ext cx="29686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2" descr="http://hauntedtoastblog.files.wordpress.com/2013/05/moon_landing.png?w=585">
            <a:extLst>
              <a:ext uri="{FF2B5EF4-FFF2-40B4-BE49-F238E27FC236}">
                <a16:creationId xmlns:a16="http://schemas.microsoft.com/office/drawing/2014/main" id="{F1F187AA-7294-4246-B318-7A04C6FA9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32" t="46979" r="20534" b="2328"/>
          <a:stretch>
            <a:fillRect/>
          </a:stretch>
        </p:blipFill>
        <p:spPr bwMode="auto">
          <a:xfrm>
            <a:off x="6042782" y="1053033"/>
            <a:ext cx="328613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6" descr="http://www.explainxkcd.com/wiki/images/7/73/white_hat.png">
            <a:extLst>
              <a:ext uri="{FF2B5EF4-FFF2-40B4-BE49-F238E27FC236}">
                <a16:creationId xmlns:a16="http://schemas.microsoft.com/office/drawing/2014/main" id="{C48F0F93-7737-452A-8263-021F64861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863" y="1060245"/>
            <a:ext cx="27781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5926DD01-C8CA-4BD3-8993-41605C0CD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C91FE8-F25E-4935-9C35-422CB1C0CBF1}" type="slidenum">
              <a:rPr lang="en-GB"/>
              <a:pPr>
                <a:defRPr/>
              </a:pPr>
              <a:t>8</a:t>
            </a:fld>
            <a:endParaRPr lang="en-GB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41ABA79-CB9E-4BFE-BA31-4823C2C8D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4481B4D-4F50-4845-956B-6E8EEC7C4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12" y="1012961"/>
            <a:ext cx="429858" cy="39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F31280C2-7666-460F-9CDD-7A3BD8875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991" y="1038698"/>
            <a:ext cx="429498" cy="781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7A7B49D-C0F8-45B3-90EE-14CB47EB178B}"/>
                  </a:ext>
                </a:extLst>
              </p:cNvPr>
              <p:cNvSpPr/>
              <p:nvPr/>
            </p:nvSpPr>
            <p:spPr>
              <a:xfrm>
                <a:off x="448245" y="1060245"/>
                <a:ext cx="11114803" cy="57961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s-ES" sz="2400" u="sng" dirty="0">
                  <a:ea typeface="Cambria Math" panose="02040503050406030204" pitchFamily="18" charset="0"/>
                </a:endParaRPr>
              </a:p>
              <a:p>
                <a:r>
                  <a:rPr lang="es-ES" sz="2400" u="sng" dirty="0">
                    <a:ea typeface="Cambria Math" panose="02040503050406030204" pitchFamily="18" charset="0"/>
                  </a:rPr>
                  <a:t>Linear:</a:t>
                </a:r>
              </a:p>
              <a:p>
                <a:r>
                  <a:rPr lang="en-US" sz="2400" b="0" dirty="0"/>
                  <a:t>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⟦"/>
                        <m:endChr m:val="⟧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⟦"/>
                        <m:endChr m:val="⟧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E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     </m:t>
                    </m:r>
                    <m:sSub>
                      <m:sSubPr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     </m:t>
                    </m:r>
                    <m:sSub>
                      <m:sSubPr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    </m:t>
                    </m:r>
                    <m:sSub>
                      <m:sSubPr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   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ES" sz="2400" dirty="0"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⟦"/>
                        <m:endChr m:val="⟧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    </m:t>
                        </m:r>
                        <m:sSub>
                          <m:sSubPr>
                            <m:ctrlP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</m:t>
                        </m:r>
                        <m:sSub>
                          <m:sSubPr>
                            <m:ctrlP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    </m:t>
                        </m:r>
                        <m:sSub>
                          <m:sSubPr>
                            <m:ctrlP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     </m:t>
                            </m:r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    </m:t>
                        </m:r>
                      </m:e>
                    </m:d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             -------------------------------------------------------------------------------------------------------------------------------------------------------------------------------------------------------------------------</a:t>
                </a: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r>
                  <a:rPr lang="en-GB" sz="2400" dirty="0"/>
                  <a:t>        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ES" sz="2400" dirty="0">
                  <a:ea typeface="Cambria Math" panose="02040503050406030204" pitchFamily="18" charset="0"/>
                </a:endParaRPr>
              </a:p>
              <a:p>
                <a:endParaRPr lang="es-ES" sz="2400" dirty="0">
                  <a:ea typeface="Cambria Math" panose="02040503050406030204" pitchFamily="18" charset="0"/>
                </a:endParaRPr>
              </a:p>
              <a:p>
                <a:r>
                  <a:rPr lang="es-ES" sz="2400" dirty="0">
                    <a:ea typeface="Cambria Math" panose="02040503050406030204" pitchFamily="18" charset="0"/>
                  </a:rPr>
                  <a:t>So,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s-ES" sz="2400" dirty="0">
                    <a:ea typeface="Cambria Math" panose="02040503050406030204" pitchFamily="18" charset="0"/>
                  </a:rPr>
                  <a:t> is a vector </a:t>
                </a:r>
                <a:r>
                  <a:rPr lang="es-ES" sz="2400" dirty="0" err="1">
                    <a:ea typeface="Cambria Math" panose="02040503050406030204" pitchFamily="18" charset="0"/>
                  </a:rPr>
                  <a:t>space</a:t>
                </a:r>
                <a:r>
                  <a:rPr lang="es-ES" sz="2400" dirty="0">
                    <a:ea typeface="Cambria Math" panose="02040503050406030204" pitchFamily="18" charset="0"/>
                  </a:rPr>
                  <a:t> </a:t>
                </a:r>
                <a:r>
                  <a:rPr lang="es-ES" sz="2400" dirty="0" err="1">
                    <a:ea typeface="Cambria Math" panose="02040503050406030204" pitchFamily="18" charset="0"/>
                  </a:rPr>
                  <a:t>over</a:t>
                </a:r>
                <a:r>
                  <a:rPr lang="es-ES" sz="2400" dirty="0">
                    <a:ea typeface="Cambria Math" panose="02040503050406030204" pitchFamily="18" charset="0"/>
                  </a:rPr>
                  <a:t> </a:t>
                </a:r>
                <a:r>
                  <a:rPr lang="en-GB" altLang="es-ES_tradnl" sz="2400" dirty="0">
                    <a:solidFill>
                      <a:schemeClr val="tx1"/>
                    </a:solidFill>
                  </a:rPr>
                  <a:t>GF(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_tradnl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_tradnl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s-E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GB" altLang="es-ES_tradnl" sz="2400" dirty="0">
                    <a:solidFill>
                      <a:schemeClr val="tx1"/>
                    </a:solidFill>
                  </a:rPr>
                  <a:t>).</a:t>
                </a:r>
                <a:r>
                  <a:rPr lang="es-ES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endParaRPr lang="es-ES" sz="2400" dirty="0">
                  <a:ea typeface="Cambria Math" panose="02040503050406030204" pitchFamily="18" charset="0"/>
                </a:endParaRPr>
              </a:p>
              <a:p>
                <a:endParaRPr lang="es-ES" sz="2400" u="sng" dirty="0">
                  <a:ea typeface="Cambria Math" panose="02040503050406030204" pitchFamily="18" charset="0"/>
                </a:endParaRPr>
              </a:p>
              <a:p>
                <a:r>
                  <a:rPr lang="es-ES" sz="2400" u="sng" dirty="0">
                    <a:ea typeface="Cambria Math" panose="02040503050406030204" pitchFamily="18" charset="0"/>
                  </a:rPr>
                  <a:t>(</a:t>
                </a:r>
                <a:r>
                  <a:rPr lang="es-ES" sz="2400" u="sng" dirty="0" err="1">
                    <a:ea typeface="Cambria Math" panose="02040503050406030204" pitchFamily="18" charset="0"/>
                  </a:rPr>
                  <a:t>Strongly</a:t>
                </a:r>
                <a:r>
                  <a:rPr lang="es-ES" sz="2400" u="sng" dirty="0">
                    <a:ea typeface="Cambria Math" panose="02040503050406030204" pitchFamily="18" charset="0"/>
                  </a:rPr>
                  <a:t>) </a:t>
                </a:r>
                <a:r>
                  <a:rPr lang="es-ES" sz="2400" u="sng" dirty="0" err="1">
                    <a:ea typeface="Cambria Math" panose="02040503050406030204" pitchFamily="18" charset="0"/>
                  </a:rPr>
                  <a:t>multiplicative</a:t>
                </a:r>
                <a:r>
                  <a:rPr lang="es-ES" sz="2400" u="sng" dirty="0">
                    <a:ea typeface="Cambria Math" panose="02040503050406030204" pitchFamily="18" charset="0"/>
                  </a:rPr>
                  <a:t>:</a:t>
                </a:r>
              </a:p>
              <a:p>
                <a:r>
                  <a:rPr lang="en-GB" sz="24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s-E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     </m:t>
                    </m:r>
                    <m:sSub>
                      <m:sSubPr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      </m:t>
                    </m:r>
                    <m:sSub>
                      <m:sSubPr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     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      ,</m:t>
                    </m:r>
                    <m:sSub>
                      <m:sSubPr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   )</m:t>
                    </m:r>
                  </m:oMath>
                </a14:m>
                <a:endParaRPr lang="es-ES" sz="2400" dirty="0">
                  <a:ea typeface="Cambria Math" panose="02040503050406030204" pitchFamily="18" charset="0"/>
                </a:endParaRPr>
              </a:p>
              <a:p>
                <a:r>
                  <a:rPr lang="en-GB" sz="2400" dirty="0"/>
                  <a:t>	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⋅ </m:t>
                    </m:r>
                  </m:oMath>
                </a14:m>
                <a:r>
                  <a:rPr lang="en-GB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       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     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</m:t>
                        </m:r>
                      </m:e>
                    </m:d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r>
                  <a:rPr lang="en-US" sz="1100" i="1" dirty="0">
                    <a:latin typeface="Cambria Math" panose="02040503050406030204" pitchFamily="18" charset="0"/>
                  </a:rPr>
                  <a:t>	---------------------------------------------------------------------------------------------------------------------------------------------------------------------------------------------------------------</a:t>
                </a:r>
                <a:endParaRPr lang="en-US" sz="1100" b="0" i="1" dirty="0">
                  <a:latin typeface="Cambria Math" panose="02040503050406030204" pitchFamily="18" charset="0"/>
                </a:endParaRPr>
              </a:p>
              <a:p>
                <a:r>
                  <a:rPr lang="en-GB" sz="2400" dirty="0"/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        ,        </m:t>
                    </m:r>
                    <m:sSub>
                      <m:sSubPr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       ,       </m:t>
                    </m:r>
                    <m:sSub>
                      <m:sSubPr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       ,        </m:t>
                    </m:r>
                    <m:sSub>
                      <m:sSubPr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       )</m:t>
                    </m:r>
                  </m:oMath>
                </a14:m>
                <a:endParaRPr lang="es-ES" sz="2400" dirty="0">
                  <a:ea typeface="Cambria Math" panose="02040503050406030204" pitchFamily="18" charset="0"/>
                </a:endParaRPr>
              </a:p>
              <a:p>
                <a:endParaRPr lang="es-ES" sz="2400" dirty="0">
                  <a:ea typeface="Cambria Math" panose="02040503050406030204" pitchFamily="18" charset="0"/>
                </a:endParaRPr>
              </a:p>
              <a:p>
                <a:endParaRPr lang="es-ES" sz="2400" b="1" dirty="0">
                  <a:solidFill>
                    <a:schemeClr val="tx2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7A7B49D-C0F8-45B3-90EE-14CB47EB17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45" y="1060245"/>
                <a:ext cx="11114803" cy="5796138"/>
              </a:xfrm>
              <a:prstGeom prst="rect">
                <a:avLst/>
              </a:prstGeom>
              <a:blipFill>
                <a:blip r:embed="rId12"/>
                <a:stretch>
                  <a:fillRect l="-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66D7984-3FEB-4CD4-810F-4047CCDE5011}"/>
                  </a:ext>
                </a:extLst>
              </p:cNvPr>
              <p:cNvSpPr txBox="1"/>
              <p:nvPr/>
            </p:nvSpPr>
            <p:spPr>
              <a:xfrm>
                <a:off x="3373539" y="1901922"/>
                <a:ext cx="8023610" cy="3452779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noAutofit/>
              </a:bodyPr>
              <a:lstStyle/>
              <a:p>
                <a:pPr algn="l">
                  <a:lnSpc>
                    <a:spcPct val="122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𝐸𝑣</m:t>
                          </m:r>
                        </m:e>
                        <m:sub>
                          <m:r>
                            <a:rPr lang="es-E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sub>
                      </m:sSub>
                      <m:r>
                        <a:rPr lang="es-E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            </m:t>
                      </m:r>
                      <m:r>
                        <a:rPr lang="es-E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</m:d>
                      <m:r>
                        <a:rPr lang="es-E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   →            </m:t>
                      </m:r>
                      <m:r>
                        <a:rPr lang="es-E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𝑅</m:t>
                      </m:r>
                      <m:r>
                        <a:rPr lang="es-E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      </m:t>
                      </m:r>
                    </m:oMath>
                  </m:oMathPara>
                </a14:m>
                <a:endParaRPr lang="es-ES" sz="2800" b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2000"/>
                  </a:lnSpc>
                </a:pP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          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d>
                      <m:dPr>
                        <m:ctrlP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</m:d>
                    <m:r>
                      <a:rPr lang="es-E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≥0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s-E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s-E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s-E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s-E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s-E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s-E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s-E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↦  </m:t>
                    </m:r>
                    <m:r>
                      <a:rPr lang="es-E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sSub>
                      <m:sSubPr>
                        <m:ctrlP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d>
                    <m:r>
                      <a:rPr lang="es-E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≥0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s-E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s-E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2000"/>
                  </a:lnSpc>
                </a:pPr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2000"/>
                  </a:lnSpc>
                </a:pPr>
                <a:r>
                  <a:rPr lang="es-ES" sz="2400" i="1" dirty="0">
                    <a:solidFill>
                      <a:schemeClr val="bg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If</a:t>
                </a:r>
                <a:r>
                  <a:rPr lang="es-ES" sz="2400" dirty="0">
                    <a:solidFill>
                      <a:schemeClr val="bg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s-ES" sz="2400" i="1" dirty="0">
                    <a:solidFill>
                      <a:schemeClr val="bg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R</a:t>
                </a:r>
                <a:r>
                  <a:rPr lang="es-ES" sz="2400" dirty="0">
                    <a:solidFill>
                      <a:schemeClr val="bg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is</a:t>
                </a:r>
                <a:r>
                  <a:rPr lang="es-ES" sz="2400" dirty="0">
                    <a:solidFill>
                      <a:schemeClr val="bg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commutative</a:t>
                </a:r>
                <a:r>
                  <a:rPr lang="es-ES" sz="2400" dirty="0">
                    <a:solidFill>
                      <a:schemeClr val="bg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𝐸𝑣</m:t>
                        </m:r>
                      </m:e>
                      <m:sub>
                        <m:r>
                          <a:rPr lang="es-E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s-ES" sz="2400" dirty="0">
                    <a:solidFill>
                      <a:schemeClr val="bg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s-ES" sz="2400" dirty="0" err="1">
                    <a:solidFill>
                      <a:schemeClr val="bg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is</a:t>
                </a:r>
                <a:r>
                  <a:rPr lang="es-ES" sz="2400" dirty="0">
                    <a:solidFill>
                      <a:schemeClr val="bg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a </a:t>
                </a:r>
                <a:r>
                  <a:rPr lang="es-ES" sz="2400" i="1" dirty="0">
                    <a:solidFill>
                      <a:schemeClr val="bg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ring</a:t>
                </a:r>
                <a:r>
                  <a:rPr lang="es-ES" sz="2400" dirty="0">
                    <a:solidFill>
                      <a:schemeClr val="bg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s-ES" sz="2400" i="1" dirty="0" err="1">
                    <a:solidFill>
                      <a:schemeClr val="bg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homomorphism</a:t>
                </a:r>
                <a:r>
                  <a:rPr lang="es-ES" sz="2400" dirty="0">
                    <a:solidFill>
                      <a:schemeClr val="bg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:</a:t>
                </a:r>
                <a:endParaRPr lang="es-ES" sz="2400" i="1" dirty="0">
                  <a:solidFill>
                    <a:schemeClr val="bg1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2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𝐸𝑣</m:t>
                          </m:r>
                        </m:e>
                        <m:sub>
                          <m:r>
                            <a:rPr lang="es-E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s-E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s-E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𝐸𝑣</m:t>
                          </m:r>
                        </m:e>
                        <m:sub>
                          <m:r>
                            <a:rPr lang="es-E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s-E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s-E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𝐸𝑣</m:t>
                          </m:r>
                        </m:e>
                        <m:sub>
                          <m:r>
                            <a:rPr lang="es-E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s-E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2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𝐸𝑣</m:t>
                          </m:r>
                        </m:e>
                        <m:sub>
                          <m:r>
                            <a:rPr lang="es-E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s-E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⋅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e>
                      </m:d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s-E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𝐸𝑣</m:t>
                          </m:r>
                        </m:e>
                        <m:sub>
                          <m:r>
                            <a:rPr lang="es-E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s-E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⋅</m:t>
                      </m:r>
                      <m:sSub>
                        <m:sSubPr>
                          <m:ctrlPr>
                            <a:rPr lang="es-E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𝐸𝑣</m:t>
                          </m:r>
                        </m:e>
                        <m:sub>
                          <m:r>
                            <a:rPr lang="es-E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s-E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2000"/>
                  </a:lnSpc>
                </a:pPr>
                <a:endParaRPr lang="en-US" sz="2400" b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2000"/>
                  </a:lnSpc>
                </a:pPr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22000"/>
                  </a:lnSpc>
                </a:pPr>
                <a:endParaRPr lang="en-US" sz="24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66D7984-3FEB-4CD4-810F-4047CCDE5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539" y="1901922"/>
                <a:ext cx="8023610" cy="345277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3659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976"/>
    </mc:Choice>
    <mc:Fallback xmlns="">
      <p:transition spd="slow" advTm="819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B2B815A7-ADE3-4397-8910-01F573F11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199" y="2466522"/>
            <a:ext cx="3826889" cy="973730"/>
          </a:xfrm>
          <a:prstGeom prst="rect">
            <a:avLst/>
          </a:prstGeom>
        </p:spPr>
      </p:pic>
      <p:pic>
        <p:nvPicPr>
          <p:cNvPr id="20487" name="Picture 4" descr="http://cachedtech.com/wp-content/uploads/2012/10/xkcd.jpg">
            <a:extLst>
              <a:ext uri="{FF2B5EF4-FFF2-40B4-BE49-F238E27FC236}">
                <a16:creationId xmlns:a16="http://schemas.microsoft.com/office/drawing/2014/main" id="{F5FD20CD-5E55-4EA5-9E27-184CBFDCE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5" r="28001"/>
          <a:stretch>
            <a:fillRect/>
          </a:stretch>
        </p:blipFill>
        <p:spPr bwMode="auto">
          <a:xfrm>
            <a:off x="9862822" y="5839412"/>
            <a:ext cx="29686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2" descr="http://hauntedtoastblog.files.wordpress.com/2013/05/moon_landing.png?w=585">
            <a:extLst>
              <a:ext uri="{FF2B5EF4-FFF2-40B4-BE49-F238E27FC236}">
                <a16:creationId xmlns:a16="http://schemas.microsoft.com/office/drawing/2014/main" id="{F1F187AA-7294-4246-B318-7A04C6FA9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32" t="46979" r="20534" b="2328"/>
          <a:stretch>
            <a:fillRect/>
          </a:stretch>
        </p:blipFill>
        <p:spPr bwMode="auto">
          <a:xfrm>
            <a:off x="8790704" y="5806074"/>
            <a:ext cx="328613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6" descr="http://www.explainxkcd.com/wiki/images/7/73/white_hat.png">
            <a:extLst>
              <a:ext uri="{FF2B5EF4-FFF2-40B4-BE49-F238E27FC236}">
                <a16:creationId xmlns:a16="http://schemas.microsoft.com/office/drawing/2014/main" id="{C48F0F93-7737-452A-8263-021F64861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066" y="5802106"/>
            <a:ext cx="27781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5926DD01-C8CA-4BD3-8993-41605C0CD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1" y="6449480"/>
            <a:ext cx="398462" cy="148167"/>
          </a:xfrm>
        </p:spPr>
        <p:txBody>
          <a:bodyPr/>
          <a:lstStyle/>
          <a:p>
            <a:pPr>
              <a:defRPr/>
            </a:pPr>
            <a:fld id="{B3C91FE8-F25E-4935-9C35-422CB1C0CBF1}" type="slidenum">
              <a:rPr lang="en-GB"/>
              <a:pPr>
                <a:defRPr/>
              </a:pPr>
              <a:t>9</a:t>
            </a:fld>
            <a:endParaRPr lang="en-GB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41ABA79-CB9E-4BFE-BA31-4823C2C8D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232224"/>
            <a:ext cx="0" cy="0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A4120F-6600-4921-99E8-A7A71B8CBD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4849" y="1556935"/>
            <a:ext cx="4815748" cy="41985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254A295-B110-4176-B6FC-20E615548451}"/>
                  </a:ext>
                </a:extLst>
              </p14:cNvPr>
              <p14:cNvContentPartPr/>
              <p14:nvPr/>
            </p14:nvContentPartPr>
            <p14:xfrm>
              <a:off x="7364804" y="2257018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254A295-B110-4176-B6FC-20E61554845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01804" y="219401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2B89EB7-D4DD-4763-B4A2-D6A696227430}"/>
                  </a:ext>
                </a:extLst>
              </p14:cNvPr>
              <p14:cNvContentPartPr/>
              <p14:nvPr/>
            </p14:nvContentPartPr>
            <p14:xfrm>
              <a:off x="7887884" y="2790538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2B89EB7-D4DD-4763-B4A2-D6A69622743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824884" y="272753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444678C-B495-42B5-ADAE-9CDAE7F2C67D}"/>
                  </a:ext>
                </a:extLst>
              </p14:cNvPr>
              <p14:cNvContentPartPr/>
              <p14:nvPr/>
            </p14:nvContentPartPr>
            <p14:xfrm>
              <a:off x="8421044" y="5411578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444678C-B495-42B5-ADAE-9CDAE7F2C67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358044" y="534857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8B8D59A-D18C-4945-B3A0-83FBDABAB300}"/>
                  </a:ext>
                </a:extLst>
              </p14:cNvPr>
              <p14:cNvContentPartPr/>
              <p14:nvPr/>
            </p14:nvContentPartPr>
            <p14:xfrm>
              <a:off x="8954804" y="3830358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8B8D59A-D18C-4945-B3A0-83FBDABAB30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891804" y="376735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B96E3C0-706A-49D2-B77C-0D66FA5AF09D}"/>
                  </a:ext>
                </a:extLst>
              </p14:cNvPr>
              <p14:cNvContentPartPr/>
              <p14:nvPr/>
            </p14:nvContentPartPr>
            <p14:xfrm>
              <a:off x="9472844" y="4893438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B96E3C0-706A-49D2-B77C-0D66FA5AF09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409844" y="483043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76A5A8B-7422-47DA-853A-C08C46C0249D}"/>
                  </a:ext>
                </a:extLst>
              </p14:cNvPr>
              <p14:cNvContentPartPr/>
              <p14:nvPr/>
            </p14:nvContentPartPr>
            <p14:xfrm>
              <a:off x="10009964" y="4367478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76A5A8B-7422-47DA-853A-C08C46C0249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946964" y="430447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1B3A09B-36EF-4BAB-B189-14301279009C}"/>
                  </a:ext>
                </a:extLst>
              </p14:cNvPr>
              <p14:cNvContentPartPr/>
              <p14:nvPr/>
            </p14:nvContentPartPr>
            <p14:xfrm>
              <a:off x="10524404" y="1727238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1B3A09B-36EF-4BAB-B189-14301279009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461404" y="166423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119013-5F20-45DC-9372-604BEE3BBC44}"/>
                  </a:ext>
                </a:extLst>
              </p14:cNvPr>
              <p14:cNvContentPartPr/>
              <p14:nvPr/>
            </p14:nvContentPartPr>
            <p14:xfrm>
              <a:off x="11057924" y="3308358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119013-5F20-45DC-9372-604BEE3BBC4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994924" y="324535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FA13D9A-6745-4A89-9938-6104D52B9165}"/>
                  </a:ext>
                </a:extLst>
              </p:cNvPr>
              <p:cNvSpPr/>
              <p:nvPr/>
            </p:nvSpPr>
            <p:spPr>
              <a:xfrm>
                <a:off x="547238" y="1621860"/>
                <a:ext cx="6364813" cy="46576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z="2400" dirty="0">
                    <a:ea typeface="Cambria Math" panose="02040503050406030204" pitchFamily="18" charset="0"/>
                  </a:rPr>
                  <a:t>Evaluation </a:t>
                </a:r>
                <a:r>
                  <a:rPr lang="es-ES" sz="2400" dirty="0" err="1">
                    <a:ea typeface="Cambria Math" panose="02040503050406030204" pitchFamily="18" charset="0"/>
                  </a:rPr>
                  <a:t>points</a:t>
                </a:r>
                <a:r>
                  <a:rPr lang="es-E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r>
                      <a:rPr lang="es-ES" sz="2400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s-ES" sz="2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s-ES" sz="2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s-ES" sz="2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s-ES" sz="2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s-ES" sz="2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2400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s-ES" sz="2400" dirty="0">
                    <a:ea typeface="Cambria Math" panose="02040503050406030204" pitchFamily="18" charset="0"/>
                  </a:rPr>
                  <a:t> need to be </a:t>
                </a:r>
                <a:r>
                  <a:rPr lang="es-ES" sz="2400" dirty="0" err="1">
                    <a:ea typeface="Cambria Math" panose="02040503050406030204" pitchFamily="18" charset="0"/>
                  </a:rPr>
                  <a:t>an</a:t>
                </a:r>
                <a:r>
                  <a:rPr lang="es-ES" sz="2400" dirty="0">
                    <a:ea typeface="Cambria Math" panose="02040503050406030204" pitchFamily="18" charset="0"/>
                  </a:rPr>
                  <a:t> </a:t>
                </a:r>
                <a:r>
                  <a:rPr lang="es-ES" sz="2400" b="1" dirty="0" err="1">
                    <a:ea typeface="Cambria Math" panose="02040503050406030204" pitchFamily="18" charset="0"/>
                  </a:rPr>
                  <a:t>exceptional</a:t>
                </a:r>
                <a:r>
                  <a:rPr lang="es-ES" sz="2400" b="1" dirty="0">
                    <a:ea typeface="Cambria Math" panose="02040503050406030204" pitchFamily="18" charset="0"/>
                  </a:rPr>
                  <a:t> set </a:t>
                </a:r>
                <a:r>
                  <a:rPr lang="es-ES" sz="2400" dirty="0">
                    <a:ea typeface="Cambria Math" panose="02040503050406030204" pitchFamily="18" charset="0"/>
                  </a:rPr>
                  <a:t>(i.e. 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s-ES" sz="24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s-ES" sz="2400" dirty="0">
                    <a:ea typeface="Cambria Math" panose="02040503050406030204" pitchFamily="18" charset="0"/>
                  </a:rPr>
                  <a:t>)</a:t>
                </a:r>
              </a:p>
              <a:p>
                <a:endParaRPr lang="es-ES" sz="2400" b="1" dirty="0">
                  <a:ea typeface="Cambria Math" panose="02040503050406030204" pitchFamily="18" charset="0"/>
                </a:endParaRPr>
              </a:p>
              <a:p>
                <a:endParaRPr lang="es-ES" sz="2400" b="1" dirty="0">
                  <a:ea typeface="Cambria Math" panose="02040503050406030204" pitchFamily="18" charset="0"/>
                </a:endParaRPr>
              </a:p>
              <a:p>
                <a:endParaRPr lang="es-ES" sz="2400" b="1" dirty="0">
                  <a:ea typeface="Cambria Math" panose="02040503050406030204" pitchFamily="18" charset="0"/>
                </a:endParaRPr>
              </a:p>
              <a:p>
                <a:r>
                  <a:rPr lang="es-ES" sz="2400" b="1" u="sng" dirty="0" err="1">
                    <a:ea typeface="Cambria Math" panose="02040503050406030204" pitchFamily="18" charset="0"/>
                  </a:rPr>
                  <a:t>Prob</a:t>
                </a:r>
                <a:r>
                  <a:rPr lang="es-ES" sz="2400" b="1" u="sng" dirty="0">
                    <a:ea typeface="Cambria Math" panose="02040503050406030204" pitchFamily="18" charset="0"/>
                  </a:rPr>
                  <a:t>:</a:t>
                </a:r>
                <a:r>
                  <a:rPr lang="es-E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_tradnl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sSup>
                          <m:sSupPr>
                            <m:ctrlPr>
                              <a:rPr lang="es-ES_trad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_trad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s-ES_trad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s-ES" sz="2400" dirty="0">
                    <a:ea typeface="Cambria Math" panose="02040503050406030204" pitchFamily="18" charset="0"/>
                  </a:rPr>
                  <a:t> has no </a:t>
                </a:r>
                <a:r>
                  <a:rPr lang="es-ES" sz="2400" dirty="0" err="1">
                    <a:ea typeface="Cambria Math" panose="02040503050406030204" pitchFamily="18" charset="0"/>
                  </a:rPr>
                  <a:t>exceptional</a:t>
                </a:r>
                <a:r>
                  <a:rPr lang="es-ES" sz="2400" dirty="0">
                    <a:ea typeface="Cambria Math" panose="02040503050406030204" pitchFamily="18" charset="0"/>
                  </a:rPr>
                  <a:t> set </a:t>
                </a:r>
                <a:r>
                  <a:rPr lang="es-ES" sz="2400" dirty="0" err="1">
                    <a:ea typeface="Cambria Math" panose="02040503050406030204" pitchFamily="18" charset="0"/>
                  </a:rPr>
                  <a:t>of</a:t>
                </a:r>
                <a:r>
                  <a:rPr lang="es-ES" sz="2400" dirty="0">
                    <a:ea typeface="Cambria Math" panose="02040503050406030204" pitchFamily="18" charset="0"/>
                  </a:rPr>
                  <a:t> </a:t>
                </a:r>
                <a:r>
                  <a:rPr lang="es-ES" sz="2400" dirty="0" err="1">
                    <a:ea typeface="Cambria Math" panose="02040503050406030204" pitchFamily="18" charset="0"/>
                  </a:rPr>
                  <a:t>size</a:t>
                </a:r>
                <a:r>
                  <a:rPr lang="es-ES" sz="2400" dirty="0">
                    <a:ea typeface="Cambria Math" panose="02040503050406030204" pitchFamily="18" charset="0"/>
                  </a:rPr>
                  <a:t> </a:t>
                </a:r>
                <a:r>
                  <a:rPr lang="en-US" sz="2400" dirty="0">
                    <a:ea typeface="Cambria Math" panose="02040503050406030204" pitchFamily="18" charset="0"/>
                  </a:rPr>
                  <a:t>&gt; 2.</a:t>
                </a:r>
              </a:p>
              <a:p>
                <a:endParaRPr lang="en-US" sz="2400" dirty="0">
                  <a:ea typeface="Cambria Math" panose="02040503050406030204" pitchFamily="18" charset="0"/>
                </a:endParaRPr>
              </a:p>
              <a:p>
                <a:r>
                  <a:rPr lang="en-US" sz="2400" b="1" u="sng" dirty="0">
                    <a:ea typeface="Cambria Math" panose="02040503050406030204" pitchFamily="18" charset="0"/>
                  </a:rPr>
                  <a:t>Solution:</a:t>
                </a:r>
                <a:r>
                  <a:rPr lang="en-US" sz="2400" dirty="0">
                    <a:ea typeface="Cambria Math" panose="02040503050406030204" pitchFamily="18" charset="0"/>
                  </a:rPr>
                  <a:t> Move to a degree-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Galois extension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_trad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sSup>
                          <m:sSupPr>
                            <m:ctrlPr>
                              <a:rPr lang="es-ES_tradnl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_tradnl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s-ES_tradnl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: Galois Ring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s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s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2400" dirty="0">
                    <a:ea typeface="Cambria Math" panose="02040503050406030204" pitchFamily="18" charset="0"/>
                  </a:rPr>
                  <a:t>.</a:t>
                </a:r>
              </a:p>
              <a:p>
                <a:pPr marL="342900" indent="-342900">
                  <a:buFont typeface="Wingdings" panose="05000000000000000000" pitchFamily="2" charset="2"/>
                  <a:buChar char="v"/>
                </a:pPr>
                <a:r>
                  <a:rPr lang="es-ES" sz="2400" dirty="0">
                    <a:ea typeface="Cambria Math" panose="02040503050406030204" pitchFamily="18" charset="0"/>
                  </a:rPr>
                  <a:t>Similar </a:t>
                </a:r>
                <a:r>
                  <a:rPr lang="es-ES" sz="2400" dirty="0" err="1">
                    <a:ea typeface="Cambria Math" panose="02040503050406030204" pitchFamily="18" charset="0"/>
                  </a:rPr>
                  <a:t>to</a:t>
                </a:r>
                <a:r>
                  <a:rPr lang="es-ES" sz="2400" dirty="0">
                    <a:ea typeface="Cambria Math" panose="02040503050406030204" pitchFamily="18" charset="0"/>
                  </a:rPr>
                  <a:t> </a:t>
                </a:r>
                <a:r>
                  <a:rPr lang="es-ES" sz="2400" dirty="0" err="1">
                    <a:ea typeface="Cambria Math" panose="02040503050406030204" pitchFamily="18" charset="0"/>
                  </a:rPr>
                  <a:t>field</a:t>
                </a:r>
                <a:r>
                  <a:rPr lang="es-ES" sz="2400" dirty="0">
                    <a:ea typeface="Cambria Math" panose="02040503050406030204" pitchFamily="18" charset="0"/>
                  </a:rPr>
                  <a:t> </a:t>
                </a:r>
                <a:r>
                  <a:rPr lang="es-ES" sz="2400" dirty="0" err="1">
                    <a:ea typeface="Cambria Math" panose="02040503050406030204" pitchFamily="18" charset="0"/>
                  </a:rPr>
                  <a:t>extension</a:t>
                </a:r>
                <a:r>
                  <a:rPr lang="es-ES" sz="2400" dirty="0">
                    <a:ea typeface="Cambria Math" panose="02040503050406030204" pitchFamily="18" charset="0"/>
                  </a:rPr>
                  <a:t> in GF.</a:t>
                </a:r>
              </a:p>
              <a:p>
                <a:pPr marL="342900" indent="-342900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s-ES" sz="2400" dirty="0">
                    <a:ea typeface="Cambria Math" panose="02040503050406030204" pitchFamily="18" charset="0"/>
                  </a:rPr>
                  <a:t> exceptional 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s-E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𝐺𝑅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E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s-E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s-E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d>
                      <m:dPr>
                        <m:begChr m:val="|"/>
                        <m:endChr m:val="|"/>
                        <m:ctrlP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s-E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s-ES" sz="2400" dirty="0">
                    <a:ea typeface="Cambria Math" panose="02040503050406030204" pitchFamily="18" charset="0"/>
                  </a:rPr>
                  <a:t>.</a:t>
                </a:r>
              </a:p>
              <a:p>
                <a:pPr marL="342900" indent="-342900">
                  <a:buFont typeface="Wingdings" panose="05000000000000000000" pitchFamily="2" charset="2"/>
                  <a:buChar char="v"/>
                </a:pPr>
                <a:endParaRPr lang="es-ES" sz="2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FA13D9A-6745-4A89-9938-6104D52B91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38" y="1621860"/>
                <a:ext cx="6364813" cy="4657622"/>
              </a:xfrm>
              <a:prstGeom prst="rect">
                <a:avLst/>
              </a:prstGeom>
              <a:blipFill>
                <a:blip r:embed="rId21"/>
                <a:stretch>
                  <a:fillRect l="-1533" t="-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44481B4D-4F50-4845-956B-6E8EEC7C4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035" y="5724728"/>
            <a:ext cx="429858" cy="39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7FEC1745-8296-47A6-95D4-06991C912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542" y="5726734"/>
            <a:ext cx="429498" cy="781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A656D96-EAD4-4235-8FC3-24D093813FFE}"/>
                  </a:ext>
                </a:extLst>
              </p:cNvPr>
              <p:cNvSpPr/>
              <p:nvPr/>
            </p:nvSpPr>
            <p:spPr>
              <a:xfrm>
                <a:off x="7829294" y="2733932"/>
                <a:ext cx="87966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_tradnl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A656D96-EAD4-4235-8FC3-24D093813F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9294" y="2733932"/>
                <a:ext cx="879666" cy="369332"/>
              </a:xfrm>
              <a:prstGeom prst="rect">
                <a:avLst/>
              </a:prstGeom>
              <a:blipFill>
                <a:blip r:embed="rId24"/>
                <a:stretch>
                  <a:fillRect l="-2069" r="-6897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87E1446-A760-4FD1-BE54-2E9C639C7862}"/>
                  </a:ext>
                </a:extLst>
              </p:cNvPr>
              <p:cNvSpPr/>
              <p:nvPr/>
            </p:nvSpPr>
            <p:spPr>
              <a:xfrm>
                <a:off x="8892311" y="3771750"/>
                <a:ext cx="87966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_tradnl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87E1446-A760-4FD1-BE54-2E9C639C78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2311" y="3771750"/>
                <a:ext cx="879666" cy="369332"/>
              </a:xfrm>
              <a:prstGeom prst="rect">
                <a:avLst/>
              </a:prstGeom>
              <a:blipFill>
                <a:blip r:embed="rId25"/>
                <a:stretch>
                  <a:fillRect l="-2083" r="-9028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97013BA-0046-4FA4-9255-8B4046B6B9A8}"/>
                  </a:ext>
                </a:extLst>
              </p:cNvPr>
              <p:cNvSpPr/>
              <p:nvPr/>
            </p:nvSpPr>
            <p:spPr>
              <a:xfrm>
                <a:off x="9952597" y="4327340"/>
                <a:ext cx="87966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_tradnl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97013BA-0046-4FA4-9255-8B4046B6B9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2597" y="4327340"/>
                <a:ext cx="879666" cy="369332"/>
              </a:xfrm>
              <a:prstGeom prst="rect">
                <a:avLst/>
              </a:prstGeom>
              <a:blipFill>
                <a:blip r:embed="rId26"/>
                <a:stretch>
                  <a:fillRect l="-2083" r="-9028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F3D48B7-223C-4606-A485-75893A2DF21C}"/>
                  </a:ext>
                </a:extLst>
              </p:cNvPr>
              <p:cNvSpPr/>
              <p:nvPr/>
            </p:nvSpPr>
            <p:spPr>
              <a:xfrm>
                <a:off x="11011272" y="3248071"/>
                <a:ext cx="87966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_tradnl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F3D48B7-223C-4606-A485-75893A2DF2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1272" y="3248071"/>
                <a:ext cx="879666" cy="369332"/>
              </a:xfrm>
              <a:prstGeom prst="rect">
                <a:avLst/>
              </a:prstGeom>
              <a:blipFill>
                <a:blip r:embed="rId27"/>
                <a:stretch>
                  <a:fillRect l="-2069" r="-6897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itle 1">
            <a:extLst>
              <a:ext uri="{FF2B5EF4-FFF2-40B4-BE49-F238E27FC236}">
                <a16:creationId xmlns:a16="http://schemas.microsoft.com/office/drawing/2014/main" id="{D5E75976-05CB-403E-A3D0-AF9A7C898C36}"/>
              </a:ext>
            </a:extLst>
          </p:cNvPr>
          <p:cNvSpPr txBox="1">
            <a:spLocks noChangeArrowheads="1"/>
          </p:cNvSpPr>
          <p:nvPr/>
        </p:nvSpPr>
        <p:spPr>
          <a:xfrm>
            <a:off x="67733" y="292345"/>
            <a:ext cx="10053202" cy="66422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s-ES_tradnl" sz="3600" b="1" dirty="0">
                <a:solidFill>
                  <a:schemeClr val="tx2"/>
                </a:solidFill>
              </a:rPr>
              <a:t>  Shamir’s LSSS – Commutative ring case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F082E6A4-0D07-4202-97F1-F2F85FBC2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2224"/>
            <a:ext cx="0" cy="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6F67021-710F-4C42-BF5F-21354FDA482C}"/>
              </a:ext>
            </a:extLst>
          </p:cNvPr>
          <p:cNvSpPr/>
          <p:nvPr/>
        </p:nvSpPr>
        <p:spPr>
          <a:xfrm>
            <a:off x="4262520" y="2516526"/>
            <a:ext cx="1380568" cy="694458"/>
          </a:xfrm>
          <a:prstGeom prst="ellipse">
            <a:avLst/>
          </a:prstGeom>
          <a:solidFill>
            <a:srgbClr val="FF0000">
              <a:alpha val="3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216CB7F-298B-49CF-B142-B9DECF573FFB}"/>
                  </a:ext>
                </a:extLst>
              </p:cNvPr>
              <p:cNvSpPr txBox="1"/>
              <p:nvPr/>
            </p:nvSpPr>
            <p:spPr>
              <a:xfrm>
                <a:off x="318892" y="801548"/>
                <a:ext cx="9947545" cy="669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ES" sz="1800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[ACDEY19] </a:t>
                </a:r>
                <a:r>
                  <a:rPr lang="es-ES" sz="1800" dirty="0" err="1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Abspoel</a:t>
                </a:r>
                <a:r>
                  <a:rPr lang="es-ES" sz="1800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, Cramer, </a:t>
                </a:r>
                <a:r>
                  <a:rPr lang="es-ES" dirty="0" err="1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Damgård</a:t>
                </a:r>
                <a:r>
                  <a:rPr lang="es-ES" sz="1800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, Escudero, </a:t>
                </a:r>
                <a:r>
                  <a:rPr lang="es-ES" sz="1800" dirty="0" err="1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Yuen</a:t>
                </a:r>
                <a:r>
                  <a:rPr lang="es-ES" sz="1800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. “</a:t>
                </a:r>
                <a:r>
                  <a:rPr lang="en-US" sz="1800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Efficient Information-Theoretic Secure Multiparty Computation over </a:t>
                </a:r>
                <a14:m>
                  <m:oMath xmlns:m="http://schemas.openxmlformats.org/officeDocument/2006/math">
                    <m:r>
                      <a:rPr lang="es-E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s-E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s-E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s-E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s-E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via Galois Rings”. TCC’19.</a:t>
                </a:r>
                <a:endParaRPr lang="es-ES" sz="1800" dirty="0">
                  <a:solidFill>
                    <a:schemeClr val="accent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216CB7F-298B-49CF-B142-B9DECF573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92" y="801548"/>
                <a:ext cx="9947545" cy="669992"/>
              </a:xfrm>
              <a:prstGeom prst="rect">
                <a:avLst/>
              </a:prstGeom>
              <a:blipFill>
                <a:blip r:embed="rId28"/>
                <a:stretch>
                  <a:fillRect l="-490" t="-4545" r="-1103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6B19D71-6CB6-4729-A34D-DBF4D3B6F4F0}"/>
                  </a:ext>
                </a:extLst>
              </p:cNvPr>
              <p:cNvSpPr/>
              <p:nvPr/>
            </p:nvSpPr>
            <p:spPr>
              <a:xfrm>
                <a:off x="7309233" y="1907547"/>
                <a:ext cx="87966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_tradnl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6B19D71-6CB6-4729-A34D-DBF4D3B6F4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233" y="1907547"/>
                <a:ext cx="879666" cy="369332"/>
              </a:xfrm>
              <a:prstGeom prst="rect">
                <a:avLst/>
              </a:prstGeom>
              <a:blipFill>
                <a:blip r:embed="rId2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3442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108"/>
    </mc:Choice>
    <mc:Fallback xmlns="">
      <p:transition spd="slow" advTm="871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6|5.3|3|3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|10.6|24.1|38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7.2|20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|0.1|18.2|7.2|14.3|10.4|10.7|10.3|7.2|6.2|6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8|6.5|8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9|4.8|47.6|16.7|14.7|2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3.2|9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40.7|7.7|16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21.4|2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8|17.5|25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4.9|12.4|13.8|7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3|9.3|2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7|5.3|7.5|23.4|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11.3|20.5|5.9"/>
</p:tagLst>
</file>

<file path=ppt/theme/theme1.xml><?xml version="1.0" encoding="utf-8"?>
<a:theme xmlns:a="http://schemas.openxmlformats.org/drawingml/2006/main" name="Theme1">
  <a:themeElements>
    <a:clrScheme name="Custom 1">
      <a:dk1>
        <a:srgbClr val="000000"/>
      </a:dk1>
      <a:lt1>
        <a:srgbClr val="FFFFFF"/>
      </a:lt1>
      <a:dk2>
        <a:srgbClr val="3B3FB6"/>
      </a:dk2>
      <a:lt2>
        <a:srgbClr val="415569"/>
      </a:lt2>
      <a:accent1>
        <a:srgbClr val="6F7375"/>
      </a:accent1>
      <a:accent2>
        <a:srgbClr val="DADAD9"/>
      </a:accent2>
      <a:accent3>
        <a:srgbClr val="A69DCE"/>
      </a:accent3>
      <a:accent4>
        <a:srgbClr val="492C9F"/>
      </a:accent4>
      <a:accent5>
        <a:srgbClr val="2C839F"/>
      </a:accent5>
      <a:accent6>
        <a:srgbClr val="AAC6D1"/>
      </a:accent6>
      <a:hlink>
        <a:srgbClr val="A69DCE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22000"/>
          </a:lnSpc>
          <a:defRPr sz="14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4EAA2AA-CB70-714C-9BD8-FBA5B65E1E7E}" vid="{A64175D6-A320-6A43-8B96-3AF460A375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41084</TotalTime>
  <Words>2093</Words>
  <Application>Microsoft Office PowerPoint</Application>
  <PresentationFormat>Widescreen</PresentationFormat>
  <Paragraphs>259</Paragraphs>
  <Slides>22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 Math</vt:lpstr>
      <vt:lpstr>Wingdings</vt:lpstr>
      <vt:lpstr>Theme1</vt:lpstr>
      <vt:lpstr>Equation</vt:lpstr>
      <vt:lpstr>Efficient Information-Theoretic  Multi-Party Computation over  Non-Commutative Rings</vt:lpstr>
      <vt:lpstr>Multi-Party Computation (MPC): Ideal World</vt:lpstr>
      <vt:lpstr>Multi-Party Computation (MPC): Real World</vt:lpstr>
      <vt:lpstr>MPC Setting in this talk</vt:lpstr>
      <vt:lpstr>Shamir’s Linear Secret Sharing Scheme</vt:lpstr>
      <vt:lpstr>  Shamir’s secret sharing – The GF(2^d) case</vt:lpstr>
      <vt:lpstr>PowerPoint Presentation</vt:lpstr>
      <vt:lpstr>   Shamir’s LSSS over GF(2^d): Properties</vt:lpstr>
      <vt:lpstr>PowerPoint Presentation</vt:lpstr>
      <vt:lpstr>Shamir’s LSSS over a non-commutative ring</vt:lpstr>
      <vt:lpstr>Polynomials over non-commutative rings</vt:lpstr>
      <vt:lpstr>Polynomials over non-commutative rings</vt:lpstr>
      <vt:lpstr>Polynomials over non-commutative rings</vt:lpstr>
      <vt:lpstr>Our main results</vt:lpstr>
      <vt:lpstr>Online phase</vt:lpstr>
      <vt:lpstr>Online phase – Linear operations</vt:lpstr>
      <vt:lpstr>Online phase – Multiplication </vt:lpstr>
      <vt:lpstr>Preprocessing ( when 𝐀⊄𝒁(𝑹) )</vt:lpstr>
      <vt:lpstr>Preprocessing: Generic protocol (black-box on R)</vt:lpstr>
      <vt:lpstr>Optimized preprocessing: 〖R=M〗_(m×m) (Z_(2^k ) ),m&gt;⌈log⁡(n+1)⌉</vt:lpstr>
      <vt:lpstr>PowerPoint Presentation</vt:lpstr>
      <vt:lpstr>Another way to look at our work (for  R=M_(m×m) (Z_(2^k ) ))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Eduardo Soria-Vazquez</cp:lastModifiedBy>
  <cp:revision>561</cp:revision>
  <dcterms:created xsi:type="dcterms:W3CDTF">2020-03-18T15:45:14Z</dcterms:created>
  <dcterms:modified xsi:type="dcterms:W3CDTF">2021-08-09T21:53:45Z</dcterms:modified>
</cp:coreProperties>
</file>