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5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6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7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8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9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10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11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12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13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59" r:id="rId6"/>
    <p:sldId id="280" r:id="rId7"/>
    <p:sldId id="258" r:id="rId8"/>
    <p:sldId id="279" r:id="rId9"/>
    <p:sldId id="260" r:id="rId10"/>
    <p:sldId id="261" r:id="rId11"/>
    <p:sldId id="286" r:id="rId12"/>
    <p:sldId id="285" r:id="rId13"/>
    <p:sldId id="262" r:id="rId14"/>
    <p:sldId id="265" r:id="rId15"/>
    <p:sldId id="263" r:id="rId16"/>
    <p:sldId id="264" r:id="rId17"/>
    <p:sldId id="268" r:id="rId18"/>
    <p:sldId id="269" r:id="rId19"/>
    <p:sldId id="270" r:id="rId20"/>
    <p:sldId id="271" r:id="rId21"/>
    <p:sldId id="276" r:id="rId22"/>
    <p:sldId id="275" r:id="rId23"/>
    <p:sldId id="274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81230C8-5E2F-241D-0B18-BD584E078922}" name="Nishanth Chandran" initials="NC" userId="S::nichandr@microsoft.com::ff149687-74c4-402e-981b-1e4a95712656" providerId="AD"/>
  <p188:author id="{002235D3-6295-548C-AD9F-2B649EB49D98}" name="Sai Lakshmi Bhavana Obbattu" initials="SLBO" userId="S::t-saobb@microsoft.com::25648162-36e7-432c-8a04-4d32f1b9873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7389" autoAdjust="0"/>
  </p:normalViewPr>
  <p:slideViewPr>
    <p:cSldViewPr snapToGrid="0">
      <p:cViewPr varScale="1">
        <p:scale>
          <a:sx n="38" d="100"/>
          <a:sy n="38" d="100"/>
        </p:scale>
        <p:origin x="1743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19A17-90D6-49D2-AE4A-1D2FFD2B3024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BF1C7-1707-4044-B8F9-98E50CBE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16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BF1C7-1707-4044-B8F9-98E50CBEA5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60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BF1C7-1707-4044-B8F9-98E50CBEA5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68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BF1C7-1707-4044-B8F9-98E50CBEA5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84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BF1C7-1707-4044-B8F9-98E50CBEA5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46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BF1C7-1707-4044-B8F9-98E50CBEA5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52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BF1C7-1707-4044-B8F9-98E50CBEA5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8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BF1C7-1707-4044-B8F9-98E50CBEA5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58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BF1C7-1707-4044-B8F9-98E50CBEA5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97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BF1C7-1707-4044-B8F9-98E50CBEA5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92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BF1C7-1707-4044-B8F9-98E50CBEA5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95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BF1C7-1707-4044-B8F9-98E50CBEA5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24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BF1C7-1707-4044-B8F9-98E50CBEA5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47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BF1C7-1707-4044-B8F9-98E50CBEA5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78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53C63-5739-49E0-8468-D5EBC7509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02C92B-3657-4B00-AD11-93E734CC1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90E57-2141-42EE-8467-A40159F9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4340-5150-40EA-8AF9-6DD00B856E76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2A909-4B35-4EF5-B1B0-5CE40FFB1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E9E30-8333-4BD0-9DF7-11C0F499D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4EC1-D551-4C54-B050-E71A2A35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03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AF5D0-38C0-4396-8B05-5975CF596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F7A52B-3FC7-4F93-BCE0-69226EE81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E8071-02D0-46D7-802F-918282FE5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4340-5150-40EA-8AF9-6DD00B856E76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5BF9C-F930-4B64-98D9-59C73C27E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CEE76-24CB-4B25-8661-1FA675BC2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4EC1-D551-4C54-B050-E71A2A35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59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5F87C7-E8DC-415C-ABB7-97E7BF80E9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05A49D-DC78-45A4-A95C-CEDC010C3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A4F7C-7024-4B71-8661-C767AD821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4340-5150-40EA-8AF9-6DD00B856E76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83CA7-C893-4134-A681-80CC59D28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6C4A1-F5DA-46EB-939C-0113289B7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4EC1-D551-4C54-B050-E71A2A35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90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8B3FA-EA6B-4D17-A926-BD74B8509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2231"/>
            <a:ext cx="10515600" cy="132556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9DEE7-9B29-4BE5-823B-0B3CA00C201B}"/>
              </a:ext>
            </a:extLst>
          </p:cNvPr>
          <p:cNvSpPr txBox="1"/>
          <p:nvPr userDrawn="1"/>
        </p:nvSpPr>
        <p:spPr>
          <a:xfrm>
            <a:off x="1228725" y="2621755"/>
            <a:ext cx="2650331" cy="657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rgbClr val="C00000"/>
              </a:solidFill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51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B7365-AC06-4FC5-8141-6943BCF9F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A8887-B01C-4E22-82F3-9ECA8559B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67F21-C478-4D2B-A43B-19383BA1C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4340-5150-40EA-8AF9-6DD00B856E76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1761B-609B-4936-94C0-02F2C208F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05AC2-8C72-4615-A50A-A07CFECA0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4EC1-D551-4C54-B050-E71A2A35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2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5570E-D352-4E7E-A68E-44F924C64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48DDB-2864-406D-B301-759D39B0E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DE446B-FAFC-4076-A6EF-A17D74267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177080-811D-4E91-AA83-3389B0DB6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4340-5150-40EA-8AF9-6DD00B856E76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81212-3935-4531-AD5E-FC7612E5F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6F554-FCF7-432B-99F6-42CD5311A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4EC1-D551-4C54-B050-E71A2A35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35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63870-8A99-4205-8A48-5A152F8D7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228AD-B3B3-4308-A7CD-854E56272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FADEA0-1195-4BBC-86B8-1CF2B08FD1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16E4EC-EBDA-49E0-B0F7-A50A92E326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93E9D-341B-453C-93DB-D7053D7102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FC0623-9F43-4CB6-A765-AD0D71F4F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4340-5150-40EA-8AF9-6DD00B856E76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9965D9-4781-43BE-88DB-679D498E1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16E2E-441E-4B9E-AD38-DF651795C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4EC1-D551-4C54-B050-E71A2A35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3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429A-90FF-45C1-A667-8183DB60E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213107-4A49-435D-A58F-AAEE08E90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4340-5150-40EA-8AF9-6DD00B856E76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97D46-3598-4101-98A2-84AC32E0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3B65BA-E9E2-4B71-9A4F-F1D1D8C13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4EC1-D551-4C54-B050-E71A2A35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AD28DD-1400-47E6-B85D-F47BF55CD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4340-5150-40EA-8AF9-6DD00B856E76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7A5F56-3615-46C6-8C07-FB4C13665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9700BF-DDE2-422B-83C2-DCD56B826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4EC1-D551-4C54-B050-E71A2A35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8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7DE73-00CC-4F24-B283-1D3C5747D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F12D0-D04F-41C7-A477-236C43386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CCF11C-8073-4005-B04B-C74A0E4E1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83210F-80B1-4CF2-A6F0-BDFEE0963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4340-5150-40EA-8AF9-6DD00B856E76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0C2DB8-DD4F-4179-9A88-BB9341650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1AA5D2-1DCE-43DA-8C27-2F27E4E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4EC1-D551-4C54-B050-E71A2A35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7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CE64C-7C0A-43EE-8DCD-326BD74E5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017268-EBF1-4464-91A6-7619B71C25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DD137C-4218-466A-9315-E3D6419A5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6D8A01-A794-4F67-A054-BEE95A554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4340-5150-40EA-8AF9-6DD00B856E76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9FB16A-52D1-410E-ADF6-006152107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ED623-1E67-4D89-B561-AADED39CA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4EC1-D551-4C54-B050-E71A2A35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8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8A0EFF-1FC1-4D9E-B240-4BF2CBF1C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2DE88-EDC9-42E5-9500-23B8DFB0F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8ADD9-4EE6-463B-9726-58AF239A1B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E4340-5150-40EA-8AF9-6DD00B856E76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2DC6C-2AA8-40DE-95D4-37B2F87919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7F7F2-1F52-4040-B78F-84188D9344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04EC1-D551-4C54-B050-E71A2A35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8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tags" Target="../tags/tag102.xml"/><Relationship Id="rId18" Type="http://schemas.openxmlformats.org/officeDocument/2006/relationships/image" Target="../media/image69.png"/><Relationship Id="rId26" Type="http://schemas.openxmlformats.org/officeDocument/2006/relationships/image" Target="../media/image80.png"/><Relationship Id="rId3" Type="http://schemas.openxmlformats.org/officeDocument/2006/relationships/tags" Target="../tags/tag92.xml"/><Relationship Id="rId21" Type="http://schemas.openxmlformats.org/officeDocument/2006/relationships/image" Target="../media/image72.png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17" Type="http://schemas.openxmlformats.org/officeDocument/2006/relationships/image" Target="../media/image68.png"/><Relationship Id="rId25" Type="http://schemas.openxmlformats.org/officeDocument/2006/relationships/image" Target="../media/image79.png"/><Relationship Id="rId2" Type="http://schemas.openxmlformats.org/officeDocument/2006/relationships/tags" Target="../tags/tag91.xml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24" Type="http://schemas.openxmlformats.org/officeDocument/2006/relationships/image" Target="../media/image78.png"/><Relationship Id="rId5" Type="http://schemas.openxmlformats.org/officeDocument/2006/relationships/tags" Target="../tags/tag94.xml"/><Relationship Id="rId15" Type="http://schemas.openxmlformats.org/officeDocument/2006/relationships/notesSlide" Target="../notesSlides/notesSlide10.xml"/><Relationship Id="rId23" Type="http://schemas.openxmlformats.org/officeDocument/2006/relationships/image" Target="../media/image77.png"/><Relationship Id="rId10" Type="http://schemas.openxmlformats.org/officeDocument/2006/relationships/tags" Target="../tags/tag99.xml"/><Relationship Id="rId19" Type="http://schemas.openxmlformats.org/officeDocument/2006/relationships/image" Target="../media/image70.png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73.png"/><Relationship Id="rId27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15.xml"/><Relationship Id="rId18" Type="http://schemas.openxmlformats.org/officeDocument/2006/relationships/notesSlide" Target="../notesSlides/notesSlide11.xml"/><Relationship Id="rId26" Type="http://schemas.openxmlformats.org/officeDocument/2006/relationships/image" Target="../media/image85.png"/><Relationship Id="rId3" Type="http://schemas.openxmlformats.org/officeDocument/2006/relationships/tags" Target="../tags/tag105.xml"/><Relationship Id="rId21" Type="http://schemas.openxmlformats.org/officeDocument/2006/relationships/image" Target="../media/image57.png"/><Relationship Id="rId34" Type="http://schemas.openxmlformats.org/officeDocument/2006/relationships/image" Target="../media/image92.png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84.png"/><Relationship Id="rId33" Type="http://schemas.openxmlformats.org/officeDocument/2006/relationships/image" Target="../media/image91.png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image" Target="../media/image81.png"/><Relationship Id="rId29" Type="http://schemas.openxmlformats.org/officeDocument/2006/relationships/image" Target="../media/image56.png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image" Target="../media/image83.png"/><Relationship Id="rId32" Type="http://schemas.openxmlformats.org/officeDocument/2006/relationships/image" Target="../media/image90.png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23" Type="http://schemas.openxmlformats.org/officeDocument/2006/relationships/image" Target="../media/image82.png"/><Relationship Id="rId28" Type="http://schemas.openxmlformats.org/officeDocument/2006/relationships/image" Target="../media/image87.png"/><Relationship Id="rId10" Type="http://schemas.openxmlformats.org/officeDocument/2006/relationships/tags" Target="../tags/tag112.xml"/><Relationship Id="rId19" Type="http://schemas.openxmlformats.org/officeDocument/2006/relationships/image" Target="../media/image11.png"/><Relationship Id="rId31" Type="http://schemas.openxmlformats.org/officeDocument/2006/relationships/image" Target="../media/image89.png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image" Target="../media/image58.png"/><Relationship Id="rId27" Type="http://schemas.openxmlformats.org/officeDocument/2006/relationships/image" Target="../media/image86.png"/><Relationship Id="rId30" Type="http://schemas.openxmlformats.org/officeDocument/2006/relationships/image" Target="../media/image88.png"/><Relationship Id="rId35" Type="http://schemas.openxmlformats.org/officeDocument/2006/relationships/image" Target="../media/image61.jpeg"/><Relationship Id="rId8" Type="http://schemas.openxmlformats.org/officeDocument/2006/relationships/tags" Target="../tags/tag1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tags" Target="../tags/tag121.xml"/><Relationship Id="rId7" Type="http://schemas.openxmlformats.org/officeDocument/2006/relationships/image" Target="../media/image93.png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2.xml"/><Relationship Id="rId9" Type="http://schemas.openxmlformats.org/officeDocument/2006/relationships/image" Target="../media/image95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3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01.png"/><Relationship Id="rId3" Type="http://schemas.openxmlformats.org/officeDocument/2006/relationships/tags" Target="../tags/tag125.xml"/><Relationship Id="rId21" Type="http://schemas.openxmlformats.org/officeDocument/2006/relationships/image" Target="../media/image97.png"/><Relationship Id="rId34" Type="http://schemas.openxmlformats.org/officeDocument/2006/relationships/image" Target="../media/image109.png"/><Relationship Id="rId7" Type="http://schemas.openxmlformats.org/officeDocument/2006/relationships/tags" Target="../tags/tag129.xml"/><Relationship Id="rId12" Type="http://schemas.openxmlformats.org/officeDocument/2006/relationships/tags" Target="../tags/tag134.xml"/><Relationship Id="rId17" Type="http://schemas.openxmlformats.org/officeDocument/2006/relationships/tags" Target="../tags/tag139.xml"/><Relationship Id="rId25" Type="http://schemas.openxmlformats.org/officeDocument/2006/relationships/image" Target="../media/image57.png"/><Relationship Id="rId33" Type="http://schemas.openxmlformats.org/officeDocument/2006/relationships/image" Target="../media/image108.png"/><Relationship Id="rId2" Type="http://schemas.openxmlformats.org/officeDocument/2006/relationships/tags" Target="../tags/tag124.xml"/><Relationship Id="rId16" Type="http://schemas.openxmlformats.org/officeDocument/2006/relationships/tags" Target="../tags/tag138.xml"/><Relationship Id="rId20" Type="http://schemas.openxmlformats.org/officeDocument/2006/relationships/image" Target="../media/image96.png"/><Relationship Id="rId29" Type="http://schemas.openxmlformats.org/officeDocument/2006/relationships/image" Target="../media/image104.png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24" Type="http://schemas.openxmlformats.org/officeDocument/2006/relationships/image" Target="../media/image100.png"/><Relationship Id="rId32" Type="http://schemas.openxmlformats.org/officeDocument/2006/relationships/image" Target="../media/image107.png"/><Relationship Id="rId5" Type="http://schemas.openxmlformats.org/officeDocument/2006/relationships/tags" Target="../tags/tag127.xml"/><Relationship Id="rId15" Type="http://schemas.openxmlformats.org/officeDocument/2006/relationships/tags" Target="../tags/tag137.xml"/><Relationship Id="rId23" Type="http://schemas.openxmlformats.org/officeDocument/2006/relationships/image" Target="../media/image99.png"/><Relationship Id="rId28" Type="http://schemas.openxmlformats.org/officeDocument/2006/relationships/image" Target="../media/image103.png"/><Relationship Id="rId10" Type="http://schemas.openxmlformats.org/officeDocument/2006/relationships/tags" Target="../tags/tag132.xml"/><Relationship Id="rId19" Type="http://schemas.openxmlformats.org/officeDocument/2006/relationships/notesSlide" Target="../notesSlides/notesSlide13.xml"/><Relationship Id="rId31" Type="http://schemas.openxmlformats.org/officeDocument/2006/relationships/image" Target="../media/image106.png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tags" Target="../tags/tag136.xml"/><Relationship Id="rId22" Type="http://schemas.openxmlformats.org/officeDocument/2006/relationships/image" Target="../media/image98.png"/><Relationship Id="rId27" Type="http://schemas.openxmlformats.org/officeDocument/2006/relationships/image" Target="../media/image102.png"/><Relationship Id="rId30" Type="http://schemas.openxmlformats.org/officeDocument/2006/relationships/image" Target="../media/image105.png"/><Relationship Id="rId8" Type="http://schemas.openxmlformats.org/officeDocument/2006/relationships/tags" Target="../tags/tag13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14.png"/><Relationship Id="rId3" Type="http://schemas.openxmlformats.org/officeDocument/2006/relationships/tags" Target="../tags/tag142.xml"/><Relationship Id="rId21" Type="http://schemas.openxmlformats.org/officeDocument/2006/relationships/image" Target="../media/image106.png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image" Target="../media/image113.png"/><Relationship Id="rId2" Type="http://schemas.openxmlformats.org/officeDocument/2006/relationships/tags" Target="../tags/tag141.xml"/><Relationship Id="rId16" Type="http://schemas.openxmlformats.org/officeDocument/2006/relationships/image" Target="../media/image112.png"/><Relationship Id="rId20" Type="http://schemas.openxmlformats.org/officeDocument/2006/relationships/image" Target="../media/image105.png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24" Type="http://schemas.openxmlformats.org/officeDocument/2006/relationships/image" Target="../media/image117.png"/><Relationship Id="rId5" Type="http://schemas.openxmlformats.org/officeDocument/2006/relationships/tags" Target="../tags/tag144.xml"/><Relationship Id="rId15" Type="http://schemas.openxmlformats.org/officeDocument/2006/relationships/image" Target="../media/image111.png"/><Relationship Id="rId23" Type="http://schemas.openxmlformats.org/officeDocument/2006/relationships/image" Target="../media/image116.png"/><Relationship Id="rId10" Type="http://schemas.openxmlformats.org/officeDocument/2006/relationships/tags" Target="../tags/tag149.xml"/><Relationship Id="rId19" Type="http://schemas.openxmlformats.org/officeDocument/2006/relationships/image" Target="../media/image96.png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image" Target="../media/image110.png"/><Relationship Id="rId22" Type="http://schemas.openxmlformats.org/officeDocument/2006/relationships/image" Target="../media/image1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13" Type="http://schemas.openxmlformats.org/officeDocument/2006/relationships/image" Target="../media/image121.png"/><Relationship Id="rId3" Type="http://schemas.openxmlformats.org/officeDocument/2006/relationships/tags" Target="../tags/tag154.xml"/><Relationship Id="rId7" Type="http://schemas.openxmlformats.org/officeDocument/2006/relationships/tags" Target="../tags/tag158.xml"/><Relationship Id="rId12" Type="http://schemas.openxmlformats.org/officeDocument/2006/relationships/image" Target="../media/image120.png"/><Relationship Id="rId2" Type="http://schemas.openxmlformats.org/officeDocument/2006/relationships/tags" Target="../tags/tag153.xml"/><Relationship Id="rId16" Type="http://schemas.openxmlformats.org/officeDocument/2006/relationships/image" Target="../media/image124.png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image" Target="../media/image119.png"/><Relationship Id="rId5" Type="http://schemas.openxmlformats.org/officeDocument/2006/relationships/tags" Target="../tags/tag156.xml"/><Relationship Id="rId15" Type="http://schemas.openxmlformats.org/officeDocument/2006/relationships/image" Target="../media/image123.png"/><Relationship Id="rId10" Type="http://schemas.openxmlformats.org/officeDocument/2006/relationships/image" Target="../media/image118.png"/><Relationship Id="rId4" Type="http://schemas.openxmlformats.org/officeDocument/2006/relationships/tags" Target="../tags/tag15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13" Type="http://schemas.openxmlformats.org/officeDocument/2006/relationships/tags" Target="../tags/tag172.xml"/><Relationship Id="rId18" Type="http://schemas.openxmlformats.org/officeDocument/2006/relationships/image" Target="../media/image125.png"/><Relationship Id="rId26" Type="http://schemas.openxmlformats.org/officeDocument/2006/relationships/image" Target="../media/image133.png"/><Relationship Id="rId3" Type="http://schemas.openxmlformats.org/officeDocument/2006/relationships/tags" Target="../tags/tag162.xml"/><Relationship Id="rId21" Type="http://schemas.openxmlformats.org/officeDocument/2006/relationships/image" Target="../media/image128.png"/><Relationship Id="rId7" Type="http://schemas.openxmlformats.org/officeDocument/2006/relationships/tags" Target="../tags/tag166.xml"/><Relationship Id="rId12" Type="http://schemas.openxmlformats.org/officeDocument/2006/relationships/tags" Target="../tags/tag171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32.png"/><Relationship Id="rId2" Type="http://schemas.openxmlformats.org/officeDocument/2006/relationships/tags" Target="../tags/tag161.xml"/><Relationship Id="rId16" Type="http://schemas.openxmlformats.org/officeDocument/2006/relationships/tags" Target="../tags/tag175.xml"/><Relationship Id="rId20" Type="http://schemas.openxmlformats.org/officeDocument/2006/relationships/image" Target="../media/image127.png"/><Relationship Id="rId29" Type="http://schemas.openxmlformats.org/officeDocument/2006/relationships/image" Target="../media/image135.png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tags" Target="../tags/tag170.xml"/><Relationship Id="rId24" Type="http://schemas.openxmlformats.org/officeDocument/2006/relationships/image" Target="../media/image131.png"/><Relationship Id="rId32" Type="http://schemas.openxmlformats.org/officeDocument/2006/relationships/image" Target="../media/image109.png"/><Relationship Id="rId5" Type="http://schemas.openxmlformats.org/officeDocument/2006/relationships/tags" Target="../tags/tag164.xml"/><Relationship Id="rId15" Type="http://schemas.openxmlformats.org/officeDocument/2006/relationships/tags" Target="../tags/tag174.xml"/><Relationship Id="rId23" Type="http://schemas.openxmlformats.org/officeDocument/2006/relationships/image" Target="../media/image130.png"/><Relationship Id="rId28" Type="http://schemas.openxmlformats.org/officeDocument/2006/relationships/image" Target="../media/image134.png"/><Relationship Id="rId10" Type="http://schemas.openxmlformats.org/officeDocument/2006/relationships/tags" Target="../tags/tag169.xml"/><Relationship Id="rId19" Type="http://schemas.openxmlformats.org/officeDocument/2006/relationships/image" Target="../media/image126.png"/><Relationship Id="rId31" Type="http://schemas.openxmlformats.org/officeDocument/2006/relationships/image" Target="../media/image108.png"/><Relationship Id="rId4" Type="http://schemas.openxmlformats.org/officeDocument/2006/relationships/tags" Target="../tags/tag163.xml"/><Relationship Id="rId9" Type="http://schemas.openxmlformats.org/officeDocument/2006/relationships/tags" Target="../tags/tag168.xml"/><Relationship Id="rId14" Type="http://schemas.openxmlformats.org/officeDocument/2006/relationships/tags" Target="../tags/tag173.xml"/><Relationship Id="rId22" Type="http://schemas.openxmlformats.org/officeDocument/2006/relationships/image" Target="../media/image129.png"/><Relationship Id="rId27" Type="http://schemas.openxmlformats.org/officeDocument/2006/relationships/image" Target="../media/image57.png"/><Relationship Id="rId30" Type="http://schemas.openxmlformats.org/officeDocument/2006/relationships/image" Target="../media/image136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188.xml"/><Relationship Id="rId18" Type="http://schemas.openxmlformats.org/officeDocument/2006/relationships/tags" Target="../tags/tag193.xml"/><Relationship Id="rId26" Type="http://schemas.openxmlformats.org/officeDocument/2006/relationships/image" Target="../media/image143.png"/><Relationship Id="rId3" Type="http://schemas.openxmlformats.org/officeDocument/2006/relationships/tags" Target="../tags/tag178.xml"/><Relationship Id="rId21" Type="http://schemas.openxmlformats.org/officeDocument/2006/relationships/image" Target="../media/image138.png"/><Relationship Id="rId34" Type="http://schemas.openxmlformats.org/officeDocument/2006/relationships/image" Target="../media/image148.png"/><Relationship Id="rId7" Type="http://schemas.openxmlformats.org/officeDocument/2006/relationships/tags" Target="../tags/tag182.xml"/><Relationship Id="rId12" Type="http://schemas.openxmlformats.org/officeDocument/2006/relationships/tags" Target="../tags/tag187.xml"/><Relationship Id="rId17" Type="http://schemas.openxmlformats.org/officeDocument/2006/relationships/tags" Target="../tags/tag192.xml"/><Relationship Id="rId25" Type="http://schemas.openxmlformats.org/officeDocument/2006/relationships/image" Target="../media/image142.png"/><Relationship Id="rId33" Type="http://schemas.openxmlformats.org/officeDocument/2006/relationships/image" Target="../media/image147.png"/><Relationship Id="rId2" Type="http://schemas.openxmlformats.org/officeDocument/2006/relationships/tags" Target="../tags/tag177.xml"/><Relationship Id="rId16" Type="http://schemas.openxmlformats.org/officeDocument/2006/relationships/tags" Target="../tags/tag191.xml"/><Relationship Id="rId20" Type="http://schemas.openxmlformats.org/officeDocument/2006/relationships/image" Target="../media/image137.png"/><Relationship Id="rId29" Type="http://schemas.openxmlformats.org/officeDocument/2006/relationships/image" Target="../media/image146.png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tags" Target="../tags/tag186.xml"/><Relationship Id="rId24" Type="http://schemas.openxmlformats.org/officeDocument/2006/relationships/image" Target="../media/image141.png"/><Relationship Id="rId32" Type="http://schemas.openxmlformats.org/officeDocument/2006/relationships/image" Target="../media/image106.png"/><Relationship Id="rId5" Type="http://schemas.openxmlformats.org/officeDocument/2006/relationships/tags" Target="../tags/tag180.xml"/><Relationship Id="rId15" Type="http://schemas.openxmlformats.org/officeDocument/2006/relationships/tags" Target="../tags/tag190.xml"/><Relationship Id="rId23" Type="http://schemas.openxmlformats.org/officeDocument/2006/relationships/image" Target="../media/image140.png"/><Relationship Id="rId28" Type="http://schemas.openxmlformats.org/officeDocument/2006/relationships/image" Target="../media/image145.png"/><Relationship Id="rId36" Type="http://schemas.openxmlformats.org/officeDocument/2006/relationships/image" Target="../media/image150.png"/><Relationship Id="rId10" Type="http://schemas.openxmlformats.org/officeDocument/2006/relationships/tags" Target="../tags/tag18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05.png"/><Relationship Id="rId4" Type="http://schemas.openxmlformats.org/officeDocument/2006/relationships/tags" Target="../tags/tag179.xml"/><Relationship Id="rId9" Type="http://schemas.openxmlformats.org/officeDocument/2006/relationships/tags" Target="../tags/tag184.xml"/><Relationship Id="rId14" Type="http://schemas.openxmlformats.org/officeDocument/2006/relationships/tags" Target="../tags/tag189.xml"/><Relationship Id="rId22" Type="http://schemas.openxmlformats.org/officeDocument/2006/relationships/image" Target="../media/image139.png"/><Relationship Id="rId27" Type="http://schemas.openxmlformats.org/officeDocument/2006/relationships/image" Target="../media/image144.png"/><Relationship Id="rId30" Type="http://schemas.openxmlformats.org/officeDocument/2006/relationships/image" Target="../media/image96.png"/><Relationship Id="rId35" Type="http://schemas.openxmlformats.org/officeDocument/2006/relationships/image" Target="../media/image149.png"/><Relationship Id="rId8" Type="http://schemas.openxmlformats.org/officeDocument/2006/relationships/tags" Target="../tags/tag183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206.xml"/><Relationship Id="rId18" Type="http://schemas.openxmlformats.org/officeDocument/2006/relationships/tags" Target="../tags/tag211.xml"/><Relationship Id="rId26" Type="http://schemas.openxmlformats.org/officeDocument/2006/relationships/image" Target="../media/image152.png"/><Relationship Id="rId39" Type="http://schemas.openxmlformats.org/officeDocument/2006/relationships/image" Target="../media/image165.png"/><Relationship Id="rId21" Type="http://schemas.openxmlformats.org/officeDocument/2006/relationships/tags" Target="../tags/tag214.xml"/><Relationship Id="rId34" Type="http://schemas.openxmlformats.org/officeDocument/2006/relationships/image" Target="../media/image160.png"/><Relationship Id="rId42" Type="http://schemas.openxmlformats.org/officeDocument/2006/relationships/image" Target="../media/image167.png"/><Relationship Id="rId7" Type="http://schemas.openxmlformats.org/officeDocument/2006/relationships/tags" Target="../tags/tag200.xml"/><Relationship Id="rId2" Type="http://schemas.openxmlformats.org/officeDocument/2006/relationships/tags" Target="../tags/tag195.xml"/><Relationship Id="rId16" Type="http://schemas.openxmlformats.org/officeDocument/2006/relationships/tags" Target="../tags/tag209.xml"/><Relationship Id="rId20" Type="http://schemas.openxmlformats.org/officeDocument/2006/relationships/tags" Target="../tags/tag213.xml"/><Relationship Id="rId29" Type="http://schemas.openxmlformats.org/officeDocument/2006/relationships/image" Target="../media/image155.png"/><Relationship Id="rId41" Type="http://schemas.openxmlformats.org/officeDocument/2006/relationships/image" Target="../media/image166.png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11" Type="http://schemas.openxmlformats.org/officeDocument/2006/relationships/tags" Target="../tags/tag204.xml"/><Relationship Id="rId24" Type="http://schemas.openxmlformats.org/officeDocument/2006/relationships/image" Target="../media/image151.png"/><Relationship Id="rId32" Type="http://schemas.openxmlformats.org/officeDocument/2006/relationships/image" Target="../media/image158.png"/><Relationship Id="rId37" Type="http://schemas.openxmlformats.org/officeDocument/2006/relationships/image" Target="../media/image163.png"/><Relationship Id="rId40" Type="http://schemas.openxmlformats.org/officeDocument/2006/relationships/image" Target="../media/image44.png"/><Relationship Id="rId5" Type="http://schemas.openxmlformats.org/officeDocument/2006/relationships/tags" Target="../tags/tag198.xml"/><Relationship Id="rId15" Type="http://schemas.openxmlformats.org/officeDocument/2006/relationships/tags" Target="../tags/tag208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54.png"/><Relationship Id="rId36" Type="http://schemas.openxmlformats.org/officeDocument/2006/relationships/image" Target="../media/image162.png"/><Relationship Id="rId10" Type="http://schemas.openxmlformats.org/officeDocument/2006/relationships/tags" Target="../tags/tag203.xml"/><Relationship Id="rId19" Type="http://schemas.openxmlformats.org/officeDocument/2006/relationships/tags" Target="../tags/tag212.xml"/><Relationship Id="rId31" Type="http://schemas.openxmlformats.org/officeDocument/2006/relationships/image" Target="../media/image157.png"/><Relationship Id="rId4" Type="http://schemas.openxmlformats.org/officeDocument/2006/relationships/tags" Target="../tags/tag197.xml"/><Relationship Id="rId9" Type="http://schemas.openxmlformats.org/officeDocument/2006/relationships/tags" Target="../tags/tag202.xml"/><Relationship Id="rId14" Type="http://schemas.openxmlformats.org/officeDocument/2006/relationships/tags" Target="../tags/tag207.xml"/><Relationship Id="rId22" Type="http://schemas.openxmlformats.org/officeDocument/2006/relationships/tags" Target="../tags/tag215.xml"/><Relationship Id="rId27" Type="http://schemas.openxmlformats.org/officeDocument/2006/relationships/image" Target="../media/image153.png"/><Relationship Id="rId30" Type="http://schemas.openxmlformats.org/officeDocument/2006/relationships/image" Target="../media/image156.png"/><Relationship Id="rId35" Type="http://schemas.openxmlformats.org/officeDocument/2006/relationships/image" Target="../media/image161.png"/><Relationship Id="rId8" Type="http://schemas.openxmlformats.org/officeDocument/2006/relationships/tags" Target="../tags/tag201.xml"/><Relationship Id="rId3" Type="http://schemas.openxmlformats.org/officeDocument/2006/relationships/tags" Target="../tags/tag196.xml"/><Relationship Id="rId12" Type="http://schemas.openxmlformats.org/officeDocument/2006/relationships/tags" Target="../tags/tag205.xml"/><Relationship Id="rId17" Type="http://schemas.openxmlformats.org/officeDocument/2006/relationships/tags" Target="../tags/tag210.xml"/><Relationship Id="rId25" Type="http://schemas.openxmlformats.org/officeDocument/2006/relationships/image" Target="../media/image96.png"/><Relationship Id="rId33" Type="http://schemas.openxmlformats.org/officeDocument/2006/relationships/image" Target="../media/image159.png"/><Relationship Id="rId38" Type="http://schemas.openxmlformats.org/officeDocument/2006/relationships/image" Target="../media/image1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tags" Target="../tags/tag221.xml"/><Relationship Id="rId7" Type="http://schemas.openxmlformats.org/officeDocument/2006/relationships/image" Target="../media/image171.png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image" Target="../media/image17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image" Target="../media/image7.png"/><Relationship Id="rId21" Type="http://schemas.openxmlformats.org/officeDocument/2006/relationships/notesSlide" Target="../notesSlides/notesSlide3.xml"/><Relationship Id="rId34" Type="http://schemas.openxmlformats.org/officeDocument/2006/relationships/image" Target="../media/image15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image" Target="../media/image6.png"/><Relationship Id="rId33" Type="http://schemas.openxmlformats.org/officeDocument/2006/relationships/image" Target="../media/image14.png"/><Relationship Id="rId38" Type="http://schemas.openxmlformats.org/officeDocument/2006/relationships/image" Target="../media/image19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0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5.png"/><Relationship Id="rId32" Type="http://schemas.openxmlformats.org/officeDocument/2006/relationships/image" Target="../media/image13.png"/><Relationship Id="rId37" Type="http://schemas.openxmlformats.org/officeDocument/2006/relationships/image" Target="../media/image18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4.png"/><Relationship Id="rId28" Type="http://schemas.openxmlformats.org/officeDocument/2006/relationships/image" Target="../media/image9.png"/><Relationship Id="rId36" Type="http://schemas.openxmlformats.org/officeDocument/2006/relationships/image" Target="../media/image17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12.jpe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3.png"/><Relationship Id="rId27" Type="http://schemas.openxmlformats.org/officeDocument/2006/relationships/image" Target="../media/image8.png"/><Relationship Id="rId30" Type="http://schemas.openxmlformats.org/officeDocument/2006/relationships/image" Target="../media/image11.png"/><Relationship Id="rId35" Type="http://schemas.openxmlformats.org/officeDocument/2006/relationships/image" Target="../media/image16.png"/><Relationship Id="rId8" Type="http://schemas.openxmlformats.org/officeDocument/2006/relationships/tags" Target="../tags/tag10.xml"/><Relationship Id="rId3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../media/image21.png"/><Relationship Id="rId18" Type="http://schemas.openxmlformats.org/officeDocument/2006/relationships/image" Target="../media/image23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20.png"/><Relationship Id="rId17" Type="http://schemas.openxmlformats.org/officeDocument/2006/relationships/image" Target="../media/image22.png"/><Relationship Id="rId2" Type="http://schemas.openxmlformats.org/officeDocument/2006/relationships/tags" Target="../tags/tag23.xml"/><Relationship Id="rId16" Type="http://schemas.openxmlformats.org/officeDocument/2006/relationships/image" Target="../media/image13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8.png"/><Relationship Id="rId5" Type="http://schemas.openxmlformats.org/officeDocument/2006/relationships/tags" Target="../tags/tag26.xml"/><Relationship Id="rId15" Type="http://schemas.openxmlformats.org/officeDocument/2006/relationships/image" Target="../media/image12.jpeg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24.png"/><Relationship Id="rId4" Type="http://schemas.openxmlformats.org/officeDocument/2006/relationships/tags" Target="../tags/tag2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8.png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image" Target="../media/image27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26.png"/><Relationship Id="rId5" Type="http://schemas.openxmlformats.org/officeDocument/2006/relationships/tags" Target="../tags/tag34.xml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tags" Target="../tags/tag33.xml"/><Relationship Id="rId9" Type="http://schemas.openxmlformats.org/officeDocument/2006/relationships/notesSlide" Target="../notesSlides/notesSlide5.xml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4.png"/><Relationship Id="rId3" Type="http://schemas.openxmlformats.org/officeDocument/2006/relationships/tags" Target="../tags/tag39.xml"/><Relationship Id="rId21" Type="http://schemas.openxmlformats.org/officeDocument/2006/relationships/image" Target="../media/image37.png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image" Target="../media/image33.png"/><Relationship Id="rId2" Type="http://schemas.openxmlformats.org/officeDocument/2006/relationships/tags" Target="../tags/tag38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24" Type="http://schemas.openxmlformats.org/officeDocument/2006/relationships/image" Target="../media/image40.png"/><Relationship Id="rId5" Type="http://schemas.openxmlformats.org/officeDocument/2006/relationships/tags" Target="../tags/tag41.xml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10" Type="http://schemas.openxmlformats.org/officeDocument/2006/relationships/tags" Target="../tags/tag46.xml"/><Relationship Id="rId19" Type="http://schemas.openxmlformats.org/officeDocument/2006/relationships/image" Target="../media/image35.png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notesSlide" Target="../notesSlides/notesSlide6.xml"/><Relationship Id="rId22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61.xml"/><Relationship Id="rId18" Type="http://schemas.openxmlformats.org/officeDocument/2006/relationships/tags" Target="../tags/tag66.xml"/><Relationship Id="rId26" Type="http://schemas.openxmlformats.org/officeDocument/2006/relationships/notesSlide" Target="../notesSlides/notesSlide7.xml"/><Relationship Id="rId39" Type="http://schemas.openxmlformats.org/officeDocument/2006/relationships/image" Target="../media/image52.png"/><Relationship Id="rId21" Type="http://schemas.openxmlformats.org/officeDocument/2006/relationships/tags" Target="../tags/tag69.xml"/><Relationship Id="rId34" Type="http://schemas.openxmlformats.org/officeDocument/2006/relationships/image" Target="../media/image47.png"/><Relationship Id="rId42" Type="http://schemas.openxmlformats.org/officeDocument/2006/relationships/image" Target="../media/image55.png"/><Relationship Id="rId47" Type="http://schemas.openxmlformats.org/officeDocument/2006/relationships/image" Target="../media/image60.png"/><Relationship Id="rId50" Type="http://schemas.openxmlformats.org/officeDocument/2006/relationships/image" Target="../media/image63.png"/><Relationship Id="rId7" Type="http://schemas.openxmlformats.org/officeDocument/2006/relationships/tags" Target="../tags/tag55.xml"/><Relationship Id="rId2" Type="http://schemas.openxmlformats.org/officeDocument/2006/relationships/tags" Target="../tags/tag50.xml"/><Relationship Id="rId16" Type="http://schemas.openxmlformats.org/officeDocument/2006/relationships/tags" Target="../tags/tag64.xml"/><Relationship Id="rId29" Type="http://schemas.openxmlformats.org/officeDocument/2006/relationships/image" Target="../media/image42.png"/><Relationship Id="rId11" Type="http://schemas.openxmlformats.org/officeDocument/2006/relationships/tags" Target="../tags/tag59.xml"/><Relationship Id="rId24" Type="http://schemas.openxmlformats.org/officeDocument/2006/relationships/tags" Target="../tags/tag72.xml"/><Relationship Id="rId32" Type="http://schemas.openxmlformats.org/officeDocument/2006/relationships/image" Target="../media/image45.png"/><Relationship Id="rId37" Type="http://schemas.openxmlformats.org/officeDocument/2006/relationships/image" Target="../media/image50.png"/><Relationship Id="rId40" Type="http://schemas.openxmlformats.org/officeDocument/2006/relationships/image" Target="../media/image53.png"/><Relationship Id="rId45" Type="http://schemas.openxmlformats.org/officeDocument/2006/relationships/image" Target="../media/image58.png"/><Relationship Id="rId5" Type="http://schemas.openxmlformats.org/officeDocument/2006/relationships/tags" Target="../tags/tag53.xml"/><Relationship Id="rId15" Type="http://schemas.openxmlformats.org/officeDocument/2006/relationships/tags" Target="../tags/tag63.xml"/><Relationship Id="rId23" Type="http://schemas.openxmlformats.org/officeDocument/2006/relationships/tags" Target="../tags/tag71.xml"/><Relationship Id="rId28" Type="http://schemas.openxmlformats.org/officeDocument/2006/relationships/image" Target="../media/image41.png"/><Relationship Id="rId36" Type="http://schemas.openxmlformats.org/officeDocument/2006/relationships/image" Target="../media/image49.png"/><Relationship Id="rId49" Type="http://schemas.openxmlformats.org/officeDocument/2006/relationships/image" Target="../media/image62.png"/><Relationship Id="rId10" Type="http://schemas.openxmlformats.org/officeDocument/2006/relationships/tags" Target="../tags/tag58.xml"/><Relationship Id="rId19" Type="http://schemas.openxmlformats.org/officeDocument/2006/relationships/tags" Target="../tags/tag67.xml"/><Relationship Id="rId31" Type="http://schemas.openxmlformats.org/officeDocument/2006/relationships/image" Target="../media/image44.png"/><Relationship Id="rId44" Type="http://schemas.openxmlformats.org/officeDocument/2006/relationships/image" Target="../media/image57.png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Relationship Id="rId22" Type="http://schemas.openxmlformats.org/officeDocument/2006/relationships/tags" Target="../tags/tag70.xml"/><Relationship Id="rId27" Type="http://schemas.openxmlformats.org/officeDocument/2006/relationships/image" Target="../media/image11.png"/><Relationship Id="rId30" Type="http://schemas.openxmlformats.org/officeDocument/2006/relationships/image" Target="../media/image43.png"/><Relationship Id="rId35" Type="http://schemas.openxmlformats.org/officeDocument/2006/relationships/image" Target="../media/image48.png"/><Relationship Id="rId43" Type="http://schemas.openxmlformats.org/officeDocument/2006/relationships/image" Target="../media/image56.png"/><Relationship Id="rId48" Type="http://schemas.openxmlformats.org/officeDocument/2006/relationships/image" Target="../media/image61.jpeg"/><Relationship Id="rId8" Type="http://schemas.openxmlformats.org/officeDocument/2006/relationships/tags" Target="../tags/tag56.xml"/><Relationship Id="rId3" Type="http://schemas.openxmlformats.org/officeDocument/2006/relationships/tags" Target="../tags/tag51.xml"/><Relationship Id="rId12" Type="http://schemas.openxmlformats.org/officeDocument/2006/relationships/tags" Target="../tags/tag60.xml"/><Relationship Id="rId17" Type="http://schemas.openxmlformats.org/officeDocument/2006/relationships/tags" Target="../tags/tag65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46.png"/><Relationship Id="rId38" Type="http://schemas.openxmlformats.org/officeDocument/2006/relationships/image" Target="../media/image51.png"/><Relationship Id="rId46" Type="http://schemas.openxmlformats.org/officeDocument/2006/relationships/image" Target="../media/image59.png"/><Relationship Id="rId20" Type="http://schemas.openxmlformats.org/officeDocument/2006/relationships/tags" Target="../tags/tag68.xml"/><Relationship Id="rId41" Type="http://schemas.openxmlformats.org/officeDocument/2006/relationships/image" Target="../media/image54.png"/><Relationship Id="rId1" Type="http://schemas.openxmlformats.org/officeDocument/2006/relationships/tags" Target="../tags/tag49.xml"/><Relationship Id="rId6" Type="http://schemas.openxmlformats.org/officeDocument/2006/relationships/tags" Target="../tags/tag5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image" Target="../media/image65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64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tags" Target="../tags/tag88.xml"/><Relationship Id="rId18" Type="http://schemas.openxmlformats.org/officeDocument/2006/relationships/image" Target="../media/image67.png"/><Relationship Id="rId26" Type="http://schemas.openxmlformats.org/officeDocument/2006/relationships/image" Target="../media/image75.png"/><Relationship Id="rId3" Type="http://schemas.openxmlformats.org/officeDocument/2006/relationships/tags" Target="../tags/tag78.xml"/><Relationship Id="rId21" Type="http://schemas.openxmlformats.org/officeDocument/2006/relationships/image" Target="../media/image70.png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2" Type="http://schemas.openxmlformats.org/officeDocument/2006/relationships/tags" Target="../tags/tag77.xml"/><Relationship Id="rId16" Type="http://schemas.openxmlformats.org/officeDocument/2006/relationships/notesSlide" Target="../notesSlides/notesSlide9.xml"/><Relationship Id="rId20" Type="http://schemas.openxmlformats.org/officeDocument/2006/relationships/image" Target="../media/image69.png"/><Relationship Id="rId29" Type="http://schemas.openxmlformats.org/officeDocument/2006/relationships/image" Target="../media/image78.png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24" Type="http://schemas.openxmlformats.org/officeDocument/2006/relationships/image" Target="../media/image73.png"/><Relationship Id="rId5" Type="http://schemas.openxmlformats.org/officeDocument/2006/relationships/tags" Target="../tags/tag80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72.png"/><Relationship Id="rId28" Type="http://schemas.openxmlformats.org/officeDocument/2006/relationships/image" Target="../media/image77.png"/><Relationship Id="rId10" Type="http://schemas.openxmlformats.org/officeDocument/2006/relationships/tags" Target="../tags/tag85.xml"/><Relationship Id="rId19" Type="http://schemas.openxmlformats.org/officeDocument/2006/relationships/image" Target="../media/image68.png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Relationship Id="rId22" Type="http://schemas.openxmlformats.org/officeDocument/2006/relationships/image" Target="../media/image71.png"/><Relationship Id="rId27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00A788-2762-4D45-9E30-45D97FBB8720}"/>
              </a:ext>
            </a:extLst>
          </p:cNvPr>
          <p:cNvSpPr txBox="1"/>
          <p:nvPr/>
        </p:nvSpPr>
        <p:spPr>
          <a:xfrm>
            <a:off x="528917" y="2627914"/>
            <a:ext cx="11134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>
                <a:solidFill>
                  <a:srgbClr val="C00000"/>
                </a:solidFill>
                <a:effectLst/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Adaptive Extractors and their </a:t>
            </a:r>
          </a:p>
          <a:p>
            <a:pPr algn="ctr"/>
            <a:r>
              <a:rPr lang="en-US" sz="3600" b="1" i="0" dirty="0">
                <a:solidFill>
                  <a:srgbClr val="C00000"/>
                </a:solidFill>
                <a:effectLst/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Application to Leakage Resilient Secret Sharing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37B120-D530-40AD-94E3-1E8278356058}"/>
              </a:ext>
            </a:extLst>
          </p:cNvPr>
          <p:cNvSpPr txBox="1"/>
          <p:nvPr/>
        </p:nvSpPr>
        <p:spPr>
          <a:xfrm>
            <a:off x="812042" y="4240898"/>
            <a:ext cx="11064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Nishanth Chandran</a:t>
            </a:r>
            <a:r>
              <a:rPr lang="en-US" baseline="30000">
                <a:solidFill>
                  <a:srgbClr val="0070C0"/>
                </a:solidFill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1</a:t>
            </a:r>
            <a:r>
              <a:rPr lang="en-US" sz="2000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, Bhavana Kanukurthi</a:t>
            </a:r>
            <a:r>
              <a:rPr lang="en-US" sz="2000" baseline="30000">
                <a:solidFill>
                  <a:srgbClr val="FF0000"/>
                </a:solidFill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2</a:t>
            </a:r>
            <a:r>
              <a:rPr lang="en-US" sz="2000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, </a:t>
            </a:r>
            <a:r>
              <a:rPr lang="en-US" sz="2000" b="1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Sai Lakshmi Bhavana Obbattu</a:t>
            </a:r>
            <a:r>
              <a:rPr lang="en-US" sz="2000" baseline="30000">
                <a:solidFill>
                  <a:srgbClr val="0070C0"/>
                </a:solidFill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1</a:t>
            </a:r>
            <a:r>
              <a:rPr lang="en-US" sz="2000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 and Sruthi Sekar</a:t>
            </a:r>
            <a:r>
              <a:rPr lang="en-US" sz="2000" baseline="30000">
                <a:solidFill>
                  <a:srgbClr val="FF0000"/>
                </a:solidFill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2</a:t>
            </a:r>
            <a:endParaRPr lang="en-US" sz="2000">
              <a:solidFill>
                <a:srgbClr val="FF0000"/>
              </a:solidFill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6F4568-FCDB-4F5F-93EF-AB4CDB454871}"/>
              </a:ext>
            </a:extLst>
          </p:cNvPr>
          <p:cNvSpPr txBox="1"/>
          <p:nvPr/>
        </p:nvSpPr>
        <p:spPr>
          <a:xfrm>
            <a:off x="4813938" y="5088836"/>
            <a:ext cx="3060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aseline="30000">
                <a:solidFill>
                  <a:srgbClr val="0070C0"/>
                </a:solidFill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1</a:t>
            </a:r>
            <a:r>
              <a:rPr lang="en-US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Microsoft Research, India </a:t>
            </a:r>
            <a:r>
              <a:rPr lang="en-US" baseline="30000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 </a:t>
            </a:r>
            <a:endParaRPr lang="en-US">
              <a:solidFill>
                <a:srgbClr val="C00000"/>
              </a:solidFill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3903D9-9340-4D93-BCFC-5468B8990339}"/>
              </a:ext>
            </a:extLst>
          </p:cNvPr>
          <p:cNvSpPr txBox="1"/>
          <p:nvPr/>
        </p:nvSpPr>
        <p:spPr>
          <a:xfrm>
            <a:off x="4486123" y="5591093"/>
            <a:ext cx="3716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aseline="30000" dirty="0">
                <a:solidFill>
                  <a:srgbClr val="FF0000"/>
                </a:solidFill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2</a:t>
            </a:r>
            <a:r>
              <a:rPr lang="en-US" dirty="0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Indian Institute of Science, India </a:t>
            </a:r>
            <a:r>
              <a:rPr lang="en-US" baseline="30000" dirty="0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 </a:t>
            </a:r>
            <a:endParaRPr lang="en-US" dirty="0">
              <a:solidFill>
                <a:srgbClr val="C00000"/>
              </a:solidFill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489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0E2FA-FBF9-49F3-A0B9-41778B645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9369"/>
            <a:ext cx="10515600" cy="1325563"/>
          </a:xfrm>
        </p:spPr>
        <p:txBody>
          <a:bodyPr/>
          <a:lstStyle/>
          <a:p>
            <a:r>
              <a:rPr lang="en-US" dirty="0"/>
              <a:t>Our Result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28059D2-0D52-4A90-9D2E-5B447CB6F873}"/>
              </a:ext>
            </a:extLst>
          </p:cNvPr>
          <p:cNvCxnSpPr>
            <a:cxnSpLocks/>
          </p:cNvCxnSpPr>
          <p:nvPr/>
        </p:nvCxnSpPr>
        <p:spPr>
          <a:xfrm flipV="1">
            <a:off x="2536087" y="2604523"/>
            <a:ext cx="0" cy="226409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C267261-B100-4C0B-ADE6-14FF7F1053FA}"/>
              </a:ext>
            </a:extLst>
          </p:cNvPr>
          <p:cNvCxnSpPr>
            <a:cxnSpLocks/>
          </p:cNvCxnSpPr>
          <p:nvPr/>
        </p:nvCxnSpPr>
        <p:spPr>
          <a:xfrm>
            <a:off x="2536087" y="4868617"/>
            <a:ext cx="3271364" cy="1001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1C972C5-E698-4AB3-A70E-E12FCB43656E}"/>
              </a:ext>
            </a:extLst>
          </p:cNvPr>
          <p:cNvSpPr txBox="1"/>
          <p:nvPr/>
        </p:nvSpPr>
        <p:spPr>
          <a:xfrm>
            <a:off x="2979000" y="5175798"/>
            <a:ext cx="45719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>
              <a:solidFill>
                <a:srgbClr val="C00000"/>
              </a:solidFill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</p:txBody>
      </p:sp>
      <p:pic>
        <p:nvPicPr>
          <p:cNvPr id="14" name="Picture 13" descr="\documentclass{article}&#10;\usepackage{amsmath}&#10;\usepackage[textwidth=600pt]{geometry}&#10;\usepackage[dvipsnames]{xcolor}&#10;&#10;\pagestyle{empty}&#10;\begin{document}&#10;&#10;Rate&#10;&#10;\end{document}" title="IguanaTex Bitmap Display">
            <a:extLst>
              <a:ext uri="{FF2B5EF4-FFF2-40B4-BE49-F238E27FC236}">
                <a16:creationId xmlns:a16="http://schemas.microsoft.com/office/drawing/2014/main" id="{31F5A5FC-3703-4040-A9F2-3E5A205DD62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743" y="4777292"/>
            <a:ext cx="458057" cy="160457"/>
          </a:xfrm>
          <a:prstGeom prst="rect">
            <a:avLst/>
          </a:prstGeom>
        </p:spPr>
      </p:pic>
      <p:pic>
        <p:nvPicPr>
          <p:cNvPr id="46" name="Picture 45" descr="\documentclass{article}&#10;\usepackage{amsmath}&#10;\usepackage[textwidth=600pt]{geometry}&#10;\usepackage[dvipsnames]{xcolor}&#10;&#10;\pagestyle{empty}&#10;\begin{document}&#10;Leakage Model&#10;&#10;\end{document}" title="IguanaTex Bitmap Display">
            <a:extLst>
              <a:ext uri="{FF2B5EF4-FFF2-40B4-BE49-F238E27FC236}">
                <a16:creationId xmlns:a16="http://schemas.microsoft.com/office/drawing/2014/main" id="{8AAD973C-B403-4F06-AD6B-62AD82E4338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03" y="2298274"/>
            <a:ext cx="1478400" cy="204343"/>
          </a:xfrm>
          <a:prstGeom prst="rect">
            <a:avLst/>
          </a:prstGeom>
        </p:spPr>
      </p:pic>
      <p:pic>
        <p:nvPicPr>
          <p:cNvPr id="21" name="Picture 20" descr="\documentclass{article}&#10;\usepackage{amsmath}&#10;\usepackage[textwidth=600pt]{geometry}&#10;\usepackage[dvipsnames]{xcolor}&#10;&#10;\pagestyle{empty}&#10;\begin{document}&#10;&#10;[CGGKMLZ20]&#10;&#10;\end{document}" title="IguanaTex Bitmap Display">
            <a:extLst>
              <a:ext uri="{FF2B5EF4-FFF2-40B4-BE49-F238E27FC236}">
                <a16:creationId xmlns:a16="http://schemas.microsoft.com/office/drawing/2014/main" id="{55E4D7A9-52BD-4EE2-AD99-8468C93B0C4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2" y="2963177"/>
            <a:ext cx="1489371" cy="229029"/>
          </a:xfrm>
          <a:prstGeom prst="rect">
            <a:avLst/>
          </a:prstGeom>
        </p:spPr>
      </p:pic>
      <p:pic>
        <p:nvPicPr>
          <p:cNvPr id="23" name="Picture 22" descr="\documentclass{article}&#10;\usepackage{amsmath}&#10;\usepackage[textwidth=600pt]{geometry}&#10;\usepackage[dvipsnames]{xcolor}&#10;&#10;\pagestyle{empty}&#10;\begin{document}&#10;&#10;[KMS19]&#10;&#10;\end{document}" title="IguanaTex Bitmap Display">
            <a:extLst>
              <a:ext uri="{FF2B5EF4-FFF2-40B4-BE49-F238E27FC236}">
                <a16:creationId xmlns:a16="http://schemas.microsoft.com/office/drawing/2014/main" id="{F6B1858A-7E4A-4018-8357-5425E43726D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66" y="3269095"/>
            <a:ext cx="813257" cy="229029"/>
          </a:xfrm>
          <a:prstGeom prst="rect">
            <a:avLst/>
          </a:prstGeom>
        </p:spPr>
      </p:pic>
      <p:pic>
        <p:nvPicPr>
          <p:cNvPr id="30" name="Picture 29" descr="\documentclass{article}&#10;\usepackage{amsmath}&#10;\usepackage[textwidth=600pt]{geometry}&#10;\usepackage[dvipsnames]{xcolor}&#10;&#10;\pagestyle{empty}&#10;\begin{document}&#10;&#10;[ADNOPRS19]&#10;&#10;\end{document}" title="IguanaTex Bitmap Display">
            <a:extLst>
              <a:ext uri="{FF2B5EF4-FFF2-40B4-BE49-F238E27FC236}">
                <a16:creationId xmlns:a16="http://schemas.microsoft.com/office/drawing/2014/main" id="{BD47FD3B-62CF-4EA4-B816-B39D9DC7FBA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350" y="5009757"/>
            <a:ext cx="1441371" cy="2290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usepackage[textwidth=600pt]{geometry}&#10;\usepackage[dvipsnames]{xcolor}&#10;&#10;\pagestyle{empty}&#10;\begin{document}&#10;&#10;[SV19]&#10;&#10;\end{document}" title="IguanaTex Bitmap Display">
            <a:extLst>
              <a:ext uri="{FF2B5EF4-FFF2-40B4-BE49-F238E27FC236}">
                <a16:creationId xmlns:a16="http://schemas.microsoft.com/office/drawing/2014/main" id="{6B5DEC9B-EF8A-49FF-A4EB-3214C32BB68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044" y="5009757"/>
            <a:ext cx="597943" cy="22902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68F7356-0446-4C3E-BCB0-D06565671BEE}"/>
              </a:ext>
            </a:extLst>
          </p:cNvPr>
          <p:cNvCxnSpPr>
            <a:cxnSpLocks/>
          </p:cNvCxnSpPr>
          <p:nvPr/>
        </p:nvCxnSpPr>
        <p:spPr>
          <a:xfrm>
            <a:off x="3082008" y="4879270"/>
            <a:ext cx="0" cy="129071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E1D7477-0B55-45B4-A29B-CC077B60EFAD}"/>
              </a:ext>
            </a:extLst>
          </p:cNvPr>
          <p:cNvCxnSpPr>
            <a:cxnSpLocks/>
          </p:cNvCxnSpPr>
          <p:nvPr/>
        </p:nvCxnSpPr>
        <p:spPr>
          <a:xfrm>
            <a:off x="5367679" y="4878627"/>
            <a:ext cx="0" cy="129071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 descr="\documentclass{article}&#10;\usepackage{amsmath}&#10;\usepackage[textwidth=600pt]{geometry}&#10;\usepackage[dvipsnames]{xcolor}&#10;&#10;\pagestyle{empty}&#10;\begin{document}&#10; $1/3$&#10;&#10;\end{document}" title="IguanaTex Bitmap Display">
            <a:extLst>
              <a:ext uri="{FF2B5EF4-FFF2-40B4-BE49-F238E27FC236}">
                <a16:creationId xmlns:a16="http://schemas.microsoft.com/office/drawing/2014/main" id="{F74ABADF-C22C-4B8E-886B-B8F53ED6F6D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835" y="5909995"/>
            <a:ext cx="312686" cy="229029"/>
          </a:xfrm>
          <a:prstGeom prst="rect">
            <a:avLst/>
          </a:prstGeom>
        </p:spPr>
      </p:pic>
      <p:pic>
        <p:nvPicPr>
          <p:cNvPr id="84" name="Picture 83" descr="\documentclass{article}&#10;\usepackage{amsmath}&#10;\usepackage[textwidth=600pt]{geometry}&#10;\usepackage[dvipsnames]{xcolor}&#10;&#10;\pagestyle{empty}&#10;\begin{document}&#10;&#10;\noindent \begin{center}{Independent and \\ non-adaptive}\end{center}&#10;&#10;\end{document}" title="IguanaTex Bitmap Display">
            <a:extLst>
              <a:ext uri="{FF2B5EF4-FFF2-40B4-BE49-F238E27FC236}">
                <a16:creationId xmlns:a16="http://schemas.microsoft.com/office/drawing/2014/main" id="{3BF6A8A6-6F8A-4A1D-9832-905E0FA8E62E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08" y="5369916"/>
            <a:ext cx="1663542" cy="474514"/>
          </a:xfrm>
          <a:prstGeom prst="rect">
            <a:avLst/>
          </a:prstGeom>
        </p:spPr>
      </p:pic>
      <p:pic>
        <p:nvPicPr>
          <p:cNvPr id="80" name="Picture 79" descr="\documentclass{article}&#10;\usepackage{amsmath}&#10;\usepackage[textwidth=600pt]{geometry}&#10;\usepackage[dvipsnames]{xcolor}&#10;&#10;\pagestyle{empty}&#10;\begin{document}&#10;&#10;\noindent \begin{center}{Joint (overlapping) \\ and  adaptive}\end{center}&#10;&#10;\end{document}" title="IguanaTex Bitmap Display">
            <a:extLst>
              <a:ext uri="{FF2B5EF4-FFF2-40B4-BE49-F238E27FC236}">
                <a16:creationId xmlns:a16="http://schemas.microsoft.com/office/drawing/2014/main" id="{BB57917B-79C2-458D-A6C9-DC99B8354F16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87" y="3582110"/>
            <a:ext cx="1869257" cy="488228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89DBB7A-DFB8-469F-AD07-DAC07CAD9C04}"/>
              </a:ext>
            </a:extLst>
          </p:cNvPr>
          <p:cNvCxnSpPr>
            <a:cxnSpLocks/>
          </p:cNvCxnSpPr>
          <p:nvPr/>
        </p:nvCxnSpPr>
        <p:spPr>
          <a:xfrm flipH="1">
            <a:off x="2408369" y="3188671"/>
            <a:ext cx="127718" cy="37186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Speech Bubble: Oval 61">
            <a:extLst>
              <a:ext uri="{FF2B5EF4-FFF2-40B4-BE49-F238E27FC236}">
                <a16:creationId xmlns:a16="http://schemas.microsoft.com/office/drawing/2014/main" id="{46AE6C35-C340-46BA-9FD9-F446A98484DB}"/>
              </a:ext>
            </a:extLst>
          </p:cNvPr>
          <p:cNvSpPr/>
          <p:nvPr/>
        </p:nvSpPr>
        <p:spPr>
          <a:xfrm>
            <a:off x="4468354" y="2855341"/>
            <a:ext cx="1586115" cy="573659"/>
          </a:xfrm>
          <a:prstGeom prst="wedgeEllipseCallou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\documentclass{article}&#10;\usepackage{amsmath}&#10;\usepackage[textwidth=600pt]{geometry}&#10;\usepackage[dvipsnames]{xcolor}&#10;&#10;\pagestyle{empty}&#10;\begin{document}&#10;&#10;\textcolor{Maroon}{Our Result}&#10;&#10;\end{document}" title="IguanaTex Bitmap Display">
            <a:extLst>
              <a:ext uri="{FF2B5EF4-FFF2-40B4-BE49-F238E27FC236}">
                <a16:creationId xmlns:a16="http://schemas.microsoft.com/office/drawing/2014/main" id="{E77A5A83-D6FE-447E-8971-BEA0353CDD8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672" y="3059914"/>
            <a:ext cx="1080686" cy="165943"/>
          </a:xfrm>
          <a:prstGeom prst="rect">
            <a:avLst/>
          </a:prstGeom>
        </p:spPr>
      </p:pic>
      <p:pic>
        <p:nvPicPr>
          <p:cNvPr id="4" name="Picture 3" descr="\documentclass{article}&#10;\usepackage{amsmath}&#10;\usepackage[textwidth=600pt]{geometry}&#10;\usepackage[dvipsnames]{xcolor}&#10;&#10;\pagestyle{empty}&#10;\begin{document}&#10;&#10;\noindent \begin{center}{Joint and  adaptive \\ For $n=\Theta(t)$, constant-rate }\end{center}&#10;&#10;\end{document}" title="IguanaTex Bitmap Display">
            <a:extLst>
              <a:ext uri="{FF2B5EF4-FFF2-40B4-BE49-F238E27FC236}">
                <a16:creationId xmlns:a16="http://schemas.microsoft.com/office/drawing/2014/main" id="{F602DB71-EB8B-452B-BCFC-67CB18758B67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543" y="2909093"/>
            <a:ext cx="2722287" cy="488228"/>
          </a:xfrm>
          <a:prstGeom prst="rect">
            <a:avLst/>
          </a:prstGeom>
        </p:spPr>
      </p:pic>
      <p:pic>
        <p:nvPicPr>
          <p:cNvPr id="74" name="Picture 73" descr="\documentclass{article}&#10;\usepackage{amsmath}&#10;\usepackage[textwidth=600pt]{geometry}&#10;\usepackage[dvipsnames]{xcolor}&#10;&#10;\pagestyle{empty}&#10;\begin{document}&#10;&#10;Information-theoretic works&#10;&#10;\end{document}" title="IguanaTex Bitmap Display">
            <a:extLst>
              <a:ext uri="{FF2B5EF4-FFF2-40B4-BE49-F238E27FC236}">
                <a16:creationId xmlns:a16="http://schemas.microsoft.com/office/drawing/2014/main" id="{977558B7-3136-446A-B485-BE159458BE93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57" y="1387455"/>
            <a:ext cx="2760686" cy="163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582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BD2B6-9CDB-40B0-9A5B-9876B08F4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Result: Leakage Model</a:t>
            </a: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FFBBB3CA-8CFC-4160-AA63-E895E222F6E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62946" y="1618044"/>
            <a:ext cx="682456" cy="682456"/>
          </a:xfrm>
          <a:prstGeom prst="rect">
            <a:avLst/>
          </a:prstGeom>
        </p:spPr>
      </p:pic>
      <p:pic>
        <p:nvPicPr>
          <p:cNvPr id="5" name="Picture 4" descr="\documentclass{article}&#10;\usepackage{amsmath}&#10;\usepackage[textwidth=600pt]{geometry}&#10;\usepackage{xcolor}&#10;\pagestyle{empty}&#10;\begin{document}&#10;&#10;Share$(m)\rightarrow (m_1,\cdots,m_n)$&#10;&#10;\end{document}" title="IguanaTex Bitmap Display">
            <a:extLst>
              <a:ext uri="{FF2B5EF4-FFF2-40B4-BE49-F238E27FC236}">
                <a16:creationId xmlns:a16="http://schemas.microsoft.com/office/drawing/2014/main" id="{7A4BA182-4BE2-497C-908F-567D4363D7E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493" y="2394424"/>
            <a:ext cx="2600228" cy="22902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B307D75-B51D-4DFD-B0F6-9BA75E197586}"/>
              </a:ext>
            </a:extLst>
          </p:cNvPr>
          <p:cNvGrpSpPr/>
          <p:nvPr/>
        </p:nvGrpSpPr>
        <p:grpSpPr>
          <a:xfrm>
            <a:off x="8131659" y="4568284"/>
            <a:ext cx="1800225" cy="605577"/>
            <a:chOff x="9324975" y="4401004"/>
            <a:chExt cx="1800225" cy="605577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B0EBBDB-3632-443E-9E0F-423910548AEC}"/>
                </a:ext>
              </a:extLst>
            </p:cNvPr>
            <p:cNvCxnSpPr/>
            <p:nvPr/>
          </p:nvCxnSpPr>
          <p:spPr>
            <a:xfrm flipH="1">
              <a:off x="9324975" y="4401004"/>
              <a:ext cx="1800225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6250D45-2A1D-4753-821C-330AA37D50D4}"/>
                </a:ext>
              </a:extLst>
            </p:cNvPr>
            <p:cNvCxnSpPr>
              <a:cxnSpLocks/>
            </p:cNvCxnSpPr>
            <p:nvPr/>
          </p:nvCxnSpPr>
          <p:spPr>
            <a:xfrm>
              <a:off x="9324975" y="5006581"/>
              <a:ext cx="1800225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\documentclass{article}&#10;\usepackage{amsmath}&#10;\usepackage[textwidth=600pt]{geometry}&#10;\usepackage[dvipsnames]{xcolor}&#10; \definecolor{babyblue}{rgb}{0.54, 0.81, 0.94}&#10;\definecolor{airforceblue}{rgb}{0.36, 0.54, 0.66}&#10; \definecolor{babyblueeyes}{rgb}{0.63, 0.79, 0.95}&#10;\pagestyle{empty}&#10;\begin{document}&#10;&#10;\textcolor{babyblueeyes}{$\huge{\}}$}&#10;&#10;\end{document}" title="IguanaTex Bitmap Display">
            <a:extLst>
              <a:ext uri="{FF2B5EF4-FFF2-40B4-BE49-F238E27FC236}">
                <a16:creationId xmlns:a16="http://schemas.microsoft.com/office/drawing/2014/main" id="{7D46BFA3-52B0-4F10-87C6-3BBE56A450C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653" y="5631445"/>
            <a:ext cx="189498" cy="948450"/>
          </a:xfrm>
          <a:prstGeom prst="rect">
            <a:avLst/>
          </a:prstGeom>
        </p:spPr>
      </p:pic>
      <p:pic>
        <p:nvPicPr>
          <p:cNvPr id="11" name="Picture 10" descr="\documentclass{article}&#10;\usepackage{amsmath}&#10;\usepackage[textwidth=600pt]{geometry}&#10;\usepackage{xcolor}&#10;\pagestyle{empty}&#10; \definecolor{babyblueeyes}{rgb}{0.63, 0.79, 0.95}&#10;\begin{document}&#10;&#10;\textcolor{babyblueeyes}{$\huge{\{}$}&#10;&#10;\end{document}" title="IguanaTex Bitmap Display">
            <a:extLst>
              <a:ext uri="{FF2B5EF4-FFF2-40B4-BE49-F238E27FC236}">
                <a16:creationId xmlns:a16="http://schemas.microsoft.com/office/drawing/2014/main" id="{9343A194-BA94-4371-A559-D7D423E11A3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72524" y="2654696"/>
            <a:ext cx="221627" cy="2703969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5E59B8B-DB23-49F6-9CDD-4017F3CDBE5E}"/>
              </a:ext>
            </a:extLst>
          </p:cNvPr>
          <p:cNvCxnSpPr>
            <a:cxnSpLocks/>
          </p:cNvCxnSpPr>
          <p:nvPr/>
        </p:nvCxnSpPr>
        <p:spPr>
          <a:xfrm flipH="1">
            <a:off x="8156019" y="5715335"/>
            <a:ext cx="1800225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\documentclass{article}&#10;\usepackage{amsmath}&#10;\usepackage[textwidth=600pt]{geometry}&#10;\usepackage{xcolor}&#10;\pagestyle{empty}&#10;\begin{document}&#10;&#10;Reveal $\mathcal{I}$&#10;&#10;\end{document}" title="IguanaTex Bitmap Display">
            <a:extLst>
              <a:ext uri="{FF2B5EF4-FFF2-40B4-BE49-F238E27FC236}">
                <a16:creationId xmlns:a16="http://schemas.microsoft.com/office/drawing/2014/main" id="{AF5D1433-482D-4C95-A4B5-A5C307E3038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526" y="5446123"/>
            <a:ext cx="874971" cy="16320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1F65670-147B-42EB-8092-DF5F4E22DA9E}"/>
              </a:ext>
            </a:extLst>
          </p:cNvPr>
          <p:cNvCxnSpPr>
            <a:cxnSpLocks/>
          </p:cNvCxnSpPr>
          <p:nvPr/>
        </p:nvCxnSpPr>
        <p:spPr>
          <a:xfrm>
            <a:off x="8202202" y="6355415"/>
            <a:ext cx="1800225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\documentclass{article}&#10;\usepackage{amsmath}&#10;\usepackage[textwidth=600pt]{geometry}&#10;\usepackage{xcolor}&#10;\pagestyle{empty}&#10;\begin{document}&#10;&#10;$\{m_i\}_{i\in\mathcal{I}}$&#10;&#10;\end{document}" title="IguanaTex Bitmap Display">
            <a:extLst>
              <a:ext uri="{FF2B5EF4-FFF2-40B4-BE49-F238E27FC236}">
                <a16:creationId xmlns:a16="http://schemas.microsoft.com/office/drawing/2014/main" id="{877E7B23-A4B9-4DC0-971C-29D4719F572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160" y="6057503"/>
            <a:ext cx="789942" cy="229029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4D20C59-E110-413D-89BB-8E1BB9F3E5A8}"/>
              </a:ext>
            </a:extLst>
          </p:cNvPr>
          <p:cNvCxnSpPr>
            <a:cxnSpLocks/>
          </p:cNvCxnSpPr>
          <p:nvPr/>
        </p:nvCxnSpPr>
        <p:spPr>
          <a:xfrm flipH="1">
            <a:off x="8118062" y="2944359"/>
            <a:ext cx="1800225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6D2F0DC-B7B6-40BE-ABF2-14D775BECAA6}"/>
              </a:ext>
            </a:extLst>
          </p:cNvPr>
          <p:cNvCxnSpPr>
            <a:cxnSpLocks/>
          </p:cNvCxnSpPr>
          <p:nvPr/>
        </p:nvCxnSpPr>
        <p:spPr>
          <a:xfrm>
            <a:off x="8118062" y="3549936"/>
            <a:ext cx="1800225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\documentclass{article}&#10;\usepackage{amsmath}&#10;\usepackage[textwidth=600pt]{geometry}&#10;\usepackage[dvipsnames]{xcolor}&#10;&#10;\pagestyle{empty}&#10;\begin{document}&#10;&#10;$f_1,\mathcal{I}_1$&#10;&#10;\end{document}" title="IguanaTex Bitmap Display">
            <a:extLst>
              <a:ext uri="{FF2B5EF4-FFF2-40B4-BE49-F238E27FC236}">
                <a16:creationId xmlns:a16="http://schemas.microsoft.com/office/drawing/2014/main" id="{452295A7-682F-44ED-AE02-EC9D74744FA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653" y="2654696"/>
            <a:ext cx="501943" cy="207086"/>
          </a:xfrm>
          <a:prstGeom prst="rect">
            <a:avLst/>
          </a:prstGeom>
        </p:spPr>
      </p:pic>
      <p:pic>
        <p:nvPicPr>
          <p:cNvPr id="31" name="Picture 30" descr="\documentclass{article}&#10;\usepackage{amsmath}&#10;\usepackage[textwidth=600pt]{geometry}&#10;\usepackage[dvipsnames]{xcolor}&#10;&#10;\pagestyle{empty}&#10;\begin{document}&#10;&#10;$f_1(\{m_i\}_{i\in\mathcal{I}_1})$&#10;&#10;\end{document}" title="IguanaTex Bitmap Display">
            <a:extLst>
              <a:ext uri="{FF2B5EF4-FFF2-40B4-BE49-F238E27FC236}">
                <a16:creationId xmlns:a16="http://schemas.microsoft.com/office/drawing/2014/main" id="{F5C19391-FD2E-4609-8FBD-CCEBF399507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590" y="3241461"/>
            <a:ext cx="1250743" cy="229029"/>
          </a:xfrm>
          <a:prstGeom prst="rect">
            <a:avLst/>
          </a:prstGeom>
        </p:spPr>
      </p:pic>
      <p:pic>
        <p:nvPicPr>
          <p:cNvPr id="41" name="Picture 40" descr="\documentclass{article}&#10;\usepackage{amsmath}&#10;\usepackage[textwidth=600pt]{geometry}&#10;\usepackage[dvipsnames]{xcolor}&#10;&#10;\pagestyle{empty}&#10;\begin{document}&#10;&#10;$f_j,\mathcal{I}_j$&#10;&#10;\end{document}" title="IguanaTex Bitmap Display">
            <a:extLst>
              <a:ext uri="{FF2B5EF4-FFF2-40B4-BE49-F238E27FC236}">
                <a16:creationId xmlns:a16="http://schemas.microsoft.com/office/drawing/2014/main" id="{230FB498-A9A6-46C4-963A-2FBB93F71CF3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039" y="4289707"/>
            <a:ext cx="490972" cy="227658"/>
          </a:xfrm>
          <a:prstGeom prst="rect">
            <a:avLst/>
          </a:prstGeom>
        </p:spPr>
      </p:pic>
      <p:pic>
        <p:nvPicPr>
          <p:cNvPr id="43" name="Picture 42" descr="\documentclass{article}&#10;\usepackage{amsmath}&#10;\usepackage[textwidth=600pt]{geometry}&#10;\usepackage[dvipsnames]{xcolor}&#10;&#10;\pagestyle{empty}&#10;\begin{document}&#10;&#10;$f_j(\{m_i\}_{i\in\mathcal{I}_j})$&#10;&#10;\end{document}" title="IguanaTex Bitmap Display">
            <a:extLst>
              <a:ext uri="{FF2B5EF4-FFF2-40B4-BE49-F238E27FC236}">
                <a16:creationId xmlns:a16="http://schemas.microsoft.com/office/drawing/2014/main" id="{5FC66E95-14DD-4F7C-B0D3-F82F96A38660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590" y="4862255"/>
            <a:ext cx="1241143" cy="250972"/>
          </a:xfrm>
          <a:prstGeom prst="rect">
            <a:avLst/>
          </a:prstGeom>
        </p:spPr>
      </p:pic>
      <p:pic>
        <p:nvPicPr>
          <p:cNvPr id="47" name="Picture 46" descr="\documentclass{article}&#10;\usepackage{amsmath}&#10;\usepackage[textwidth=600pt]{geometry}&#10;\usepackage[dvipsnames]{xcolor}&#10;&#10;\pagestyle{empty}&#10;\begin{document}&#10;&#10;Leakage Phase&#10;&#10;\end{document}" title="IguanaTex Bitmap Display">
            <a:extLst>
              <a:ext uri="{FF2B5EF4-FFF2-40B4-BE49-F238E27FC236}">
                <a16:creationId xmlns:a16="http://schemas.microsoft.com/office/drawing/2014/main" id="{277369F9-7374-4B65-B07B-863EA7D52720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393" y="3904508"/>
            <a:ext cx="1441371" cy="204343"/>
          </a:xfrm>
          <a:prstGeom prst="rect">
            <a:avLst/>
          </a:prstGeom>
        </p:spPr>
      </p:pic>
      <p:pic>
        <p:nvPicPr>
          <p:cNvPr id="49" name="Picture 48" descr="\documentclass{article}&#10;\usepackage{amsmath}&#10;\usepackage[textwidth=600pt]{geometry}&#10;\usepackage[dvipsnames]{xcolor}&#10;&#10;\pagestyle{empty}&#10;\begin{document}&#10;&#10;Reveal Phase&#10;&#10;\end{document}" title="IguanaTex Bitmap Display">
            <a:extLst>
              <a:ext uri="{FF2B5EF4-FFF2-40B4-BE49-F238E27FC236}">
                <a16:creationId xmlns:a16="http://schemas.microsoft.com/office/drawing/2014/main" id="{4A4787CF-7280-4A7B-A0E4-C9BE84F19E9E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32" y="5942470"/>
            <a:ext cx="1308343" cy="163200"/>
          </a:xfrm>
          <a:prstGeom prst="rect">
            <a:avLst/>
          </a:prstGeom>
        </p:spPr>
      </p:pic>
      <p:pic>
        <p:nvPicPr>
          <p:cNvPr id="67" name="Picture 66" descr="\documentclass{article}&#10;\usepackage{amsmath}&#10;\usepackage[textwidth=600pt]{geometry}&#10;\usepackage[dvipsnames]{xcolor}&#10;&#10;\pagestyle{empty}&#10;\begin{document}&#10;&#10;\begin{itemize}&#10;\item Each query set is of size atmost $t$&#10;\end{itemize}&#10;\end{document}" title="IguanaTex Bitmap Display">
            <a:extLst>
              <a:ext uri="{FF2B5EF4-FFF2-40B4-BE49-F238E27FC236}">
                <a16:creationId xmlns:a16="http://schemas.microsoft.com/office/drawing/2014/main" id="{11D4F83C-CB48-461D-AD1D-BEC671C8DF93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41" y="4495359"/>
            <a:ext cx="3524570" cy="207086"/>
          </a:xfrm>
          <a:prstGeom prst="rect">
            <a:avLst/>
          </a:prstGeom>
        </p:spPr>
      </p:pic>
      <p:pic>
        <p:nvPicPr>
          <p:cNvPr id="69" name="Picture 68" descr="\documentclass{article}&#10;\usepackage{amsmath}&#10;\usepackage[textwidth=600pt]{geometry}&#10;\usepackage[dvipsnames]{xcolor}&#10;&#10;\pagestyle{empty}&#10;\begin{document}&#10;&#10;\begin{itemize}&#10;\item All query sets are non-overlapping&#10;\end{itemize}&#10;\end{document}" title="IguanaTex Bitmap Display">
            <a:extLst>
              <a:ext uri="{FF2B5EF4-FFF2-40B4-BE49-F238E27FC236}">
                <a16:creationId xmlns:a16="http://schemas.microsoft.com/office/drawing/2014/main" id="{181D4A98-D32A-418F-B627-223A04E72364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41" y="4991635"/>
            <a:ext cx="3631541" cy="209829"/>
          </a:xfrm>
          <a:prstGeom prst="rect">
            <a:avLst/>
          </a:prstGeom>
        </p:spPr>
      </p:pic>
      <p:pic>
        <p:nvPicPr>
          <p:cNvPr id="71" name="Picture 70" descr="\documentclass{article}&#10;\usepackage{amsmath}&#10;\usepackage[textwidth=600pt]{geometry}&#10;\usepackage[dvipsnames]{xcolor}&#10;&#10;\pagestyle{empty}&#10;\begin{document}&#10;&#10;Joint and Adaptive queries can be made on all $n$ shares such that&#10;&#10;\end{document}" title="IguanaTex Bitmap Display">
            <a:extLst>
              <a:ext uri="{FF2B5EF4-FFF2-40B4-BE49-F238E27FC236}">
                <a16:creationId xmlns:a16="http://schemas.microsoft.com/office/drawing/2014/main" id="{8B46268F-C49B-4B00-90E6-8EDBD5A6EEC5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97" y="3937178"/>
            <a:ext cx="6544456" cy="207086"/>
          </a:xfrm>
          <a:prstGeom prst="rect">
            <a:avLst/>
          </a:prstGeom>
        </p:spPr>
      </p:pic>
      <p:pic>
        <p:nvPicPr>
          <p:cNvPr id="78" name="Picture 77" descr="\documentclass{article}&#10;\usepackage{amsmath}&#10;\usepackage[textwidth=600pt]{geometry}&#10;\usepackage[dvipsnames]{xcolor}&#10;&#10;\pagestyle{empty}&#10;\begin{document}&#10;&#10;(necessary)&#10;&#10;\end{document}" title="IguanaTex Bitmap Display">
            <a:extLst>
              <a:ext uri="{FF2B5EF4-FFF2-40B4-BE49-F238E27FC236}">
                <a16:creationId xmlns:a16="http://schemas.microsoft.com/office/drawing/2014/main" id="{470540AE-70DE-4801-A983-131353687D11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031" y="4484388"/>
            <a:ext cx="1065600" cy="229029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89A9CB3-0570-4312-9290-083BF6C33B3D}"/>
              </a:ext>
            </a:extLst>
          </p:cNvPr>
          <p:cNvCxnSpPr>
            <a:cxnSpLocks/>
          </p:cNvCxnSpPr>
          <p:nvPr/>
        </p:nvCxnSpPr>
        <p:spPr>
          <a:xfrm>
            <a:off x="9085194" y="3654515"/>
            <a:ext cx="0" cy="499985"/>
          </a:xfrm>
          <a:prstGeom prst="line">
            <a:avLst/>
          </a:prstGeom>
          <a:ln w="952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" name="Picture 2" descr="Pin on Inspiraciones">
            <a:extLst>
              <a:ext uri="{FF2B5EF4-FFF2-40B4-BE49-F238E27FC236}">
                <a16:creationId xmlns:a16="http://schemas.microsoft.com/office/drawing/2014/main" id="{4B1EECA6-38F3-4B88-B0CC-45E952890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53006" y="1432554"/>
            <a:ext cx="452047" cy="86794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470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14DED-C3D1-48DD-BBE8-FD6BE6749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Construction: Building Blocks</a:t>
            </a:r>
          </a:p>
        </p:txBody>
      </p:sp>
      <p:pic>
        <p:nvPicPr>
          <p:cNvPr id="5" name="Picture 4" descr="\documentclass{article}&#10;\usepackage{amsmath}&#10;\usepackage{xcolor}&#10;\pagestyle{empty}&#10;\begin{document}&#10;&#10;&#10;&#10;\begin{itemize}&#10;\item $(n,t)$-secret sharing scheme&#10;\end{itemize}&#10;&#10;\end{document}" title="IguanaTex Bitmap Display">
            <a:extLst>
              <a:ext uri="{FF2B5EF4-FFF2-40B4-BE49-F238E27FC236}">
                <a16:creationId xmlns:a16="http://schemas.microsoft.com/office/drawing/2014/main" id="{9B4DD8F0-2C07-4177-BEA9-CCBFFECEEBB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12" y="1503176"/>
            <a:ext cx="2930743" cy="229029"/>
          </a:xfrm>
          <a:prstGeom prst="rect">
            <a:avLst/>
          </a:prstGeom>
        </p:spPr>
      </p:pic>
      <p:pic>
        <p:nvPicPr>
          <p:cNvPr id="8" name="Picture 7" descr="\documentclass{article}&#10;\usepackage{amsmath}&#10;\usepackage{xcolor}&#10;\pagestyle{empty}&#10;\begin{document}&#10;&#10;&#10;\begin{itemize}&#10;\item Output-adaptive extractor Ext&#10;\end{itemize}&#10;&#10;\end{document}" title="IguanaTex Bitmap Display">
            <a:extLst>
              <a:ext uri="{FF2B5EF4-FFF2-40B4-BE49-F238E27FC236}">
                <a16:creationId xmlns:a16="http://schemas.microsoft.com/office/drawing/2014/main" id="{7ECB8434-4DF2-4448-AC05-A9FE9378AF4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13" y="2149389"/>
            <a:ext cx="3281829" cy="204343"/>
          </a:xfrm>
          <a:prstGeom prst="rect">
            <a:avLst/>
          </a:prstGeom>
        </p:spPr>
      </p:pic>
      <p:pic>
        <p:nvPicPr>
          <p:cNvPr id="7" name="Picture 6" descr="\documentclass{article}&#10;\usepackage{amsmath}&#10;\usepackage[textwidth=600pt]{geometry}&#10;\usepackage[dvipsnames]{xcolor}&#10;&#10;\pagestyle{empty}&#10;\begin{document}&#10; &#10;$\text{Ext}(W;S), f(W,\text{Ext}(W;S)) \approx U, f(W,U) $&#10;&#10;\end{document}" title="IguanaTex Bitmap Display">
            <a:extLst>
              <a:ext uri="{FF2B5EF4-FFF2-40B4-BE49-F238E27FC236}">
                <a16:creationId xmlns:a16="http://schemas.microsoft.com/office/drawing/2014/main" id="{43D0BA89-38C6-442B-B577-94DC3FAA45F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435" y="2768171"/>
            <a:ext cx="4140343" cy="2290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965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C4886-8B50-489D-AE36-C013F1368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369"/>
            <a:ext cx="10515600" cy="1325563"/>
          </a:xfrm>
        </p:spPr>
        <p:txBody>
          <a:bodyPr/>
          <a:lstStyle/>
          <a:p>
            <a:r>
              <a:rPr lang="en-US" dirty="0"/>
              <a:t>Base Construction</a:t>
            </a:r>
          </a:p>
        </p:txBody>
      </p:sp>
      <p:pic>
        <p:nvPicPr>
          <p:cNvPr id="4" name="Picture 3" descr="\documentclass{article}&#10;\usepackage{amsmath}&#10;\pagestyle{empty}&#10;\begin{document}&#10;&#10;$m_i$&#10;&#10;&#10;\end{document}" title="IguanaTex Bitmap Display">
            <a:extLst>
              <a:ext uri="{FF2B5EF4-FFF2-40B4-BE49-F238E27FC236}">
                <a16:creationId xmlns:a16="http://schemas.microsoft.com/office/drawing/2014/main" id="{FD58FB92-98C0-48BB-9C69-EEDE9BC28F6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036" y="2122167"/>
            <a:ext cx="237113" cy="128276"/>
          </a:xfrm>
          <a:prstGeom prst="rect">
            <a:avLst/>
          </a:prstGeom>
        </p:spPr>
      </p:pic>
      <p:pic>
        <p:nvPicPr>
          <p:cNvPr id="7" name="Picture 6" descr="\documentclass{article}&#10;\usepackage{amsmath}&#10;\usepackage{xcolor}&#10;\pagestyle{empty}&#10;\begin{document}&#10;&#10;&#10;\textcolor{blue}{$\oplus $ Ext$(w_i;s)$}&#10;&#10;\end{document}" title="IguanaTex Bitmap Display">
            <a:extLst>
              <a:ext uri="{FF2B5EF4-FFF2-40B4-BE49-F238E27FC236}">
                <a16:creationId xmlns:a16="http://schemas.microsoft.com/office/drawing/2014/main" id="{A9E624F0-C1D6-461F-A9D5-322E9BD5AFF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237" y="2071143"/>
            <a:ext cx="1205486" cy="229029"/>
          </a:xfrm>
          <a:prstGeom prst="rect">
            <a:avLst/>
          </a:prstGeom>
        </p:spPr>
      </p:pic>
      <p:pic>
        <p:nvPicPr>
          <p:cNvPr id="36" name="Picture 35" descr="\documentclass{article}&#10;\usepackage{amsmath}&#10;\usepackage{xcolor}&#10;\pagestyle{empty}&#10;\begin{document}&#10;&#10;&#10;$w_1,\cdots,w_n,s$ are chosen uniformly&#10;&#10;\end{document}" title="IguanaTex Bitmap Display">
            <a:extLst>
              <a:ext uri="{FF2B5EF4-FFF2-40B4-BE49-F238E27FC236}">
                <a16:creationId xmlns:a16="http://schemas.microsoft.com/office/drawing/2014/main" id="{47BD607B-BF28-444C-8C4E-88A2DE3394D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56" y="3659002"/>
            <a:ext cx="3439543" cy="207086"/>
          </a:xfrm>
          <a:prstGeom prst="rect">
            <a:avLst/>
          </a:prstGeom>
        </p:spPr>
      </p:pic>
      <p:pic>
        <p:nvPicPr>
          <p:cNvPr id="18" name="Picture 17" descr="\documentclass{article}&#10;\usepackage{amsmath}&#10;\usepackage{xcolor}&#10;\pagestyle{empty}&#10;\begin{document}&#10;&#10;&#10;$s$ is $(n,t)$-shared as $(s_1,\cdots, s_n)$&#10;&#10;\end{document}" title="IguanaTex Bitmap Display">
            <a:extLst>
              <a:ext uri="{FF2B5EF4-FFF2-40B4-BE49-F238E27FC236}">
                <a16:creationId xmlns:a16="http://schemas.microsoft.com/office/drawing/2014/main" id="{33799DF6-4259-4318-9F60-900E89F6B7E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56" y="4134566"/>
            <a:ext cx="3113143" cy="229029"/>
          </a:xfrm>
          <a:prstGeom prst="rect">
            <a:avLst/>
          </a:prstGeom>
        </p:spPr>
      </p:pic>
      <p:pic>
        <p:nvPicPr>
          <p:cNvPr id="13" name="Picture 12" descr="\documentclass{article}&#10;\usepackage{amsmath}&#10;\usepackage[textwidth=600pt]{geometry}&#10;\usepackage[dvipsnames]{xcolor}&#10;&#10;\pagestyle{empty}&#10;\begin{document}&#10;&#10;$,s_i,w_i$&#10;&#10;\end{document}" title="IguanaTex Bitmap Display">
            <a:extLst>
              <a:ext uri="{FF2B5EF4-FFF2-40B4-BE49-F238E27FC236}">
                <a16:creationId xmlns:a16="http://schemas.microsoft.com/office/drawing/2014/main" id="{C25A7733-0185-4ABC-AE3F-E06A3CF10EF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317" y="2147354"/>
            <a:ext cx="585600" cy="144000"/>
          </a:xfrm>
          <a:prstGeom prst="rect">
            <a:avLst/>
          </a:prstGeom>
        </p:spPr>
      </p:pic>
      <p:pic>
        <p:nvPicPr>
          <p:cNvPr id="23" name="Picture 22" descr="\documentclass{article}&#10;\usepackage{amsmath}&#10;\usepackage[textwidth=600pt]{geometry}&#10;\usepackage[dvipsnames]{xcolor}&#10; \definecolor{babyblue}{rgb}{0.54, 0.81, 0.94}&#10;\definecolor{airforceblue}{rgb}{0.36, 0.54, 0.66}&#10; \definecolor{babyblueeyes}{rgb}{0.63, 0.79, 0.95}&#10;\pagestyle{empty}&#10;\begin{document}&#10;&#10;\textcolor{babyblueeyes}{$\huge{\}}$}&#10;&#10;\end{document}" title="IguanaTex Bitmap Display">
            <a:extLst>
              <a:ext uri="{FF2B5EF4-FFF2-40B4-BE49-F238E27FC236}">
                <a16:creationId xmlns:a16="http://schemas.microsoft.com/office/drawing/2014/main" id="{D862698F-F5C8-4C08-A9D9-F42567B5507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01617" y="695510"/>
            <a:ext cx="229029" cy="2254643"/>
          </a:xfrm>
          <a:prstGeom prst="rect">
            <a:avLst/>
          </a:prstGeom>
        </p:spPr>
      </p:pic>
      <p:pic>
        <p:nvPicPr>
          <p:cNvPr id="52" name="Picture 51" descr="\documentclass{article}&#10;\usepackage{amsmath}&#10;\usepackage[textwidth=600pt]{geometry}&#10;\usepackage[dvipsnames]{xcolor}&#10;&#10;\pagestyle{empty}&#10;\begin{document}&#10;&#10;$BaseShare(m)$&#10;&#10;\end{document}" title="IguanaTex Bitmap Display">
            <a:extLst>
              <a:ext uri="{FF2B5EF4-FFF2-40B4-BE49-F238E27FC236}">
                <a16:creationId xmlns:a16="http://schemas.microsoft.com/office/drawing/2014/main" id="{D945FBED-A2C9-4A08-87A0-80E115A82F8E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385" y="1384045"/>
            <a:ext cx="1482515" cy="229029"/>
          </a:xfrm>
          <a:prstGeom prst="rect">
            <a:avLst/>
          </a:prstGeom>
        </p:spPr>
      </p:pic>
      <p:pic>
        <p:nvPicPr>
          <p:cNvPr id="60" name="Picture 59" descr="\documentclass{article}&#10;\usepackage{amsmath}&#10;\usepackage[textwidth=600pt]{geometry}&#10;\usepackage[dvipsnames]{xcolor}&#10;&#10;\pagestyle{empty}&#10;\begin{document}&#10;&#10;Supports leakage from $\textcolor{Maroon}{t}$ shares&#10;&#10;\end{document}" title="IguanaTex Bitmap Display">
            <a:extLst>
              <a:ext uri="{FF2B5EF4-FFF2-40B4-BE49-F238E27FC236}">
                <a16:creationId xmlns:a16="http://schemas.microsoft.com/office/drawing/2014/main" id="{FDBB53B1-4583-4BF6-AF70-C69158701C23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32" y="1393600"/>
            <a:ext cx="3045943" cy="207086"/>
          </a:xfrm>
          <a:prstGeom prst="rect">
            <a:avLst/>
          </a:prstGeom>
        </p:spPr>
      </p:pic>
      <p:pic>
        <p:nvPicPr>
          <p:cNvPr id="62" name="Picture 61" descr="\documentclass{article}&#10;\usepackage{amsmath}&#10;\usepackage[textwidth=600pt]{geometry}&#10;\usepackage[dvipsnames]{xcolor}&#10;&#10;\pagestyle{empty}&#10;\begin{document}&#10;&#10;and can reveal $\textcolor{Maroon}{t}$ more shares&#10;&#10;&#10;\end{document}" title="IguanaTex Bitmap Display">
            <a:extLst>
              <a:ext uri="{FF2B5EF4-FFF2-40B4-BE49-F238E27FC236}">
                <a16:creationId xmlns:a16="http://schemas.microsoft.com/office/drawing/2014/main" id="{FE238A18-C23F-470A-8553-909074BE1146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32" y="1857117"/>
            <a:ext cx="2840228" cy="160457"/>
          </a:xfrm>
          <a:prstGeom prst="rect">
            <a:avLst/>
          </a:prstGeom>
        </p:spPr>
      </p:pic>
      <p:pic>
        <p:nvPicPr>
          <p:cNvPr id="57" name="Picture 56" descr="\documentclass{article}&#10;\usepackage{amsmath}&#10;\usepackage{xcolor}&#10;\pagestyle{empty}&#10;\begin{document}&#10;&#10;&#10;$m$ is $(n,t)$-shared as $(m_1,\cdots, m_n)$&#10;&#10;\end{document}" title="IguanaTex Bitmap Display">
            <a:extLst>
              <a:ext uri="{FF2B5EF4-FFF2-40B4-BE49-F238E27FC236}">
                <a16:creationId xmlns:a16="http://schemas.microsoft.com/office/drawing/2014/main" id="{E7D5C545-A8BB-451F-8C94-78CC5C8ECB8C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770" y="3160692"/>
            <a:ext cx="3398401" cy="229029"/>
          </a:xfrm>
          <a:prstGeom prst="rect">
            <a:avLst/>
          </a:prstGeom>
        </p:spPr>
      </p:pic>
      <p:pic>
        <p:nvPicPr>
          <p:cNvPr id="19" name="Picture 18" descr="\documentclass{article}&#10;\usepackage{amsmath}&#10;\usepackage[textwidth=600pt]{geometry}&#10;\usepackage[dvipsnames]{xcolor}&#10;&#10;\pagestyle{empty}&#10;\begin{document}&#10; $m_i$&#10;&#10;\end{document}" title="IguanaTex Bitmap Display">
            <a:extLst>
              <a:ext uri="{FF2B5EF4-FFF2-40B4-BE49-F238E27FC236}">
                <a16:creationId xmlns:a16="http://schemas.microsoft.com/office/drawing/2014/main" id="{DA7E42F2-EE45-46EB-915D-183AA0CE8AC1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1385">
            <a:off x="5636837" y="3622382"/>
            <a:ext cx="250971" cy="135771"/>
          </a:xfrm>
          <a:prstGeom prst="rect">
            <a:avLst/>
          </a:prstGeom>
          <a:ln w="6350">
            <a:noFill/>
          </a:ln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879862CD-DE1E-4B90-8A15-B2C4F3C5A54B}"/>
              </a:ext>
            </a:extLst>
          </p:cNvPr>
          <p:cNvSpPr/>
          <p:nvPr/>
        </p:nvSpPr>
        <p:spPr>
          <a:xfrm>
            <a:off x="4860529" y="3822111"/>
            <a:ext cx="1143000" cy="1082968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FD0E2A7-B69C-4959-8094-4FB598539B23}"/>
              </a:ext>
            </a:extLst>
          </p:cNvPr>
          <p:cNvSpPr/>
          <p:nvPr/>
        </p:nvSpPr>
        <p:spPr>
          <a:xfrm>
            <a:off x="4399757" y="3392045"/>
            <a:ext cx="2064543" cy="1943100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\documentclass{article}&#10;\usepackage{amsmath}&#10;\usepackage[textwidth=600pt]{geometry}&#10;\usepackage[dvipsnames]{xcolor}&#10;&#10;\pagestyle{empty}&#10;\begin{document}&#10; $BSh_i$&#10;&#10;\end{document}" title="IguanaTex Bitmap Display">
            <a:extLst>
              <a:ext uri="{FF2B5EF4-FFF2-40B4-BE49-F238E27FC236}">
                <a16:creationId xmlns:a16="http://schemas.microsoft.com/office/drawing/2014/main" id="{4753D4A8-E677-4C13-9015-26BA08012FEC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1116">
            <a:off x="5666437" y="3216475"/>
            <a:ext cx="517028" cy="196114"/>
          </a:xfrm>
          <a:prstGeom prst="rect">
            <a:avLst/>
          </a:prstGeom>
          <a:ln w="6350">
            <a:noFill/>
          </a:ln>
        </p:spPr>
      </p:pic>
      <p:pic>
        <p:nvPicPr>
          <p:cNvPr id="26" name="Picture 25" descr="\documentclass{article}&#10;\usepackage{amsmath}&#10;\usepackage[textwidth=600pt]{geometry}&#10;\usepackage[dvipsnames]{xcolor}&#10;&#10;\pagestyle{empty}&#10;\begin{document}&#10;$m$&#10;&#10;\end{document}" title="IguanaTex Bitmap Display">
            <a:extLst>
              <a:ext uri="{FF2B5EF4-FFF2-40B4-BE49-F238E27FC236}">
                <a16:creationId xmlns:a16="http://schemas.microsoft.com/office/drawing/2014/main" id="{B1E47B89-8AD8-4A98-98A5-1345E92FEFC9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085" y="4306622"/>
            <a:ext cx="187886" cy="102857"/>
          </a:xfrm>
          <a:prstGeom prst="rect">
            <a:avLst/>
          </a:prstGeom>
          <a:ln w="6350">
            <a:noFill/>
          </a:ln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47CBC10-F001-49D2-8D1B-101222F4CBA6}"/>
              </a:ext>
            </a:extLst>
          </p:cNvPr>
          <p:cNvCxnSpPr>
            <a:cxnSpLocks/>
            <a:stCxn id="40" idx="7"/>
            <a:endCxn id="20" idx="7"/>
          </p:cNvCxnSpPr>
          <p:nvPr/>
        </p:nvCxnSpPr>
        <p:spPr>
          <a:xfrm flipH="1">
            <a:off x="5836141" y="3445414"/>
            <a:ext cx="542603" cy="535294"/>
          </a:xfrm>
          <a:prstGeom prst="line">
            <a:avLst/>
          </a:prstGeom>
          <a:ln w="63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AA1AAF0-BFC7-4058-BB6C-10CFD8FC8994}"/>
              </a:ext>
            </a:extLst>
          </p:cNvPr>
          <p:cNvCxnSpPr>
            <a:cxnSpLocks/>
            <a:stCxn id="40" idx="0"/>
            <a:endCxn id="20" idx="0"/>
          </p:cNvCxnSpPr>
          <p:nvPr/>
        </p:nvCxnSpPr>
        <p:spPr>
          <a:xfrm>
            <a:off x="5432029" y="3065092"/>
            <a:ext cx="0" cy="757019"/>
          </a:xfrm>
          <a:prstGeom prst="line">
            <a:avLst/>
          </a:prstGeom>
          <a:ln w="63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F55681FA-0D8C-4488-A424-34E8465E6F1C}"/>
              </a:ext>
            </a:extLst>
          </p:cNvPr>
          <p:cNvSpPr/>
          <p:nvPr/>
        </p:nvSpPr>
        <p:spPr>
          <a:xfrm>
            <a:off x="4093172" y="3065092"/>
            <a:ext cx="2677714" cy="2597004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\documentclass{article}&#10;\usepackage{amsmath}&#10;\usepackage[textwidth=600pt]{geometry}&#10;\usepackage[dvipsnames]{xcolor}&#10;&#10;\pagestyle{empty}&#10;\begin{document}&#10; $BSh_i = $&#10;&#10;\end{document}" title="IguanaTex Bitmap Display">
            <a:extLst>
              <a:ext uri="{FF2B5EF4-FFF2-40B4-BE49-F238E27FC236}">
                <a16:creationId xmlns:a16="http://schemas.microsoft.com/office/drawing/2014/main" id="{51C6AE38-02D3-4F93-8943-9AC32E1D0B1A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20" y="2096611"/>
            <a:ext cx="763885" cy="196114"/>
          </a:xfrm>
          <a:prstGeom prst="rect">
            <a:avLst/>
          </a:prstGeom>
        </p:spPr>
      </p:pic>
      <p:pic>
        <p:nvPicPr>
          <p:cNvPr id="27" name="Picture 26" descr="\documentclass{article}&#10;\usepackage{amsmath}&#10;\usepackage[textwidth=600pt]{geometry}&#10;\usepackage[dvipsnames]{xcolor}&#10;&#10;\pagestyle{empty}&#10;\begin{document}&#10;$($&#10;&#10;\end{document}" title="IguanaTex Bitmap Display">
            <a:extLst>
              <a:ext uri="{FF2B5EF4-FFF2-40B4-BE49-F238E27FC236}">
                <a16:creationId xmlns:a16="http://schemas.microsoft.com/office/drawing/2014/main" id="{307C9CC9-3217-410D-8490-E55457C62645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691" y="2039424"/>
            <a:ext cx="53486" cy="229029"/>
          </a:xfrm>
          <a:prstGeom prst="rect">
            <a:avLst/>
          </a:prstGeom>
        </p:spPr>
      </p:pic>
      <p:pic>
        <p:nvPicPr>
          <p:cNvPr id="31" name="Picture 30" descr="\documentclass{article}&#10;\usepackage{amsmath}&#10;\usepackage[textwidth=600pt]{geometry}&#10;\usepackage[dvipsnames]{xcolor}&#10;&#10;\pagestyle{empty}&#10;\begin{document}&#10;$)$&#10;&#10;\end{document}" title="IguanaTex Bitmap Display">
            <a:extLst>
              <a:ext uri="{FF2B5EF4-FFF2-40B4-BE49-F238E27FC236}">
                <a16:creationId xmlns:a16="http://schemas.microsoft.com/office/drawing/2014/main" id="{48E9D122-D266-4003-8AD4-48E6212A60B3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1695" y="2077524"/>
            <a:ext cx="53486" cy="2290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626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2050D-0D13-4BD1-9C85-404ED5460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Base Construction: Security</a:t>
            </a:r>
          </a:p>
        </p:txBody>
      </p:sp>
      <p:pic>
        <p:nvPicPr>
          <p:cNvPr id="6" name="Picture 5" descr="\documentclass{article}&#10;\usepackage{amsmath}&#10;\usepackage[textwidth=600pt]{geometry}&#10;\usepackage[dvipsnames]{xcolor}&#10;&#10;\pagestyle{empty}&#10;\begin{document}&#10;&#10;Any form of leakage on atmost $t$ shares is &#10;&#10;\end{document}" title="IguanaTex Bitmap Display">
            <a:extLst>
              <a:ext uri="{FF2B5EF4-FFF2-40B4-BE49-F238E27FC236}">
                <a16:creationId xmlns:a16="http://schemas.microsoft.com/office/drawing/2014/main" id="{D47513CE-AA98-491D-A045-9EA88F29864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88" y="1582734"/>
            <a:ext cx="4133486" cy="209829"/>
          </a:xfrm>
          <a:prstGeom prst="rect">
            <a:avLst/>
          </a:prstGeom>
        </p:spPr>
      </p:pic>
      <p:pic>
        <p:nvPicPr>
          <p:cNvPr id="24" name="Picture 23" descr="\documentclass{article}&#10;\usepackage{amsmath}&#10;\usepackage[textwidth=600pt]{geometry}&#10;\usepackage[dvipsnames]{xcolor}&#10;&#10;\pagestyle{empty}&#10;\begin{document}&#10;&#10;\begin{itemize}&#10;\item Independent of the seed $s$ (except for extractor outputs) - by privacy&#10;\end{itemize}&#10;&#10;\end{document}" title="IguanaTex Bitmap Display">
            <a:extLst>
              <a:ext uri="{FF2B5EF4-FFF2-40B4-BE49-F238E27FC236}">
                <a16:creationId xmlns:a16="http://schemas.microsoft.com/office/drawing/2014/main" id="{2FF35BAA-B7B4-4BC1-ADEB-F2BE9044FE3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88" y="2111374"/>
            <a:ext cx="7097142" cy="229029"/>
          </a:xfrm>
          <a:prstGeom prst="rect">
            <a:avLst/>
          </a:prstGeom>
        </p:spPr>
      </p:pic>
      <p:pic>
        <p:nvPicPr>
          <p:cNvPr id="14" name="Picture 13" descr="\documentclass{article}&#10;\usepackage{amsmath}&#10;\usepackage[textwidth=600pt]{geometry}&#10;\usepackage[dvipsnames]{xcolor}&#10;&#10;\pagestyle{empty}&#10;\begin{document}&#10;&#10;\begin{itemize}&#10;\item Independent of the $m$ (and $m_i's$) - by output-adaptivity of Ext&#10;\end{itemize}&#10;&#10;\end{document}" title="IguanaTex Bitmap Display">
            <a:extLst>
              <a:ext uri="{FF2B5EF4-FFF2-40B4-BE49-F238E27FC236}">
                <a16:creationId xmlns:a16="http://schemas.microsoft.com/office/drawing/2014/main" id="{05CC3EC8-A48C-462F-A544-E5035DECC55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88" y="2637265"/>
            <a:ext cx="6449828" cy="231772"/>
          </a:xfrm>
          <a:prstGeom prst="rect">
            <a:avLst/>
          </a:prstGeom>
        </p:spPr>
      </p:pic>
      <p:pic>
        <p:nvPicPr>
          <p:cNvPr id="18" name="Picture 17" descr="\documentclass{article}&#10;\usepackage{amsmath}&#10;\usepackage[textwidth=600pt]{geometry}&#10;\usepackage[dvipsnames]{xcolor}&#10;&#10;\pagestyle{empty}&#10;\begin{document}&#10;&#10;$leakage(\{\textcolor{Blue}{m_i \oplus \text{Ext}(w_i;s)}, w_i\})\approx leakage(\{\textcolor{Blue}{u_i}, w_i\})$&#10;&#10;\end{document}" title="IguanaTex Bitmap Display">
            <a:extLst>
              <a:ext uri="{FF2B5EF4-FFF2-40B4-BE49-F238E27FC236}">
                <a16:creationId xmlns:a16="http://schemas.microsoft.com/office/drawing/2014/main" id="{A5CFD2AE-5824-44A8-90F6-6C8BEB5539C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713" y="3187846"/>
            <a:ext cx="5042742" cy="229029"/>
          </a:xfrm>
          <a:prstGeom prst="rect">
            <a:avLst/>
          </a:prstGeom>
        </p:spPr>
      </p:pic>
      <p:pic>
        <p:nvPicPr>
          <p:cNvPr id="5" name="Picture 4" descr="\documentclass{article}&#10;\usepackage{amsmath}&#10;\usepackage[textwidth=600pt]{geometry}&#10;\usepackage[dvipsnames]{xcolor}&#10;&#10;\pagestyle{empty}&#10;\begin{document}&#10;&#10;Since the above leakage is independent of $m_i$'s,&#10;&#10;\end{document}" title="IguanaTex Bitmap Display">
            <a:extLst>
              <a:ext uri="{FF2B5EF4-FFF2-40B4-BE49-F238E27FC236}">
                <a16:creationId xmlns:a16="http://schemas.microsoft.com/office/drawing/2014/main" id="{70C6B695-704D-447C-94A1-7D3FA345BC1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36" y="4052181"/>
            <a:ext cx="4662857" cy="207086"/>
          </a:xfrm>
          <a:prstGeom prst="rect">
            <a:avLst/>
          </a:prstGeom>
        </p:spPr>
      </p:pic>
      <p:pic>
        <p:nvPicPr>
          <p:cNvPr id="40" name="Picture 39" descr="\documentclass{article}&#10;\usepackage{amsmath}&#10;\usepackage[textwidth=600pt]{geometry}&#10;\usepackage[dvipsnames]{xcolor}&#10;&#10;\pagestyle{empty}&#10;\begin{document}&#10; $m_i$&#10;&#10;\end{document}" title="IguanaTex Bitmap Display">
            <a:extLst>
              <a:ext uri="{FF2B5EF4-FFF2-40B4-BE49-F238E27FC236}">
                <a16:creationId xmlns:a16="http://schemas.microsoft.com/office/drawing/2014/main" id="{C2C7CBFE-41F9-4C1D-BC16-A0A1C8EC9ED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1385">
            <a:off x="10290595" y="2798111"/>
            <a:ext cx="250971" cy="135771"/>
          </a:xfrm>
          <a:prstGeom prst="rect">
            <a:avLst/>
          </a:prstGeom>
          <a:ln w="6350">
            <a:noFill/>
          </a:ln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B1069C9D-75CB-4870-B0FF-4EA3C0623955}"/>
              </a:ext>
            </a:extLst>
          </p:cNvPr>
          <p:cNvSpPr/>
          <p:nvPr/>
        </p:nvSpPr>
        <p:spPr>
          <a:xfrm>
            <a:off x="9514287" y="2997840"/>
            <a:ext cx="1143000" cy="1082968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746BCF8-7A65-48F4-9C11-0ADAE989EDCA}"/>
              </a:ext>
            </a:extLst>
          </p:cNvPr>
          <p:cNvSpPr/>
          <p:nvPr/>
        </p:nvSpPr>
        <p:spPr>
          <a:xfrm>
            <a:off x="9053515" y="2567774"/>
            <a:ext cx="2064543" cy="1943100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 descr="\documentclass{article}&#10;\usepackage{amsmath}&#10;\usepackage[textwidth=600pt]{geometry}&#10;\usepackage[dvipsnames]{xcolor}&#10;&#10;\pagestyle{empty}&#10;\begin{document}&#10; $BSh_i$&#10;&#10;\end{document}" title="IguanaTex Bitmap Display">
            <a:extLst>
              <a:ext uri="{FF2B5EF4-FFF2-40B4-BE49-F238E27FC236}">
                <a16:creationId xmlns:a16="http://schemas.microsoft.com/office/drawing/2014/main" id="{88B447F7-A9D0-4871-93D5-46340513752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1116">
            <a:off x="10320195" y="2392204"/>
            <a:ext cx="517028" cy="196114"/>
          </a:xfrm>
          <a:prstGeom prst="rect">
            <a:avLst/>
          </a:prstGeom>
          <a:ln w="6350">
            <a:noFill/>
          </a:ln>
        </p:spPr>
      </p:pic>
      <p:pic>
        <p:nvPicPr>
          <p:cNvPr id="44" name="Picture 43" descr="\documentclass{article}&#10;\usepackage{amsmath}&#10;\usepackage[textwidth=600pt]{geometry}&#10;\usepackage[dvipsnames]{xcolor}&#10;&#10;\pagestyle{empty}&#10;\begin{document}&#10;$m$&#10;&#10;\end{document}" title="IguanaTex Bitmap Display">
            <a:extLst>
              <a:ext uri="{FF2B5EF4-FFF2-40B4-BE49-F238E27FC236}">
                <a16:creationId xmlns:a16="http://schemas.microsoft.com/office/drawing/2014/main" id="{0A1254BB-C111-45F9-B299-0D2314E7A108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843" y="3482351"/>
            <a:ext cx="187886" cy="102857"/>
          </a:xfrm>
          <a:prstGeom prst="rect">
            <a:avLst/>
          </a:prstGeom>
          <a:ln w="6350">
            <a:noFill/>
          </a:ln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FFE7158-9985-4BC2-9E3F-C219EE594625}"/>
              </a:ext>
            </a:extLst>
          </p:cNvPr>
          <p:cNvCxnSpPr>
            <a:cxnSpLocks/>
            <a:stCxn id="47" idx="7"/>
            <a:endCxn id="41" idx="7"/>
          </p:cNvCxnSpPr>
          <p:nvPr/>
        </p:nvCxnSpPr>
        <p:spPr>
          <a:xfrm flipH="1">
            <a:off x="10489899" y="2621143"/>
            <a:ext cx="542603" cy="535294"/>
          </a:xfrm>
          <a:prstGeom prst="line">
            <a:avLst/>
          </a:prstGeom>
          <a:ln w="63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801C9AE-C5A0-46B7-AAAE-CAC458952E63}"/>
              </a:ext>
            </a:extLst>
          </p:cNvPr>
          <p:cNvCxnSpPr>
            <a:cxnSpLocks/>
            <a:stCxn id="47" idx="0"/>
            <a:endCxn id="41" idx="0"/>
          </p:cNvCxnSpPr>
          <p:nvPr/>
        </p:nvCxnSpPr>
        <p:spPr>
          <a:xfrm>
            <a:off x="10085787" y="2240821"/>
            <a:ext cx="0" cy="757019"/>
          </a:xfrm>
          <a:prstGeom prst="line">
            <a:avLst/>
          </a:prstGeom>
          <a:ln w="63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D2056407-97BE-4BCA-93E0-C528A55A53D7}"/>
              </a:ext>
            </a:extLst>
          </p:cNvPr>
          <p:cNvSpPr/>
          <p:nvPr/>
        </p:nvSpPr>
        <p:spPr>
          <a:xfrm>
            <a:off x="8746930" y="2240821"/>
            <a:ext cx="2677714" cy="2597004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80CBD304-F5C6-425B-8E0B-E828D41413F2}"/>
              </a:ext>
            </a:extLst>
          </p:cNvPr>
          <p:cNvSpPr/>
          <p:nvPr/>
        </p:nvSpPr>
        <p:spPr>
          <a:xfrm rot="4422037">
            <a:off x="9450757" y="1911708"/>
            <a:ext cx="485775" cy="19288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086AF56A-3D98-4F70-B322-02CD17EAC45C}"/>
              </a:ext>
            </a:extLst>
          </p:cNvPr>
          <p:cNvSpPr/>
          <p:nvPr/>
        </p:nvSpPr>
        <p:spPr>
          <a:xfrm rot="21291805">
            <a:off x="8347379" y="2990032"/>
            <a:ext cx="485775" cy="19288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8FB852D3-62AF-4EDD-A108-F5DE3F525697}"/>
              </a:ext>
            </a:extLst>
          </p:cNvPr>
          <p:cNvSpPr/>
          <p:nvPr/>
        </p:nvSpPr>
        <p:spPr>
          <a:xfrm rot="2768605">
            <a:off x="8741866" y="2307859"/>
            <a:ext cx="485775" cy="19288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ightning Bolt 50">
            <a:extLst>
              <a:ext uri="{FF2B5EF4-FFF2-40B4-BE49-F238E27FC236}">
                <a16:creationId xmlns:a16="http://schemas.microsoft.com/office/drawing/2014/main" id="{375A1B19-C2E0-4DEF-B047-6770DFB8763E}"/>
              </a:ext>
            </a:extLst>
          </p:cNvPr>
          <p:cNvSpPr/>
          <p:nvPr/>
        </p:nvSpPr>
        <p:spPr>
          <a:xfrm>
            <a:off x="9355585" y="2412230"/>
            <a:ext cx="227460" cy="259156"/>
          </a:xfrm>
          <a:prstGeom prst="lightningBol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 descr="\documentclass{article}&#10;\usepackage{amsmath}&#10;\usepackage[textwidth=600pt]{geometry}&#10;\usepackage[dvipsnames]{xcolor}&#10;&#10;\pagestyle{empty}&#10;\begin{document}&#10;&#10;First $t$ leakage queries&#10;&#10;\end{document}" title="IguanaTex Bitmap Display">
            <a:extLst>
              <a:ext uri="{FF2B5EF4-FFF2-40B4-BE49-F238E27FC236}">
                <a16:creationId xmlns:a16="http://schemas.microsoft.com/office/drawing/2014/main" id="{68152174-B8FE-40DE-955A-23814EF12C5A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519" y="1497678"/>
            <a:ext cx="2180571" cy="204343"/>
          </a:xfrm>
          <a:prstGeom prst="rect">
            <a:avLst/>
          </a:prstGeom>
        </p:spPr>
      </p:pic>
      <p:sp>
        <p:nvSpPr>
          <p:cNvPr id="53" name="Arrow: Right 52">
            <a:extLst>
              <a:ext uri="{FF2B5EF4-FFF2-40B4-BE49-F238E27FC236}">
                <a16:creationId xmlns:a16="http://schemas.microsoft.com/office/drawing/2014/main" id="{329A3176-1C53-4A56-B624-6B61DD167477}"/>
              </a:ext>
            </a:extLst>
          </p:cNvPr>
          <p:cNvSpPr/>
          <p:nvPr/>
        </p:nvSpPr>
        <p:spPr>
          <a:xfrm rot="11491265">
            <a:off x="11105557" y="3298173"/>
            <a:ext cx="485775" cy="19288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F3B7DC1F-59B6-406C-B81C-84411F2EE071}"/>
              </a:ext>
            </a:extLst>
          </p:cNvPr>
          <p:cNvSpPr/>
          <p:nvPr/>
        </p:nvSpPr>
        <p:spPr>
          <a:xfrm rot="13580350">
            <a:off x="10926683" y="4070779"/>
            <a:ext cx="485775" cy="19288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 descr="\documentclass{article}&#10;\usepackage{amsmath}&#10;\usepackage[textwidth=600pt]{geometry}&#10;\usepackage[dvipsnames]{xcolor}&#10;&#10;\pagestyle{empty}&#10;\begin{document}&#10;&#10;Final $t$ reveal queries&#10;&#10;\end{document}" title="IguanaTex Bitmap Display">
            <a:extLst>
              <a:ext uri="{FF2B5EF4-FFF2-40B4-BE49-F238E27FC236}">
                <a16:creationId xmlns:a16="http://schemas.microsoft.com/office/drawing/2014/main" id="{418F141A-AC1C-4029-B5B8-CD593581598C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785" y="5064786"/>
            <a:ext cx="2084571" cy="201600"/>
          </a:xfrm>
          <a:prstGeom prst="rect">
            <a:avLst/>
          </a:prstGeom>
        </p:spPr>
      </p:pic>
      <p:sp>
        <p:nvSpPr>
          <p:cNvPr id="56" name="Arrow: Right 55">
            <a:extLst>
              <a:ext uri="{FF2B5EF4-FFF2-40B4-BE49-F238E27FC236}">
                <a16:creationId xmlns:a16="http://schemas.microsoft.com/office/drawing/2014/main" id="{2D3C13AC-8198-4F9C-84EE-1B39F227DF0A}"/>
              </a:ext>
            </a:extLst>
          </p:cNvPr>
          <p:cNvSpPr/>
          <p:nvPr/>
        </p:nvSpPr>
        <p:spPr>
          <a:xfrm rot="15521879">
            <a:off x="10345421" y="4552457"/>
            <a:ext cx="485775" cy="19288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\documentclass{article}&#10;\usepackage{amsmath}&#10;\usepackage[textwidth=600pt]{geometry}&#10;\usepackage[dvipsnames]{xcolor}&#10;&#10;\pagestyle{empty}&#10;\begin{document}&#10; &#10;$t$ more $m_i$'s (hence $BSh_i$'s) can be revealed&#10;&#10;\end{document}" title="IguanaTex Bitmap Display">
            <a:extLst>
              <a:ext uri="{FF2B5EF4-FFF2-40B4-BE49-F238E27FC236}">
                <a16:creationId xmlns:a16="http://schemas.microsoft.com/office/drawing/2014/main" id="{0E2318F8-5117-4C72-BFC5-0EE0285F3D76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36" y="4578076"/>
            <a:ext cx="4341943" cy="2290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768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3" grpId="0" animBg="1"/>
      <p:bldP spid="54" grpId="0" animBg="1"/>
      <p:bldP spid="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2050D-0D13-4BD1-9C85-404ED5460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26552"/>
            <a:ext cx="10515600" cy="1325563"/>
          </a:xfrm>
        </p:spPr>
        <p:txBody>
          <a:bodyPr/>
          <a:lstStyle/>
          <a:p>
            <a:r>
              <a:rPr lang="en-US"/>
              <a:t>Extending the Base Construction</a:t>
            </a:r>
          </a:p>
        </p:txBody>
      </p:sp>
      <p:pic>
        <p:nvPicPr>
          <p:cNvPr id="33" name="Picture 32" descr="\documentclass{article}&#10;\usepackage{amsmath}&#10;\usepackage[textwidth=600pt]{geometry}&#10;\usepackage[dvipsnames]{xcolor}&#10;&#10;\pagestyle{empty}&#10;\begin{document}&#10;&#10;Leakage on more than $t$ shares can possibly depend on &#10;&#10;\end{document}" title="IguanaTex Bitmap Display">
            <a:extLst>
              <a:ext uri="{FF2B5EF4-FFF2-40B4-BE49-F238E27FC236}">
                <a16:creationId xmlns:a16="http://schemas.microsoft.com/office/drawing/2014/main" id="{4F2C84A2-54AF-4565-8FA2-7AC6AEA1A2A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8" y="1539243"/>
            <a:ext cx="5443200" cy="204343"/>
          </a:xfrm>
          <a:prstGeom prst="rect">
            <a:avLst/>
          </a:prstGeom>
        </p:spPr>
      </p:pic>
      <p:pic>
        <p:nvPicPr>
          <p:cNvPr id="35" name="Picture 34" descr="\documentclass{article}&#10;\usepackage{amsmath}&#10;\usepackage[textwidth=600pt]{geometry}&#10;\usepackage[dvipsnames]{xcolor}&#10;&#10;\pagestyle{empty}&#10;\begin{document}&#10;&#10;\begin{itemize}&#10;\item the seed $s$ &#10;\end{itemize}&#10;&#10;&#10;\end{document}" title="IguanaTex Bitmap Display">
            <a:extLst>
              <a:ext uri="{FF2B5EF4-FFF2-40B4-BE49-F238E27FC236}">
                <a16:creationId xmlns:a16="http://schemas.microsoft.com/office/drawing/2014/main" id="{2EBBE4AE-9D91-404E-91F2-0ABA34ABAFA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90" y="2097091"/>
            <a:ext cx="1197258" cy="160458"/>
          </a:xfrm>
          <a:prstGeom prst="rect">
            <a:avLst/>
          </a:prstGeom>
        </p:spPr>
      </p:pic>
      <p:pic>
        <p:nvPicPr>
          <p:cNvPr id="58" name="Picture 57" descr="\documentclass{article}&#10;\usepackage{amsmath}&#10;\usepackage[textwidth=600pt]{geometry}&#10;\usepackage[dvipsnames]{xcolor}&#10;&#10;\pagestyle{empty}&#10;\begin{document}&#10;&#10;\begin{itemize}&#10;\item the $m_i's$,&#10;\end{itemize}&#10;&#10;\end{document}" title="IguanaTex Bitmap Display">
            <a:extLst>
              <a:ext uri="{FF2B5EF4-FFF2-40B4-BE49-F238E27FC236}">
                <a16:creationId xmlns:a16="http://schemas.microsoft.com/office/drawing/2014/main" id="{FD6B2162-A029-4BEC-868E-CF804875408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8" y="2611054"/>
            <a:ext cx="1036800" cy="231772"/>
          </a:xfrm>
          <a:prstGeom prst="rect">
            <a:avLst/>
          </a:prstGeom>
        </p:spPr>
      </p:pic>
      <p:pic>
        <p:nvPicPr>
          <p:cNvPr id="52" name="Picture 51" descr="\documentclass{article}&#10;\usepackage{amsmath}&#10;\usepackage[textwidth=600pt]{geometry}&#10;\usepackage[dvipsnames]{xcolor}&#10;&#10;\pagestyle{empty}&#10;\begin{document}&#10;&#10;(as privacy is lost)&#10;&#10;\end{document}" title="IguanaTex Bitmap Display">
            <a:extLst>
              <a:ext uri="{FF2B5EF4-FFF2-40B4-BE49-F238E27FC236}">
                <a16:creationId xmlns:a16="http://schemas.microsoft.com/office/drawing/2014/main" id="{755FD07F-619F-4ABB-9C3E-33E1B2CEA8B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700" y="2097092"/>
            <a:ext cx="1793829" cy="229029"/>
          </a:xfrm>
          <a:prstGeom prst="rect">
            <a:avLst/>
          </a:prstGeom>
        </p:spPr>
      </p:pic>
      <p:pic>
        <p:nvPicPr>
          <p:cNvPr id="60" name="Picture 59" descr="\documentclass{article}&#10;\usepackage{amsmath}&#10;\usepackage[textwidth=600pt]{geometry}&#10;\usepackage[dvipsnames]{xcolor}&#10;&#10;\pagestyle{empty}&#10;\begin{document}&#10;&#10;\begin{itemize}&#10;\item the secret $m$ &#10;\end{itemize}&#10;&#10;\end{document}" title="IguanaTex Bitmap Display">
            <a:extLst>
              <a:ext uri="{FF2B5EF4-FFF2-40B4-BE49-F238E27FC236}">
                <a16:creationId xmlns:a16="http://schemas.microsoft.com/office/drawing/2014/main" id="{F59C2FB3-9214-4F92-B733-885DF1C3D64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8" y="3197228"/>
            <a:ext cx="1448229" cy="160458"/>
          </a:xfrm>
          <a:prstGeom prst="rect">
            <a:avLst/>
          </a:prstGeom>
        </p:spPr>
      </p:pic>
      <p:pic>
        <p:nvPicPr>
          <p:cNvPr id="6" name="Picture 5" descr="\documentclass{article}&#10;\usepackage{amsmath}&#10;\usepackage[textwidth=600pt]{geometry}&#10;\usepackage[dvipsnames]{xcolor}&#10;&#10;\pagestyle{empty}&#10;\begin{document}&#10;&#10;(as output-adaptivity of Ext is lost)&#10;&#10;\end{document}" title="IguanaTex Bitmap Display">
            <a:extLst>
              <a:ext uri="{FF2B5EF4-FFF2-40B4-BE49-F238E27FC236}">
                <a16:creationId xmlns:a16="http://schemas.microsoft.com/office/drawing/2014/main" id="{1C928245-59D9-40B3-9E7D-76A2FFD7CD1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700" y="2611055"/>
            <a:ext cx="3535543" cy="229029"/>
          </a:xfrm>
          <a:prstGeom prst="rect">
            <a:avLst/>
          </a:prstGeom>
        </p:spPr>
      </p:pic>
      <p:pic>
        <p:nvPicPr>
          <p:cNvPr id="4" name="Picture 3" descr="\documentclass{article}&#10;\usepackage{amsmath}&#10;\usepackage[textwidth=600pt]{geometry}&#10;\usepackage[dvipsnames]{xcolor}&#10;&#10;\pagestyle{empty}&#10;\begin{document}&#10;&#10;\textcolor{Red}{Challenge:} \textcolor{Blue}{ Protection of the seed $s$ against more leakage queries}&#10;&#10;\end{document}" title="IguanaTex Bitmap Display">
            <a:extLst>
              <a:ext uri="{FF2B5EF4-FFF2-40B4-BE49-F238E27FC236}">
                <a16:creationId xmlns:a16="http://schemas.microsoft.com/office/drawing/2014/main" id="{31C341FD-18BC-44B5-A9CC-1B37AEDA0E9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333" y="4600175"/>
            <a:ext cx="6400460" cy="2070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727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2050D-0D13-4BD1-9C85-404ED5460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31137"/>
            <a:ext cx="10515600" cy="1325563"/>
          </a:xfrm>
        </p:spPr>
        <p:txBody>
          <a:bodyPr/>
          <a:lstStyle/>
          <a:p>
            <a:r>
              <a:rPr lang="en-US"/>
              <a:t>Towards Final Construction</a:t>
            </a:r>
          </a:p>
        </p:txBody>
      </p:sp>
      <p:pic>
        <p:nvPicPr>
          <p:cNvPr id="11" name="Picture 10" descr="\documentclass{article}&#10;\usepackage{amsmath}&#10;\usepackage[textwidth=600pt]{geometry}&#10;\usepackage[dvipsnames]{xcolor}&#10;&#10;\pagestyle{empty}&#10;\begin{document}&#10;&#10;$BSh_i = (y_i,w_i)$&#10;&#10;\end{document}" title="IguanaTex Bitmap Display">
            <a:extLst>
              <a:ext uri="{FF2B5EF4-FFF2-40B4-BE49-F238E27FC236}">
                <a16:creationId xmlns:a16="http://schemas.microsoft.com/office/drawing/2014/main" id="{E35F560E-8A7E-4231-952E-5968AAA2865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053" y="1967022"/>
            <a:ext cx="1520914" cy="229029"/>
          </a:xfrm>
          <a:prstGeom prst="rect">
            <a:avLst/>
          </a:prstGeom>
        </p:spPr>
      </p:pic>
      <p:pic>
        <p:nvPicPr>
          <p:cNvPr id="133" name="Picture 132" descr="\documentclass{article}&#10;\usepackage{amsmath}&#10;\pagestyle{empty}&#10;\begin{document}&#10;&#10;$y_i$&#10;&#10;&#10;\end{document}" title="IguanaTex Bitmap Display">
            <a:extLst>
              <a:ext uri="{FF2B5EF4-FFF2-40B4-BE49-F238E27FC236}">
                <a16:creationId xmlns:a16="http://schemas.microsoft.com/office/drawing/2014/main" id="{846963FD-2356-462F-8A51-ADA1B21B0C8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061" y="3696021"/>
            <a:ext cx="152893" cy="138642"/>
          </a:xfrm>
          <a:prstGeom prst="rect">
            <a:avLst/>
          </a:prstGeom>
        </p:spPr>
      </p:pic>
      <p:pic>
        <p:nvPicPr>
          <p:cNvPr id="135" name="Picture 134" descr="\documentclass{article}&#10;\usepackage{amsmath}&#10;\usepackage{xcolor}&#10;\pagestyle{empty}&#10;\begin{document}&#10;&#10;&#10;\textcolor{blue}{$\oplus $ Ext$(w'_i;s')$}&#10;&#10;\end{document}" title="IguanaTex Bitmap Display">
            <a:extLst>
              <a:ext uri="{FF2B5EF4-FFF2-40B4-BE49-F238E27FC236}">
                <a16:creationId xmlns:a16="http://schemas.microsoft.com/office/drawing/2014/main" id="{272CEB1C-0A51-4459-A1B5-2A82575E408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510" y="3601848"/>
            <a:ext cx="1269943" cy="231772"/>
          </a:xfrm>
          <a:prstGeom prst="rect">
            <a:avLst/>
          </a:prstGeom>
        </p:spPr>
      </p:pic>
      <p:pic>
        <p:nvPicPr>
          <p:cNvPr id="139" name="Picture 138" descr="\documentclass{article}&#10;\usepackage{amsmath}&#10;\usepackage{xcolor}&#10;\pagestyle{empty}&#10;\begin{document}&#10;&#10;&#10;$s'$ and each source $w'_i$ are chosen uniformly&#10;&#10;\end{document}" title="IguanaTex Bitmap Display">
            <a:extLst>
              <a:ext uri="{FF2B5EF4-FFF2-40B4-BE49-F238E27FC236}">
                <a16:creationId xmlns:a16="http://schemas.microsoft.com/office/drawing/2014/main" id="{BE5FD3E2-9AC6-4D93-A573-4BB50EA6D23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828" y="4787397"/>
            <a:ext cx="4269259" cy="231772"/>
          </a:xfrm>
          <a:prstGeom prst="rect">
            <a:avLst/>
          </a:prstGeom>
        </p:spPr>
      </p:pic>
      <p:pic>
        <p:nvPicPr>
          <p:cNvPr id="105" name="Picture 104" descr="\documentclass{article}&#10;\usepackage{amsmath}&#10;\usepackage{xcolor}&#10;\pagestyle{empty}&#10;\begin{document}&#10;&#10;&#10;$s'$ is $(n,t)$-shared as $(s'_1,\cdots, s'_n)$&#10;&#10;\end{document}" title="IguanaTex Bitmap Display">
            <a:extLst>
              <a:ext uri="{FF2B5EF4-FFF2-40B4-BE49-F238E27FC236}">
                <a16:creationId xmlns:a16="http://schemas.microsoft.com/office/drawing/2014/main" id="{3F039FE8-15D9-4241-9D2C-FA3BF5E8960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40682"/>
            <a:ext cx="3177599" cy="229029"/>
          </a:xfrm>
          <a:prstGeom prst="rect">
            <a:avLst/>
          </a:prstGeom>
        </p:spPr>
      </p:pic>
      <p:pic>
        <p:nvPicPr>
          <p:cNvPr id="137" name="Picture 136" descr="\documentclass{article}&#10;\usepackage{amsmath}&#10;\usepackage[textwidth=600pt]{geometry}&#10;\usepackage[dvipsnames]{xcolor}&#10;&#10;\pagestyle{empty}&#10;\begin{document}&#10;&#10;$,s'_i,w'_i,w_i$&#10;&#10;\end{document}" title="IguanaTex Bitmap Display">
            <a:extLst>
              <a:ext uri="{FF2B5EF4-FFF2-40B4-BE49-F238E27FC236}">
                <a16:creationId xmlns:a16="http://schemas.microsoft.com/office/drawing/2014/main" id="{9AD7B314-ECF5-4E45-A06C-7FAA549AB9A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125" y="3601850"/>
            <a:ext cx="924342" cy="231771"/>
          </a:xfrm>
          <a:prstGeom prst="rect">
            <a:avLst/>
          </a:prstGeom>
        </p:spPr>
      </p:pic>
      <p:pic>
        <p:nvPicPr>
          <p:cNvPr id="13" name="Picture 12" descr="\documentclass{article}&#10;\usepackage{amsmath}&#10;\usepackage[textwidth=600pt]{geometry}&#10;\usepackage[dvipsnames]{xcolor}&#10;&#10;\pagestyle{empty}&#10;\begin{document}&#10;&#10;(distinct from ($w_1,\cdots,w_n,s$) used to generate $BSh_i$'s)&#10;&#10;\end{document}" title="IguanaTex Bitmap Display">
            <a:extLst>
              <a:ext uri="{FF2B5EF4-FFF2-40B4-BE49-F238E27FC236}">
                <a16:creationId xmlns:a16="http://schemas.microsoft.com/office/drawing/2014/main" id="{805AC3F0-1234-4C06-8067-BCA3FF79D9A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748" y="5240682"/>
            <a:ext cx="5455545" cy="229028"/>
          </a:xfrm>
          <a:prstGeom prst="rect">
            <a:avLst/>
          </a:prstGeom>
        </p:spPr>
      </p:pic>
      <p:pic>
        <p:nvPicPr>
          <p:cNvPr id="113" name="Picture 112" descr="\documentclass{article}&#10;\usepackage{amsmath}&#10;\usepackage[textwidth=600pt]{geometry}&#10;\usepackage[dvipsnames]{xcolor}&#10;&#10;\pagestyle{empty}&#10;\begin{document}&#10;&#10;Supports leakage from \textcolor{blue}{$2t$} shares&#10;&#10;\end{document}" title="IguanaTex Bitmap Display">
            <a:extLst>
              <a:ext uri="{FF2B5EF4-FFF2-40B4-BE49-F238E27FC236}">
                <a16:creationId xmlns:a16="http://schemas.microsoft.com/office/drawing/2014/main" id="{32CCC96E-27D9-4CB4-B0E3-06D946C1DFBC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02" y="1285896"/>
            <a:ext cx="3159771" cy="207086"/>
          </a:xfrm>
          <a:prstGeom prst="rect">
            <a:avLst/>
          </a:prstGeom>
        </p:spPr>
      </p:pic>
      <p:pic>
        <p:nvPicPr>
          <p:cNvPr id="115" name="Picture 114" descr="\documentclass{article}&#10;\usepackage{amsmath}&#10;\usepackage[textwidth=600pt]{geometry}&#10;\usepackage[dvipsnames]{xcolor}&#10;&#10;\pagestyle{empty}&#10;\begin{document}&#10;&#10;and can reveal $t$ more shares&#10;&#10;&#10;\end{document}" title="IguanaTex Bitmap Display">
            <a:extLst>
              <a:ext uri="{FF2B5EF4-FFF2-40B4-BE49-F238E27FC236}">
                <a16:creationId xmlns:a16="http://schemas.microsoft.com/office/drawing/2014/main" id="{316B871A-17DC-4B81-B18B-1C5C6C03D7CF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02" y="1767806"/>
            <a:ext cx="2840228" cy="160457"/>
          </a:xfrm>
          <a:prstGeom prst="rect">
            <a:avLst/>
          </a:prstGeom>
        </p:spPr>
      </p:pic>
      <p:pic>
        <p:nvPicPr>
          <p:cNvPr id="117" name="Picture 116" descr="\documentclass{article}&#10;\usepackage{amsmath}&#10;\usepackage[textwidth=600pt]{geometry}&#10;\usepackage[dvipsnames]{xcolor}&#10; \definecolor{babyblue}{rgb}{0.54, 0.81, 0.94}&#10;\definecolor{airforceblue}{rgb}{0.36, 0.54, 0.66}&#10; \definecolor{babyblueeyes}{rgb}{0.63, 0.79, 0.95}&#10;\pagestyle{empty}&#10;\begin{document}&#10;&#10;\textcolor{babyblueeyes}{$\huge{\}}$}&#10;&#10;\end{document}" title="IguanaTex Bitmap Display">
            <a:extLst>
              <a:ext uri="{FF2B5EF4-FFF2-40B4-BE49-F238E27FC236}">
                <a16:creationId xmlns:a16="http://schemas.microsoft.com/office/drawing/2014/main" id="{9232A2C7-8923-4E3D-AB04-CB95D4337DA8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97868" y="2015002"/>
            <a:ext cx="269744" cy="2655455"/>
          </a:xfrm>
          <a:prstGeom prst="rect">
            <a:avLst/>
          </a:prstGeom>
        </p:spPr>
      </p:pic>
      <p:pic>
        <p:nvPicPr>
          <p:cNvPr id="7" name="Picture 6" descr="\documentclass{article}&#10;\usepackage{amsmath}&#10;\usepackage[textwidth=600pt]{geometry}&#10;\usepackage[dvipsnames]{xcolor}&#10;&#10;\pagestyle{empty}&#10;\begin{document}&#10;&#10;NextShare&#10;&#10;\end{document}" title="IguanaTex Bitmap Display">
            <a:extLst>
              <a:ext uri="{FF2B5EF4-FFF2-40B4-BE49-F238E27FC236}">
                <a16:creationId xmlns:a16="http://schemas.microsoft.com/office/drawing/2014/main" id="{325CDF08-9B7C-4E6B-9E2C-9121C4FBE3AB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176" y="2868647"/>
            <a:ext cx="1024457" cy="165943"/>
          </a:xfrm>
          <a:prstGeom prst="rect">
            <a:avLst/>
          </a:prstGeom>
        </p:spPr>
      </p:pic>
      <p:pic>
        <p:nvPicPr>
          <p:cNvPr id="125" name="Picture 124" descr="\documentclass{article}&#10;\usepackage{amsmath}&#10;\usepackage[textwidth=600pt]{geometry}&#10;\usepackage[dvipsnames]{xcolor}&#10;&#10;\pagestyle{empty}&#10;\begin{document}&#10;&#10;where $y_i = (m_i\oplus\text{Ext}(w_i;s),s_i)$&#10;&#10;\end{document}" title="IguanaTex Bitmap Display">
            <a:extLst>
              <a:ext uri="{FF2B5EF4-FFF2-40B4-BE49-F238E27FC236}">
                <a16:creationId xmlns:a16="http://schemas.microsoft.com/office/drawing/2014/main" id="{38F711E7-E473-4E86-9C10-35E295EBAFBE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510" y="1967022"/>
            <a:ext cx="3125487" cy="229029"/>
          </a:xfrm>
          <a:prstGeom prst="rect">
            <a:avLst/>
          </a:prstGeom>
        </p:spPr>
      </p:pic>
      <p:pic>
        <p:nvPicPr>
          <p:cNvPr id="6" name="Picture 5" descr="\documentclass{article}&#10;\usepackage{amsmath}&#10;\usepackage[textwidth=600pt]{geometry}&#10;\usepackage[dvipsnames]{xcolor}&#10;&#10;\pagestyle{empty}&#10;\begin{document}&#10; $NSh_i = $&#10;&#10;\end{document}" title="IguanaTex Bitmap Display">
            <a:extLst>
              <a:ext uri="{FF2B5EF4-FFF2-40B4-BE49-F238E27FC236}">
                <a16:creationId xmlns:a16="http://schemas.microsoft.com/office/drawing/2014/main" id="{53EC8584-24C3-4E21-A124-BC8D92413D47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89" y="3645800"/>
            <a:ext cx="787199" cy="196114"/>
          </a:xfrm>
          <a:prstGeom prst="rect">
            <a:avLst/>
          </a:prstGeom>
        </p:spPr>
      </p:pic>
      <p:pic>
        <p:nvPicPr>
          <p:cNvPr id="16" name="Picture 15" descr="\documentclass{article}&#10;\usepackage{amsmath}&#10;\usepackage[textwidth=600pt]{geometry}&#10;\usepackage[dvipsnames]{xcolor}&#10;&#10;\pagestyle{empty}&#10;\begin{document}&#10;$($&#10;&#10;\end{document}" title="IguanaTex Bitmap Display">
            <a:extLst>
              <a:ext uri="{FF2B5EF4-FFF2-40B4-BE49-F238E27FC236}">
                <a16:creationId xmlns:a16="http://schemas.microsoft.com/office/drawing/2014/main" id="{650C90D2-2C87-41F0-A42E-8DEA6B31B425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61" y="3626712"/>
            <a:ext cx="53486" cy="229029"/>
          </a:xfrm>
          <a:prstGeom prst="rect">
            <a:avLst/>
          </a:prstGeom>
        </p:spPr>
      </p:pic>
      <p:pic>
        <p:nvPicPr>
          <p:cNvPr id="17" name="Picture 16" descr="\documentclass{article}&#10;\usepackage{amsmath}&#10;\usepackage[textwidth=600pt]{geometry}&#10;\usepackage[dvipsnames]{xcolor}&#10;&#10;\pagestyle{empty}&#10;\begin{document}&#10;$)$&#10;&#10;\end{document}" title="IguanaTex Bitmap Display">
            <a:extLst>
              <a:ext uri="{FF2B5EF4-FFF2-40B4-BE49-F238E27FC236}">
                <a16:creationId xmlns:a16="http://schemas.microsoft.com/office/drawing/2014/main" id="{4D96AD7C-1D64-4818-9A0F-7E5648C7EE8C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285" y="3603852"/>
            <a:ext cx="53486" cy="2290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388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2050D-0D13-4BD1-9C85-404ED5460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5958"/>
            <a:ext cx="10515600" cy="1325563"/>
          </a:xfrm>
        </p:spPr>
        <p:txBody>
          <a:bodyPr/>
          <a:lstStyle/>
          <a:p>
            <a:r>
              <a:rPr lang="en-US"/>
              <a:t>Towards Final Construction: Security</a:t>
            </a:r>
          </a:p>
        </p:txBody>
      </p:sp>
      <p:pic>
        <p:nvPicPr>
          <p:cNvPr id="45" name="Picture 44" descr="\documentclass{article}&#10;\usepackage{amsmath}&#10;\usepackage[textwidth=600pt]{geometry}&#10;\usepackage[dvipsnames]{xcolor}&#10;&#10;\pagestyle{empty}&#10;\begin{document}&#10;&#10;\textbf{${\Rightarrow} $} Leakage on the first set of $t$ shares&#10;&#10;\end{document}" title="IguanaTex Bitmap Display">
            <a:extLst>
              <a:ext uri="{FF2B5EF4-FFF2-40B4-BE49-F238E27FC236}">
                <a16:creationId xmlns:a16="http://schemas.microsoft.com/office/drawing/2014/main" id="{1E03754A-7440-4863-9E2E-F65C4495275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96" y="1510731"/>
            <a:ext cx="3713830" cy="207086"/>
          </a:xfrm>
          <a:prstGeom prst="rect">
            <a:avLst/>
          </a:prstGeom>
        </p:spPr>
      </p:pic>
      <p:pic>
        <p:nvPicPr>
          <p:cNvPr id="6" name="Picture 5" descr="\documentclass{article}&#10;\usepackage{amsmath}&#10;\usepackage[textwidth=600pt]{geometry}&#10;\usepackage[dvipsnames]{xcolor}&#10;&#10;\pagestyle{empty}&#10;\begin{document}&#10;&#10;\begin{itemize}&#10;\item is independent of $y_i$'s&#10;\end{itemize}&#10;&#10;&#10;\end{document}" title="IguanaTex Bitmap Display">
            <a:extLst>
              <a:ext uri="{FF2B5EF4-FFF2-40B4-BE49-F238E27FC236}">
                <a16:creationId xmlns:a16="http://schemas.microsoft.com/office/drawing/2014/main" id="{C4444324-4862-46B1-BA0C-6ACBFD589ED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278" y="1932408"/>
            <a:ext cx="2325943" cy="207086"/>
          </a:xfrm>
          <a:prstGeom prst="rect">
            <a:avLst/>
          </a:prstGeom>
        </p:spPr>
      </p:pic>
      <p:pic>
        <p:nvPicPr>
          <p:cNvPr id="47" name="Picture 46" descr="\documentclass{article}&#10;\usepackage{amsmath}&#10;\usepackage[textwidth=600pt]{geometry}&#10;\usepackage[dvipsnames]{xcolor}&#10;&#10;\pagestyle{empty}&#10;\begin{document}&#10;&#10;$\Rightarrow$ Leakage on the second set of $t$ shares&#10;&#10;\end{document}" title="IguanaTex Bitmap Display">
            <a:extLst>
              <a:ext uri="{FF2B5EF4-FFF2-40B4-BE49-F238E27FC236}">
                <a16:creationId xmlns:a16="http://schemas.microsoft.com/office/drawing/2014/main" id="{8D1D7B95-9167-4FAC-A5A0-14016801C72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96" y="2795765"/>
            <a:ext cx="3978515" cy="207086"/>
          </a:xfrm>
          <a:prstGeom prst="rect">
            <a:avLst/>
          </a:prstGeom>
        </p:spPr>
      </p:pic>
      <p:pic>
        <p:nvPicPr>
          <p:cNvPr id="58" name="Picture 57" descr="\documentclass{article}&#10;\usepackage{amsmath}&#10;\usepackage[textwidth=600pt]{geometry}&#10;\usepackage[dvipsnames]{xcolor}&#10;&#10;\pagestyle{empty}&#10;\begin{document}&#10;&#10;\begin{itemize}&#10;\item possibly depends on $y_i$'s&#10;\end{itemize}&#10;&#10;&#10;\end{document}" title="IguanaTex Bitmap Display">
            <a:extLst>
              <a:ext uri="{FF2B5EF4-FFF2-40B4-BE49-F238E27FC236}">
                <a16:creationId xmlns:a16="http://schemas.microsoft.com/office/drawing/2014/main" id="{FB323D46-EEED-45A4-8883-75C55597F20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02" y="3214579"/>
            <a:ext cx="2619429" cy="204343"/>
          </a:xfrm>
          <a:prstGeom prst="rect">
            <a:avLst/>
          </a:prstGeom>
        </p:spPr>
      </p:pic>
      <p:pic>
        <p:nvPicPr>
          <p:cNvPr id="12" name="Picture 11" descr="\documentclass{article}&#10;\usepackage{amsmath}&#10;\usepackage[textwidth=600pt]{geometry}&#10;\usepackage[dvipsnames]{xcolor}&#10;&#10;\pagestyle{empty}&#10;\begin{document}&#10;&#10;\begin{itemize}&#10;\item leakage on these $NSh_i$'s can be reduced to leakage on $BSh_i$'s&#10;\end{itemize}&#10;&#10;\end{document}" title="IguanaTex Bitmap Display">
            <a:extLst>
              <a:ext uri="{FF2B5EF4-FFF2-40B4-BE49-F238E27FC236}">
                <a16:creationId xmlns:a16="http://schemas.microsoft.com/office/drawing/2014/main" id="{77BAF691-027C-44E5-9790-A15AA5CC155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02" y="3648065"/>
            <a:ext cx="6351085" cy="207086"/>
          </a:xfrm>
          <a:prstGeom prst="rect">
            <a:avLst/>
          </a:prstGeom>
        </p:spPr>
      </p:pic>
      <p:pic>
        <p:nvPicPr>
          <p:cNvPr id="8" name="Picture 7" descr="\documentclass{article}&#10;\usepackage{amsmath}&#10;\usepackage[textwidth=600pt]{geometry}&#10;\usepackage[dvipsnames]{xcolor}&#10;&#10;\pagestyle{empty}&#10;\begin{document}&#10;&#10;- security reasoning similar to $BaseShare$&#10;&#10;\end{document}" title="IguanaTex Bitmap Display">
            <a:extLst>
              <a:ext uri="{FF2B5EF4-FFF2-40B4-BE49-F238E27FC236}">
                <a16:creationId xmlns:a16="http://schemas.microsoft.com/office/drawing/2014/main" id="{77D4F3DE-2583-4BA5-A1C3-A9C4863AAFE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416" y="2347793"/>
            <a:ext cx="4169141" cy="207086"/>
          </a:xfrm>
          <a:prstGeom prst="rect">
            <a:avLst/>
          </a:prstGeom>
        </p:spPr>
      </p:pic>
      <p:pic>
        <p:nvPicPr>
          <p:cNvPr id="71" name="Picture 70" descr="\documentclass{article}&#10;\usepackage{amsmath}&#10;\usepackage[textwidth=600pt]{geometry}&#10;\usepackage[dvipsnames]{xcolor}&#10;&#10;\pagestyle{empty}&#10;\begin{document}&#10;&#10;- by security of $BaseShare$ &#10;&#10;\end{document}" title="IguanaTex Bitmap Display">
            <a:extLst>
              <a:ext uri="{FF2B5EF4-FFF2-40B4-BE49-F238E27FC236}">
                <a16:creationId xmlns:a16="http://schemas.microsoft.com/office/drawing/2014/main" id="{8C949800-6FF2-4A41-BAC5-4A163BB0266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49" y="4519866"/>
            <a:ext cx="2704457" cy="207086"/>
          </a:xfrm>
          <a:prstGeom prst="rect">
            <a:avLst/>
          </a:prstGeom>
        </p:spPr>
      </p:pic>
      <p:pic>
        <p:nvPicPr>
          <p:cNvPr id="31" name="Picture 30" descr="\documentclass{article}&#10;\usepackage{amsmath}&#10;\usepackage[textwidth=600pt]{geometry}&#10;\usepackage[dvipsnames]{xcolor}&#10;&#10;\pagestyle{empty}&#10;\begin{document}&#10;&#10;\begin{itemize}&#10;\item Hence, independent of all $m_i$'s &#10;\end{itemize}&#10;&#10;\end{document}" title="IguanaTex Bitmap Display">
            <a:extLst>
              <a:ext uri="{FF2B5EF4-FFF2-40B4-BE49-F238E27FC236}">
                <a16:creationId xmlns:a16="http://schemas.microsoft.com/office/drawing/2014/main" id="{38289CEF-4138-40C9-A4AE-822B6906BBCE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02" y="4085337"/>
            <a:ext cx="3242057" cy="204343"/>
          </a:xfrm>
          <a:prstGeom prst="rect">
            <a:avLst/>
          </a:prstGeom>
        </p:spPr>
      </p:pic>
      <p:pic>
        <p:nvPicPr>
          <p:cNvPr id="50" name="Picture 49" descr="\documentclass{article}&#10;\usepackage{amsmath}&#10;\usepackage[textwidth=600pt]{geometry}&#10;\usepackage[dvipsnames]{xcolor}&#10;&#10;\pagestyle{empty}&#10;\begin{document}&#10;&#10;$\Rightarrow$ Further $t$ shares can be fully revealed&#10;&#10;\end{document}" title="IguanaTex Bitmap Display">
            <a:extLst>
              <a:ext uri="{FF2B5EF4-FFF2-40B4-BE49-F238E27FC236}">
                <a16:creationId xmlns:a16="http://schemas.microsoft.com/office/drawing/2014/main" id="{3EF3308B-5B36-4CDE-AF7A-F0EF8CCCD721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96" y="4928021"/>
            <a:ext cx="4012800" cy="207086"/>
          </a:xfrm>
          <a:prstGeom prst="rect">
            <a:avLst/>
          </a:prstGeom>
        </p:spPr>
      </p:pic>
      <p:pic>
        <p:nvPicPr>
          <p:cNvPr id="37" name="Picture 36" descr="\documentclass{article}&#10;\usepackage{amsmath}&#10;\usepackage[textwidth=600pt]{geometry}&#10;\usepackage[dvipsnames]{xcolor}&#10;&#10;\pagestyle{empty}&#10;\begin{document}&#10;&#10;- by privacy&#10;&#10;\end{document}" title="IguanaTex Bitmap Display">
            <a:extLst>
              <a:ext uri="{FF2B5EF4-FFF2-40B4-BE49-F238E27FC236}">
                <a16:creationId xmlns:a16="http://schemas.microsoft.com/office/drawing/2014/main" id="{30399ABF-8320-4A9D-A8EC-4F32EFBAF696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96" y="5362550"/>
            <a:ext cx="1184914" cy="204343"/>
          </a:xfrm>
          <a:prstGeom prst="rect">
            <a:avLst/>
          </a:prstGeom>
        </p:spPr>
      </p:pic>
      <p:pic>
        <p:nvPicPr>
          <p:cNvPr id="13" name="Picture 12" descr="\documentclass{article}&#10;\usepackage{amsmath}&#10;\usepackage[textwidth=600pt]{geometry}&#10;\usepackage[dvipsnames]{xcolor}&#10;&#10;\pagestyle{empty}&#10;\begin{document}&#10; $m_i$&#10;&#10;\end{document}" title="IguanaTex Bitmap Display">
            <a:extLst>
              <a:ext uri="{FF2B5EF4-FFF2-40B4-BE49-F238E27FC236}">
                <a16:creationId xmlns:a16="http://schemas.microsoft.com/office/drawing/2014/main" id="{934529D3-7F60-4921-A4BB-5FE4E422F029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1385">
            <a:off x="9683385" y="2866368"/>
            <a:ext cx="250971" cy="135771"/>
          </a:xfrm>
          <a:prstGeom prst="rect">
            <a:avLst/>
          </a:prstGeom>
          <a:ln w="6350">
            <a:noFill/>
          </a:ln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9DDF97C-0D40-4CAF-90B4-A6432744D78D}"/>
              </a:ext>
            </a:extLst>
          </p:cNvPr>
          <p:cNvSpPr/>
          <p:nvPr/>
        </p:nvSpPr>
        <p:spPr>
          <a:xfrm>
            <a:off x="8907077" y="3066097"/>
            <a:ext cx="1143000" cy="1082968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9CAFCCB-8C79-439F-A6F3-EA821E09DE2C}"/>
              </a:ext>
            </a:extLst>
          </p:cNvPr>
          <p:cNvSpPr/>
          <p:nvPr/>
        </p:nvSpPr>
        <p:spPr>
          <a:xfrm>
            <a:off x="8446305" y="2636031"/>
            <a:ext cx="2064543" cy="1943100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\documentclass{article}&#10;\usepackage{amsmath}&#10;\usepackage[textwidth=600pt]{geometry}&#10;\usepackage[dvipsnames]{xcolor}&#10;&#10;\pagestyle{empty}&#10;\begin{document}&#10; $BSh_i$&#10;&#10;\end{document}" title="IguanaTex Bitmap Display">
            <a:extLst>
              <a:ext uri="{FF2B5EF4-FFF2-40B4-BE49-F238E27FC236}">
                <a16:creationId xmlns:a16="http://schemas.microsoft.com/office/drawing/2014/main" id="{78AB43C1-9D8E-4CE7-B266-C1535EAC2040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1116">
            <a:off x="9712985" y="2460461"/>
            <a:ext cx="517028" cy="196114"/>
          </a:xfrm>
          <a:prstGeom prst="rect">
            <a:avLst/>
          </a:prstGeom>
          <a:ln w="6350">
            <a:noFill/>
          </a:ln>
        </p:spPr>
      </p:pic>
      <p:pic>
        <p:nvPicPr>
          <p:cNvPr id="17" name="Picture 16" descr="\documentclass{article}&#10;\usepackage{amsmath}&#10;\usepackage[textwidth=600pt]{geometry}&#10;\usepackage[dvipsnames]{xcolor}&#10;&#10;\pagestyle{empty}&#10;\begin{document}&#10;$m$&#10;&#10;\end{document}" title="IguanaTex Bitmap Display">
            <a:extLst>
              <a:ext uri="{FF2B5EF4-FFF2-40B4-BE49-F238E27FC236}">
                <a16:creationId xmlns:a16="http://schemas.microsoft.com/office/drawing/2014/main" id="{B6D779AB-FE78-4B0A-BE3E-7B7638BDE8EE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633" y="3550608"/>
            <a:ext cx="187886" cy="102857"/>
          </a:xfrm>
          <a:prstGeom prst="rect">
            <a:avLst/>
          </a:prstGeom>
          <a:ln w="6350">
            <a:noFill/>
          </a:ln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58561EE-64D5-407E-B758-6A02ED14B911}"/>
              </a:ext>
            </a:extLst>
          </p:cNvPr>
          <p:cNvCxnSpPr>
            <a:cxnSpLocks/>
            <a:stCxn id="30" idx="7"/>
          </p:cNvCxnSpPr>
          <p:nvPr/>
        </p:nvCxnSpPr>
        <p:spPr>
          <a:xfrm flipH="1">
            <a:off x="9883512" y="2456321"/>
            <a:ext cx="793714" cy="765950"/>
          </a:xfrm>
          <a:prstGeom prst="line">
            <a:avLst/>
          </a:prstGeom>
          <a:ln w="63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C59F714-50EE-491C-9356-4546EBD1E8C3}"/>
              </a:ext>
            </a:extLst>
          </p:cNvPr>
          <p:cNvCxnSpPr>
            <a:cxnSpLocks/>
            <a:stCxn id="30" idx="0"/>
            <a:endCxn id="14" idx="0"/>
          </p:cNvCxnSpPr>
          <p:nvPr/>
        </p:nvCxnSpPr>
        <p:spPr>
          <a:xfrm>
            <a:off x="9478573" y="1981751"/>
            <a:ext cx="4" cy="1084346"/>
          </a:xfrm>
          <a:prstGeom prst="line">
            <a:avLst/>
          </a:prstGeom>
          <a:ln w="63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FB4E8513-6024-4585-B730-901D8B72C0D5}"/>
              </a:ext>
            </a:extLst>
          </p:cNvPr>
          <p:cNvSpPr/>
          <p:nvPr/>
        </p:nvSpPr>
        <p:spPr>
          <a:xfrm>
            <a:off x="8139716" y="2307378"/>
            <a:ext cx="2677714" cy="2597004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79C672EB-134F-4119-8167-026D75385A1A}"/>
              </a:ext>
            </a:extLst>
          </p:cNvPr>
          <p:cNvSpPr/>
          <p:nvPr/>
        </p:nvSpPr>
        <p:spPr>
          <a:xfrm rot="4422037">
            <a:off x="8843547" y="1979965"/>
            <a:ext cx="485775" cy="19288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AD799D57-7AC2-445F-8244-D210DE3ED6E9}"/>
              </a:ext>
            </a:extLst>
          </p:cNvPr>
          <p:cNvSpPr/>
          <p:nvPr/>
        </p:nvSpPr>
        <p:spPr>
          <a:xfrm rot="21291805">
            <a:off x="7740169" y="3058289"/>
            <a:ext cx="485775" cy="19288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AB482E76-666F-4A7E-A037-B01E3CA8A7AB}"/>
              </a:ext>
            </a:extLst>
          </p:cNvPr>
          <p:cNvSpPr/>
          <p:nvPr/>
        </p:nvSpPr>
        <p:spPr>
          <a:xfrm rot="2768605">
            <a:off x="8134656" y="2376116"/>
            <a:ext cx="485775" cy="19288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ightning Bolt 23">
            <a:extLst>
              <a:ext uri="{FF2B5EF4-FFF2-40B4-BE49-F238E27FC236}">
                <a16:creationId xmlns:a16="http://schemas.microsoft.com/office/drawing/2014/main" id="{1C06EE02-F413-4383-99AA-03332293BA1B}"/>
              </a:ext>
            </a:extLst>
          </p:cNvPr>
          <p:cNvSpPr/>
          <p:nvPr/>
        </p:nvSpPr>
        <p:spPr>
          <a:xfrm>
            <a:off x="8748375" y="2480487"/>
            <a:ext cx="227460" cy="259156"/>
          </a:xfrm>
          <a:prstGeom prst="lightningBol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\documentclass{article}&#10;\usepackage{amsmath}&#10;\usepackage[textwidth=600pt]{geometry}&#10;\usepackage[dvipsnames]{xcolor}&#10;&#10;\pagestyle{empty}&#10;\begin{document}&#10;\noindent&#10;Second $t$ leakage\\ queries&#10;&#10;\end{document}" title="IguanaTex Bitmap Display">
            <a:extLst>
              <a:ext uri="{FF2B5EF4-FFF2-40B4-BE49-F238E27FC236}">
                <a16:creationId xmlns:a16="http://schemas.microsoft.com/office/drawing/2014/main" id="{553B1952-108B-42F8-846B-A44713F801C6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660" y="1846608"/>
            <a:ext cx="1630628" cy="477258"/>
          </a:xfrm>
          <a:prstGeom prst="rect">
            <a:avLst/>
          </a:prstGeom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20A8ADA5-1346-4842-8077-DDFFCF79AB6A}"/>
              </a:ext>
            </a:extLst>
          </p:cNvPr>
          <p:cNvSpPr/>
          <p:nvPr/>
        </p:nvSpPr>
        <p:spPr>
          <a:xfrm rot="11491265">
            <a:off x="10498347" y="3366430"/>
            <a:ext cx="485775" cy="19288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2F9926C7-3205-42A2-82B2-0377B78DD170}"/>
              </a:ext>
            </a:extLst>
          </p:cNvPr>
          <p:cNvSpPr/>
          <p:nvPr/>
        </p:nvSpPr>
        <p:spPr>
          <a:xfrm rot="13580350">
            <a:off x="10319473" y="4139036"/>
            <a:ext cx="485775" cy="19288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\documentclass{article}&#10;\usepackage{amsmath}&#10;\usepackage[textwidth=600pt]{geometry}&#10;\usepackage[dvipsnames]{xcolor}&#10;&#10;\pagestyle{empty}&#10;\begin{document}&#10;\noindent&#10;Final $t$ reveal\\ queries&#10;&#10;\end{document}" title="IguanaTex Bitmap Display">
            <a:extLst>
              <a:ext uri="{FF2B5EF4-FFF2-40B4-BE49-F238E27FC236}">
                <a16:creationId xmlns:a16="http://schemas.microsoft.com/office/drawing/2014/main" id="{CEEAB818-A4DE-47BE-BC12-369800272528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016" y="5211617"/>
            <a:ext cx="1320686" cy="474514"/>
          </a:xfrm>
          <a:prstGeom prst="rect">
            <a:avLst/>
          </a:prstGeom>
        </p:spPr>
      </p:pic>
      <p:sp>
        <p:nvSpPr>
          <p:cNvPr id="29" name="Arrow: Right 28">
            <a:extLst>
              <a:ext uri="{FF2B5EF4-FFF2-40B4-BE49-F238E27FC236}">
                <a16:creationId xmlns:a16="http://schemas.microsoft.com/office/drawing/2014/main" id="{CB5B3AD7-DDB6-4161-B040-2EF4C64449D1}"/>
              </a:ext>
            </a:extLst>
          </p:cNvPr>
          <p:cNvSpPr/>
          <p:nvPr/>
        </p:nvSpPr>
        <p:spPr>
          <a:xfrm rot="15521879">
            <a:off x="9738211" y="4620714"/>
            <a:ext cx="485775" cy="19288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B603F6C-0648-4C15-BE21-A7CC59533D73}"/>
              </a:ext>
            </a:extLst>
          </p:cNvPr>
          <p:cNvSpPr/>
          <p:nvPr/>
        </p:nvSpPr>
        <p:spPr>
          <a:xfrm>
            <a:off x="7783422" y="1981751"/>
            <a:ext cx="3390302" cy="3240569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\documentclass{article}&#10;\usepackage{amsmath}&#10;\usepackage[textwidth=600pt]{geometry}&#10;\usepackage[dvipsnames]{xcolor}&#10;&#10;\pagestyle{empty}&#10;\begin{document}&#10; $NSh_i$&#10;&#10;\end{document}" title="IguanaTex Bitmap Display">
            <a:extLst>
              <a:ext uri="{FF2B5EF4-FFF2-40B4-BE49-F238E27FC236}">
                <a16:creationId xmlns:a16="http://schemas.microsoft.com/office/drawing/2014/main" id="{5064559B-E598-4DF6-9E04-8FC764657B23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2257">
            <a:off x="9859602" y="2205578"/>
            <a:ext cx="540342" cy="196114"/>
          </a:xfrm>
          <a:prstGeom prst="rect">
            <a:avLst/>
          </a:prstGeom>
          <a:ln w="6350">
            <a:noFill/>
          </a:ln>
        </p:spPr>
      </p:pic>
      <p:sp>
        <p:nvSpPr>
          <p:cNvPr id="33" name="Arrow: Right 32">
            <a:extLst>
              <a:ext uri="{FF2B5EF4-FFF2-40B4-BE49-F238E27FC236}">
                <a16:creationId xmlns:a16="http://schemas.microsoft.com/office/drawing/2014/main" id="{B0106CE3-3CC1-4E6C-A332-8029D182CD5D}"/>
              </a:ext>
            </a:extLst>
          </p:cNvPr>
          <p:cNvSpPr/>
          <p:nvPr/>
        </p:nvSpPr>
        <p:spPr>
          <a:xfrm rot="7017766">
            <a:off x="10033094" y="1771048"/>
            <a:ext cx="485775" cy="19288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4324147D-75CC-4E55-866F-395034197A97}"/>
              </a:ext>
            </a:extLst>
          </p:cNvPr>
          <p:cNvSpPr/>
          <p:nvPr/>
        </p:nvSpPr>
        <p:spPr>
          <a:xfrm rot="9069655">
            <a:off x="10934925" y="2579460"/>
            <a:ext cx="485775" cy="19288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\documentclass{article}&#10;\usepackage{amsmath}&#10;\usepackage[textwidth=600pt]{geometry}&#10;\usepackage[dvipsnames]{xcolor}&#10;&#10;\pagestyle{empty}&#10;\begin{document}&#10;\noindent&#10;First $t$ leakage \\ queries&#10;&#10;\end{document}" title="IguanaTex Bitmap Display">
            <a:extLst>
              <a:ext uri="{FF2B5EF4-FFF2-40B4-BE49-F238E27FC236}">
                <a16:creationId xmlns:a16="http://schemas.microsoft.com/office/drawing/2014/main" id="{5197052D-2DB0-483A-A24D-DF4D8F849A88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117" y="1496367"/>
            <a:ext cx="1413942" cy="474514"/>
          </a:xfrm>
          <a:prstGeom prst="rect">
            <a:avLst/>
          </a:prstGeom>
        </p:spPr>
      </p:pic>
      <p:sp>
        <p:nvSpPr>
          <p:cNvPr id="36" name="Lightning Bolt 35">
            <a:extLst>
              <a:ext uri="{FF2B5EF4-FFF2-40B4-BE49-F238E27FC236}">
                <a16:creationId xmlns:a16="http://schemas.microsoft.com/office/drawing/2014/main" id="{736DC668-B55A-4543-81AF-BE97DE40CF28}"/>
              </a:ext>
            </a:extLst>
          </p:cNvPr>
          <p:cNvSpPr/>
          <p:nvPr/>
        </p:nvSpPr>
        <p:spPr>
          <a:xfrm rot="4758262">
            <a:off x="10611557" y="2584099"/>
            <a:ext cx="190505" cy="312389"/>
          </a:xfrm>
          <a:prstGeom prst="lightningBol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EB764A1D-4523-4FCB-831E-3E666528175D}"/>
              </a:ext>
            </a:extLst>
          </p:cNvPr>
          <p:cNvSpPr/>
          <p:nvPr/>
        </p:nvSpPr>
        <p:spPr>
          <a:xfrm rot="8208476">
            <a:off x="10605667" y="2145235"/>
            <a:ext cx="485775" cy="19288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682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9" grpId="0" animBg="1"/>
      <p:bldP spid="33" grpId="0" animBg="1"/>
      <p:bldP spid="34" grpId="0" animBg="1"/>
      <p:bldP spid="36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9BFD82B-7FC2-4599-B3EF-0B644616D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26551"/>
            <a:ext cx="10515600" cy="1325563"/>
          </a:xfrm>
        </p:spPr>
        <p:txBody>
          <a:bodyPr/>
          <a:lstStyle/>
          <a:p>
            <a:r>
              <a:rPr lang="en-US"/>
              <a:t>Final Construction</a:t>
            </a:r>
          </a:p>
        </p:txBody>
      </p:sp>
      <p:pic>
        <p:nvPicPr>
          <p:cNvPr id="9" name="Picture 8" descr="\documentclass{article}&#10;\usepackage{amsmath}&#10;\usepackage[textwidth=600pt]{geometry}&#10;\usepackage[dvipsnames]{xcolor}&#10;&#10;\pagestyle{empty}&#10;\begin{document}&#10;&#10;\textcolor{Maroon}{$h$-level construction:} To support leakage on $h \cdot t$ shares and further reveal $t$ shares &#10;&#10;\end{document}" title="IguanaTex Bitmap Display">
            <a:extLst>
              <a:ext uri="{FF2B5EF4-FFF2-40B4-BE49-F238E27FC236}">
                <a16:creationId xmlns:a16="http://schemas.microsoft.com/office/drawing/2014/main" id="{7141988E-AE13-46DA-AB7A-7C3A9C9A9E9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50" y="1200498"/>
            <a:ext cx="8158630" cy="207086"/>
          </a:xfrm>
          <a:prstGeom prst="rect">
            <a:avLst/>
          </a:prstGeom>
        </p:spPr>
      </p:pic>
      <p:pic>
        <p:nvPicPr>
          <p:cNvPr id="10" name="Picture 9" descr="\documentclass{article}&#10;\usepackage{amsmath}&#10;\usepackage[textwidth=600pt]{geometry}&#10;\usepackage[dvipsnames]{xcolor}&#10;&#10;\pagestyle{empty}&#10;\begin{document}&#10;&#10;$m_i$&#10;&#10;\end{document}" title="IguanaTex Bitmap Display">
            <a:extLst>
              <a:ext uri="{FF2B5EF4-FFF2-40B4-BE49-F238E27FC236}">
                <a16:creationId xmlns:a16="http://schemas.microsoft.com/office/drawing/2014/main" id="{BAF158DB-2011-4DA3-9AD0-128A8F94550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59" y="3946600"/>
            <a:ext cx="250971" cy="13577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F0CAF90-11DE-4306-BBA9-4049C3189650}"/>
              </a:ext>
            </a:extLst>
          </p:cNvPr>
          <p:cNvCxnSpPr>
            <a:cxnSpLocks/>
          </p:cNvCxnSpPr>
          <p:nvPr/>
        </p:nvCxnSpPr>
        <p:spPr>
          <a:xfrm>
            <a:off x="1198454" y="4022105"/>
            <a:ext cx="131826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\documentclass{article}&#10;\usepackage{amsmath}&#10;\usepackage[textwidth=600pt]{geometry}&#10;\usepackage[dvipsnames]{xcolor}&#10;&#10;\pagestyle{empty}&#10;\begin{document}&#10;&#10;$\oplus \text{Ext}(w^1_i;s^1)$&#10;&#10;\end{document}" title="IguanaTex Bitmap Display">
            <a:extLst>
              <a:ext uri="{FF2B5EF4-FFF2-40B4-BE49-F238E27FC236}">
                <a16:creationId xmlns:a16="http://schemas.microsoft.com/office/drawing/2014/main" id="{22CE5EB2-9AA5-4739-ADC2-FD10BCC1687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58" y="3515673"/>
            <a:ext cx="1264457" cy="248228"/>
          </a:xfrm>
          <a:prstGeom prst="rect">
            <a:avLst/>
          </a:prstGeom>
        </p:spPr>
      </p:pic>
      <p:pic>
        <p:nvPicPr>
          <p:cNvPr id="13" name="Picture 12" descr="\documentclass{article}&#10;\usepackage{amsmath}&#10;\usepackage[textwidth=600pt]{geometry}&#10;\usepackage[dvipsnames]{xcolor}&#10;&#10;\pagestyle{empty}&#10;\begin{document}&#10;&#10;$y^1_i$&#10;&#10;\end{document}" title="IguanaTex Bitmap Display">
            <a:extLst>
              <a:ext uri="{FF2B5EF4-FFF2-40B4-BE49-F238E27FC236}">
                <a16:creationId xmlns:a16="http://schemas.microsoft.com/office/drawing/2014/main" id="{ADF08A5F-8E06-4131-9971-2697116F971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545" y="3876722"/>
            <a:ext cx="189257" cy="248229"/>
          </a:xfrm>
          <a:prstGeom prst="rect">
            <a:avLst/>
          </a:prstGeom>
        </p:spPr>
      </p:pic>
      <p:pic>
        <p:nvPicPr>
          <p:cNvPr id="14" name="Picture 13" descr="\documentclass{article}&#10;\usepackage{amsmath}&#10;\usepackage[textwidth=600pt]{geometry}&#10;\usepackage[dvipsnames]{xcolor}&#10;&#10;\pagestyle{empty}&#10;\begin{document}&#10;&#10;$s^1_i$&#10;&#10;\end{document}" title="IguanaTex Bitmap Display">
            <a:extLst>
              <a:ext uri="{FF2B5EF4-FFF2-40B4-BE49-F238E27FC236}">
                <a16:creationId xmlns:a16="http://schemas.microsoft.com/office/drawing/2014/main" id="{BABCDC46-E22C-4AA6-8A9A-CFE174A1790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461" y="4465538"/>
            <a:ext cx="171429" cy="248229"/>
          </a:xfrm>
          <a:prstGeom prst="rect">
            <a:avLst/>
          </a:prstGeom>
        </p:spPr>
      </p:pic>
      <p:pic>
        <p:nvPicPr>
          <p:cNvPr id="15" name="Picture 14" descr="\documentclass{article}&#10;\usepackage{amsmath}&#10;\usepackage[textwidth=600pt]{geometry}&#10;\usepackage[dvipsnames]{xcolor}&#10;&#10;\pagestyle{empty}&#10;\begin{document}&#10;&#10;$w^1_i$&#10;&#10;\end{document}" title="IguanaTex Bitmap Display">
            <a:extLst>
              <a:ext uri="{FF2B5EF4-FFF2-40B4-BE49-F238E27FC236}">
                <a16:creationId xmlns:a16="http://schemas.microsoft.com/office/drawing/2014/main" id="{E08D80B5-68FB-4542-BBF5-9BE86C88804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860" y="5054354"/>
            <a:ext cx="238629" cy="248229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A374AB1-59AA-4B9E-8916-15E7B14CBC70}"/>
              </a:ext>
            </a:extLst>
          </p:cNvPr>
          <p:cNvCxnSpPr>
            <a:cxnSpLocks/>
          </p:cNvCxnSpPr>
          <p:nvPr/>
        </p:nvCxnSpPr>
        <p:spPr>
          <a:xfrm>
            <a:off x="3143030" y="4018895"/>
            <a:ext cx="131826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\documentclass{article}&#10;\usepackage{amsmath}&#10;\usepackage[textwidth=600pt]{geometry}&#10;\usepackage[dvipsnames]{xcolor}&#10;&#10;\pagestyle{empty}&#10;\begin{document}&#10;&#10;$\oplus \text{Ext}(w^2_i;s^2)$&#10;&#10;\end{document}" title="IguanaTex Bitmap Display">
            <a:extLst>
              <a:ext uri="{FF2B5EF4-FFF2-40B4-BE49-F238E27FC236}">
                <a16:creationId xmlns:a16="http://schemas.microsoft.com/office/drawing/2014/main" id="{B2A994C9-CE19-4971-BE1F-FA3CF6841D1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835" y="3512463"/>
            <a:ext cx="1264457" cy="248228"/>
          </a:xfrm>
          <a:prstGeom prst="rect">
            <a:avLst/>
          </a:prstGeom>
        </p:spPr>
      </p:pic>
      <p:sp>
        <p:nvSpPr>
          <p:cNvPr id="18" name="Right Bracket 17">
            <a:extLst>
              <a:ext uri="{FF2B5EF4-FFF2-40B4-BE49-F238E27FC236}">
                <a16:creationId xmlns:a16="http://schemas.microsoft.com/office/drawing/2014/main" id="{9BAF1FBD-9E53-4E86-A8E4-D36AEC2242D6}"/>
              </a:ext>
            </a:extLst>
          </p:cNvPr>
          <p:cNvSpPr/>
          <p:nvPr/>
        </p:nvSpPr>
        <p:spPr>
          <a:xfrm>
            <a:off x="2971601" y="3876722"/>
            <a:ext cx="171429" cy="868680"/>
          </a:xfrm>
          <a:prstGeom prst="rightBracket">
            <a:avLst/>
          </a:prstGeom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\documentclass{article}&#10;\usepackage{amsmath}&#10;\usepackage[textwidth=600pt]{geometry}&#10;\usepackage[dvipsnames]{xcolor}&#10;&#10;\pagestyle{empty}&#10;\begin{document}&#10;&#10;$y^2_i$&#10;&#10;\end{document}" title="IguanaTex Bitmap Display">
            <a:extLst>
              <a:ext uri="{FF2B5EF4-FFF2-40B4-BE49-F238E27FC236}">
                <a16:creationId xmlns:a16="http://schemas.microsoft.com/office/drawing/2014/main" id="{000D1B85-4B7A-4DFE-832A-A7040409D9AA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745" y="3876723"/>
            <a:ext cx="194743" cy="248229"/>
          </a:xfrm>
          <a:prstGeom prst="rect">
            <a:avLst/>
          </a:prstGeom>
        </p:spPr>
      </p:pic>
      <p:pic>
        <p:nvPicPr>
          <p:cNvPr id="20" name="Picture 19" descr="\documentclass{article}&#10;\usepackage{amsmath}&#10;\usepackage[textwidth=600pt]{geometry}&#10;\usepackage[dvipsnames]{xcolor}&#10;&#10;\pagestyle{empty}&#10;\begin{document}&#10;&#10;$s^2_i$&#10;&#10;\end{document}" title="IguanaTex Bitmap Display">
            <a:extLst>
              <a:ext uri="{FF2B5EF4-FFF2-40B4-BE49-F238E27FC236}">
                <a16:creationId xmlns:a16="http://schemas.microsoft.com/office/drawing/2014/main" id="{5CBEE772-5C4D-493D-8DB0-E8433F9CE8E8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661" y="4465539"/>
            <a:ext cx="176915" cy="248229"/>
          </a:xfrm>
          <a:prstGeom prst="rect">
            <a:avLst/>
          </a:prstGeom>
        </p:spPr>
      </p:pic>
      <p:pic>
        <p:nvPicPr>
          <p:cNvPr id="21" name="Picture 20" descr="\documentclass{article}&#10;\usepackage{amsmath}&#10;\usepackage[textwidth=600pt]{geometry}&#10;\usepackage[dvipsnames]{xcolor}&#10;&#10;\pagestyle{empty}&#10;\begin{document}&#10;&#10;$w^2_i$&#10;&#10;\end{document}" title="IguanaTex Bitmap Display">
            <a:extLst>
              <a:ext uri="{FF2B5EF4-FFF2-40B4-BE49-F238E27FC236}">
                <a16:creationId xmlns:a16="http://schemas.microsoft.com/office/drawing/2014/main" id="{BEE19960-B960-4CCC-9C59-44146C133491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061" y="5054355"/>
            <a:ext cx="244115" cy="248229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D24C1DE-FCF1-4711-85CC-723EAA2B359F}"/>
              </a:ext>
            </a:extLst>
          </p:cNvPr>
          <p:cNvCxnSpPr>
            <a:cxnSpLocks/>
          </p:cNvCxnSpPr>
          <p:nvPr/>
        </p:nvCxnSpPr>
        <p:spPr>
          <a:xfrm>
            <a:off x="5124230" y="4018895"/>
            <a:ext cx="131826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\documentclass{article}&#10;\usepackage{amsmath}&#10;\usepackage[textwidth=600pt]{geometry}&#10;\usepackage[dvipsnames]{xcolor}&#10;&#10;\pagestyle{empty}&#10;\begin{document}&#10;&#10;$\oplus \text{Ext}(w^3_i;s^3)$&#10;&#10;\end{document}" title="IguanaTex Bitmap Display">
            <a:extLst>
              <a:ext uri="{FF2B5EF4-FFF2-40B4-BE49-F238E27FC236}">
                <a16:creationId xmlns:a16="http://schemas.microsoft.com/office/drawing/2014/main" id="{80612D27-A802-4CA4-BC4D-D813D86FB406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036" y="3512463"/>
            <a:ext cx="1264457" cy="248228"/>
          </a:xfrm>
          <a:prstGeom prst="rect">
            <a:avLst/>
          </a:prstGeom>
        </p:spPr>
      </p:pic>
      <p:sp>
        <p:nvSpPr>
          <p:cNvPr id="24" name="Right Bracket 23">
            <a:extLst>
              <a:ext uri="{FF2B5EF4-FFF2-40B4-BE49-F238E27FC236}">
                <a16:creationId xmlns:a16="http://schemas.microsoft.com/office/drawing/2014/main" id="{321E5B0E-C93C-4A39-867C-7CDB105D73EB}"/>
              </a:ext>
            </a:extLst>
          </p:cNvPr>
          <p:cNvSpPr/>
          <p:nvPr/>
        </p:nvSpPr>
        <p:spPr>
          <a:xfrm>
            <a:off x="4952801" y="3876722"/>
            <a:ext cx="171429" cy="868680"/>
          </a:xfrm>
          <a:prstGeom prst="rightBracket">
            <a:avLst/>
          </a:prstGeom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715F6F-86CB-4C67-9EEA-6471A9AED1CD}"/>
              </a:ext>
            </a:extLst>
          </p:cNvPr>
          <p:cNvCxnSpPr>
            <a:cxnSpLocks/>
          </p:cNvCxnSpPr>
          <p:nvPr/>
        </p:nvCxnSpPr>
        <p:spPr>
          <a:xfrm flipV="1">
            <a:off x="6755820" y="3999028"/>
            <a:ext cx="1019800" cy="9430"/>
          </a:xfrm>
          <a:prstGeom prst="line">
            <a:avLst/>
          </a:prstGeom>
          <a:ln w="12700" cap="flat" cmpd="sng" algn="ctr">
            <a:solidFill>
              <a:schemeClr val="accent5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05E9FED-076A-43E7-B0A0-4375D4EB4E4D}"/>
              </a:ext>
            </a:extLst>
          </p:cNvPr>
          <p:cNvCxnSpPr>
            <a:cxnSpLocks/>
          </p:cNvCxnSpPr>
          <p:nvPr/>
        </p:nvCxnSpPr>
        <p:spPr>
          <a:xfrm>
            <a:off x="7928861" y="4014343"/>
            <a:ext cx="131826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\documentclass{article}&#10;\usepackage{amsmath}&#10;\usepackage[textwidth=600pt]{geometry}&#10;\usepackage[dvipsnames]{xcolor}&#10;&#10;\pagestyle{empty}&#10;\begin{document}&#10;&#10;$\oplus \text{Ext}(w^h_i;s^h)$&#10;&#10;\end{document}" title="IguanaTex Bitmap Display">
            <a:extLst>
              <a:ext uri="{FF2B5EF4-FFF2-40B4-BE49-F238E27FC236}">
                <a16:creationId xmlns:a16="http://schemas.microsoft.com/office/drawing/2014/main" id="{31DF6125-589E-4AD9-8128-15B0C0596DBC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665" y="3507912"/>
            <a:ext cx="1296000" cy="253714"/>
          </a:xfrm>
          <a:prstGeom prst="rect">
            <a:avLst/>
          </a:prstGeom>
        </p:spPr>
      </p:pic>
      <p:pic>
        <p:nvPicPr>
          <p:cNvPr id="29" name="Picture 28" descr="\documentclass{article}&#10;\usepackage{amsmath}&#10;\usepackage[textwidth=600pt]{geometry}&#10;\usepackage[dvipsnames]{xcolor}&#10;&#10;\pagestyle{empty}&#10;\begin{document}&#10;&#10;$y^h_i$&#10;&#10;\end{document}" title="IguanaTex Bitmap Display">
            <a:extLst>
              <a:ext uri="{FF2B5EF4-FFF2-40B4-BE49-F238E27FC236}">
                <a16:creationId xmlns:a16="http://schemas.microsoft.com/office/drawing/2014/main" id="{CA260D20-1ACF-4429-91CE-1E754494568A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577" y="3872171"/>
            <a:ext cx="212571" cy="253715"/>
          </a:xfrm>
          <a:prstGeom prst="rect">
            <a:avLst/>
          </a:prstGeom>
        </p:spPr>
      </p:pic>
      <p:pic>
        <p:nvPicPr>
          <p:cNvPr id="31" name="Picture 30" descr="\documentclass{article}&#10;\usepackage{amsmath}&#10;\usepackage[textwidth=600pt]{geometry}&#10;\usepackage[dvipsnames]{xcolor}&#10;&#10;\pagestyle{empty}&#10;\begin{document}&#10;&#10;$s^h_i$&#10;&#10;\end{document}" title="IguanaTex Bitmap Display">
            <a:extLst>
              <a:ext uri="{FF2B5EF4-FFF2-40B4-BE49-F238E27FC236}">
                <a16:creationId xmlns:a16="http://schemas.microsoft.com/office/drawing/2014/main" id="{D6AB43EB-E85C-496F-968C-5CE91D136D26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492" y="4460987"/>
            <a:ext cx="194744" cy="253715"/>
          </a:xfrm>
          <a:prstGeom prst="rect">
            <a:avLst/>
          </a:prstGeom>
        </p:spPr>
      </p:pic>
      <p:pic>
        <p:nvPicPr>
          <p:cNvPr id="33" name="Picture 32" descr="\documentclass{article}&#10;\usepackage{amsmath}&#10;\usepackage[textwidth=600pt]{geometry}&#10;\usepackage[dvipsnames]{xcolor}&#10;&#10;\pagestyle{empty}&#10;\begin{document}&#10;&#10;$w^h_i$&#10;&#10;\end{document}" title="IguanaTex Bitmap Display">
            <a:extLst>
              <a:ext uri="{FF2B5EF4-FFF2-40B4-BE49-F238E27FC236}">
                <a16:creationId xmlns:a16="http://schemas.microsoft.com/office/drawing/2014/main" id="{A6A0A6EF-0BA5-4686-84DA-9E66C134EC41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890" y="5049803"/>
            <a:ext cx="261944" cy="253715"/>
          </a:xfrm>
          <a:prstGeom prst="rect">
            <a:avLst/>
          </a:prstGeom>
        </p:spPr>
      </p:pic>
      <p:pic>
        <p:nvPicPr>
          <p:cNvPr id="34" name="Picture 33" descr="\documentclass{article}&#10;\usepackage{amsmath}&#10;\usepackage[textwidth=600pt]{geometry}&#10;\usepackage[dvipsnames]{xcolor}&#10;&#10;\pagestyle{empty}&#10;\begin{document}&#10;&#10;$w^1_i$&#10;&#10;\end{document}" title="IguanaTex Bitmap Display">
            <a:extLst>
              <a:ext uri="{FF2B5EF4-FFF2-40B4-BE49-F238E27FC236}">
                <a16:creationId xmlns:a16="http://schemas.microsoft.com/office/drawing/2014/main" id="{7DBB2BFD-1720-44ED-8E84-B429E96947A7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661" y="5643171"/>
            <a:ext cx="238629" cy="248229"/>
          </a:xfrm>
          <a:prstGeom prst="rect">
            <a:avLst/>
          </a:prstGeom>
        </p:spPr>
      </p:pic>
      <p:pic>
        <p:nvPicPr>
          <p:cNvPr id="35" name="Picture 34" descr="\documentclass{article}&#10;\usepackage{amsmath}&#10;\usepackage[textwidth=600pt]{geometry}&#10;\usepackage[dvipsnames]{xcolor}&#10;&#10;\pagestyle{empty}&#10;\begin{document}&#10;&#10;$w^1_i$&#10;&#10;\end{document}" title="IguanaTex Bitmap Display">
            <a:extLst>
              <a:ext uri="{FF2B5EF4-FFF2-40B4-BE49-F238E27FC236}">
                <a16:creationId xmlns:a16="http://schemas.microsoft.com/office/drawing/2014/main" id="{1DC04A46-2506-46D5-8C0E-8E6CFF09AB64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492" y="5965716"/>
            <a:ext cx="238629" cy="24822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79BCEF8-16CB-42E1-87BC-E2990054460D}"/>
              </a:ext>
            </a:extLst>
          </p:cNvPr>
          <p:cNvCxnSpPr>
            <a:cxnSpLocks/>
          </p:cNvCxnSpPr>
          <p:nvPr/>
        </p:nvCxnSpPr>
        <p:spPr>
          <a:xfrm>
            <a:off x="9560577" y="5439226"/>
            <a:ext cx="1" cy="448229"/>
          </a:xfrm>
          <a:prstGeom prst="line">
            <a:avLst/>
          </a:prstGeom>
          <a:ln w="12700" cap="flat" cmpd="sng" algn="ctr">
            <a:solidFill>
              <a:schemeClr val="accent5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Right Brace 36">
            <a:extLst>
              <a:ext uri="{FF2B5EF4-FFF2-40B4-BE49-F238E27FC236}">
                <a16:creationId xmlns:a16="http://schemas.microsoft.com/office/drawing/2014/main" id="{6ACA63F3-9712-40F9-8517-2EE812CB20C5}"/>
              </a:ext>
            </a:extLst>
          </p:cNvPr>
          <p:cNvSpPr/>
          <p:nvPr/>
        </p:nvSpPr>
        <p:spPr>
          <a:xfrm>
            <a:off x="9874333" y="3872171"/>
            <a:ext cx="477661" cy="2341774"/>
          </a:xfrm>
          <a:prstGeom prst="rightBrace">
            <a:avLst/>
          </a:prstGeom>
          <a:ln w="127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\documentclass{article}&#10;\usepackage{amsmath}&#10;\usepackage[textwidth=600pt]{geometry}&#10;\usepackage[dvipsnames]{xcolor}&#10;&#10;\pagestyle{empty}&#10;\begin{document}&#10;&#10;\noindent$final\\share_i$&#10;&#10;\end{document}" title="IguanaTex Bitmap Display">
            <a:extLst>
              <a:ext uri="{FF2B5EF4-FFF2-40B4-BE49-F238E27FC236}">
                <a16:creationId xmlns:a16="http://schemas.microsoft.com/office/drawing/2014/main" id="{7331BC46-260D-461A-9AD9-D35C72EBC48A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493" y="4745402"/>
            <a:ext cx="618514" cy="469027"/>
          </a:xfrm>
          <a:prstGeom prst="rect">
            <a:avLst/>
          </a:prstGeom>
        </p:spPr>
      </p:pic>
      <p:pic>
        <p:nvPicPr>
          <p:cNvPr id="39" name="Picture 38" descr="\documentclass{article}&#10;\usepackage{amsmath}&#10;\usepackage[textwidth=600pt]{geometry}&#10;\usepackage[dvipsnames]{xcolor}&#10;&#10;\pagestyle{empty}&#10;\begin{document}&#10;&#10;$Share(m)\rightarrow (m_1,\cdots,m_n)$&#10;&#10;\end{document}" title="IguanaTex Bitmap Display">
            <a:extLst>
              <a:ext uri="{FF2B5EF4-FFF2-40B4-BE49-F238E27FC236}">
                <a16:creationId xmlns:a16="http://schemas.microsoft.com/office/drawing/2014/main" id="{6F038F72-3BC1-4AA3-9DDB-8B454AF820A9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50" y="1640462"/>
            <a:ext cx="2663314" cy="229029"/>
          </a:xfrm>
          <a:prstGeom prst="rect">
            <a:avLst/>
          </a:prstGeom>
        </p:spPr>
      </p:pic>
      <p:pic>
        <p:nvPicPr>
          <p:cNvPr id="40" name="Picture 39" descr="\documentclass{article}&#10;\usepackage{amsmath}&#10;\usepackage[textwidth=600pt]{geometry}&#10;\usepackage[dvipsnames]{xcolor}&#10;&#10;\pagestyle{empty}&#10;\begin{document}&#10;&#10;For every layer $j\in[h]$, sample $(w^j_1,\cdots,w^j_n,s^j)$ uniformly&#10;&#10;\end{document}" title="IguanaTex Bitmap Display">
            <a:extLst>
              <a:ext uri="{FF2B5EF4-FFF2-40B4-BE49-F238E27FC236}">
                <a16:creationId xmlns:a16="http://schemas.microsoft.com/office/drawing/2014/main" id="{D40F6A2C-B2AB-4ECB-87C1-8246B5E123C2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76" y="2127695"/>
            <a:ext cx="5705143" cy="275657"/>
          </a:xfrm>
          <a:prstGeom prst="rect">
            <a:avLst/>
          </a:prstGeom>
        </p:spPr>
      </p:pic>
      <p:pic>
        <p:nvPicPr>
          <p:cNvPr id="41" name="Picture 40" descr="\documentclass{article}&#10;\usepackage{amsmath}&#10;\usepackage[textwidth=600pt]{geometry}&#10;\usepackage[dvipsnames]{xcolor}&#10;&#10;\pagestyle{empty}&#10;\begin{document}&#10; and share $s^j$ as $(s^j_1,\cdots,s^j_n)$.&#10;&#10;\end{document}" title="IguanaTex Bitmap Display">
            <a:extLst>
              <a:ext uri="{FF2B5EF4-FFF2-40B4-BE49-F238E27FC236}">
                <a16:creationId xmlns:a16="http://schemas.microsoft.com/office/drawing/2014/main" id="{E6B18940-011A-4BFE-91E9-562A92960E91}"/>
              </a:ext>
            </a:extLst>
          </p:cNvPr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316" y="2546028"/>
            <a:ext cx="2793599" cy="2756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167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24F71-368F-460F-B5CA-1E412633B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Instantiation</a:t>
            </a:r>
          </a:p>
        </p:txBody>
      </p:sp>
      <p:pic>
        <p:nvPicPr>
          <p:cNvPr id="4" name="Picture 3" descr="\documentclass{article}&#10;\usepackage{amsmath}&#10;\usepackage[textwidth=600pt]{geometry}&#10;\usepackage[dvipsnames]{xcolor}&#10;&#10;\pagestyle{empty}&#10;\begin{document}&#10;&#10;\begin{itemize}&#10;\item The secret $m$ and all the seeds can be shared using Shamir secret sharing scheme [Sha79,Bla79]&#10;\end{itemize}&#10;&#10;\end{document}" title="IguanaTex Bitmap Display">
            <a:extLst>
              <a:ext uri="{FF2B5EF4-FFF2-40B4-BE49-F238E27FC236}">
                <a16:creationId xmlns:a16="http://schemas.microsoft.com/office/drawing/2014/main" id="{165FF198-47F2-4593-AF4A-6E66FF5F8FC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05" y="2015034"/>
            <a:ext cx="9719314" cy="229029"/>
          </a:xfrm>
          <a:prstGeom prst="rect">
            <a:avLst/>
          </a:prstGeom>
        </p:spPr>
      </p:pic>
      <p:pic>
        <p:nvPicPr>
          <p:cNvPr id="22" name="Picture 21" descr="\documentclass{article}&#10;\usepackage{amsmath}&#10;\usepackage[textwidth=600pt]{geometry}&#10;\usepackage[dvipsnames]{xcolor}&#10;&#10;\pagestyle{empty}&#10;\begin{document}&#10;&#10;\begin{itemize}&#10;\item Ext can be instantiated from Guruswami et.al [GUV07] &#10;\end{itemize}&#10;&#10;\end{document}" title="IguanaTex Bitmap Display">
            <a:extLst>
              <a:ext uri="{FF2B5EF4-FFF2-40B4-BE49-F238E27FC236}">
                <a16:creationId xmlns:a16="http://schemas.microsoft.com/office/drawing/2014/main" id="{BE3BDFE6-8DB7-4F3F-88CF-3886D458DF5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06" y="2929869"/>
            <a:ext cx="5743544" cy="2290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431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71474E-ED47-40F3-B651-16ACEA48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Outline</a:t>
            </a:r>
          </a:p>
        </p:txBody>
      </p:sp>
      <p:pic>
        <p:nvPicPr>
          <p:cNvPr id="25" name="Picture 24" descr="\documentclass{article}&#10;\usepackage{amsmath}&#10;\usepackage[textwidth=600pt]{geometry}&#10;\usepackage[dvipsnames]{xcolor}&#10;&#10;\pagestyle{empty}&#10;\begin{document}&#10;&#10;\begin{itemize}&#10;\item Adaptive Extractors&#10;\item Leakage Resilient Secret Sharing Schemes (LRSS)&#10;\end{itemize}&#10;&#10;\end{document}" title="IguanaTex Bitmap Display">
            <a:extLst>
              <a:ext uri="{FF2B5EF4-FFF2-40B4-BE49-F238E27FC236}">
                <a16:creationId xmlns:a16="http://schemas.microsoft.com/office/drawing/2014/main" id="{1959C65B-56AE-4420-BC8E-B4A59D9FA5E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15" y="1699741"/>
            <a:ext cx="5160685" cy="676114"/>
          </a:xfrm>
          <a:prstGeom prst="rect">
            <a:avLst/>
          </a:prstGeom>
        </p:spPr>
      </p:pic>
      <p:pic>
        <p:nvPicPr>
          <p:cNvPr id="4" name="Picture 3" descr="\documentclass{article}&#10;\usepackage{amsmath}&#10;\usepackage[textwidth=600pt]{geometry}&#10;\usepackage[dvipsnames]{xcolor}&#10;&#10;\pagestyle{empty}&#10;\begin{document}&#10;&#10;\begin{itemize}&#10;\item Definition and Leakage Models&#10;\item Construction and Security&#10;\end{itemize}&#10;&#10;\end{document}" title="IguanaTex Bitmap Display">
            <a:extLst>
              <a:ext uri="{FF2B5EF4-FFF2-40B4-BE49-F238E27FC236}">
                <a16:creationId xmlns:a16="http://schemas.microsoft.com/office/drawing/2014/main" id="{097BAFE9-807F-420D-BA32-99F19E5792B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677802"/>
            <a:ext cx="3288687" cy="6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41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C7A20-FF63-48DC-8BA4-4770E9C71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 of LRSS</a:t>
            </a:r>
          </a:p>
        </p:txBody>
      </p:sp>
      <p:pic>
        <p:nvPicPr>
          <p:cNvPr id="7" name="Picture 6" descr="\documentclass{article}&#10;\usepackage{amsmath}&#10;\usepackage[textwidth=600pt]{geometry}&#10;\usepackage[dvipsnames]{xcolor}&#10;&#10;\pagestyle{empty}&#10;\begin{document}&#10;&#10;\begin{itemize}&#10;\item Leakage Resilient Non-Malleable Secret Sharing&#10;\end{itemize}&#10;&#10;\end{document}" title="IguanaTex Bitmap Display">
            <a:extLst>
              <a:ext uri="{FF2B5EF4-FFF2-40B4-BE49-F238E27FC236}">
                <a16:creationId xmlns:a16="http://schemas.microsoft.com/office/drawing/2014/main" id="{5AA9CBCC-D23E-4BB1-BFE0-0676A0BDA17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91" y="3122780"/>
            <a:ext cx="4975542" cy="207086"/>
          </a:xfrm>
          <a:prstGeom prst="rect">
            <a:avLst/>
          </a:prstGeom>
        </p:spPr>
      </p:pic>
      <p:pic>
        <p:nvPicPr>
          <p:cNvPr id="18" name="Picture 17" descr="\documentclass{article}&#10;\usepackage{amsmath}&#10;\usepackage[textwidth=600pt]{geometry}&#10;\usepackage[dvipsnames]{xcolor}&#10;&#10;\pagestyle{empty}&#10;\begin{document}&#10;&#10;\begin{itemize}&#10;\item[] A construction in the joint leakage and independent tampering model&#10;\end{itemize}&#10;&#10;\end{document}" title="IguanaTex Bitmap Display">
            <a:extLst>
              <a:ext uri="{FF2B5EF4-FFF2-40B4-BE49-F238E27FC236}">
                <a16:creationId xmlns:a16="http://schemas.microsoft.com/office/drawing/2014/main" id="{91161C79-E575-4ABE-BC8A-8FEF751A317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996" y="3618819"/>
            <a:ext cx="6947657" cy="209829"/>
          </a:xfrm>
          <a:prstGeom prst="rect">
            <a:avLst/>
          </a:prstGeom>
        </p:spPr>
      </p:pic>
      <p:pic>
        <p:nvPicPr>
          <p:cNvPr id="5" name="Picture 4" descr="\documentclass{article}&#10;\usepackage{amsmath}&#10;\usepackage[textwidth=600pt]{geometry}&#10;\usepackage[dvipsnames]{xcolor}&#10;&#10;\pagestyle{empty}&#10;\begin{document}&#10;&#10;\begin{itemize}&#10;\item Leakeage Resilient Secure Message Transmission&#10;\end{itemize}&#10;&#10;\end{document}" title="IguanaTex Bitmap Display">
            <a:extLst>
              <a:ext uri="{FF2B5EF4-FFF2-40B4-BE49-F238E27FC236}">
                <a16:creationId xmlns:a16="http://schemas.microsoft.com/office/drawing/2014/main" id="{BBBF5A4D-09D7-4D19-90EF-1C7AB444E97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91" y="2624223"/>
            <a:ext cx="5037258" cy="2070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205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D0A8E-4F8F-4322-AC4B-CD1D41F9E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4902" y="2622926"/>
            <a:ext cx="3122196" cy="1325563"/>
          </a:xfrm>
        </p:spPr>
        <p:txBody>
          <a:bodyPr/>
          <a:lstStyle/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53289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B544D-64A8-4931-9EDB-0C5A7981A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Randomness Extractors </a:t>
            </a:r>
            <a:r>
              <a:rPr lang="en-US" sz="2400"/>
              <a:t>[Nissan and Zuckerman, 96]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EB3B280-1E6E-4735-9A8C-C718F10EDB04}"/>
              </a:ext>
            </a:extLst>
          </p:cNvPr>
          <p:cNvGrpSpPr/>
          <p:nvPr/>
        </p:nvGrpSpPr>
        <p:grpSpPr>
          <a:xfrm>
            <a:off x="2518713" y="3366149"/>
            <a:ext cx="7189605" cy="859398"/>
            <a:chOff x="2370052" y="1584002"/>
            <a:chExt cx="7189605" cy="85939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93670C-C952-4A3E-91BF-54F97C829A2C}"/>
                </a:ext>
              </a:extLst>
            </p:cNvPr>
            <p:cNvSpPr/>
            <p:nvPr/>
          </p:nvSpPr>
          <p:spPr>
            <a:xfrm>
              <a:off x="5131359" y="1643253"/>
              <a:ext cx="1463040" cy="755374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\documentclass{article}&#10;\usepackage{amsmath}&#10;\pagestyle{empty}&#10;\begin{document}&#10;&#10;&#10;Ext&#10;&#10;\end{document}" title="IguanaTex Bitmap Display">
              <a:extLst>
                <a:ext uri="{FF2B5EF4-FFF2-40B4-BE49-F238E27FC236}">
                  <a16:creationId xmlns:a16="http://schemas.microsoft.com/office/drawing/2014/main" id="{056287C8-5A6E-4E35-923D-35FBC59CF24B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1679" y="1939767"/>
              <a:ext cx="422400" cy="162345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61693FD-01F0-47E8-914C-C14B4AC42747}"/>
                </a:ext>
              </a:extLst>
            </p:cNvPr>
            <p:cNvGrpSpPr/>
            <p:nvPr>
              <p:custDataLst>
                <p:tags r:id="rId14"/>
              </p:custDataLst>
            </p:nvPr>
          </p:nvGrpSpPr>
          <p:grpSpPr>
            <a:xfrm>
              <a:off x="6594399" y="1745035"/>
              <a:ext cx="2965258" cy="275904"/>
              <a:chOff x="6594399" y="1745035"/>
              <a:chExt cx="2965258" cy="275904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F34A10A3-1686-48D8-AD48-A849751CF194}"/>
                  </a:ext>
                </a:extLst>
              </p:cNvPr>
              <p:cNvCxnSpPr/>
              <p:nvPr/>
            </p:nvCxnSpPr>
            <p:spPr>
              <a:xfrm>
                <a:off x="6594399" y="2020939"/>
                <a:ext cx="1049573" cy="0"/>
              </a:xfrm>
              <a:prstGeom prst="straightConnector1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9" name="Picture 28" descr="\documentclass{article}&#10;\usepackage{amsmath}&#10;\pagestyle{empty}&#10;\begin{document}&#10;&#10;long ``uniform-like&quot; output $Y$&#10;&#10;&#10;\end{document}" title="IguanaTex Bitmap Display">
                <a:extLst>
                  <a:ext uri="{FF2B5EF4-FFF2-40B4-BE49-F238E27FC236}">
                    <a16:creationId xmlns:a16="http://schemas.microsoft.com/office/drawing/2014/main" id="{67231F9F-D6A9-4443-BD84-CC29E93D193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3604" y="1745035"/>
                <a:ext cx="2906053" cy="207086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726D417-4539-40A9-B473-874B1785A6EA}"/>
                </a:ext>
              </a:extLst>
            </p:cNvPr>
            <p:cNvGrpSpPr/>
            <p:nvPr>
              <p:custDataLst>
                <p:tags r:id="rId15"/>
              </p:custDataLst>
            </p:nvPr>
          </p:nvGrpSpPr>
          <p:grpSpPr>
            <a:xfrm>
              <a:off x="2370052" y="1584002"/>
              <a:ext cx="2761307" cy="263203"/>
              <a:chOff x="2370052" y="1584002"/>
              <a:chExt cx="2761307" cy="263203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7721102D-7CFC-4774-ABD5-77DDB6CAB554}"/>
                  </a:ext>
                </a:extLst>
              </p:cNvPr>
              <p:cNvCxnSpPr/>
              <p:nvPr/>
            </p:nvCxnSpPr>
            <p:spPr>
              <a:xfrm>
                <a:off x="4081786" y="1847205"/>
                <a:ext cx="1049573" cy="0"/>
              </a:xfrm>
              <a:prstGeom prst="straightConnector1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" name="Picture 10" descr="\documentclass{article}&#10;\usepackage{amsmath}&#10;\pagestyle{empty}&#10;\begin{document}&#10;&#10;long ``entropic&quot; source $W$&#10;&#10;&#10;\end{document}" title="IguanaTex Bitmap Display">
                <a:extLst>
                  <a:ext uri="{FF2B5EF4-FFF2-40B4-BE49-F238E27FC236}">
                    <a16:creationId xmlns:a16="http://schemas.microsoft.com/office/drawing/2014/main" id="{6E43681D-5246-4859-B451-DBB04F5E71F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0052" y="1584002"/>
                <a:ext cx="2530286" cy="204343"/>
              </a:xfrm>
              <a:prstGeom prst="rect">
                <a:avLst/>
              </a:prstGeom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C32F2DA-3756-487C-B24B-2CB8CE3AF572}"/>
                </a:ext>
              </a:extLst>
            </p:cNvPr>
            <p:cNvGrpSpPr/>
            <p:nvPr>
              <p:custDataLst>
                <p:tags r:id="rId16"/>
              </p:custDataLst>
            </p:nvPr>
          </p:nvGrpSpPr>
          <p:grpSpPr>
            <a:xfrm>
              <a:off x="2833095" y="2174304"/>
              <a:ext cx="2298264" cy="269096"/>
              <a:chOff x="2833095" y="2174304"/>
              <a:chExt cx="2298264" cy="269096"/>
            </a:xfrm>
          </p:grpSpPr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26A30AE6-3391-4470-9784-C17064D0D7BA}"/>
                  </a:ext>
                </a:extLst>
              </p:cNvPr>
              <p:cNvCxnSpPr/>
              <p:nvPr/>
            </p:nvCxnSpPr>
            <p:spPr>
              <a:xfrm>
                <a:off x="4081786" y="2174304"/>
                <a:ext cx="1049573" cy="0"/>
              </a:xfrm>
              <a:prstGeom prst="straightConnector1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" name="Picture 15" descr="\documentclass{article}&#10;\usepackage{amsmath}&#10;\pagestyle{empty}&#10;\begin{document}&#10;&#10;short uniform seed $S$ &#10;&#10;&#10;\end{document}" title="IguanaTex Bitmap Display">
                <a:extLst>
                  <a:ext uri="{FF2B5EF4-FFF2-40B4-BE49-F238E27FC236}">
                    <a16:creationId xmlns:a16="http://schemas.microsoft.com/office/drawing/2014/main" id="{24D03407-F166-4D74-951F-417B2F883DA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33095" y="2277457"/>
                <a:ext cx="2072227" cy="165943"/>
              </a:xfrm>
              <a:prstGeom prst="rect">
                <a:avLst/>
              </a:prstGeom>
            </p:spPr>
          </p:pic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511924-36AE-47D6-BD8F-E387D22A17DE}"/>
              </a:ext>
            </a:extLst>
          </p:cNvPr>
          <p:cNvGrpSpPr/>
          <p:nvPr/>
        </p:nvGrpSpPr>
        <p:grpSpPr>
          <a:xfrm>
            <a:off x="3486907" y="1381915"/>
            <a:ext cx="4102980" cy="2502344"/>
            <a:chOff x="760419" y="3135183"/>
            <a:chExt cx="4102980" cy="2502344"/>
          </a:xfrm>
        </p:grpSpPr>
        <p:pic>
          <p:nvPicPr>
            <p:cNvPr id="9" name="Picture 8" descr="\documentclass{article}&#10;\usepackage{amsmath}&#10;\usepackage{xcolor}&#10;\pagestyle{empty}&#10;\begin{document}&#10;&#10;&#10;\textbf{Security:}&#10;&#10;\end{document}" title="IguanaTex Bitmap Display">
              <a:extLst>
                <a:ext uri="{FF2B5EF4-FFF2-40B4-BE49-F238E27FC236}">
                  <a16:creationId xmlns:a16="http://schemas.microsoft.com/office/drawing/2014/main" id="{65EBF5DD-81FC-425F-8CCB-FF50DD7CC4C0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419" y="3286128"/>
              <a:ext cx="981943" cy="204343"/>
            </a:xfrm>
            <a:prstGeom prst="rect">
              <a:avLst/>
            </a:prstGeom>
          </p:spPr>
        </p:pic>
        <p:pic>
          <p:nvPicPr>
            <p:cNvPr id="32" name="Picture 31" descr="\documentclass{article}&#10;\usepackage{amsmath}&#10;\usepackage{xcolor}&#10;\pagestyle{empty}&#10;\begin{document}&#10;&#10;&#10;$S,$ Ext$(W;S)$&#10;&#10;\end{document}" title="IguanaTex Bitmap Display">
              <a:extLst>
                <a:ext uri="{FF2B5EF4-FFF2-40B4-BE49-F238E27FC236}">
                  <a16:creationId xmlns:a16="http://schemas.microsoft.com/office/drawing/2014/main" id="{58842D79-EB06-4580-9F66-2AA885A59B6C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893" y="5335815"/>
              <a:ext cx="1286399" cy="229029"/>
            </a:xfrm>
            <a:prstGeom prst="rect">
              <a:avLst/>
            </a:prstGeom>
          </p:spPr>
        </p:pic>
        <p:pic>
          <p:nvPicPr>
            <p:cNvPr id="5" name="Picture 4" descr="\documentclass{article}&#10;\usepackage{amsmath}&#10;\usepackage{xcolor}&#10;\pagestyle{empty}&#10;\begin{document}&#10;&#10;&#10;\huge{$\approx_\epsilon$}&#10;&#10;\end{document}" title="IguanaTex Bitmap Display">
              <a:extLst>
                <a:ext uri="{FF2B5EF4-FFF2-40B4-BE49-F238E27FC236}">
                  <a16:creationId xmlns:a16="http://schemas.microsoft.com/office/drawing/2014/main" id="{4A6DF025-F74F-4955-BAB2-533BAC49631D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9074" y="5335813"/>
              <a:ext cx="463543" cy="301714"/>
            </a:xfrm>
            <a:prstGeom prst="rect">
              <a:avLst/>
            </a:prstGeom>
          </p:spPr>
        </p:pic>
        <p:pic>
          <p:nvPicPr>
            <p:cNvPr id="35" name="Picture 34" descr="\documentclass{article}&#10;\usepackage{amsmath}&#10;\usepackage{xcolor}&#10;\pagestyle{empty}&#10;\begin{document}&#10;&#10;&#10;$S,$ uniform&#10;&#10;\end{document}" title="IguanaTex Bitmap Display">
              <a:extLst>
                <a:ext uri="{FF2B5EF4-FFF2-40B4-BE49-F238E27FC236}">
                  <a16:creationId xmlns:a16="http://schemas.microsoft.com/office/drawing/2014/main" id="{1BD18251-3F77-4A2C-BD52-8949B8B71A1B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1114" y="5351056"/>
              <a:ext cx="1042285" cy="204343"/>
            </a:xfrm>
            <a:prstGeom prst="rect">
              <a:avLst/>
            </a:prstGeom>
          </p:spPr>
        </p:pic>
        <p:pic>
          <p:nvPicPr>
            <p:cNvPr id="18" name="Picture 17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79CBA64-00A7-4B7D-BD05-C433B7AE9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49577" y="3135183"/>
              <a:ext cx="682456" cy="682456"/>
            </a:xfrm>
            <a:prstGeom prst="rect">
              <a:avLst/>
            </a:prstGeom>
          </p:spPr>
        </p:pic>
        <p:pic>
          <p:nvPicPr>
            <p:cNvPr id="19" name="Picture 2" descr="Icon&#10;&#10;Description automatically generated">
              <a:extLst>
                <a:ext uri="{FF2B5EF4-FFF2-40B4-BE49-F238E27FC236}">
                  <a16:creationId xmlns:a16="http://schemas.microsoft.com/office/drawing/2014/main" id="{533998F3-A5E5-4C00-A8C8-B23CD12AD8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334" b="25958"/>
            <a:stretch/>
          </p:blipFill>
          <p:spPr bwMode="auto">
            <a:xfrm>
              <a:off x="2756597" y="3860995"/>
              <a:ext cx="630431" cy="783254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94A7DEA-27E9-45D3-B3C4-A8AB9CFFB6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26324" y="4330130"/>
              <a:ext cx="614341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 descr="\documentclass{article}&#10;\usepackage{amsmath}&#10;\usepackage{xcolor}&#10;\pagestyle{empty}&#10;\begin{document}&#10;&#10;&#10;$f$&#10;&#10;\end{document}" title="IguanaTex Bitmap Display">
              <a:extLst>
                <a:ext uri="{FF2B5EF4-FFF2-40B4-BE49-F238E27FC236}">
                  <a16:creationId xmlns:a16="http://schemas.microsoft.com/office/drawing/2014/main" id="{0F31730E-7E68-4B52-ADD6-B729A7BD745B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8156" y="3962572"/>
              <a:ext cx="115200" cy="207086"/>
            </a:xfrm>
            <a:prstGeom prst="rect">
              <a:avLst/>
            </a:prstGeom>
          </p:spPr>
        </p:pic>
        <p:pic>
          <p:nvPicPr>
            <p:cNvPr id="22" name="Picture 21" descr="\documentclass{article}&#10;\usepackage{amsmath}&#10;\usepackage{xcolor}&#10;\pagestyle{empty}&#10;\begin{document}&#10;&#10;&#10;$f(W)$&#10;&#10;\end{document}" title="IguanaTex Bitmap Display">
              <a:extLst>
                <a:ext uri="{FF2B5EF4-FFF2-40B4-BE49-F238E27FC236}">
                  <a16:creationId xmlns:a16="http://schemas.microsoft.com/office/drawing/2014/main" id="{1D9DA4CB-B4A9-4CD1-A323-539A9CB5B2C8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6676" y="4726763"/>
              <a:ext cx="526629" cy="229029"/>
            </a:xfrm>
            <a:prstGeom prst="rect">
              <a:avLst/>
            </a:prstGeom>
          </p:spPr>
        </p:pic>
        <p:cxnSp>
          <p:nvCxnSpPr>
            <p:cNvPr id="23" name="Connector: Elbow 22">
              <a:extLst>
                <a:ext uri="{FF2B5EF4-FFF2-40B4-BE49-F238E27FC236}">
                  <a16:creationId xmlns:a16="http://schemas.microsoft.com/office/drawing/2014/main" id="{99D819B7-5C05-4488-9946-E71EF9E0839E}"/>
                </a:ext>
              </a:extLst>
            </p:cNvPr>
            <p:cNvCxnSpPr>
              <a:cxnSpLocks/>
            </p:cNvCxnSpPr>
            <p:nvPr/>
          </p:nvCxnSpPr>
          <p:spPr>
            <a:xfrm>
              <a:off x="2882274" y="4631728"/>
              <a:ext cx="1240788" cy="417364"/>
            </a:xfrm>
            <a:prstGeom prst="bentConnector3">
              <a:avLst>
                <a:gd name="adj1" fmla="val -358"/>
              </a:avLst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icture 47" descr="\documentclass{article}&#10;\usepackage{amsmath}&#10;\usepackage[textwidth=600pt]{geometry}&#10;\usepackage[dvipsnames]{xcolor}&#10;&#10;\pagestyle{empty}&#10;\begin{document}&#10;&#10;Requirement: Leakage is independent of $S$ and the challenge $Ch$ (the sample to be distinguished)&#10;&#10;\end{document}" title="IguanaTex Bitmap Display">
            <a:extLst>
              <a:ext uri="{FF2B5EF4-FFF2-40B4-BE49-F238E27FC236}">
                <a16:creationId xmlns:a16="http://schemas.microsoft.com/office/drawing/2014/main" id="{92DABEA9-582C-4C02-B76F-656452F7D87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239" y="4441331"/>
            <a:ext cx="9701486" cy="229029"/>
          </a:xfrm>
          <a:prstGeom prst="rect">
            <a:avLst/>
          </a:prstGeom>
        </p:spPr>
      </p:pic>
      <p:pic>
        <p:nvPicPr>
          <p:cNvPr id="26" name="Picture 25" descr="\documentclass{article}&#10;\usepackage{amsmath}&#10;\usepackage[textwidth=600pt]{geometry}&#10;\usepackage[dvipsnames]{xcolor}&#10;&#10;\pagestyle{empty}&#10;\begin{document}&#10;&#10;Why not allow the dependence?&#10;&#10;\end{document}" title="IguanaTex Bitmap Display">
            <a:extLst>
              <a:ext uri="{FF2B5EF4-FFF2-40B4-BE49-F238E27FC236}">
                <a16:creationId xmlns:a16="http://schemas.microsoft.com/office/drawing/2014/main" id="{FEF36651-9FD1-4718-A9E9-4A20D439582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85" y="5075735"/>
            <a:ext cx="3172114" cy="207086"/>
          </a:xfrm>
          <a:prstGeom prst="rect">
            <a:avLst/>
          </a:prstGeom>
        </p:spPr>
      </p:pic>
      <p:pic>
        <p:nvPicPr>
          <p:cNvPr id="42" name="Picture 41" descr="\documentclass{article}&#10;\usepackage{amsmath}&#10;\usepackage[textwidth=600pt]{geometry}&#10;\usepackage[dvipsnames]{xcolor}&#10;&#10;\pagestyle{empty}&#10;\begin{document}&#10;&#10;$f(W,S,Ch)$ checks if $Ch = \text{Ext}(W;S)$&#10;&#10;\end{document}" title="IguanaTex Bitmap Display">
            <a:extLst>
              <a:ext uri="{FF2B5EF4-FFF2-40B4-BE49-F238E27FC236}">
                <a16:creationId xmlns:a16="http://schemas.microsoft.com/office/drawing/2014/main" id="{5EC5F80D-0DCC-48A5-AF77-F7016CA7568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244" y="5051580"/>
            <a:ext cx="3783772" cy="229029"/>
          </a:xfrm>
          <a:prstGeom prst="rect">
            <a:avLst/>
          </a:prstGeom>
        </p:spPr>
      </p:pic>
      <p:pic>
        <p:nvPicPr>
          <p:cNvPr id="44" name="Picture 43" descr="\documentclass{article}&#10;\usepackage{amsmath}&#10;\usepackage[textwidth=600pt]{geometry}&#10;\usepackage[dvipsnames]{xcolor}&#10;&#10;\pagestyle{empty}&#10;\begin{document}&#10;&#10;\textcolor{Red}{The End?}&#10;&#10;\end{document}" title="IguanaTex Bitmap Display">
            <a:extLst>
              <a:ext uri="{FF2B5EF4-FFF2-40B4-BE49-F238E27FC236}">
                <a16:creationId xmlns:a16="http://schemas.microsoft.com/office/drawing/2014/main" id="{50E0B545-066C-4F49-A7E9-D57432B050A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336" y="5717347"/>
            <a:ext cx="962743" cy="163200"/>
          </a:xfrm>
          <a:prstGeom prst="rect">
            <a:avLst/>
          </a:prstGeom>
        </p:spPr>
      </p:pic>
      <p:pic>
        <p:nvPicPr>
          <p:cNvPr id="46" name="Picture 45" descr="\documentclass{article}&#10;\usepackage{amsmath}&#10;\usepackage[textwidth=600pt]{geometry}&#10;\usepackage[dvipsnames]{xcolor}&#10;&#10;\pagestyle{empty}&#10;\begin{document}&#10;&#10;\textcolor{Blue}{Adaptive Extractors}&#10;&#10;\end{document}" title="IguanaTex Bitmap Display">
            <a:extLst>
              <a:ext uri="{FF2B5EF4-FFF2-40B4-BE49-F238E27FC236}">
                <a16:creationId xmlns:a16="http://schemas.microsoft.com/office/drawing/2014/main" id="{7D103314-1BD4-41D2-AB34-F0FFCF52900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244" y="5693760"/>
            <a:ext cx="2016000" cy="2070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869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FE0E7-CB5A-4965-84DB-C095E210B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Adaptive Extractors</a:t>
            </a:r>
          </a:p>
        </p:txBody>
      </p:sp>
      <p:pic>
        <p:nvPicPr>
          <p:cNvPr id="62" name="Picture 61" descr="\documentclass{article}&#10;\usepackage{amsmath}&#10;\usepackage{xcolor}&#10;\pagestyle{empty}&#10;\begin{document}&#10;&#10;&#10;$S,$ Ext$(W;S)$&#10;&#10;\end{document}" title="IguanaTex Bitmap Display">
            <a:extLst>
              <a:ext uri="{FF2B5EF4-FFF2-40B4-BE49-F238E27FC236}">
                <a16:creationId xmlns:a16="http://schemas.microsoft.com/office/drawing/2014/main" id="{EC45FA05-FBAC-4D47-9C45-3481E2F85D6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396" y="1902303"/>
            <a:ext cx="1286399" cy="229029"/>
          </a:xfrm>
          <a:prstGeom prst="rect">
            <a:avLst/>
          </a:prstGeom>
        </p:spPr>
      </p:pic>
      <p:pic>
        <p:nvPicPr>
          <p:cNvPr id="39" name="Picture 38" descr="\documentclass{article}&#10;\usepackage{amsmath}&#10;\usepackage{xcolor}&#10;\pagestyle{empty}&#10;\begin{document}&#10;&#10;&#10;\huge{$\approx$}&#10;&#10;\end{document}" title="IguanaTex Bitmap Display">
            <a:extLst>
              <a:ext uri="{FF2B5EF4-FFF2-40B4-BE49-F238E27FC236}">
                <a16:creationId xmlns:a16="http://schemas.microsoft.com/office/drawing/2014/main" id="{87CDECFC-8C0E-4704-9394-33B40596A89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576" y="1902301"/>
            <a:ext cx="316800" cy="201600"/>
          </a:xfrm>
          <a:prstGeom prst="rect">
            <a:avLst/>
          </a:prstGeom>
        </p:spPr>
      </p:pic>
      <p:pic>
        <p:nvPicPr>
          <p:cNvPr id="41" name="Picture 40" descr="\documentclass{article}&#10;\usepackage{amsmath}&#10;\usepackage{xcolor}&#10;\pagestyle{empty}&#10;\begin{document}&#10;&#10;&#10;$S,$ Uniform&#10;&#10;\end{document}" title="IguanaTex Bitmap Display">
            <a:extLst>
              <a:ext uri="{FF2B5EF4-FFF2-40B4-BE49-F238E27FC236}">
                <a16:creationId xmlns:a16="http://schemas.microsoft.com/office/drawing/2014/main" id="{69894C38-2F11-4E0C-82F5-D665B631593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617" y="1917543"/>
            <a:ext cx="1086171" cy="204343"/>
          </a:xfrm>
          <a:prstGeom prst="rect">
            <a:avLst/>
          </a:prstGeom>
        </p:spPr>
      </p:pic>
      <p:pic>
        <p:nvPicPr>
          <p:cNvPr id="43" name="Picture 42" descr="A picture containing shape&#10;&#10;Description automatically generated">
            <a:extLst>
              <a:ext uri="{FF2B5EF4-FFF2-40B4-BE49-F238E27FC236}">
                <a16:creationId xmlns:a16="http://schemas.microsoft.com/office/drawing/2014/main" id="{D924ADBE-DFBC-4422-8AD3-FD601F93E76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23210" y="2800088"/>
            <a:ext cx="682456" cy="682456"/>
          </a:xfrm>
          <a:prstGeom prst="rect">
            <a:avLst/>
          </a:prstGeom>
        </p:spPr>
      </p:pic>
      <p:pic>
        <p:nvPicPr>
          <p:cNvPr id="45" name="Picture 2" descr="Icon&#10;&#10;Description automatically generated">
            <a:extLst>
              <a:ext uri="{FF2B5EF4-FFF2-40B4-BE49-F238E27FC236}">
                <a16:creationId xmlns:a16="http://schemas.microsoft.com/office/drawing/2014/main" id="{F9A8D095-B30A-4C16-836F-C4CF5DF875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34" b="25958"/>
          <a:stretch/>
        </p:blipFill>
        <p:spPr bwMode="auto">
          <a:xfrm>
            <a:off x="4701120" y="2370583"/>
            <a:ext cx="630431" cy="783254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190BDAA-454F-4C54-8AB9-4594DF483785}"/>
              </a:ext>
            </a:extLst>
          </p:cNvPr>
          <p:cNvCxnSpPr>
            <a:cxnSpLocks/>
          </p:cNvCxnSpPr>
          <p:nvPr/>
        </p:nvCxnSpPr>
        <p:spPr>
          <a:xfrm flipH="1">
            <a:off x="5370847" y="2839718"/>
            <a:ext cx="88001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 descr="\documentclass{article}&#10;\usepackage{amsmath}&#10;\usepackage{xcolor}&#10;\pagestyle{empty}&#10;\begin{document}&#10;&#10;&#10;$f$&#10;&#10;\end{document}" title="IguanaTex Bitmap Display">
            <a:extLst>
              <a:ext uri="{FF2B5EF4-FFF2-40B4-BE49-F238E27FC236}">
                <a16:creationId xmlns:a16="http://schemas.microsoft.com/office/drawing/2014/main" id="{356D22E3-B7E3-4FB5-B484-0FE59E1CE83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79" y="2472160"/>
            <a:ext cx="115200" cy="207086"/>
          </a:xfrm>
          <a:prstGeom prst="rect">
            <a:avLst/>
          </a:prstGeom>
        </p:spPr>
      </p:pic>
      <p:pic>
        <p:nvPicPr>
          <p:cNvPr id="6" name="Picture 5" descr="\documentclass{article}&#10;\usepackage{amsmath}&#10;\usepackage{xcolor}&#10;\pagestyle{empty}&#10;\begin{document}&#10;&#10;&#10;$f(W, S, {Ch})$&#10;&#10;\end{document}" title="IguanaTex Bitmap Display">
            <a:extLst>
              <a:ext uri="{FF2B5EF4-FFF2-40B4-BE49-F238E27FC236}">
                <a16:creationId xmlns:a16="http://schemas.microsoft.com/office/drawing/2014/main" id="{0BC49751-03D8-4933-ADBF-798FCA16466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59" y="3236355"/>
            <a:ext cx="1141029" cy="229029"/>
          </a:xfrm>
          <a:prstGeom prst="rect">
            <a:avLst/>
          </a:prstGeom>
        </p:spPr>
      </p:pic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8F770679-1901-420F-AF3B-41E5F1E668AD}"/>
              </a:ext>
            </a:extLst>
          </p:cNvPr>
          <p:cNvCxnSpPr>
            <a:cxnSpLocks/>
          </p:cNvCxnSpPr>
          <p:nvPr/>
        </p:nvCxnSpPr>
        <p:spPr>
          <a:xfrm>
            <a:off x="4833984" y="3141316"/>
            <a:ext cx="1692420" cy="423253"/>
          </a:xfrm>
          <a:prstGeom prst="bentConnector3">
            <a:avLst>
              <a:gd name="adj1" fmla="val -877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\documentclass{article}&#10;\usepackage{amsmath}&#10;\usepackage{xcolor}&#10;\pagestyle{empty}&#10;\begin{document}&#10;&#10;&#10;\noindent An extractor is adaptive with respect to a function family $\mathcal{F}$, if for every $f\in \mathcal{F}$ &#10;&#10;\end{document}" title="IguanaTex Bitmap Display">
            <a:extLst>
              <a:ext uri="{FF2B5EF4-FFF2-40B4-BE49-F238E27FC236}">
                <a16:creationId xmlns:a16="http://schemas.microsoft.com/office/drawing/2014/main" id="{ADCE557F-E1C2-4798-8F08-03A2D0C0B30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96" y="1292700"/>
            <a:ext cx="7850057" cy="209829"/>
          </a:xfrm>
          <a:prstGeom prst="rect">
            <a:avLst/>
          </a:prstGeom>
        </p:spPr>
      </p:pic>
      <p:pic>
        <p:nvPicPr>
          <p:cNvPr id="9" name="Picture 8" descr="\documentclass{article}&#10;\usepackage{amsmath}&#10;\usepackage{xcolor}&#10;\usepackage[textwidth=600pt]{geometry}&#10;\pagestyle{empty}&#10;\begin{document}&#10;&#10;&#10;\noindent Studied in specialized forms in Zimand [Zim06] and Aggarwal et.al [ADJMR14].&#10;&#10;\end{document}" title="IguanaTex Bitmap Display">
            <a:extLst>
              <a:ext uri="{FF2B5EF4-FFF2-40B4-BE49-F238E27FC236}">
                <a16:creationId xmlns:a16="http://schemas.microsoft.com/office/drawing/2014/main" id="{4B8D0E29-4257-4762-8C34-D0340468EABD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96" y="4806950"/>
            <a:ext cx="7966627" cy="2290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151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FE0E7-CB5A-4965-84DB-C095E210B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Output-adaptivity of Extractors</a:t>
            </a:r>
          </a:p>
        </p:txBody>
      </p:sp>
      <p:pic>
        <p:nvPicPr>
          <p:cNvPr id="14" name="Picture 13" descr="\documentclass{article}&#10;\usepackage{amsmath}&#10;\usepackage[dvipsnames]{xcolor}&#10;\pagestyle{empty}&#10;\begin{document}&#10;&#10;&#10;We show that every extractor is \textcolor{Maroon}{output-adaptive}&#10;&#10;\end{document}" title="IguanaTex Bitmap Display">
            <a:extLst>
              <a:ext uri="{FF2B5EF4-FFF2-40B4-BE49-F238E27FC236}">
                <a16:creationId xmlns:a16="http://schemas.microsoft.com/office/drawing/2014/main" id="{A8BC0F39-08ED-4030-9C44-9F1A3A9C735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96" y="1548268"/>
            <a:ext cx="4845256" cy="204343"/>
          </a:xfrm>
          <a:prstGeom prst="rect">
            <a:avLst/>
          </a:prstGeom>
        </p:spPr>
      </p:pic>
      <p:pic>
        <p:nvPicPr>
          <p:cNvPr id="6" name="Picture 5" descr="\documentclass{article}&#10;\usepackage{amsmath}&#10;\usepackage{xcolor}&#10;\usepackage[textwidth=600pt]{geometry}&#10;\pagestyle{empty}&#10;\begin{document}&#10;&#10;&#10;Practical instantiation Guruswami et.al [GUV07] and non-trivial application to LRSS.&#10;&#10;\end{document}" title="IguanaTex Bitmap Display">
            <a:extLst>
              <a:ext uri="{FF2B5EF4-FFF2-40B4-BE49-F238E27FC236}">
                <a16:creationId xmlns:a16="http://schemas.microsoft.com/office/drawing/2014/main" id="{FFB3D353-0F62-4C72-9969-4ADB7B92251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63" y="3547952"/>
            <a:ext cx="8583774" cy="229029"/>
          </a:xfrm>
          <a:prstGeom prst="rect">
            <a:avLst/>
          </a:prstGeom>
        </p:spPr>
      </p:pic>
      <p:pic>
        <p:nvPicPr>
          <p:cNvPr id="12" name="Picture 11" descr="\documentclass{article}&#10;\usepackage{amsmath}&#10;\usepackage[textwidth=600pt]{geometry}&#10;\usepackage[dvipsnames]{xcolor}&#10;&#10;\pagestyle{empty}&#10;\begin{document}&#10; &#10;$\text{Ext}(W;S), f(W,\text{Ext}(W;S)) \approx_{\epsilon\cdot 2^{\ell}} U, f(W,U) $&#10;&#10;\end{document}" title="IguanaTex Bitmap Display">
            <a:extLst>
              <a:ext uri="{FF2B5EF4-FFF2-40B4-BE49-F238E27FC236}">
                <a16:creationId xmlns:a16="http://schemas.microsoft.com/office/drawing/2014/main" id="{6CDA9895-7928-426B-8EEA-BCB5B8B8515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71" y="2198372"/>
            <a:ext cx="4451657" cy="229029"/>
          </a:xfrm>
          <a:prstGeom prst="rect">
            <a:avLst/>
          </a:prstGeom>
        </p:spPr>
      </p:pic>
      <p:pic>
        <p:nvPicPr>
          <p:cNvPr id="16" name="Picture 15" descr="\documentclass{article}&#10;\usepackage{amsmath}&#10;\usepackage[textwidth=600pt]{geometry}&#10;\usepackage[dvipsnames]{xcolor}&#10;&#10;\pagestyle{empty}&#10;\begin{document}&#10;&#10;for any $f$ with short output and any Ext with $\epsilon$-security that extracts $\ell$ bits.&#10;&#10;\end{document}" title="IguanaTex Bitmap Display">
            <a:extLst>
              <a:ext uri="{FF2B5EF4-FFF2-40B4-BE49-F238E27FC236}">
                <a16:creationId xmlns:a16="http://schemas.microsoft.com/office/drawing/2014/main" id="{900A8AA1-F20D-478A-8438-94C41BFBB23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62" y="2873162"/>
            <a:ext cx="7623766" cy="207086"/>
          </a:xfrm>
          <a:prstGeom prst="rect">
            <a:avLst/>
          </a:prstGeom>
        </p:spPr>
      </p:pic>
      <p:pic>
        <p:nvPicPr>
          <p:cNvPr id="19" name="Picture 18" descr="\documentclass{article}&#10;\usepackage{amsmath}&#10;\usepackage[textwidth=600pt]{geometry}&#10;\usepackage[dvipsnames]{xcolor}&#10;&#10;\pagestyle{empty}&#10;\begin{document}&#10;&#10;\noindent \textcolor{Maroon}{Open Problems: } Adaptive extractors for interesting leakage families &#10;&#10;\end{document}" title="IguanaTex Bitmap Display">
            <a:extLst>
              <a:ext uri="{FF2B5EF4-FFF2-40B4-BE49-F238E27FC236}">
                <a16:creationId xmlns:a16="http://schemas.microsoft.com/office/drawing/2014/main" id="{DC8C326B-5F2B-4A71-90A2-B8199572108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63" y="4897532"/>
            <a:ext cx="6853029" cy="209829"/>
          </a:xfrm>
          <a:prstGeom prst="rect">
            <a:avLst/>
          </a:prstGeom>
        </p:spPr>
      </p:pic>
      <p:pic>
        <p:nvPicPr>
          <p:cNvPr id="21" name="Picture 20" descr="\documentclass{article}&#10;\usepackage{amsmath}&#10;\usepackage[textwidth=600pt]{geometry}&#10;\usepackage[dvipsnames]{xcolor}&#10;&#10;\pagestyle{empty}&#10;\begin{document}&#10;&#10;(ex: restricted joint leakage on $W,\ S$)&#10;&#10;\end{document}" title="IguanaTex Bitmap Display">
            <a:extLst>
              <a:ext uri="{FF2B5EF4-FFF2-40B4-BE49-F238E27FC236}">
                <a16:creationId xmlns:a16="http://schemas.microsoft.com/office/drawing/2014/main" id="{31E2AC35-1591-4127-9A8D-EA68FDD52A4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71" y="5397596"/>
            <a:ext cx="3708343" cy="2290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898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49614-447C-40F8-A98B-378744277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 Sharing Schemes </a:t>
            </a:r>
            <a:r>
              <a:rPr lang="en-US" sz="2800" dirty="0"/>
              <a:t>[Sha79, Bla79]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0A80D2-F8DB-4117-A5C8-5E994E08F1D0}"/>
              </a:ext>
            </a:extLst>
          </p:cNvPr>
          <p:cNvSpPr/>
          <p:nvPr/>
        </p:nvSpPr>
        <p:spPr>
          <a:xfrm>
            <a:off x="4034338" y="2207338"/>
            <a:ext cx="1382258" cy="64705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 descr="\documentclass{article}&#10;\usepackage{amsmath}&#10;\pagestyle{empty}&#10;\begin{document}&#10;&#10;&#10;$Share$&#10;&#10;\end{document}" title="IguanaTex Bitmap Display">
            <a:extLst>
              <a:ext uri="{FF2B5EF4-FFF2-40B4-BE49-F238E27FC236}">
                <a16:creationId xmlns:a16="http://schemas.microsoft.com/office/drawing/2014/main" id="{218D5793-A510-4C15-8EBD-91A56C71B31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214" y="2453844"/>
            <a:ext cx="693634" cy="16138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ABAA049-7727-41E6-99F7-6CC51BD4DF76}"/>
              </a:ext>
            </a:extLst>
          </p:cNvPr>
          <p:cNvCxnSpPr>
            <a:cxnSpLocks/>
          </p:cNvCxnSpPr>
          <p:nvPr/>
        </p:nvCxnSpPr>
        <p:spPr>
          <a:xfrm>
            <a:off x="5530895" y="2269532"/>
            <a:ext cx="991620" cy="0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 descr="\documentclass{article}&#10;\usepackage{amsmath}&#10;\pagestyle{empty}&#10;\begin{document}&#10;&#10;share $m_1$&#10;&#10;&#10;\end{document}" title="IguanaTex Bitmap Display">
            <a:extLst>
              <a:ext uri="{FF2B5EF4-FFF2-40B4-BE49-F238E27FC236}">
                <a16:creationId xmlns:a16="http://schemas.microsoft.com/office/drawing/2014/main" id="{76F305C8-D6A4-447D-AC27-F01DCA572B0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208" y="2023347"/>
            <a:ext cx="817588" cy="1814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E447E7E-7229-4601-A62A-C071DA9922CB}"/>
              </a:ext>
            </a:extLst>
          </p:cNvPr>
          <p:cNvCxnSpPr>
            <a:cxnSpLocks/>
          </p:cNvCxnSpPr>
          <p:nvPr/>
        </p:nvCxnSpPr>
        <p:spPr>
          <a:xfrm>
            <a:off x="2963333" y="2532736"/>
            <a:ext cx="991620" cy="0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\documentclass{article}&#10;\usepackage{amsmath}&#10;\pagestyle{empty}&#10;\begin{document}&#10;&#10;Secret $m$&#10;&#10;&#10;\end{document}" title="IguanaTex Bitmap Display">
            <a:extLst>
              <a:ext uri="{FF2B5EF4-FFF2-40B4-BE49-F238E27FC236}">
                <a16:creationId xmlns:a16="http://schemas.microsoft.com/office/drawing/2014/main" id="{AB39C86A-1CC0-402A-B8CA-54AF40D5860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696" y="2269532"/>
            <a:ext cx="817590" cy="156781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6C12CB7-0B2D-433E-99B0-6B8A617CF744}"/>
              </a:ext>
            </a:extLst>
          </p:cNvPr>
          <p:cNvCxnSpPr>
            <a:cxnSpLocks/>
          </p:cNvCxnSpPr>
          <p:nvPr/>
        </p:nvCxnSpPr>
        <p:spPr>
          <a:xfrm>
            <a:off x="5530895" y="2799648"/>
            <a:ext cx="991620" cy="0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 descr="\documentclass{article}&#10;\usepackage{amsmath}&#10;\pagestyle{empty}&#10;\begin{document}&#10;&#10;share $m_n$&#10;&#10;&#10;\end{document}" title="IguanaTex Bitmap Display">
            <a:extLst>
              <a:ext uri="{FF2B5EF4-FFF2-40B4-BE49-F238E27FC236}">
                <a16:creationId xmlns:a16="http://schemas.microsoft.com/office/drawing/2014/main" id="{D39F4653-5FBF-47F9-A3A0-8F180E75425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209" y="2867794"/>
            <a:ext cx="846093" cy="18269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7A564F0-2B93-4E92-B254-3BE3E0FB036A}"/>
              </a:ext>
            </a:extLst>
          </p:cNvPr>
          <p:cNvSpPr/>
          <p:nvPr/>
        </p:nvSpPr>
        <p:spPr>
          <a:xfrm>
            <a:off x="6646339" y="2207338"/>
            <a:ext cx="1401116" cy="64705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 descr="\documentclass{article}&#10;\usepackage{amsmath}&#10;\pagestyle{empty}&#10;\begin{document}&#10;&#10;&#10;$Reconstruct$&#10;&#10;\end{document}" title="IguanaTex Bitmap Display">
            <a:extLst>
              <a:ext uri="{FF2B5EF4-FFF2-40B4-BE49-F238E27FC236}">
                <a16:creationId xmlns:a16="http://schemas.microsoft.com/office/drawing/2014/main" id="{59BE1B4E-A484-40D0-80C8-71FE0634EFB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17" y="2453846"/>
            <a:ext cx="1409438" cy="156049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D224445-843E-4EEC-8495-911E250BB19A}"/>
              </a:ext>
            </a:extLst>
          </p:cNvPr>
          <p:cNvCxnSpPr>
            <a:cxnSpLocks/>
          </p:cNvCxnSpPr>
          <p:nvPr/>
        </p:nvCxnSpPr>
        <p:spPr>
          <a:xfrm>
            <a:off x="8080647" y="2532736"/>
            <a:ext cx="991620" cy="0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\documentclass{article}&#10;\usepackage{amsmath}&#10;\pagestyle{empty}&#10;\begin{document}&#10;&#10;Secret $m$&#10;&#10;&#10;\end{document}" title="IguanaTex Bitmap Display">
            <a:extLst>
              <a:ext uri="{FF2B5EF4-FFF2-40B4-BE49-F238E27FC236}">
                <a16:creationId xmlns:a16="http://schemas.microsoft.com/office/drawing/2014/main" id="{67D62673-98A2-428A-8F63-5B445CA3179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10" y="2269532"/>
            <a:ext cx="817590" cy="156781"/>
          </a:xfrm>
          <a:prstGeom prst="rect">
            <a:avLst/>
          </a:prstGeom>
        </p:spPr>
      </p:pic>
      <p:pic>
        <p:nvPicPr>
          <p:cNvPr id="17" name="Picture 16" descr="\documentclass{article}&#10;\usepackage{amsmath}&#10;\usepackage[textwidth=600pt]{geometry}&#10;\usepackage{xcolor}&#10;\pagestyle{empty}&#10;\begin{document}&#10;&#10;&#10;\textbf{Correctness:} The secret $m$ can be reconstructed from any of its $(t+1)-$shares&#10;&#10;\end{document}" title="IguanaTex Bitmap Display">
            <a:extLst>
              <a:ext uri="{FF2B5EF4-FFF2-40B4-BE49-F238E27FC236}">
                <a16:creationId xmlns:a16="http://schemas.microsoft.com/office/drawing/2014/main" id="{5E92F95A-FCD2-4546-83A9-C90A051DC4E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33" y="3625853"/>
            <a:ext cx="8018742" cy="229029"/>
          </a:xfrm>
          <a:prstGeom prst="rect">
            <a:avLst/>
          </a:prstGeom>
        </p:spPr>
      </p:pic>
      <p:pic>
        <p:nvPicPr>
          <p:cNvPr id="10" name="Picture 9" descr="\documentclass{article}&#10;\usepackage{amsmath}&#10;\usepackage[textwidth=600pt]{geometry}&#10;\usepackage{xcolor}&#10;\pagestyle{empty}&#10;\begin{document}&#10;&#10;An $n$-party $t$-threshold scheme &#10;&#10;\end{document}" title="IguanaTex Bitmap Display">
            <a:extLst>
              <a:ext uri="{FF2B5EF4-FFF2-40B4-BE49-F238E27FC236}">
                <a16:creationId xmlns:a16="http://schemas.microsoft.com/office/drawing/2014/main" id="{EB3943BE-0AB7-454C-9964-7B5D821B1ED3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33" y="1336178"/>
            <a:ext cx="3041828" cy="209829"/>
          </a:xfrm>
          <a:prstGeom prst="rect">
            <a:avLst/>
          </a:prstGeom>
        </p:spPr>
      </p:pic>
      <p:pic>
        <p:nvPicPr>
          <p:cNvPr id="29" name="Picture 28" descr="\documentclass{article}&#10;\usepackage{amsmath}&#10;\usepackage[textwidth=600pt]{geometry}&#10;\usepackage{xcolor}&#10;\pagestyle{empty}&#10;\begin{document}&#10;&#10;&#10;\textbf{Privacy:} Any $t$ shares have no information about $m$&#10;&#10;\end{document}" title="IguanaTex Bitmap Display">
            <a:extLst>
              <a:ext uri="{FF2B5EF4-FFF2-40B4-BE49-F238E27FC236}">
                <a16:creationId xmlns:a16="http://schemas.microsoft.com/office/drawing/2014/main" id="{57CB5FDB-D5F6-4423-B3C4-66FA50204D1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34" y="4260712"/>
            <a:ext cx="5281371" cy="209829"/>
          </a:xfrm>
          <a:prstGeom prst="rect">
            <a:avLst/>
          </a:prstGeom>
        </p:spPr>
      </p:pic>
      <p:pic>
        <p:nvPicPr>
          <p:cNvPr id="13" name="Picture 12" descr="\documentclass{article}&#10;\usepackage{amsmath}&#10;\usepackage[textwidth=600pt]{geometry}&#10;\usepackage{xcolor}&#10;\pagestyle{empty}&#10;\begin{document}&#10;&#10;&#10;\textbf{Leakage Resilience ([DP07])} against a family $\mathcal{F}$ if for every $f\in\mathcal{F}$ and any two secrets $m, m'$ &#10;&#10;\end{document}" title="IguanaTex Bitmap Display">
            <a:extLst>
              <a:ext uri="{FF2B5EF4-FFF2-40B4-BE49-F238E27FC236}">
                <a16:creationId xmlns:a16="http://schemas.microsoft.com/office/drawing/2014/main" id="{1929DB01-EF7B-45A3-B968-F1A0C12B2A4B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33" y="4833484"/>
            <a:ext cx="9635655" cy="229028"/>
          </a:xfrm>
          <a:prstGeom prst="rect">
            <a:avLst/>
          </a:prstGeom>
        </p:spPr>
      </p:pic>
      <p:pic>
        <p:nvPicPr>
          <p:cNvPr id="52" name="Picture 51" descr="\documentclass{article}&#10;\usepackage{amsmath}&#10;\usepackage[textwidth=600pt]{geometry}&#10;\usepackage{xcolor}&#10;\pagestyle{empty}&#10;\begin{document}&#10;&#10;&#10;&#10;$f(m_1,\cdots,m_n) \approx f(m'_1,\cdots,m_n')$ &#10;&#10;\end{document}" title="IguanaTex Bitmap Display">
            <a:extLst>
              <a:ext uri="{FF2B5EF4-FFF2-40B4-BE49-F238E27FC236}">
                <a16:creationId xmlns:a16="http://schemas.microsoft.com/office/drawing/2014/main" id="{C676460D-48F9-4C0E-AACA-6CC0388CA1BB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402" y="5439366"/>
            <a:ext cx="3235199" cy="2290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414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2CA7F-7F2E-4F1F-8297-4E4FF5F53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369"/>
            <a:ext cx="10515600" cy="1325563"/>
          </a:xfrm>
        </p:spPr>
        <p:txBody>
          <a:bodyPr/>
          <a:lstStyle/>
          <a:p>
            <a:r>
              <a:rPr lang="en-US"/>
              <a:t>Leakage Models</a:t>
            </a: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A2A20B7D-3828-4F94-871A-F586024B3D4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8677" y="1236649"/>
            <a:ext cx="682456" cy="682456"/>
          </a:xfrm>
          <a:prstGeom prst="rect">
            <a:avLst/>
          </a:prstGeom>
        </p:spPr>
      </p:pic>
      <p:grpSp>
        <p:nvGrpSpPr>
          <p:cNvPr id="182" name="Group 181">
            <a:extLst>
              <a:ext uri="{FF2B5EF4-FFF2-40B4-BE49-F238E27FC236}">
                <a16:creationId xmlns:a16="http://schemas.microsoft.com/office/drawing/2014/main" id="{8175D8CB-A284-4AE3-A28C-77FE6A9C6E18}"/>
              </a:ext>
            </a:extLst>
          </p:cNvPr>
          <p:cNvGrpSpPr/>
          <p:nvPr/>
        </p:nvGrpSpPr>
        <p:grpSpPr>
          <a:xfrm>
            <a:off x="8428012" y="2979130"/>
            <a:ext cx="1800225" cy="1381994"/>
            <a:chOff x="7793831" y="1533787"/>
            <a:chExt cx="1800225" cy="1381994"/>
          </a:xfrm>
        </p:grpSpPr>
        <p:pic>
          <p:nvPicPr>
            <p:cNvPr id="46" name="Picture 45" descr="\documentclass{article}&#10;\usepackage{amsmath}&#10;\usepackage[textwidth=600pt]{geometry}&#10;\usepackage{xcolor}&#10;\pagestyle{empty}&#10;\begin{document}&#10;&#10;Independent &#10;&#10;\end{document}" title="IguanaTex Bitmap Display">
              <a:extLst>
                <a:ext uri="{FF2B5EF4-FFF2-40B4-BE49-F238E27FC236}">
                  <a16:creationId xmlns:a16="http://schemas.microsoft.com/office/drawing/2014/main" id="{4DF2B27F-657D-48AC-919F-7AB7BE120AA1}"/>
                </a:ext>
              </a:extLst>
            </p:cNvPr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787" y="1533787"/>
              <a:ext cx="1216457" cy="201600"/>
            </a:xfrm>
            <a:prstGeom prst="rect">
              <a:avLst/>
            </a:prstGeom>
          </p:spPr>
        </p:pic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09EB5494-4086-4B7D-A19C-0F377A113506}"/>
                </a:ext>
              </a:extLst>
            </p:cNvPr>
            <p:cNvGrpSpPr/>
            <p:nvPr/>
          </p:nvGrpSpPr>
          <p:grpSpPr>
            <a:xfrm>
              <a:off x="7793831" y="1994941"/>
              <a:ext cx="1800225" cy="920840"/>
              <a:chOff x="7793831" y="1994941"/>
              <a:chExt cx="1800225" cy="920840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75E67ECB-D044-4606-8D0B-305B3D8AE611}"/>
                  </a:ext>
                </a:extLst>
              </p:cNvPr>
              <p:cNvCxnSpPr/>
              <p:nvPr/>
            </p:nvCxnSpPr>
            <p:spPr>
              <a:xfrm flipH="1">
                <a:off x="7793831" y="2313324"/>
                <a:ext cx="1800225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9" name="Picture 108" descr="\documentclass{article}&#10;\usepackage{amsmath}&#10;\usepackage[textwidth=600pt]{geometry}&#10;\usepackage{xcolor}&#10;\pagestyle{empty}&#10;\begin{document}&#10;&#10;$f_1,f_2$&#10;&#10;\end{document}" title="IguanaTex Bitmap Display">
                <a:extLst>
                  <a:ext uri="{FF2B5EF4-FFF2-40B4-BE49-F238E27FC236}">
                    <a16:creationId xmlns:a16="http://schemas.microsoft.com/office/drawing/2014/main" id="{8E137AE6-E788-46EB-AAD6-28A484D81A0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3"/>
                </p:custDataLst>
              </p:nvPr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4416" y="1994941"/>
                <a:ext cx="495085" cy="207086"/>
              </a:xfrm>
              <a:prstGeom prst="rect">
                <a:avLst/>
              </a:prstGeom>
            </p:spPr>
          </p:pic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F2DB9D50-EB5B-4413-9218-02F2E120E6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93831" y="2915781"/>
                <a:ext cx="1800225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3" name="Picture 112" descr="\documentclass{article}&#10;\usepackage{amsmath}&#10;\usepackage[textwidth=600pt]{geometry}&#10;\usepackage{xcolor}&#10;\pagestyle{empty}&#10;\begin{document}&#10;&#10;$f_1(m_1),f_2(m_2)$&#10;&#10;\end{document}" title="IguanaTex Bitmap Display">
                <a:extLst>
                  <a:ext uri="{FF2B5EF4-FFF2-40B4-BE49-F238E27FC236}">
                    <a16:creationId xmlns:a16="http://schemas.microsoft.com/office/drawing/2014/main" id="{F622C2B4-2211-48F6-A05E-444DED07239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93832" y="2575455"/>
                <a:ext cx="1452343" cy="229029"/>
              </a:xfrm>
              <a:prstGeom prst="rect">
                <a:avLst/>
              </a:prstGeom>
            </p:spPr>
          </p:pic>
        </p:grpSp>
      </p:grpSp>
      <p:pic>
        <p:nvPicPr>
          <p:cNvPr id="184" name="Picture 183" descr="\documentclass{article}&#10;\usepackage{amsmath}&#10;\usepackage[textwidth=600pt]{geometry}&#10;\usepackage{xcolor}&#10;\pagestyle{empty}&#10;\begin{document}&#10;&#10;$Share(m)\rightarrow (m_1,\cdots,m_n)$&#10;&#10;\end{document}" title="IguanaTex Bitmap Display">
            <a:extLst>
              <a:ext uri="{FF2B5EF4-FFF2-40B4-BE49-F238E27FC236}">
                <a16:creationId xmlns:a16="http://schemas.microsoft.com/office/drawing/2014/main" id="{CDE85814-202D-4743-8F1E-4DFDC0ED2AB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129" y="2394424"/>
            <a:ext cx="2663314" cy="229029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ED04E5C8-E7C2-4931-A127-A725F4A78472}"/>
              </a:ext>
            </a:extLst>
          </p:cNvPr>
          <p:cNvGrpSpPr/>
          <p:nvPr/>
        </p:nvGrpSpPr>
        <p:grpSpPr>
          <a:xfrm>
            <a:off x="8428012" y="3000438"/>
            <a:ext cx="1800225" cy="1365370"/>
            <a:chOff x="5926581" y="3298310"/>
            <a:chExt cx="1800225" cy="1365370"/>
          </a:xfrm>
        </p:grpSpPr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70D923AE-2760-4E81-946A-6CFEB8D12B3C}"/>
                </a:ext>
              </a:extLst>
            </p:cNvPr>
            <p:cNvGrpSpPr/>
            <p:nvPr>
              <p:custDataLst>
                <p:tags r:id="rId18"/>
              </p:custDataLst>
            </p:nvPr>
          </p:nvGrpSpPr>
          <p:grpSpPr>
            <a:xfrm>
              <a:off x="5926581" y="3742841"/>
              <a:ext cx="1800225" cy="920839"/>
              <a:chOff x="5926581" y="3742841"/>
              <a:chExt cx="1800225" cy="920839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5B04E90B-7BF7-48D4-8CF2-B3E1E87D584A}"/>
                  </a:ext>
                </a:extLst>
              </p:cNvPr>
              <p:cNvCxnSpPr/>
              <p:nvPr/>
            </p:nvCxnSpPr>
            <p:spPr>
              <a:xfrm flipH="1">
                <a:off x="5926581" y="4061223"/>
                <a:ext cx="1800225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0" name="Picture 169" descr="\documentclass{article}&#10;\usepackage{amsmath}&#10;\usepackage[textwidth=600pt]{geometry}&#10;\usepackage{xcolor}&#10;\pagestyle{empty}&#10;\begin{document}&#10;&#10;$f, \{1,2\}$&#10;&#10;\end{document}" title="IguanaTex Bitmap Display">
                <a:extLst>
                  <a:ext uri="{FF2B5EF4-FFF2-40B4-BE49-F238E27FC236}">
                    <a16:creationId xmlns:a16="http://schemas.microsoft.com/office/drawing/2014/main" id="{26328D8F-342D-40B8-BE7F-18ADCE218AD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0007" y="3742841"/>
                <a:ext cx="752915" cy="229029"/>
              </a:xfrm>
              <a:prstGeom prst="rect">
                <a:avLst/>
              </a:prstGeom>
            </p:spPr>
          </p:pic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9F92454C-2DC7-457B-B327-877DF9CE16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26581" y="4663680"/>
                <a:ext cx="1800225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7" name="Picture 126" descr="\documentclass{article}&#10;\usepackage{amsmath}&#10;\usepackage[textwidth=600pt]{geometry}&#10;\usepackage{xcolor}&#10;\pagestyle{empty}&#10;\begin{document}&#10;&#10;$f(m_1,m_2)$&#10;&#10;\end{document}" title="IguanaTex Bitmap Display">
                <a:extLst>
                  <a:ext uri="{FF2B5EF4-FFF2-40B4-BE49-F238E27FC236}">
                    <a16:creationId xmlns:a16="http://schemas.microsoft.com/office/drawing/2014/main" id="{533472E7-A0F5-424D-803B-8AE7CA7FAEB8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6638" y="4320778"/>
                <a:ext cx="984686" cy="229029"/>
              </a:xfrm>
              <a:prstGeom prst="rect">
                <a:avLst/>
              </a:prstGeom>
            </p:spPr>
          </p:pic>
        </p:grpSp>
        <p:pic>
          <p:nvPicPr>
            <p:cNvPr id="63" name="Picture 62" descr="\documentclass{article}&#10;\usepackage{amsmath}&#10;\usepackage[textwidth=600pt]{geometry}&#10;\usepackage{xcolor}&#10;\pagestyle{empty}&#10;\begin{document}&#10;&#10;Joint&#10;&#10;\end{document}" title="IguanaTex Bitmap Display">
              <a:extLst>
                <a:ext uri="{FF2B5EF4-FFF2-40B4-BE49-F238E27FC236}">
                  <a16:creationId xmlns:a16="http://schemas.microsoft.com/office/drawing/2014/main" id="{62854753-B930-426D-890F-D05E259A0444}"/>
                </a:ext>
              </a:extLst>
            </p:cNvPr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452" y="3298310"/>
              <a:ext cx="482743" cy="160457"/>
            </a:xfrm>
            <a:prstGeom prst="rect">
              <a:avLst/>
            </a:prstGeom>
          </p:spPr>
        </p:pic>
      </p:grpSp>
      <p:pic>
        <p:nvPicPr>
          <p:cNvPr id="57" name="Picture 56" descr="\documentclass{article}&#10;\usepackage{amsmath}&#10;\usepackage[textwidth=600pt]{geometry}&#10;\usepackage[dvipsnames]{xcolor}&#10;\pagestyle{empty}&#10;\begin{document}&#10;&#10;\textcolor{Maroon}{Adaptive vs. Non-adaptive}&#10;&#10;\end{document}" title="IguanaTex Bitmap Display">
            <a:extLst>
              <a:ext uri="{FF2B5EF4-FFF2-40B4-BE49-F238E27FC236}">
                <a16:creationId xmlns:a16="http://schemas.microsoft.com/office/drawing/2014/main" id="{6AEC3797-C040-46A7-BE96-9917B6F8A38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96" y="3203267"/>
            <a:ext cx="2675657" cy="207086"/>
          </a:xfrm>
          <a:prstGeom prst="rect">
            <a:avLst/>
          </a:prstGeom>
        </p:spPr>
      </p:pic>
      <p:pic>
        <p:nvPicPr>
          <p:cNvPr id="59" name="Picture 58" descr="\documentclass{article}&#10;\usepackage{amsmath}&#10;\usepackage[textwidth=600pt]{geometry}&#10;\usepackage[dvipsnames]{xcolor}&#10;\pagestyle{empty}&#10;\begin{document}&#10;&#10;\textcolor{Maroon}{Revealing full shares}&#10;&#10;\end{document}" title="IguanaTex Bitmap Display">
            <a:extLst>
              <a:ext uri="{FF2B5EF4-FFF2-40B4-BE49-F238E27FC236}">
                <a16:creationId xmlns:a16="http://schemas.microsoft.com/office/drawing/2014/main" id="{1AAB16DB-0A11-49EF-8AF8-6AD45B9931D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96" y="3956567"/>
            <a:ext cx="2033828" cy="207086"/>
          </a:xfrm>
          <a:prstGeom prst="rect">
            <a:avLst/>
          </a:prstGeom>
        </p:spPr>
      </p:pic>
      <p:grpSp>
        <p:nvGrpSpPr>
          <p:cNvPr id="131" name="Group 130">
            <a:extLst>
              <a:ext uri="{FF2B5EF4-FFF2-40B4-BE49-F238E27FC236}">
                <a16:creationId xmlns:a16="http://schemas.microsoft.com/office/drawing/2014/main" id="{ED5FDB3E-9809-4471-9A79-E1B61A0DD524}"/>
              </a:ext>
            </a:extLst>
          </p:cNvPr>
          <p:cNvGrpSpPr/>
          <p:nvPr/>
        </p:nvGrpSpPr>
        <p:grpSpPr>
          <a:xfrm>
            <a:off x="8416107" y="2998084"/>
            <a:ext cx="1824034" cy="2513876"/>
            <a:chOff x="9324975" y="3638091"/>
            <a:chExt cx="1824034" cy="2513876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3C144674-EE4F-4FD2-9ED2-073B503F3A6D}"/>
                </a:ext>
              </a:extLst>
            </p:cNvPr>
            <p:cNvGrpSpPr/>
            <p:nvPr/>
          </p:nvGrpSpPr>
          <p:grpSpPr>
            <a:xfrm>
              <a:off x="9324975" y="4082620"/>
              <a:ext cx="1800225" cy="923961"/>
              <a:chOff x="9324975" y="4082620"/>
              <a:chExt cx="1800225" cy="923961"/>
            </a:xfrm>
          </p:grpSpPr>
          <p:cxnSp>
            <p:nvCxnSpPr>
              <p:cNvPr id="138" name="Straight Arrow Connector 137">
                <a:extLst>
                  <a:ext uri="{FF2B5EF4-FFF2-40B4-BE49-F238E27FC236}">
                    <a16:creationId xmlns:a16="http://schemas.microsoft.com/office/drawing/2014/main" id="{2DD2CE86-B7BF-436F-8A85-ED6F29050EDE}"/>
                  </a:ext>
                </a:extLst>
              </p:cNvPr>
              <p:cNvCxnSpPr/>
              <p:nvPr/>
            </p:nvCxnSpPr>
            <p:spPr>
              <a:xfrm flipH="1">
                <a:off x="9324975" y="4401004"/>
                <a:ext cx="1800225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9" name="Picture 138" descr="\documentclass{article}&#10;\usepackage{amsmath}&#10;\usepackage[textwidth=600pt]{geometry}&#10;\usepackage{xcolor}&#10;\pagestyle{empty}&#10;\begin{document}&#10;&#10;$f_{i_1}$&#10;&#10;\end{document}" title="IguanaTex Bitmap Display">
                <a:extLst>
                  <a:ext uri="{FF2B5EF4-FFF2-40B4-BE49-F238E27FC236}">
                    <a16:creationId xmlns:a16="http://schemas.microsoft.com/office/drawing/2014/main" id="{DFD8549D-3748-4141-B05D-FEE69AEC005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7020" y="4082620"/>
                <a:ext cx="227657" cy="216686"/>
              </a:xfrm>
              <a:prstGeom prst="rect">
                <a:avLst/>
              </a:prstGeom>
            </p:spPr>
          </p:pic>
          <p:cxnSp>
            <p:nvCxnSpPr>
              <p:cNvPr id="140" name="Straight Arrow Connector 139">
                <a:extLst>
                  <a:ext uri="{FF2B5EF4-FFF2-40B4-BE49-F238E27FC236}">
                    <a16:creationId xmlns:a16="http://schemas.microsoft.com/office/drawing/2014/main" id="{C8CC3744-01CB-4B86-9C20-5AF5FADBC0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24975" y="5006581"/>
                <a:ext cx="1800225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1" name="Picture 140" descr="\documentclass{article}&#10;\usepackage{amsmath}&#10;\usepackage[textwidth=600pt]{geometry}&#10;\usepackage{xcolor}&#10;\pagestyle{empty}&#10;\begin{document}&#10;&#10;$f_{i_1}(m_{i_1})$&#10;&#10;\end{document}" title="IguanaTex Bitmap Display">
                <a:extLst>
                  <a:ext uri="{FF2B5EF4-FFF2-40B4-BE49-F238E27FC236}">
                    <a16:creationId xmlns:a16="http://schemas.microsoft.com/office/drawing/2014/main" id="{BC25895C-911E-4925-BA2B-D8B3D8C8E5D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6485" y="4663680"/>
                <a:ext cx="784457" cy="229029"/>
              </a:xfrm>
              <a:prstGeom prst="rect">
                <a:avLst/>
              </a:prstGeom>
            </p:spPr>
          </p:pic>
        </p:grpSp>
        <p:pic>
          <p:nvPicPr>
            <p:cNvPr id="133" name="Picture 132" descr="\documentclass{article}&#10;\usepackage{amsmath}&#10;\usepackage[textwidth=600pt]{geometry}&#10;\usepackage{xcolor}&#10;\pagestyle{empty}&#10;\begin{document}&#10;&#10;Adaptive&#10;&#10;\end{document}" title="IguanaTex Bitmap Display">
              <a:extLst>
                <a:ext uri="{FF2B5EF4-FFF2-40B4-BE49-F238E27FC236}">
                  <a16:creationId xmlns:a16="http://schemas.microsoft.com/office/drawing/2014/main" id="{E46DDE7A-5F97-4B4F-A9AD-01BE25366699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5108" y="3638091"/>
              <a:ext cx="891429" cy="207085"/>
            </a:xfrm>
            <a:prstGeom prst="rect">
              <a:avLst/>
            </a:prstGeom>
          </p:spPr>
        </p:pic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A173F899-E45B-4451-9C06-84FB2F4857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48784" y="5546390"/>
              <a:ext cx="1800225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5" name="Picture 134" descr="\documentclass{article}&#10;\usepackage{amsmath}&#10;\usepackage[textwidth=600pt]{geometry}&#10;\usepackage{xcolor}&#10;\pagestyle{empty}&#10;\begin{document}&#10;&#10;$f_{i_2}$&#10;&#10;\end{document}" title="IguanaTex Bitmap Display">
              <a:extLst>
                <a:ext uri="{FF2B5EF4-FFF2-40B4-BE49-F238E27FC236}">
                  <a16:creationId xmlns:a16="http://schemas.microsoft.com/office/drawing/2014/main" id="{B532AA17-CB3E-4865-8B4F-97460B13B0D0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5107" y="5228006"/>
              <a:ext cx="231772" cy="216686"/>
            </a:xfrm>
            <a:prstGeom prst="rect">
              <a:avLst/>
            </a:prstGeom>
          </p:spPr>
        </p:pic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D98EC89D-97AE-4490-AE4E-5D33D1917EEE}"/>
                </a:ext>
              </a:extLst>
            </p:cNvPr>
            <p:cNvCxnSpPr>
              <a:cxnSpLocks/>
            </p:cNvCxnSpPr>
            <p:nvPr/>
          </p:nvCxnSpPr>
          <p:spPr>
            <a:xfrm>
              <a:off x="9348784" y="6151967"/>
              <a:ext cx="1800225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7" name="Picture 136" descr="\documentclass{article}&#10;\usepackage{amsmath}&#10;\usepackage[textwidth=600pt]{geometry}&#10;\usepackage{xcolor}&#10;\pagestyle{empty}&#10;\begin{document}&#10;&#10;$f_{i_2}(m_{i_2})$&#10;&#10;\end{document}" title="IguanaTex Bitmap Display">
              <a:extLst>
                <a:ext uri="{FF2B5EF4-FFF2-40B4-BE49-F238E27FC236}">
                  <a16:creationId xmlns:a16="http://schemas.microsoft.com/office/drawing/2014/main" id="{624B6942-A182-4FA6-8CA8-F1A642A86A35}"/>
                </a:ext>
              </a:extLst>
            </p:cNvPr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4567" y="5809066"/>
              <a:ext cx="784457" cy="229029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4A9BFF2-2047-4131-B665-AAA729F14A42}"/>
              </a:ext>
            </a:extLst>
          </p:cNvPr>
          <p:cNvGrpSpPr/>
          <p:nvPr/>
        </p:nvGrpSpPr>
        <p:grpSpPr>
          <a:xfrm>
            <a:off x="8009403" y="3011925"/>
            <a:ext cx="2740883" cy="2672998"/>
            <a:chOff x="8009403" y="3011925"/>
            <a:chExt cx="2740883" cy="2672998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40B4F165-13FC-4A6F-BD2E-04C8D1AD31D6}"/>
                </a:ext>
              </a:extLst>
            </p:cNvPr>
            <p:cNvGrpSpPr/>
            <p:nvPr/>
          </p:nvGrpSpPr>
          <p:grpSpPr>
            <a:xfrm>
              <a:off x="8436543" y="3762056"/>
              <a:ext cx="1800225" cy="605577"/>
              <a:chOff x="9324975" y="4401004"/>
              <a:chExt cx="1800225" cy="605577"/>
            </a:xfrm>
          </p:grpSpPr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1B21A4AD-C062-416A-95D4-1FFCBEC05EAA}"/>
                  </a:ext>
                </a:extLst>
              </p:cNvPr>
              <p:cNvCxnSpPr/>
              <p:nvPr/>
            </p:nvCxnSpPr>
            <p:spPr>
              <a:xfrm flipH="1">
                <a:off x="9324975" y="4401004"/>
                <a:ext cx="1800225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E099BB05-C7B8-4DFD-A9D2-DF5F935DDD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24975" y="5006581"/>
                <a:ext cx="1800225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Picture 7" descr="\documentclass{article}&#10;\usepackage{amsmath}&#10;\usepackage[textwidth=600pt]{geometry}&#10;\usepackage{xcolor}&#10;\pagestyle{empty}&#10;\begin{document}&#10;&#10;Revealing full shares&#10;&#10;\end{document}" title="IguanaTex Bitmap Display">
              <a:extLst>
                <a:ext uri="{FF2B5EF4-FFF2-40B4-BE49-F238E27FC236}">
                  <a16:creationId xmlns:a16="http://schemas.microsoft.com/office/drawing/2014/main" id="{1A7E4144-18CC-4D3B-9A91-68B385A27B8F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4313" y="3011925"/>
              <a:ext cx="2033829" cy="207085"/>
            </a:xfrm>
            <a:prstGeom prst="rect">
              <a:avLst/>
            </a:prstGeom>
          </p:spPr>
        </p:pic>
        <p:pic>
          <p:nvPicPr>
            <p:cNvPr id="146" name="Picture 145" descr="\documentclass{article}&#10;\usepackage{amsmath}&#10;\usepackage[textwidth=600pt]{geometry}&#10;\usepackage{xcolor}&#10;\pagestyle{empty}&#10;\begin{document}&#10;&#10;&#10;Leakage Phase&#10;\end{document}" title="IguanaTex Bitmap Display">
              <a:extLst>
                <a:ext uri="{FF2B5EF4-FFF2-40B4-BE49-F238E27FC236}">
                  <a16:creationId xmlns:a16="http://schemas.microsoft.com/office/drawing/2014/main" id="{11DFAF18-2F8A-44C1-AE6C-23379A22C572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2711" y="3950330"/>
              <a:ext cx="1441371" cy="204343"/>
            </a:xfrm>
            <a:prstGeom prst="rect">
              <a:avLst/>
            </a:prstGeom>
          </p:spPr>
        </p:pic>
        <p:pic>
          <p:nvPicPr>
            <p:cNvPr id="159" name="Picture 158" descr="\documentclass{article}&#10;\usepackage{amsmath}&#10;\usepackage[textwidth=600pt]{geometry}&#10;\usepackage[dvipsnames]{xcolor}&#10; \definecolor{babyblue}{rgb}{0.54, 0.81, 0.94}&#10;\definecolor{airforceblue}{rgb}{0.36, 0.54, 0.66}&#10; \definecolor{babyblueeyes}{rgb}{0.63, 0.79, 0.95}&#10;\pagestyle{empty}&#10;\begin{document}&#10;&#10;\textcolor{babyblueeyes}{$\huge{\}}$}&#10;&#10;\end{document}" title="IguanaTex Bitmap Display">
              <a:extLst>
                <a:ext uri="{FF2B5EF4-FFF2-40B4-BE49-F238E27FC236}">
                  <a16:creationId xmlns:a16="http://schemas.microsoft.com/office/drawing/2014/main" id="{7E84E0B8-A6E4-40AB-96D5-CC847E5990D6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9525" y="3590620"/>
              <a:ext cx="340761" cy="948450"/>
            </a:xfrm>
            <a:prstGeom prst="rect">
              <a:avLst/>
            </a:prstGeom>
          </p:spPr>
        </p:pic>
        <p:pic>
          <p:nvPicPr>
            <p:cNvPr id="161" name="Picture 160" descr="\documentclass{article}&#10;\usepackage{amsmath}&#10;\usepackage[textwidth=600pt]{geometry}&#10;\usepackage{xcolor}&#10;\pagestyle{empty}&#10; \definecolor{babyblueeyes}{rgb}{0.63, 0.79, 0.95}&#10;\begin{document}&#10;&#10;\textcolor{babyblueeyes}{$\huge{\{}$}&#10;&#10;\end{document}" title="IguanaTex Bitmap Display">
              <a:extLst>
                <a:ext uri="{FF2B5EF4-FFF2-40B4-BE49-F238E27FC236}">
                  <a16:creationId xmlns:a16="http://schemas.microsoft.com/office/drawing/2014/main" id="{879B9AFB-5A2D-4BA8-A3AA-CB1888630EC1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9403" y="3590620"/>
              <a:ext cx="340761" cy="948450"/>
            </a:xfrm>
            <a:prstGeom prst="rect">
              <a:avLst/>
            </a:prstGeom>
          </p:spPr>
        </p:pic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90504743-5B80-4F53-AA89-01704B7EBF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60903" y="5044843"/>
              <a:ext cx="1800225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7" name="Picture 166" descr="\documentclass{article}&#10;\usepackage{amsmath}&#10;\usepackage[textwidth=600pt]{geometry}&#10;\usepackage{xcolor}&#10;\pagestyle{empty}&#10;\begin{document}&#10;&#10;Reveal full shares $\{2,3,5\}$&#10;&#10;\end{document}" title="IguanaTex Bitmap Display">
              <a:extLst>
                <a:ext uri="{FF2B5EF4-FFF2-40B4-BE49-F238E27FC236}">
                  <a16:creationId xmlns:a16="http://schemas.microsoft.com/office/drawing/2014/main" id="{D66BAC51-4F5F-4BE3-9BE5-977C20818E1E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2171" y="4697962"/>
              <a:ext cx="2570056" cy="229029"/>
            </a:xfrm>
            <a:prstGeom prst="rect">
              <a:avLst/>
            </a:prstGeom>
          </p:spPr>
        </p:pic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DBE1B243-1E88-44A1-99A1-9C0D231F546F}"/>
                </a:ext>
              </a:extLst>
            </p:cNvPr>
            <p:cNvCxnSpPr>
              <a:cxnSpLocks/>
            </p:cNvCxnSpPr>
            <p:nvPr/>
          </p:nvCxnSpPr>
          <p:spPr>
            <a:xfrm>
              <a:off x="8507086" y="5684923"/>
              <a:ext cx="1800225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0" name="Picture 179" descr="\documentclass{article}&#10;\usepackage{amsmath}&#10;\usepackage[textwidth=600pt]{geometry}&#10;\usepackage{xcolor}&#10;\pagestyle{empty}&#10;\begin{document}&#10;&#10;$\{m_2,m_3,m_5\}$&#10;&#10;\end{document}" title="IguanaTex Bitmap Display">
              <a:extLst>
                <a:ext uri="{FF2B5EF4-FFF2-40B4-BE49-F238E27FC236}">
                  <a16:creationId xmlns:a16="http://schemas.microsoft.com/office/drawing/2014/main" id="{592B85F7-8F8B-4805-9E0A-F2990622E673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6163" y="5394749"/>
              <a:ext cx="1304228" cy="229029"/>
            </a:xfrm>
            <a:prstGeom prst="rect">
              <a:avLst/>
            </a:prstGeom>
          </p:spPr>
        </p:pic>
      </p:grpSp>
      <p:pic>
        <p:nvPicPr>
          <p:cNvPr id="1026" name="Picture 2" descr="Pin on Inspiraciones">
            <a:extLst>
              <a:ext uri="{FF2B5EF4-FFF2-40B4-BE49-F238E27FC236}">
                <a16:creationId xmlns:a16="http://schemas.microsoft.com/office/drawing/2014/main" id="{CD3D7DFA-5B48-470A-99F1-4EC602DD0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86687" y="1251924"/>
            <a:ext cx="452047" cy="867946"/>
          </a:xfrm>
          <a:prstGeom prst="rect">
            <a:avLst/>
          </a:prstGeom>
          <a:noFill/>
        </p:spPr>
      </p:pic>
      <p:pic>
        <p:nvPicPr>
          <p:cNvPr id="6" name="Picture 5" descr="\documentclass{article}&#10;\usepackage{amsmath}&#10;\usepackage[textwidth=600pt]{geometry}&#10;\usepackage[dvipsnames]{xcolor}&#10;&#10;\pagestyle{empty}&#10;\begin{document}&#10;\textcolor{Maroon}{Independent vs. Joint Leakage}&#10;&#10;\end{document}" title="IguanaTex Bitmap Display">
            <a:extLst>
              <a:ext uri="{FF2B5EF4-FFF2-40B4-BE49-F238E27FC236}">
                <a16:creationId xmlns:a16="http://schemas.microsoft.com/office/drawing/2014/main" id="{5DA6EAEE-1FA4-4939-B6A1-B428E47A48A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96" y="2461779"/>
            <a:ext cx="3043200" cy="204343"/>
          </a:xfrm>
          <a:prstGeom prst="rect">
            <a:avLst/>
          </a:prstGeom>
        </p:spPr>
      </p:pic>
      <p:pic>
        <p:nvPicPr>
          <p:cNvPr id="4" name="Picture 3" descr="\documentclass{article}&#10;\usepackage{amsmath}&#10;\usepackage[textwidth=600pt]{geometry}&#10;\usepackage[dvipsnames]{xcolor}&#10;&#10;\pagestyle{empty}&#10;\begin{document}&#10;&#10;Affine leakage - Lin et.al [LCGSW20]&#10;&#10;\end{document}" title="IguanaTex Bitmap Display">
            <a:extLst>
              <a:ext uri="{FF2B5EF4-FFF2-40B4-BE49-F238E27FC236}">
                <a16:creationId xmlns:a16="http://schemas.microsoft.com/office/drawing/2014/main" id="{8C3F0EF7-9215-4804-8733-9A9F981AA17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98" y="5570410"/>
            <a:ext cx="3686401" cy="2290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095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68DED-0DD6-4609-ACD6-B7702EE9B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Parameters</a:t>
            </a:r>
          </a:p>
        </p:txBody>
      </p:sp>
      <p:pic>
        <p:nvPicPr>
          <p:cNvPr id="28" name="Picture 27" descr="\documentclass{article}&#10;\usepackage{amsmath}&#10;\usepackage[textwidth=600pt]{geometry}&#10;\usepackage[dvipsnames]{xcolor}&#10;&#10;\pagestyle{empty}&#10;\begin{document}&#10;&#10;\textcolor{Maroon}{Rate:} ${\text{Secret Size}}/{\text{Share Size}}$&#10;&#10;\end{document}" title="IguanaTex Bitmap Display">
            <a:extLst>
              <a:ext uri="{FF2B5EF4-FFF2-40B4-BE49-F238E27FC236}">
                <a16:creationId xmlns:a16="http://schemas.microsoft.com/office/drawing/2014/main" id="{C1C63892-1BDB-4BD9-A03C-38207485088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23" y="1600965"/>
            <a:ext cx="2836112" cy="229028"/>
          </a:xfrm>
          <a:prstGeom prst="rect">
            <a:avLst/>
          </a:prstGeom>
        </p:spPr>
      </p:pic>
      <p:pic>
        <p:nvPicPr>
          <p:cNvPr id="22" name="Picture 21" descr="\documentclass{article}&#10;\usepackage{amsmath}&#10;\usepackage[textwidth=600pt]{geometry}&#10;\usepackage[dvipsnames]{xcolor}&#10;&#10;\pagestyle{empty}&#10;\begin{document}&#10;&#10;\textcolor{Maroon}{Per-query Limit:} Maximum number of shares on which a single joint query can be asked $(\leq t)$ &#10;&#10;\end{document}" title="IguanaTex Bitmap Display">
            <a:extLst>
              <a:ext uri="{FF2B5EF4-FFF2-40B4-BE49-F238E27FC236}">
                <a16:creationId xmlns:a16="http://schemas.microsoft.com/office/drawing/2014/main" id="{04A8D1CC-CA20-4F44-9224-08DBE7D62B7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23" y="2295654"/>
            <a:ext cx="9388796" cy="2290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460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0E2FA-FBF9-49F3-A0B9-41778B645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9369"/>
            <a:ext cx="10515600" cy="1325563"/>
          </a:xfrm>
        </p:spPr>
        <p:txBody>
          <a:bodyPr/>
          <a:lstStyle/>
          <a:p>
            <a:r>
              <a:rPr lang="en-US" dirty="0"/>
              <a:t>Relevant Prior Work</a:t>
            </a:r>
          </a:p>
        </p:txBody>
      </p:sp>
      <p:pic>
        <p:nvPicPr>
          <p:cNvPr id="24" name="Picture 23" descr="\documentclass{article}&#10;\usepackage{amsmath}&#10;\usepackage[textwidth=600pt]{geometry}&#10;\usepackage[dvipsnames]{xcolor}&#10;&#10;\pagestyle{empty}&#10;\begin{document}&#10;&#10;\begin{itemize}&#10;\item[] \textcolor{Blue}{No adaptive or joint LRSS has constant rate!}  &#10;\end{itemize}&#10;&#10;\end{document}" title="IguanaTex Bitmap Display">
            <a:extLst>
              <a:ext uri="{FF2B5EF4-FFF2-40B4-BE49-F238E27FC236}">
                <a16:creationId xmlns:a16="http://schemas.microsoft.com/office/drawing/2014/main" id="{D01DA45E-095F-476E-8EBB-3CA67941F53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679" y="2826913"/>
            <a:ext cx="4487315" cy="20982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28059D2-0D52-4A90-9D2E-5B447CB6F873}"/>
              </a:ext>
            </a:extLst>
          </p:cNvPr>
          <p:cNvCxnSpPr>
            <a:cxnSpLocks/>
          </p:cNvCxnSpPr>
          <p:nvPr/>
        </p:nvCxnSpPr>
        <p:spPr>
          <a:xfrm flipV="1">
            <a:off x="2536087" y="2604523"/>
            <a:ext cx="0" cy="226409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C267261-B100-4C0B-ADE6-14FF7F1053FA}"/>
              </a:ext>
            </a:extLst>
          </p:cNvPr>
          <p:cNvCxnSpPr>
            <a:cxnSpLocks/>
          </p:cNvCxnSpPr>
          <p:nvPr/>
        </p:nvCxnSpPr>
        <p:spPr>
          <a:xfrm>
            <a:off x="2536087" y="4868617"/>
            <a:ext cx="3271364" cy="1001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1C972C5-E698-4AB3-A70E-E12FCB43656E}"/>
              </a:ext>
            </a:extLst>
          </p:cNvPr>
          <p:cNvSpPr txBox="1"/>
          <p:nvPr/>
        </p:nvSpPr>
        <p:spPr>
          <a:xfrm>
            <a:off x="2979000" y="5175798"/>
            <a:ext cx="45719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>
              <a:solidFill>
                <a:srgbClr val="C00000"/>
              </a:solidFill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</p:txBody>
      </p:sp>
      <p:pic>
        <p:nvPicPr>
          <p:cNvPr id="14" name="Picture 13" descr="\documentclass{article}&#10;\usepackage{amsmath}&#10;\usepackage[textwidth=600pt]{geometry}&#10;\usepackage[dvipsnames]{xcolor}&#10;&#10;\pagestyle{empty}&#10;\begin{document}&#10;&#10;Rate&#10;&#10;\end{document}" title="IguanaTex Bitmap Display">
            <a:extLst>
              <a:ext uri="{FF2B5EF4-FFF2-40B4-BE49-F238E27FC236}">
                <a16:creationId xmlns:a16="http://schemas.microsoft.com/office/drawing/2014/main" id="{31F5A5FC-3703-4040-A9F2-3E5A205DD62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743" y="4777292"/>
            <a:ext cx="458057" cy="160457"/>
          </a:xfrm>
          <a:prstGeom prst="rect">
            <a:avLst/>
          </a:prstGeom>
        </p:spPr>
      </p:pic>
      <p:pic>
        <p:nvPicPr>
          <p:cNvPr id="46" name="Picture 45" descr="\documentclass{article}&#10;\usepackage{amsmath}&#10;\usepackage[textwidth=600pt]{geometry}&#10;\usepackage[dvipsnames]{xcolor}&#10;&#10;\pagestyle{empty}&#10;\begin{document}&#10;Leakage Model&#10;&#10;\end{document}" title="IguanaTex Bitmap Display">
            <a:extLst>
              <a:ext uri="{FF2B5EF4-FFF2-40B4-BE49-F238E27FC236}">
                <a16:creationId xmlns:a16="http://schemas.microsoft.com/office/drawing/2014/main" id="{8AAD973C-B403-4F06-AD6B-62AD82E4338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03" y="2298274"/>
            <a:ext cx="1478400" cy="204343"/>
          </a:xfrm>
          <a:prstGeom prst="rect">
            <a:avLst/>
          </a:prstGeom>
        </p:spPr>
      </p:pic>
      <p:pic>
        <p:nvPicPr>
          <p:cNvPr id="21" name="Picture 20" descr="\documentclass{article}&#10;\usepackage{amsmath}&#10;\usepackage[textwidth=600pt]{geometry}&#10;\usepackage[dvipsnames]{xcolor}&#10;&#10;\pagestyle{empty}&#10;\begin{document}&#10;&#10;[CGGKMLZ20]&#10;&#10;\end{document}" title="IguanaTex Bitmap Display">
            <a:extLst>
              <a:ext uri="{FF2B5EF4-FFF2-40B4-BE49-F238E27FC236}">
                <a16:creationId xmlns:a16="http://schemas.microsoft.com/office/drawing/2014/main" id="{55E4D7A9-52BD-4EE2-AD99-8468C93B0C4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2" y="2963177"/>
            <a:ext cx="1489371" cy="229029"/>
          </a:xfrm>
          <a:prstGeom prst="rect">
            <a:avLst/>
          </a:prstGeom>
        </p:spPr>
      </p:pic>
      <p:pic>
        <p:nvPicPr>
          <p:cNvPr id="23" name="Picture 22" descr="\documentclass{article}&#10;\usepackage{amsmath}&#10;\usepackage[textwidth=600pt]{geometry}&#10;\usepackage[dvipsnames]{xcolor}&#10;&#10;\pagestyle{empty}&#10;\begin{document}&#10;&#10;[KMS19]&#10;&#10;\end{document}" title="IguanaTex Bitmap Display">
            <a:extLst>
              <a:ext uri="{FF2B5EF4-FFF2-40B4-BE49-F238E27FC236}">
                <a16:creationId xmlns:a16="http://schemas.microsoft.com/office/drawing/2014/main" id="{F6B1858A-7E4A-4018-8357-5425E43726D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66" y="3269095"/>
            <a:ext cx="813257" cy="229029"/>
          </a:xfrm>
          <a:prstGeom prst="rect">
            <a:avLst/>
          </a:prstGeom>
        </p:spPr>
      </p:pic>
      <p:pic>
        <p:nvPicPr>
          <p:cNvPr id="30" name="Picture 29" descr="\documentclass{article}&#10;\usepackage{amsmath}&#10;\usepackage[textwidth=600pt]{geometry}&#10;\usepackage[dvipsnames]{xcolor}&#10;&#10;\pagestyle{empty}&#10;\begin{document}&#10;&#10;[ADNOPRS19]&#10;&#10;\end{document}" title="IguanaTex Bitmap Display">
            <a:extLst>
              <a:ext uri="{FF2B5EF4-FFF2-40B4-BE49-F238E27FC236}">
                <a16:creationId xmlns:a16="http://schemas.microsoft.com/office/drawing/2014/main" id="{BD47FD3B-62CF-4EA4-B816-B39D9DC7FBA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350" y="5009757"/>
            <a:ext cx="1441371" cy="2290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usepackage[textwidth=600pt]{geometry}&#10;\usepackage[dvipsnames]{xcolor}&#10;&#10;\pagestyle{empty}&#10;\begin{document}&#10;&#10;[SV19]&#10;&#10;\end{document}" title="IguanaTex Bitmap Display">
            <a:extLst>
              <a:ext uri="{FF2B5EF4-FFF2-40B4-BE49-F238E27FC236}">
                <a16:creationId xmlns:a16="http://schemas.microsoft.com/office/drawing/2014/main" id="{6B5DEC9B-EF8A-49FF-A4EB-3214C32BB68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044" y="5009757"/>
            <a:ext cx="597943" cy="22902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68F7356-0446-4C3E-BCB0-D06565671BEE}"/>
              </a:ext>
            </a:extLst>
          </p:cNvPr>
          <p:cNvCxnSpPr>
            <a:cxnSpLocks/>
          </p:cNvCxnSpPr>
          <p:nvPr/>
        </p:nvCxnSpPr>
        <p:spPr>
          <a:xfrm>
            <a:off x="3082008" y="4879270"/>
            <a:ext cx="0" cy="129071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E1D7477-0B55-45B4-A29B-CC077B60EFAD}"/>
              </a:ext>
            </a:extLst>
          </p:cNvPr>
          <p:cNvCxnSpPr>
            <a:cxnSpLocks/>
          </p:cNvCxnSpPr>
          <p:nvPr/>
        </p:nvCxnSpPr>
        <p:spPr>
          <a:xfrm>
            <a:off x="5367679" y="4878627"/>
            <a:ext cx="0" cy="129071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 descr="\documentclass{article}&#10;\usepackage{amsmath}&#10;\usepackage[textwidth=600pt]{geometry}&#10;\usepackage[dvipsnames]{xcolor}&#10;&#10;\pagestyle{empty}&#10;\begin{document}&#10; $1/3$&#10;&#10;\end{document}" title="IguanaTex Bitmap Display">
            <a:extLst>
              <a:ext uri="{FF2B5EF4-FFF2-40B4-BE49-F238E27FC236}">
                <a16:creationId xmlns:a16="http://schemas.microsoft.com/office/drawing/2014/main" id="{F74ABADF-C22C-4B8E-886B-B8F53ED6F6DA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835" y="5909995"/>
            <a:ext cx="312686" cy="229029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89DBB7A-DFB8-469F-AD07-DAC07CAD9C04}"/>
              </a:ext>
            </a:extLst>
          </p:cNvPr>
          <p:cNvCxnSpPr>
            <a:cxnSpLocks/>
          </p:cNvCxnSpPr>
          <p:nvPr/>
        </p:nvCxnSpPr>
        <p:spPr>
          <a:xfrm flipH="1">
            <a:off x="2408369" y="3188671"/>
            <a:ext cx="127718" cy="37186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73" descr="\documentclass{article}&#10;\usepackage{amsmath}&#10;\usepackage[textwidth=600pt]{geometry}&#10;\usepackage[dvipsnames]{xcolor}&#10;&#10;\pagestyle{empty}&#10;\begin{document}&#10;&#10;Information-theoretic works&#10;&#10;\end{document}" title="IguanaTex Bitmap Display">
            <a:extLst>
              <a:ext uri="{FF2B5EF4-FFF2-40B4-BE49-F238E27FC236}">
                <a16:creationId xmlns:a16="http://schemas.microsoft.com/office/drawing/2014/main" id="{977558B7-3136-446A-B485-BE159458BE93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57" y="1759667"/>
            <a:ext cx="2760686" cy="163200"/>
          </a:xfrm>
          <a:prstGeom prst="rect">
            <a:avLst/>
          </a:prstGeom>
        </p:spPr>
      </p:pic>
      <p:pic>
        <p:nvPicPr>
          <p:cNvPr id="16" name="Picture 15" descr="\documentclass{article}&#10;\usepackage{amsmath}&#10;\usepackage[textwidth=600pt]{geometry}&#10;\usepackage[dvipsnames]{xcolor}&#10;&#10;\pagestyle{empty}&#10;\begin{document}&#10;&#10;DDV10, LL12, ADKO15, GK18, BDIR18, SV19, KMS19, &#10;&#10;\end{document}" title="IguanaTex Bitmap Display">
            <a:extLst>
              <a:ext uri="{FF2B5EF4-FFF2-40B4-BE49-F238E27FC236}">
                <a16:creationId xmlns:a16="http://schemas.microsoft.com/office/drawing/2014/main" id="{0DB761C4-6550-489E-ACCD-306E23AD9952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143" y="1312922"/>
            <a:ext cx="5706515" cy="207086"/>
          </a:xfrm>
          <a:prstGeom prst="rect">
            <a:avLst/>
          </a:prstGeom>
        </p:spPr>
      </p:pic>
      <p:pic>
        <p:nvPicPr>
          <p:cNvPr id="25" name="Picture 24" descr="\documentclass{article}&#10;\usepackage{amsmath}&#10;\usepackage[textwidth=600pt]{geometry}&#10;\usepackage[dvipsnames]{xcolor}&#10;&#10;\pagestyle{empty}&#10;\begin{document}&#10;&#10;LCG$^+$19, ADN$^+$19, FV19, BFV19, CGG$^+$20, BFO$^+$20 &#10;&#10;\end{document}" title="IguanaTex Bitmap Display">
            <a:extLst>
              <a:ext uri="{FF2B5EF4-FFF2-40B4-BE49-F238E27FC236}">
                <a16:creationId xmlns:a16="http://schemas.microsoft.com/office/drawing/2014/main" id="{AC0D659B-8801-466D-AC48-7E1C60A27AB4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169" y="1841267"/>
            <a:ext cx="5454170" cy="224915"/>
          </a:xfrm>
          <a:prstGeom prst="rect">
            <a:avLst/>
          </a:prstGeom>
        </p:spPr>
      </p:pic>
      <p:pic>
        <p:nvPicPr>
          <p:cNvPr id="19" name="Picture 18" descr="\documentclass{article}&#10;\usepackage{amsmath}&#10;\usepackage[textwidth=600pt]{geometry}&#10;\usepackage[dvipsnames]{xcolor}&#10;&#10;\pagestyle{empty}&#10;\begin{document}&#10;&#10;\noindent \begin{center}{Independent and \\ non-adaptive}\end{center}&#10;&#10;\end{document}" title="IguanaTex Bitmap Display">
            <a:extLst>
              <a:ext uri="{FF2B5EF4-FFF2-40B4-BE49-F238E27FC236}">
                <a16:creationId xmlns:a16="http://schemas.microsoft.com/office/drawing/2014/main" id="{9300B57F-98CC-4BC1-87A3-CDB1AE62478E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08" y="5369916"/>
            <a:ext cx="1663542" cy="474514"/>
          </a:xfrm>
          <a:prstGeom prst="rect">
            <a:avLst/>
          </a:prstGeom>
        </p:spPr>
      </p:pic>
      <p:pic>
        <p:nvPicPr>
          <p:cNvPr id="20" name="Picture 19" descr="\documentclass{article}&#10;\usepackage{amsmath}&#10;\usepackage[textwidth=600pt]{geometry}&#10;\usepackage[dvipsnames]{xcolor}&#10;&#10;\pagestyle{empty}&#10;\begin{document}&#10;&#10;\noindent \begin{center}{Joint (overlapping) \\ and  adaptive}\end{center}&#10;&#10;\end{document}" title="IguanaTex Bitmap Display">
            <a:extLst>
              <a:ext uri="{FF2B5EF4-FFF2-40B4-BE49-F238E27FC236}">
                <a16:creationId xmlns:a16="http://schemas.microsoft.com/office/drawing/2014/main" id="{046DC85B-617F-481E-8541-6902E8DB1FEA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87" y="3582110"/>
            <a:ext cx="1869257" cy="4882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877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9.7038"/>
  <p:tag name="ORIGINALWIDTH" val="2821.897"/>
  <p:tag name="LATEXADDIN" val="\documentclass{article}&#10;\usepackage{amsmath}&#10;\usepackage[textwidth=600pt]{geometry}&#10;\usepackage[dvipsnames]{xcolor}&#10;&#10;\pagestyle{empty}&#10;\begin{document}&#10;&#10;\begin{itemize}&#10;\item Adaptive Extractors&#10;\item Leakage Resilient Secret Sharing Schemes (LRSS)&#10;\end{itemize}&#10;&#10;\end{document}"/>
  <p:tag name="IGUANATEXSIZE" val="18"/>
  <p:tag name="IGUANATEXCURSOR" val="247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03.412"/>
  <p:tag name="LATEXADDIN" val="\documentclass{article}&#10;\usepackage{amsmath}&#10;\usepackage{xcolor}&#10;\pagestyle{empty}&#10;\begin{document}&#10;&#10;&#10;$S,$ Ext$(W;S)$&#10;&#10;\end{document}"/>
  <p:tag name="IGUANATEXSIZE" val="18"/>
  <p:tag name="IGUANATEXCURSOR" val="111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590.9261"/>
  <p:tag name="LATEXADDIN" val="\documentclass{article}&#10;\usepackage{amsmath}&#10;\usepackage[textwidth=600pt]{geometry}&#10;\usepackage[dvipsnames]{xcolor}&#10;&#10;\pagestyle{empty}&#10;\begin{document}&#10;&#10;\textcolor{Maroon}{Our Result}&#10;&#10;\end{document}"/>
  <p:tag name="IGUANATEXSIZE" val="18"/>
  <p:tag name="IGUANATEXCURSOR" val="182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.9666"/>
  <p:tag name="ORIGINALWIDTH" val="1488.564"/>
  <p:tag name="LATEXADDIN" val="\documentclass{article}&#10;\usepackage{amsmath}&#10;\usepackage[textwidth=600pt]{geometry}&#10;\usepackage[dvipsnames]{xcolor}&#10;&#10;\pagestyle{empty}&#10;\begin{document}&#10;&#10;\noindent \begin{center}{Joint and  adaptive \\ For $n=\Theta(t)$, constant-rate }\end{center}&#10;&#10;\end{document}"/>
  <p:tag name="IGUANATEXSIZE" val="18"/>
  <p:tag name="IGUANATEXCURSOR" val="234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509.561"/>
  <p:tag name="LATEXADDIN" val="\documentclass{article}&#10;\usepackage{amsmath}&#10;\usepackage[textwidth=600pt]{geometry}&#10;\usepackage[dvipsnames]{xcolor}&#10;&#10;\pagestyle{empty}&#10;\begin{document}&#10;&#10;Information-theoretic works&#10;&#10;\end{document}"/>
  <p:tag name="IGUANATEXSIZE" val="18"/>
  <p:tag name="IGUANATEXCURSOR" val="180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7.3|6.4|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421.822"/>
  <p:tag name="LATEXADDIN" val="\documentclass{article}&#10;\usepackage{amsmath}&#10;\usepackage[textwidth=600pt]{geometry}&#10;\usepackage{xcolor}&#10;\pagestyle{empty}&#10;\begin{document}&#10;&#10;Share$(m)\rightarrow (m_1,\cdots,m_n)$&#10;&#10;\end{document}"/>
  <p:tag name="IGUANATEXSIZE" val="18"/>
  <p:tag name="IGUANATEXCURSOR" val="176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usepackage[textwidth=600pt]{geometry}&#10;\usepackage[dvipsnames]{xcolor}&#10; \definecolor{babyblue}{rgb}{0.54, 0.81, 0.94}&#10;\definecolor{airforceblue}{rgb}{0.36, 0.54, 0.66}&#10; \definecolor{babyblueeyes}{rgb}{0.63, 0.79, 0.95}&#10;\pagestyle{empty}&#10;\begin{document}&#10;&#10;\textcolor{babyblueeyes}{$\huge{\}}$}&#10;&#10;\end{document}"/>
  <p:tag name="IGUANATEXSIZE" val="18"/>
  <p:tag name="IGUANATEXCURSOR" val="323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usepackage[textwidth=600pt]{geometry}&#10;\usepackage{xcolor}&#10;\pagestyle{empty}&#10; \definecolor{babyblueeyes}{rgb}{0.63, 0.79, 0.95}&#10;\begin{document}&#10;&#10;\textcolor{babyblueeyes}{$\huge{\{}$}&#10;&#10;\end{document}"/>
  <p:tag name="IGUANATEXSIZE" val="18"/>
  <p:tag name="IGUANATEXCURSOR" val="228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478.4402"/>
  <p:tag name="LATEXADDIN" val="\documentclass{article}&#10;\usepackage{amsmath}&#10;\usepackage[textwidth=600pt]{geometry}&#10;\usepackage{xcolor}&#10;\pagestyle{empty}&#10;\begin{document}&#10;&#10;Reveal $\mathcal{I}$&#10;&#10;\end{document}"/>
  <p:tag name="IGUANATEXSIZE" val="18"/>
  <p:tag name="IGUANATEXCURSOR" val="158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31.946"/>
  <p:tag name="LATEXADDIN" val="\documentclass{article}&#10;\usepackage{amsmath}&#10;\usepackage[textwidth=600pt]{geometry}&#10;\usepackage{xcolor}&#10;\pagestyle{empty}&#10;\begin{document}&#10;&#10;$\{m_i\}_{i\in\mathcal{I}}$&#10;&#10;\end{document}"/>
  <p:tag name="IGUANATEXSIZE" val="18"/>
  <p:tag name="IGUANATEXCURSOR" val="164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274.4657"/>
  <p:tag name="LATEXADDIN" val="\documentclass{article}&#10;\usepackage{amsmath}&#10;\usepackage[textwidth=600pt]{geometry}&#10;\usepackage[dvipsnames]{xcolor}&#10;&#10;\pagestyle{empty}&#10;\begin{document}&#10;&#10;$f_1,\mathcal{I}_1$&#10;&#10;\end{document}"/>
  <p:tag name="IGUANATEXSIZE" val="18"/>
  <p:tag name="IGUANATEXCURSOR" val="171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4.9794"/>
  <p:tag name="ORIGINALWIDTH" val="253.4684"/>
  <p:tag name="LATEXADDIN" val="\documentclass{article}&#10;\usepackage{amsmath}&#10;\usepackage{xcolor}&#10;\pagestyle{empty}&#10;\begin{document}&#10;&#10;&#10;\huge{$\approx_\epsilon$}&#10;&#10;\end{document}"/>
  <p:tag name="IGUANATEXSIZE" val="18"/>
  <p:tag name="IGUANATEXCURSOR" val="125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83.9145"/>
  <p:tag name="LATEXADDIN" val="\documentclass{article}&#10;\usepackage{amsmath}&#10;\usepackage[textwidth=600pt]{geometry}&#10;\usepackage[dvipsnames]{xcolor}&#10;&#10;\pagestyle{empty}&#10;\begin{document}&#10;&#10;$f_1(\{m_i\}_{i\in\mathcal{I}_1})$&#10;&#10;\end{document}"/>
  <p:tag name="IGUANATEXSIZE" val="18"/>
  <p:tag name="IGUANATEXCURSOR" val="184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268.4665"/>
  <p:tag name="LATEXADDIN" val="\documentclass{article}&#10;\usepackage{amsmath}&#10;\usepackage[textwidth=600pt]{geometry}&#10;\usepackage[dvipsnames]{xcolor}&#10;&#10;\pagestyle{empty}&#10;\begin{document}&#10;&#10;$f_j,\mathcal{I}_j$&#10;&#10;\end{document}"/>
  <p:tag name="IGUANATEXSIZE" val="18"/>
  <p:tag name="IGUANATEXCURSOR" val="188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2328"/>
  <p:tag name="ORIGINALWIDTH" val="678.6652"/>
  <p:tag name="LATEXADDIN" val="\documentclass{article}&#10;\usepackage{amsmath}&#10;\usepackage[textwidth=600pt]{geometry}&#10;\usepackage[dvipsnames]{xcolor}&#10;&#10;\pagestyle{empty}&#10;\begin{document}&#10;&#10;$f_j(\{m_i\}_{i\in\mathcal{I}_j})$&#10;&#10;\end{document}"/>
  <p:tag name="IGUANATEXSIZE" val="18"/>
  <p:tag name="IGUANATEXCURSOR" val="203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788.1515"/>
  <p:tag name="LATEXADDIN" val="\documentclass{article}&#10;\usepackage{amsmath}&#10;\usepackage[textwidth=600pt]{geometry}&#10;\usepackage[dvipsnames]{xcolor}&#10;&#10;\pagestyle{empty}&#10;\begin{document}&#10;&#10;Leakage Phase&#10;&#10;\end{document}"/>
  <p:tag name="IGUANATEXSIZE" val="18"/>
  <p:tag name="IGUANATEXCURSOR" val="166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715.4105"/>
  <p:tag name="LATEXADDIN" val="\documentclass{article}&#10;\usepackage{amsmath}&#10;\usepackage[textwidth=600pt]{geometry}&#10;\usepackage[dvipsnames]{xcolor}&#10;&#10;\pagestyle{empty}&#10;\begin{document}&#10;&#10;Reveal Phase&#10;&#10;\end{document}"/>
  <p:tag name="IGUANATEXSIZE" val="18"/>
  <p:tag name="IGUANATEXCURSOR" val="165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927.259"/>
  <p:tag name="LATEXADDIN" val="\documentclass{article}&#10;\usepackage{amsmath}&#10;\usepackage[textwidth=600pt]{geometry}&#10;\usepackage[dvipsnames]{xcolor}&#10;&#10;\pagestyle{empty}&#10;\begin{document}&#10;&#10;\begin{itemize}&#10;\item Each query set is of size atmost $t$&#10;\end{itemize}&#10;\end{document}"/>
  <p:tag name="IGUANATEXSIZE" val="18"/>
  <p:tag name="IGUANATEXCURSOR" val="211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1985.752"/>
  <p:tag name="LATEXADDIN" val="\documentclass{article}&#10;\usepackage{amsmath}&#10;\usepackage[textwidth=600pt]{geometry}&#10;\usepackage[dvipsnames]{xcolor}&#10;&#10;\pagestyle{empty}&#10;\begin{document}&#10;&#10;\begin{itemize}&#10;\item All query sets are non-overlapping&#10;\end{itemize}&#10;\end{document}"/>
  <p:tag name="IGUANATEXSIZE" val="18"/>
  <p:tag name="IGUANATEXCURSOR" val="209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3578.553"/>
  <p:tag name="LATEXADDIN" val="\documentclass{article}&#10;\usepackage{amsmath}&#10;\usepackage[textwidth=600pt]{geometry}&#10;\usepackage[dvipsnames]{xcolor}&#10;&#10;\pagestyle{empty}&#10;\begin{document}&#10;&#10;Joint and Adaptive queries can be made on all $n$ shares such that&#10;&#10;\end{document}"/>
  <p:tag name="IGUANATEXSIZE" val="18"/>
  <p:tag name="IGUANATEXCURSOR" val="163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82.6772"/>
  <p:tag name="LATEXADDIN" val="\documentclass{article}&#10;\usepackage{amsmath}&#10;\usepackage[textwidth=600pt]{geometry}&#10;\usepackage[dvipsnames]{xcolor}&#10;&#10;\pagestyle{empty}&#10;\begin{document}&#10;&#10;(necessary)&#10;&#10;\end{document}"/>
  <p:tag name="IGUANATEXSIZE" val="18"/>
  <p:tag name="IGUANATEXCURSOR" val="163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569.9287"/>
  <p:tag name="LATEXADDIN" val="\documentclass{article}&#10;\usepackage{amsmath}&#10;\usepackage{xcolor}&#10;\pagestyle{empty}&#10;\begin{document}&#10;&#10;&#10;$S,$ uniform&#10;&#10;\end{document}"/>
  <p:tag name="IGUANATEXSIZE" val="18"/>
  <p:tag name="IGUANATEXCURSOR" val="108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02.55"/>
  <p:tag name="LATEXADDIN" val="\documentclass{article}&#10;\usepackage{amsmath}&#10;\usepackage{xcolor}&#10;\pagestyle{empty}&#10;\begin{document}&#10;&#10;&#10;&#10;\begin{itemize}&#10;\item $(n,t)$-secret sharing scheme&#10;\end{itemize}&#10;&#10;\end{document}"/>
  <p:tag name="IGUANATEXSIZE" val="18"/>
  <p:tag name="IGUANATEXCURSOR" val="102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794.526"/>
  <p:tag name="LATEXADDIN" val="\documentclass{article}&#10;\usepackage{amsmath}&#10;\usepackage{xcolor}&#10;\pagestyle{empty}&#10;\begin{document}&#10;&#10;&#10;\begin{itemize}&#10;\item Output-adaptive extractor Ext&#10;\end{itemize}&#10;&#10;\end{document}"/>
  <p:tag name="IGUANATEXSIZE" val="18"/>
  <p:tag name="IGUANATEXCURSOR" val="153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263.967"/>
  <p:tag name="LATEXADDIN" val="\documentclass{article}&#10;\usepackage{amsmath}&#10;\usepackage[textwidth=600pt]{geometry}&#10;\usepackage[dvipsnames]{xcolor}&#10;&#10;\pagestyle{empty}&#10;\begin{document}&#10; &#10;$\text{Ext}(W;S), f(W,\text{Ext}(W;S)) \approx U, f(W,U) $&#10;&#10;\end{document}"/>
  <p:tag name="IGUANATEXSIZE" val="18"/>
  <p:tag name="IGUANATEXCURSOR" val="209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6.9|15|4|6|7.1|3.1|4.5|4.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37.2328"/>
  <p:tag name="LATEXADDIN" val="\documentclass{article}&#10;\usepackage{amsmath}&#10;\pagestyle{empty}&#10;\begin{document}&#10;&#10;$m_i$&#10;&#10;&#10;\end{document}"/>
  <p:tag name="IGUANATEXSIZE" val="18"/>
  <p:tag name="IGUANATEXCURSOR" val="103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59.1675"/>
  <p:tag name="LATEXADDIN" val="\documentclass{article}&#10;\usepackage{amsmath}&#10;\usepackage{xcolor}&#10;\pagestyle{empty}&#10;\begin{document}&#10;&#10;&#10;\textcolor{blue}{$\oplus $ Ext$(w_i;s)$}&#10;&#10;\end{document}"/>
  <p:tag name="IGUANATEXSIZE" val="18"/>
  <p:tag name="IGUANATEXCURSOR" val="158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880.765"/>
  <p:tag name="LATEXADDIN" val="\documentclass{article}&#10;\usepackage{amsmath}&#10;\usepackage{xcolor}&#10;\pagestyle{empty}&#10;\begin{document}&#10;&#10;&#10;$w_1,\cdots,w_n,s$ are chosen uniformly&#10;&#10;\end{document}"/>
  <p:tag name="IGUANATEXSIZE" val="18"/>
  <p:tag name="IGUANATEXCURSOR" val="141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702.287"/>
  <p:tag name="LATEXADDIN" val="\documentclass{article}&#10;\usepackage{amsmath}&#10;\usepackage{xcolor}&#10;\pagestyle{empty}&#10;\begin{document}&#10;&#10;&#10;$s$ is $(n,t)$-shared as $(s_1,\cdots, s_n)$&#10;&#10;\end{document}"/>
  <p:tag name="IGUANATEXSIZE" val="18"/>
  <p:tag name="IGUANATEXCURSOR" val="145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320.21"/>
  <p:tag name="LATEXADDIN" val="\documentclass{article}&#10;\usepackage{amsmath}&#10;\usepackage[textwidth=600pt]{geometry}&#10;\usepackage[dvipsnames]{xcolor}&#10;&#10;\pagestyle{empty}&#10;\begin{document}&#10;&#10;$,s_i,w_i$&#10;&#10;\end{document}"/>
  <p:tag name="IGUANATEXSIZE" val="18"/>
  <p:tag name="IGUANATEXCURSOR" val="179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usepackage[textwidth=600pt]{geometry}&#10;\usepackage[dvipsnames]{xcolor}&#10; \definecolor{babyblue}{rgb}{0.54, 0.81, 0.94}&#10;\definecolor{airforceblue}{rgb}{0.36, 0.54, 0.66}&#10; \definecolor{babyblueeyes}{rgb}{0.63, 0.79, 0.95}&#10;\pagestyle{empty}&#10;\begin{document}&#10;&#10;\textcolor{babyblueeyes}{$\huge{\}}$}&#10;&#10;\end{document}"/>
  <p:tag name="IGUANATEXSIZE" val="18"/>
  <p:tag name="IGUANATEXCURSOR" val="323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62.99213"/>
  <p:tag name="LATEXADDIN" val="\documentclass{article}&#10;\usepackage{amsmath}&#10;\usepackage{xcolor}&#10;\pagestyle{empty}&#10;\begin{document}&#10;&#10;&#10;$f$&#10;&#10;\end{document}"/>
  <p:tag name="IGUANATEXSIZE" val="18"/>
  <p:tag name="IGUANATEXCURSOR" val="104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10.6487"/>
  <p:tag name="LATEXADDIN" val="\documentclass{article}&#10;\usepackage{amsmath}&#10;\usepackage[textwidth=600pt]{geometry}&#10;\usepackage[dvipsnames]{xcolor}&#10;&#10;\pagestyle{empty}&#10;\begin{document}&#10;&#10;$BaseShare(m)$&#10;&#10;\end{document}"/>
  <p:tag name="IGUANATEXSIZE" val="18"/>
  <p:tag name="IGUANATEXCURSOR" val="165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665.542"/>
  <p:tag name="LATEXADDIN" val="\documentclass{article}&#10;\usepackage{amsmath}&#10;\usepackage[textwidth=600pt]{geometry}&#10;\usepackage[dvipsnames]{xcolor}&#10;&#10;\pagestyle{empty}&#10;\begin{document}&#10;&#10;Supports leakage from $\textcolor{Maroon}{t}$ shares&#10;&#10;\end{document}"/>
  <p:tag name="IGUANATEXSIZE" val="18"/>
  <p:tag name="IGUANATEXCURSOR" val="221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553.056"/>
  <p:tag name="LATEXADDIN" val="\documentclass{article}&#10;\usepackage{amsmath}&#10;\usepackage[textwidth=600pt]{geometry}&#10;\usepackage[dvipsnames]{xcolor}&#10;&#10;\pagestyle{empty}&#10;\begin{document}&#10;&#10;and can reveal $\textcolor{Maroon}{t}$ more shares&#10;&#10;&#10;\end{document}"/>
  <p:tag name="IGUANATEXSIZE" val="18"/>
  <p:tag name="IGUANATEXCURSOR" val="220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58.268"/>
  <p:tag name="LATEXADDIN" val="\documentclass{article}&#10;\usepackage{amsmath}&#10;\usepackage{xcolor}&#10;\pagestyle{empty}&#10;\begin{document}&#10;&#10;&#10;$m$ is $(n,t)$-shared as $(m_1,\cdots, m_n)$&#10;&#10;\end{document}"/>
  <p:tag name="IGUANATEXSIZE" val="18"/>
  <p:tag name="IGUANATEXCURSOR" val="142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37.2328"/>
  <p:tag name="LATEXADDIN" val="\documentclass{article}&#10;\usepackage{amsmath}&#10;\usepackage[textwidth=600pt]{geometry}&#10;\usepackage[dvipsnames]{xcolor}&#10;&#10;\pagestyle{empty}&#10;\begin{document}&#10; $m_i$&#10;&#10;\end{document}"/>
  <p:tag name="IGUANATEXSIZE" val="18"/>
  <p:tag name="IGUANATEXCURSOR" val="157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282.7147"/>
  <p:tag name="LATEXADDIN" val="\documentclass{article}&#10;\usepackage{amsmath}&#10;\usepackage[textwidth=600pt]{geometry}&#10;\usepackage[dvipsnames]{xcolor}&#10;&#10;\pagestyle{empty}&#10;\begin{document}&#10; $BSh_i$&#10;&#10;\end{document}"/>
  <p:tag name="IGUANATEXSIZE" val="18"/>
  <p:tag name="IGUANATEXCURSOR" val="157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102.7372"/>
  <p:tag name="LATEXADDIN" val="\documentclass{article}&#10;\usepackage{amsmath}&#10;\usepackage[textwidth=600pt]{geometry}&#10;\usepackage[dvipsnames]{xcolor}&#10;&#10;\pagestyle{empty}&#10;\begin{document}&#10;$m$&#10;&#10;\end{document}"/>
  <p:tag name="IGUANATEXSIZE" val="18"/>
  <p:tag name="IGUANATEXCURSOR" val="154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417.6978"/>
  <p:tag name="LATEXADDIN" val="\documentclass{article}&#10;\usepackage{amsmath}&#10;\usepackage[textwidth=600pt]{geometry}&#10;\usepackage[dvipsnames]{xcolor}&#10;&#10;\pagestyle{empty}&#10;\begin{document}&#10; $BSh_i = $&#10;&#10;\end{document}"/>
  <p:tag name="IGUANATEXSIZE" val="18"/>
  <p:tag name="IGUANATEXCURSOR" val="179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9.24638"/>
  <p:tag name="LATEXADDIN" val="\documentclass{article}&#10;\usepackage{amsmath}&#10;\usepackage[textwidth=600pt]{geometry}&#10;\usepackage[dvipsnames]{xcolor}&#10;&#10;\pagestyle{empty}&#10;\begin{document}&#10;$($&#10;&#10;\end{document}"/>
  <p:tag name="IGUANATEXSIZE" val="18"/>
  <p:tag name="IGUANATEXCURSOR" val="154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9.24638"/>
  <p:tag name="LATEXADDIN" val="\documentclass{article}&#10;\usepackage{amsmath}&#10;\usepackage[textwidth=600pt]{geometry}&#10;\usepackage[dvipsnames]{xcolor}&#10;&#10;\pagestyle{empty}&#10;\begin{document}&#10;$)$&#10;&#10;\end{document}"/>
  <p:tag name="IGUANATEXSIZE" val="18"/>
  <p:tag name="IGUANATEXCURSOR" val="154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87.964"/>
  <p:tag name="LATEXADDIN" val="\documentclass{article}&#10;\usepackage{amsmath}&#10;\usepackage{xcolor}&#10;\pagestyle{empty}&#10;\begin{document}&#10;&#10;&#10;$f(W)$&#10;&#10;\end{document}"/>
  <p:tag name="IGUANATEXSIZE" val="18"/>
  <p:tag name="IGUANATEXCURSOR" val="106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2.7|9.6|9.1|11.4|0.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2260.218"/>
  <p:tag name="LATEXADDIN" val="\documentclass{article}&#10;\usepackage{amsmath}&#10;\usepackage[textwidth=600pt]{geometry}&#10;\usepackage[dvipsnames]{xcolor}&#10;&#10;\pagestyle{empty}&#10;\begin{document}&#10;&#10;Any form of leakage on atmost $t$ shares is &#10;&#10;\end{document}"/>
  <p:tag name="IGUANATEXSIZE" val="18"/>
  <p:tag name="IGUANATEXCURSOR" val="197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880.765"/>
  <p:tag name="LATEXADDIN" val="\documentclass{article}&#10;\usepackage{amsmath}&#10;\usepackage[textwidth=600pt]{geometry}&#10;\usepackage[dvipsnames]{xcolor}&#10;&#10;\pagestyle{empty}&#10;\begin{document}&#10;&#10;\begin{itemize}&#10;\item Independent of the seed $s$ (except for extractor outputs) - by privacy&#10;\end{itemize}&#10;&#10;\end{document}"/>
  <p:tag name="IGUANATEXSIZE" val="18"/>
  <p:tag name="IGUANATEXCURSOR" val="246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342"/>
  <p:tag name="ORIGINALWIDTH" val="3526.809"/>
  <p:tag name="LATEXADDIN" val="\documentclass{article}&#10;\usepackage{amsmath}&#10;\usepackage[textwidth=600pt]{geometry}&#10;\usepackage[dvipsnames]{xcolor}&#10;&#10;\pagestyle{empty}&#10;\begin{document}&#10;&#10;\begin{itemize}&#10;\item Independent of the $m$ (and $m_i's$) - by output-adaptivity of Ext&#10;\end{itemize}&#10;&#10;\end{document}"/>
  <p:tag name="IGUANATEXSIZE" val="18"/>
  <p:tag name="IGUANATEXCURSOR" val="234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757.405"/>
  <p:tag name="LATEXADDIN" val="\documentclass{article}&#10;\usepackage{amsmath}&#10;\usepackage[textwidth=600pt]{geometry}&#10;\usepackage[dvipsnames]{xcolor}&#10;&#10;\pagestyle{empty}&#10;\begin{document}&#10;&#10;$leakage(\{\textcolor{Blue}{m_i \oplus \text{Ext}(w_i;s)}, w_i\})\approx leakage(\{\textcolor{Blue}{u_i}, w_i\})$&#10;&#10;\end{document}"/>
  <p:tag name="IGUANATEXSIZE" val="18"/>
  <p:tag name="IGUANATEXCURSOR" val="257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2549.681"/>
  <p:tag name="LATEXADDIN" val="\documentclass{article}&#10;\usepackage{amsmath}&#10;\usepackage[textwidth=600pt]{geometry}&#10;\usepackage[dvipsnames]{xcolor}&#10;&#10;\pagestyle{empty}&#10;\begin{document}&#10;&#10;Since the above leakage is independent of $m_i$'s,&#10;&#10;\end{document}"/>
  <p:tag name="IGUANATEXSIZE" val="18"/>
  <p:tag name="IGUANATEXCURSOR" val="203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37.2328"/>
  <p:tag name="LATEXADDIN" val="\documentclass{article}&#10;\usepackage{amsmath}&#10;\usepackage[textwidth=600pt]{geometry}&#10;\usepackage[dvipsnames]{xcolor}&#10;&#10;\pagestyle{empty}&#10;\begin{document}&#10; $m_i$&#10;&#10;\end{document}"/>
  <p:tag name="IGUANATEXSIZE" val="18"/>
  <p:tag name="IGUANATEXCURSOR" val="157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282.7147"/>
  <p:tag name="LATEXADDIN" val="\documentclass{article}&#10;\usepackage{amsmath}&#10;\usepackage[textwidth=600pt]{geometry}&#10;\usepackage[dvipsnames]{xcolor}&#10;&#10;\pagestyle{empty}&#10;\begin{document}&#10; $BSh_i$&#10;&#10;\end{document}"/>
  <p:tag name="IGUANATEXSIZE" val="18"/>
  <p:tag name="IGUANATEXCURSOR" val="157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102.7372"/>
  <p:tag name="LATEXADDIN" val="\documentclass{article}&#10;\usepackage{amsmath}&#10;\usepackage[textwidth=600pt]{geometry}&#10;\usepackage[dvipsnames]{xcolor}&#10;&#10;\pagestyle{empty}&#10;\begin{document}&#10;$m$&#10;&#10;\end{document}"/>
  <p:tag name="IGUANATEXSIZE" val="18"/>
  <p:tag name="IGUANATEXCURSOR" val="154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192.351"/>
  <p:tag name="LATEXADDIN" val="\documentclass{article}&#10;\usepackage{amsmath}&#10;\usepackage[textwidth=600pt]{geometry}&#10;\usepackage[dvipsnames]{xcolor}&#10;&#10;\pagestyle{empty}&#10;\begin{document}&#10;&#10;First $t$ leakage queries&#10;&#10;\end{document}"/>
  <p:tag name="IGUANATEXSIZE" val="18"/>
  <p:tag name="IGUANATEXCURSOR" val="170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188.9764"/>
  <p:tag name="LATEXADDIN" val="\documentclass{article}&#10;\usepackage{amsmath}&#10;\pagestyle{empty}&#10;\begin{document}&#10;&#10;&#10;Ext&#10;&#10;\end{document}"/>
  <p:tag name="IGUANATEXSIZE" val="22"/>
  <p:tag name="IGUANATEXCURSOR" val="85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139.857"/>
  <p:tag name="LATEXADDIN" val="\documentclass{article}&#10;\usepackage{amsmath}&#10;\usepackage[textwidth=600pt]{geometry}&#10;\usepackage[dvipsnames]{xcolor}&#10;&#10;\pagestyle{empty}&#10;\begin{document}&#10;&#10;Final $t$ reveal queries&#10;&#10;\end{document}"/>
  <p:tag name="IGUANATEXSIZE" val="18"/>
  <p:tag name="IGUANATEXCURSOR" val="169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374.203"/>
  <p:tag name="LATEXADDIN" val="\documentclass{article}&#10;\usepackage{amsmath}&#10;\usepackage[textwidth=600pt]{geometry}&#10;\usepackage[dvipsnames]{xcolor}&#10;&#10;\pagestyle{empty}&#10;\begin{document}&#10; &#10;$t$ more $m_i$'s (hence $BSh_i$'s) can be revealed&#10;&#10;\end{document}"/>
  <p:tag name="IGUANATEXSIZE" val="18"/>
  <p:tag name="IGUANATEXCURSOR" val="204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4.5|5.3|11.8|4.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976.378"/>
  <p:tag name="LATEXADDIN" val="\documentclass{article}&#10;\usepackage{amsmath}&#10;\usepackage[textwidth=600pt]{geometry}&#10;\usepackage[dvipsnames]{xcolor}&#10;&#10;\pagestyle{empty}&#10;\begin{document}&#10;&#10;Leakage on more than $t$ shares can possibly depend on &#10;&#10;\end{document}"/>
  <p:tag name="IGUANATEXSIZE" val="18"/>
  <p:tag name="IGUANATEXCURSOR" val="208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654.6682"/>
  <p:tag name="LATEXADDIN" val="\documentclass{article}&#10;\usepackage{amsmath}&#10;\usepackage[textwidth=600pt]{geometry}&#10;\usepackage[dvipsnames]{xcolor}&#10;&#10;\pagestyle{empty}&#10;\begin{document}&#10;&#10;\begin{itemize}&#10;\item the seed $s$ &#10;\end{itemize}&#10;&#10;&#10;\end{document}"/>
  <p:tag name="IGUANATEXSIZE" val="18"/>
  <p:tag name="IGUANATEXCURSOR" val="188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342"/>
  <p:tag name="ORIGINALWIDTH" val="566.9291"/>
  <p:tag name="LATEXADDIN" val="\documentclass{article}&#10;\usepackage{amsmath}&#10;\usepackage[textwidth=600pt]{geometry}&#10;\usepackage[dvipsnames]{xcolor}&#10;&#10;\pagestyle{empty}&#10;\begin{document}&#10;&#10;\begin{itemize}&#10;\item the $m_i's$,&#10;\end{itemize}&#10;&#10;\end{document}"/>
  <p:tag name="IGUANATEXSIZE" val="18"/>
  <p:tag name="IGUANATEXCURSOR" val="187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80.8774"/>
  <p:tag name="LATEXADDIN" val="\documentclass{article}&#10;\usepackage{amsmath}&#10;\usepackage[textwidth=600pt]{geometry}&#10;\usepackage[dvipsnames]{xcolor}&#10;&#10;\pagestyle{empty}&#10;\begin{document}&#10;&#10;(as privacy is lost)&#10;&#10;\end{document}"/>
  <p:tag name="IGUANATEXSIZE" val="18"/>
  <p:tag name="IGUANATEXCURSOR" val="172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791.901"/>
  <p:tag name="LATEXADDIN" val="\documentclass{article}&#10;\usepackage{amsmath}&#10;\usepackage[textwidth=600pt]{geometry}&#10;\usepackage[dvipsnames]{xcolor}&#10;&#10;\pagestyle{empty}&#10;\begin{document}&#10;&#10;\begin{itemize}&#10;\item the secret $m$ &#10;\end{itemize}&#10;&#10;\end{document}"/>
  <p:tag name="IGUANATEXSIZE" val="18"/>
  <p:tag name="IGUANATEXCURSOR" val="190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33.258"/>
  <p:tag name="LATEXADDIN" val="\documentclass{article}&#10;\usepackage{amsmath}&#10;\usepackage[textwidth=600pt]{geometry}&#10;\usepackage[dvipsnames]{xcolor}&#10;&#10;\pagestyle{empty}&#10;\begin{document}&#10;&#10;(as output-adaptivity of Ext is lost)&#10;&#10;\end{document}"/>
  <p:tag name="IGUANATEXSIZE" val="18"/>
  <p:tag name="IGUANATEXCURSOR" val="164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3499.813"/>
  <p:tag name="LATEXADDIN" val="\documentclass{article}&#10;\usepackage{amsmath}&#10;\usepackage[textwidth=600pt]{geometry}&#10;\usepackage[dvipsnames]{xcolor}&#10;&#10;\pagestyle{empty}&#10;\begin{document}&#10;&#10;\textcolor{Red}{Challenge:} \textcolor{Blue}{ Protection of the seed $s$ against more leakage queries}&#10;&#10;\end{document}"/>
  <p:tag name="IGUANATEXSIZE" val="18"/>
  <p:tag name="IGUANATEXCURSOR" val="254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30"/>
  <p:tag name="LAYER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7|4.2|14.3|4.7|5.9|6.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31.6461"/>
  <p:tag name="LATEXADDIN" val="\documentclass{article}&#10;\usepackage{amsmath}&#10;\usepackage[textwidth=600pt]{geometry}&#10;\usepackage[dvipsnames]{xcolor}&#10;&#10;\pagestyle{empty}&#10;\begin{document}&#10;&#10;$BSh_i = (y_i,w_i)$&#10;&#10;\end{document}"/>
  <p:tag name="IGUANATEXSIZE" val="18"/>
  <p:tag name="IGUANATEXCURSOR" val="153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88.48898"/>
  <p:tag name="LATEXADDIN" val="\documentclass{article}&#10;\usepackage{amsmath}&#10;\pagestyle{empty}&#10;\begin{document}&#10;&#10;$y_i$&#10;&#10;&#10;\end{document}"/>
  <p:tag name="IGUANATEXSIZE" val="18"/>
  <p:tag name="IGUANATEXCURSOR" val="103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342"/>
  <p:tag name="ORIGINALWIDTH" val="694.4132"/>
  <p:tag name="LATEXADDIN" val="\documentclass{article}&#10;\usepackage{amsmath}&#10;\usepackage{xcolor}&#10;\pagestyle{empty}&#10;\begin{document}&#10;&#10;&#10;\textcolor{blue}{$\oplus $ Ext$(w'_i;s')$}&#10;&#10;\end{document}"/>
  <p:tag name="IGUANATEXSIZE" val="18"/>
  <p:tag name="IGUANATEXCURSOR" val="160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342"/>
  <p:tag name="ORIGINALWIDTH" val="2334.458"/>
  <p:tag name="LATEXADDIN" val="\documentclass{article}&#10;\usepackage{amsmath}&#10;\usepackage{xcolor}&#10;\pagestyle{empty}&#10;\begin{document}&#10;&#10;&#10;$s'$ and each source $w'_i$ are chosen uniformly&#10;&#10;\end{document}"/>
  <p:tag name="IGUANATEXSIZE" val="18"/>
  <p:tag name="IGUANATEXCURSOR" val="129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737.533"/>
  <p:tag name="LATEXADDIN" val="\documentclass{article}&#10;\usepackage{amsmath}&#10;\usepackage{xcolor}&#10;\pagestyle{empty}&#10;\begin{document}&#10;&#10;&#10;$s'$ is $(n,t)$-shared as $(s'_1,\cdots, s'_n)$&#10;&#10;\end{document}"/>
  <p:tag name="IGUANATEXSIZE" val="18"/>
  <p:tag name="IGUANATEXCURSOR" val="145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342"/>
  <p:tag name="ORIGINALWIDTH" val="505.4369"/>
  <p:tag name="LATEXADDIN" val="\documentclass{article}&#10;\usepackage{amsmath}&#10;\usepackage[textwidth=600pt]{geometry}&#10;\usepackage[dvipsnames]{xcolor}&#10;&#10;\pagestyle{empty}&#10;\begin{document}&#10;&#10;$,s'_i,w'_i,w_i$&#10;&#10;\end{document}"/>
  <p:tag name="IGUANATEXSIZE" val="18"/>
  <p:tag name="IGUANATEXCURSOR" val="185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983.127"/>
  <p:tag name="LATEXADDIN" val="\documentclass{article}&#10;\usepackage{amsmath}&#10;\usepackage[textwidth=600pt]{geometry}&#10;\usepackage[dvipsnames]{xcolor}&#10;&#10;\pagestyle{empty}&#10;\begin{document}&#10;&#10;(distinct from ($w_1,\cdots,w_n,s$) used to generate $BSh_i$'s)&#10;&#10;\end{document}"/>
  <p:tag name="IGUANATEXSIZE" val="18"/>
  <p:tag name="IGUANATEXCURSOR" val="210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727.784"/>
  <p:tag name="LATEXADDIN" val="\documentclass{article}&#10;\usepackage{amsmath}&#10;\usepackage[textwidth=600pt]{geometry}&#10;\usepackage[dvipsnames]{xcolor}&#10;&#10;\pagestyle{empty}&#10;\begin{document}&#10;&#10;Supports leakage from \textcolor{blue}{$2t$} shares&#10;&#10;\end{document}"/>
  <p:tag name="IGUANATEXSIZE" val="18"/>
  <p:tag name="IGUANATEXCURSOR" val="197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553.056"/>
  <p:tag name="LATEXADDIN" val="\documentclass{article}&#10;\usepackage{amsmath}&#10;\usepackage[textwidth=600pt]{geometry}&#10;\usepackage[dvipsnames]{xcolor}&#10;&#10;\pagestyle{empty}&#10;\begin{document}&#10;&#10;and can reveal $t$ more shares&#10;&#10;&#10;\end{document}"/>
  <p:tag name="IGUANATEXSIZE" val="18"/>
  <p:tag name="IGUANATEXCURSOR" val="183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11"/>
  <p:tag name="LAYER" val="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usepackage[textwidth=600pt]{geometry}&#10;\usepackage[dvipsnames]{xcolor}&#10; \definecolor{babyblue}{rgb}{0.54, 0.81, 0.94}&#10;\definecolor{airforceblue}{rgb}{0.36, 0.54, 0.66}&#10; \definecolor{babyblueeyes}{rgb}{0.63, 0.79, 0.95}&#10;\pagestyle{empty}&#10;\begin{document}&#10;&#10;\textcolor{babyblueeyes}{$\huge{\}}$}&#10;&#10;\end{document}"/>
  <p:tag name="IGUANATEXSIZE" val="18"/>
  <p:tag name="IGUANATEXCURSOR" val="323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560.18"/>
  <p:tag name="LATEXADDIN" val="\documentclass{article}&#10;\usepackage{amsmath}&#10;\usepackage[textwidth=600pt]{geometry}&#10;\usepackage[dvipsnames]{xcolor}&#10;&#10;\pagestyle{empty}&#10;\begin{document}&#10;&#10;NextShare&#10;&#10;\end{document}"/>
  <p:tag name="IGUANATEXSIZE" val="18"/>
  <p:tag name="IGUANATEXCURSOR" val="162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709.036"/>
  <p:tag name="LATEXADDIN" val="\documentclass{article}&#10;\usepackage{amsmath}&#10;\usepackage[textwidth=600pt]{geometry}&#10;\usepackage[dvipsnames]{xcolor}&#10;&#10;\pagestyle{empty}&#10;\begin{document}&#10;&#10;where $y_i = (m_i\oplus\text{Ext}(w_i;s),s_i)$&#10;&#10;\end{document}"/>
  <p:tag name="IGUANATEXSIZE" val="18"/>
  <p:tag name="IGUANATEXCURSOR" val="193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430.4462"/>
  <p:tag name="LATEXADDIN" val="\documentclass{article}&#10;\usepackage{amsmath}&#10;\usepackage[textwidth=600pt]{geometry}&#10;\usepackage[dvipsnames]{xcolor}&#10;&#10;\pagestyle{empty}&#10;\begin{document}&#10; $NSh_i = $&#10;&#10;\end{document}"/>
  <p:tag name="IGUANATEXSIZE" val="18"/>
  <p:tag name="IGUANATEXCURSOR" val="159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9.24638"/>
  <p:tag name="LATEXADDIN" val="\documentclass{article}&#10;\usepackage{amsmath}&#10;\usepackage[textwidth=600pt]{geometry}&#10;\usepackage[dvipsnames]{xcolor}&#10;&#10;\pagestyle{empty}&#10;\begin{document}&#10;$($&#10;&#10;\end{document}"/>
  <p:tag name="IGUANATEXSIZE" val="18"/>
  <p:tag name="IGUANATEXCURSOR" val="154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9.24638"/>
  <p:tag name="LATEXADDIN" val="\documentclass{article}&#10;\usepackage{amsmath}&#10;\usepackage[textwidth=600pt]{geometry}&#10;\usepackage[dvipsnames]{xcolor}&#10;&#10;\pagestyle{empty}&#10;\begin{document}&#10;$)$&#10;&#10;\end{document}"/>
  <p:tag name="IGUANATEXSIZE" val="18"/>
  <p:tag name="IGUANATEXCURSOR" val="154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8.6|6.7|0.4|5.8|5.9|10.1|1.8|8.6|0.4|2.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2030.746"/>
  <p:tag name="LATEXADDIN" val="\documentclass{article}&#10;\usepackage{amsmath}&#10;\usepackage[textwidth=600pt]{geometry}&#10;\usepackage[dvipsnames]{xcolor}&#10;&#10;\pagestyle{empty}&#10;\begin{document}&#10;&#10;\textbf{${\Rightarrow} $} Leakage on the first set of $t$ shares&#10;&#10;\end{document}"/>
  <p:tag name="IGUANATEXSIZE" val="18"/>
  <p:tag name="IGUANATEXCURSOR" val="158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271.841"/>
  <p:tag name="LATEXADDIN" val="\documentclass{article}&#10;\usepackage{amsmath}&#10;\usepackage[textwidth=600pt]{geometry}&#10;\usepackage[dvipsnames]{xcolor}&#10;&#10;\pagestyle{empty}&#10;\begin{document}&#10;&#10;\begin{itemize}&#10;\item is independent of $y_i$'s&#10;\end{itemize}&#10;&#10;&#10;\end{document}"/>
  <p:tag name="IGUANATEXSIZE" val="18"/>
  <p:tag name="IGUANATEXCURSOR" val="200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2175.478"/>
  <p:tag name="LATEXADDIN" val="\documentclass{article}&#10;\usepackage{amsmath}&#10;\usepackage[textwidth=600pt]{geometry}&#10;\usepackage[dvipsnames]{xcolor}&#10;&#10;\pagestyle{empty}&#10;\begin{document}&#10;&#10;$\Rightarrow$ Leakage on the second set of $t$ shares&#10;&#10;\end{document}"/>
  <p:tag name="IGUANATEXSIZE" val="18"/>
  <p:tag name="IGUANATEXCURSOR" val="167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23"/>
  <p:tag name="LAYER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432.321"/>
  <p:tag name="LATEXADDIN" val="\documentclass{article}&#10;\usepackage{amsmath}&#10;\usepackage[textwidth=600pt]{geometry}&#10;\usepackage[dvipsnames]{xcolor}&#10;&#10;\pagestyle{empty}&#10;\begin{document}&#10;&#10;\begin{itemize}&#10;\item possibly depends on $y_i$'s&#10;\end{itemize}&#10;&#10;&#10;\end{document}"/>
  <p:tag name="IGUANATEXSIZE" val="18"/>
  <p:tag name="IGUANATEXCURSOR" val="197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3472.816"/>
  <p:tag name="LATEXADDIN" val="\documentclass{article}&#10;\usepackage{amsmath}&#10;\usepackage[textwidth=600pt]{geometry}&#10;\usepackage[dvipsnames]{xcolor}&#10;&#10;\pagestyle{empty}&#10;\begin{document}&#10;&#10;\begin{itemize}&#10;\item leakage on these $NSh_i$'s can be reduced to leakage on $BSh_i$'s&#10;\end{itemize}&#10;&#10;\end{document}"/>
  <p:tag name="IGUANATEXSIZE" val="18"/>
  <p:tag name="IGUANATEXCURSOR" val="192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2279.715"/>
  <p:tag name="LATEXADDIN" val="\documentclass{article}&#10;\usepackage{amsmath}&#10;\usepackage[textwidth=600pt]{geometry}&#10;\usepackage[dvipsnames]{xcolor}&#10;&#10;\pagestyle{empty}&#10;\begin{document}&#10;&#10;- security reasoning similar to $BaseShare$&#10;&#10;\end{document}"/>
  <p:tag name="IGUANATEXSIZE" val="18"/>
  <p:tag name="IGUANATEXCURSOR" val="164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478.815"/>
  <p:tag name="LATEXADDIN" val="\documentclass{article}&#10;\usepackage{amsmath}&#10;\usepackage[textwidth=600pt]{geometry}&#10;\usepackage[dvipsnames]{xcolor}&#10;&#10;\pagestyle{empty}&#10;\begin{document}&#10;&#10;- by security of $BaseShare$ &#10;&#10;\end{document}"/>
  <p:tag name="IGUANATEXSIZE" val="18"/>
  <p:tag name="IGUANATEXCURSOR" val="181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772.778"/>
  <p:tag name="LATEXADDIN" val="\documentclass{article}&#10;\usepackage{amsmath}&#10;\usepackage[textwidth=600pt]{geometry}&#10;\usepackage[dvipsnames]{xcolor}&#10;&#10;\pagestyle{empty}&#10;\begin{document}&#10;&#10;\begin{itemize}&#10;\item Hence, independent of all $m_i$'s &#10;\end{itemize}&#10;&#10;\end{document}"/>
  <p:tag name="IGUANATEXSIZE" val="18"/>
  <p:tag name="IGUANATEXCURSOR" val="209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2194.226"/>
  <p:tag name="LATEXADDIN" val="\documentclass{article}&#10;\usepackage{amsmath}&#10;\usepackage[textwidth=600pt]{geometry}&#10;\usepackage[dvipsnames]{xcolor}&#10;&#10;\pagestyle{empty}&#10;\begin{document}&#10;&#10;$\Rightarrow$ Further $t$ shares can be fully revealed&#10;&#10;\end{document}"/>
  <p:tag name="IGUANATEXSIZE" val="18"/>
  <p:tag name="IGUANATEXCURSOR" val="167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47.919"/>
  <p:tag name="LATEXADDIN" val="\documentclass{article}&#10;\usepackage{amsmath}&#10;\usepackage[textwidth=600pt]{geometry}&#10;\usepackage[dvipsnames]{xcolor}&#10;&#10;\pagestyle{empty}&#10;\begin{document}&#10;&#10;- by privacy&#10;&#10;\end{document}"/>
  <p:tag name="IGUANATEXSIZE" val="18"/>
  <p:tag name="IGUANATEXCURSOR" val="165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37.2328"/>
  <p:tag name="LATEXADDIN" val="\documentclass{article}&#10;\usepackage{amsmath}&#10;\usepackage[textwidth=600pt]{geometry}&#10;\usepackage[dvipsnames]{xcolor}&#10;&#10;\pagestyle{empty}&#10;\begin{document}&#10; $m_i$&#10;&#10;\end{document}"/>
  <p:tag name="IGUANATEXSIZE" val="18"/>
  <p:tag name="IGUANATEXCURSOR" val="157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282.7147"/>
  <p:tag name="LATEXADDIN" val="\documentclass{article}&#10;\usepackage{amsmath}&#10;\usepackage[textwidth=600pt]{geometry}&#10;\usepackage[dvipsnames]{xcolor}&#10;&#10;\pagestyle{empty}&#10;\begin{document}&#10; $BSh_i$&#10;&#10;\end{document}"/>
  <p:tag name="IGUANATEXSIZE" val="18"/>
  <p:tag name="IGUANATEXCURSOR" val="157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102.7372"/>
  <p:tag name="LATEXADDIN" val="\documentclass{article}&#10;\usepackage{amsmath}&#10;\usepackage[textwidth=600pt]{geometry}&#10;\usepackage[dvipsnames]{xcolor}&#10;&#10;\pagestyle{empty}&#10;\begin{document}&#10;$m$&#10;&#10;\end{document}"/>
  <p:tag name="IGUANATEXSIZE" val="18"/>
  <p:tag name="IGUANATEXCURSOR" val="154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133.108"/>
  <p:tag name="LATEXADDIN" val="\documentclass{article}&#10;\usepackage{amsmath}&#10;\pagestyle{empty}&#10;\begin{document}&#10;&#10;short uniform seed $S$ &#10;&#10;&#10;\end{document}"/>
  <p:tag name="IGUANATEXSIZE" val="18"/>
  <p:tag name="IGUANATEXCURSOR" val="82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9674"/>
  <p:tag name="ORIGINALWIDTH" val="891.6385"/>
  <p:tag name="LATEXADDIN" val="\documentclass{article}&#10;\usepackage{amsmath}&#10;\usepackage[textwidth=600pt]{geometry}&#10;\usepackage[dvipsnames]{xcolor}&#10;&#10;\pagestyle{empty}&#10;\begin{document}&#10;\noindent&#10;Second $t$ leakage\\ queries&#10;&#10;\end{document}"/>
  <p:tag name="IGUANATEXSIZE" val="18"/>
  <p:tag name="IGUANATEXCURSOR" val="161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9.4676"/>
  <p:tag name="ORIGINALWIDTH" val="722.1597"/>
  <p:tag name="LATEXADDIN" val="\documentclass{article}&#10;\usepackage{amsmath}&#10;\usepackage[textwidth=600pt]{geometry}&#10;\usepackage[dvipsnames]{xcolor}&#10;&#10;\pagestyle{empty}&#10;\begin{document}&#10;\noindent&#10;Final $t$ reveal\\ queries&#10;&#10;\end{document}"/>
  <p:tag name="IGUANATEXSIZE" val="18"/>
  <p:tag name="IGUANATEXCURSOR" val="161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295.4631"/>
  <p:tag name="LATEXADDIN" val="\documentclass{article}&#10;\usepackage{amsmath}&#10;\usepackage[textwidth=600pt]{geometry}&#10;\usepackage[dvipsnames]{xcolor}&#10;&#10;\pagestyle{empty}&#10;\begin{document}&#10; $NSh_i$&#10;&#10;\end{document}"/>
  <p:tag name="IGUANATEXSIZE" val="18"/>
  <p:tag name="IGUANATEXCURSOR" val="155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9.4676"/>
  <p:tag name="ORIGINALWIDTH" val="773.1534"/>
  <p:tag name="LATEXADDIN" val="\documentclass{article}&#10;\usepackage{amsmath}&#10;\usepackage[textwidth=600pt]{geometry}&#10;\usepackage[dvipsnames]{xcolor}&#10;&#10;\pagestyle{empty}&#10;\begin{document}&#10;\noindent&#10;First $t$ leakage \\ queries&#10;&#10;\end{document}"/>
  <p:tag name="IGUANATEXSIZE" val="18"/>
  <p:tag name="IGUANATEXCURSOR" val="161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11.3|5.3|10.4|3.1|16.9|9.7|11.2|2.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4461.192"/>
  <p:tag name="LATEXADDIN" val="\documentclass{article}&#10;\usepackage{amsmath}&#10;\usepackage[textwidth=600pt]{geometry}&#10;\usepackage[dvipsnames]{xcolor}&#10;&#10;\pagestyle{empty}&#10;\begin{document}&#10;&#10;\textcolor{Maroon}{$h$-level construction:} To support leakage on $h \cdot t$ shares and further reveal $t$ shares &#10;&#10;\end{document}"/>
  <p:tag name="IGUANATEXSIZE" val="18"/>
  <p:tag name="IGUANATEXCURSOR" val="222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37.2328"/>
  <p:tag name="LATEXADDIN" val="\documentclass{article}&#10;\usepackage{amsmath}&#10;\usepackage[textwidth=600pt]{geometry}&#10;\usepackage[dvipsnames]{xcolor}&#10;&#10;\pagestyle{empty}&#10;\begin{document}&#10;&#10;$m_i$&#10;&#10;\end{document}"/>
  <p:tag name="IGUANATEXSIZE" val="18"/>
  <p:tag name="IGUANATEXCURSOR" val="157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.7331"/>
  <p:tag name="ORIGINALWIDTH" val="691.4135"/>
  <p:tag name="LATEXADDIN" val="\documentclass{article}&#10;\usepackage{amsmath}&#10;\usepackage[textwidth=600pt]{geometry}&#10;\usepackage[dvipsnames]{xcolor}&#10;&#10;\pagestyle{empty}&#10;\begin{document}&#10;&#10;$\oplus \text{Ext}(w^1_i;s^1)$&#10;&#10;\end{document}"/>
  <p:tag name="IGUANATEXSIZE" val="18"/>
  <p:tag name="IGUANATEXCURSOR" val="199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.7331"/>
  <p:tag name="ORIGINALWIDTH" val="103.4871"/>
  <p:tag name="LATEXADDIN" val="\documentclass{article}&#10;\usepackage{amsmath}&#10;\usepackage[textwidth=600pt]{geometry}&#10;\usepackage[dvipsnames]{xcolor}&#10;&#10;\pagestyle{empty}&#10;\begin{document}&#10;&#10;$y^1_i$&#10;&#10;\end{document}"/>
  <p:tag name="IGUANATEXSIZE" val="18"/>
  <p:tag name="IGUANATEXCURSOR" val="159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.7331"/>
  <p:tag name="ORIGINALWIDTH" val="93.73827"/>
  <p:tag name="LATEXADDIN" val="\documentclass{article}&#10;\usepackage{amsmath}&#10;\usepackage[textwidth=600pt]{geometry}&#10;\usepackage[dvipsnames]{xcolor}&#10;&#10;\pagestyle{empty}&#10;\begin{document}&#10;&#10;$s^1_i$&#10;&#10;\end{document}"/>
  <p:tag name="IGUANATEXSIZE" val="18"/>
  <p:tag name="IGUANATEXCURSOR" val="159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2.2047"/>
  <p:tag name="ORIGINALWIDTH" val="1798.275"/>
  <p:tag name="LATEXADDIN" val="\documentclass{article}&#10;\usepackage{amsmath}&#10;\usepackage[textwidth=600pt]{geometry}&#10;\usepackage[dvipsnames]{xcolor}&#10;&#10;\pagestyle{empty}&#10;\begin{document}&#10;&#10;\begin{itemize}&#10;\item Definition and Leakage Models&#10;\item Construction and Security&#10;\end{itemize}&#10;&#10;\end{document}"/>
  <p:tag name="IGUANATEXSIZE" val="18"/>
  <p:tag name="IGUANATEXCURSOR" val="236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383.577"/>
  <p:tag name="LATEXADDIN" val="\documentclass{article}&#10;\usepackage{amsmath}&#10;\pagestyle{empty}&#10;\begin{document}&#10;&#10;long ``entropic&quot; source $W$&#10;&#10;&#10;\end{document}"/>
  <p:tag name="IGUANATEXSIZE" val="18"/>
  <p:tag name="IGUANATEXCURSOR" val="99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.7331"/>
  <p:tag name="ORIGINALWIDTH" val="130.4837"/>
  <p:tag name="LATEXADDIN" val="\documentclass{article}&#10;\usepackage{amsmath}&#10;\usepackage[textwidth=600pt]{geometry}&#10;\usepackage[dvipsnames]{xcolor}&#10;&#10;\pagestyle{empty}&#10;\begin{document}&#10;&#10;$w^1_i$&#10;&#10;\end{document}"/>
  <p:tag name="IGUANATEXSIZE" val="18"/>
  <p:tag name="IGUANATEXCURSOR" val="159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.7331"/>
  <p:tag name="ORIGINALWIDTH" val="691.4135"/>
  <p:tag name="LATEXADDIN" val="\documentclass{article}&#10;\usepackage{amsmath}&#10;\usepackage[textwidth=600pt]{geometry}&#10;\usepackage[dvipsnames]{xcolor}&#10;&#10;\pagestyle{empty}&#10;\begin{document}&#10;&#10;$\oplus \text{Ext}(w^2_i;s^2)$&#10;&#10;\end{document}"/>
  <p:tag name="IGUANATEXSIZE" val="18"/>
  <p:tag name="IGUANATEXCURSOR" val="199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.7331"/>
  <p:tag name="ORIGINALWIDTH" val="106.4867"/>
  <p:tag name="LATEXADDIN" val="\documentclass{article}&#10;\usepackage{amsmath}&#10;\usepackage[textwidth=600pt]{geometry}&#10;\usepackage[dvipsnames]{xcolor}&#10;&#10;\pagestyle{empty}&#10;\begin{document}&#10;&#10;$y^2_i$&#10;&#10;\end{document}"/>
  <p:tag name="IGUANATEXSIZE" val="18"/>
  <p:tag name="IGUANATEXCURSOR" val="176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.7331"/>
  <p:tag name="ORIGINALWIDTH" val="96.73788"/>
  <p:tag name="LATEXADDIN" val="\documentclass{article}&#10;\usepackage{amsmath}&#10;\usepackage[textwidth=600pt]{geometry}&#10;\usepackage[dvipsnames]{xcolor}&#10;&#10;\pagestyle{empty}&#10;\begin{document}&#10;&#10;$s^2_i$&#10;&#10;\end{document}"/>
  <p:tag name="IGUANATEXSIZE" val="18"/>
  <p:tag name="IGUANATEXCURSOR" val="176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.7331"/>
  <p:tag name="ORIGINALWIDTH" val="133.4833"/>
  <p:tag name="LATEXADDIN" val="\documentclass{article}&#10;\usepackage{amsmath}&#10;\usepackage[textwidth=600pt]{geometry}&#10;\usepackage[dvipsnames]{xcolor}&#10;&#10;\pagestyle{empty}&#10;\begin{document}&#10;&#10;$w^2_i$&#10;&#10;\end{document}"/>
  <p:tag name="IGUANATEXSIZE" val="18"/>
  <p:tag name="IGUANATEXCURSOR" val="176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.7331"/>
  <p:tag name="ORIGINALWIDTH" val="691.4135"/>
  <p:tag name="LATEXADDIN" val="\documentclass{article}&#10;\usepackage{amsmath}&#10;\usepackage[textwidth=600pt]{geometry}&#10;\usepackage[dvipsnames]{xcolor}&#10;&#10;\pagestyle{empty}&#10;\begin{document}&#10;&#10;$\oplus \text{Ext}(w^3_i;s^3)$&#10;&#10;\end{document}"/>
  <p:tag name="IGUANATEXSIZE" val="18"/>
  <p:tag name="IGUANATEXCURSOR" val="199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.7327"/>
  <p:tag name="ORIGINALWIDTH" val="708.6614"/>
  <p:tag name="LATEXADDIN" val="\documentclass{article}&#10;\usepackage{amsmath}&#10;\usepackage[textwidth=600pt]{geometry}&#10;\usepackage[dvipsnames]{xcolor}&#10;&#10;\pagestyle{empty}&#10;\begin{document}&#10;&#10;$\oplus \text{Ext}(w^h_i;s^h)$&#10;&#10;\end{document}"/>
  <p:tag name="IGUANATEXSIZE" val="18"/>
  <p:tag name="IGUANATEXCURSOR" val="199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.7327"/>
  <p:tag name="ORIGINALWIDTH" val="116.2354"/>
  <p:tag name="LATEXADDIN" val="\documentclass{article}&#10;\usepackage{amsmath}&#10;\usepackage[textwidth=600pt]{geometry}&#10;\usepackage[dvipsnames]{xcolor}&#10;&#10;\pagestyle{empty}&#10;\begin{document}&#10;&#10;$y^h_i$&#10;&#10;\end{document}"/>
  <p:tag name="IGUANATEXSIZE" val="18"/>
  <p:tag name="IGUANATEXCURSOR" val="176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.7327"/>
  <p:tag name="ORIGINALWIDTH" val="106.4867"/>
  <p:tag name="LATEXADDIN" val="\documentclass{article}&#10;\usepackage{amsmath}&#10;\usepackage[textwidth=600pt]{geometry}&#10;\usepackage[dvipsnames]{xcolor}&#10;&#10;\pagestyle{empty}&#10;\begin{document}&#10;&#10;$s^h_i$&#10;&#10;\end{document}"/>
  <p:tag name="IGUANATEXSIZE" val="18"/>
  <p:tag name="IGUANATEXCURSOR" val="176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.7327"/>
  <p:tag name="ORIGINALWIDTH" val="143.2321"/>
  <p:tag name="LATEXADDIN" val="\documentclass{article}&#10;\usepackage{amsmath}&#10;\usepackage[textwidth=600pt]{geometry}&#10;\usepackage[dvipsnames]{xcolor}&#10;&#10;\pagestyle{empty}&#10;\begin{document}&#10;&#10;$w^h_i$&#10;&#10;\end{document}"/>
  <p:tag name="IGUANATEXSIZE" val="18"/>
  <p:tag name="IGUANATEXCURSOR" val="176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589.051"/>
  <p:tag name="LATEXADDIN" val="\documentclass{article}&#10;\usepackage{amsmath}&#10;\pagestyle{empty}&#10;\begin{document}&#10;&#10;long ``uniform-like&quot; output $Y$&#10;&#10;&#10;\end{document}"/>
  <p:tag name="IGUANATEXSIZE" val="18"/>
  <p:tag name="IGUANATEXCURSOR" val="103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.7331"/>
  <p:tag name="ORIGINALWIDTH" val="130.4837"/>
  <p:tag name="LATEXADDIN" val="\documentclass{article}&#10;\usepackage{amsmath}&#10;\usepackage[textwidth=600pt]{geometry}&#10;\usepackage[dvipsnames]{xcolor}&#10;&#10;\pagestyle{empty}&#10;\begin{document}&#10;&#10;$w^1_i$&#10;&#10;\end{document}"/>
  <p:tag name="IGUANATEXSIZE" val="18"/>
  <p:tag name="IGUANATEXCURSOR" val="159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.7331"/>
  <p:tag name="ORIGINALWIDTH" val="130.4837"/>
  <p:tag name="LATEXADDIN" val="\documentclass{article}&#10;\usepackage{amsmath}&#10;\usepackage[textwidth=600pt]{geometry}&#10;\usepackage[dvipsnames]{xcolor}&#10;&#10;\pagestyle{empty}&#10;\begin{document}&#10;&#10;$w^1_i$&#10;&#10;\end{document}"/>
  <p:tag name="IGUANATEXSIZE" val="18"/>
  <p:tag name="IGUANATEXCURSOR" val="159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6.468"/>
  <p:tag name="ORIGINALWIDTH" val="338.2077"/>
  <p:tag name="LATEXADDIN" val="\documentclass{article}&#10;\usepackage{amsmath}&#10;\usepackage[textwidth=600pt]{geometry}&#10;\usepackage[dvipsnames]{xcolor}&#10;&#10;\pagestyle{empty}&#10;\begin{document}&#10;&#10;\noindent$final\\share_i$&#10;&#10;\end{document}"/>
  <p:tag name="IGUANATEXSIZE" val="18"/>
  <p:tag name="IGUANATEXCURSOR" val="162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456.318"/>
  <p:tag name="LATEXADDIN" val="\documentclass{article}&#10;\usepackage{amsmath}&#10;\usepackage[textwidth=600pt]{geometry}&#10;\usepackage[dvipsnames]{xcolor}&#10;&#10;\pagestyle{empty}&#10;\begin{document}&#10;&#10;$Share(m)\rightarrow (m_1,\cdots,m_n)$&#10;&#10;\end{document}"/>
  <p:tag name="IGUANATEXSIZE" val="18"/>
  <p:tag name="IGUANATEXCURSOR" val="189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.7312"/>
  <p:tag name="ORIGINALWIDTH" val="3119.61"/>
  <p:tag name="LATEXADDIN" val="\documentclass{article}&#10;\usepackage{amsmath}&#10;\usepackage[textwidth=600pt]{geometry}&#10;\usepackage[dvipsnames]{xcolor}&#10;&#10;\pagestyle{empty}&#10;\begin{document}&#10;&#10;For every layer $j\in[h]$, sample $(w^j_1,\cdots,w^j_n,s^j)$ uniformly&#10;&#10;\end{document}"/>
  <p:tag name="IGUANATEXSIZE" val="18"/>
  <p:tag name="IGUANATEXCURSOR" val="223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.7312"/>
  <p:tag name="ORIGINALWIDTH" val="1527.559"/>
  <p:tag name="LATEXADDIN" val="\documentclass{article}&#10;\usepackage{amsmath}&#10;\usepackage[textwidth=600pt]{geometry}&#10;\usepackage[dvipsnames]{xcolor}&#10;&#10;\pagestyle{empty}&#10;\begin{document}&#10; and share $s^j$ as $(s^j_1,\cdots,s^j_n)$.&#10;&#10;\end{document}"/>
  <p:tag name="IGUANATEXSIZE" val="18"/>
  <p:tag name="IGUANATEXCURSOR" val="195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6.7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314.586"/>
  <p:tag name="LATEXADDIN" val="\documentclass{article}&#10;\usepackage{amsmath}&#10;\usepackage[textwidth=600pt]{geometry}&#10;\usepackage[dvipsnames]{xcolor}&#10;&#10;\pagestyle{empty}&#10;\begin{document}&#10;&#10;\begin{itemize}&#10;\item The secret $m$ and all the seeds can be shared using Shamir secret sharing scheme [Sha79,Bla79]&#10;\end{itemize}&#10;&#10;\end{document}"/>
  <p:tag name="IGUANATEXSIZE" val="18"/>
  <p:tag name="IGUANATEXCURSOR" val="269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140.607"/>
  <p:tag name="LATEXADDIN" val="\documentclass{article}&#10;\usepackage{amsmath}&#10;\usepackage[textwidth=600pt]{geometry}&#10;\usepackage[dvipsnames]{xcolor}&#10;&#10;\pagestyle{empty}&#10;\begin{document}&#10;&#10;\begin{itemize}&#10;\item Ext can be instantiated from Guruswami et.al [GUV07] &#10;\end{itemize}&#10;&#10;\end{document}"/>
  <p:tag name="IGUANATEXSIZE" val="18"/>
  <p:tag name="IGUANATEXCURSOR" val="228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8.1|19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8.3|15.7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2720.66"/>
  <p:tag name="LATEXADDIN" val="\documentclass{article}&#10;\usepackage{amsmath}&#10;\usepackage[textwidth=600pt]{geometry}&#10;\usepackage[dvipsnames]{xcolor}&#10;&#10;\pagestyle{empty}&#10;\begin{document}&#10;&#10;\begin{itemize}&#10;\item Leakage Resilient Non-Malleable Secret Sharing&#10;\end{itemize}&#10;&#10;\end{document}"/>
  <p:tag name="IGUANATEXSIZE" val="18"/>
  <p:tag name="IGUANATEXCURSOR" val="221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3799.025"/>
  <p:tag name="LATEXADDIN" val="\documentclass{article}&#10;\usepackage{amsmath}&#10;\usepackage[textwidth=600pt]{geometry}&#10;\usepackage[dvipsnames]{xcolor}&#10;&#10;\pagestyle{empty}&#10;\begin{document}&#10;&#10;\begin{itemize}&#10;\item[] A construction in the joint leakage and independent tampering model&#10;\end{itemize}&#10;&#10;\end{document}"/>
  <p:tag name="IGUANATEXSIZE" val="18"/>
  <p:tag name="IGUANATEXCURSOR" val="176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2754.406"/>
  <p:tag name="LATEXADDIN" val="\documentclass{article}&#10;\usepackage{amsmath}&#10;\usepackage[textwidth=600pt]{geometry}&#10;\usepackage[dvipsnames]{xcolor}&#10;&#10;\pagestyle{empty}&#10;\begin{document}&#10;&#10;\begin{itemize}&#10;\item Leakeage Resilient Secure Message Transmission&#10;\end{itemize}&#10;&#10;\end{document}"/>
  <p:tag name="IGUANATEXSIZE" val="18"/>
  <p:tag name="IGUANATEXCURSOR" val="221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03.412"/>
  <p:tag name="LATEXADDIN" val="\documentclass{article}&#10;\usepackage{amsmath}&#10;\usepackage{xcolor}&#10;\pagestyle{empty}&#10;\begin{document}&#10;&#10;&#10;$S,$ Ext$(W;S)$&#10;&#10;\end{document}"/>
  <p:tag name="IGUANATEXSIZE" val="18"/>
  <p:tag name="IGUANATEXCURSOR" val="111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73.2283"/>
  <p:tag name="LATEXADDIN" val="\documentclass{article}&#10;\usepackage{amsmath}&#10;\usepackage{xcolor}&#10;\pagestyle{empty}&#10;\begin{document}&#10;&#10;&#10;\huge{$\approx$}&#10;&#10;\end{document}"/>
  <p:tag name="IGUANATEXSIZE" val="18"/>
  <p:tag name="IGUANATEXCURSOR" val="116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593.9257"/>
  <p:tag name="LATEXADDIN" val="\documentclass{article}&#10;\usepackage{amsmath}&#10;\usepackage{xcolor}&#10;\pagestyle{empty}&#10;\begin{document}&#10;&#10;&#10;$S,$ Uniform&#10;&#10;\end{document}"/>
  <p:tag name="IGUANATEXSIZE" val="18"/>
  <p:tag name="IGUANATEXCURSOR" val="107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62.99213"/>
  <p:tag name="LATEXADDIN" val="\documentclass{article}&#10;\usepackage{amsmath}&#10;\usepackage{xcolor}&#10;\pagestyle{empty}&#10;\begin{document}&#10;&#10;&#10;$f$&#10;&#10;\end{document}"/>
  <p:tag name="IGUANATEXSIZE" val="18"/>
  <p:tag name="IGUANATEXCURSOR" val="104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23.922"/>
  <p:tag name="LATEXADDIN" val="\documentclass{article}&#10;\usepackage{amsmath}&#10;\usepackage{xcolor}&#10;\pagestyle{empty}&#10;\begin{document}&#10;&#10;&#10;$f(W, S, {Ch})$&#10;&#10;\end{document}"/>
  <p:tag name="IGUANATEXSIZE" val="18"/>
  <p:tag name="IGUANATEXCURSOR" val="115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4292.463"/>
  <p:tag name="LATEXADDIN" val="\documentclass{article}&#10;\usepackage{amsmath}&#10;\usepackage{xcolor}&#10;\pagestyle{empty}&#10;\begin{document}&#10;&#10;&#10;\noindent An extractor is adaptive with respect to a function family $\mathcal{F}$, if for every $f\in \mathcal{F}$ &#10;&#10;\end{document}"/>
  <p:tag name="IGUANATEXSIZE" val="18"/>
  <p:tag name="IGUANATEXCURSOR" val="112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356.206"/>
  <p:tag name="LATEXADDIN" val="\documentclass{article}&#10;\usepackage{amsmath}&#10;\usepackage{xcolor}&#10;\usepackage[textwidth=600pt]{geometry}&#10;\pagestyle{empty}&#10;\begin{document}&#10;&#10;&#10;\noindent Studied in specialized forms in Zimand [Zim06] and Aggarwal et.al [ADJMR14].&#10;&#10;\end{document}"/>
  <p:tag name="IGUANATEXSIZE" val="18"/>
  <p:tag name="IGUANATEXCURSOR" val="92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4.9|23.1|13|3.6|13.4|5.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1.1|4.1|21.4|16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649.419"/>
  <p:tag name="LATEXADDIN" val="\documentclass{article}&#10;\usepackage{amsmath}&#10;\usepackage[dvipsnames]{xcolor}&#10;\pagestyle{empty}&#10;\begin{document}&#10;&#10;&#10;We show that every extractor is \textcolor{Maroon}{output-adaptive}&#10;&#10;\end{document}"/>
  <p:tag name="IGUANATEXSIZE" val="18"/>
  <p:tag name="IGUANATEXCURSOR" val="132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693.663"/>
  <p:tag name="LATEXADDIN" val="\documentclass{article}&#10;\usepackage{amsmath}&#10;\usepackage{xcolor}&#10;\usepackage[textwidth=600pt]{geometry}&#10;\pagestyle{empty}&#10;\begin{document}&#10;&#10;&#10;Practical instantiation Guruswami et.al [GUV07] and non-trivial application to LRSS.&#10;&#10;\end{document}"/>
  <p:tag name="IGUANATEXSIZE" val="18"/>
  <p:tag name="IGUANATEXCURSOR" val="224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434.196"/>
  <p:tag name="LATEXADDIN" val="\documentclass{article}&#10;\usepackage{amsmath}&#10;\usepackage[textwidth=600pt]{geometry}&#10;\usepackage[dvipsnames]{xcolor}&#10;&#10;\pagestyle{empty}&#10;\begin{document}&#10; &#10;$\text{Ext}(W;S), f(W,\text{Ext}(W;S)) \approx_{\epsilon\cdot 2^{\ell}} U, f(W,U) $&#10;&#10;\end{document}"/>
  <p:tag name="IGUANATEXSIZE" val="18"/>
  <p:tag name="IGUANATEXCURSOR" val="223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4168.729"/>
  <p:tag name="LATEXADDIN" val="\documentclass{article}&#10;\usepackage{amsmath}&#10;\usepackage[textwidth=600pt]{geometry}&#10;\usepackage[dvipsnames]{xcolor}&#10;&#10;\pagestyle{empty}&#10;\begin{document}&#10;&#10;for any $f$ with short output and any Ext with $\epsilon$-security that extracts $\ell$ bits.&#10;&#10;\end{document}"/>
  <p:tag name="IGUANATEXSIZE" val="18"/>
  <p:tag name="IGUANATEXCURSOR" val="245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3747.281"/>
  <p:tag name="LATEXADDIN" val="\documentclass{article}&#10;\usepackage{amsmath}&#10;\usepackage[textwidth=600pt]{geometry}&#10;\usepackage[dvipsnames]{xcolor}&#10;&#10;\pagestyle{empty}&#10;\begin{document}&#10;&#10;\noindent \textcolor{Maroon}{Open Problems: } Adaptive extractors for interesting leakage families &#10;&#10;\end{document}"/>
  <p:tag name="IGUANATEXSIZE" val="18"/>
  <p:tag name="IGUANATEXCURSOR" val="252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027.746"/>
  <p:tag name="LATEXADDIN" val="\documentclass{article}&#10;\usepackage{amsmath}&#10;\usepackage[textwidth=600pt]{geometry}&#10;\usepackage[dvipsnames]{xcolor}&#10;&#10;\pagestyle{empty}&#10;\begin{document}&#10;&#10;(ex: restricted joint leakage on $W,\ S$)&#10;&#10;\end{document}"/>
  <p:tag name="IGUANATEXSIZE" val="18"/>
  <p:tag name="IGUANATEXCURSOR" val="193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3.3|9.7|6.4|15.4|9.8|22.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28.459"/>
  <p:tag name="LATEXADDIN" val="\documentclass{article}&#10;\usepackage{amsmath}&#10;\pagestyle{empty}&#10;\begin{document}&#10;&#10;&#10;$Share$&#10;&#10;\end{document}"/>
  <p:tag name="IGUANATEXSIZE" val="22"/>
  <p:tag name="IGUANATEXCURSOR" val="89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473.1909"/>
  <p:tag name="LATEXADDIN" val="\documentclass{article}&#10;\usepackage{amsmath}&#10;\pagestyle{empty}&#10;\begin{document}&#10;&#10;share $m_1$&#10;&#10;&#10;\end{document}"/>
  <p:tag name="IGUANATEXSIZE" val="18"/>
  <p:tag name="IGUANATEXCURSOR" val="87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304.836"/>
  <p:tag name="LATEXADDIN" val="\documentclass{article}&#10;\usepackage{amsmath}&#10;\usepackage[textwidth=600pt]{geometry}&#10;\usepackage[dvipsnames]{xcolor}&#10;&#10;\pagestyle{empty}&#10;\begin{document}&#10;&#10;Requirement: Leakage is independent of $S$ and the challenge $Ch$ (the sample to be distinguished)&#10;&#10;\end{document}"/>
  <p:tag name="IGUANATEXSIZE" val="18"/>
  <p:tag name="IGUANATEXCURSOR" val="250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473.1909"/>
  <p:tag name="LATEXADDIN" val="\documentclass{article}&#10;\usepackage{amsmath}&#10;\pagestyle{empty}&#10;\begin{document}&#10;&#10;Secret $m$&#10;&#10;&#10;\end{document}"/>
  <p:tag name="IGUANATEXSIZE" val="18"/>
  <p:tag name="IGUANATEXCURSOR" val="90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489.6888"/>
  <p:tag name="LATEXADDIN" val="\documentclass{article}&#10;\usepackage{amsmath}&#10;\pagestyle{empty}&#10;\begin{document}&#10;&#10;share $m_n$&#10;&#10;&#10;\end{document}"/>
  <p:tag name="IGUANATEXSIZE" val="18"/>
  <p:tag name="IGUANATEXCURSOR" val="87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667.4166"/>
  <p:tag name="LATEXADDIN" val="\documentclass{article}&#10;\usepackage{amsmath}&#10;\pagestyle{empty}&#10;\begin{document}&#10;&#10;&#10;$Reconstruct$&#10;&#10;\end{document}"/>
  <p:tag name="IGUANATEXSIZE" val="22"/>
  <p:tag name="IGUANATEXCURSOR" val="83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473.1909"/>
  <p:tag name="LATEXADDIN" val="\documentclass{article}&#10;\usepackage{amsmath}&#10;\pagestyle{empty}&#10;\begin{document}&#10;&#10;Secret $m$&#10;&#10;&#10;\end{document}"/>
  <p:tag name="IGUANATEXSIZE" val="18"/>
  <p:tag name="IGUANATEXCURSOR" val="90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384.702"/>
  <p:tag name="LATEXADDIN" val="\documentclass{article}&#10;\usepackage{amsmath}&#10;\usepackage[textwidth=600pt]{geometry}&#10;\usepackage{xcolor}&#10;\pagestyle{empty}&#10;\begin{document}&#10;&#10;&#10;\textbf{Correctness:} The secret $m$ can be reconstructed from any of its $(t+1)-$shares&#10;&#10;\end{document}"/>
  <p:tag name="IGUANATEXSIZE" val="18"/>
  <p:tag name="IGUANATEXCURSOR" val="163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1663.292"/>
  <p:tag name="LATEXADDIN" val="\documentclass{article}&#10;\usepackage{amsmath}&#10;\usepackage[textwidth=600pt]{geometry}&#10;\usepackage{xcolor}&#10;\pagestyle{empty}&#10;\begin{document}&#10;&#10;An $n$-party $t$-threshold scheme &#10;&#10;\end{document}"/>
  <p:tag name="IGUANATEXSIZE" val="18"/>
  <p:tag name="IGUANATEXCURSOR" val="173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2887.889"/>
  <p:tag name="LATEXADDIN" val="\documentclass{article}&#10;\usepackage{amsmath}&#10;\usepackage[textwidth=600pt]{geometry}&#10;\usepackage{xcolor}&#10;\pagestyle{empty}&#10;\begin{document}&#10;&#10;&#10;\textbf{Privacy:} Any $t$ shares have no information about $m$&#10;&#10;\end{document}"/>
  <p:tag name="IGUANATEXSIZE" val="18"/>
  <p:tag name="IGUANATEXCURSOR" val="204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268.841"/>
  <p:tag name="LATEXADDIN" val="\documentclass{article}&#10;\usepackage{amsmath}&#10;\usepackage[textwidth=600pt]{geometry}&#10;\usepackage{xcolor}&#10;\pagestyle{empty}&#10;\begin{document}&#10;&#10;&#10;\textbf{Leakage Resilience ([DP07])} against a family $\mathcal{F}$ if for every $f\in\mathcal{F}$ and any two secrets $m, m'$ &#10;&#10;\end{document}"/>
  <p:tag name="IGUANATEXSIZE" val="18"/>
  <p:tag name="IGUANATEXCURSOR" val="176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769.029"/>
  <p:tag name="LATEXADDIN" val="\documentclass{article}&#10;\usepackage{amsmath}&#10;\usepackage[textwidth=600pt]{geometry}&#10;\usepackage{xcolor}&#10;\pagestyle{empty}&#10;\begin{document}&#10;&#10;&#10;&#10;$f(m_1,\cdots,m_n) \approx f(m'_1,\cdots,m_n')$ &#10;&#10;\end{document}"/>
  <p:tag name="IGUANATEXSIZE" val="18"/>
  <p:tag name="IGUANATEXCURSOR" val="146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4.6|5.2|5.4|0.8|6.2|8.7|0.7|3|7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734.533"/>
  <p:tag name="LATEXADDIN" val="\documentclass{article}&#10;\usepackage{amsmath}&#10;\usepackage[textwidth=600pt]{geometry}&#10;\usepackage[dvipsnames]{xcolor}&#10;&#10;\pagestyle{empty}&#10;\begin{document}&#10;&#10;Why not allow the dependence?&#10;&#10;\end{document}"/>
  <p:tag name="IGUANATEXSIZE" val="18"/>
  <p:tag name="IGUANATEXCURSOR" val="182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456.318"/>
  <p:tag name="LATEXADDIN" val="\documentclass{article}&#10;\usepackage{amsmath}&#10;\usepackage[textwidth=600pt]{geometry}&#10;\usepackage{xcolor}&#10;\pagestyle{empty}&#10;\begin{document}&#10;&#10;$Share(m)\rightarrow (m_1,\cdots,m_n)$&#10;&#10;\end{document}"/>
  <p:tag name="IGUANATEXSIZE" val="18"/>
  <p:tag name="IGUANATEXCURSOR" val="141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463.067"/>
  <p:tag name="LATEXADDIN" val="\documentclass{article}&#10;\usepackage{amsmath}&#10;\usepackage[textwidth=600pt]{geometry}&#10;\usepackage[dvipsnames]{xcolor}&#10;\pagestyle{empty}&#10;\begin{document}&#10;&#10;\textcolor{Maroon}{Adaptive vs. Non-adaptive}&#10;&#10;\end{document}"/>
  <p:tag name="IGUANATEXSIZE" val="18"/>
  <p:tag name="IGUANATEXCURSOR" val="164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112.111"/>
  <p:tag name="LATEXADDIN" val="\documentclass{article}&#10;\usepackage{amsmath}&#10;\usepackage[textwidth=600pt]{geometry}&#10;\usepackage[dvipsnames]{xcolor}&#10;\pagestyle{empty}&#10;\begin{document}&#10;&#10;\textcolor{Maroon}{Revealing full shares}&#10;&#10;\end{document}"/>
  <p:tag name="IGUANATEXSIZE" val="18"/>
  <p:tag name="IGUANATEXCURSOR" val="192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664.042"/>
  <p:tag name="LATEXADDIN" val="\documentclass{article}&#10;\usepackage{amsmath}&#10;\usepackage[textwidth=600pt]{geometry}&#10;\usepackage[dvipsnames]{xcolor}&#10;&#10;\pagestyle{empty}&#10;\begin{document}&#10;\textcolor{Maroon}{Independent vs. Joint Leakage}&#10;&#10;\end{document}"/>
  <p:tag name="IGUANATEXSIZE" val="18"/>
  <p:tag name="IGUANATEXCURSOR" val="169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015.748"/>
  <p:tag name="LATEXADDIN" val="\documentclass{article}&#10;\usepackage{amsmath}&#10;\usepackage[textwidth=600pt]{geometry}&#10;\usepackage[dvipsnames]{xcolor}&#10;&#10;\pagestyle{empty}&#10;\begin{document}&#10;&#10;Affine leakage - Lin et.al [LCGSW20]&#10;&#10;\end{document}"/>
  <p:tag name="IGUANATEXSIZE" val="18"/>
  <p:tag name="IGUANATEXCURSOR" val="169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112.111"/>
  <p:tag name="LATEXADDIN" val="\documentclass{article}&#10;\usepackage{amsmath}&#10;\usepackage[textwidth=600pt]{geometry}&#10;\usepackage{xcolor}&#10;\pagestyle{empty}&#10;\begin{document}&#10;&#10;Revealing full shares&#10;&#10;\end{document}"/>
  <p:tag name="IGUANATEXSIZE" val="18"/>
  <p:tag name="IGUANATEXCURSOR" val="156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788.1515"/>
  <p:tag name="LATEXADDIN" val="\documentclass{article}&#10;\usepackage{amsmath}&#10;\usepackage[textwidth=600pt]{geometry}&#10;\usepackage{xcolor}&#10;\pagestyle{empty}&#10;\begin{document}&#10;&#10;&#10;Leakage Phase&#10;\end{document}"/>
  <p:tag name="IGUANATEXSIZE" val="18"/>
  <p:tag name="IGUANATEXCURSOR" val="154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usepackage[textwidth=600pt]{geometry}&#10;\usepackage[dvipsnames]{xcolor}&#10; \definecolor{babyblue}{rgb}{0.54, 0.81, 0.94}&#10;\definecolor{airforceblue}{rgb}{0.36, 0.54, 0.66}&#10; \definecolor{babyblueeyes}{rgb}{0.63, 0.79, 0.95}&#10;\pagestyle{empty}&#10;\begin{document}&#10;&#10;\textcolor{babyblueeyes}{$\huge{\}}$}&#10;&#10;\end{document}"/>
  <p:tag name="IGUANATEXSIZE" val="18"/>
  <p:tag name="IGUANATEXCURSOR" val="323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usepackage[textwidth=600pt]{geometry}&#10;\usepackage{xcolor}&#10;\pagestyle{empty}&#10; \definecolor{babyblueeyes}{rgb}{0.63, 0.79, 0.95}&#10;\begin{document}&#10;&#10;\textcolor{babyblueeyes}{$\huge{\{}$}&#10;&#10;\end{document}"/>
  <p:tag name="IGUANATEXSIZE" val="18"/>
  <p:tag name="IGUANATEXCURSOR" val="228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405.324"/>
  <p:tag name="LATEXADDIN" val="\documentclass{article}&#10;\usepackage{amsmath}&#10;\usepackage[textwidth=600pt]{geometry}&#10;\usepackage{xcolor}&#10;\pagestyle{empty}&#10;\begin{document}&#10;&#10;Reveal full shares $\{2,3,5\}$&#10;&#10;\end{document}"/>
  <p:tag name="IGUANATEXSIZE" val="18"/>
  <p:tag name="IGUANATEXCURSOR" val="167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068.991"/>
  <p:tag name="LATEXADDIN" val="\documentclass{article}&#10;\usepackage{amsmath}&#10;\usepackage[textwidth=600pt]{geometry}&#10;\usepackage[dvipsnames]{xcolor}&#10;&#10;\pagestyle{empty}&#10;\begin{document}&#10;&#10;$f(W,S,Ch)$ checks if $Ch = \text{Ext}(W;S)$&#10;&#10;\end{document}"/>
  <p:tag name="IGUANATEXSIZE" val="18"/>
  <p:tag name="IGUANATEXCURSOR" val="197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13.1609"/>
  <p:tag name="LATEXADDIN" val="\documentclass{article}&#10;\usepackage{amsmath}&#10;\usepackage[textwidth=600pt]{geometry}&#10;\usepackage{xcolor}&#10;\pagestyle{empty}&#10;\begin{document}&#10;&#10;$\{m_2,m_3,m_5\}$&#10;&#10;\end{document}"/>
  <p:tag name="IGUANATEXSIZE" val="18"/>
  <p:tag name="IGUANATEXCURSOR" val="140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487.4391"/>
  <p:tag name="LATEXADDIN" val="\documentclass{article}&#10;\usepackage{amsmath}&#10;\usepackage[textwidth=600pt]{geometry}&#10;\usepackage{xcolor}&#10;\pagestyle{empty}&#10;\begin{document}&#10;&#10;Adaptive&#10;&#10;\end{document}"/>
  <p:tag name="IGUANATEXSIZE" val="18"/>
  <p:tag name="IGUANATEXCURSOR" val="148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8.4852"/>
  <p:tag name="ORIGINALWIDTH" val="126.7342"/>
  <p:tag name="LATEXADDIN" val="\documentclass{article}&#10;\usepackage{amsmath}&#10;\usepackage[textwidth=600pt]{geometry}&#10;\usepackage{xcolor}&#10;\pagestyle{empty}&#10;\begin{document}&#10;&#10;$f_{i_2}$&#10;&#10;\end{document}"/>
  <p:tag name="IGUANATEXSIZE" val="18"/>
  <p:tag name="IGUANATEXCURSOR" val="165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28.9464"/>
  <p:tag name="LATEXADDIN" val="\documentclass{article}&#10;\usepackage{amsmath}&#10;\usepackage[textwidth=600pt]{geometry}&#10;\usepackage{xcolor}&#10;\pagestyle{empty}&#10;\begin{document}&#10;&#10;$f_{i_2}(m_{i_2})$&#10;&#10;\end{document}"/>
  <p:tag name="IGUANATEXSIZE" val="18"/>
  <p:tag name="IGUANATEXCURSOR" val="174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8.4852"/>
  <p:tag name="ORIGINALWIDTH" val="124.4844"/>
  <p:tag name="LATEXADDIN" val="\documentclass{article}&#10;\usepackage{amsmath}&#10;\usepackage[textwidth=600pt]{geometry}&#10;\usepackage{xcolor}&#10;\pagestyle{empty}&#10;\begin{document}&#10;&#10;$f_{i_1}$&#10;&#10;\end{document}"/>
  <p:tag name="IGUANATEXSIZE" val="18"/>
  <p:tag name="IGUANATEXCURSOR" val="165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28.9464"/>
  <p:tag name="LATEXADDIN" val="\documentclass{article}&#10;\usepackage{amsmath}&#10;\usepackage[textwidth=600pt]{geometry}&#10;\usepackage{xcolor}&#10;\pagestyle{empty}&#10;\begin{document}&#10;&#10;$f_{i_1}(m_{i_1})$&#10;&#10;\end{document}"/>
  <p:tag name="IGUANATEXSIZE" val="18"/>
  <p:tag name="IGUANATEXCURSOR" val="174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170"/>
  <p:tag name="LAYER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263.967"/>
  <p:tag name="LATEXADDIN" val="\documentclass{article}&#10;\usepackage{amsmath}&#10;\usepackage[textwidth=600pt]{geometry}&#10;\usepackage{xcolor}&#10;\pagestyle{empty}&#10;\begin{document}&#10;&#10;Joint&#10;&#10;\end{document}"/>
  <p:tag name="IGUANATEXSIZE" val="18"/>
  <p:tag name="IGUANATEXCURSOR" val="145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11.6985"/>
  <p:tag name="LATEXADDIN" val="\documentclass{article}&#10;\usepackage{amsmath}&#10;\usepackage[textwidth=600pt]{geometry}&#10;\usepackage{xcolor}&#10;\pagestyle{empty}&#10;\begin{document}&#10;&#10;$f, \{1,2\}$&#10;&#10;\end{document}"/>
  <p:tag name="IGUANATEXSIZE" val="18"/>
  <p:tag name="IGUANATEXCURSOR" val="146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38.4327"/>
  <p:tag name="LATEXADDIN" val="\documentclass{article}&#10;\usepackage{amsmath}&#10;\usepackage[textwidth=600pt]{geometry}&#10;\usepackage{xcolor}&#10;\pagestyle{empty}&#10;\begin{document}&#10;&#10;$f(m_1,m_2)$&#10;&#10;\end{document}"/>
  <p:tag name="IGUANATEXSIZE" val="18"/>
  <p:tag name="IGUANATEXCURSOR" val="150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526.4341"/>
  <p:tag name="LATEXADDIN" val="\documentclass{article}&#10;\usepackage{amsmath}&#10;\usepackage[textwidth=600pt]{geometry}&#10;\usepackage[dvipsnames]{xcolor}&#10;&#10;\pagestyle{empty}&#10;\begin{document}&#10;&#10;\textcolor{Red}{The End?}&#10;&#10;\end{document}"/>
  <p:tag name="IGUANATEXSIZE" val="18"/>
  <p:tag name="IGUANATEXCURSOR" val="167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665.1669"/>
  <p:tag name="LATEXADDIN" val="\documentclass{article}&#10;\usepackage{amsmath}&#10;\usepackage[textwidth=600pt]{geometry}&#10;\usepackage{xcolor}&#10;\pagestyle{empty}&#10;\begin{document}&#10;&#10;Independent &#10;&#10;\end{document}"/>
  <p:tag name="IGUANATEXSIZE" val="18"/>
  <p:tag name="IGUANATEXCURSOR" val="151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270.7162"/>
  <p:tag name="LATEXADDIN" val="\documentclass{article}&#10;\usepackage{amsmath}&#10;\usepackage[textwidth=600pt]{geometry}&#10;\usepackage{xcolor}&#10;\pagestyle{empty}&#10;\begin{document}&#10;&#10;$f_1,f_2$&#10;&#10;\end{document}"/>
  <p:tag name="IGUANATEXSIZE" val="18"/>
  <p:tag name="IGUANATEXCURSOR" val="148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94.1507"/>
  <p:tag name="LATEXADDIN" val="\documentclass{article}&#10;\usepackage{amsmath}&#10;\usepackage[textwidth=600pt]{geometry}&#10;\usepackage{xcolor}&#10;\pagestyle{empty}&#10;\begin{document}&#10;&#10;$f_1(m_1),f_2(m_2)$&#10;&#10;\end{document}"/>
  <p:tag name="IGUANATEXSIZE" val="18"/>
  <p:tag name="IGUANATEXCURSOR" val="157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5.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550.806"/>
  <p:tag name="LATEXADDIN" val="\documentclass{article}&#10;\usepackage{amsmath}&#10;\usepackage[textwidth=600pt]{geometry}&#10;\usepackage[dvipsnames]{xcolor}&#10;&#10;\pagestyle{empty}&#10;\begin{document}&#10;&#10;\textcolor{Maroon}{Rate:} ${\text{Secret Size}}/{\text{Share Size}}$&#10;&#10;\end{document}"/>
  <p:tag name="IGUANATEXSIZE" val="18"/>
  <p:tag name="IGUANATEXCURSOR" val="219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133.858"/>
  <p:tag name="LATEXADDIN" val="\documentclass{article}&#10;\usepackage{amsmath}&#10;\usepackage[textwidth=600pt]{geometry}&#10;\usepackage[dvipsnames]{xcolor}&#10;&#10;\pagestyle{empty}&#10;\begin{document}&#10;&#10;\textcolor{Maroon}{Per-query Limit:} Maximum number of shares on which a single joint query can be asked $(\leq t)$ &#10;&#10;\end{document}"/>
  <p:tag name="IGUANATEXSIZE" val="18"/>
  <p:tag name="IGUANATEXCURSOR" val="260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4.9|18.3|6|12.6|19.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2453.693"/>
  <p:tag name="LATEXADDIN" val="\documentclass{article}&#10;\usepackage{amsmath}&#10;\usepackage[textwidth=600pt]{geometry}&#10;\usepackage[dvipsnames]{xcolor}&#10;&#10;\pagestyle{empty}&#10;\begin{document}&#10;&#10;\begin{itemize}&#10;\item[] \textcolor{Blue}{No adaptive or joint LRSS has constant rate!}  &#10;\end{itemize}&#10;&#10;\end{document}"/>
  <p:tag name="IGUANATEXSIZE" val="18"/>
  <p:tag name="IGUANATEXCURSOR" val="176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250.4687"/>
  <p:tag name="LATEXADDIN" val="\documentclass{article}&#10;\usepackage{amsmath}&#10;\usepackage[textwidth=600pt]{geometry}&#10;\usepackage[dvipsnames]{xcolor}&#10;&#10;\pagestyle{empty}&#10;\begin{document}&#10;&#10;Rate&#10;&#10;\end{document}"/>
  <p:tag name="IGUANATEXSIZE" val="18"/>
  <p:tag name="IGUANATEXCURSOR" val="157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808.399"/>
  <p:tag name="LATEXADDIN" val="\documentclass{article}&#10;\usepackage{amsmath}&#10;\usepackage[textwidth=600pt]{geometry}&#10;\usepackage[dvipsnames]{xcolor}&#10;&#10;\pagestyle{empty}&#10;\begin{document}&#10;Leakage Model&#10;&#10;\end{document}"/>
  <p:tag name="IGUANATEXSIZE" val="18"/>
  <p:tag name="IGUANATEXCURSOR" val="157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102.362"/>
  <p:tag name="LATEXADDIN" val="\documentclass{article}&#10;\usepackage{amsmath}&#10;\usepackage[textwidth=600pt]{geometry}&#10;\usepackage[dvipsnames]{xcolor}&#10;&#10;\pagestyle{empty}&#10;\begin{document}&#10;&#10;\textcolor{Blue}{Adaptive Extractors}&#10;&#10;\end{document}"/>
  <p:tag name="IGUANATEXSIZE" val="18"/>
  <p:tag name="IGUANATEXCURSOR" val="189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14.3982"/>
  <p:tag name="LATEXADDIN" val="\documentclass{article}&#10;\usepackage{amsmath}&#10;\usepackage[textwidth=600pt]{geometry}&#10;\usepackage[dvipsnames]{xcolor}&#10;&#10;\pagestyle{empty}&#10;\begin{document}&#10;&#10;[CGGKMLZ20]&#10;&#10;\end{document}"/>
  <p:tag name="IGUANATEXSIZE" val="18"/>
  <p:tag name="IGUANATEXCURSOR" val="163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4.6944"/>
  <p:tag name="LATEXADDIN" val="\documentclass{article}&#10;\usepackage{amsmath}&#10;\usepackage[textwidth=600pt]{geometry}&#10;\usepackage[dvipsnames]{xcolor}&#10;&#10;\pagestyle{empty}&#10;\begin{document}&#10;&#10;[KMS19]&#10;&#10;\end{document}"/>
  <p:tag name="IGUANATEXSIZE" val="18"/>
  <p:tag name="IGUANATEXCURSOR" val="159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88.1515"/>
  <p:tag name="LATEXADDIN" val="\documentclass{article}&#10;\usepackage{amsmath}&#10;\usepackage[textwidth=600pt]{geometry}&#10;\usepackage[dvipsnames]{xcolor}&#10;&#10;\pagestyle{empty}&#10;\begin{document}&#10;&#10;[ADNOPRS19]&#10;&#10;\end{document}"/>
  <p:tag name="IGUANATEXSIZE" val="18"/>
  <p:tag name="IGUANATEXCURSOR" val="163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26.9591"/>
  <p:tag name="LATEXADDIN" val="\documentclass{article}&#10;\usepackage{amsmath}&#10;\usepackage[textwidth=600pt]{geometry}&#10;\usepackage[dvipsnames]{xcolor}&#10;&#10;\pagestyle{empty}&#10;\begin{document}&#10;&#10;[SV19]&#10;&#10;\end{document}"/>
  <p:tag name="IGUANATEXSIZE" val="18"/>
  <p:tag name="IGUANATEXCURSOR" val="158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70.9787"/>
  <p:tag name="LATEXADDIN" val="\documentclass{article}&#10;\usepackage{amsmath}&#10;\usepackage[textwidth=600pt]{geometry}&#10;\usepackage[dvipsnames]{xcolor}&#10;&#10;\pagestyle{empty}&#10;\begin{document}&#10; $1/3$&#10;&#10;\end{document}"/>
  <p:tag name="IGUANATEXSIZE" val="18"/>
  <p:tag name="IGUANATEXCURSOR" val="154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509.561"/>
  <p:tag name="LATEXADDIN" val="\documentclass{article}&#10;\usepackage{amsmath}&#10;\usepackage[textwidth=600pt]{geometry}&#10;\usepackage[dvipsnames]{xcolor}&#10;&#10;\pagestyle{empty}&#10;\begin{document}&#10;&#10;Information-theoretic works&#10;&#10;\end{document}"/>
  <p:tag name="IGUANATEXSIZE" val="18"/>
  <p:tag name="IGUANATEXCURSOR" val="180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3120.36"/>
  <p:tag name="LATEXADDIN" val="\documentclass{article}&#10;\usepackage{amsmath}&#10;\usepackage[textwidth=600pt]{geometry}&#10;\usepackage[dvipsnames]{xcolor}&#10;&#10;\pagestyle{empty}&#10;\begin{document}&#10;&#10;DDV10, LL12, ADKO15, GK18, BDIR18, SV19, KMS19, &#10;&#10;\end{document}"/>
  <p:tag name="IGUANATEXSIZE" val="18"/>
  <p:tag name="IGUANATEXCURSOR" val="217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9846"/>
  <p:tag name="ORIGINALWIDTH" val="2982.377"/>
  <p:tag name="LATEXADDIN" val="\documentclass{article}&#10;\usepackage{amsmath}&#10;\usepackage[textwidth=600pt]{geometry}&#10;\usepackage[dvipsnames]{xcolor}&#10;&#10;\pagestyle{empty}&#10;\begin{document}&#10;&#10;LCG$^+$19, ADN$^+$19, FV19, BFV19, CGG$^+$20, BFO$^+$20 &#10;&#10;\end{document}"/>
  <p:tag name="IGUANATEXSIZE" val="18"/>
  <p:tag name="IGUANATEXCURSOR" val="156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9.4676"/>
  <p:tag name="ORIGINALWIDTH" val="909.6363"/>
  <p:tag name="LATEXADDIN" val="\documentclass{article}&#10;\usepackage{amsmath}&#10;\usepackage[textwidth=600pt]{geometry}&#10;\usepackage[dvipsnames]{xcolor}&#10;&#10;\pagestyle{empty}&#10;\begin{document}&#10;&#10;\noindent \begin{center}{Independent and \\ non-adaptive}\end{center}&#10;&#10;\end{document}"/>
  <p:tag name="IGUANATEXSIZE" val="18"/>
  <p:tag name="IGUANATEXCURSOR" val="198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.9666"/>
  <p:tag name="ORIGINALWIDTH" val="1022.122"/>
  <p:tag name="LATEXADDIN" val="\documentclass{article}&#10;\usepackage{amsmath}&#10;\usepackage[textwidth=600pt]{geometry}&#10;\usepackage[dvipsnames]{xcolor}&#10;&#10;\pagestyle{empty}&#10;\begin{document}&#10;&#10;\noindent \begin{center}{Joint (overlapping) \\ and  adaptive}\end{center}&#10;&#10;\end{document}"/>
  <p:tag name="IGUANATEXSIZE" val="18"/>
  <p:tag name="IGUANATEXCURSOR" val="207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536.9329"/>
  <p:tag name="LATEXADDIN" val="\documentclass{article}&#10;\usepackage{amsmath}&#10;\usepackage{xcolor}&#10;\pagestyle{empty}&#10;\begin{document}&#10;&#10;&#10;\textbf{Security:}&#10;&#10;\end{document}"/>
  <p:tag name="IGUANATEXSIZE" val="18"/>
  <p:tag name="IGUANATEXCURSOR" val="109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.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250.4687"/>
  <p:tag name="LATEXADDIN" val="\documentclass{article}&#10;\usepackage{amsmath}&#10;\usepackage[textwidth=600pt]{geometry}&#10;\usepackage[dvipsnames]{xcolor}&#10;&#10;\pagestyle{empty}&#10;\begin{document}&#10;&#10;Rate&#10;&#10;\end{document}"/>
  <p:tag name="IGUANATEXSIZE" val="18"/>
  <p:tag name="IGUANATEXCURSOR" val="157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808.399"/>
  <p:tag name="LATEXADDIN" val="\documentclass{article}&#10;\usepackage{amsmath}&#10;\usepackage[textwidth=600pt]{geometry}&#10;\usepackage[dvipsnames]{xcolor}&#10;&#10;\pagestyle{empty}&#10;\begin{document}&#10;Leakage Model&#10;&#10;\end{document}"/>
  <p:tag name="IGUANATEXSIZE" val="18"/>
  <p:tag name="IGUANATEXCURSOR" val="157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14.3982"/>
  <p:tag name="LATEXADDIN" val="\documentclass{article}&#10;\usepackage{amsmath}&#10;\usepackage[textwidth=600pt]{geometry}&#10;\usepackage[dvipsnames]{xcolor}&#10;&#10;\pagestyle{empty}&#10;\begin{document}&#10;&#10;[CGGKMLZ20]&#10;&#10;\end{document}"/>
  <p:tag name="IGUANATEXSIZE" val="18"/>
  <p:tag name="IGUANATEXCURSOR" val="163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4.6944"/>
  <p:tag name="LATEXADDIN" val="\documentclass{article}&#10;\usepackage{amsmath}&#10;\usepackage[textwidth=600pt]{geometry}&#10;\usepackage[dvipsnames]{xcolor}&#10;&#10;\pagestyle{empty}&#10;\begin{document}&#10;&#10;[KMS19]&#10;&#10;\end{document}"/>
  <p:tag name="IGUANATEXSIZE" val="18"/>
  <p:tag name="IGUANATEXCURSOR" val="159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88.1515"/>
  <p:tag name="LATEXADDIN" val="\documentclass{article}&#10;\usepackage{amsmath}&#10;\usepackage[textwidth=600pt]{geometry}&#10;\usepackage[dvipsnames]{xcolor}&#10;&#10;\pagestyle{empty}&#10;\begin{document}&#10;&#10;[ADNOPRS19]&#10;&#10;\end{document}"/>
  <p:tag name="IGUANATEXSIZE" val="18"/>
  <p:tag name="IGUANATEXCURSOR" val="163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26.9591"/>
  <p:tag name="LATEXADDIN" val="\documentclass{article}&#10;\usepackage{amsmath}&#10;\usepackage[textwidth=600pt]{geometry}&#10;\usepackage[dvipsnames]{xcolor}&#10;&#10;\pagestyle{empty}&#10;\begin{document}&#10;&#10;[SV19]&#10;&#10;\end{document}"/>
  <p:tag name="IGUANATEXSIZE" val="18"/>
  <p:tag name="IGUANATEXCURSOR" val="158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70.9787"/>
  <p:tag name="LATEXADDIN" val="\documentclass{article}&#10;\usepackage{amsmath}&#10;\usepackage[textwidth=600pt]{geometry}&#10;\usepackage[dvipsnames]{xcolor}&#10;&#10;\pagestyle{empty}&#10;\begin{document}&#10; $1/3$&#10;&#10;\end{document}"/>
  <p:tag name="IGUANATEXSIZE" val="18"/>
  <p:tag name="IGUANATEXCURSOR" val="154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9.4676"/>
  <p:tag name="ORIGINALWIDTH" val="909.6363"/>
  <p:tag name="LATEXADDIN" val="\documentclass{article}&#10;\usepackage{amsmath}&#10;\usepackage[textwidth=600pt]{geometry}&#10;\usepackage[dvipsnames]{xcolor}&#10;&#10;\pagestyle{empty}&#10;\begin{document}&#10;&#10;\noindent \begin{center}{Independent and \\ non-adaptive}\end{center}&#10;&#10;\end{document}"/>
  <p:tag name="IGUANATEXSIZE" val="18"/>
  <p:tag name="IGUANATEXCURSOR" val="198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.9666"/>
  <p:tag name="ORIGINALWIDTH" val="1022.122"/>
  <p:tag name="LATEXADDIN" val="\documentclass{article}&#10;\usepackage{amsmath}&#10;\usepackage[textwidth=600pt]{geometry}&#10;\usepackage[dvipsnames]{xcolor}&#10;&#10;\pagestyle{empty}&#10;\begin{document}&#10;&#10;\noindent \begin{center}{Joint (overlapping) \\ and  adaptive}\end{center}&#10;&#10;\end{document}"/>
  <p:tag name="IGUANATEXSIZE" val="18"/>
  <p:tag name="IGUANATEXCURSOR" val="207"/>
  <p:tag name="TRANSPARENCY" val="True"/>
  <p:tag name="LATEXENGINEID" val="0"/>
  <p:tag name="TEMPFOLDER" val="C:\Users\t-saobb.FAREAST\Documents\iguana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C00000"/>
            </a:solidFill>
            <a:latin typeface="CMU Serif" panose="02000603000000000000" pitchFamily="2" charset="0"/>
            <a:ea typeface="CMU Serif" panose="02000603000000000000" pitchFamily="2" charset="0"/>
            <a:cs typeface="CMU Serif" panose="02000603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F33FE975969943B9F58C04190D9DA9" ma:contentTypeVersion="10" ma:contentTypeDescription="Create a new document." ma:contentTypeScope="" ma:versionID="ad0628d74751042a6d453241da32e7cb">
  <xsd:schema xmlns:xsd="http://www.w3.org/2001/XMLSchema" xmlns:xs="http://www.w3.org/2001/XMLSchema" xmlns:p="http://schemas.microsoft.com/office/2006/metadata/properties" xmlns:ns3="286279af-56a3-44ad-ab8a-425f33a8167b" xmlns:ns4="aaefc862-174b-4804-a723-7d88d758653e" targetNamespace="http://schemas.microsoft.com/office/2006/metadata/properties" ma:root="true" ma:fieldsID="1efd5734f4775bd5074dbfefcdeb4f29" ns3:_="" ns4:_="">
    <xsd:import namespace="286279af-56a3-44ad-ab8a-425f33a8167b"/>
    <xsd:import namespace="aaefc862-174b-4804-a723-7d88d758653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6279af-56a3-44ad-ab8a-425f33a816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efc862-174b-4804-a723-7d88d758653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1B48B5-1E85-40FA-9491-C98EF8B7B115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aaefc862-174b-4804-a723-7d88d758653e"/>
    <ds:schemaRef ds:uri="http://schemas.microsoft.com/office/infopath/2007/PartnerControls"/>
    <ds:schemaRef ds:uri="286279af-56a3-44ad-ab8a-425f33a8167b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1B66D36-2913-433A-8092-BA7A14D0DA79}">
  <ds:schemaRefs>
    <ds:schemaRef ds:uri="286279af-56a3-44ad-ab8a-425f33a8167b"/>
    <ds:schemaRef ds:uri="aaefc862-174b-4804-a723-7d88d758653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797C91A-1276-422A-8B33-4ADB5BAA1B1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3121</TotalTime>
  <Words>114</Words>
  <Application>Microsoft Office PowerPoint</Application>
  <PresentationFormat>Widescreen</PresentationFormat>
  <Paragraphs>43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CMU Serif</vt:lpstr>
      <vt:lpstr>Office Theme</vt:lpstr>
      <vt:lpstr>PowerPoint Presentation</vt:lpstr>
      <vt:lpstr>Talk Outline</vt:lpstr>
      <vt:lpstr>Randomness Extractors [Nissan and Zuckerman, 96]</vt:lpstr>
      <vt:lpstr>Adaptive Extractors</vt:lpstr>
      <vt:lpstr>Output-adaptivity of Extractors</vt:lpstr>
      <vt:lpstr>Secret Sharing Schemes [Sha79, Bla79]</vt:lpstr>
      <vt:lpstr>Leakage Models</vt:lpstr>
      <vt:lpstr>Parameters</vt:lpstr>
      <vt:lpstr>Relevant Prior Work</vt:lpstr>
      <vt:lpstr>Our Result</vt:lpstr>
      <vt:lpstr>Our Result: Leakage Model</vt:lpstr>
      <vt:lpstr>Construction: Building Blocks</vt:lpstr>
      <vt:lpstr>Base Construction</vt:lpstr>
      <vt:lpstr>Base Construction: Security</vt:lpstr>
      <vt:lpstr>Extending the Base Construction</vt:lpstr>
      <vt:lpstr>Towards Final Construction</vt:lpstr>
      <vt:lpstr>Towards Final Construction: Security</vt:lpstr>
      <vt:lpstr>Final Construction</vt:lpstr>
      <vt:lpstr>Instantiation</vt:lpstr>
      <vt:lpstr>Applications of LRSS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Sree guru Ganesa Saaradaabhyo Namaha</dc:title>
  <dc:creator>Sai Lakshmi Bhavana Obbattu</dc:creator>
  <cp:lastModifiedBy>Sai Lakshmi Bhavana Obbattu</cp:lastModifiedBy>
  <cp:revision>11</cp:revision>
  <dcterms:created xsi:type="dcterms:W3CDTF">2021-07-15T07:13:05Z</dcterms:created>
  <dcterms:modified xsi:type="dcterms:W3CDTF">2021-08-10T12:38:04Z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0x01010015F33FE975969943B9F58C04190D9DA9</vt:lpwstr>
  </property>
</Properties>
</file>