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8" r:id="rId4"/>
    <p:sldId id="299" r:id="rId5"/>
    <p:sldId id="297" r:id="rId6"/>
    <p:sldId id="300" r:id="rId7"/>
    <p:sldId id="290" r:id="rId8"/>
    <p:sldId id="301" r:id="rId9"/>
    <p:sldId id="302" r:id="rId10"/>
    <p:sldId id="303" r:id="rId11"/>
    <p:sldId id="304" r:id="rId12"/>
    <p:sldId id="306" r:id="rId13"/>
    <p:sldId id="276" r:id="rId14"/>
    <p:sldId id="279" r:id="rId15"/>
    <p:sldId id="280" r:id="rId1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737E-0DDC-4E34-9CB4-2EEB867EE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9AF6C-52E8-4546-B696-F8A9B28D0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484C1-180C-4194-BFAF-E1F30FE5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30123-CA1E-4550-94AE-1188F5E1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92B5D-255C-414C-903C-9B336935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37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46F7-B527-4CE1-8B36-6064DC62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6E34C-1B59-4069-BB45-9873E8C8D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32462-8A44-465E-BAEF-E2566905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7FE1A-BDE8-45A4-BD66-40933079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FD708-0C6D-4F76-AD63-F5D78FDB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809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DB5CF-C368-4B05-BD14-54A5D9A74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BF66D-480B-4C0E-9CDF-3E155D9CF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8AA0B-7463-484C-83FD-178B6388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0F194-CE70-4849-AE48-614C0844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5BC4F-9D98-4887-80E0-A05BCC0D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8214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33C8-1A23-4CBB-9C8D-6D4D672E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10839-4620-407B-89ED-542AF877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2C6A2-507F-40FC-BEB8-CDC9F672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64D6-038F-49DA-B91C-F7D3C4AD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7CB-4DDF-4797-8768-024BE673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2579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8986D-A72E-49D0-BBC9-B6E76ADE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C69D5-57E3-4A38-9CEF-3DB3ACC8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D405C-4EAC-481B-89B8-F0883F8A6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552B2-ACD5-44F2-95A0-AF548A1C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C7739-414A-490F-8A88-891D339A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0004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F217-6077-4B13-889A-DE08E364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3A7A6-2841-4379-9A4E-313D7ED29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E5CD1-EBA7-4785-9F29-0681F1E4C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70695-0D27-4B59-9AF3-A779EFEB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D1BDC-4104-4B94-981F-AE04226C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483C7-BE98-4990-A080-62AA43A3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7787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39F5-9AA7-4E8C-8869-FB1F3561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EECA-CB88-4116-8287-FFDD88ADF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91FBE-BD1D-4577-8281-64C29B87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8F652-2A37-4C98-997B-3E6CE7B71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D5C1-007B-4E70-84F2-00630B663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8FA8EB-30E7-46C0-B9B2-2A64ECA0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CB6716-37F1-4FED-BE7F-F6E13854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D4951-95F1-42B0-BED5-8023B32B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489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31CE6-6AF5-4D7B-AA7C-E176015D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2D23C-4674-4646-AD86-08F6D834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B48DF-9D2C-443E-AF3B-259CFE0F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77045-1672-4B15-B0FC-1F04AE53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626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97225-D346-4A88-9A46-CED62C35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8AFD0C-F592-47CF-8502-BC9CDB51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C56E6-AF62-4224-BC2C-037EC156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427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B98B-B85E-4B1E-872C-62070F820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AB56C-EBA5-4791-B35D-83327B538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ED2E7-EE05-4D42-B822-25B825D3C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10A4C-74D1-429D-BFCA-244FEA88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DA19E-EEDC-41C3-B98F-691F3730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4AFF-9504-49BF-ADC6-F2E9FF2B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4025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3534-A7DB-4247-9DF5-901C1AF96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4468F2-00CE-4053-AD42-143051DE0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A7DC4-0A7A-4CD3-8118-A5962722C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18D5-02B5-46A7-8360-E7FD2307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3B32D-488B-4CDC-93F9-60395080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CB583-7B9D-458F-AFE7-EDE88003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6059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6BEB1-96F0-4874-9D4B-3B5C98C3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4EFAF-7E44-4480-8FEC-33FDA94E5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C2C65-ED30-4A87-AB1E-CF6EAD120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3AA13-C675-4DF5-8516-85245F1381B9}" type="datetimeFigureOut">
              <a:rPr lang="LID4096" smtClean="0"/>
              <a:t>10/20/2021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BE0B2-EA3E-4A12-A36E-208219471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9257C-2E69-47AD-BF79-967B8BA35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B5D8-15C0-48D9-A37F-F90536FDD17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7648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B4F82-82F7-4243-ACAE-39125B409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Improved cryptanalysis of UOV and Rainbow </a:t>
            </a:r>
            <a:br>
              <a:rPr lang="en-US" dirty="0"/>
            </a:br>
            <a:endParaRPr lang="LID4096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E8DFD-F883-46BA-99C4-F4394DB98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3624"/>
            <a:ext cx="9144000" cy="1655762"/>
          </a:xfrm>
        </p:spPr>
        <p:txBody>
          <a:bodyPr/>
          <a:lstStyle/>
          <a:p>
            <a:r>
              <a:rPr lang="en-US" dirty="0"/>
              <a:t>Ward Beullens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imec</a:t>
            </a:r>
            <a:r>
              <a:rPr lang="en-US" dirty="0"/>
              <a:t>-COSIC, KU Leuven, Belgium</a:t>
            </a:r>
            <a:endParaRPr lang="LID4096" dirty="0"/>
          </a:p>
        </p:txBody>
      </p:sp>
      <p:pic>
        <p:nvPicPr>
          <p:cNvPr id="4" name="Picture 2" descr="COSIC">
            <a:extLst>
              <a:ext uri="{FF2B5EF4-FFF2-40B4-BE49-F238E27FC236}">
                <a16:creationId xmlns:a16="http://schemas.microsoft.com/office/drawing/2014/main" id="{43985D1B-5ECC-4247-B9C3-864E474AF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35" y="4200961"/>
            <a:ext cx="1666113" cy="223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C8ED0224-A9AC-4716-8A56-F87CFD94F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353" y="5174132"/>
            <a:ext cx="360045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44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3AE3-7EC8-452A-BA81-E7248A8C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Attack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8FB87-078B-4E27-B1DC-D34261130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New attack against UOV and Rainbow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Attack against Rainbow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(See video/paper)</a:t>
            </a:r>
            <a:endParaRPr lang="LID4096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017FF6-7E00-4B33-B9DB-020DE2AB1A80}"/>
              </a:ext>
            </a:extLst>
          </p:cNvPr>
          <p:cNvSpPr txBox="1">
            <a:spLocks/>
          </p:cNvSpPr>
          <p:nvPr/>
        </p:nvSpPr>
        <p:spPr>
          <a:xfrm>
            <a:off x="838200" y="33385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Rectangular </a:t>
            </a:r>
            <a:r>
              <a:rPr lang="en-US" dirty="0" err="1"/>
              <a:t>MinRank</a:t>
            </a:r>
            <a:r>
              <a:rPr lang="en-US" dirty="0"/>
              <a:t> Attack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3508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AE74-2D60-40DC-836F-8187D7DE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</a:t>
            </a:r>
            <a:r>
              <a:rPr lang="en-US" dirty="0" err="1"/>
              <a:t>Minrank</a:t>
            </a:r>
            <a:r>
              <a:rPr lang="en-US" dirty="0"/>
              <a:t> attack</a:t>
            </a:r>
            <a:endParaRPr lang="LID4096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F5633C-EC01-413D-917E-C103F55B6149}"/>
              </a:ext>
            </a:extLst>
          </p:cNvPr>
          <p:cNvSpPr/>
          <p:nvPr/>
        </p:nvSpPr>
        <p:spPr>
          <a:xfrm>
            <a:off x="1533525" y="2662177"/>
            <a:ext cx="3831771" cy="32782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71E1EC-07F1-4B18-993F-EEF80B93D333}"/>
              </a:ext>
            </a:extLst>
          </p:cNvPr>
          <p:cNvSpPr/>
          <p:nvPr/>
        </p:nvSpPr>
        <p:spPr>
          <a:xfrm>
            <a:off x="7392078" y="2952758"/>
            <a:ext cx="3009222" cy="243839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EAC599-EAEF-4A9D-993A-352D2004103B}"/>
              </a:ext>
            </a:extLst>
          </p:cNvPr>
          <p:cNvSpPr/>
          <p:nvPr/>
        </p:nvSpPr>
        <p:spPr>
          <a:xfrm>
            <a:off x="7557411" y="3619499"/>
            <a:ext cx="2367640" cy="163393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DAF4B3-EB8A-42E9-92AA-CE13C24974C6}"/>
              </a:ext>
            </a:extLst>
          </p:cNvPr>
          <p:cNvSpPr/>
          <p:nvPr/>
        </p:nvSpPr>
        <p:spPr>
          <a:xfrm>
            <a:off x="1971675" y="3310094"/>
            <a:ext cx="3095625" cy="2538256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444EC-7D77-4975-B806-A166A53C9BFE}"/>
                  </a:ext>
                </a:extLst>
              </p:cNvPr>
              <p:cNvSpPr txBox="1"/>
              <p:nvPr/>
            </p:nvSpPr>
            <p:spPr>
              <a:xfrm>
                <a:off x="2954110" y="2155435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444EC-7D77-4975-B806-A166A53C9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110" y="2155435"/>
                <a:ext cx="990600" cy="506742"/>
              </a:xfrm>
              <a:prstGeom prst="rect">
                <a:avLst/>
              </a:prstGeom>
              <a:blipFill>
                <a:blip r:embed="rId2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C1551A-3D86-49B4-B90D-5D39AEFAC0AD}"/>
                  </a:ext>
                </a:extLst>
              </p:cNvPr>
              <p:cNvSpPr txBox="1"/>
              <p:nvPr/>
            </p:nvSpPr>
            <p:spPr>
              <a:xfrm>
                <a:off x="8028897" y="2457111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C1551A-3D86-49B4-B90D-5D39AEFAC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897" y="2457111"/>
                <a:ext cx="990600" cy="506742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E5E6A4-4940-4ED6-9C7B-AE26AC001D35}"/>
                  </a:ext>
                </a:extLst>
              </p:cNvPr>
              <p:cNvSpPr txBox="1"/>
              <p:nvPr/>
            </p:nvSpPr>
            <p:spPr>
              <a:xfrm>
                <a:off x="3163659" y="2833040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E5E6A4-4940-4ED6-9C7B-AE26AC001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659" y="2833040"/>
                <a:ext cx="990600" cy="477054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248F4EC-0B84-41DF-97F2-4BB5BF199972}"/>
              </a:ext>
            </a:extLst>
          </p:cNvPr>
          <p:cNvSpPr/>
          <p:nvPr/>
        </p:nvSpPr>
        <p:spPr>
          <a:xfrm>
            <a:off x="7766961" y="4005668"/>
            <a:ext cx="1870295" cy="114816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519DB7-4DCB-493C-9029-EF77B8B085A6}"/>
              </a:ext>
            </a:extLst>
          </p:cNvPr>
          <p:cNvSpPr txBox="1"/>
          <p:nvPr/>
        </p:nvSpPr>
        <p:spPr>
          <a:xfrm>
            <a:off x="8105775" y="4676775"/>
            <a:ext cx="266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.</a:t>
            </a:r>
            <a:endParaRPr lang="LID4096" sz="25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9CE01-9B47-4781-B363-34B519B851EF}"/>
              </a:ext>
            </a:extLst>
          </p:cNvPr>
          <p:cNvSpPr txBox="1"/>
          <p:nvPr/>
        </p:nvSpPr>
        <p:spPr>
          <a:xfrm>
            <a:off x="8239125" y="4744009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LID4096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1AD048B-15A3-4417-930D-C26660CA315E}"/>
              </a:ext>
            </a:extLst>
          </p:cNvPr>
          <p:cNvSpPr/>
          <p:nvPr/>
        </p:nvSpPr>
        <p:spPr>
          <a:xfrm>
            <a:off x="2449284" y="3787148"/>
            <a:ext cx="2265590" cy="198079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7A1F9A5-84B8-4124-8610-28B1B87A3B2F}"/>
              </a:ext>
            </a:extLst>
          </p:cNvPr>
          <p:cNvSpPr/>
          <p:nvPr/>
        </p:nvSpPr>
        <p:spPr>
          <a:xfrm>
            <a:off x="2630944" y="4393746"/>
            <a:ext cx="1933575" cy="13131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D100A1-EF62-48AD-AD4B-1418C02C6391}"/>
              </a:ext>
            </a:extLst>
          </p:cNvPr>
          <p:cNvSpPr txBox="1"/>
          <p:nvPr/>
        </p:nvSpPr>
        <p:spPr>
          <a:xfrm>
            <a:off x="3400425" y="3383291"/>
            <a:ext cx="7538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C50F4-65FC-4A55-81DC-2ADC342738AD}"/>
                  </a:ext>
                </a:extLst>
              </p:cNvPr>
              <p:cNvSpPr txBox="1"/>
              <p:nvPr/>
            </p:nvSpPr>
            <p:spPr>
              <a:xfrm>
                <a:off x="3142570" y="392197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C50F4-65FC-4A55-81DC-2ADC34273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570" y="3921979"/>
                <a:ext cx="990600" cy="477054"/>
              </a:xfrm>
              <a:prstGeom prst="rect">
                <a:avLst/>
              </a:prstGeom>
              <a:blipFill>
                <a:blip r:embed="rId5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8D23F1-F4CD-46BB-BFCF-489CD45B8497}"/>
                  </a:ext>
                </a:extLst>
              </p:cNvPr>
              <p:cNvSpPr txBox="1"/>
              <p:nvPr/>
            </p:nvSpPr>
            <p:spPr>
              <a:xfrm>
                <a:off x="8043863" y="317201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8D23F1-F4CD-46BB-BFCF-489CD45B8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863" y="3172019"/>
                <a:ext cx="990600" cy="477054"/>
              </a:xfrm>
              <a:prstGeom prst="rect">
                <a:avLst/>
              </a:prstGeom>
              <a:blipFill>
                <a:blip r:embed="rId6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2041A7F5-8ABE-4193-A7D8-3FF30AA5731B}"/>
              </a:ext>
            </a:extLst>
          </p:cNvPr>
          <p:cNvSpPr txBox="1"/>
          <p:nvPr/>
        </p:nvSpPr>
        <p:spPr>
          <a:xfrm>
            <a:off x="8143875" y="3566809"/>
            <a:ext cx="990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/>
              <a:t>…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E261FC-AAE0-4C94-930B-4851248BB7D3}"/>
              </a:ext>
            </a:extLst>
          </p:cNvPr>
          <p:cNvCxnSpPr>
            <a:cxnSpLocks/>
          </p:cNvCxnSpPr>
          <p:nvPr/>
        </p:nvCxnSpPr>
        <p:spPr>
          <a:xfrm flipV="1">
            <a:off x="4806044" y="3310094"/>
            <a:ext cx="2960917" cy="3387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DC3322-2BAA-487A-B769-E170363A2A39}"/>
              </a:ext>
            </a:extLst>
          </p:cNvPr>
          <p:cNvCxnSpPr>
            <a:cxnSpLocks/>
          </p:cNvCxnSpPr>
          <p:nvPr/>
        </p:nvCxnSpPr>
        <p:spPr>
          <a:xfrm flipV="1">
            <a:off x="4276725" y="4577169"/>
            <a:ext cx="3829050" cy="4172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C26C8E-817B-4BA3-85E6-D68BE94AFE02}"/>
              </a:ext>
            </a:extLst>
          </p:cNvPr>
          <p:cNvCxnSpPr>
            <a:cxnSpLocks/>
          </p:cNvCxnSpPr>
          <p:nvPr/>
        </p:nvCxnSpPr>
        <p:spPr>
          <a:xfrm flipV="1">
            <a:off x="4564519" y="3834316"/>
            <a:ext cx="3379331" cy="388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A43F42-141D-4035-8EA1-27950E4BB0F9}"/>
                  </a:ext>
                </a:extLst>
              </p:cNvPr>
              <p:cNvSpPr txBox="1"/>
              <p:nvPr/>
            </p:nvSpPr>
            <p:spPr>
              <a:xfrm>
                <a:off x="5610224" y="3026463"/>
                <a:ext cx="1444405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,⋅)</m:t>
                      </m:r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A43F42-141D-4035-8EA1-27950E4BB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24" y="3026463"/>
                <a:ext cx="1444405" cy="477054"/>
              </a:xfrm>
              <a:prstGeom prst="rect">
                <a:avLst/>
              </a:prstGeom>
              <a:blipFill>
                <a:blip r:embed="rId7"/>
                <a:stretch>
                  <a:fillRect b="-1645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7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AE74-2D60-40DC-836F-8187D7DE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</a:t>
            </a:r>
            <a:r>
              <a:rPr lang="en-US" dirty="0" err="1"/>
              <a:t>Minrank</a:t>
            </a:r>
            <a:r>
              <a:rPr lang="en-US" dirty="0"/>
              <a:t> attack</a:t>
            </a:r>
            <a:endParaRPr lang="LID4096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F5633C-EC01-413D-917E-C103F55B6149}"/>
              </a:ext>
            </a:extLst>
          </p:cNvPr>
          <p:cNvSpPr/>
          <p:nvPr/>
        </p:nvSpPr>
        <p:spPr>
          <a:xfrm>
            <a:off x="1533525" y="2662177"/>
            <a:ext cx="3831771" cy="32782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71E1EC-07F1-4B18-993F-EEF80B93D333}"/>
              </a:ext>
            </a:extLst>
          </p:cNvPr>
          <p:cNvSpPr/>
          <p:nvPr/>
        </p:nvSpPr>
        <p:spPr>
          <a:xfrm>
            <a:off x="7392078" y="2952758"/>
            <a:ext cx="3009222" cy="243839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EAC599-EAEF-4A9D-993A-352D2004103B}"/>
              </a:ext>
            </a:extLst>
          </p:cNvPr>
          <p:cNvSpPr/>
          <p:nvPr/>
        </p:nvSpPr>
        <p:spPr>
          <a:xfrm>
            <a:off x="7557411" y="3619499"/>
            <a:ext cx="2367640" cy="163393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444EC-7D77-4975-B806-A166A53C9BFE}"/>
                  </a:ext>
                </a:extLst>
              </p:cNvPr>
              <p:cNvSpPr txBox="1"/>
              <p:nvPr/>
            </p:nvSpPr>
            <p:spPr>
              <a:xfrm>
                <a:off x="2954110" y="2155435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444EC-7D77-4975-B806-A166A53C9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110" y="2155435"/>
                <a:ext cx="990600" cy="506742"/>
              </a:xfrm>
              <a:prstGeom prst="rect">
                <a:avLst/>
              </a:prstGeom>
              <a:blipFill>
                <a:blip r:embed="rId2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C1551A-3D86-49B4-B90D-5D39AEFAC0AD}"/>
                  </a:ext>
                </a:extLst>
              </p:cNvPr>
              <p:cNvSpPr txBox="1"/>
              <p:nvPr/>
            </p:nvSpPr>
            <p:spPr>
              <a:xfrm>
                <a:off x="8028897" y="2457111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C1551A-3D86-49B4-B90D-5D39AEFAC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897" y="2457111"/>
                <a:ext cx="990600" cy="506742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7519DB7-4DCB-493C-9029-EF77B8B085A6}"/>
              </a:ext>
            </a:extLst>
          </p:cNvPr>
          <p:cNvSpPr txBox="1"/>
          <p:nvPr/>
        </p:nvSpPr>
        <p:spPr>
          <a:xfrm>
            <a:off x="8105775" y="4676775"/>
            <a:ext cx="266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.</a:t>
            </a:r>
            <a:endParaRPr lang="LID4096" sz="25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9CE01-9B47-4781-B363-34B519B851EF}"/>
              </a:ext>
            </a:extLst>
          </p:cNvPr>
          <p:cNvSpPr txBox="1"/>
          <p:nvPr/>
        </p:nvSpPr>
        <p:spPr>
          <a:xfrm>
            <a:off x="8239125" y="4744009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LID4096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1AD048B-15A3-4417-930D-C26660CA315E}"/>
              </a:ext>
            </a:extLst>
          </p:cNvPr>
          <p:cNvSpPr/>
          <p:nvPr/>
        </p:nvSpPr>
        <p:spPr>
          <a:xfrm>
            <a:off x="2449284" y="3787148"/>
            <a:ext cx="2265590" cy="198079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C50F4-65FC-4A55-81DC-2ADC342738AD}"/>
                  </a:ext>
                </a:extLst>
              </p:cNvPr>
              <p:cNvSpPr txBox="1"/>
              <p:nvPr/>
            </p:nvSpPr>
            <p:spPr>
              <a:xfrm>
                <a:off x="2958196" y="3328282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C50F4-65FC-4A55-81DC-2ADC34273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196" y="3328282"/>
                <a:ext cx="990600" cy="477054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8D23F1-F4CD-46BB-BFCF-489CD45B8497}"/>
                  </a:ext>
                </a:extLst>
              </p:cNvPr>
              <p:cNvSpPr txBox="1"/>
              <p:nvPr/>
            </p:nvSpPr>
            <p:spPr>
              <a:xfrm>
                <a:off x="8043863" y="317201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8D23F1-F4CD-46BB-BFCF-489CD45B8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863" y="3172019"/>
                <a:ext cx="990600" cy="477054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C26C8E-817B-4BA3-85E6-D68BE94AFE02}"/>
              </a:ext>
            </a:extLst>
          </p:cNvPr>
          <p:cNvCxnSpPr>
            <a:cxnSpLocks/>
          </p:cNvCxnSpPr>
          <p:nvPr/>
        </p:nvCxnSpPr>
        <p:spPr>
          <a:xfrm flipV="1">
            <a:off x="4564519" y="3834316"/>
            <a:ext cx="3379331" cy="388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A43F42-141D-4035-8EA1-27950E4BB0F9}"/>
                  </a:ext>
                </a:extLst>
              </p:cNvPr>
              <p:cNvSpPr txBox="1"/>
              <p:nvPr/>
            </p:nvSpPr>
            <p:spPr>
              <a:xfrm>
                <a:off x="5435033" y="3429000"/>
                <a:ext cx="192132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,⋅)</m:t>
                      </m:r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A43F42-141D-4035-8EA1-27950E4BB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033" y="3429000"/>
                <a:ext cx="1921329" cy="477054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40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5A76-6C17-437E-9779-C563B529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261891"/>
            <a:ext cx="10515600" cy="1325563"/>
          </a:xfrm>
        </p:spPr>
        <p:txBody>
          <a:bodyPr/>
          <a:lstStyle/>
          <a:p>
            <a:r>
              <a:rPr lang="en-US" dirty="0"/>
              <a:t>Rectangular </a:t>
            </a:r>
            <a:r>
              <a:rPr lang="en-US" dirty="0" err="1"/>
              <a:t>MinRank</a:t>
            </a:r>
            <a:r>
              <a:rPr lang="en-US" dirty="0"/>
              <a:t> Attack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F7540A2-1305-441F-B964-CAB79C1F98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7570" y="1518082"/>
                <a:ext cx="6530266" cy="50780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matrices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as follows: 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∀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∈{1,⋯,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b="0" dirty="0"/>
                  <a:t> </a:t>
                </a:r>
                <a:br>
                  <a:rPr lang="en-US" b="0" dirty="0"/>
                </a:b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then</a:t>
                </a:r>
              </a:p>
              <a:p>
                <a:pPr marL="0" indent="0">
                  <a:buNone/>
                </a:pPr>
                <a:endParaRPr lang="en-US" sz="1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has rank at most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dim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LID4096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F7540A2-1305-441F-B964-CAB79C1F98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7570" y="1518082"/>
                <a:ext cx="6530266" cy="5078027"/>
              </a:xfrm>
              <a:blipFill>
                <a:blip r:embed="rId2"/>
                <a:stretch>
                  <a:fillRect l="-1961" t="-1921" r="-93" b="-228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568ACD4-A79F-4161-B18D-4C01B9D8FC63}"/>
              </a:ext>
            </a:extLst>
          </p:cNvPr>
          <p:cNvSpPr/>
          <p:nvPr/>
        </p:nvSpPr>
        <p:spPr>
          <a:xfrm>
            <a:off x="6968971" y="1828800"/>
            <a:ext cx="2452821" cy="1435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56B7F2B-F242-4BBE-A8DE-EAC7EBB788B3}"/>
              </a:ext>
            </a:extLst>
          </p:cNvPr>
          <p:cNvSpPr/>
          <p:nvPr/>
        </p:nvSpPr>
        <p:spPr>
          <a:xfrm>
            <a:off x="7283272" y="1414301"/>
            <a:ext cx="1783483" cy="226425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1BCA25-81A4-4BC2-9AD3-6FF9584C5C92}"/>
              </a:ext>
            </a:extLst>
          </p:cNvPr>
          <p:cNvSpPr/>
          <p:nvPr/>
        </p:nvSpPr>
        <p:spPr>
          <a:xfrm>
            <a:off x="10297028" y="1862368"/>
            <a:ext cx="1496978" cy="169730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D068C5D-1A69-48DA-9358-21CECC2971EE}"/>
              </a:ext>
            </a:extLst>
          </p:cNvPr>
          <p:cNvSpPr/>
          <p:nvPr/>
        </p:nvSpPr>
        <p:spPr>
          <a:xfrm>
            <a:off x="10472184" y="2549686"/>
            <a:ext cx="1150371" cy="905216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534AC-505E-4FF5-8032-E8FCCF1DF196}"/>
                  </a:ext>
                </a:extLst>
              </p:cNvPr>
              <p:cNvSpPr txBox="1"/>
              <p:nvPr/>
            </p:nvSpPr>
            <p:spPr>
              <a:xfrm>
                <a:off x="7557452" y="889744"/>
                <a:ext cx="741895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534AC-505E-4FF5-8032-E8FCCF1DF1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452" y="889744"/>
                <a:ext cx="741895" cy="506742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0FCE476-E460-41F4-A8B4-B27032F3DD3A}"/>
                  </a:ext>
                </a:extLst>
              </p:cNvPr>
              <p:cNvSpPr txBox="1"/>
              <p:nvPr/>
            </p:nvSpPr>
            <p:spPr>
              <a:xfrm>
                <a:off x="10728424" y="1310145"/>
                <a:ext cx="741895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0FCE476-E460-41F4-A8B4-B27032F3D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424" y="1310145"/>
                <a:ext cx="741895" cy="506742"/>
              </a:xfrm>
              <a:prstGeom prst="rect">
                <a:avLst/>
              </a:prstGeom>
              <a:blipFill>
                <a:blip r:embed="rId4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E267627-46CB-498E-AEB5-9520CDD9D003}"/>
              </a:ext>
            </a:extLst>
          </p:cNvPr>
          <p:cNvSpPr/>
          <p:nvPr/>
        </p:nvSpPr>
        <p:spPr>
          <a:xfrm>
            <a:off x="7532972" y="2423454"/>
            <a:ext cx="1400453" cy="111221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4BC8CC-1622-442F-A503-684CC30AB249}"/>
                  </a:ext>
                </a:extLst>
              </p:cNvPr>
              <p:cNvSpPr txBox="1"/>
              <p:nvPr/>
            </p:nvSpPr>
            <p:spPr>
              <a:xfrm>
                <a:off x="7451489" y="1947184"/>
                <a:ext cx="741895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4BC8CC-1622-442F-A503-684CC30AB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489" y="1947184"/>
                <a:ext cx="741895" cy="477054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ED3F5B0-2279-46C9-863C-765EF9D4EB9B}"/>
                  </a:ext>
                </a:extLst>
              </p:cNvPr>
              <p:cNvSpPr txBox="1"/>
              <p:nvPr/>
            </p:nvSpPr>
            <p:spPr>
              <a:xfrm>
                <a:off x="10712648" y="2092666"/>
                <a:ext cx="741895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ED3F5B0-2279-46C9-863C-765EF9D4E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2648" y="2092666"/>
                <a:ext cx="741895" cy="477054"/>
              </a:xfrm>
              <a:prstGeom prst="rect">
                <a:avLst/>
              </a:prstGeom>
              <a:blipFill>
                <a:blip r:embed="rId6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581DE4-9791-4004-A041-47B42701C00A}"/>
              </a:ext>
            </a:extLst>
          </p:cNvPr>
          <p:cNvCxnSpPr>
            <a:cxnSpLocks/>
          </p:cNvCxnSpPr>
          <p:nvPr/>
        </p:nvCxnSpPr>
        <p:spPr>
          <a:xfrm flipV="1">
            <a:off x="8700970" y="2815145"/>
            <a:ext cx="2035972" cy="269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9FC70D-DF6E-4933-AAF0-848DEDF858F0}"/>
                  </a:ext>
                </a:extLst>
              </p:cNvPr>
              <p:cNvSpPr txBox="1"/>
              <p:nvPr/>
            </p:nvSpPr>
            <p:spPr>
              <a:xfrm>
                <a:off x="8942271" y="2331193"/>
                <a:ext cx="14389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,⋅)</m:t>
                      </m:r>
                    </m:oMath>
                  </m:oMathPara>
                </a14:m>
                <a:endParaRPr lang="LID4096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9FC70D-DF6E-4933-AAF0-848DEDF85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271" y="2331193"/>
                <a:ext cx="143895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77F230B-406F-4D59-8BCF-D80B50DC92A2}"/>
                  </a:ext>
                </a:extLst>
              </p:cNvPr>
              <p:cNvSpPr txBox="1"/>
              <p:nvPr/>
            </p:nvSpPr>
            <p:spPr>
              <a:xfrm>
                <a:off x="6968971" y="4512448"/>
                <a:ext cx="4365953" cy="201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/>
                  <a:t>Solve </a:t>
                </a:r>
                <a:r>
                  <a:rPr lang="en-US" sz="2500" dirty="0" err="1"/>
                  <a:t>MinRank</a:t>
                </a:r>
                <a:r>
                  <a:rPr lang="en-US" sz="2500" dirty="0"/>
                  <a:t> problem to recover a vector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br>
                  <a:rPr lang="en-US" sz="2500" dirty="0"/>
                </a:br>
                <a:br>
                  <a:rPr lang="en-US" sz="2500" dirty="0"/>
                </a:br>
                <a:r>
                  <a:rPr lang="en-US" sz="2500" dirty="0"/>
                  <a:t>We can exploit extra info about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500" dirty="0"/>
                  <a:t> to improve attack (see paper)</a:t>
                </a:r>
                <a:endParaRPr lang="LID4096" sz="25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77F230B-406F-4D59-8BCF-D80B50DC9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971" y="4512448"/>
                <a:ext cx="4365953" cy="2015936"/>
              </a:xfrm>
              <a:prstGeom prst="rect">
                <a:avLst/>
              </a:prstGeom>
              <a:blipFill>
                <a:blip r:embed="rId8"/>
                <a:stretch>
                  <a:fillRect l="-2235" t="-2115" r="-419" b="-634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79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A5C4-BC73-414D-89C4-968BC400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NIST parameters</a:t>
            </a:r>
            <a:endParaRPr lang="LID40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65D20C-857C-494F-82B1-764E997BB4A5}"/>
              </a:ext>
            </a:extLst>
          </p:cNvPr>
          <p:cNvSpPr txBox="1"/>
          <p:nvPr/>
        </p:nvSpPr>
        <p:spPr>
          <a:xfrm>
            <a:off x="976544" y="1690688"/>
            <a:ext cx="844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More efficient attacks for all the parameter sets submitted to NIST PQC.</a:t>
            </a:r>
            <a:endParaRPr lang="LID4096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8B2126-11C2-4782-B862-FF3482697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86012"/>
            <a:ext cx="10515600" cy="22955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CE10F1-887D-40FC-BE31-42BBF12AA138}"/>
              </a:ext>
            </a:extLst>
          </p:cNvPr>
          <p:cNvSpPr txBox="1"/>
          <p:nvPr/>
        </p:nvSpPr>
        <p:spPr>
          <a:xfrm>
            <a:off x="1238250" y="4861659"/>
            <a:ext cx="64484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Security of NIST submission reduced by: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20 bits for SL 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40 bits for SL III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55 bits for SL V</a:t>
            </a:r>
            <a:endParaRPr lang="LID4096" sz="2500" dirty="0"/>
          </a:p>
        </p:txBody>
      </p:sp>
    </p:spTree>
    <p:extLst>
      <p:ext uri="{BB962C8B-B14F-4D97-AF65-F5344CB8AC3E}">
        <p14:creationId xmlns:p14="http://schemas.microsoft.com/office/powerpoint/2010/main" val="10844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06517-2C78-44A7-969F-BDAB88E86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BD9C-3C6D-4929-9B48-DEE43397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337"/>
            <a:ext cx="10515600" cy="3679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New exposition of Oil and Vinegar and Rainbow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2) Two new attacks</a:t>
            </a:r>
          </a:p>
          <a:p>
            <a:pPr lvl="1"/>
            <a:r>
              <a:rPr lang="en-US" dirty="0"/>
              <a:t>‘Intersection attack’ on O&amp;V and Rainbow (See video or paper)</a:t>
            </a:r>
          </a:p>
          <a:p>
            <a:pPr lvl="1"/>
            <a:r>
              <a:rPr lang="en-US" dirty="0"/>
              <a:t>New </a:t>
            </a:r>
            <a:r>
              <a:rPr lang="en-US" dirty="0" err="1"/>
              <a:t>Minrank</a:t>
            </a:r>
            <a:r>
              <a:rPr lang="en-US" dirty="0"/>
              <a:t> attack on Rainbow</a:t>
            </a:r>
          </a:p>
          <a:p>
            <a:pPr lvl="2"/>
            <a:r>
              <a:rPr lang="en-US" dirty="0"/>
              <a:t>Reduces security of NIST parameters by 20 bits (SL 1), 40 bits (SL 3) and 55 bits (SL 5)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65B7FE-8FAE-4059-9210-B5DE4E0F8A85}"/>
              </a:ext>
            </a:extLst>
          </p:cNvPr>
          <p:cNvSpPr txBox="1"/>
          <p:nvPr/>
        </p:nvSpPr>
        <p:spPr>
          <a:xfrm>
            <a:off x="3771900" y="5098747"/>
            <a:ext cx="34194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Questions?</a:t>
            </a:r>
            <a:endParaRPr lang="LID4096" sz="4500" dirty="0"/>
          </a:p>
        </p:txBody>
      </p:sp>
    </p:spTree>
    <p:extLst>
      <p:ext uri="{BB962C8B-B14F-4D97-AF65-F5344CB8AC3E}">
        <p14:creationId xmlns:p14="http://schemas.microsoft.com/office/powerpoint/2010/main" val="41962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FCB8-24EF-4B95-B543-893D218D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multivariate signature algorithms:</a:t>
            </a:r>
            <a:endParaRPr lang="LID4096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F527D6-D605-4CBB-8372-5CDFE407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7" y="1690688"/>
            <a:ext cx="4939748" cy="33861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/>
              <a:t>Oil &amp; Vinegar</a:t>
            </a:r>
          </a:p>
          <a:p>
            <a:r>
              <a:rPr lang="en-US" dirty="0"/>
              <a:t>1997, </a:t>
            </a:r>
            <a:r>
              <a:rPr lang="en-US" dirty="0" err="1"/>
              <a:t>Patarin</a:t>
            </a:r>
            <a:endParaRPr lang="en-US" dirty="0"/>
          </a:p>
          <a:p>
            <a:r>
              <a:rPr lang="en-US" dirty="0"/>
              <a:t>Cryptanalysis in 1998/1999, no real improvements since then. (until now)</a:t>
            </a:r>
          </a:p>
          <a:p>
            <a:r>
              <a:rPr lang="en-US" dirty="0"/>
              <a:t>E.g., 89 byte signatures, 60 KB public keys.</a:t>
            </a:r>
          </a:p>
          <a:p>
            <a:endParaRPr lang="LID4096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F01255CA-09CD-425B-9751-2174CD1162B9}"/>
              </a:ext>
            </a:extLst>
          </p:cNvPr>
          <p:cNvSpPr txBox="1">
            <a:spLocks/>
          </p:cNvSpPr>
          <p:nvPr/>
        </p:nvSpPr>
        <p:spPr>
          <a:xfrm>
            <a:off x="6278216" y="1690688"/>
            <a:ext cx="4939747" cy="3386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500" dirty="0"/>
              <a:t>Rainbow</a:t>
            </a:r>
          </a:p>
          <a:p>
            <a:r>
              <a:rPr lang="en-US" dirty="0"/>
              <a:t>2005, Ding and Schmidt</a:t>
            </a:r>
          </a:p>
          <a:p>
            <a:r>
              <a:rPr lang="en-US" dirty="0"/>
              <a:t>Based on Oil and vinegar, multiple layers of OV stacked together.</a:t>
            </a:r>
          </a:p>
          <a:p>
            <a:r>
              <a:rPr lang="en-US" dirty="0"/>
              <a:t>More complicated cryptanalysis.</a:t>
            </a:r>
          </a:p>
          <a:p>
            <a:r>
              <a:rPr lang="en-US" dirty="0"/>
              <a:t>E.g., 71 byte signatures, 60 KB public key.</a:t>
            </a:r>
          </a:p>
          <a:p>
            <a:r>
              <a:rPr lang="en-US" dirty="0"/>
              <a:t>NIST PQC finalist</a:t>
            </a:r>
          </a:p>
          <a:p>
            <a:endParaRPr lang="en-US" dirty="0"/>
          </a:p>
          <a:p>
            <a:endParaRPr lang="LID4096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FDE61-DDB4-4096-893D-F7A624C114D3}"/>
              </a:ext>
            </a:extLst>
          </p:cNvPr>
          <p:cNvSpPr txBox="1"/>
          <p:nvPr/>
        </p:nvSpPr>
        <p:spPr>
          <a:xfrm>
            <a:off x="974037" y="5271949"/>
            <a:ext cx="10243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Two Contributions: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Simplified exposition of Oil &amp; Vinegar and Rainbow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New key recovery attacks.</a:t>
            </a:r>
            <a:endParaRPr lang="LID4096" sz="3000" dirty="0"/>
          </a:p>
        </p:txBody>
      </p:sp>
    </p:spTree>
    <p:extLst>
      <p:ext uri="{BB962C8B-B14F-4D97-AF65-F5344CB8AC3E}">
        <p14:creationId xmlns:p14="http://schemas.microsoft.com/office/powerpoint/2010/main" val="256570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863C-0F6C-44E4-8754-9DCC1655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Oil and Vinegar &amp; Rainbow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6A43B8-56DB-4FD3-AB79-24A7796CCC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Trapdoor-based signatures using multivariate quadratic maps: </a:t>
                </a:r>
              </a:p>
              <a:p>
                <a:pPr marL="0" indent="0">
                  <a:buNone/>
                </a:pPr>
                <a:br>
                  <a:rPr lang="en-US" dirty="0"/>
                </a:br>
                <a:r>
                  <a:rPr lang="en-US" dirty="0"/>
                  <a:t>Public key: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looks random.</a:t>
                </a:r>
              </a:p>
              <a:p>
                <a:pPr marL="0" indent="0">
                  <a:buNone/>
                </a:pPr>
                <a:r>
                  <a:rPr lang="en-US" dirty="0"/>
                  <a:t>Secret key: some information that allows to compute preimages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Signature: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/>
                  <a:t> is hash digest.</a:t>
                </a:r>
                <a:br>
                  <a:rPr lang="en-US" dirty="0"/>
                </a:b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                      How to trapdoor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4000" dirty="0"/>
                  <a:t> 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6A43B8-56DB-4FD3-AB79-24A7796CCC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40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42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DAD1-D70C-4FB6-8156-5E7E11D0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structure? </a:t>
            </a:r>
            <a:endParaRPr lang="LID4096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A3661C1-2779-478E-8F19-9CBD73650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729" y="1557338"/>
            <a:ext cx="7663167" cy="466725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9020B8-DFFA-43C4-A764-7B0F65C72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549" y="4984683"/>
            <a:ext cx="4429125" cy="16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C3FD-46C2-464A-B11A-E15D1725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74A303-7929-4DB8-96EB-DB3A18027B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/>
                  <a:t>Definition:</a:t>
                </a:r>
                <a:r>
                  <a:rPr lang="en-US" dirty="0"/>
                  <a:t> (Differential, Polar form)</a:t>
                </a:r>
                <a:br>
                  <a:rPr lang="en-US" u="sng" dirty="0"/>
                </a:br>
                <a:br>
                  <a:rPr lang="en-US" dirty="0"/>
                </a:b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/>
                  <a:t>, be a homogenous multivariate quadratic map. Then we define the polar form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as: 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i="1" dirty="0">
                    <a:latin typeface="Cambria Math" panose="020405030504060302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Easy exercise: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symmetric and bi-linear.</a:t>
                </a:r>
                <a:endParaRPr lang="LID4096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74A303-7929-4DB8-96EB-DB3A18027B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16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4894-F0E9-4264-B15B-E6956688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Oil and Vinegar Trapdoor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9"/>
                <a:ext cx="10515600" cy="9980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Trapdoor is a linear subspace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of 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such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9"/>
                <a:ext cx="10515600" cy="998082"/>
              </a:xfrm>
              <a:blipFill>
                <a:blip r:embed="rId2"/>
                <a:stretch>
                  <a:fillRect l="-1217" t="-853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2F36F0-FF24-4D9D-BE31-3BF0F4737ED7}"/>
              </a:ext>
            </a:extLst>
          </p:cNvPr>
          <p:cNvSpPr/>
          <p:nvPr/>
        </p:nvSpPr>
        <p:spPr>
          <a:xfrm>
            <a:off x="1524000" y="3222171"/>
            <a:ext cx="3831771" cy="337457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80AEB9-E27F-47F1-82AB-A7E509412872}"/>
              </a:ext>
            </a:extLst>
          </p:cNvPr>
          <p:cNvSpPr/>
          <p:nvPr/>
        </p:nvSpPr>
        <p:spPr>
          <a:xfrm>
            <a:off x="7413173" y="4049488"/>
            <a:ext cx="2188028" cy="1894114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447D247-F0D2-479F-BE01-7BAFB7900D29}"/>
              </a:ext>
            </a:extLst>
          </p:cNvPr>
          <p:cNvSpPr/>
          <p:nvPr/>
        </p:nvSpPr>
        <p:spPr>
          <a:xfrm>
            <a:off x="2686049" y="4492739"/>
            <a:ext cx="2188028" cy="1894114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BE7199-3168-4546-A8F5-EF28E6D97871}"/>
                  </a:ext>
                </a:extLst>
              </p:cNvPr>
              <p:cNvSpPr txBox="1"/>
              <p:nvPr/>
            </p:nvSpPr>
            <p:spPr>
              <a:xfrm>
                <a:off x="2944585" y="2707885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BE7199-3168-4546-A8F5-EF28E6D97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585" y="2707885"/>
                <a:ext cx="990600" cy="506742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701C41-CFBC-4477-B854-4E4B28CF2350}"/>
                  </a:ext>
                </a:extLst>
              </p:cNvPr>
              <p:cNvSpPr txBox="1"/>
              <p:nvPr/>
            </p:nvSpPr>
            <p:spPr>
              <a:xfrm>
                <a:off x="8011887" y="3429000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701C41-CFBC-4477-B854-4E4B28CF2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887" y="3429000"/>
                <a:ext cx="990600" cy="506742"/>
              </a:xfrm>
              <a:prstGeom prst="rect">
                <a:avLst/>
              </a:prstGeom>
              <a:blipFill>
                <a:blip r:embed="rId4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AED077-1DBC-48E6-AB4D-76C2EC3E76CF}"/>
                  </a:ext>
                </a:extLst>
              </p:cNvPr>
              <p:cNvSpPr txBox="1"/>
              <p:nvPr/>
            </p:nvSpPr>
            <p:spPr>
              <a:xfrm>
                <a:off x="3267074" y="4072835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AED077-1DBC-48E6-AB4D-76C2EC3E7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4" y="4072835"/>
                <a:ext cx="990600" cy="477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694597-987F-47E6-AC58-6C09907F02D1}"/>
              </a:ext>
            </a:extLst>
          </p:cNvPr>
          <p:cNvCxnSpPr>
            <a:cxnSpLocks/>
          </p:cNvCxnSpPr>
          <p:nvPr/>
        </p:nvCxnSpPr>
        <p:spPr>
          <a:xfrm>
            <a:off x="5210175" y="4492739"/>
            <a:ext cx="24479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57A6C4-11F2-4FC7-9868-4488170AD1A6}"/>
                  </a:ext>
                </a:extLst>
              </p:cNvPr>
              <p:cNvSpPr txBox="1"/>
              <p:nvPr/>
            </p:nvSpPr>
            <p:spPr>
              <a:xfrm>
                <a:off x="5943600" y="4015685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57A6C4-11F2-4FC7-9868-4488170AD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015685"/>
                <a:ext cx="990600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5B52254-5615-48A9-8CC6-549DEADB1E17}"/>
              </a:ext>
            </a:extLst>
          </p:cNvPr>
          <p:cNvSpPr txBox="1"/>
          <p:nvPr/>
        </p:nvSpPr>
        <p:spPr>
          <a:xfrm>
            <a:off x="8096250" y="5229225"/>
            <a:ext cx="266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.</a:t>
            </a:r>
            <a:endParaRPr lang="LID4096" sz="25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3684D3-9430-4A36-922B-C20B057D7C6E}"/>
              </a:ext>
            </a:extLst>
          </p:cNvPr>
          <p:cNvSpPr txBox="1"/>
          <p:nvPr/>
        </p:nvSpPr>
        <p:spPr>
          <a:xfrm>
            <a:off x="8229600" y="5296459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LID4096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E2D9F80-0170-41FE-B769-0A1E1892E56D}"/>
              </a:ext>
            </a:extLst>
          </p:cNvPr>
          <p:cNvCxnSpPr>
            <a:cxnSpLocks/>
          </p:cNvCxnSpPr>
          <p:nvPr/>
        </p:nvCxnSpPr>
        <p:spPr>
          <a:xfrm>
            <a:off x="4695825" y="5550015"/>
            <a:ext cx="3438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8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4894-F0E9-4264-B15B-E6956688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Oil and Vinegar Trapdoor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Trapdoor is a linear subspace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of 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such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How to use the trapdoor to solve for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u="sng" dirty="0"/>
                  <a:t> such that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u="sng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u="sng" dirty="0"/>
                  <a:t>?</a:t>
                </a:r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1) 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at random.</a:t>
                </a:r>
              </a:p>
              <a:p>
                <a:pPr marL="0" indent="0">
                  <a:buNone/>
                </a:pPr>
                <a:r>
                  <a:rPr lang="en-US" dirty="0"/>
                  <a:t>2)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,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 This is easy, because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br>
                  <a:rPr lang="en-US" b="0" dirty="0"/>
                </a:br>
                <a:r>
                  <a:rPr lang="en-US" b="0" dirty="0"/>
                  <a:t>is a system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linear equations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variables. If no solution </a:t>
                </a:r>
                <a:r>
                  <a:rPr lang="en-US" b="0" dirty="0" err="1"/>
                  <a:t>goto</a:t>
                </a:r>
                <a:r>
                  <a:rPr lang="en-US" b="0" dirty="0"/>
                  <a:t> 1)</a:t>
                </a:r>
              </a:p>
              <a:p>
                <a:pPr marL="0" indent="0">
                  <a:buNone/>
                </a:pPr>
                <a:r>
                  <a:rPr lang="en-US" dirty="0"/>
                  <a:t>3)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1217" t="-2717" b="-326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406FC11-5580-495F-90ED-0F0E924D5808}"/>
              </a:ext>
            </a:extLst>
          </p:cNvPr>
          <p:cNvCxnSpPr>
            <a:cxnSpLocks/>
          </p:cNvCxnSpPr>
          <p:nvPr/>
        </p:nvCxnSpPr>
        <p:spPr>
          <a:xfrm flipH="1">
            <a:off x="6143625" y="4737738"/>
            <a:ext cx="648929" cy="3914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5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4894-F0E9-4264-B15B-E6956688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Rainbow Trapdoor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9"/>
                <a:ext cx="10515600" cy="99808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Trapdoor is a chain of subspaces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and subspaces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/>
                  <a:t> of 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such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9"/>
                <a:ext cx="10515600" cy="998082"/>
              </a:xfrm>
              <a:blipFill>
                <a:blip r:embed="rId2"/>
                <a:stretch>
                  <a:fillRect l="-638" t="-103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2F36F0-FF24-4D9D-BE31-3BF0F4737ED7}"/>
              </a:ext>
            </a:extLst>
          </p:cNvPr>
          <p:cNvSpPr/>
          <p:nvPr/>
        </p:nvSpPr>
        <p:spPr>
          <a:xfrm>
            <a:off x="1524000" y="3214627"/>
            <a:ext cx="3831771" cy="32782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80AEB9-E27F-47F1-82AB-A7E509412872}"/>
              </a:ext>
            </a:extLst>
          </p:cNvPr>
          <p:cNvSpPr/>
          <p:nvPr/>
        </p:nvSpPr>
        <p:spPr>
          <a:xfrm>
            <a:off x="7382553" y="3505208"/>
            <a:ext cx="3009222" cy="243839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3E51C29-663A-45E6-9AAD-445774512B88}"/>
              </a:ext>
            </a:extLst>
          </p:cNvPr>
          <p:cNvSpPr/>
          <p:nvPr/>
        </p:nvSpPr>
        <p:spPr>
          <a:xfrm>
            <a:off x="7547886" y="4171949"/>
            <a:ext cx="2367640" cy="163393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447D247-F0D2-479F-BE01-7BAFB7900D29}"/>
              </a:ext>
            </a:extLst>
          </p:cNvPr>
          <p:cNvSpPr/>
          <p:nvPr/>
        </p:nvSpPr>
        <p:spPr>
          <a:xfrm>
            <a:off x="1962150" y="3862544"/>
            <a:ext cx="3095625" cy="2538256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BE7199-3168-4546-A8F5-EF28E6D97871}"/>
                  </a:ext>
                </a:extLst>
              </p:cNvPr>
              <p:cNvSpPr txBox="1"/>
              <p:nvPr/>
            </p:nvSpPr>
            <p:spPr>
              <a:xfrm>
                <a:off x="2944585" y="2707885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BE7199-3168-4546-A8F5-EF28E6D97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585" y="2707885"/>
                <a:ext cx="990600" cy="506742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701C41-CFBC-4477-B854-4E4B28CF2350}"/>
                  </a:ext>
                </a:extLst>
              </p:cNvPr>
              <p:cNvSpPr txBox="1"/>
              <p:nvPr/>
            </p:nvSpPr>
            <p:spPr>
              <a:xfrm>
                <a:off x="8019372" y="3009561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701C41-CFBC-4477-B854-4E4B28CF2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372" y="3009561"/>
                <a:ext cx="990600" cy="506742"/>
              </a:xfrm>
              <a:prstGeom prst="rect">
                <a:avLst/>
              </a:prstGeom>
              <a:blipFill>
                <a:blip r:embed="rId4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AED077-1DBC-48E6-AB4D-76C2EC3E76CF}"/>
                  </a:ext>
                </a:extLst>
              </p:cNvPr>
              <p:cNvSpPr txBox="1"/>
              <p:nvPr/>
            </p:nvSpPr>
            <p:spPr>
              <a:xfrm>
                <a:off x="3157199" y="3385490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AED077-1DBC-48E6-AB4D-76C2EC3E7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199" y="3385490"/>
                <a:ext cx="990600" cy="477054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694597-987F-47E6-AC58-6C09907F02D1}"/>
              </a:ext>
            </a:extLst>
          </p:cNvPr>
          <p:cNvCxnSpPr>
            <a:cxnSpLocks/>
          </p:cNvCxnSpPr>
          <p:nvPr/>
        </p:nvCxnSpPr>
        <p:spPr>
          <a:xfrm>
            <a:off x="5143500" y="3862544"/>
            <a:ext cx="26139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57A6C4-11F2-4FC7-9868-4488170AD1A6}"/>
                  </a:ext>
                </a:extLst>
              </p:cNvPr>
              <p:cNvSpPr txBox="1"/>
              <p:nvPr/>
            </p:nvSpPr>
            <p:spPr>
              <a:xfrm>
                <a:off x="5845631" y="3277776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57A6C4-11F2-4FC7-9868-4488170AD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631" y="3277776"/>
                <a:ext cx="990600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A1EA760-5D08-41D3-AE95-DAB0A970792A}"/>
              </a:ext>
            </a:extLst>
          </p:cNvPr>
          <p:cNvSpPr/>
          <p:nvPr/>
        </p:nvSpPr>
        <p:spPr>
          <a:xfrm>
            <a:off x="7757436" y="4558118"/>
            <a:ext cx="1870295" cy="114816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B52254-5615-48A9-8CC6-549DEADB1E17}"/>
              </a:ext>
            </a:extLst>
          </p:cNvPr>
          <p:cNvSpPr txBox="1"/>
          <p:nvPr/>
        </p:nvSpPr>
        <p:spPr>
          <a:xfrm>
            <a:off x="8096250" y="5229225"/>
            <a:ext cx="266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.</a:t>
            </a:r>
            <a:endParaRPr lang="LID4096" sz="25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3684D3-9430-4A36-922B-C20B057D7C6E}"/>
              </a:ext>
            </a:extLst>
          </p:cNvPr>
          <p:cNvSpPr txBox="1"/>
          <p:nvPr/>
        </p:nvSpPr>
        <p:spPr>
          <a:xfrm>
            <a:off x="8229600" y="5296459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LID4096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B3336A6-6264-4C41-A48B-73EFFD309B8C}"/>
              </a:ext>
            </a:extLst>
          </p:cNvPr>
          <p:cNvSpPr/>
          <p:nvPr/>
        </p:nvSpPr>
        <p:spPr>
          <a:xfrm>
            <a:off x="2439759" y="4339598"/>
            <a:ext cx="2265590" cy="198079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6611BCA-DC02-4520-ABE4-BF91744DD3A1}"/>
              </a:ext>
            </a:extLst>
          </p:cNvPr>
          <p:cNvSpPr/>
          <p:nvPr/>
        </p:nvSpPr>
        <p:spPr>
          <a:xfrm>
            <a:off x="2621419" y="4946196"/>
            <a:ext cx="1933575" cy="13131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067313-C7C1-4BDE-9F54-F5B81FCCA805}"/>
              </a:ext>
            </a:extLst>
          </p:cNvPr>
          <p:cNvSpPr txBox="1"/>
          <p:nvPr/>
        </p:nvSpPr>
        <p:spPr>
          <a:xfrm>
            <a:off x="3390900" y="3935741"/>
            <a:ext cx="7538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BC8DE3-EEE2-4592-ABA0-C889526C666F}"/>
                  </a:ext>
                </a:extLst>
              </p:cNvPr>
              <p:cNvSpPr txBox="1"/>
              <p:nvPr/>
            </p:nvSpPr>
            <p:spPr>
              <a:xfrm>
                <a:off x="3133045" y="447442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BC8DE3-EEE2-4592-ABA0-C889526C6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45" y="4474429"/>
                <a:ext cx="990600" cy="477054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33A50F2-A25D-4EEC-B8CA-87A2131799C0}"/>
                  </a:ext>
                </a:extLst>
              </p:cNvPr>
              <p:cNvSpPr txBox="1"/>
              <p:nvPr/>
            </p:nvSpPr>
            <p:spPr>
              <a:xfrm>
                <a:off x="8034338" y="372446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33A50F2-A25D-4EEC-B8CA-87A213179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338" y="3724469"/>
                <a:ext cx="990600" cy="477054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BAADCB1-6787-4962-9E45-0E73CDE41CBA}"/>
              </a:ext>
            </a:extLst>
          </p:cNvPr>
          <p:cNvSpPr txBox="1"/>
          <p:nvPr/>
        </p:nvSpPr>
        <p:spPr>
          <a:xfrm>
            <a:off x="8134350" y="4119259"/>
            <a:ext cx="990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/>
              <a:t>…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87999BE-305F-4321-BF93-36A9A117DC87}"/>
              </a:ext>
            </a:extLst>
          </p:cNvPr>
          <p:cNvCxnSpPr>
            <a:cxnSpLocks/>
          </p:cNvCxnSpPr>
          <p:nvPr/>
        </p:nvCxnSpPr>
        <p:spPr>
          <a:xfrm>
            <a:off x="4906731" y="4339598"/>
            <a:ext cx="28507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E2D9F80-0170-41FE-B769-0A1E1892E56D}"/>
              </a:ext>
            </a:extLst>
          </p:cNvPr>
          <p:cNvCxnSpPr>
            <a:cxnSpLocks/>
          </p:cNvCxnSpPr>
          <p:nvPr/>
        </p:nvCxnSpPr>
        <p:spPr>
          <a:xfrm>
            <a:off x="4123645" y="5552085"/>
            <a:ext cx="40107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D3E3E5B-EEE7-43D1-BD09-5B3AE3FC5635}"/>
              </a:ext>
            </a:extLst>
          </p:cNvPr>
          <p:cNvCxnSpPr>
            <a:cxnSpLocks/>
          </p:cNvCxnSpPr>
          <p:nvPr/>
        </p:nvCxnSpPr>
        <p:spPr>
          <a:xfrm>
            <a:off x="4486275" y="4743465"/>
            <a:ext cx="350793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33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4894-F0E9-4264-B15B-E6956688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Rainbow Trapdoor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9"/>
                <a:ext cx="10515600" cy="99808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Trapdoor is a chain of subspaces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and subspaces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/>
                  <a:t> of 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such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B90271-9608-4695-A5CD-213FC0A74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9"/>
                <a:ext cx="10515600" cy="998082"/>
              </a:xfrm>
              <a:blipFill>
                <a:blip r:embed="rId2"/>
                <a:stretch>
                  <a:fillRect l="-638" t="-103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2F36F0-FF24-4D9D-BE31-3BF0F4737ED7}"/>
              </a:ext>
            </a:extLst>
          </p:cNvPr>
          <p:cNvSpPr/>
          <p:nvPr/>
        </p:nvSpPr>
        <p:spPr>
          <a:xfrm>
            <a:off x="1524000" y="3214627"/>
            <a:ext cx="3831771" cy="32782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80AEB9-E27F-47F1-82AB-A7E509412872}"/>
              </a:ext>
            </a:extLst>
          </p:cNvPr>
          <p:cNvSpPr/>
          <p:nvPr/>
        </p:nvSpPr>
        <p:spPr>
          <a:xfrm>
            <a:off x="7382553" y="3505208"/>
            <a:ext cx="3009222" cy="243839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3E51C29-663A-45E6-9AAD-445774512B88}"/>
              </a:ext>
            </a:extLst>
          </p:cNvPr>
          <p:cNvSpPr/>
          <p:nvPr/>
        </p:nvSpPr>
        <p:spPr>
          <a:xfrm>
            <a:off x="7547886" y="4171949"/>
            <a:ext cx="2367640" cy="163393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447D247-F0D2-479F-BE01-7BAFB7900D29}"/>
              </a:ext>
            </a:extLst>
          </p:cNvPr>
          <p:cNvSpPr/>
          <p:nvPr/>
        </p:nvSpPr>
        <p:spPr>
          <a:xfrm>
            <a:off x="1962150" y="3862544"/>
            <a:ext cx="3095625" cy="2538256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BE7199-3168-4546-A8F5-EF28E6D97871}"/>
                  </a:ext>
                </a:extLst>
              </p:cNvPr>
              <p:cNvSpPr txBox="1"/>
              <p:nvPr/>
            </p:nvSpPr>
            <p:spPr>
              <a:xfrm>
                <a:off x="2944585" y="2707885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BE7199-3168-4546-A8F5-EF28E6D97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585" y="2707885"/>
                <a:ext cx="990600" cy="506742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701C41-CFBC-4477-B854-4E4B28CF2350}"/>
                  </a:ext>
                </a:extLst>
              </p:cNvPr>
              <p:cNvSpPr txBox="1"/>
              <p:nvPr/>
            </p:nvSpPr>
            <p:spPr>
              <a:xfrm>
                <a:off x="8019372" y="3009561"/>
                <a:ext cx="9906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701C41-CFBC-4477-B854-4E4B28CF2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372" y="3009561"/>
                <a:ext cx="990600" cy="506742"/>
              </a:xfrm>
              <a:prstGeom prst="rect">
                <a:avLst/>
              </a:prstGeom>
              <a:blipFill>
                <a:blip r:embed="rId4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AED077-1DBC-48E6-AB4D-76C2EC3E76CF}"/>
                  </a:ext>
                </a:extLst>
              </p:cNvPr>
              <p:cNvSpPr txBox="1"/>
              <p:nvPr/>
            </p:nvSpPr>
            <p:spPr>
              <a:xfrm>
                <a:off x="3154134" y="3385490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AED077-1DBC-48E6-AB4D-76C2EC3E7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134" y="3385490"/>
                <a:ext cx="990600" cy="477054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A1EA760-5D08-41D3-AE95-DAB0A970792A}"/>
              </a:ext>
            </a:extLst>
          </p:cNvPr>
          <p:cNvSpPr/>
          <p:nvPr/>
        </p:nvSpPr>
        <p:spPr>
          <a:xfrm>
            <a:off x="7757436" y="4558118"/>
            <a:ext cx="1870295" cy="114816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B52254-5615-48A9-8CC6-549DEADB1E17}"/>
              </a:ext>
            </a:extLst>
          </p:cNvPr>
          <p:cNvSpPr txBox="1"/>
          <p:nvPr/>
        </p:nvSpPr>
        <p:spPr>
          <a:xfrm>
            <a:off x="8096250" y="5229225"/>
            <a:ext cx="266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.</a:t>
            </a:r>
            <a:endParaRPr lang="LID4096" sz="25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3684D3-9430-4A36-922B-C20B057D7C6E}"/>
              </a:ext>
            </a:extLst>
          </p:cNvPr>
          <p:cNvSpPr txBox="1"/>
          <p:nvPr/>
        </p:nvSpPr>
        <p:spPr>
          <a:xfrm>
            <a:off x="8229600" y="5296459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LID4096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B3336A6-6264-4C41-A48B-73EFFD309B8C}"/>
              </a:ext>
            </a:extLst>
          </p:cNvPr>
          <p:cNvSpPr/>
          <p:nvPr/>
        </p:nvSpPr>
        <p:spPr>
          <a:xfrm>
            <a:off x="2439759" y="4339598"/>
            <a:ext cx="2265590" cy="198079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6611BCA-DC02-4520-ABE4-BF91744DD3A1}"/>
              </a:ext>
            </a:extLst>
          </p:cNvPr>
          <p:cNvSpPr/>
          <p:nvPr/>
        </p:nvSpPr>
        <p:spPr>
          <a:xfrm>
            <a:off x="2621419" y="4946196"/>
            <a:ext cx="1933575" cy="131314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067313-C7C1-4BDE-9F54-F5B81FCCA805}"/>
              </a:ext>
            </a:extLst>
          </p:cNvPr>
          <p:cNvSpPr txBox="1"/>
          <p:nvPr/>
        </p:nvSpPr>
        <p:spPr>
          <a:xfrm>
            <a:off x="3390900" y="3935741"/>
            <a:ext cx="7538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BC8DE3-EEE2-4592-ABA0-C889526C666F}"/>
                  </a:ext>
                </a:extLst>
              </p:cNvPr>
              <p:cNvSpPr txBox="1"/>
              <p:nvPr/>
            </p:nvSpPr>
            <p:spPr>
              <a:xfrm>
                <a:off x="3133045" y="447442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BC8DE3-EEE2-4592-ABA0-C889526C6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45" y="4474429"/>
                <a:ext cx="990600" cy="477054"/>
              </a:xfrm>
              <a:prstGeom prst="rect">
                <a:avLst/>
              </a:prstGeom>
              <a:blipFill>
                <a:blip r:embed="rId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33A50F2-A25D-4EEC-B8CA-87A2131799C0}"/>
                  </a:ext>
                </a:extLst>
              </p:cNvPr>
              <p:cNvSpPr txBox="1"/>
              <p:nvPr/>
            </p:nvSpPr>
            <p:spPr>
              <a:xfrm>
                <a:off x="8034338" y="3724469"/>
                <a:ext cx="9906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b="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33A50F2-A25D-4EEC-B8CA-87A213179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338" y="3724469"/>
                <a:ext cx="990600" cy="477054"/>
              </a:xfrm>
              <a:prstGeom prst="rect">
                <a:avLst/>
              </a:prstGeom>
              <a:blipFill>
                <a:blip r:embed="rId7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BAADCB1-6787-4962-9E45-0E73CDE41CBA}"/>
              </a:ext>
            </a:extLst>
          </p:cNvPr>
          <p:cNvSpPr txBox="1"/>
          <p:nvPr/>
        </p:nvSpPr>
        <p:spPr>
          <a:xfrm>
            <a:off x="8134350" y="4119259"/>
            <a:ext cx="990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/>
              <a:t>…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87999BE-305F-4321-BF93-36A9A117DC87}"/>
              </a:ext>
            </a:extLst>
          </p:cNvPr>
          <p:cNvCxnSpPr>
            <a:cxnSpLocks/>
          </p:cNvCxnSpPr>
          <p:nvPr/>
        </p:nvCxnSpPr>
        <p:spPr>
          <a:xfrm flipV="1">
            <a:off x="4796519" y="3862544"/>
            <a:ext cx="2960917" cy="3387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E2D9F80-0170-41FE-B769-0A1E1892E56D}"/>
              </a:ext>
            </a:extLst>
          </p:cNvPr>
          <p:cNvCxnSpPr>
            <a:cxnSpLocks/>
          </p:cNvCxnSpPr>
          <p:nvPr/>
        </p:nvCxnSpPr>
        <p:spPr>
          <a:xfrm flipV="1">
            <a:off x="4267200" y="5129619"/>
            <a:ext cx="3829050" cy="4172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D3E3E5B-EEE7-43D1-BD09-5B3AE3FC5635}"/>
              </a:ext>
            </a:extLst>
          </p:cNvPr>
          <p:cNvCxnSpPr>
            <a:cxnSpLocks/>
          </p:cNvCxnSpPr>
          <p:nvPr/>
        </p:nvCxnSpPr>
        <p:spPr>
          <a:xfrm flipV="1">
            <a:off x="4554994" y="4386766"/>
            <a:ext cx="3379331" cy="388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A9CB8A8-4C5C-4DF9-A736-7E8CC9469C51}"/>
                  </a:ext>
                </a:extLst>
              </p:cNvPr>
              <p:cNvSpPr txBox="1"/>
              <p:nvPr/>
            </p:nvSpPr>
            <p:spPr>
              <a:xfrm>
                <a:off x="5640152" y="3070521"/>
                <a:ext cx="1444405" cy="891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5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25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,⋅)</m:t>
                      </m:r>
                    </m:oMath>
                  </m:oMathPara>
                </a14:m>
                <a:endParaRPr lang="LID4096" sz="25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A9CB8A8-4C5C-4DF9-A736-7E8CC9469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152" y="3070521"/>
                <a:ext cx="1444405" cy="891462"/>
              </a:xfrm>
              <a:prstGeom prst="rect">
                <a:avLst/>
              </a:prstGeom>
              <a:blipFill>
                <a:blip r:embed="rId8"/>
                <a:stretch>
                  <a:fillRect b="-890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34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Widescreen</PresentationFormat>
  <Paragraphs>123</Paragraphs>
  <Slides>15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Improved cryptanalysis of UOV and Rainbow  </vt:lpstr>
      <vt:lpstr>Two multivariate signature algorithms:</vt:lpstr>
      <vt:lpstr>Oil and Vinegar &amp; Rainbow</vt:lpstr>
      <vt:lpstr>Rainbow structure? </vt:lpstr>
      <vt:lpstr>PowerPoint Presentation</vt:lpstr>
      <vt:lpstr>The Oil and Vinegar Trapdoor</vt:lpstr>
      <vt:lpstr>The Oil and Vinegar Trapdoor</vt:lpstr>
      <vt:lpstr>The Rainbow Trapdoor</vt:lpstr>
      <vt:lpstr>The Rainbow Trapdoor</vt:lpstr>
      <vt:lpstr>Intersection Attack</vt:lpstr>
      <vt:lpstr>Rectangular Minrank attack</vt:lpstr>
      <vt:lpstr>Rectangular Minrank attack</vt:lpstr>
      <vt:lpstr>Rectangular MinRank Attack</vt:lpstr>
      <vt:lpstr>Application to NIST parameters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cryptanalysis of UOV and Rainbow</dc:title>
  <dc:creator>Ward Beullens</dc:creator>
  <cp:lastModifiedBy>Ward Beullens</cp:lastModifiedBy>
  <cp:revision>132</cp:revision>
  <dcterms:created xsi:type="dcterms:W3CDTF">2020-10-30T13:37:30Z</dcterms:created>
  <dcterms:modified xsi:type="dcterms:W3CDTF">2021-10-19T22:24:58Z</dcterms:modified>
</cp:coreProperties>
</file>