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580" r:id="rId3"/>
    <p:sldId id="581" r:id="rId4"/>
    <p:sldId id="568" r:id="rId5"/>
    <p:sldId id="744" r:id="rId6"/>
    <p:sldId id="567" r:id="rId7"/>
    <p:sldId id="569" r:id="rId8"/>
    <p:sldId id="583" r:id="rId9"/>
    <p:sldId id="732" r:id="rId10"/>
    <p:sldId id="743" r:id="rId11"/>
    <p:sldId id="7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/>
    <p:restoredTop sz="89184"/>
  </p:normalViewPr>
  <p:slideViewPr>
    <p:cSldViewPr snapToGrid="0" snapToObjects="1">
      <p:cViewPr varScale="1">
        <p:scale>
          <a:sx n="98" d="100"/>
          <a:sy n="98" d="100"/>
        </p:scale>
        <p:origin x="200" y="688"/>
      </p:cViewPr>
      <p:guideLst/>
    </p:cSldViewPr>
  </p:slideViewPr>
  <p:outlineViewPr>
    <p:cViewPr>
      <p:scale>
        <a:sx n="33" d="100"/>
        <a:sy n="33" d="100"/>
      </p:scale>
      <p:origin x="0" y="-12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1C24-748A-004F-887B-9786E05480A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9034-5CAE-A841-9EB7-262FD33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9034-5CAE-A841-9EB7-262FD33E7B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9034-5CAE-A841-9EB7-262FD33E7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/>
                  <a:t>Achieve malicious security</a:t>
                </a:r>
              </a:p>
              <a:p>
                <a:r>
                  <a:rPr lang="en-US" sz="1200" b="1" dirty="0"/>
                  <a:t>Regular shares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1200" b="1" dirty="0"/>
                  <a:t>  Packed shares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/>
                  <a:t>Achieve malicious security</a:t>
                </a:r>
              </a:p>
              <a:p>
                <a:r>
                  <a:rPr lang="en-US" sz="1200" b="1" dirty="0"/>
                  <a:t>Regular shares </a:t>
                </a:r>
                <a:r>
                  <a:rPr lang="en-US" sz="1200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⟶</a:t>
                </a:r>
                <a:r>
                  <a:rPr lang="en-US" sz="1200" b="1" dirty="0"/>
                  <a:t>  Packed shares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also know of O(C) MPC protocols, but only for a special restricted  class of circuits called SIMD circuits – I will explain what SIMD circuits are in upcoming slides. </a:t>
            </a:r>
          </a:p>
          <a:p>
            <a:r>
              <a:rPr lang="en-US" dirty="0"/>
              <a:t>Also there are no known implementations of these protocols.</a:t>
            </a:r>
          </a:p>
          <a:p>
            <a:endParaRPr lang="en-US" dirty="0"/>
          </a:p>
          <a:p>
            <a:r>
              <a:rPr lang="en-US" dirty="0"/>
              <a:t>So the main question that we consider in this work is whether its possible to design concretely efficient O(C) protocols for a larger class of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also know of O(C) MPC protocols, but only for a special restricted  class of circuits called SIMD circuits – I will explain what SIMD circuits are in upcoming slides. </a:t>
            </a:r>
          </a:p>
          <a:p>
            <a:r>
              <a:rPr lang="en-US" dirty="0"/>
              <a:t>Also there are no known implementations of these protocols.</a:t>
            </a:r>
          </a:p>
          <a:p>
            <a:endParaRPr lang="en-US" dirty="0"/>
          </a:p>
          <a:p>
            <a:r>
              <a:rPr lang="en-US" dirty="0"/>
              <a:t>So the main question that we consider in this work is whether its possible to design concretely efficient O(C) protocols for a larger class of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8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60486-AB88-6248-8456-54CCB7998C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9034-5CAE-A841-9EB7-262FD33E7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4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161D-A4FE-264A-9D78-B6C726488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04FB3-929A-964C-A2AB-13CB748C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89F6-6376-0E4A-B213-E8BA1152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3FA2-62EF-EB44-97A0-9DB63179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22CA-B68F-554B-8CA4-5BBF0E9C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8D87-EC18-8643-BB29-6503D7DE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106E8-AC17-484B-880C-E38D1AC47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DBAC-6A17-8742-ABC9-70261C3C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950A-0769-7343-9D6C-730D01EE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39D6-0670-2D44-AC3A-C0088AB3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98A02-E947-E548-9C9D-D50E313A1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A8BA7-C8BE-9844-8A97-7C1ED71B5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2D3F-F5BA-A242-8078-65AE5924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4C920-4F8F-8D48-B187-8A20B224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553A-FE90-D040-B707-6E5ED3EB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AA2C-C8D8-2042-888A-3A3AA1A8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0A8D-831E-C641-91ED-9D9746D4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97105-7F0E-DC4A-BB4D-1BAAC26E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C53B9-5A08-0144-8AF1-04D1B3B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E1133-B3E4-EC41-8066-D609A81D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6315-131C-B747-B8EC-71F5A1A6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E0C0C-5580-8042-9ABA-7D05977A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F47E-F377-074B-82A9-021422AE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137B6-1D0E-C945-8143-2F33CBE0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59004-2056-2B45-B233-0C18A491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6083-A0CD-A84F-83EE-7789C89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C5FD-B969-EC48-9C91-2540714E8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47107-9145-874B-BB5B-351F40CFC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3A3D4-B8CC-5E4A-BE86-4DCD2374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AA8F9-1149-5246-AF83-3015C2B8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9ED62-A45D-1047-8FB4-6BFF2937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3CE-E8DF-D04B-9F74-2EBBE73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3F14E-F195-EE4C-A0C8-7E793A66C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C242C-110F-F149-8708-AC366EA9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192B2-520D-334E-AD64-96F652B3F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90B41-2890-AA4B-91B3-6D57F501B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B77D7-CD62-B949-912F-A42EF4AA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32AB8-4DB3-BF41-B084-38B5F75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B3540-081B-CF44-9FF1-8FF231CE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0916-DF00-724B-85E8-E8DFCCBF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806FC-91CF-9D4D-94F7-38A5C747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EDC21-9723-9C41-ACA7-4ED0DF4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C472C-E0EE-CE45-9BB9-7B6DAA07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2DBBA-D245-964C-96E5-0E588B87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782B5-A1FD-A44E-B6AF-2F668B3B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7890B-2133-FB46-A262-D044EC9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3986-5A56-3542-A043-AB974D3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F370-B24C-3E46-B1B0-A6C5E6C5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0BBC6-29E8-2543-9DDC-7515E5414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F6B5-B274-5040-B135-EACFBF1B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D59FC-6FFF-014C-9487-2250F9DE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0FE40-9C6B-CA4E-B063-DD64E15D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6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DA72-6CF9-2B4F-AE2C-F67D99D2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C9DDA-336C-D84E-B74C-FC7466BF9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0B41-9BA4-AF4D-A022-5C7D6784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7649-2908-8F4F-B849-5CCE07CF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B07E5-A1A8-3142-9E09-ABC99C12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B4720-7922-5C45-B04C-ADBD3540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FA63B-5309-B646-AF65-1EFA5453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6270F-C928-AF4D-BF43-1958E7A5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63D8-114B-1B45-8C46-18AEA07B1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CE54F-A604-F345-A04D-F72283FDAC14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1044-F171-0A44-9169-88894FAE1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147FE-426B-654A-89F6-61AD0A5DE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5796-2B0C-2548-956D-96EED1A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BB6-943A-9C4B-BAC6-B26FA1506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69" y="304799"/>
            <a:ext cx="11424062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Order-C Secure Multiparty Computation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for Highly Repetitive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1767B-72C4-4149-A45F-876FECA4B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39" y="4423232"/>
            <a:ext cx="11075719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Gabrielle Beck       Aarushi Goel       Abhishek Jain       </a:t>
            </a:r>
            <a:r>
              <a:rPr 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Gabriel </a:t>
            </a:r>
            <a:r>
              <a:rPr lang="en-US" sz="28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Kaptchuk</a:t>
            </a:r>
            <a:endParaRPr lang="en-US" sz="28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5ECAB-A24B-4543-8DAC-003B6FE5682D}"/>
              </a:ext>
            </a:extLst>
          </p:cNvPr>
          <p:cNvSpPr txBox="1"/>
          <p:nvPr/>
        </p:nvSpPr>
        <p:spPr>
          <a:xfrm>
            <a:off x="5089666" y="6305107"/>
            <a:ext cx="20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EUROCRYPT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998B57-EF2E-864C-9A86-67E9E9E8BBED}"/>
              </a:ext>
            </a:extLst>
          </p:cNvPr>
          <p:cNvGrpSpPr/>
          <p:nvPr/>
        </p:nvGrpSpPr>
        <p:grpSpPr>
          <a:xfrm>
            <a:off x="3558587" y="5386092"/>
            <a:ext cx="5074819" cy="601475"/>
            <a:chOff x="3360117" y="5177237"/>
            <a:chExt cx="5074819" cy="6014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6B1733-A30C-3D4A-98C9-D4C7EA89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0117" y="5177237"/>
              <a:ext cx="2881659" cy="597416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6BF0391-252D-EB44-9662-577EFA424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333" y="5181296"/>
              <a:ext cx="1332603" cy="59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00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75EFCE-8659-884B-B352-ACA1A5FF9703}"/>
                  </a:ext>
                </a:extLst>
              </p:cNvPr>
              <p:cNvSpPr txBox="1"/>
              <p:nvPr/>
            </p:nvSpPr>
            <p:spPr>
              <a:xfrm>
                <a:off x="967007" y="2003498"/>
                <a:ext cx="4619503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Existing Efficient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Multiplication Protocols (</a:t>
                </a:r>
                <a:r>
                  <a:rPr lang="en-US" sz="2000" dirty="0" err="1"/>
                  <a:t>eg.</a:t>
                </a:r>
                <a:r>
                  <a:rPr lang="en-US" sz="2000" dirty="0"/>
                  <a:t> [DN07])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75EFCE-8659-884B-B352-ACA1A5FF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07" y="2003498"/>
                <a:ext cx="4619503" cy="707886"/>
              </a:xfrm>
              <a:prstGeom prst="rect">
                <a:avLst/>
              </a:prstGeom>
              <a:blipFill>
                <a:blip r:embed="rId3"/>
                <a:stretch>
                  <a:fillRect t="-3448" b="-1206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451ED31-E61F-4F49-9EAD-28386CD580DA}"/>
              </a:ext>
            </a:extLst>
          </p:cNvPr>
          <p:cNvSpPr txBox="1"/>
          <p:nvPr/>
        </p:nvSpPr>
        <p:spPr>
          <a:xfrm>
            <a:off x="967006" y="3264747"/>
            <a:ext cx="461950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“Modified” Packed Secret Sharing</a:t>
            </a:r>
          </a:p>
          <a:p>
            <a:pPr marL="1203325" indent="-477838">
              <a:buFont typeface="Arial" panose="020B0604020202020204" pitchFamily="34" charset="0"/>
              <a:buChar char="•"/>
            </a:pPr>
            <a:r>
              <a:rPr lang="en-US" sz="2000" dirty="0"/>
              <a:t>Differing-operations PSS</a:t>
            </a:r>
          </a:p>
          <a:p>
            <a:pPr marL="1203325" indent="-477838">
              <a:buFont typeface="Arial" panose="020B0604020202020204" pitchFamily="34" charset="0"/>
              <a:buChar char="•"/>
            </a:pPr>
            <a:r>
              <a:rPr lang="en-US" sz="2000" dirty="0"/>
              <a:t>Realignment PSS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D50E5-08A3-8247-BBEE-A1592D6CC5B9}"/>
                  </a:ext>
                </a:extLst>
              </p:cNvPr>
              <p:cNvSpPr txBox="1"/>
              <p:nvPr/>
            </p:nvSpPr>
            <p:spPr>
              <a:xfrm>
                <a:off x="979863" y="5092420"/>
                <a:ext cx="4619503" cy="70788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MPC Protocol </a:t>
                </a:r>
              </a:p>
              <a:p>
                <a:pPr algn="ctr"/>
                <a:r>
                  <a:rPr lang="en-US" sz="2000" dirty="0"/>
                  <a:t>For Highly Repetitive Circuits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D50E5-08A3-8247-BBEE-A1592D6CC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3" y="5092420"/>
                <a:ext cx="4619503" cy="707886"/>
              </a:xfrm>
              <a:prstGeom prst="rect">
                <a:avLst/>
              </a:prstGeom>
              <a:blipFill>
                <a:blip r:embed="rId4"/>
                <a:stretch>
                  <a:fillRect t="-3509" b="-1403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0B7D92-EE50-3C48-AF92-842B9F14D480}"/>
              </a:ext>
            </a:extLst>
          </p:cNvPr>
          <p:cNvSpPr txBox="1"/>
          <p:nvPr/>
        </p:nvSpPr>
        <p:spPr>
          <a:xfrm>
            <a:off x="3056985" y="262548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4AEAD-D52F-8F44-9ABF-7CA5DC4DA46E}"/>
              </a:ext>
            </a:extLst>
          </p:cNvPr>
          <p:cNvSpPr txBox="1"/>
          <p:nvPr/>
        </p:nvSpPr>
        <p:spPr>
          <a:xfrm>
            <a:off x="3061014" y="433247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=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49C0E4-EAF8-364C-B9B3-C1502102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Highly Repetitive Circuits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E55AB5-BA76-3D4B-98D5-C7B7BEEB1984}"/>
              </a:ext>
            </a:extLst>
          </p:cNvPr>
          <p:cNvCxnSpPr>
            <a:cxnSpLocks/>
          </p:cNvCxnSpPr>
          <p:nvPr/>
        </p:nvCxnSpPr>
        <p:spPr>
          <a:xfrm flipH="1">
            <a:off x="5976289" y="1532082"/>
            <a:ext cx="3918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55FF04-645E-674F-AD43-5ED4AE8B9946}"/>
              </a:ext>
            </a:extLst>
          </p:cNvPr>
          <p:cNvCxnSpPr>
            <a:cxnSpLocks/>
          </p:cNvCxnSpPr>
          <p:nvPr/>
        </p:nvCxnSpPr>
        <p:spPr>
          <a:xfrm flipH="1">
            <a:off x="5584407" y="3758989"/>
            <a:ext cx="39188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C8A20A-7F88-5F4E-BF72-CE83D5AE2F2C}"/>
              </a:ext>
            </a:extLst>
          </p:cNvPr>
          <p:cNvCxnSpPr>
            <a:cxnSpLocks/>
          </p:cNvCxnSpPr>
          <p:nvPr/>
        </p:nvCxnSpPr>
        <p:spPr>
          <a:xfrm>
            <a:off x="5976289" y="1548201"/>
            <a:ext cx="0" cy="2224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9A6C3E-DAFA-024E-83B0-DCE351C6A8A3}"/>
                  </a:ext>
                </a:extLst>
              </p:cNvPr>
              <p:cNvSpPr txBox="1"/>
              <p:nvPr/>
            </p:nvSpPr>
            <p:spPr>
              <a:xfrm>
                <a:off x="6393913" y="365125"/>
                <a:ext cx="5048785" cy="19389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Differing Operations PSS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Parties choose operation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+,⨉</m:t>
                        </m:r>
                      </m:e>
                    </m:d>
                  </m:oMath>
                </a14:m>
                <a:r>
                  <a:rPr lang="en-US" sz="2000" dirty="0"/>
                  <a:t> for each entry in the vector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Realized by performing </a:t>
                </a:r>
                <a:r>
                  <a:rPr lang="en-US" sz="2000" i="1" dirty="0"/>
                  <a:t>both</a:t>
                </a:r>
                <a:r>
                  <a:rPr lang="en-US" sz="2000" dirty="0"/>
                  <a:t> operations and allowing the leader to </a:t>
                </a:r>
                <a:r>
                  <a:rPr lang="en-US" sz="2000" i="1" dirty="0"/>
                  <a:t>select</a:t>
                </a:r>
                <a:r>
                  <a:rPr lang="en-US" sz="2000" dirty="0"/>
                  <a:t> desired values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Requires “special” correlated randomness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9A6C3E-DAFA-024E-83B0-DCE351C6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913" y="365125"/>
                <a:ext cx="5048785" cy="1938992"/>
              </a:xfrm>
              <a:prstGeom prst="rect">
                <a:avLst/>
              </a:prstGeom>
              <a:blipFill>
                <a:blip r:embed="rId5"/>
                <a:stretch>
                  <a:fillRect l="-1003" t="-1948" r="-2256" b="-4545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4E17DA4-A18B-144A-9F8D-490514D1972A}"/>
              </a:ext>
            </a:extLst>
          </p:cNvPr>
          <p:cNvSpPr txBox="1"/>
          <p:nvPr/>
        </p:nvSpPr>
        <p:spPr>
          <a:xfrm>
            <a:off x="6366069" y="2456215"/>
            <a:ext cx="5048783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Realignment PSS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Parties can efficiently swap elements within/between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Realized by having the leader permute entry order during before resharing and unmasking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“special” correlated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7D4962-43AB-904A-9199-C620EA3DEA12}"/>
                  </a:ext>
                </a:extLst>
              </p:cNvPr>
              <p:cNvSpPr txBox="1"/>
              <p:nvPr/>
            </p:nvSpPr>
            <p:spPr>
              <a:xfrm>
                <a:off x="6366068" y="5092420"/>
                <a:ext cx="5048783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Highly Repetitive Circuits required so special randomness generation is </a:t>
                </a:r>
                <a:r>
                  <a:rPr lang="en-US" sz="2000" i="1" dirty="0"/>
                  <a:t>amortized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/>
                  <a:t> 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7D4962-43AB-904A-9199-C620EA3D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68" y="5092420"/>
                <a:ext cx="5048783" cy="707886"/>
              </a:xfrm>
              <a:prstGeom prst="rect">
                <a:avLst/>
              </a:prstGeom>
              <a:blipFill>
                <a:blip r:embed="rId6"/>
                <a:stretch>
                  <a:fillRect t="-3509" b="-14035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7F55E8-AFFA-3642-86E5-EB9938FBF9B4}"/>
              </a:ext>
            </a:extLst>
          </p:cNvPr>
          <p:cNvCxnSpPr>
            <a:cxnSpLocks/>
          </p:cNvCxnSpPr>
          <p:nvPr/>
        </p:nvCxnSpPr>
        <p:spPr>
          <a:xfrm flipH="1">
            <a:off x="5584406" y="5458852"/>
            <a:ext cx="7816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D9B359-C3EB-E04F-BA68-AE32C0DA0528}"/>
              </a:ext>
            </a:extLst>
          </p:cNvPr>
          <p:cNvCxnSpPr>
            <a:cxnSpLocks/>
          </p:cNvCxnSpPr>
          <p:nvPr/>
        </p:nvCxnSpPr>
        <p:spPr>
          <a:xfrm flipH="1">
            <a:off x="5989159" y="3758988"/>
            <a:ext cx="39188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/>
      <p:bldP spid="12" grpId="0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6F4B-9EDC-8C4D-B48E-C343B2CA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22BC47-A7B5-7946-AD18-964C377C65CE}"/>
                  </a:ext>
                </a:extLst>
              </p:cNvPr>
              <p:cNvSpPr txBox="1"/>
              <p:nvPr/>
            </p:nvSpPr>
            <p:spPr>
              <a:xfrm>
                <a:off x="838200" y="1781368"/>
                <a:ext cx="10515600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sz="2800" dirty="0"/>
                  <a:t>MPC protocols 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Highly Repetitive Circuits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22BC47-A7B5-7946-AD18-964C377C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1368"/>
                <a:ext cx="10515600" cy="523220"/>
              </a:xfrm>
              <a:prstGeom prst="rect">
                <a:avLst/>
              </a:prstGeom>
              <a:blipFill>
                <a:blip r:embed="rId7"/>
                <a:stretch>
                  <a:fillRect t="-9302" b="-2790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4EC63-6527-E74A-8C85-BEFA64B13D18}"/>
              </a:ext>
            </a:extLst>
          </p:cNvPr>
          <p:cNvSpPr txBox="1"/>
          <p:nvPr/>
        </p:nvSpPr>
        <p:spPr>
          <a:xfrm>
            <a:off x="838200" y="342900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ia.cr</a:t>
            </a:r>
            <a:r>
              <a:rPr lang="en-US" sz="3600" b="1" dirty="0"/>
              <a:t>/2021/500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8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23CF-C7DE-434B-B61A-DBF2C4D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>
                <a:solidFill>
                  <a:schemeClr val="accent1"/>
                </a:solidFill>
              </a:rPr>
              <a:t>Efficient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and Implemented </a:t>
            </a:r>
            <a:r>
              <a:rPr lang="en-US" dirty="0"/>
              <a:t>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E0D9C4-2C3F-C141-8EA2-7B304042FD6D}"/>
                  </a:ext>
                </a:extLst>
              </p:cNvPr>
              <p:cNvSpPr/>
              <p:nvPr/>
            </p:nvSpPr>
            <p:spPr>
              <a:xfrm>
                <a:off x="892383" y="3032536"/>
                <a:ext cx="10461417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: Total computation/communication complexity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E0D9C4-2C3F-C141-8EA2-7B304042F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83" y="3032536"/>
                <a:ext cx="10461417" cy="461665"/>
              </a:xfrm>
              <a:prstGeom prst="rect">
                <a:avLst/>
              </a:prstGeom>
              <a:blipFill>
                <a:blip r:embed="rId6"/>
                <a:stretch>
                  <a:fillRect l="-121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BD306A-A766-0A4A-8E95-EC3FCF591C25}"/>
                  </a:ext>
                </a:extLst>
              </p:cNvPr>
              <p:cNvSpPr txBox="1"/>
              <p:nvPr/>
            </p:nvSpPr>
            <p:spPr>
              <a:xfrm>
                <a:off x="892383" y="3686271"/>
                <a:ext cx="297966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Per-party work: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BD306A-A766-0A4A-8E95-EC3FCF59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83" y="3686271"/>
                <a:ext cx="2979662" cy="677108"/>
              </a:xfrm>
              <a:prstGeom prst="rect">
                <a:avLst/>
              </a:prstGeom>
              <a:blipFill>
                <a:blip r:embed="rId7"/>
                <a:stretch>
                  <a:fillRect l="-1702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A1FEF0E-73F5-B44C-9951-F12E48E2640C}"/>
              </a:ext>
            </a:extLst>
          </p:cNvPr>
          <p:cNvSpPr/>
          <p:nvPr/>
        </p:nvSpPr>
        <p:spPr>
          <a:xfrm>
            <a:off x="230933" y="2385052"/>
            <a:ext cx="1619936" cy="343247"/>
          </a:xfrm>
          <a:prstGeom prst="wedgeRoundRectCallout">
            <a:avLst>
              <a:gd name="adj1" fmla="val 22018"/>
              <a:gd name="adj2" fmla="val 16567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No. of parties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4F1CF7D-FD20-6D4D-AA0F-900E91B3F7CD}"/>
              </a:ext>
            </a:extLst>
          </p:cNvPr>
          <p:cNvSpPr/>
          <p:nvPr/>
        </p:nvSpPr>
        <p:spPr>
          <a:xfrm>
            <a:off x="2150356" y="2387740"/>
            <a:ext cx="1604696" cy="341419"/>
          </a:xfrm>
          <a:prstGeom prst="wedgeRoundRectCallout">
            <a:avLst>
              <a:gd name="adj1" fmla="val -76539"/>
              <a:gd name="adj2" fmla="val 15553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Size of circuit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226C3-4AB4-9243-8BFA-C1F725DA9C5E}"/>
              </a:ext>
            </a:extLst>
          </p:cNvPr>
          <p:cNvSpPr txBox="1"/>
          <p:nvPr/>
        </p:nvSpPr>
        <p:spPr>
          <a:xfrm>
            <a:off x="892383" y="4219814"/>
            <a:ext cx="961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large computations, parties need to have large computing resources.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C5C572-005D-EC43-BAAA-C07486DC8147}"/>
              </a:ext>
            </a:extLst>
          </p:cNvPr>
          <p:cNvSpPr txBox="1"/>
          <p:nvPr/>
        </p:nvSpPr>
        <p:spPr>
          <a:xfrm>
            <a:off x="892383" y="1250315"/>
            <a:ext cx="56743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[HN06, DN07, LN17, CGHIKLN18, NV18, FL19, GSZ20]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2CD63-5F0D-104A-A288-C5696DE55CAC}"/>
              </a:ext>
            </a:extLst>
          </p:cNvPr>
          <p:cNvSpPr txBox="1"/>
          <p:nvPr/>
        </p:nvSpPr>
        <p:spPr>
          <a:xfrm>
            <a:off x="892382" y="4734741"/>
            <a:ext cx="961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Limits the kind of parties who can participate.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2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E8B2F9-4B20-F243-AEC1-D540D212E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Better than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E8B2F9-4B20-F243-AEC1-D540D212E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BBA5B-7330-2549-9FCF-F13E0B966B18}"/>
                  </a:ext>
                </a:extLst>
              </p:cNvPr>
              <p:cNvSpPr/>
              <p:nvPr/>
            </p:nvSpPr>
            <p:spPr>
              <a:xfrm>
                <a:off x="838200" y="1827819"/>
                <a:ext cx="10515600" cy="47070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 </a:t>
                </a:r>
                <a:r>
                  <a:rPr lang="en-US" sz="2400" dirty="0"/>
                  <a:t>Total computation and communication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[DIKNS08, DIK10, GIP15]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BBA5B-7330-2549-9FCF-F13E0B96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7819"/>
                <a:ext cx="10515600" cy="470706"/>
              </a:xfrm>
              <a:prstGeom prst="rect">
                <a:avLst/>
              </a:prstGeom>
              <a:blipFill>
                <a:blip r:embed="rId8"/>
                <a:stretch>
                  <a:fillRect l="-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BE8B24-4091-4E49-93A1-1F1CD75C4318}"/>
                  </a:ext>
                </a:extLst>
              </p:cNvPr>
              <p:cNvSpPr/>
              <p:nvPr/>
            </p:nvSpPr>
            <p:spPr>
              <a:xfrm>
                <a:off x="1117600" y="2435656"/>
                <a:ext cx="8521700" cy="715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hides polynomial factors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and security parameter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Not concretely efficient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BE8B24-4091-4E49-93A1-1F1CD75C4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2435656"/>
                <a:ext cx="8521700" cy="715452"/>
              </a:xfrm>
              <a:prstGeom prst="rect">
                <a:avLst/>
              </a:prstGeom>
              <a:blipFill>
                <a:blip r:embed="rId9"/>
                <a:stretch>
                  <a:fillRect l="-446" t="-5263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DF8B7C-A80A-A345-A7D5-8D205C89DD3E}"/>
                  </a:ext>
                </a:extLst>
              </p:cNvPr>
              <p:cNvSpPr/>
              <p:nvPr/>
            </p:nvSpPr>
            <p:spPr>
              <a:xfrm>
                <a:off x="838200" y="3570932"/>
                <a:ext cx="10515600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 </a:t>
                </a:r>
                <a:r>
                  <a:rPr lang="en-US" sz="2400" dirty="0"/>
                  <a:t>Total computation and communication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[DIK10, GIP15]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DF8B7C-A80A-A345-A7D5-8D205C89D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70932"/>
                <a:ext cx="10515600" cy="461665"/>
              </a:xfrm>
              <a:prstGeom prst="rect">
                <a:avLst/>
              </a:prstGeom>
              <a:blipFill>
                <a:blip r:embed="rId10"/>
                <a:stretch>
                  <a:fillRect l="-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AE2926F-BA03-E846-B4D6-9020FDA388CB}"/>
              </a:ext>
            </a:extLst>
          </p:cNvPr>
          <p:cNvSpPr/>
          <p:nvPr/>
        </p:nvSpPr>
        <p:spPr>
          <a:xfrm>
            <a:off x="1117600" y="4200549"/>
            <a:ext cx="8521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for </a:t>
            </a:r>
            <a:r>
              <a:rPr lang="en-US" sz="2000" dirty="0">
                <a:solidFill>
                  <a:srgbClr val="C00000"/>
                </a:solidFill>
              </a:rPr>
              <a:t>SIMD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known implementations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6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513B-D6DF-3A45-86A6-F7258E94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/>
              <a:t>ingle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/>
              <a:t>nstruction </a:t>
            </a:r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/>
              <a:t>ultiple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/>
              <a:t>ata 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DB42F-EFEA-E946-A5AF-2A12B62B7649}"/>
              </a:ext>
            </a:extLst>
          </p:cNvPr>
          <p:cNvSpPr/>
          <p:nvPr/>
        </p:nvSpPr>
        <p:spPr>
          <a:xfrm>
            <a:off x="2514600" y="2211474"/>
            <a:ext cx="1727172" cy="277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52EC8A-3C86-B946-80EF-C4A415BE37C3}"/>
              </a:ext>
            </a:extLst>
          </p:cNvPr>
          <p:cNvSpPr/>
          <p:nvPr/>
        </p:nvSpPr>
        <p:spPr>
          <a:xfrm>
            <a:off x="2599579" y="3605566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2B1EF1-7CEE-6A48-A3E4-B2366D721928}"/>
              </a:ext>
            </a:extLst>
          </p:cNvPr>
          <p:cNvSpPr/>
          <p:nvPr/>
        </p:nvSpPr>
        <p:spPr>
          <a:xfrm>
            <a:off x="3180140" y="3605566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C39504-9BDB-F445-9356-64A6CB74B7E0}"/>
              </a:ext>
            </a:extLst>
          </p:cNvPr>
          <p:cNvSpPr/>
          <p:nvPr/>
        </p:nvSpPr>
        <p:spPr>
          <a:xfrm>
            <a:off x="3760702" y="3605565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FFBD1A-2BE4-E644-9AA6-CFB70EBD821A}"/>
              </a:ext>
            </a:extLst>
          </p:cNvPr>
          <p:cNvSpPr/>
          <p:nvPr/>
        </p:nvSpPr>
        <p:spPr>
          <a:xfrm>
            <a:off x="2599579" y="422995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622D01-7765-0045-BD4D-8133AEC7CAC3}"/>
              </a:ext>
            </a:extLst>
          </p:cNvPr>
          <p:cNvSpPr/>
          <p:nvPr/>
        </p:nvSpPr>
        <p:spPr>
          <a:xfrm>
            <a:off x="3180140" y="422995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8C20BA-F362-564E-B104-739B3A90D824}"/>
              </a:ext>
            </a:extLst>
          </p:cNvPr>
          <p:cNvSpPr/>
          <p:nvPr/>
        </p:nvSpPr>
        <p:spPr>
          <a:xfrm>
            <a:off x="3760702" y="4229952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944805-850A-4E42-B422-0687CD2507D1}"/>
              </a:ext>
            </a:extLst>
          </p:cNvPr>
          <p:cNvSpPr/>
          <p:nvPr/>
        </p:nvSpPr>
        <p:spPr>
          <a:xfrm>
            <a:off x="2599579" y="2977556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9814E9-293A-AF4C-BD77-1C6C97699F24}"/>
              </a:ext>
            </a:extLst>
          </p:cNvPr>
          <p:cNvSpPr/>
          <p:nvPr/>
        </p:nvSpPr>
        <p:spPr>
          <a:xfrm>
            <a:off x="3180140" y="2977556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F0910A-3F3E-AB4E-BED8-9A35C05CCAAA}"/>
              </a:ext>
            </a:extLst>
          </p:cNvPr>
          <p:cNvSpPr/>
          <p:nvPr/>
        </p:nvSpPr>
        <p:spPr>
          <a:xfrm>
            <a:off x="3760702" y="2977555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E43B17-6C49-104E-92EF-2D881B95EFDA}"/>
              </a:ext>
            </a:extLst>
          </p:cNvPr>
          <p:cNvSpPr/>
          <p:nvPr/>
        </p:nvSpPr>
        <p:spPr>
          <a:xfrm>
            <a:off x="2599579" y="2349545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D147A8-08A6-4643-93CA-83981EE045E1}"/>
              </a:ext>
            </a:extLst>
          </p:cNvPr>
          <p:cNvSpPr/>
          <p:nvPr/>
        </p:nvSpPr>
        <p:spPr>
          <a:xfrm>
            <a:off x="3180140" y="2349545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97F7CF-698B-B143-8F6E-AD8122A23463}"/>
              </a:ext>
            </a:extLst>
          </p:cNvPr>
          <p:cNvSpPr/>
          <p:nvPr/>
        </p:nvSpPr>
        <p:spPr>
          <a:xfrm>
            <a:off x="3760702" y="2349545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09171C-D17B-224F-AA62-F5C16CA5D664}"/>
              </a:ext>
            </a:extLst>
          </p:cNvPr>
          <p:cNvCxnSpPr>
            <a:cxnSpLocks/>
          </p:cNvCxnSpPr>
          <p:nvPr/>
        </p:nvCxnSpPr>
        <p:spPr>
          <a:xfrm flipV="1">
            <a:off x="2693919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E031F6-9FE0-E747-BB6F-6EC08510BB99}"/>
              </a:ext>
            </a:extLst>
          </p:cNvPr>
          <p:cNvCxnSpPr>
            <a:cxnSpLocks/>
          </p:cNvCxnSpPr>
          <p:nvPr/>
        </p:nvCxnSpPr>
        <p:spPr>
          <a:xfrm flipV="1">
            <a:off x="2893487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A3179B-C5FD-024D-8746-4A3C00D912CA}"/>
              </a:ext>
            </a:extLst>
          </p:cNvPr>
          <p:cNvCxnSpPr>
            <a:cxnSpLocks/>
          </p:cNvCxnSpPr>
          <p:nvPr/>
        </p:nvCxnSpPr>
        <p:spPr>
          <a:xfrm flipV="1">
            <a:off x="3274481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0E45FD-4EAC-9B4E-A381-C3967DD3167D}"/>
              </a:ext>
            </a:extLst>
          </p:cNvPr>
          <p:cNvCxnSpPr>
            <a:cxnSpLocks/>
          </p:cNvCxnSpPr>
          <p:nvPr/>
        </p:nvCxnSpPr>
        <p:spPr>
          <a:xfrm flipV="1">
            <a:off x="3474049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6B21D3-FFC7-C644-A9FF-97A0BCB7E8C6}"/>
              </a:ext>
            </a:extLst>
          </p:cNvPr>
          <p:cNvCxnSpPr>
            <a:cxnSpLocks/>
          </p:cNvCxnSpPr>
          <p:nvPr/>
        </p:nvCxnSpPr>
        <p:spPr>
          <a:xfrm flipV="1">
            <a:off x="3865135" y="4627014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CF7014-3EAA-E641-BEC8-51084D187D19}"/>
              </a:ext>
            </a:extLst>
          </p:cNvPr>
          <p:cNvCxnSpPr>
            <a:cxnSpLocks/>
          </p:cNvCxnSpPr>
          <p:nvPr/>
        </p:nvCxnSpPr>
        <p:spPr>
          <a:xfrm flipV="1">
            <a:off x="4064703" y="4627014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6B6F30-F544-D544-84DF-E68AD4FC5909}"/>
              </a:ext>
            </a:extLst>
          </p:cNvPr>
          <p:cNvCxnSpPr>
            <a:cxnSpLocks/>
          </p:cNvCxnSpPr>
          <p:nvPr/>
        </p:nvCxnSpPr>
        <p:spPr>
          <a:xfrm flipV="1">
            <a:off x="2799147" y="400204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35BF80-B143-1443-B5C6-98B2CFA31B51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379709" y="3980889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205DE8-99AE-3E4E-9A10-80A666E9F285}"/>
              </a:ext>
            </a:extLst>
          </p:cNvPr>
          <p:cNvCxnSpPr>
            <a:cxnSpLocks/>
            <a:stCxn id="9" idx="0"/>
            <a:endCxn id="7" idx="3"/>
          </p:cNvCxnSpPr>
          <p:nvPr/>
        </p:nvCxnSpPr>
        <p:spPr>
          <a:xfrm flipV="1">
            <a:off x="2799148" y="3959735"/>
            <a:ext cx="439445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76F957-57D0-0440-A6D6-0332BBA64A07}"/>
              </a:ext>
            </a:extLst>
          </p:cNvPr>
          <p:cNvCxnSpPr>
            <a:cxnSpLocks/>
          </p:cNvCxnSpPr>
          <p:nvPr/>
        </p:nvCxnSpPr>
        <p:spPr>
          <a:xfrm flipV="1">
            <a:off x="3977619" y="400204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A9933E-3B67-294C-A157-F79E4B5F6CAF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3379709" y="4020501"/>
            <a:ext cx="597911" cy="20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99AC1F-5051-FE4B-BB76-99FADF691648}"/>
              </a:ext>
            </a:extLst>
          </p:cNvPr>
          <p:cNvCxnSpPr>
            <a:cxnSpLocks/>
          </p:cNvCxnSpPr>
          <p:nvPr/>
        </p:nvCxnSpPr>
        <p:spPr>
          <a:xfrm flipV="1">
            <a:off x="2796258" y="337752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1EB1FA-9F11-2F45-AF0E-7AFA99B81D01}"/>
              </a:ext>
            </a:extLst>
          </p:cNvPr>
          <p:cNvCxnSpPr>
            <a:cxnSpLocks/>
          </p:cNvCxnSpPr>
          <p:nvPr/>
        </p:nvCxnSpPr>
        <p:spPr>
          <a:xfrm flipV="1">
            <a:off x="3376820" y="3356370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5EF5F6-118F-1B4C-8E21-2000F4777425}"/>
              </a:ext>
            </a:extLst>
          </p:cNvPr>
          <p:cNvCxnSpPr>
            <a:cxnSpLocks/>
          </p:cNvCxnSpPr>
          <p:nvPr/>
        </p:nvCxnSpPr>
        <p:spPr>
          <a:xfrm flipV="1">
            <a:off x="3974730" y="337752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17220E-EC4E-1F49-9A62-51175DE938B9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901424" y="3366947"/>
            <a:ext cx="1058846" cy="23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2520EE-CF3B-9E4C-B397-6FD143BB36EE}"/>
              </a:ext>
            </a:extLst>
          </p:cNvPr>
          <p:cNvCxnSpPr>
            <a:cxnSpLocks/>
          </p:cNvCxnSpPr>
          <p:nvPr/>
        </p:nvCxnSpPr>
        <p:spPr>
          <a:xfrm flipV="1">
            <a:off x="3355335" y="337752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DA0C8D-9823-4345-9073-CED23A818A45}"/>
              </a:ext>
            </a:extLst>
          </p:cNvPr>
          <p:cNvCxnSpPr>
            <a:cxnSpLocks/>
            <a:stCxn id="10" idx="0"/>
            <a:endCxn id="6" idx="5"/>
          </p:cNvCxnSpPr>
          <p:nvPr/>
        </p:nvCxnSpPr>
        <p:spPr>
          <a:xfrm flipH="1" flipV="1">
            <a:off x="2940263" y="3959735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E86B28-382B-D04F-A360-A0B315D20A3F}"/>
              </a:ext>
            </a:extLst>
          </p:cNvPr>
          <p:cNvCxnSpPr>
            <a:cxnSpLocks/>
          </p:cNvCxnSpPr>
          <p:nvPr/>
        </p:nvCxnSpPr>
        <p:spPr>
          <a:xfrm flipV="1">
            <a:off x="2810717" y="274589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D600C8-82F7-0E4E-8A6B-67BFDF4E22EE}"/>
              </a:ext>
            </a:extLst>
          </p:cNvPr>
          <p:cNvCxnSpPr>
            <a:cxnSpLocks/>
          </p:cNvCxnSpPr>
          <p:nvPr/>
        </p:nvCxnSpPr>
        <p:spPr>
          <a:xfrm flipV="1">
            <a:off x="3989189" y="274589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56C6E-A547-BA4F-B8C8-F9113629897E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3520824" y="2703715"/>
            <a:ext cx="453905" cy="27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FCE0D5-A97C-A640-8323-8CA7E819AC0E}"/>
              </a:ext>
            </a:extLst>
          </p:cNvPr>
          <p:cNvCxnSpPr>
            <a:cxnSpLocks/>
          </p:cNvCxnSpPr>
          <p:nvPr/>
        </p:nvCxnSpPr>
        <p:spPr>
          <a:xfrm flipV="1">
            <a:off x="3369795" y="274589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EC996F-EBAC-CD43-AB6D-5BA04383832C}"/>
              </a:ext>
            </a:extLst>
          </p:cNvPr>
          <p:cNvCxnSpPr>
            <a:cxnSpLocks/>
          </p:cNvCxnSpPr>
          <p:nvPr/>
        </p:nvCxnSpPr>
        <p:spPr>
          <a:xfrm flipV="1">
            <a:off x="2882883" y="2726755"/>
            <a:ext cx="973824" cy="277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82EFC3-5293-E44B-8EEE-D210C0CDB885}"/>
              </a:ext>
            </a:extLst>
          </p:cNvPr>
          <p:cNvCxnSpPr>
            <a:cxnSpLocks/>
          </p:cNvCxnSpPr>
          <p:nvPr/>
        </p:nvCxnSpPr>
        <p:spPr>
          <a:xfrm flipH="1" flipV="1">
            <a:off x="2911037" y="2721405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0167AB5-2E7D-5548-A401-7EBFA91ADD37}"/>
              </a:ext>
            </a:extLst>
          </p:cNvPr>
          <p:cNvCxnSpPr>
            <a:cxnSpLocks/>
          </p:cNvCxnSpPr>
          <p:nvPr/>
        </p:nvCxnSpPr>
        <p:spPr>
          <a:xfrm flipV="1">
            <a:off x="4496210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D833F-1CD6-334F-A81E-76805E7FDD55}"/>
              </a:ext>
            </a:extLst>
          </p:cNvPr>
          <p:cNvSpPr/>
          <p:nvPr/>
        </p:nvSpPr>
        <p:spPr>
          <a:xfrm>
            <a:off x="4316890" y="2211474"/>
            <a:ext cx="1727172" cy="277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719D7A-216C-EE47-830A-56B1AC945077}"/>
              </a:ext>
            </a:extLst>
          </p:cNvPr>
          <p:cNvSpPr/>
          <p:nvPr/>
        </p:nvSpPr>
        <p:spPr>
          <a:xfrm>
            <a:off x="4401870" y="3605566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C7DC6EC-E6F4-DC47-869C-44EFD8B666A1}"/>
              </a:ext>
            </a:extLst>
          </p:cNvPr>
          <p:cNvSpPr/>
          <p:nvPr/>
        </p:nvSpPr>
        <p:spPr>
          <a:xfrm>
            <a:off x="4982431" y="3605566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ADFF9D-5927-5340-AE40-066122DBEB74}"/>
              </a:ext>
            </a:extLst>
          </p:cNvPr>
          <p:cNvSpPr/>
          <p:nvPr/>
        </p:nvSpPr>
        <p:spPr>
          <a:xfrm>
            <a:off x="5562992" y="3605565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BDAF89-9B2A-1F4E-BC0F-2A19C3BD5E8D}"/>
              </a:ext>
            </a:extLst>
          </p:cNvPr>
          <p:cNvSpPr/>
          <p:nvPr/>
        </p:nvSpPr>
        <p:spPr>
          <a:xfrm>
            <a:off x="4401870" y="422995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E029F26-981E-9F46-B382-848D3A5A3190}"/>
              </a:ext>
            </a:extLst>
          </p:cNvPr>
          <p:cNvSpPr/>
          <p:nvPr/>
        </p:nvSpPr>
        <p:spPr>
          <a:xfrm>
            <a:off x="4982431" y="422995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A64B16-DD04-3E47-BA94-4E1DAF401482}"/>
              </a:ext>
            </a:extLst>
          </p:cNvPr>
          <p:cNvSpPr/>
          <p:nvPr/>
        </p:nvSpPr>
        <p:spPr>
          <a:xfrm>
            <a:off x="5562992" y="4229952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63F85A-2AEE-BB42-9A3B-D367CBFDEEE3}"/>
              </a:ext>
            </a:extLst>
          </p:cNvPr>
          <p:cNvSpPr/>
          <p:nvPr/>
        </p:nvSpPr>
        <p:spPr>
          <a:xfrm>
            <a:off x="4401870" y="2977556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9487902-D045-B84E-A4CF-5367ECF6C352}"/>
              </a:ext>
            </a:extLst>
          </p:cNvPr>
          <p:cNvSpPr/>
          <p:nvPr/>
        </p:nvSpPr>
        <p:spPr>
          <a:xfrm>
            <a:off x="4982431" y="2977556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569C52-3125-B146-B474-9DF5FF886755}"/>
              </a:ext>
            </a:extLst>
          </p:cNvPr>
          <p:cNvSpPr/>
          <p:nvPr/>
        </p:nvSpPr>
        <p:spPr>
          <a:xfrm>
            <a:off x="5562992" y="2977555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C4546B-C203-0947-84B3-556B5CF8B6D4}"/>
              </a:ext>
            </a:extLst>
          </p:cNvPr>
          <p:cNvSpPr/>
          <p:nvPr/>
        </p:nvSpPr>
        <p:spPr>
          <a:xfrm>
            <a:off x="4401870" y="2349545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22421A-EBAE-6540-AAB3-0C42876FB724}"/>
              </a:ext>
            </a:extLst>
          </p:cNvPr>
          <p:cNvSpPr/>
          <p:nvPr/>
        </p:nvSpPr>
        <p:spPr>
          <a:xfrm>
            <a:off x="4982431" y="2349545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19E757-AF91-8D4B-A919-7BDA3F97D7C6}"/>
              </a:ext>
            </a:extLst>
          </p:cNvPr>
          <p:cNvSpPr/>
          <p:nvPr/>
        </p:nvSpPr>
        <p:spPr>
          <a:xfrm>
            <a:off x="5562992" y="2349545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52C15F-720E-4A4A-B94C-09F0F87712C4}"/>
              </a:ext>
            </a:extLst>
          </p:cNvPr>
          <p:cNvCxnSpPr>
            <a:cxnSpLocks/>
          </p:cNvCxnSpPr>
          <p:nvPr/>
        </p:nvCxnSpPr>
        <p:spPr>
          <a:xfrm flipV="1">
            <a:off x="4695778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C6154D3-C263-5A4F-9C81-BA11000B8099}"/>
              </a:ext>
            </a:extLst>
          </p:cNvPr>
          <p:cNvCxnSpPr>
            <a:cxnSpLocks/>
          </p:cNvCxnSpPr>
          <p:nvPr/>
        </p:nvCxnSpPr>
        <p:spPr>
          <a:xfrm flipV="1">
            <a:off x="5076771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CC7E1A-7C6F-CD42-8A58-45BEEC672913}"/>
              </a:ext>
            </a:extLst>
          </p:cNvPr>
          <p:cNvCxnSpPr>
            <a:cxnSpLocks/>
          </p:cNvCxnSpPr>
          <p:nvPr/>
        </p:nvCxnSpPr>
        <p:spPr>
          <a:xfrm flipV="1">
            <a:off x="5276339" y="462643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4A04576-E605-FB4F-813D-4B1890F2EC02}"/>
              </a:ext>
            </a:extLst>
          </p:cNvPr>
          <p:cNvCxnSpPr>
            <a:cxnSpLocks/>
          </p:cNvCxnSpPr>
          <p:nvPr/>
        </p:nvCxnSpPr>
        <p:spPr>
          <a:xfrm flipV="1">
            <a:off x="5667425" y="4627014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06A2E45-944D-6945-8888-C5AD3C92B341}"/>
              </a:ext>
            </a:extLst>
          </p:cNvPr>
          <p:cNvCxnSpPr>
            <a:cxnSpLocks/>
          </p:cNvCxnSpPr>
          <p:nvPr/>
        </p:nvCxnSpPr>
        <p:spPr>
          <a:xfrm flipV="1">
            <a:off x="5866993" y="4627014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265F4B5-EAC8-064B-AC92-87BBBE8AF0EF}"/>
              </a:ext>
            </a:extLst>
          </p:cNvPr>
          <p:cNvCxnSpPr>
            <a:cxnSpLocks/>
          </p:cNvCxnSpPr>
          <p:nvPr/>
        </p:nvCxnSpPr>
        <p:spPr>
          <a:xfrm flipV="1">
            <a:off x="4601437" y="400204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A4955AB-C005-FE4E-9740-6E4ACEB92A54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5181999" y="3980889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650BB9-C39F-CF46-BCE2-4A3565D8517D}"/>
              </a:ext>
            </a:extLst>
          </p:cNvPr>
          <p:cNvCxnSpPr>
            <a:cxnSpLocks/>
            <a:stCxn id="45" idx="0"/>
            <a:endCxn id="43" idx="3"/>
          </p:cNvCxnSpPr>
          <p:nvPr/>
        </p:nvCxnSpPr>
        <p:spPr>
          <a:xfrm flipV="1">
            <a:off x="4601438" y="3959735"/>
            <a:ext cx="439445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07569B6-D7E4-274E-AAAA-B26D4B9207DD}"/>
              </a:ext>
            </a:extLst>
          </p:cNvPr>
          <p:cNvCxnSpPr>
            <a:cxnSpLocks/>
          </p:cNvCxnSpPr>
          <p:nvPr/>
        </p:nvCxnSpPr>
        <p:spPr>
          <a:xfrm flipV="1">
            <a:off x="5779909" y="400204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2D7B65D-B03F-F242-9D8D-D8D937C86291}"/>
              </a:ext>
            </a:extLst>
          </p:cNvPr>
          <p:cNvCxnSpPr>
            <a:cxnSpLocks/>
            <a:endCxn id="43" idx="4"/>
          </p:cNvCxnSpPr>
          <p:nvPr/>
        </p:nvCxnSpPr>
        <p:spPr>
          <a:xfrm flipH="1" flipV="1">
            <a:off x="5181999" y="4020501"/>
            <a:ext cx="597911" cy="20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0CB5353-A711-9848-B790-C90D4A9518ED}"/>
              </a:ext>
            </a:extLst>
          </p:cNvPr>
          <p:cNvCxnSpPr>
            <a:cxnSpLocks/>
          </p:cNvCxnSpPr>
          <p:nvPr/>
        </p:nvCxnSpPr>
        <p:spPr>
          <a:xfrm flipV="1">
            <a:off x="4598548" y="337752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A386812-E14F-A642-BB0D-546BC3808CDF}"/>
              </a:ext>
            </a:extLst>
          </p:cNvPr>
          <p:cNvCxnSpPr>
            <a:cxnSpLocks/>
          </p:cNvCxnSpPr>
          <p:nvPr/>
        </p:nvCxnSpPr>
        <p:spPr>
          <a:xfrm flipV="1">
            <a:off x="5179110" y="3356370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3A2E503-AC62-A744-B6AD-60FA5DEF3307}"/>
              </a:ext>
            </a:extLst>
          </p:cNvPr>
          <p:cNvCxnSpPr>
            <a:cxnSpLocks/>
          </p:cNvCxnSpPr>
          <p:nvPr/>
        </p:nvCxnSpPr>
        <p:spPr>
          <a:xfrm flipV="1">
            <a:off x="5777020" y="337752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5A6D7E4-13C1-F242-B5F8-6CE74008BB17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4703715" y="3366947"/>
            <a:ext cx="1058846" cy="23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68BD45-B137-304A-AB1C-B2D7FB9AC5D5}"/>
              </a:ext>
            </a:extLst>
          </p:cNvPr>
          <p:cNvCxnSpPr>
            <a:cxnSpLocks/>
          </p:cNvCxnSpPr>
          <p:nvPr/>
        </p:nvCxnSpPr>
        <p:spPr>
          <a:xfrm flipV="1">
            <a:off x="5157626" y="337752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4114934-8CA3-024E-AE25-61B03408769E}"/>
              </a:ext>
            </a:extLst>
          </p:cNvPr>
          <p:cNvCxnSpPr>
            <a:cxnSpLocks/>
            <a:stCxn id="46" idx="0"/>
            <a:endCxn id="42" idx="5"/>
          </p:cNvCxnSpPr>
          <p:nvPr/>
        </p:nvCxnSpPr>
        <p:spPr>
          <a:xfrm flipH="1" flipV="1">
            <a:off x="4742554" y="3959735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D216D06-63BD-824F-9319-435D7975F31A}"/>
              </a:ext>
            </a:extLst>
          </p:cNvPr>
          <p:cNvCxnSpPr>
            <a:cxnSpLocks/>
          </p:cNvCxnSpPr>
          <p:nvPr/>
        </p:nvCxnSpPr>
        <p:spPr>
          <a:xfrm flipV="1">
            <a:off x="4613008" y="274589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CF7CD0F-8340-324A-972E-B11249D96C62}"/>
              </a:ext>
            </a:extLst>
          </p:cNvPr>
          <p:cNvCxnSpPr>
            <a:cxnSpLocks/>
          </p:cNvCxnSpPr>
          <p:nvPr/>
        </p:nvCxnSpPr>
        <p:spPr>
          <a:xfrm flipV="1">
            <a:off x="5791480" y="274589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127118-A661-B144-873C-3F9BDC9A0250}"/>
              </a:ext>
            </a:extLst>
          </p:cNvPr>
          <p:cNvCxnSpPr>
            <a:cxnSpLocks/>
            <a:endCxn id="52" idx="5"/>
          </p:cNvCxnSpPr>
          <p:nvPr/>
        </p:nvCxnSpPr>
        <p:spPr>
          <a:xfrm flipH="1" flipV="1">
            <a:off x="5323115" y="2703715"/>
            <a:ext cx="453905" cy="27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94DC21F-2C8F-5D4B-844E-1E694B9299BA}"/>
              </a:ext>
            </a:extLst>
          </p:cNvPr>
          <p:cNvCxnSpPr>
            <a:cxnSpLocks/>
          </p:cNvCxnSpPr>
          <p:nvPr/>
        </p:nvCxnSpPr>
        <p:spPr>
          <a:xfrm flipV="1">
            <a:off x="5172085" y="274589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EDE6DA-995E-6345-822B-FA3AAB560052}"/>
              </a:ext>
            </a:extLst>
          </p:cNvPr>
          <p:cNvCxnSpPr>
            <a:cxnSpLocks/>
          </p:cNvCxnSpPr>
          <p:nvPr/>
        </p:nvCxnSpPr>
        <p:spPr>
          <a:xfrm flipV="1">
            <a:off x="4685173" y="2726755"/>
            <a:ext cx="973824" cy="277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59403F-50A3-404B-9E70-3ABFC87DC817}"/>
              </a:ext>
            </a:extLst>
          </p:cNvPr>
          <p:cNvCxnSpPr>
            <a:cxnSpLocks/>
          </p:cNvCxnSpPr>
          <p:nvPr/>
        </p:nvCxnSpPr>
        <p:spPr>
          <a:xfrm flipH="1" flipV="1">
            <a:off x="4713327" y="2721405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CFE71CC4-05B4-3D4C-8803-3E6586AED74D}"/>
              </a:ext>
            </a:extLst>
          </p:cNvPr>
          <p:cNvSpPr/>
          <p:nvPr/>
        </p:nvSpPr>
        <p:spPr>
          <a:xfrm>
            <a:off x="6136367" y="2211342"/>
            <a:ext cx="1727172" cy="277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BB24800-1915-104B-ADA9-10C3B126AD60}"/>
              </a:ext>
            </a:extLst>
          </p:cNvPr>
          <p:cNvSpPr/>
          <p:nvPr/>
        </p:nvSpPr>
        <p:spPr>
          <a:xfrm>
            <a:off x="6221346" y="360543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4DBA478-1D08-1649-944F-599486CCF8AF}"/>
              </a:ext>
            </a:extLst>
          </p:cNvPr>
          <p:cNvSpPr/>
          <p:nvPr/>
        </p:nvSpPr>
        <p:spPr>
          <a:xfrm>
            <a:off x="6801907" y="360543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265C080-A4FA-D945-822B-E2EAFFA38B29}"/>
              </a:ext>
            </a:extLst>
          </p:cNvPr>
          <p:cNvSpPr/>
          <p:nvPr/>
        </p:nvSpPr>
        <p:spPr>
          <a:xfrm>
            <a:off x="7382468" y="360543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F01CC07-099D-974C-A62F-C46D19490FAF}"/>
              </a:ext>
            </a:extLst>
          </p:cNvPr>
          <p:cNvSpPr/>
          <p:nvPr/>
        </p:nvSpPr>
        <p:spPr>
          <a:xfrm>
            <a:off x="6221346" y="4229822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B181F0F-E768-DD44-846A-C3481226DDA9}"/>
              </a:ext>
            </a:extLst>
          </p:cNvPr>
          <p:cNvSpPr/>
          <p:nvPr/>
        </p:nvSpPr>
        <p:spPr>
          <a:xfrm>
            <a:off x="6801907" y="4229822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84C7923-3A3A-ED40-A191-62AEE013440A}"/>
              </a:ext>
            </a:extLst>
          </p:cNvPr>
          <p:cNvSpPr/>
          <p:nvPr/>
        </p:nvSpPr>
        <p:spPr>
          <a:xfrm>
            <a:off x="7382468" y="4229821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E46149B-09CE-924A-8FBA-AA41DE498A83}"/>
              </a:ext>
            </a:extLst>
          </p:cNvPr>
          <p:cNvSpPr/>
          <p:nvPr/>
        </p:nvSpPr>
        <p:spPr>
          <a:xfrm>
            <a:off x="6221346" y="297742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0DE644-9013-0E41-93D5-3D3C4266D702}"/>
              </a:ext>
            </a:extLst>
          </p:cNvPr>
          <p:cNvSpPr/>
          <p:nvPr/>
        </p:nvSpPr>
        <p:spPr>
          <a:xfrm>
            <a:off x="6801907" y="2977424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F5330B5-45B5-D744-9032-0C6B05DAD192}"/>
              </a:ext>
            </a:extLst>
          </p:cNvPr>
          <p:cNvSpPr/>
          <p:nvPr/>
        </p:nvSpPr>
        <p:spPr>
          <a:xfrm>
            <a:off x="7382468" y="2977423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DC0B653-E508-0343-9B99-A557B8D525F4}"/>
              </a:ext>
            </a:extLst>
          </p:cNvPr>
          <p:cNvSpPr/>
          <p:nvPr/>
        </p:nvSpPr>
        <p:spPr>
          <a:xfrm>
            <a:off x="6221346" y="234941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8580DB3-4629-C34E-BAE6-7A0F4791529B}"/>
              </a:ext>
            </a:extLst>
          </p:cNvPr>
          <p:cNvSpPr/>
          <p:nvPr/>
        </p:nvSpPr>
        <p:spPr>
          <a:xfrm>
            <a:off x="6801907" y="2349414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1EDBBB8-3F81-014A-8185-2F6CF4C81FDE}"/>
              </a:ext>
            </a:extLst>
          </p:cNvPr>
          <p:cNvSpPr/>
          <p:nvPr/>
        </p:nvSpPr>
        <p:spPr>
          <a:xfrm>
            <a:off x="7382468" y="234941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7FCB6A3-2923-3844-A130-A47CB92F5778}"/>
              </a:ext>
            </a:extLst>
          </p:cNvPr>
          <p:cNvCxnSpPr>
            <a:cxnSpLocks/>
          </p:cNvCxnSpPr>
          <p:nvPr/>
        </p:nvCxnSpPr>
        <p:spPr>
          <a:xfrm flipV="1">
            <a:off x="6315686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B0C71C0-506B-FE41-8D47-1B19B1F1BDCD}"/>
              </a:ext>
            </a:extLst>
          </p:cNvPr>
          <p:cNvCxnSpPr>
            <a:cxnSpLocks/>
          </p:cNvCxnSpPr>
          <p:nvPr/>
        </p:nvCxnSpPr>
        <p:spPr>
          <a:xfrm flipV="1">
            <a:off x="6515254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7A2BB61-7965-854A-94D3-8F5252A9409F}"/>
              </a:ext>
            </a:extLst>
          </p:cNvPr>
          <p:cNvCxnSpPr>
            <a:cxnSpLocks/>
          </p:cNvCxnSpPr>
          <p:nvPr/>
        </p:nvCxnSpPr>
        <p:spPr>
          <a:xfrm flipV="1">
            <a:off x="6896247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AE4FC10-40A8-D649-9B62-60868D130F4A}"/>
              </a:ext>
            </a:extLst>
          </p:cNvPr>
          <p:cNvCxnSpPr>
            <a:cxnSpLocks/>
          </p:cNvCxnSpPr>
          <p:nvPr/>
        </p:nvCxnSpPr>
        <p:spPr>
          <a:xfrm flipV="1">
            <a:off x="7095815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5A1A70A-F087-4843-AF61-04F2D6CB2D72}"/>
              </a:ext>
            </a:extLst>
          </p:cNvPr>
          <p:cNvCxnSpPr>
            <a:cxnSpLocks/>
          </p:cNvCxnSpPr>
          <p:nvPr/>
        </p:nvCxnSpPr>
        <p:spPr>
          <a:xfrm flipV="1">
            <a:off x="7486902" y="462688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757B9E5-555F-0B43-B3BC-F75BD5B8E5CD}"/>
              </a:ext>
            </a:extLst>
          </p:cNvPr>
          <p:cNvCxnSpPr>
            <a:cxnSpLocks/>
          </p:cNvCxnSpPr>
          <p:nvPr/>
        </p:nvCxnSpPr>
        <p:spPr>
          <a:xfrm flipV="1">
            <a:off x="7686469" y="462688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77BD2FB-AC2E-D24E-8D01-81033A63AA29}"/>
              </a:ext>
            </a:extLst>
          </p:cNvPr>
          <p:cNvCxnSpPr>
            <a:cxnSpLocks/>
          </p:cNvCxnSpPr>
          <p:nvPr/>
        </p:nvCxnSpPr>
        <p:spPr>
          <a:xfrm flipV="1">
            <a:off x="6420914" y="400191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46F7E9B-87FF-E84D-96EE-7DE70D0D675D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7001476" y="3980757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20DA9D6-F2FE-2B44-9745-10E83F4B1613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>
          <a:xfrm flipV="1">
            <a:off x="6420914" y="3959604"/>
            <a:ext cx="439445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2FC77B0-0159-F644-A385-C114EC135D49}"/>
              </a:ext>
            </a:extLst>
          </p:cNvPr>
          <p:cNvCxnSpPr>
            <a:cxnSpLocks/>
          </p:cNvCxnSpPr>
          <p:nvPr/>
        </p:nvCxnSpPr>
        <p:spPr>
          <a:xfrm flipV="1">
            <a:off x="7599386" y="400191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3213357-8403-444A-B85B-483551BD32A3}"/>
              </a:ext>
            </a:extLst>
          </p:cNvPr>
          <p:cNvCxnSpPr>
            <a:cxnSpLocks/>
            <a:endCxn id="79" idx="4"/>
          </p:cNvCxnSpPr>
          <p:nvPr/>
        </p:nvCxnSpPr>
        <p:spPr>
          <a:xfrm flipH="1" flipV="1">
            <a:off x="7001476" y="4020369"/>
            <a:ext cx="597911" cy="20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45A7EA2-921C-4E4E-94C7-0524AE4FC8AA}"/>
              </a:ext>
            </a:extLst>
          </p:cNvPr>
          <p:cNvCxnSpPr>
            <a:cxnSpLocks/>
          </p:cNvCxnSpPr>
          <p:nvPr/>
        </p:nvCxnSpPr>
        <p:spPr>
          <a:xfrm flipV="1">
            <a:off x="6418024" y="3377392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A8B21ED-0733-624D-9C3A-C1BF615DCAFD}"/>
              </a:ext>
            </a:extLst>
          </p:cNvPr>
          <p:cNvCxnSpPr>
            <a:cxnSpLocks/>
          </p:cNvCxnSpPr>
          <p:nvPr/>
        </p:nvCxnSpPr>
        <p:spPr>
          <a:xfrm flipV="1">
            <a:off x="6998587" y="3356238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2058D25-83EC-BF47-B551-E7B745EC3F25}"/>
              </a:ext>
            </a:extLst>
          </p:cNvPr>
          <p:cNvCxnSpPr>
            <a:cxnSpLocks/>
          </p:cNvCxnSpPr>
          <p:nvPr/>
        </p:nvCxnSpPr>
        <p:spPr>
          <a:xfrm flipV="1">
            <a:off x="7596496" y="3377392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26377BD-570F-6843-A65A-FF62820C7AAA}"/>
              </a:ext>
            </a:extLst>
          </p:cNvPr>
          <p:cNvCxnSpPr>
            <a:cxnSpLocks/>
            <a:stCxn id="80" idx="0"/>
          </p:cNvCxnSpPr>
          <p:nvPr/>
        </p:nvCxnSpPr>
        <p:spPr>
          <a:xfrm flipH="1" flipV="1">
            <a:off x="6523191" y="3366815"/>
            <a:ext cx="1058846" cy="23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9163A74-65DA-3848-9707-A8DEC59A3DD2}"/>
              </a:ext>
            </a:extLst>
          </p:cNvPr>
          <p:cNvCxnSpPr>
            <a:cxnSpLocks/>
          </p:cNvCxnSpPr>
          <p:nvPr/>
        </p:nvCxnSpPr>
        <p:spPr>
          <a:xfrm flipV="1">
            <a:off x="6977102" y="3377392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F26E59E-854D-C344-AE46-FAD17BE196B1}"/>
              </a:ext>
            </a:extLst>
          </p:cNvPr>
          <p:cNvCxnSpPr>
            <a:cxnSpLocks/>
            <a:stCxn id="82" idx="0"/>
            <a:endCxn id="78" idx="5"/>
          </p:cNvCxnSpPr>
          <p:nvPr/>
        </p:nvCxnSpPr>
        <p:spPr>
          <a:xfrm flipH="1" flipV="1">
            <a:off x="6562030" y="3959604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0756A20-38EF-B240-818A-EB94137F532D}"/>
              </a:ext>
            </a:extLst>
          </p:cNvPr>
          <p:cNvCxnSpPr>
            <a:cxnSpLocks/>
          </p:cNvCxnSpPr>
          <p:nvPr/>
        </p:nvCxnSpPr>
        <p:spPr>
          <a:xfrm flipV="1">
            <a:off x="6432484" y="2745758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B3090BF-F137-6742-9470-9DF07B3B4A78}"/>
              </a:ext>
            </a:extLst>
          </p:cNvPr>
          <p:cNvCxnSpPr>
            <a:cxnSpLocks/>
          </p:cNvCxnSpPr>
          <p:nvPr/>
        </p:nvCxnSpPr>
        <p:spPr>
          <a:xfrm flipV="1">
            <a:off x="7610956" y="2745758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999A86E-B07E-A949-BAFC-ECAD0EB20C0D}"/>
              </a:ext>
            </a:extLst>
          </p:cNvPr>
          <p:cNvCxnSpPr>
            <a:cxnSpLocks/>
            <a:endCxn id="88" idx="5"/>
          </p:cNvCxnSpPr>
          <p:nvPr/>
        </p:nvCxnSpPr>
        <p:spPr>
          <a:xfrm flipH="1" flipV="1">
            <a:off x="7142591" y="2703583"/>
            <a:ext cx="453905" cy="27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575EC41-2D71-0646-9A88-E94C855A81DE}"/>
              </a:ext>
            </a:extLst>
          </p:cNvPr>
          <p:cNvCxnSpPr>
            <a:cxnSpLocks/>
          </p:cNvCxnSpPr>
          <p:nvPr/>
        </p:nvCxnSpPr>
        <p:spPr>
          <a:xfrm flipV="1">
            <a:off x="6991562" y="2745758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3887197-F928-2E4B-8F18-1A961CD5CC72}"/>
              </a:ext>
            </a:extLst>
          </p:cNvPr>
          <p:cNvCxnSpPr>
            <a:cxnSpLocks/>
          </p:cNvCxnSpPr>
          <p:nvPr/>
        </p:nvCxnSpPr>
        <p:spPr>
          <a:xfrm flipV="1">
            <a:off x="6504649" y="2726623"/>
            <a:ext cx="973824" cy="277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8C54A29-CEBA-E540-A975-5F6797EAEA51}"/>
              </a:ext>
            </a:extLst>
          </p:cNvPr>
          <p:cNvCxnSpPr>
            <a:cxnSpLocks/>
          </p:cNvCxnSpPr>
          <p:nvPr/>
        </p:nvCxnSpPr>
        <p:spPr>
          <a:xfrm flipH="1" flipV="1">
            <a:off x="6532803" y="2721273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B13B7B8-4799-F546-9C3F-6CE8A61E6FE3}"/>
              </a:ext>
            </a:extLst>
          </p:cNvPr>
          <p:cNvSpPr/>
          <p:nvPr/>
        </p:nvSpPr>
        <p:spPr>
          <a:xfrm>
            <a:off x="7950228" y="2211342"/>
            <a:ext cx="1727172" cy="277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DCCECA8-8CE7-B843-8483-160D48B1CA55}"/>
              </a:ext>
            </a:extLst>
          </p:cNvPr>
          <p:cNvSpPr/>
          <p:nvPr/>
        </p:nvSpPr>
        <p:spPr>
          <a:xfrm>
            <a:off x="8035207" y="360543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677B3F6-433D-3648-8F21-0D0D1FE9C4C3}"/>
              </a:ext>
            </a:extLst>
          </p:cNvPr>
          <p:cNvSpPr/>
          <p:nvPr/>
        </p:nvSpPr>
        <p:spPr>
          <a:xfrm>
            <a:off x="8615769" y="360543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E90FE16-21C2-0B45-A8D9-C941F861D984}"/>
              </a:ext>
            </a:extLst>
          </p:cNvPr>
          <p:cNvSpPr/>
          <p:nvPr/>
        </p:nvSpPr>
        <p:spPr>
          <a:xfrm>
            <a:off x="9196330" y="360543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43CE5CD-23C9-6F4F-8E96-E1AFE91F5C67}"/>
              </a:ext>
            </a:extLst>
          </p:cNvPr>
          <p:cNvSpPr/>
          <p:nvPr/>
        </p:nvSpPr>
        <p:spPr>
          <a:xfrm>
            <a:off x="8035207" y="4229822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4310E45-5C0D-704C-873B-B2435F55E543}"/>
              </a:ext>
            </a:extLst>
          </p:cNvPr>
          <p:cNvSpPr/>
          <p:nvPr/>
        </p:nvSpPr>
        <p:spPr>
          <a:xfrm>
            <a:off x="8615769" y="4229822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591950A-EF4A-FF4D-ABE3-49DCCFEDA3B8}"/>
              </a:ext>
            </a:extLst>
          </p:cNvPr>
          <p:cNvSpPr/>
          <p:nvPr/>
        </p:nvSpPr>
        <p:spPr>
          <a:xfrm>
            <a:off x="9196330" y="4229821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F5E8011-13F1-214E-8ED2-C473D3E38C1F}"/>
              </a:ext>
            </a:extLst>
          </p:cNvPr>
          <p:cNvSpPr/>
          <p:nvPr/>
        </p:nvSpPr>
        <p:spPr>
          <a:xfrm>
            <a:off x="8035207" y="297742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163D30A-EE7F-2148-8797-30D9567CBB03}"/>
              </a:ext>
            </a:extLst>
          </p:cNvPr>
          <p:cNvSpPr/>
          <p:nvPr/>
        </p:nvSpPr>
        <p:spPr>
          <a:xfrm>
            <a:off x="8615769" y="2977424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E8405B0-8C9B-E648-B2C3-8451B53E447B}"/>
              </a:ext>
            </a:extLst>
          </p:cNvPr>
          <p:cNvSpPr/>
          <p:nvPr/>
        </p:nvSpPr>
        <p:spPr>
          <a:xfrm>
            <a:off x="9196330" y="2977423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7CF60C1-0E7D-F448-9ED4-4CB665AF6378}"/>
              </a:ext>
            </a:extLst>
          </p:cNvPr>
          <p:cNvSpPr/>
          <p:nvPr/>
        </p:nvSpPr>
        <p:spPr>
          <a:xfrm>
            <a:off x="8035207" y="2349414"/>
            <a:ext cx="399136" cy="4149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3A32071-5815-A240-A08B-400187F8EB82}"/>
              </a:ext>
            </a:extLst>
          </p:cNvPr>
          <p:cNvSpPr/>
          <p:nvPr/>
        </p:nvSpPr>
        <p:spPr>
          <a:xfrm>
            <a:off x="8615769" y="2349414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7E6C6C5-CDF9-9140-8562-D0335B9786BB}"/>
              </a:ext>
            </a:extLst>
          </p:cNvPr>
          <p:cNvSpPr/>
          <p:nvPr/>
        </p:nvSpPr>
        <p:spPr>
          <a:xfrm>
            <a:off x="9196330" y="2349413"/>
            <a:ext cx="399136" cy="414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C460365-54DD-0847-BEB0-11390C323F44}"/>
              </a:ext>
            </a:extLst>
          </p:cNvPr>
          <p:cNvCxnSpPr>
            <a:cxnSpLocks/>
          </p:cNvCxnSpPr>
          <p:nvPr/>
        </p:nvCxnSpPr>
        <p:spPr>
          <a:xfrm flipV="1">
            <a:off x="8129548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E6CC14A-E8AA-204A-AA38-132B119BC2B9}"/>
              </a:ext>
            </a:extLst>
          </p:cNvPr>
          <p:cNvCxnSpPr>
            <a:cxnSpLocks/>
          </p:cNvCxnSpPr>
          <p:nvPr/>
        </p:nvCxnSpPr>
        <p:spPr>
          <a:xfrm flipV="1">
            <a:off x="8329115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A1CB510-7067-934B-97E6-600F10A8D170}"/>
              </a:ext>
            </a:extLst>
          </p:cNvPr>
          <p:cNvCxnSpPr>
            <a:cxnSpLocks/>
          </p:cNvCxnSpPr>
          <p:nvPr/>
        </p:nvCxnSpPr>
        <p:spPr>
          <a:xfrm flipV="1">
            <a:off x="8710109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85EC11-498E-514D-AAF9-6EE4918A9C7C}"/>
              </a:ext>
            </a:extLst>
          </p:cNvPr>
          <p:cNvCxnSpPr>
            <a:cxnSpLocks/>
          </p:cNvCxnSpPr>
          <p:nvPr/>
        </p:nvCxnSpPr>
        <p:spPr>
          <a:xfrm flipV="1">
            <a:off x="8909677" y="4626300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654CAE6-0202-0044-BA84-7FB891768F83}"/>
              </a:ext>
            </a:extLst>
          </p:cNvPr>
          <p:cNvCxnSpPr>
            <a:cxnSpLocks/>
          </p:cNvCxnSpPr>
          <p:nvPr/>
        </p:nvCxnSpPr>
        <p:spPr>
          <a:xfrm flipV="1">
            <a:off x="9300763" y="462688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3D8CADD-30D6-3B4D-BAF1-CB6C50437659}"/>
              </a:ext>
            </a:extLst>
          </p:cNvPr>
          <p:cNvCxnSpPr>
            <a:cxnSpLocks/>
          </p:cNvCxnSpPr>
          <p:nvPr/>
        </p:nvCxnSpPr>
        <p:spPr>
          <a:xfrm flipV="1">
            <a:off x="9500331" y="4626883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FB14AF5-FC4B-274E-8934-8D6D1F7FC2E6}"/>
              </a:ext>
            </a:extLst>
          </p:cNvPr>
          <p:cNvCxnSpPr>
            <a:cxnSpLocks/>
          </p:cNvCxnSpPr>
          <p:nvPr/>
        </p:nvCxnSpPr>
        <p:spPr>
          <a:xfrm flipV="1">
            <a:off x="8234775" y="400191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71B46A3-4DD1-B14B-9B72-899BFC8450FE}"/>
              </a:ext>
            </a:extLst>
          </p:cNvPr>
          <p:cNvCxnSpPr>
            <a:cxnSpLocks/>
            <a:stCxn id="118" idx="0"/>
          </p:cNvCxnSpPr>
          <p:nvPr/>
        </p:nvCxnSpPr>
        <p:spPr>
          <a:xfrm flipV="1">
            <a:off x="8815337" y="3980757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25252D1-7FD6-A34E-B26B-90763FA18391}"/>
              </a:ext>
            </a:extLst>
          </p:cNvPr>
          <p:cNvCxnSpPr>
            <a:cxnSpLocks/>
            <a:stCxn id="117" idx="0"/>
            <a:endCxn id="115" idx="3"/>
          </p:cNvCxnSpPr>
          <p:nvPr/>
        </p:nvCxnSpPr>
        <p:spPr>
          <a:xfrm flipV="1">
            <a:off x="8234776" y="3959604"/>
            <a:ext cx="439445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AA9AE30-C2DD-3D4C-93DA-565A46CEA9FC}"/>
              </a:ext>
            </a:extLst>
          </p:cNvPr>
          <p:cNvCxnSpPr>
            <a:cxnSpLocks/>
          </p:cNvCxnSpPr>
          <p:nvPr/>
        </p:nvCxnSpPr>
        <p:spPr>
          <a:xfrm flipV="1">
            <a:off x="9413247" y="4001911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CC4AD85-48D5-8741-A99F-A47299C29022}"/>
              </a:ext>
            </a:extLst>
          </p:cNvPr>
          <p:cNvCxnSpPr>
            <a:cxnSpLocks/>
            <a:endCxn id="115" idx="4"/>
          </p:cNvCxnSpPr>
          <p:nvPr/>
        </p:nvCxnSpPr>
        <p:spPr>
          <a:xfrm flipH="1" flipV="1">
            <a:off x="8815337" y="4020369"/>
            <a:ext cx="597911" cy="20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BD69B53-5C82-BA47-84B4-CA1DD8E46DD9}"/>
              </a:ext>
            </a:extLst>
          </p:cNvPr>
          <p:cNvCxnSpPr>
            <a:cxnSpLocks/>
          </p:cNvCxnSpPr>
          <p:nvPr/>
        </p:nvCxnSpPr>
        <p:spPr>
          <a:xfrm flipV="1">
            <a:off x="8231886" y="3377392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FFB1B53-DB93-1842-AC4F-C6012E0B3461}"/>
              </a:ext>
            </a:extLst>
          </p:cNvPr>
          <p:cNvCxnSpPr>
            <a:cxnSpLocks/>
          </p:cNvCxnSpPr>
          <p:nvPr/>
        </p:nvCxnSpPr>
        <p:spPr>
          <a:xfrm flipV="1">
            <a:off x="8812448" y="3356238"/>
            <a:ext cx="467910" cy="249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4F43730-30EB-2442-8AAC-14296AB20B3B}"/>
              </a:ext>
            </a:extLst>
          </p:cNvPr>
          <p:cNvCxnSpPr>
            <a:cxnSpLocks/>
          </p:cNvCxnSpPr>
          <p:nvPr/>
        </p:nvCxnSpPr>
        <p:spPr>
          <a:xfrm flipV="1">
            <a:off x="9410358" y="3377392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A07507C-2D19-8B47-A55B-BA9C3E9D09C7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8337053" y="3366815"/>
            <a:ext cx="1058846" cy="23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98551F2-7963-F949-A066-5595B43AE7FC}"/>
              </a:ext>
            </a:extLst>
          </p:cNvPr>
          <p:cNvCxnSpPr>
            <a:cxnSpLocks/>
          </p:cNvCxnSpPr>
          <p:nvPr/>
        </p:nvCxnSpPr>
        <p:spPr>
          <a:xfrm flipV="1">
            <a:off x="8790964" y="3377392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1E0E833-B623-6E43-A5C9-6285E73C293C}"/>
              </a:ext>
            </a:extLst>
          </p:cNvPr>
          <p:cNvCxnSpPr>
            <a:cxnSpLocks/>
            <a:stCxn id="118" idx="0"/>
            <a:endCxn id="114" idx="5"/>
          </p:cNvCxnSpPr>
          <p:nvPr/>
        </p:nvCxnSpPr>
        <p:spPr>
          <a:xfrm flipH="1" flipV="1">
            <a:off x="8375891" y="3959604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A91D73-E846-9245-8EFD-31CC5A6BC1E6}"/>
              </a:ext>
            </a:extLst>
          </p:cNvPr>
          <p:cNvCxnSpPr>
            <a:cxnSpLocks/>
          </p:cNvCxnSpPr>
          <p:nvPr/>
        </p:nvCxnSpPr>
        <p:spPr>
          <a:xfrm flipV="1">
            <a:off x="8246345" y="2745758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53FC2DB-AB1C-3948-99C1-1C463BDBF312}"/>
              </a:ext>
            </a:extLst>
          </p:cNvPr>
          <p:cNvCxnSpPr>
            <a:cxnSpLocks/>
          </p:cNvCxnSpPr>
          <p:nvPr/>
        </p:nvCxnSpPr>
        <p:spPr>
          <a:xfrm flipV="1">
            <a:off x="9424817" y="2745758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7A5554CE-BAB0-DF4C-AC12-28B06BA1F852}"/>
              </a:ext>
            </a:extLst>
          </p:cNvPr>
          <p:cNvCxnSpPr>
            <a:cxnSpLocks/>
            <a:endCxn id="124" idx="5"/>
          </p:cNvCxnSpPr>
          <p:nvPr/>
        </p:nvCxnSpPr>
        <p:spPr>
          <a:xfrm flipH="1" flipV="1">
            <a:off x="8956453" y="2703583"/>
            <a:ext cx="453905" cy="27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76E64A7-4A5E-BE44-8201-7EC37C4EEC9F}"/>
              </a:ext>
            </a:extLst>
          </p:cNvPr>
          <p:cNvCxnSpPr>
            <a:cxnSpLocks/>
          </p:cNvCxnSpPr>
          <p:nvPr/>
        </p:nvCxnSpPr>
        <p:spPr>
          <a:xfrm flipV="1">
            <a:off x="8805423" y="2745758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60EE7F2-6BDD-774E-81DA-E517DE2CC248}"/>
              </a:ext>
            </a:extLst>
          </p:cNvPr>
          <p:cNvCxnSpPr>
            <a:cxnSpLocks/>
          </p:cNvCxnSpPr>
          <p:nvPr/>
        </p:nvCxnSpPr>
        <p:spPr>
          <a:xfrm flipV="1">
            <a:off x="8318511" y="2726623"/>
            <a:ext cx="973824" cy="277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74D4211-48A6-B348-8E47-C33E52EBC428}"/>
              </a:ext>
            </a:extLst>
          </p:cNvPr>
          <p:cNvCxnSpPr>
            <a:cxnSpLocks/>
          </p:cNvCxnSpPr>
          <p:nvPr/>
        </p:nvCxnSpPr>
        <p:spPr>
          <a:xfrm flipH="1" flipV="1">
            <a:off x="8346665" y="2721273"/>
            <a:ext cx="439446" cy="27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6C2F8AAB-15EC-C94F-AB39-BDB449EC9510}"/>
              </a:ext>
            </a:extLst>
          </p:cNvPr>
          <p:cNvSpPr txBox="1"/>
          <p:nvPr/>
        </p:nvSpPr>
        <p:spPr>
          <a:xfrm>
            <a:off x="2329133" y="5613400"/>
            <a:ext cx="763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Circuits that comprise of multiple parallel copies of the same sub circuit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1D5D1A1-4F10-414C-85C1-4E7355D0F654}"/>
              </a:ext>
            </a:extLst>
          </p:cNvPr>
          <p:cNvCxnSpPr>
            <a:cxnSpLocks/>
          </p:cNvCxnSpPr>
          <p:nvPr/>
        </p:nvCxnSpPr>
        <p:spPr>
          <a:xfrm flipV="1">
            <a:off x="4500937" y="4616786"/>
            <a:ext cx="0" cy="22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34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77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E8B2F9-4B20-F243-AEC1-D540D212E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Better than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E8B2F9-4B20-F243-AEC1-D540D212E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B1062D-BDCB-624A-911F-04A8DAF70D1A}"/>
                  </a:ext>
                </a:extLst>
              </p:cNvPr>
              <p:cNvSpPr txBox="1"/>
              <p:nvPr/>
            </p:nvSpPr>
            <p:spPr>
              <a:xfrm>
                <a:off x="838200" y="5280099"/>
                <a:ext cx="10515600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chemeClr val="accent1"/>
                    </a:solidFill>
                  </a:rPr>
                  <a:t>Main Question:</a:t>
                </a:r>
              </a:p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Can we design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sz="2800" dirty="0"/>
                  <a:t>MPC protocol for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larger class </a:t>
                </a:r>
                <a:r>
                  <a:rPr lang="en-US" sz="2800" dirty="0"/>
                  <a:t>of circuits?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B1062D-BDCB-624A-911F-04A8DAF70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80099"/>
                <a:ext cx="10515600" cy="954107"/>
              </a:xfrm>
              <a:prstGeom prst="rect">
                <a:avLst/>
              </a:prstGeom>
              <a:blipFill>
                <a:blip r:embed="rId7"/>
                <a:stretch>
                  <a:fillRect t="-6494" b="-15584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BBA5B-7330-2549-9FCF-F13E0B966B18}"/>
                  </a:ext>
                </a:extLst>
              </p:cNvPr>
              <p:cNvSpPr/>
              <p:nvPr/>
            </p:nvSpPr>
            <p:spPr>
              <a:xfrm>
                <a:off x="838200" y="1827819"/>
                <a:ext cx="10515600" cy="47070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 </a:t>
                </a:r>
                <a:r>
                  <a:rPr lang="en-US" sz="2400" dirty="0"/>
                  <a:t>Total computation and communication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[DIKNS08, DIK10, GIP15]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BBA5B-7330-2549-9FCF-F13E0B96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7819"/>
                <a:ext cx="10515600" cy="470706"/>
              </a:xfrm>
              <a:prstGeom prst="rect">
                <a:avLst/>
              </a:prstGeom>
              <a:blipFill>
                <a:blip r:embed="rId8"/>
                <a:stretch>
                  <a:fillRect l="-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BE8B24-4091-4E49-93A1-1F1CD75C4318}"/>
                  </a:ext>
                </a:extLst>
              </p:cNvPr>
              <p:cNvSpPr/>
              <p:nvPr/>
            </p:nvSpPr>
            <p:spPr>
              <a:xfrm>
                <a:off x="1117600" y="2435656"/>
                <a:ext cx="8521700" cy="715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hides polynomial factors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and security parameter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Not concretely efficient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BE8B24-4091-4E49-93A1-1F1CD75C4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2435656"/>
                <a:ext cx="8521700" cy="715452"/>
              </a:xfrm>
              <a:prstGeom prst="rect">
                <a:avLst/>
              </a:prstGeom>
              <a:blipFill>
                <a:blip r:embed="rId9"/>
                <a:stretch>
                  <a:fillRect l="-446" t="-5263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DF8B7C-A80A-A345-A7D5-8D205C89DD3E}"/>
                  </a:ext>
                </a:extLst>
              </p:cNvPr>
              <p:cNvSpPr/>
              <p:nvPr/>
            </p:nvSpPr>
            <p:spPr>
              <a:xfrm>
                <a:off x="838200" y="3570932"/>
                <a:ext cx="10515600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 </a:t>
                </a:r>
                <a:r>
                  <a:rPr lang="en-US" sz="2400" dirty="0"/>
                  <a:t>Total computation and communication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[DIK10, GIP15]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DF8B7C-A80A-A345-A7D5-8D205C89D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70932"/>
                <a:ext cx="10515600" cy="461665"/>
              </a:xfrm>
              <a:prstGeom prst="rect">
                <a:avLst/>
              </a:prstGeom>
              <a:blipFill>
                <a:blip r:embed="rId10"/>
                <a:stretch>
                  <a:fillRect l="-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AE2926F-BA03-E846-B4D6-9020FDA388CB}"/>
              </a:ext>
            </a:extLst>
          </p:cNvPr>
          <p:cNvSpPr/>
          <p:nvPr/>
        </p:nvSpPr>
        <p:spPr>
          <a:xfrm>
            <a:off x="1117600" y="4200549"/>
            <a:ext cx="8521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for </a:t>
            </a:r>
            <a:r>
              <a:rPr lang="en-US" sz="2000" dirty="0">
                <a:solidFill>
                  <a:srgbClr val="C00000"/>
                </a:solidFill>
              </a:rPr>
              <a:t>SIMD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known implementations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5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6F4B-9EDC-8C4D-B48E-C343B2CA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</a:t>
            </a:r>
            <a:r>
              <a:rPr lang="en-US" dirty="0">
                <a:solidFill>
                  <a:schemeClr val="accent1"/>
                </a:solidFill>
              </a:rPr>
              <a:t> Contributions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AABF3-2835-4D4E-AA55-26788E22D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32409"/>
                <a:ext cx="10515600" cy="23967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dirty="0"/>
                  <a:t>Semi-honest and maliciously secure protocols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static corruptions</a:t>
                </a:r>
              </a:p>
              <a:p>
                <a:r>
                  <a:rPr lang="en-US" sz="2000" dirty="0"/>
                  <a:t>Information theoretic</a:t>
                </a:r>
              </a:p>
              <a:p>
                <a:r>
                  <a:rPr lang="en-US" sz="2000" dirty="0"/>
                  <a:t>No setup assumptions</a:t>
                </a:r>
              </a:p>
              <a:p>
                <a:r>
                  <a:rPr lang="en-US" sz="2000" dirty="0"/>
                  <a:t>Security with Abort</a:t>
                </a:r>
              </a:p>
              <a:p>
                <a:r>
                  <a:rPr lang="en-US" sz="2000" dirty="0"/>
                  <a:t>Supports “Division of labor”</a:t>
                </a:r>
              </a:p>
              <a:p>
                <a:r>
                  <a:rPr lang="en-US" sz="2000" dirty="0"/>
                  <a:t>Provide Implementation - first implementation of MPC that uses packed secret sharing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0AABF3-2835-4D4E-AA55-26788E22D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32409"/>
                <a:ext cx="10515600" cy="2396700"/>
              </a:xfrm>
              <a:blipFill>
                <a:blip r:embed="rId4"/>
                <a:stretch>
                  <a:fillRect l="-483" t="-4762" b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22BC47-A7B5-7946-AD18-964C377C65CE}"/>
                  </a:ext>
                </a:extLst>
              </p:cNvPr>
              <p:cNvSpPr txBox="1"/>
              <p:nvPr/>
            </p:nvSpPr>
            <p:spPr>
              <a:xfrm>
                <a:off x="838200" y="1781368"/>
                <a:ext cx="10515600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sz="2800" dirty="0"/>
                  <a:t>MPC protocol 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Highly Repetitive Circuits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22BC47-A7B5-7946-AD18-964C377C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1368"/>
                <a:ext cx="10515600" cy="523220"/>
              </a:xfrm>
              <a:prstGeom prst="rect">
                <a:avLst/>
              </a:prstGeom>
              <a:blipFill>
                <a:blip r:embed="rId7"/>
                <a:stretch>
                  <a:fillRect t="-9302" b="-2790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491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202C-325A-BE4E-A6A8-78096C35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Highly Repetitive Circuits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717DB-8E44-4449-B949-F2D044871D88}"/>
              </a:ext>
            </a:extLst>
          </p:cNvPr>
          <p:cNvSpPr/>
          <p:nvPr/>
        </p:nvSpPr>
        <p:spPr>
          <a:xfrm>
            <a:off x="5056154" y="2809934"/>
            <a:ext cx="2133601" cy="691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1CBB0-DD14-8244-A166-0458B6B3FF62}"/>
              </a:ext>
            </a:extLst>
          </p:cNvPr>
          <p:cNvSpPr/>
          <p:nvPr/>
        </p:nvSpPr>
        <p:spPr>
          <a:xfrm>
            <a:off x="2776322" y="3459086"/>
            <a:ext cx="2133601" cy="7965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C1B25-A0A3-D147-A4C6-3E757A55AC55}"/>
              </a:ext>
            </a:extLst>
          </p:cNvPr>
          <p:cNvSpPr/>
          <p:nvPr/>
        </p:nvSpPr>
        <p:spPr>
          <a:xfrm>
            <a:off x="2776321" y="2722293"/>
            <a:ext cx="2133601" cy="728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15AE9-2732-A54C-8705-12069BD8AFC0}"/>
              </a:ext>
            </a:extLst>
          </p:cNvPr>
          <p:cNvSpPr/>
          <p:nvPr/>
        </p:nvSpPr>
        <p:spPr>
          <a:xfrm>
            <a:off x="5062902" y="2034656"/>
            <a:ext cx="2133601" cy="767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BA2D1-C0B9-9D4F-8EB3-8026CE715F37}"/>
              </a:ext>
            </a:extLst>
          </p:cNvPr>
          <p:cNvSpPr/>
          <p:nvPr/>
        </p:nvSpPr>
        <p:spPr>
          <a:xfrm>
            <a:off x="5062903" y="3517335"/>
            <a:ext cx="2133601" cy="774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010A7-2F3A-224C-942D-8466A173C1A2}"/>
              </a:ext>
            </a:extLst>
          </p:cNvPr>
          <p:cNvSpPr/>
          <p:nvPr/>
        </p:nvSpPr>
        <p:spPr>
          <a:xfrm>
            <a:off x="2777786" y="1971753"/>
            <a:ext cx="2133601" cy="764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0C208F-6F60-5F47-AA82-966341E82208}"/>
              </a:ext>
            </a:extLst>
          </p:cNvPr>
          <p:cNvSpPr/>
          <p:nvPr/>
        </p:nvSpPr>
        <p:spPr>
          <a:xfrm>
            <a:off x="2850988" y="3036479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07E602-715C-7445-9067-A0B26902D32F}"/>
              </a:ext>
            </a:extLst>
          </p:cNvPr>
          <p:cNvSpPr/>
          <p:nvPr/>
        </p:nvSpPr>
        <p:spPr>
          <a:xfrm>
            <a:off x="3568164" y="3036479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FC893D-2677-CF4F-BB12-425F22B1E36D}"/>
              </a:ext>
            </a:extLst>
          </p:cNvPr>
          <p:cNvSpPr/>
          <p:nvPr/>
        </p:nvSpPr>
        <p:spPr>
          <a:xfrm>
            <a:off x="4285340" y="3036478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A08F56-B41F-5742-B814-A2BBE3EEA4F5}"/>
              </a:ext>
            </a:extLst>
          </p:cNvPr>
          <p:cNvSpPr/>
          <p:nvPr/>
        </p:nvSpPr>
        <p:spPr>
          <a:xfrm>
            <a:off x="2850988" y="3785170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73F949-B741-0942-8A23-DA46A8CBB9A7}"/>
              </a:ext>
            </a:extLst>
          </p:cNvPr>
          <p:cNvSpPr/>
          <p:nvPr/>
        </p:nvSpPr>
        <p:spPr>
          <a:xfrm>
            <a:off x="3568164" y="3785170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D66108-CB77-0F47-B8B3-4CEE329B3EC5}"/>
              </a:ext>
            </a:extLst>
          </p:cNvPr>
          <p:cNvSpPr/>
          <p:nvPr/>
        </p:nvSpPr>
        <p:spPr>
          <a:xfrm>
            <a:off x="4285340" y="3785169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2B651A-DC52-C94A-B8E2-824F3879C56E}"/>
              </a:ext>
            </a:extLst>
          </p:cNvPr>
          <p:cNvSpPr/>
          <p:nvPr/>
        </p:nvSpPr>
        <p:spPr>
          <a:xfrm>
            <a:off x="2850988" y="2283445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755E7B-CC36-6E40-BA07-048FE69EC097}"/>
              </a:ext>
            </a:extLst>
          </p:cNvPr>
          <p:cNvSpPr/>
          <p:nvPr/>
        </p:nvSpPr>
        <p:spPr>
          <a:xfrm>
            <a:off x="3568164" y="2283445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88D7A9-60F9-9F4A-92FC-58B71BF771F1}"/>
              </a:ext>
            </a:extLst>
          </p:cNvPr>
          <p:cNvSpPr/>
          <p:nvPr/>
        </p:nvSpPr>
        <p:spPr>
          <a:xfrm>
            <a:off x="4285340" y="2283444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D5570A-E0CD-2447-B673-AE6362ACCD4F}"/>
              </a:ext>
            </a:extLst>
          </p:cNvPr>
          <p:cNvSpPr/>
          <p:nvPr/>
        </p:nvSpPr>
        <p:spPr>
          <a:xfrm>
            <a:off x="2850988" y="1530410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524D7B-481D-0B40-867A-BF1932153ABD}"/>
              </a:ext>
            </a:extLst>
          </p:cNvPr>
          <p:cNvSpPr/>
          <p:nvPr/>
        </p:nvSpPr>
        <p:spPr>
          <a:xfrm>
            <a:off x="3568164" y="1530410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F8C6A-C967-C946-B1C9-EB626E1C2C17}"/>
              </a:ext>
            </a:extLst>
          </p:cNvPr>
          <p:cNvSpPr/>
          <p:nvPr/>
        </p:nvSpPr>
        <p:spPr>
          <a:xfrm>
            <a:off x="4285340" y="1530409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761863-0481-014A-8638-FC0E71A5B5E5}"/>
              </a:ext>
            </a:extLst>
          </p:cNvPr>
          <p:cNvCxnSpPr>
            <a:cxnSpLocks/>
          </p:cNvCxnSpPr>
          <p:nvPr/>
        </p:nvCxnSpPr>
        <p:spPr>
          <a:xfrm flipV="1">
            <a:off x="2967528" y="426057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F51C5B-B4FB-8B42-AF7B-5755512D2542}"/>
              </a:ext>
            </a:extLst>
          </p:cNvPr>
          <p:cNvCxnSpPr>
            <a:cxnSpLocks/>
          </p:cNvCxnSpPr>
          <p:nvPr/>
        </p:nvCxnSpPr>
        <p:spPr>
          <a:xfrm flipV="1">
            <a:off x="3214057" y="426057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B299C2-BE86-414C-9CFB-7B93E991F570}"/>
              </a:ext>
            </a:extLst>
          </p:cNvPr>
          <p:cNvCxnSpPr>
            <a:cxnSpLocks/>
          </p:cNvCxnSpPr>
          <p:nvPr/>
        </p:nvCxnSpPr>
        <p:spPr>
          <a:xfrm flipV="1">
            <a:off x="3684704" y="426057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7CDD22-D1E6-1247-B725-E6CCD446C908}"/>
              </a:ext>
            </a:extLst>
          </p:cNvPr>
          <p:cNvCxnSpPr>
            <a:cxnSpLocks/>
          </p:cNvCxnSpPr>
          <p:nvPr/>
        </p:nvCxnSpPr>
        <p:spPr>
          <a:xfrm flipV="1">
            <a:off x="3931233" y="426057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4A1BDB-6658-8E49-AE2C-71A3368844A8}"/>
              </a:ext>
            </a:extLst>
          </p:cNvPr>
          <p:cNvCxnSpPr>
            <a:cxnSpLocks/>
          </p:cNvCxnSpPr>
          <p:nvPr/>
        </p:nvCxnSpPr>
        <p:spPr>
          <a:xfrm flipV="1">
            <a:off x="4414348" y="426127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EA17F1-6960-904D-97E4-6BF28A153BE5}"/>
              </a:ext>
            </a:extLst>
          </p:cNvPr>
          <p:cNvCxnSpPr>
            <a:cxnSpLocks/>
          </p:cNvCxnSpPr>
          <p:nvPr/>
        </p:nvCxnSpPr>
        <p:spPr>
          <a:xfrm flipV="1">
            <a:off x="4660877" y="426127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7E9B30-1270-154C-954C-F1D89EAD48A7}"/>
              </a:ext>
            </a:extLst>
          </p:cNvPr>
          <p:cNvCxnSpPr>
            <a:cxnSpLocks/>
          </p:cNvCxnSpPr>
          <p:nvPr/>
        </p:nvCxnSpPr>
        <p:spPr>
          <a:xfrm flipV="1">
            <a:off x="3097517" y="3511887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B1E2CD-93C7-FE49-B065-E4BADF5455F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814694" y="3486522"/>
            <a:ext cx="578016" cy="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A30510-87EE-0F46-B726-5F5EEBDECED7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V="1">
            <a:off x="3097518" y="3461157"/>
            <a:ext cx="542853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1686CE-3EB5-CF46-82EC-457CF743F18F}"/>
              </a:ext>
            </a:extLst>
          </p:cNvPr>
          <p:cNvCxnSpPr>
            <a:cxnSpLocks/>
          </p:cNvCxnSpPr>
          <p:nvPr/>
        </p:nvCxnSpPr>
        <p:spPr>
          <a:xfrm flipV="1">
            <a:off x="4553301" y="3511887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1850550-C126-764B-A4BA-4B3A68DB75F4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3814694" y="3534020"/>
            <a:ext cx="738608" cy="25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491D38-4A97-B44A-92A6-B561CFD000CB}"/>
              </a:ext>
            </a:extLst>
          </p:cNvPr>
          <p:cNvCxnSpPr>
            <a:cxnSpLocks/>
          </p:cNvCxnSpPr>
          <p:nvPr/>
        </p:nvCxnSpPr>
        <p:spPr>
          <a:xfrm flipV="1">
            <a:off x="3093948" y="276303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A1796B-3D94-8740-8978-3F002A1B6CCB}"/>
              </a:ext>
            </a:extLst>
          </p:cNvPr>
          <p:cNvCxnSpPr>
            <a:cxnSpLocks/>
          </p:cNvCxnSpPr>
          <p:nvPr/>
        </p:nvCxnSpPr>
        <p:spPr>
          <a:xfrm flipV="1">
            <a:off x="3811125" y="2737673"/>
            <a:ext cx="578016" cy="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C1252A-7293-8244-A6F8-6885EC39E313}"/>
              </a:ext>
            </a:extLst>
          </p:cNvPr>
          <p:cNvCxnSpPr>
            <a:cxnSpLocks/>
          </p:cNvCxnSpPr>
          <p:nvPr/>
        </p:nvCxnSpPr>
        <p:spPr>
          <a:xfrm flipV="1">
            <a:off x="4549732" y="276303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A2D79A-5D1F-A646-B8C3-17E0C42963E7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223862" y="2750356"/>
            <a:ext cx="1308008" cy="28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F503B7-3558-7E43-9F5A-8B13721C4FED}"/>
              </a:ext>
            </a:extLst>
          </p:cNvPr>
          <p:cNvCxnSpPr>
            <a:cxnSpLocks/>
          </p:cNvCxnSpPr>
          <p:nvPr/>
        </p:nvCxnSpPr>
        <p:spPr>
          <a:xfrm flipV="1">
            <a:off x="3784585" y="276303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7BFB37-0AE8-3C45-AD70-747BF6D34BED}"/>
              </a:ext>
            </a:extLst>
          </p:cNvPr>
          <p:cNvCxnSpPr>
            <a:cxnSpLocks/>
            <a:stCxn id="14" idx="0"/>
            <a:endCxn id="10" idx="5"/>
          </p:cNvCxnSpPr>
          <p:nvPr/>
        </p:nvCxnSpPr>
        <p:spPr>
          <a:xfrm flipH="1" flipV="1">
            <a:off x="3271840" y="3461157"/>
            <a:ext cx="542854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8C583C-545A-1947-9B9E-B5BC59FFCB7D}"/>
              </a:ext>
            </a:extLst>
          </p:cNvPr>
          <p:cNvCxnSpPr>
            <a:cxnSpLocks/>
          </p:cNvCxnSpPr>
          <p:nvPr/>
        </p:nvCxnSpPr>
        <p:spPr>
          <a:xfrm flipV="1">
            <a:off x="3111810" y="200565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D9B6CF-C772-AB43-9CCC-A6F41CFBA266}"/>
              </a:ext>
            </a:extLst>
          </p:cNvPr>
          <p:cNvCxnSpPr>
            <a:cxnSpLocks/>
          </p:cNvCxnSpPr>
          <p:nvPr/>
        </p:nvCxnSpPr>
        <p:spPr>
          <a:xfrm flipV="1">
            <a:off x="4567594" y="200565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C478A6-0298-5B40-B58A-0F720A321950}"/>
              </a:ext>
            </a:extLst>
          </p:cNvPr>
          <p:cNvCxnSpPr>
            <a:cxnSpLocks/>
            <a:endCxn id="20" idx="5"/>
          </p:cNvCxnSpPr>
          <p:nvPr/>
        </p:nvCxnSpPr>
        <p:spPr>
          <a:xfrm flipH="1" flipV="1">
            <a:off x="3989016" y="1955088"/>
            <a:ext cx="560716" cy="32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5596F6-0A01-C743-A144-29DFFA0828DE}"/>
              </a:ext>
            </a:extLst>
          </p:cNvPr>
          <p:cNvCxnSpPr>
            <a:cxnSpLocks/>
          </p:cNvCxnSpPr>
          <p:nvPr/>
        </p:nvCxnSpPr>
        <p:spPr>
          <a:xfrm flipV="1">
            <a:off x="3802447" y="200565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F0D3C47-4F48-3340-AE4A-F7CCFBB3ABC4}"/>
              </a:ext>
            </a:extLst>
          </p:cNvPr>
          <p:cNvCxnSpPr>
            <a:cxnSpLocks/>
          </p:cNvCxnSpPr>
          <p:nvPr/>
        </p:nvCxnSpPr>
        <p:spPr>
          <a:xfrm flipV="1">
            <a:off x="3200957" y="1982714"/>
            <a:ext cx="1202979" cy="3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B7636B-37E2-9D4A-ACD8-232E14AF6F19}"/>
              </a:ext>
            </a:extLst>
          </p:cNvPr>
          <p:cNvCxnSpPr>
            <a:cxnSpLocks/>
          </p:cNvCxnSpPr>
          <p:nvPr/>
        </p:nvCxnSpPr>
        <p:spPr>
          <a:xfrm flipH="1" flipV="1">
            <a:off x="3235736" y="1976299"/>
            <a:ext cx="542854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A162D40-21A4-B940-8A6F-0A9860BDB633}"/>
              </a:ext>
            </a:extLst>
          </p:cNvPr>
          <p:cNvSpPr/>
          <p:nvPr/>
        </p:nvSpPr>
        <p:spPr>
          <a:xfrm>
            <a:off x="5132294" y="2296259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6CCF02A-E717-6A4D-9958-AA48A5D2770F}"/>
              </a:ext>
            </a:extLst>
          </p:cNvPr>
          <p:cNvSpPr/>
          <p:nvPr/>
        </p:nvSpPr>
        <p:spPr>
          <a:xfrm>
            <a:off x="5849470" y="2296259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3EBC4B1-B326-E14A-8FA6-BE828E914DD2}"/>
              </a:ext>
            </a:extLst>
          </p:cNvPr>
          <p:cNvSpPr/>
          <p:nvPr/>
        </p:nvSpPr>
        <p:spPr>
          <a:xfrm>
            <a:off x="6566646" y="2296258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DF4DD14-23EE-8E4C-9688-AAA172E36D9F}"/>
              </a:ext>
            </a:extLst>
          </p:cNvPr>
          <p:cNvSpPr/>
          <p:nvPr/>
        </p:nvSpPr>
        <p:spPr>
          <a:xfrm>
            <a:off x="5144759" y="3804420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B6D0E2B-3C2A-E449-9C31-A280547D454B}"/>
              </a:ext>
            </a:extLst>
          </p:cNvPr>
          <p:cNvSpPr/>
          <p:nvPr/>
        </p:nvSpPr>
        <p:spPr>
          <a:xfrm>
            <a:off x="5861935" y="3804420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BBDB160-CF90-D04A-AB7C-F32581C2F08A}"/>
              </a:ext>
            </a:extLst>
          </p:cNvPr>
          <p:cNvSpPr/>
          <p:nvPr/>
        </p:nvSpPr>
        <p:spPr>
          <a:xfrm>
            <a:off x="6579111" y="3804419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3A406B2-BEF8-6F48-B79A-DEFD348DABFD}"/>
              </a:ext>
            </a:extLst>
          </p:cNvPr>
          <p:cNvSpPr/>
          <p:nvPr/>
        </p:nvSpPr>
        <p:spPr>
          <a:xfrm>
            <a:off x="5116952" y="1530701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B17A1F-9B14-7643-9D7C-AA3B413D5A4B}"/>
              </a:ext>
            </a:extLst>
          </p:cNvPr>
          <p:cNvSpPr/>
          <p:nvPr/>
        </p:nvSpPr>
        <p:spPr>
          <a:xfrm>
            <a:off x="5834128" y="1530701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A9E31D4-B0F5-864A-97E2-21FD27887D5A}"/>
              </a:ext>
            </a:extLst>
          </p:cNvPr>
          <p:cNvSpPr/>
          <p:nvPr/>
        </p:nvSpPr>
        <p:spPr>
          <a:xfrm>
            <a:off x="6551304" y="1530700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8FD4E88-B7F6-6E40-8B5A-4CB6782ECF8F}"/>
              </a:ext>
            </a:extLst>
          </p:cNvPr>
          <p:cNvSpPr/>
          <p:nvPr/>
        </p:nvSpPr>
        <p:spPr>
          <a:xfrm>
            <a:off x="5134814" y="3044950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4D70E6-7B98-CD47-9E51-3AF8D869C3E5}"/>
              </a:ext>
            </a:extLst>
          </p:cNvPr>
          <p:cNvSpPr/>
          <p:nvPr/>
        </p:nvSpPr>
        <p:spPr>
          <a:xfrm>
            <a:off x="5851990" y="3044950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5C7436-72AF-2243-859B-68444CC8150B}"/>
              </a:ext>
            </a:extLst>
          </p:cNvPr>
          <p:cNvSpPr/>
          <p:nvPr/>
        </p:nvSpPr>
        <p:spPr>
          <a:xfrm>
            <a:off x="6569166" y="3044949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D5F502-1C15-7F43-9C1D-3193DD614C21}"/>
              </a:ext>
            </a:extLst>
          </p:cNvPr>
          <p:cNvCxnSpPr>
            <a:cxnSpLocks/>
          </p:cNvCxnSpPr>
          <p:nvPr/>
        </p:nvCxnSpPr>
        <p:spPr>
          <a:xfrm flipV="1">
            <a:off x="5261299" y="427982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EFD336-E7AF-F44D-A8C2-2F638BF0482C}"/>
              </a:ext>
            </a:extLst>
          </p:cNvPr>
          <p:cNvCxnSpPr>
            <a:cxnSpLocks/>
          </p:cNvCxnSpPr>
          <p:nvPr/>
        </p:nvCxnSpPr>
        <p:spPr>
          <a:xfrm flipV="1">
            <a:off x="5507828" y="427982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21FFF52-CB52-C642-9A78-9407DF69385B}"/>
              </a:ext>
            </a:extLst>
          </p:cNvPr>
          <p:cNvCxnSpPr>
            <a:cxnSpLocks/>
          </p:cNvCxnSpPr>
          <p:nvPr/>
        </p:nvCxnSpPr>
        <p:spPr>
          <a:xfrm flipV="1">
            <a:off x="5978475" y="427982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9782CB3-4B66-BF40-97E0-964964F398F0}"/>
              </a:ext>
            </a:extLst>
          </p:cNvPr>
          <p:cNvCxnSpPr>
            <a:cxnSpLocks/>
          </p:cNvCxnSpPr>
          <p:nvPr/>
        </p:nvCxnSpPr>
        <p:spPr>
          <a:xfrm flipV="1">
            <a:off x="6225004" y="427982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8F7D5F-322F-CA4E-8DDC-2789BB23AECC}"/>
              </a:ext>
            </a:extLst>
          </p:cNvPr>
          <p:cNvCxnSpPr>
            <a:cxnSpLocks/>
          </p:cNvCxnSpPr>
          <p:nvPr/>
        </p:nvCxnSpPr>
        <p:spPr>
          <a:xfrm flipV="1">
            <a:off x="6708119" y="428052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A7E680D-5F9A-604A-9C74-AF522D6DFF0E}"/>
              </a:ext>
            </a:extLst>
          </p:cNvPr>
          <p:cNvCxnSpPr>
            <a:cxnSpLocks/>
          </p:cNvCxnSpPr>
          <p:nvPr/>
        </p:nvCxnSpPr>
        <p:spPr>
          <a:xfrm flipV="1">
            <a:off x="6954648" y="4280528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592D91-9322-474B-9E03-308BA6C76FE6}"/>
              </a:ext>
            </a:extLst>
          </p:cNvPr>
          <p:cNvCxnSpPr>
            <a:cxnSpLocks/>
          </p:cNvCxnSpPr>
          <p:nvPr/>
        </p:nvCxnSpPr>
        <p:spPr>
          <a:xfrm flipV="1">
            <a:off x="5378823" y="2771667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BED0C12-40E8-194E-B644-9533DA7D918C}"/>
              </a:ext>
            </a:extLst>
          </p:cNvPr>
          <p:cNvCxnSpPr>
            <a:cxnSpLocks/>
          </p:cNvCxnSpPr>
          <p:nvPr/>
        </p:nvCxnSpPr>
        <p:spPr>
          <a:xfrm flipV="1">
            <a:off x="6096000" y="2746302"/>
            <a:ext cx="578016" cy="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8BA1A2B-DCAD-D347-AB8B-BAB7C7E9A7F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5378824" y="2720937"/>
            <a:ext cx="542853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2595FCD-E767-4744-9677-C42BA63E4B42}"/>
              </a:ext>
            </a:extLst>
          </p:cNvPr>
          <p:cNvCxnSpPr>
            <a:cxnSpLocks/>
          </p:cNvCxnSpPr>
          <p:nvPr/>
        </p:nvCxnSpPr>
        <p:spPr>
          <a:xfrm flipV="1">
            <a:off x="6834607" y="2771667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289CFB8-ABDE-A04A-A6D6-86EDE2D9F5A9}"/>
              </a:ext>
            </a:extLst>
          </p:cNvPr>
          <p:cNvCxnSpPr>
            <a:cxnSpLocks/>
            <a:endCxn id="46" idx="4"/>
          </p:cNvCxnSpPr>
          <p:nvPr/>
        </p:nvCxnSpPr>
        <p:spPr>
          <a:xfrm flipH="1" flipV="1">
            <a:off x="6096000" y="2793800"/>
            <a:ext cx="738608" cy="25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B0B096-4274-3A41-83ED-BCDE08D1A594}"/>
              </a:ext>
            </a:extLst>
          </p:cNvPr>
          <p:cNvCxnSpPr>
            <a:cxnSpLocks/>
          </p:cNvCxnSpPr>
          <p:nvPr/>
        </p:nvCxnSpPr>
        <p:spPr>
          <a:xfrm flipV="1">
            <a:off x="5359912" y="2010294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D0B066A-7BE3-4344-B318-AC4B68545AE9}"/>
              </a:ext>
            </a:extLst>
          </p:cNvPr>
          <p:cNvCxnSpPr>
            <a:cxnSpLocks/>
          </p:cNvCxnSpPr>
          <p:nvPr/>
        </p:nvCxnSpPr>
        <p:spPr>
          <a:xfrm flipV="1">
            <a:off x="6077089" y="1984929"/>
            <a:ext cx="578016" cy="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4EA05E1-2B46-C049-A4AE-8F5AFE45914F}"/>
              </a:ext>
            </a:extLst>
          </p:cNvPr>
          <p:cNvCxnSpPr>
            <a:cxnSpLocks/>
          </p:cNvCxnSpPr>
          <p:nvPr/>
        </p:nvCxnSpPr>
        <p:spPr>
          <a:xfrm flipV="1">
            <a:off x="6815696" y="2010294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CA8358-4909-9C4B-867A-8E8D6B4142F4}"/>
              </a:ext>
            </a:extLst>
          </p:cNvPr>
          <p:cNvCxnSpPr>
            <a:cxnSpLocks/>
          </p:cNvCxnSpPr>
          <p:nvPr/>
        </p:nvCxnSpPr>
        <p:spPr>
          <a:xfrm flipH="1" flipV="1">
            <a:off x="5489826" y="1997612"/>
            <a:ext cx="1308008" cy="28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DC12635-DC5E-2744-9B2C-B0E81F224A85}"/>
              </a:ext>
            </a:extLst>
          </p:cNvPr>
          <p:cNvCxnSpPr>
            <a:cxnSpLocks/>
          </p:cNvCxnSpPr>
          <p:nvPr/>
        </p:nvCxnSpPr>
        <p:spPr>
          <a:xfrm flipV="1">
            <a:off x="6050549" y="2010294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C2CB3CA-BF31-6A4D-A41B-C9283D4B7F7F}"/>
              </a:ext>
            </a:extLst>
          </p:cNvPr>
          <p:cNvCxnSpPr>
            <a:cxnSpLocks/>
            <a:endCxn id="45" idx="5"/>
          </p:cNvCxnSpPr>
          <p:nvPr/>
        </p:nvCxnSpPr>
        <p:spPr>
          <a:xfrm flipH="1" flipV="1">
            <a:off x="5553146" y="2720937"/>
            <a:ext cx="542854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53D9AE1-5BF1-944D-9B75-2AE5EFB169F0}"/>
              </a:ext>
            </a:extLst>
          </p:cNvPr>
          <p:cNvCxnSpPr>
            <a:cxnSpLocks/>
          </p:cNvCxnSpPr>
          <p:nvPr/>
        </p:nvCxnSpPr>
        <p:spPr>
          <a:xfrm flipV="1">
            <a:off x="5395636" y="352019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64AAB53-9C1B-3243-BFAF-CAFA441EC7DF}"/>
              </a:ext>
            </a:extLst>
          </p:cNvPr>
          <p:cNvCxnSpPr>
            <a:cxnSpLocks/>
          </p:cNvCxnSpPr>
          <p:nvPr/>
        </p:nvCxnSpPr>
        <p:spPr>
          <a:xfrm flipV="1">
            <a:off x="6851420" y="352019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6D23BB1-EEA4-DE48-B6E5-2D3815764F8A}"/>
              </a:ext>
            </a:extLst>
          </p:cNvPr>
          <p:cNvCxnSpPr>
            <a:cxnSpLocks/>
            <a:endCxn id="55" idx="5"/>
          </p:cNvCxnSpPr>
          <p:nvPr/>
        </p:nvCxnSpPr>
        <p:spPr>
          <a:xfrm flipH="1" flipV="1">
            <a:off x="6272842" y="3469628"/>
            <a:ext cx="560716" cy="32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55D440E-D87A-104D-9C52-D6C512D55495}"/>
              </a:ext>
            </a:extLst>
          </p:cNvPr>
          <p:cNvCxnSpPr>
            <a:cxnSpLocks/>
          </p:cNvCxnSpPr>
          <p:nvPr/>
        </p:nvCxnSpPr>
        <p:spPr>
          <a:xfrm flipV="1">
            <a:off x="6086273" y="3520199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63664C4-231F-4A49-ABD4-65760BA84397}"/>
              </a:ext>
            </a:extLst>
          </p:cNvPr>
          <p:cNvCxnSpPr>
            <a:cxnSpLocks/>
          </p:cNvCxnSpPr>
          <p:nvPr/>
        </p:nvCxnSpPr>
        <p:spPr>
          <a:xfrm flipV="1">
            <a:off x="5484783" y="3497254"/>
            <a:ext cx="1202979" cy="3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A78A0B-3079-DC43-A137-AB95B3FD1731}"/>
              </a:ext>
            </a:extLst>
          </p:cNvPr>
          <p:cNvCxnSpPr>
            <a:cxnSpLocks/>
          </p:cNvCxnSpPr>
          <p:nvPr/>
        </p:nvCxnSpPr>
        <p:spPr>
          <a:xfrm flipH="1" flipV="1">
            <a:off x="5519562" y="3490839"/>
            <a:ext cx="542854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07EE038E-0B53-F143-9DE2-9279009C787B}"/>
              </a:ext>
            </a:extLst>
          </p:cNvPr>
          <p:cNvSpPr/>
          <p:nvPr/>
        </p:nvSpPr>
        <p:spPr>
          <a:xfrm>
            <a:off x="7284583" y="1985592"/>
            <a:ext cx="2133601" cy="691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087245-C5E7-B347-AA72-EFC8B29AEE24}"/>
              </a:ext>
            </a:extLst>
          </p:cNvPr>
          <p:cNvSpPr/>
          <p:nvPr/>
        </p:nvSpPr>
        <p:spPr>
          <a:xfrm>
            <a:off x="7291896" y="3506350"/>
            <a:ext cx="2133601" cy="767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D5A1599-004D-7D4F-B220-D5D8B9BC0C9D}"/>
              </a:ext>
            </a:extLst>
          </p:cNvPr>
          <p:cNvSpPr/>
          <p:nvPr/>
        </p:nvSpPr>
        <p:spPr>
          <a:xfrm>
            <a:off x="7286913" y="2710573"/>
            <a:ext cx="2133601" cy="774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9F9F0D-B50F-9C43-B49F-E869B4997CF0}"/>
              </a:ext>
            </a:extLst>
          </p:cNvPr>
          <p:cNvSpPr/>
          <p:nvPr/>
        </p:nvSpPr>
        <p:spPr>
          <a:xfrm>
            <a:off x="7368432" y="1508118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292A3C-71EA-CE47-8B1C-CF246E69873A}"/>
              </a:ext>
            </a:extLst>
          </p:cNvPr>
          <p:cNvSpPr/>
          <p:nvPr/>
        </p:nvSpPr>
        <p:spPr>
          <a:xfrm>
            <a:off x="8085608" y="1508118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DAF95A-3EFD-0043-876B-308871AB230B}"/>
              </a:ext>
            </a:extLst>
          </p:cNvPr>
          <p:cNvSpPr/>
          <p:nvPr/>
        </p:nvSpPr>
        <p:spPr>
          <a:xfrm>
            <a:off x="8802784" y="1508117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69B3541-0851-A742-8B9C-BF60333BF0E0}"/>
              </a:ext>
            </a:extLst>
          </p:cNvPr>
          <p:cNvSpPr/>
          <p:nvPr/>
        </p:nvSpPr>
        <p:spPr>
          <a:xfrm>
            <a:off x="7374225" y="3775533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1310E84-03F0-4D42-95AE-2D6B7F619B5B}"/>
              </a:ext>
            </a:extLst>
          </p:cNvPr>
          <p:cNvSpPr/>
          <p:nvPr/>
        </p:nvSpPr>
        <p:spPr>
          <a:xfrm>
            <a:off x="8091401" y="3775533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F62719-9C6B-BE4B-AC16-0D65B0EE0D20}"/>
              </a:ext>
            </a:extLst>
          </p:cNvPr>
          <p:cNvSpPr/>
          <p:nvPr/>
        </p:nvSpPr>
        <p:spPr>
          <a:xfrm>
            <a:off x="8808577" y="3775532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FF40E7B-889E-0F4C-B22E-04C69F9ACB90}"/>
              </a:ext>
            </a:extLst>
          </p:cNvPr>
          <p:cNvSpPr/>
          <p:nvPr/>
        </p:nvSpPr>
        <p:spPr>
          <a:xfrm>
            <a:off x="7367671" y="3022658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31BDA7E-FBE1-C746-8880-F1C294929A65}"/>
              </a:ext>
            </a:extLst>
          </p:cNvPr>
          <p:cNvSpPr/>
          <p:nvPr/>
        </p:nvSpPr>
        <p:spPr>
          <a:xfrm>
            <a:off x="8084847" y="3022658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2C5BBFB-0B68-4741-9778-169DECC80423}"/>
              </a:ext>
            </a:extLst>
          </p:cNvPr>
          <p:cNvSpPr/>
          <p:nvPr/>
        </p:nvSpPr>
        <p:spPr>
          <a:xfrm>
            <a:off x="8802023" y="3022657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04769EB-6E8F-0F4B-82F7-6A7D48FF51A6}"/>
              </a:ext>
            </a:extLst>
          </p:cNvPr>
          <p:cNvSpPr/>
          <p:nvPr/>
        </p:nvSpPr>
        <p:spPr>
          <a:xfrm>
            <a:off x="7367671" y="2265497"/>
            <a:ext cx="493059" cy="497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8C4E81D-BFA7-204C-B678-A8CB89475CA3}"/>
              </a:ext>
            </a:extLst>
          </p:cNvPr>
          <p:cNvSpPr/>
          <p:nvPr/>
        </p:nvSpPr>
        <p:spPr>
          <a:xfrm>
            <a:off x="8084847" y="2265497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CC4807F-1CCD-434E-A881-CD4CE9FC9469}"/>
              </a:ext>
            </a:extLst>
          </p:cNvPr>
          <p:cNvSpPr/>
          <p:nvPr/>
        </p:nvSpPr>
        <p:spPr>
          <a:xfrm>
            <a:off x="8802023" y="2265496"/>
            <a:ext cx="493059" cy="497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5E7464A-BA49-C84A-8233-0F755D9128C1}"/>
              </a:ext>
            </a:extLst>
          </p:cNvPr>
          <p:cNvCxnSpPr>
            <a:cxnSpLocks/>
          </p:cNvCxnSpPr>
          <p:nvPr/>
        </p:nvCxnSpPr>
        <p:spPr>
          <a:xfrm flipV="1">
            <a:off x="7490765" y="4250942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3EAA3F6-CEB3-2B49-957B-2D6F80A102C2}"/>
              </a:ext>
            </a:extLst>
          </p:cNvPr>
          <p:cNvCxnSpPr>
            <a:cxnSpLocks/>
          </p:cNvCxnSpPr>
          <p:nvPr/>
        </p:nvCxnSpPr>
        <p:spPr>
          <a:xfrm flipV="1">
            <a:off x="7737294" y="4250942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E124EE4-0EB5-6740-8913-026D2B615CC6}"/>
              </a:ext>
            </a:extLst>
          </p:cNvPr>
          <p:cNvCxnSpPr>
            <a:cxnSpLocks/>
          </p:cNvCxnSpPr>
          <p:nvPr/>
        </p:nvCxnSpPr>
        <p:spPr>
          <a:xfrm flipV="1">
            <a:off x="8207941" y="4250942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01FB392-087A-1F4A-A81E-7C20F098C54C}"/>
              </a:ext>
            </a:extLst>
          </p:cNvPr>
          <p:cNvCxnSpPr>
            <a:cxnSpLocks/>
          </p:cNvCxnSpPr>
          <p:nvPr/>
        </p:nvCxnSpPr>
        <p:spPr>
          <a:xfrm flipV="1">
            <a:off x="8454470" y="4250942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13BECC4-4750-4F4F-A151-8647F87E9ADA}"/>
              </a:ext>
            </a:extLst>
          </p:cNvPr>
          <p:cNvCxnSpPr>
            <a:cxnSpLocks/>
          </p:cNvCxnSpPr>
          <p:nvPr/>
        </p:nvCxnSpPr>
        <p:spPr>
          <a:xfrm flipV="1">
            <a:off x="8937585" y="4251641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831BA81-753D-C040-840A-E30DCD55991D}"/>
              </a:ext>
            </a:extLst>
          </p:cNvPr>
          <p:cNvCxnSpPr>
            <a:cxnSpLocks/>
          </p:cNvCxnSpPr>
          <p:nvPr/>
        </p:nvCxnSpPr>
        <p:spPr>
          <a:xfrm flipV="1">
            <a:off x="9184114" y="4251641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5A8E863-1A66-3B4B-9392-13C86816F722}"/>
              </a:ext>
            </a:extLst>
          </p:cNvPr>
          <p:cNvCxnSpPr>
            <a:cxnSpLocks/>
          </p:cNvCxnSpPr>
          <p:nvPr/>
        </p:nvCxnSpPr>
        <p:spPr>
          <a:xfrm flipV="1">
            <a:off x="7614961" y="1983526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5CA6557-FC3B-994A-A4D2-F27623ECB81E}"/>
              </a:ext>
            </a:extLst>
          </p:cNvPr>
          <p:cNvCxnSpPr>
            <a:cxnSpLocks/>
          </p:cNvCxnSpPr>
          <p:nvPr/>
        </p:nvCxnSpPr>
        <p:spPr>
          <a:xfrm flipV="1">
            <a:off x="8332138" y="1958161"/>
            <a:ext cx="578016" cy="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7E5D53D-1CB1-A948-8528-9853FFC23885}"/>
              </a:ext>
            </a:extLst>
          </p:cNvPr>
          <p:cNvCxnSpPr>
            <a:cxnSpLocks/>
            <a:endCxn id="84" idx="3"/>
          </p:cNvCxnSpPr>
          <p:nvPr/>
        </p:nvCxnSpPr>
        <p:spPr>
          <a:xfrm flipV="1">
            <a:off x="7614962" y="1932796"/>
            <a:ext cx="542853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5D25224-E5DB-BB42-B8B6-B66D5CBD326F}"/>
              </a:ext>
            </a:extLst>
          </p:cNvPr>
          <p:cNvCxnSpPr>
            <a:cxnSpLocks/>
          </p:cNvCxnSpPr>
          <p:nvPr/>
        </p:nvCxnSpPr>
        <p:spPr>
          <a:xfrm flipV="1">
            <a:off x="9070745" y="1983526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FA3105E-C69B-1941-82D1-2019C0B63AA1}"/>
              </a:ext>
            </a:extLst>
          </p:cNvPr>
          <p:cNvCxnSpPr>
            <a:cxnSpLocks/>
            <a:endCxn id="84" idx="4"/>
          </p:cNvCxnSpPr>
          <p:nvPr/>
        </p:nvCxnSpPr>
        <p:spPr>
          <a:xfrm flipH="1" flipV="1">
            <a:off x="8332138" y="2005659"/>
            <a:ext cx="738608" cy="25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EFAA009-0DE0-FB45-A42A-6A8BA204A55A}"/>
              </a:ext>
            </a:extLst>
          </p:cNvPr>
          <p:cNvCxnSpPr>
            <a:cxnSpLocks/>
          </p:cNvCxnSpPr>
          <p:nvPr/>
        </p:nvCxnSpPr>
        <p:spPr>
          <a:xfrm flipV="1">
            <a:off x="7610631" y="3502251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6D1AE60-A536-1144-99FE-235DBB22BB22}"/>
              </a:ext>
            </a:extLst>
          </p:cNvPr>
          <p:cNvCxnSpPr>
            <a:cxnSpLocks/>
          </p:cNvCxnSpPr>
          <p:nvPr/>
        </p:nvCxnSpPr>
        <p:spPr>
          <a:xfrm flipV="1">
            <a:off x="8327808" y="3476886"/>
            <a:ext cx="578016" cy="29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A995202-F204-1542-A1E0-A64649907CDA}"/>
              </a:ext>
            </a:extLst>
          </p:cNvPr>
          <p:cNvCxnSpPr>
            <a:cxnSpLocks/>
          </p:cNvCxnSpPr>
          <p:nvPr/>
        </p:nvCxnSpPr>
        <p:spPr>
          <a:xfrm flipV="1">
            <a:off x="9066415" y="3502251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301AC2A-CED3-5345-B56D-E03D622890C3}"/>
              </a:ext>
            </a:extLst>
          </p:cNvPr>
          <p:cNvCxnSpPr>
            <a:cxnSpLocks/>
          </p:cNvCxnSpPr>
          <p:nvPr/>
        </p:nvCxnSpPr>
        <p:spPr>
          <a:xfrm flipH="1" flipV="1">
            <a:off x="7740545" y="3489569"/>
            <a:ext cx="1308008" cy="28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FB61744-48CA-6A44-B149-4462EF92300D}"/>
              </a:ext>
            </a:extLst>
          </p:cNvPr>
          <p:cNvCxnSpPr>
            <a:cxnSpLocks/>
          </p:cNvCxnSpPr>
          <p:nvPr/>
        </p:nvCxnSpPr>
        <p:spPr>
          <a:xfrm flipV="1">
            <a:off x="8301268" y="3502251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57862DD-69FC-DA4B-849A-D8E90F8138A6}"/>
              </a:ext>
            </a:extLst>
          </p:cNvPr>
          <p:cNvCxnSpPr>
            <a:cxnSpLocks/>
            <a:endCxn id="83" idx="5"/>
          </p:cNvCxnSpPr>
          <p:nvPr/>
        </p:nvCxnSpPr>
        <p:spPr>
          <a:xfrm flipH="1" flipV="1">
            <a:off x="7789284" y="1932796"/>
            <a:ext cx="542854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B865191-0243-E54F-B3B9-55ACEBE0E764}"/>
              </a:ext>
            </a:extLst>
          </p:cNvPr>
          <p:cNvCxnSpPr>
            <a:cxnSpLocks/>
          </p:cNvCxnSpPr>
          <p:nvPr/>
        </p:nvCxnSpPr>
        <p:spPr>
          <a:xfrm flipV="1">
            <a:off x="7628493" y="2740746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67CA73AA-5C4A-3A4D-A495-94BEF2C8FBD8}"/>
              </a:ext>
            </a:extLst>
          </p:cNvPr>
          <p:cNvCxnSpPr>
            <a:cxnSpLocks/>
          </p:cNvCxnSpPr>
          <p:nvPr/>
        </p:nvCxnSpPr>
        <p:spPr>
          <a:xfrm flipV="1">
            <a:off x="9084277" y="2740746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D6A891-3E0F-254F-9239-26DA311BEA66}"/>
              </a:ext>
            </a:extLst>
          </p:cNvPr>
          <p:cNvCxnSpPr>
            <a:cxnSpLocks/>
            <a:endCxn id="93" idx="5"/>
          </p:cNvCxnSpPr>
          <p:nvPr/>
        </p:nvCxnSpPr>
        <p:spPr>
          <a:xfrm flipH="1" flipV="1">
            <a:off x="8505699" y="2690175"/>
            <a:ext cx="560716" cy="32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79E5110-11DF-834E-ABE4-690D105FD49A}"/>
              </a:ext>
            </a:extLst>
          </p:cNvPr>
          <p:cNvCxnSpPr>
            <a:cxnSpLocks/>
          </p:cNvCxnSpPr>
          <p:nvPr/>
        </p:nvCxnSpPr>
        <p:spPr>
          <a:xfrm flipV="1">
            <a:off x="8319130" y="2740746"/>
            <a:ext cx="0" cy="27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84AA95C-7B53-7946-8277-3D2651430CF5}"/>
              </a:ext>
            </a:extLst>
          </p:cNvPr>
          <p:cNvCxnSpPr>
            <a:cxnSpLocks/>
          </p:cNvCxnSpPr>
          <p:nvPr/>
        </p:nvCxnSpPr>
        <p:spPr>
          <a:xfrm flipV="1">
            <a:off x="7717640" y="2717801"/>
            <a:ext cx="1202979" cy="3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52359C2-87ED-7040-A07E-958C640E93A7}"/>
              </a:ext>
            </a:extLst>
          </p:cNvPr>
          <p:cNvCxnSpPr>
            <a:cxnSpLocks/>
          </p:cNvCxnSpPr>
          <p:nvPr/>
        </p:nvCxnSpPr>
        <p:spPr>
          <a:xfrm flipH="1" flipV="1">
            <a:off x="7752419" y="2711386"/>
            <a:ext cx="542854" cy="32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57919A4-DFA9-954E-8FB0-08018FC8FD0B}"/>
                  </a:ext>
                </a:extLst>
              </p:cNvPr>
              <p:cNvSpPr txBox="1"/>
              <p:nvPr/>
            </p:nvSpPr>
            <p:spPr>
              <a:xfrm>
                <a:off x="3235736" y="6108288"/>
                <a:ext cx="8700971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 repetitive circuit is highly repetitive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l-GR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l-GR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57919A4-DFA9-954E-8FB0-08018FC8F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36" y="6108288"/>
                <a:ext cx="8700971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B3B8436-DC18-E345-A9AA-30AB6F090CC0}"/>
                  </a:ext>
                </a:extLst>
              </p:cNvPr>
              <p:cNvSpPr txBox="1"/>
              <p:nvPr/>
            </p:nvSpPr>
            <p:spPr>
              <a:xfrm>
                <a:off x="3225439" y="5361493"/>
                <a:ext cx="8711268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Composed of an arbitrary number of blocks of </a:t>
                </a:r>
                <a:r>
                  <a:rPr lang="en-US" dirty="0">
                    <a:solidFill>
                      <a:srgbClr val="C00000"/>
                    </a:solidFill>
                  </a:rPr>
                  <a:t>width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that </a:t>
                </a:r>
                <a:r>
                  <a:rPr lang="en-US" dirty="0">
                    <a:solidFill>
                      <a:srgbClr val="C00000"/>
                    </a:solidFill>
                  </a:rPr>
                  <a:t>recur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times.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B3B8436-DC18-E345-A9AA-30AB6F090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39" y="5361493"/>
                <a:ext cx="8711268" cy="369332"/>
              </a:xfrm>
              <a:prstGeom prst="rect">
                <a:avLst/>
              </a:prstGeom>
              <a:blipFill>
                <a:blip r:embed="rId7"/>
                <a:stretch>
                  <a:fillRect l="-43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428E548-29DD-5647-813E-3186972E8CE9}"/>
                  </a:ext>
                </a:extLst>
              </p:cNvPr>
              <p:cNvSpPr/>
              <p:nvPr/>
            </p:nvSpPr>
            <p:spPr>
              <a:xfrm>
                <a:off x="334756" y="5357243"/>
                <a:ext cx="263277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-Repetitive Circuits: 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428E548-29DD-5647-813E-3186972E8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56" y="5357243"/>
                <a:ext cx="2632772" cy="369332"/>
              </a:xfrm>
              <a:prstGeom prst="rect">
                <a:avLst/>
              </a:prstGeom>
              <a:blipFill>
                <a:blip r:embed="rId8"/>
                <a:stretch>
                  <a:fillRect t="-6667" r="-19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121">
            <a:extLst>
              <a:ext uri="{FF2B5EF4-FFF2-40B4-BE49-F238E27FC236}">
                <a16:creationId xmlns:a16="http://schemas.microsoft.com/office/drawing/2014/main" id="{E3106EFA-F3A8-9A44-A0EC-43B9E200D4B3}"/>
              </a:ext>
            </a:extLst>
          </p:cNvPr>
          <p:cNvSpPr/>
          <p:nvPr/>
        </p:nvSpPr>
        <p:spPr>
          <a:xfrm>
            <a:off x="334756" y="6106710"/>
            <a:ext cx="26327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Highly Repetitive Circuits: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5FFB414-8E0F-7E4E-B44F-B48D732F24FE}"/>
              </a:ext>
            </a:extLst>
          </p:cNvPr>
          <p:cNvSpPr txBox="1"/>
          <p:nvPr/>
        </p:nvSpPr>
        <p:spPr>
          <a:xfrm>
            <a:off x="4615786" y="4738695"/>
            <a:ext cx="33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of (3,3)-repetitive circuit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1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80" grpId="0" animBg="1"/>
      <p:bldP spid="81" grpId="0" animBg="1"/>
      <p:bldP spid="82" grpId="0" animBg="1"/>
      <p:bldP spid="119" grpId="0" animBg="1"/>
      <p:bldP spid="120" grpId="0" animBg="1"/>
      <p:bldP spid="121" grpId="0" animBg="1"/>
      <p:bldP spid="122" grpId="0" animBg="1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52CE-92E1-AC4D-8ED1-D9B914CC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Examples</a:t>
            </a:r>
            <a:r>
              <a:rPr lang="en-US" dirty="0"/>
              <a:t> of Highly Repetitive Circuits</a:t>
            </a:r>
          </a:p>
        </p:txBody>
      </p:sp>
      <p:pic>
        <p:nvPicPr>
          <p:cNvPr id="4" name="Picture 2" descr="Loop Stock Vector Illustration and Royalty Free Loop Clipart">
            <a:extLst>
              <a:ext uri="{FF2B5EF4-FFF2-40B4-BE49-F238E27FC236}">
                <a16:creationId xmlns:a16="http://schemas.microsoft.com/office/drawing/2014/main" id="{669F44D6-BAB7-9C40-AFED-9A12C251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98" y="2122488"/>
            <a:ext cx="2240384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chine Learning Development Firm - Machine Learning Logo Png is a free  transparent background clipart … | Learning logo, Learning and development, Machine  learning">
            <a:extLst>
              <a:ext uri="{FF2B5EF4-FFF2-40B4-BE49-F238E27FC236}">
                <a16:creationId xmlns:a16="http://schemas.microsoft.com/office/drawing/2014/main" id="{BFE88A03-C5A5-7E46-A0CC-BF8C4F4C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638" y="2154902"/>
            <a:ext cx="2251332" cy="20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60F36-232F-C84A-8FE3-5CC592EBAD30}"/>
              </a:ext>
            </a:extLst>
          </p:cNvPr>
          <p:cNvSpPr txBox="1"/>
          <p:nvPr/>
        </p:nvSpPr>
        <p:spPr>
          <a:xfrm>
            <a:off x="3086824" y="4533900"/>
            <a:ext cx="204895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Machine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66546-3CD9-564A-A961-16A52C2E1037}"/>
              </a:ext>
            </a:extLst>
          </p:cNvPr>
          <p:cNvSpPr txBox="1"/>
          <p:nvPr/>
        </p:nvSpPr>
        <p:spPr>
          <a:xfrm>
            <a:off x="464449" y="4533900"/>
            <a:ext cx="190148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For/While Loops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C5483-6E5D-024D-8812-A563CFBCB21A}"/>
              </a:ext>
            </a:extLst>
          </p:cNvPr>
          <p:cNvSpPr txBox="1"/>
          <p:nvPr/>
        </p:nvSpPr>
        <p:spPr>
          <a:xfrm>
            <a:off x="5994364" y="4533900"/>
            <a:ext cx="158133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Block Ciphers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DA721-077B-034A-A600-3CC23B4BD81A}"/>
              </a:ext>
            </a:extLst>
          </p:cNvPr>
          <p:cNvSpPr txBox="1"/>
          <p:nvPr/>
        </p:nvSpPr>
        <p:spPr>
          <a:xfrm>
            <a:off x="8434277" y="4533900"/>
            <a:ext cx="32932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Cryptographic Hash Functions</a:t>
            </a:r>
          </a:p>
        </p:txBody>
      </p:sp>
      <p:pic>
        <p:nvPicPr>
          <p:cNvPr id="20482" name="Picture 2" descr="Locked With Key Icon - Lock Keys Icon Png, Cliparts &amp;amp; Cartoons - Jing.fm">
            <a:extLst>
              <a:ext uri="{FF2B5EF4-FFF2-40B4-BE49-F238E27FC236}">
                <a16:creationId xmlns:a16="http://schemas.microsoft.com/office/drawing/2014/main" id="{F3D36FB7-F0EE-9F48-B91F-77B77613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30" y="2324100"/>
            <a:ext cx="1594799" cy="17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ree Cryptographic Hash Icon of Colored Outline style - Available in SVG,  PNG, EPS, AI &amp;amp; Icon fonts">
            <a:extLst>
              <a:ext uri="{FF2B5EF4-FFF2-40B4-BE49-F238E27FC236}">
                <a16:creationId xmlns:a16="http://schemas.microsoft.com/office/drawing/2014/main" id="{E480BF46-FB2F-E647-96EF-80682250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54" y="2401382"/>
            <a:ext cx="1682595" cy="16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74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75EFCE-8659-884B-B352-ACA1A5FF9703}"/>
                  </a:ext>
                </a:extLst>
              </p:cNvPr>
              <p:cNvSpPr txBox="1"/>
              <p:nvPr/>
            </p:nvSpPr>
            <p:spPr>
              <a:xfrm>
                <a:off x="967007" y="2003498"/>
                <a:ext cx="4619503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Existing Efficient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Multiplication Protocols (</a:t>
                </a:r>
                <a:r>
                  <a:rPr lang="en-US" sz="2000" dirty="0" err="1"/>
                  <a:t>eg.</a:t>
                </a:r>
                <a:r>
                  <a:rPr lang="en-US" sz="2000" dirty="0"/>
                  <a:t> [DN07])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75EFCE-8659-884B-B352-ACA1A5FF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07" y="2003498"/>
                <a:ext cx="4619503" cy="707886"/>
              </a:xfrm>
              <a:prstGeom prst="rect">
                <a:avLst/>
              </a:prstGeom>
              <a:blipFill>
                <a:blip r:embed="rId3"/>
                <a:stretch>
                  <a:fillRect t="-3448" b="-1206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451ED31-E61F-4F49-9EAD-28386CD580DA}"/>
              </a:ext>
            </a:extLst>
          </p:cNvPr>
          <p:cNvSpPr txBox="1"/>
          <p:nvPr/>
        </p:nvSpPr>
        <p:spPr>
          <a:xfrm>
            <a:off x="967006" y="3333367"/>
            <a:ext cx="461950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Packed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D50E5-08A3-8247-BBEE-A1592D6CC5B9}"/>
                  </a:ext>
                </a:extLst>
              </p:cNvPr>
              <p:cNvSpPr txBox="1"/>
              <p:nvPr/>
            </p:nvSpPr>
            <p:spPr>
              <a:xfrm>
                <a:off x="967006" y="4435961"/>
                <a:ext cx="4619503" cy="4076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Existing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Protocols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3D50E5-08A3-8247-BBEE-A1592D6CC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06" y="4435961"/>
                <a:ext cx="4619503" cy="407676"/>
              </a:xfrm>
              <a:prstGeom prst="rect">
                <a:avLst/>
              </a:prstGeom>
              <a:blipFill>
                <a:blip r:embed="rId4"/>
                <a:stretch>
                  <a:fillRect t="-5714" b="-20000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0B7D92-EE50-3C48-AF92-842B9F14D480}"/>
              </a:ext>
            </a:extLst>
          </p:cNvPr>
          <p:cNvSpPr txBox="1"/>
          <p:nvPr/>
        </p:nvSpPr>
        <p:spPr>
          <a:xfrm>
            <a:off x="3056985" y="262548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39662F-AF82-644C-BB18-80532D15BE49}"/>
              </a:ext>
            </a:extLst>
          </p:cNvPr>
          <p:cNvCxnSpPr/>
          <p:nvPr/>
        </p:nvCxnSpPr>
        <p:spPr>
          <a:xfrm>
            <a:off x="5800567" y="2369376"/>
            <a:ext cx="8312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A4AEAD-D52F-8F44-9ABF-7CA5DC4DA46E}"/>
              </a:ext>
            </a:extLst>
          </p:cNvPr>
          <p:cNvSpPr txBox="1"/>
          <p:nvPr/>
        </p:nvSpPr>
        <p:spPr>
          <a:xfrm>
            <a:off x="3070488" y="370385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=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C0748A-A819-694C-BE3F-A84E37604A16}"/>
              </a:ext>
            </a:extLst>
          </p:cNvPr>
          <p:cNvCxnSpPr/>
          <p:nvPr/>
        </p:nvCxnSpPr>
        <p:spPr>
          <a:xfrm>
            <a:off x="5800567" y="3517900"/>
            <a:ext cx="8312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894F12-3CF0-674D-AC63-BE644871D95C}"/>
                  </a:ext>
                </a:extLst>
              </p:cNvPr>
              <p:cNvSpPr txBox="1"/>
              <p:nvPr/>
            </p:nvSpPr>
            <p:spPr>
              <a:xfrm>
                <a:off x="6941473" y="2015433"/>
                <a:ext cx="4619503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Correlated Randomness of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aseline="-25000" dirty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Multiplication: mask, reconstruct, unmask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894F12-3CF0-674D-AC63-BE644871D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473" y="2015433"/>
                <a:ext cx="4619503" cy="707886"/>
              </a:xfrm>
              <a:prstGeom prst="rect">
                <a:avLst/>
              </a:prstGeom>
              <a:blipFill>
                <a:blip r:embed="rId5"/>
                <a:stretch>
                  <a:fillRect l="-274" t="-3448" r="-274" b="-12069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F4366-5D24-1243-9AE2-9889B9690B43}"/>
                  </a:ext>
                </a:extLst>
              </p:cNvPr>
              <p:cNvSpPr txBox="1"/>
              <p:nvPr/>
            </p:nvSpPr>
            <p:spPr>
              <a:xfrm>
                <a:off x="6941472" y="3179479"/>
                <a:ext cx="4619503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Vectorized/SIMD version of Shamir SS </a:t>
                </a:r>
              </a:p>
              <a:p>
                <a:pPr algn="ctr"/>
                <a:r>
                  <a:rPr lang="en-US" sz="2000" dirty="0"/>
                  <a:t>over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/>
                  <a:t> sized vectors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F4366-5D24-1243-9AE2-9889B9690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472" y="3179479"/>
                <a:ext cx="4619503" cy="707886"/>
              </a:xfrm>
              <a:prstGeom prst="rect">
                <a:avLst/>
              </a:prstGeom>
              <a:blipFill>
                <a:blip r:embed="rId6"/>
                <a:stretch>
                  <a:fillRect t="-5263" b="-14035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5549C0E4-EAF8-364C-B9B3-C1502102F2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template</a:t>
                </a:r>
              </a:p>
            </p:txBody>
          </p:sp>
        </mc:Choice>
        <mc:Fallback xmlns="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5549C0E4-EAF8-364C-B9B3-C1502102F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7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8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/>
      <p:bldP spid="12" grpId="0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8|2.2|4.7|15.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2|16.4|5.5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.9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2|16.4|5.5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.3|4.5|6.2|2.6|1.5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4.6|4.1|1.7|3.1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7.9|5.1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3|4.7|2.9|0.5|2.6|0.4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729</Words>
  <Application>Microsoft Macintosh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Order-C Secure Multiparty Computation  for Highly Repetitive Circuits</vt:lpstr>
      <vt:lpstr>Existing Efficient and Implemented Protocols</vt:lpstr>
      <vt:lpstr>Better than O(n|C|) ?</vt:lpstr>
      <vt:lpstr>Single Instruction Multiple Data Circuits</vt:lpstr>
      <vt:lpstr>Better than O(n|C|) ?</vt:lpstr>
      <vt:lpstr>Our Contributions</vt:lpstr>
      <vt:lpstr>Defining Highly Repetitive Circuits</vt:lpstr>
      <vt:lpstr>Examples of Highly Repetitive Circuits</vt:lpstr>
      <vt:lpstr>O ̃(|C|) and O(|C|) template</vt:lpstr>
      <vt:lpstr>Highly Repetitive Circuits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Order-C Secure Multiparty Computation  for Highly Repetitive Circuits</dc:title>
  <dc:creator>Aarushi Goel</dc:creator>
  <cp:lastModifiedBy>Kaptchuk, Gabriel</cp:lastModifiedBy>
  <cp:revision>21</cp:revision>
  <dcterms:created xsi:type="dcterms:W3CDTF">2021-10-11T02:01:31Z</dcterms:created>
  <dcterms:modified xsi:type="dcterms:W3CDTF">2021-10-18T22:55:43Z</dcterms:modified>
</cp:coreProperties>
</file>