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322" r:id="rId6"/>
    <p:sldId id="305" r:id="rId7"/>
    <p:sldId id="295" r:id="rId8"/>
    <p:sldId id="260" r:id="rId9"/>
    <p:sldId id="336" r:id="rId10"/>
    <p:sldId id="347" r:id="rId11"/>
    <p:sldId id="264" r:id="rId12"/>
    <p:sldId id="265" r:id="rId13"/>
    <p:sldId id="266" r:id="rId14"/>
    <p:sldId id="267" r:id="rId15"/>
    <p:sldId id="268" r:id="rId16"/>
    <p:sldId id="368" r:id="rId17"/>
    <p:sldId id="296" r:id="rId18"/>
    <p:sldId id="263" r:id="rId19"/>
    <p:sldId id="341" r:id="rId20"/>
    <p:sldId id="269" r:id="rId21"/>
    <p:sldId id="270" r:id="rId22"/>
    <p:sldId id="306" r:id="rId23"/>
    <p:sldId id="360" r:id="rId24"/>
    <p:sldId id="361" r:id="rId25"/>
    <p:sldId id="362" r:id="rId26"/>
    <p:sldId id="363" r:id="rId27"/>
    <p:sldId id="364" r:id="rId28"/>
    <p:sldId id="365" r:id="rId29"/>
    <p:sldId id="325" r:id="rId30"/>
    <p:sldId id="299" r:id="rId31"/>
    <p:sldId id="350" r:id="rId32"/>
    <p:sldId id="342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24" r:id="rId41"/>
    <p:sldId id="298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Garamond" panose="02020404030301010803" pitchFamily="18" charset="0"/>
      <p:regular r:id="rId49"/>
      <p:bold r:id="rId50"/>
      <p:italic r:id="rId51"/>
      <p:boldItalic r:id="rId52"/>
    </p:embeddedFont>
    <p:embeddedFont>
      <p:font typeface="JSMATH-CMR10" panose="02000603000000000000" pitchFamily="2" charset="0"/>
      <p:regular r:id="rId53"/>
    </p:embeddedFont>
    <p:embeddedFont>
      <p:font typeface="Trebuchet MS" panose="020B0703020202090204" pitchFamily="34" charset="0"/>
      <p:regular r:id="rId54"/>
      <p:bold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49F"/>
    <a:srgbClr val="FFD1D4"/>
    <a:srgbClr val="4E8F00"/>
    <a:srgbClr val="32D74B"/>
    <a:srgbClr val="CAD8A9"/>
    <a:srgbClr val="76C21E"/>
    <a:srgbClr val="30FA00"/>
    <a:srgbClr val="05B0F0"/>
    <a:srgbClr val="636363"/>
    <a:srgbClr val="BA0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6"/>
    <p:restoredTop sz="77113"/>
  </p:normalViewPr>
  <p:slideViewPr>
    <p:cSldViewPr snapToGrid="0">
      <p:cViewPr varScale="1">
        <p:scale>
          <a:sx n="93" d="100"/>
          <a:sy n="93" d="100"/>
        </p:scale>
        <p:origin x="127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687B8-EE09-0E48-9B4E-A5D0C464FE31}" type="datetimeFigureOut">
              <a:rPr lang="en-US" smtClean="0"/>
              <a:t>12/8/22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399B7-51F7-C640-B628-51D4C81F8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1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15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Given this description you can trivially see the unique input point </a:t>
                </a:r>
                <a:r>
                  <a:rPr lang="en-US" b="0" i="0">
                    <a:latin typeface="Cambria Math" panose="02040503050406030204" pitchFamily="18" charset="0"/>
                  </a:rPr>
                  <a:t>𝑥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7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00B0F0"/>
                    </a:solidFill>
                  </a:rPr>
                  <a:t>Sub-exponentially secure: </a:t>
                </a:r>
                <a:r>
                  <a:rPr lang="en-US" dirty="0"/>
                  <a:t>probability of distinguishing between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𝒪(𝑝_(𝑥,𝑦))</a:t>
                </a:r>
                <a:r>
                  <a:rPr lang="en-US" dirty="0"/>
                  <a:t> and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𝒪(𝑝_(𝑥,𝑢))</a:t>
                </a:r>
                <a:r>
                  <a:rPr lang="en-US" dirty="0"/>
                  <a:t> is sub-exponentially bounded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9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11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2 not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31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Blackbox impossibility for OAEP </a:t>
            </a:r>
            <a:r>
              <a:rPr lang="en-CA" sz="1800" dirty="0">
                <a:effectLst/>
                <a:latin typeface="CMR10"/>
              </a:rPr>
              <a:t>E. </a:t>
            </a:r>
            <a:r>
              <a:rPr lang="en-CA" sz="1800" dirty="0" err="1">
                <a:effectLst/>
                <a:latin typeface="CMR10"/>
              </a:rPr>
              <a:t>Kiltz</a:t>
            </a:r>
            <a:r>
              <a:rPr lang="en-CA" sz="1800" dirty="0">
                <a:effectLst/>
                <a:latin typeface="CMR10"/>
              </a:rPr>
              <a:t> and K. </a:t>
            </a:r>
            <a:r>
              <a:rPr lang="en-CA" sz="1800" dirty="0" err="1">
                <a:effectLst/>
                <a:latin typeface="CMR10"/>
              </a:rPr>
              <a:t>Pietrzak</a:t>
            </a:r>
            <a:r>
              <a:rPr lang="en-CA" sz="1800" dirty="0">
                <a:effectLst/>
                <a:latin typeface="CMR10"/>
              </a:rPr>
              <a:t>. </a:t>
            </a:r>
            <a:endParaRPr lang="en-CA" dirty="0">
              <a:effectLst/>
            </a:endParaRPr>
          </a:p>
          <a:p>
            <a:r>
              <a:rPr lang="en-US" dirty="0"/>
              <a:t>Blackbox impossibility  for FDH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1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 of the elf in hash value used in the decryption query is easy to guess. For the simulated decryption oracle </a:t>
            </a:r>
          </a:p>
          <a:p>
            <a:r>
              <a:rPr lang="en-US" dirty="0"/>
              <a:t>Adv guessing the output point can run longer than the ELF so that’s why mb-</a:t>
            </a:r>
            <a:r>
              <a:rPr lang="en-US" dirty="0" err="1"/>
              <a:t>aipo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18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MR10"/>
              </a:rPr>
              <a:t>To construct a sub-exponential one-</a:t>
            </a:r>
            <a:r>
              <a:rPr lang="en-CA" sz="1800" dirty="0" err="1">
                <a:effectLst/>
                <a:latin typeface="CMR10"/>
              </a:rPr>
              <a:t>wayness</a:t>
            </a:r>
            <a:r>
              <a:rPr lang="en-CA" sz="1800" dirty="0">
                <a:effectLst/>
                <a:latin typeface="CMR10"/>
              </a:rPr>
              <a:t> extractor with polynomial output length, we can use </a:t>
            </a:r>
            <a:r>
              <a:rPr lang="en-CA" sz="1800" dirty="0" err="1">
                <a:effectLst/>
                <a:latin typeface="CMR10"/>
              </a:rPr>
              <a:t>diO</a:t>
            </a:r>
            <a:r>
              <a:rPr lang="en-CA" sz="1800" dirty="0">
                <a:effectLst/>
                <a:latin typeface="CMR10"/>
              </a:rPr>
              <a:t> with short auxiliary input as per [13], which is stronger than iO but is plausibly satisfied by the same constructions.</a:t>
            </a:r>
            <a:r>
              <a:rPr lang="en-CA" sz="1800" dirty="0">
                <a:effectLst/>
                <a:latin typeface="CMR8"/>
              </a:rPr>
              <a:t>1 </a:t>
            </a:r>
            <a:r>
              <a:rPr lang="en-CA" sz="1800" dirty="0">
                <a:effectLst/>
                <a:latin typeface="CMR10"/>
              </a:rPr>
              <a:t>(</a:t>
            </a:r>
            <a:r>
              <a:rPr lang="en-CA" sz="1800" dirty="0" err="1">
                <a:effectLst/>
                <a:latin typeface="CMR10"/>
              </a:rPr>
              <a:t>diO</a:t>
            </a:r>
            <a:r>
              <a:rPr lang="en-CA" sz="1800" dirty="0">
                <a:effectLst/>
                <a:latin typeface="CMR10"/>
              </a:rPr>
              <a:t> with short auxiliary input is weaker than full-fledged </a:t>
            </a:r>
            <a:r>
              <a:rPr lang="en-CA" sz="1800" dirty="0" err="1">
                <a:effectLst/>
                <a:latin typeface="CMR10"/>
              </a:rPr>
              <a:t>diO</a:t>
            </a:r>
            <a:r>
              <a:rPr lang="en-CA" sz="1800" dirty="0">
                <a:effectLst/>
                <a:latin typeface="CMR10"/>
              </a:rPr>
              <a:t>, which is implausible [43].) 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5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Uninstan</a:t>
            </a:r>
            <a:r>
              <a:rPr lang="en-US" dirty="0"/>
              <a:t> for ow-</a:t>
            </a:r>
            <a:r>
              <a:rPr lang="en-US" dirty="0" err="1"/>
              <a:t>cpa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10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noStrike" dirty="0"/>
              <a:t>Some means of producing random values, like the die. </a:t>
            </a:r>
          </a:p>
          <a:p>
            <a:r>
              <a:rPr lang="en-US" strike="noStrike" dirty="0"/>
              <a:t>Some means of storage, like the scroll, so that it can answer consistently if queried with the same input more than once</a:t>
            </a:r>
          </a:p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3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2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70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23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67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76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0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68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38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2 avoids </a:t>
            </a:r>
            <a:r>
              <a:rPr lang="en-US" sz="2400" dirty="0" err="1"/>
              <a:t>uninstan</a:t>
            </a:r>
            <a:r>
              <a:rPr lang="en-US" sz="2400" dirty="0"/>
              <a:t> results </a:t>
            </a:r>
          </a:p>
          <a:p>
            <a:r>
              <a:rPr lang="en-US" sz="2400" dirty="0"/>
              <a:t>(ow-</a:t>
            </a:r>
            <a:r>
              <a:rPr lang="en-US" sz="2400" dirty="0" err="1"/>
              <a:t>pca</a:t>
            </a:r>
            <a:r>
              <a:rPr lang="en-US" sz="2400" dirty="0"/>
              <a:t> defined later)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</a:rPr>
              <a:t>Open problems </a:t>
            </a:r>
          </a:p>
          <a:p>
            <a:pPr marL="285750" indent="-285750">
              <a:buFontTx/>
              <a:buChar char="-"/>
            </a:pPr>
            <a:r>
              <a:rPr lang="en-CA" sz="1800" dirty="0">
                <a:effectLst/>
              </a:rPr>
              <a:t>post-quantum secure ELF</a:t>
            </a:r>
          </a:p>
          <a:p>
            <a:pPr marL="285750" indent="-285750">
              <a:buFontTx/>
              <a:buChar char="-"/>
            </a:pPr>
            <a:r>
              <a:rPr lang="en-CA" sz="1800" dirty="0">
                <a:effectLst/>
              </a:rPr>
              <a:t>Eliminating sub-expo assumptions (and add slide explaining that it’s needed to go from messaging depending on pk to not depending)</a:t>
            </a:r>
          </a:p>
          <a:p>
            <a:pPr marL="171450" indent="-171450">
              <a:buFontTx/>
              <a:buChar char="-"/>
            </a:pPr>
            <a:r>
              <a:rPr lang="en-CA" sz="1800" dirty="0">
                <a:effectLst/>
              </a:rPr>
              <a:t>eliminating need for iO</a:t>
            </a:r>
          </a:p>
          <a:p>
            <a:pPr marL="171450" indent="-171450">
              <a:buFontTx/>
              <a:buChar char="-"/>
            </a:pPr>
            <a:endParaRPr lang="en-CA" sz="1800" dirty="0">
              <a:effectLst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3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2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noStrike" dirty="0"/>
              <a:t>Both OAEP and FO schemes upgrade to a public key encryption scheme that is IND-CCA2 secure. </a:t>
            </a:r>
          </a:p>
          <a:p>
            <a:r>
              <a:rPr lang="en-US" strike="noStrike" dirty="0"/>
              <a:t>I’m sure everyone is familiar with this but since it’s our main goal, I wanted to include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9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8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5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>
                    <a:latin typeface="Cambria Math" panose="02040503050406030204" pitchFamily="18" charset="0"/>
                  </a:rPr>
                  <a:t>2^(−𝑘^𝛼 )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399B7-51F7-C640-B628-51D4C81F8A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3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C5AC0-0F49-633B-AF71-694C18069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AB36B-D30C-03EF-FC00-FEC3595D3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E092B-A1AF-089E-511B-1A50D2C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0481-8989-B94F-BD6E-618D22780327}" type="datetime1">
              <a:rPr lang="en-CA" smtClean="0"/>
              <a:t>2022-12-08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10DBF-A73B-12FC-4879-DCF8BC52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61764-19C7-A8F5-3DEA-949432B0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3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806D-414F-933B-A176-9C8DFE39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6566B-6EFA-6995-6EF1-1107383BE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68EB-77D7-0170-C41B-3BC6119F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DFFA-7885-2146-A1C6-0D7910AB6349}" type="datetime1">
              <a:rPr lang="en-CA" smtClean="0"/>
              <a:t>2022-12-08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770FD-CC5B-593C-C139-E5243F72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E921-C0D1-653A-C6A7-A838AC5F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3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CA38D3-54CE-152A-5455-13E687EE0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FB3F4-6319-2171-96B0-D7C8B830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6E44B-740E-E756-5F80-DB5F59CD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E76C-91B5-E744-9A88-36874993C65D}" type="datetime1">
              <a:rPr lang="en-CA" smtClean="0"/>
              <a:t>2022-12-08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265D-3BAF-1BA7-97BF-501AD99B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DAD90-D3C4-A55C-50BF-54906BFF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4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44E9-752F-E8F0-F13A-34D00DEF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2B7DE-F3A3-3C1F-FD1F-3DBC032FD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4E054-B73F-941D-A3C8-591B81F0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BE6B3-87C9-0440-945C-98C945E89503}" type="datetime1">
              <a:rPr lang="en-CA" smtClean="0"/>
              <a:t>2022-12-08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4115-CB96-AC97-BEEE-77F80890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6AFE8-1506-E9C0-86E9-0E279B01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8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61F1-279B-2330-9B94-EE4E9B4E4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A5359-026E-FFC9-C204-F0063C3A5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D2CAD-5551-C78B-4E52-1DA0BFD2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D119-1A07-B34F-9345-6B568AA85241}" type="datetime1">
              <a:rPr lang="en-CA" smtClean="0"/>
              <a:t>2022-12-08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9847-BD9D-84AD-193E-3AE2429B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DED19-514F-D334-437A-8FA9EA11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34017-7C7F-81EE-A079-6130FF70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47603-5A3E-AE75-4732-3670A533C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3E298-A65A-27AF-FD39-C12A6B34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7FF8B-C459-3287-DA8E-93036E35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34B8C-649B-DC4C-B932-ABAE81EA10B6}" type="datetime1">
              <a:rPr lang="en-CA" smtClean="0"/>
              <a:t>2022-12-08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93B13-8B22-9993-6AC0-EAC68A1A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42420-2170-8FBC-891D-E4E8F28B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2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C5BD-2AA5-7CCD-EF01-59733057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9856C-586E-0EDB-F65F-6E9A2365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23B6-7408-7D14-C0A3-92BFAA966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52FF4-CC49-483C-73E1-68BD0D2F2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204C5-0B3C-803B-7626-5CF07C084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A49D46-C2CC-7965-BD18-D2DC710F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0B606-D159-744C-9DBD-275CE8FBBB1C}" type="datetime1">
              <a:rPr lang="en-CA" smtClean="0"/>
              <a:t>2022-12-08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CC923-E3C9-6C3F-CFE3-EE479060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ECD969-2800-541C-6FEC-EA91FE0A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9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69B2-F2CB-A2D3-50B2-3E08A3395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6748A-C6D0-E6AE-C459-7B703FBB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04A5-1F35-BF4A-86E1-9F16E6D8CCF0}" type="datetime1">
              <a:rPr lang="en-CA" smtClean="0"/>
              <a:t>2022-12-08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0E2C9-A5EF-E073-F62E-21BE8C43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96212-6ACA-04F8-5B67-1AAACB32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3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D58C6-1070-B531-D66D-1A3C553D8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723-DFF8-AD4C-A2F3-D85A8D5EEB63}" type="datetime1">
              <a:rPr lang="en-CA" smtClean="0"/>
              <a:t>2022-12-08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375E1-F566-9AEE-837D-5EDC0866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81479-FF6D-AB4D-D08F-53B7A4C9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8BA0-238E-D2E0-9F0C-5199FD5F9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5D666-E95D-D6DE-A0F9-E662FACB9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8A973-B647-8229-FD62-3D3C735A9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20BD2-0911-6F4C-679E-7A636D37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3889-4323-374E-8F2F-514C8A4E474E}" type="datetime1">
              <a:rPr lang="en-CA" smtClean="0"/>
              <a:t>2022-12-08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E8236-B3B5-B3E3-DCFE-5C4E077F3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5DA34-B30C-D85E-D048-3F7D209E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2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E413-976B-4B44-15A0-42FED0393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D2D4A-EC9E-4800-ACD0-1B0F801F6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0290A-BDC8-7A61-538E-44A430A11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87FD-1219-F505-3C60-3F520895A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AB34-38DD-8647-A729-3134D47C1DA8}" type="datetime1">
              <a:rPr lang="en-CA" smtClean="0"/>
              <a:t>2022-12-08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DFB7F-A32F-E1C3-608C-077B2722F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B5347-D824-45FF-8E58-BC987E49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7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1BA273-A464-BF29-B4F6-A676D26D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F49D6-395A-B6F6-41BB-E8A1D9D2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9582D-646D-5502-9B35-DB65B3766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3158-ECC5-4347-A4E7-FDC8D913F172}" type="datetime1">
              <a:rPr lang="en-CA" smtClean="0"/>
              <a:t>2022-12-08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9EDDD-3BFA-4BC9-88BA-0701D12FC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398B6-C0F4-86A6-869E-CCFE5C161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B1321-0E5B-DD43-9203-9BF3609DB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6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a.cr/2022/158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a.cr/2022/1584" TargetMode="Externa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32E6-1865-E027-D335-400C0887A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40" y="770029"/>
            <a:ext cx="10626919" cy="2387600"/>
          </a:xfrm>
        </p:spPr>
        <p:txBody>
          <a:bodyPr>
            <a:normAutofit fontScale="90000"/>
          </a:bodyPr>
          <a:lstStyle/>
          <a:p>
            <a:r>
              <a:rPr lang="en-CA" dirty="0">
                <a:effectLst/>
              </a:rPr>
              <a:t>Instantiability of Classical Random-Oracle-Model</a:t>
            </a:r>
            <a:br>
              <a:rPr lang="en-CA" dirty="0"/>
            </a:br>
            <a:r>
              <a:rPr lang="en-CA" dirty="0">
                <a:effectLst/>
              </a:rPr>
              <a:t>Encryption Transforms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3F48F-5CDC-B7D8-9FAC-F39ED7580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6594"/>
            <a:ext cx="9144000" cy="5760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BA0A3B"/>
                </a:solidFill>
              </a:rPr>
              <a:t>Alice Murphy</a:t>
            </a:r>
            <a:r>
              <a:rPr lang="en-US" dirty="0"/>
              <a:t>, Adam O’Neill, Mohammad </a:t>
            </a:r>
            <a:r>
              <a:rPr lang="en-US" dirty="0" err="1"/>
              <a:t>Zaheri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3EF5-0442-3D13-C76C-D02ED367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599C0-90B1-EE5C-8F51-DAB1F0587AA2}"/>
              </a:ext>
            </a:extLst>
          </p:cNvPr>
          <p:cNvSpPr txBox="1"/>
          <p:nvPr/>
        </p:nvSpPr>
        <p:spPr>
          <a:xfrm>
            <a:off x="13385800" y="3767351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dirty="0">
                <a:hlinkClick r:id="rId3"/>
              </a:rPr>
              <a:t>ia.cr/2022/1584</a:t>
            </a:r>
            <a:endParaRPr lang="en-C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7934F4-EF19-9242-71F6-929860DB283B}"/>
              </a:ext>
            </a:extLst>
          </p:cNvPr>
          <p:cNvGrpSpPr/>
          <p:nvPr/>
        </p:nvGrpSpPr>
        <p:grpSpPr>
          <a:xfrm>
            <a:off x="1836182" y="5044851"/>
            <a:ext cx="8519636" cy="1439477"/>
            <a:chOff x="1821189" y="4956419"/>
            <a:chExt cx="8519636" cy="1439477"/>
          </a:xfrm>
        </p:grpSpPr>
        <p:pic>
          <p:nvPicPr>
            <p:cNvPr id="6" name="Picture 5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515F5E47-6AFD-DCBF-5CE1-D3CF1790A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0482" y="5414427"/>
              <a:ext cx="2120343" cy="523459"/>
            </a:xfrm>
            <a:prstGeom prst="rect">
              <a:avLst/>
            </a:prstGeom>
          </p:spPr>
        </p:pic>
        <p:pic>
          <p:nvPicPr>
            <p:cNvPr id="1026" name="Picture 2" descr="University Wordmarks | Brand Guide | UMass Amherst">
              <a:extLst>
                <a:ext uri="{FF2B5EF4-FFF2-40B4-BE49-F238E27FC236}">
                  <a16:creationId xmlns:a16="http://schemas.microsoft.com/office/drawing/2014/main" id="{EAAB0433-6515-FC21-9374-D581A12FE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944" y="5388112"/>
              <a:ext cx="2766112" cy="576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04E95D0-EF01-3832-AC4D-06386C2FE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1189" y="4956419"/>
              <a:ext cx="2150329" cy="143947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3BF577-3B9D-65B2-8593-A14DBF086A5D}"/>
              </a:ext>
            </a:extLst>
          </p:cNvPr>
          <p:cNvSpPr txBox="1"/>
          <p:nvPr/>
        </p:nvSpPr>
        <p:spPr>
          <a:xfrm>
            <a:off x="5254628" y="3203402"/>
            <a:ext cx="16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Asiacrypt</a:t>
            </a:r>
            <a:r>
              <a:rPr lang="en-US" dirty="0">
                <a:solidFill>
                  <a:schemeClr val="accent4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486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9F34-61DB-57E3-3E3C-9D70460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269" y="545532"/>
            <a:ext cx="1861457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F9260-3B00-457E-AA65-E9848FAC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78F37-663E-7232-F437-3F9BE1DD9B1B}"/>
              </a:ext>
            </a:extLst>
          </p:cNvPr>
          <p:cNvSpPr txBox="1">
            <a:spLocks/>
          </p:cNvSpPr>
          <p:nvPr/>
        </p:nvSpPr>
        <p:spPr>
          <a:xfrm>
            <a:off x="4295537" y="1713315"/>
            <a:ext cx="4434126" cy="4599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Background</a:t>
            </a:r>
          </a:p>
          <a:p>
            <a:pPr>
              <a:lnSpc>
                <a:spcPct val="150000"/>
              </a:lnSpc>
            </a:pPr>
            <a:r>
              <a:rPr lang="en-US" dirty="0"/>
              <a:t>OAEP result preview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</a:rPr>
              <a:t>Tools</a:t>
            </a:r>
          </a:p>
          <a:p>
            <a:pPr>
              <a:lnSpc>
                <a:spcPct val="150000"/>
              </a:lnSpc>
            </a:pPr>
            <a:r>
              <a:rPr lang="en-US" dirty="0"/>
              <a:t>OAEP</a:t>
            </a:r>
          </a:p>
          <a:p>
            <a:pPr>
              <a:lnSpc>
                <a:spcPct val="150000"/>
              </a:lnSpc>
            </a:pPr>
            <a:r>
              <a:rPr lang="en-US" dirty="0"/>
              <a:t>FO</a:t>
            </a:r>
          </a:p>
        </p:txBody>
      </p:sp>
    </p:spTree>
    <p:extLst>
      <p:ext uri="{BB962C8B-B14F-4D97-AF65-F5344CB8AC3E}">
        <p14:creationId xmlns:p14="http://schemas.microsoft.com/office/powerpoint/2010/main" val="288042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71D0-9440-3658-571B-E99F43CD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826"/>
            <a:ext cx="10985205" cy="815089"/>
          </a:xfrm>
        </p:spPr>
        <p:txBody>
          <a:bodyPr>
            <a:normAutofit/>
          </a:bodyPr>
          <a:lstStyle/>
          <a:p>
            <a:r>
              <a:rPr lang="en-US" dirty="0"/>
              <a:t>Extremely Lossy Functions (</a:t>
            </a:r>
            <a:r>
              <a:rPr lang="en-US" dirty="0">
                <a:solidFill>
                  <a:srgbClr val="00BC84"/>
                </a:solidFill>
              </a:rPr>
              <a:t>ELFs</a:t>
            </a:r>
            <a:r>
              <a:rPr lang="en-US" dirty="0"/>
              <a:t>) [Zhandry’16]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CEFF7-210F-81F3-291C-AB00A1DC0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5645" y="3331133"/>
                <a:ext cx="11180709" cy="3207779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Key generation algorithm for </a:t>
                </a:r>
                <a:r>
                  <a:rPr lang="en-US" dirty="0">
                    <a:solidFill>
                      <a:srgbClr val="00BC84"/>
                    </a:solidFill>
                  </a:rPr>
                  <a:t>injective keys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Key generation algorithm for </a:t>
                </a:r>
                <a:r>
                  <a:rPr lang="en-US" b="1" dirty="0"/>
                  <a:t>adversary-dependent</a:t>
                </a:r>
                <a:r>
                  <a:rPr lang="en-US" dirty="0"/>
                  <a:t> (extremely) </a:t>
                </a:r>
                <a:r>
                  <a:rPr lang="en-US" dirty="0">
                    <a:solidFill>
                      <a:srgbClr val="00BC84"/>
                    </a:solidFill>
                  </a:rPr>
                  <a:t>lossy keys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If PPT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runs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then the lossy key is generated </a:t>
                </a:r>
                <a:r>
                  <a:rPr lang="en-US" dirty="0" err="1"/>
                  <a:t>s.t.</a:t>
                </a:r>
                <a:r>
                  <a:rPr lang="en-US" dirty="0"/>
                  <a:t> it takes </a:t>
                </a:r>
                <a:r>
                  <a:rPr lang="en-US" dirty="0">
                    <a:solidFill>
                      <a:schemeClr val="accent6"/>
                    </a:solidFill>
                  </a:rPr>
                  <a:t>time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to </a:t>
                </a:r>
                <a:r>
                  <a:rPr lang="en-US" dirty="0">
                    <a:solidFill>
                      <a:schemeClr val="accent6"/>
                    </a:solidFill>
                  </a:rPr>
                  <a:t>find a collision</a:t>
                </a:r>
                <a:r>
                  <a:rPr lang="en-US" dirty="0"/>
                  <a:t> in the ELF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lossy ELF has polynomial image size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Standard model construction from the exponential DDH assumption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CEFF7-210F-81F3-291C-AB00A1DC0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5645" y="3331133"/>
                <a:ext cx="11180709" cy="3207779"/>
              </a:xfrm>
              <a:blipFill>
                <a:blip r:embed="rId3"/>
                <a:stretch>
                  <a:fillRect l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E0FC4-0890-7493-D476-24EB7F07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97966-2EFE-989C-1633-F64F79F0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57" y="1422005"/>
            <a:ext cx="3164666" cy="1647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C6F06-FCFB-994D-0605-3DD0D341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226" y="1399812"/>
            <a:ext cx="3131768" cy="1647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94607-182C-934D-0A21-FDC7E9C5D3D6}"/>
              </a:ext>
            </a:extLst>
          </p:cNvPr>
          <p:cNvSpPr txBox="1"/>
          <p:nvPr/>
        </p:nvSpPr>
        <p:spPr>
          <a:xfrm>
            <a:off x="1544145" y="1095340"/>
            <a:ext cx="225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Injective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CB705-DE06-B288-C1BD-131212B43496}"/>
              </a:ext>
            </a:extLst>
          </p:cNvPr>
          <p:cNvSpPr txBox="1"/>
          <p:nvPr/>
        </p:nvSpPr>
        <p:spPr>
          <a:xfrm>
            <a:off x="8223888" y="1099998"/>
            <a:ext cx="150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Lossy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4401B-A09C-02E3-E90A-CBA8C0A0FF9F}"/>
                  </a:ext>
                </a:extLst>
              </p:cNvPr>
              <p:cNvSpPr txBox="1"/>
              <p:nvPr/>
            </p:nvSpPr>
            <p:spPr>
              <a:xfrm>
                <a:off x="5325241" y="1697281"/>
                <a:ext cx="1003103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500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</m:e>
                        <m:sub>
                          <m:r>
                            <a:rPr lang="en-US" sz="55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5500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4401B-A09C-02E3-E90A-CBA8C0A0F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241" y="1697281"/>
                <a:ext cx="1003103" cy="1215717"/>
              </a:xfrm>
              <a:prstGeom prst="rect">
                <a:avLst/>
              </a:prstGeom>
              <a:blipFill>
                <a:blip r:embed="rId6"/>
                <a:stretch>
                  <a:fillRect l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9CD825D-FDF7-B5AA-D9AA-7018599F10B1}"/>
              </a:ext>
            </a:extLst>
          </p:cNvPr>
          <p:cNvSpPr txBox="1"/>
          <p:nvPr/>
        </p:nvSpPr>
        <p:spPr>
          <a:xfrm>
            <a:off x="10429782" y="2497271"/>
            <a:ext cx="151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Polynomial</a:t>
            </a:r>
            <a:r>
              <a:rPr lang="en-US" sz="2000" dirty="0"/>
              <a:t> </a:t>
            </a:r>
          </a:p>
          <a:p>
            <a:r>
              <a:rPr lang="en-US" sz="2000" dirty="0"/>
              <a:t>image 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F26C4-CD4F-7FF3-CC8D-2FF1C1D28012}"/>
              </a:ext>
            </a:extLst>
          </p:cNvPr>
          <p:cNvSpPr txBox="1"/>
          <p:nvPr/>
        </p:nvSpPr>
        <p:spPr>
          <a:xfrm>
            <a:off x="140444" y="134422"/>
            <a:ext cx="6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2529F-0879-F3E3-1375-A7540FCFA740}"/>
              </a:ext>
            </a:extLst>
          </p:cNvPr>
          <p:cNvSpPr/>
          <p:nvPr/>
        </p:nvSpPr>
        <p:spPr>
          <a:xfrm>
            <a:off x="5622324" y="5140411"/>
            <a:ext cx="5567058" cy="58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5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D36E0-C056-C206-113D-F6E72650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21" y="319088"/>
            <a:ext cx="11308232" cy="1325563"/>
          </a:xfrm>
        </p:spPr>
        <p:txBody>
          <a:bodyPr>
            <a:normAutofit/>
          </a:bodyPr>
          <a:lstStyle/>
          <a:p>
            <a:r>
              <a:rPr lang="en-US" dirty="0"/>
              <a:t>Indistinguishability Obfuscation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iO</a:t>
            </a:r>
            <a:r>
              <a:rPr lang="en-US" dirty="0"/>
              <a:t>) </a:t>
            </a:r>
            <a:r>
              <a:rPr lang="en-US" sz="4000" dirty="0"/>
              <a:t>[</a:t>
            </a:r>
            <a:r>
              <a:rPr lang="en-CA" sz="4000" dirty="0"/>
              <a:t>BGIRSVY’01]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42AABF-E8B7-5842-126C-0654049954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989398"/>
                <a:ext cx="10515600" cy="412479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If two circuits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dirty="0"/>
                  <a:t> have the </a:t>
                </a:r>
                <a:r>
                  <a:rPr lang="en-US" b="0" dirty="0">
                    <a:solidFill>
                      <a:schemeClr val="accent5"/>
                    </a:solidFill>
                  </a:rPr>
                  <a:t>same input-output </a:t>
                </a:r>
                <a:r>
                  <a:rPr lang="en-US" b="0" dirty="0" err="1"/>
                  <a:t>behaviour</a:t>
                </a:r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, then iO(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 and iO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are computationally indistinguishable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There exist standard model constructions [</a:t>
                </a:r>
                <a:r>
                  <a:rPr lang="en-CA" dirty="0"/>
                  <a:t>Jain, Lin, Sahai ’21]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42AABF-E8B7-5842-126C-0654049954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989398"/>
                <a:ext cx="10515600" cy="4124799"/>
              </a:xfrm>
              <a:blipFill>
                <a:blip r:embed="rId3"/>
                <a:stretch>
                  <a:fillRect l="-965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8B051-B6F2-FC29-A678-5EEA71C4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F73CB-C9B7-592B-64A0-822F29CE9DA1}"/>
              </a:ext>
            </a:extLst>
          </p:cNvPr>
          <p:cNvSpPr txBox="1"/>
          <p:nvPr/>
        </p:nvSpPr>
        <p:spPr>
          <a:xfrm>
            <a:off x="140444" y="134422"/>
            <a:ext cx="6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8274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232F-52AE-8AA6-D5AF-E82B9B63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73" y="210206"/>
            <a:ext cx="11362253" cy="1325563"/>
          </a:xfrm>
        </p:spPr>
        <p:txBody>
          <a:bodyPr/>
          <a:lstStyle/>
          <a:p>
            <a:r>
              <a:rPr lang="en-US" dirty="0"/>
              <a:t>Auxiliary-input point function obfuscation (AIPO)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10CA1C-74F0-C8FA-78C1-F68793253D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22170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Point function: </a:t>
                </a:r>
              </a:p>
              <a:p>
                <a:pPr>
                  <a:lnSpc>
                    <a:spcPct val="150000"/>
                  </a:lnSpc>
                </a:pPr>
                <a:endParaRPr lang="en-US" b="0" dirty="0"/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accent1"/>
                    </a:solidFill>
                  </a:rPr>
                  <a:t>Auxiliary-information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is </a:t>
                </a:r>
                <a:r>
                  <a:rPr lang="en-US" i="1" dirty="0"/>
                  <a:t>jointly sampled </a:t>
                </a:r>
                <a:r>
                  <a:rPr lang="en-US" b="0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from some unpredictable distribution: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chemeClr val="accent6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accent6"/>
                    </a:solidFill>
                  </a:rPr>
                  <a:t>Security goal </a:t>
                </a:r>
                <a:r>
                  <a:rPr lang="en-US" dirty="0"/>
                  <a:t>of an obfuscation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: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a PPT adversary </a:t>
                </a:r>
                <a:r>
                  <a:rPr lang="en-US" dirty="0">
                    <a:solidFill>
                      <a:schemeClr val="accent6"/>
                    </a:solidFill>
                  </a:rPr>
                  <a:t>can’t distinguish </a:t>
                </a:r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random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with advantage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negl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10CA1C-74F0-C8FA-78C1-F68793253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22170"/>
              </a:xfrm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08D1B-5B32-EC64-E9DB-55116DCA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956D69F5-54ED-BFA8-0770-E8703C8A9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765"/>
          <a:stretch/>
        </p:blipFill>
        <p:spPr>
          <a:xfrm>
            <a:off x="3108542" y="1481982"/>
            <a:ext cx="5676870" cy="1582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28473-C416-8DCF-6625-1AE13D626326}"/>
              </a:ext>
            </a:extLst>
          </p:cNvPr>
          <p:cNvSpPr txBox="1"/>
          <p:nvPr/>
        </p:nvSpPr>
        <p:spPr>
          <a:xfrm>
            <a:off x="140444" y="134422"/>
            <a:ext cx="6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E6B4BE-5F3A-BC2F-4865-C46A72826710}"/>
              </a:ext>
            </a:extLst>
          </p:cNvPr>
          <p:cNvGrpSpPr/>
          <p:nvPr/>
        </p:nvGrpSpPr>
        <p:grpSpPr>
          <a:xfrm>
            <a:off x="1165411" y="3739479"/>
            <a:ext cx="10611715" cy="1182568"/>
            <a:chOff x="1165411" y="3739479"/>
            <a:chExt cx="10611715" cy="11825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669A559-23E3-4082-533A-D1518DB851C6}"/>
                    </a:ext>
                  </a:extLst>
                </p:cNvPr>
                <p:cNvSpPr txBox="1"/>
                <p:nvPr/>
              </p:nvSpPr>
              <p:spPr>
                <a:xfrm>
                  <a:off x="7659092" y="3739479"/>
                  <a:ext cx="4118034" cy="1182568"/>
                </a:xfrm>
                <a:prstGeom prst="rect">
                  <a:avLst/>
                </a:prstGeom>
                <a:noFill/>
                <a:ln w="38100">
                  <a:solidFill>
                    <a:srgbClr val="4E67C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>
                    <a:lnSpc>
                      <a:spcPct val="15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CA" sz="2200" i="0" dirty="0" smtClean="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a:rPr lang="en-CA" sz="22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CA" sz="2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2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CA" sz="22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CA" sz="22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200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: </m:t>
                        </m:r>
                        <m:d>
                          <m:dPr>
                            <m:ctrlPr>
                              <a:rPr lang="en-CA" sz="2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200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CA" sz="2200" i="1" dirty="0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200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p>
                          <m:sSupPr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200" i="1" dirty="0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</m:e>
                          <m:sup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$</m:t>
                            </m:r>
                          </m:sup>
                        </m:sSup>
                        <m:sSub>
                          <m:sSubPr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CA" sz="2200" i="1" dirty="0" err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CA" sz="2200" i="0" dirty="0" err="1">
                            <a:latin typeface="Cambria Math" panose="02040503050406030204" pitchFamily="18" charset="0"/>
                          </a:rPr>
                          <m:t>negl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CA" sz="2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669A559-23E3-4082-533A-D1518DB851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092" y="3739479"/>
                  <a:ext cx="4118034" cy="1182568"/>
                </a:xfrm>
                <a:prstGeom prst="rect">
                  <a:avLst/>
                </a:prstGeom>
                <a:blipFill>
                  <a:blip r:embed="rId5"/>
                  <a:stretch>
                    <a:fillRect b="-1031"/>
                  </a:stretch>
                </a:blipFill>
                <a:ln w="38100">
                  <a:solidFill>
                    <a:srgbClr val="4E67C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A76C55A8-9E4A-05BF-B43C-CCAA28D6A005}"/>
                </a:ext>
              </a:extLst>
            </p:cNvPr>
            <p:cNvSpPr/>
            <p:nvPr/>
          </p:nvSpPr>
          <p:spPr>
            <a:xfrm rot="5400000">
              <a:off x="2991219" y="2333817"/>
              <a:ext cx="296742" cy="3948358"/>
            </a:xfrm>
            <a:prstGeom prst="rightBrace">
              <a:avLst>
                <a:gd name="adj1" fmla="val 108291"/>
                <a:gd name="adj2" fmla="val 50000"/>
              </a:avLst>
            </a:prstGeom>
            <a:ln w="38100">
              <a:solidFill>
                <a:srgbClr val="4E67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CCFFFA29-48F7-E1FB-CB12-7455355E7B94}"/>
                </a:ext>
              </a:extLst>
            </p:cNvPr>
            <p:cNvSpPr/>
            <p:nvPr/>
          </p:nvSpPr>
          <p:spPr>
            <a:xfrm flipV="1">
              <a:off x="3119717" y="4401997"/>
              <a:ext cx="4267199" cy="466359"/>
            </a:xfrm>
            <a:prstGeom prst="bentArrow">
              <a:avLst>
                <a:gd name="adj1" fmla="val 5777"/>
                <a:gd name="adj2" fmla="val 11544"/>
                <a:gd name="adj3" fmla="val 25000"/>
                <a:gd name="adj4" fmla="val 43750"/>
              </a:avLst>
            </a:prstGeom>
            <a:solidFill>
              <a:srgbClr val="4E67C9"/>
            </a:solidFill>
            <a:ln w="19050">
              <a:solidFill>
                <a:srgbClr val="4E67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65CC813-F385-F367-7E8A-6E9A43D57E34}"/>
              </a:ext>
            </a:extLst>
          </p:cNvPr>
          <p:cNvSpPr txBox="1"/>
          <p:nvPr/>
        </p:nvSpPr>
        <p:spPr>
          <a:xfrm>
            <a:off x="7885844" y="6287986"/>
            <a:ext cx="3070178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real vs. random input point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780294FB-88E4-A766-102B-9BC59445BA67}"/>
              </a:ext>
            </a:extLst>
          </p:cNvPr>
          <p:cNvSpPr/>
          <p:nvPr/>
        </p:nvSpPr>
        <p:spPr>
          <a:xfrm rot="5400000">
            <a:off x="6088295" y="4962196"/>
            <a:ext cx="437436" cy="2408260"/>
          </a:xfrm>
          <a:prstGeom prst="rightBrace">
            <a:avLst>
              <a:gd name="adj1" fmla="val 108291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C35C66F7-8105-E18A-A5DE-3E0D607FC98D}"/>
              </a:ext>
            </a:extLst>
          </p:cNvPr>
          <p:cNvSpPr/>
          <p:nvPr/>
        </p:nvSpPr>
        <p:spPr>
          <a:xfrm flipV="1">
            <a:off x="6285561" y="6323379"/>
            <a:ext cx="1549949" cy="223327"/>
          </a:xfrm>
          <a:prstGeom prst="bentArrow">
            <a:avLst>
              <a:gd name="adj1" fmla="val 17046"/>
              <a:gd name="adj2" fmla="val 28448"/>
              <a:gd name="adj3" fmla="val 25000"/>
              <a:gd name="adj4" fmla="val 4375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232F-52AE-8AA6-D5AF-E82B9B63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9088"/>
            <a:ext cx="11085533" cy="1325563"/>
          </a:xfrm>
        </p:spPr>
        <p:txBody>
          <a:bodyPr/>
          <a:lstStyle/>
          <a:p>
            <a:r>
              <a:rPr lang="en-US" dirty="0"/>
              <a:t>Auxiliary-input </a:t>
            </a:r>
            <a:r>
              <a:rPr lang="en-US" dirty="0">
                <a:solidFill>
                  <a:srgbClr val="D71390"/>
                </a:solidFill>
              </a:rPr>
              <a:t>multi-bit</a:t>
            </a:r>
            <a:r>
              <a:rPr lang="en-US" dirty="0"/>
              <a:t> point function obfuscation (</a:t>
            </a:r>
            <a:r>
              <a:rPr lang="en-US" dirty="0">
                <a:solidFill>
                  <a:srgbClr val="D71390"/>
                </a:solidFill>
              </a:rPr>
              <a:t>MB-AIPO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10CA1C-74F0-C8FA-78C1-F68793253D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1193" y="1818439"/>
                <a:ext cx="10609614" cy="4763336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Multi-bit point function: 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accent1"/>
                    </a:solidFill>
                  </a:rPr>
                  <a:t>Auxiliary-information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b="0" dirty="0"/>
                  <a:t>is </a:t>
                </a:r>
                <a:r>
                  <a:rPr lang="en-US" b="0" i="1" dirty="0"/>
                  <a:t>jointly sampled </a:t>
                </a:r>
                <a:r>
                  <a:rPr lang="en-US" b="0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dirty="0"/>
                  <a:t> from some unpredictable distribution: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accent6"/>
                    </a:solidFill>
                  </a:rPr>
                  <a:t>Security goal </a:t>
                </a:r>
                <a:r>
                  <a:rPr lang="en-US" dirty="0"/>
                  <a:t>of an obfuscation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: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a PPT adversary </a:t>
                </a:r>
                <a:r>
                  <a:rPr lang="en-US" dirty="0">
                    <a:solidFill>
                      <a:schemeClr val="accent6"/>
                    </a:solidFill>
                  </a:rPr>
                  <a:t>can’t distinguish </a:t>
                </a:r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random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with advantage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&gt;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negl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10CA1C-74F0-C8FA-78C1-F68793253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1193" y="1818439"/>
                <a:ext cx="10609614" cy="4763336"/>
              </a:xfrm>
              <a:blipFill>
                <a:blip r:embed="rId3"/>
                <a:stretch>
                  <a:fillRect l="-957" b="-2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F2FEA-5E1A-07F3-0CA1-371A98F9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6BD3938-B72B-5275-2D56-5C295E062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10" b="10756"/>
          <a:stretch/>
        </p:blipFill>
        <p:spPr>
          <a:xfrm>
            <a:off x="4677810" y="1578306"/>
            <a:ext cx="5968348" cy="1325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7D4365-C4B2-9FF4-A795-C4192584A586}"/>
              </a:ext>
            </a:extLst>
          </p:cNvPr>
          <p:cNvSpPr txBox="1"/>
          <p:nvPr/>
        </p:nvSpPr>
        <p:spPr>
          <a:xfrm>
            <a:off x="140444" y="134422"/>
            <a:ext cx="6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39348F-3C02-98BF-4EE1-5AB03AE46B1A}"/>
              </a:ext>
            </a:extLst>
          </p:cNvPr>
          <p:cNvGrpSpPr/>
          <p:nvPr/>
        </p:nvGrpSpPr>
        <p:grpSpPr>
          <a:xfrm>
            <a:off x="1079683" y="3739479"/>
            <a:ext cx="10611715" cy="1207831"/>
            <a:chOff x="1165411" y="3739479"/>
            <a:chExt cx="10611715" cy="1207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FEC18A-84A7-1067-8007-80C1C15C6690}"/>
                    </a:ext>
                  </a:extLst>
                </p:cNvPr>
                <p:cNvSpPr txBox="1"/>
                <p:nvPr/>
              </p:nvSpPr>
              <p:spPr>
                <a:xfrm>
                  <a:off x="7509927" y="3739479"/>
                  <a:ext cx="4267199" cy="1207831"/>
                </a:xfrm>
                <a:prstGeom prst="rect">
                  <a:avLst/>
                </a:prstGeom>
                <a:noFill/>
                <a:ln w="38100">
                  <a:solidFill>
                    <a:srgbClr val="4E67C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indent="0">
                    <a:lnSpc>
                      <a:spcPct val="15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CA" sz="2200" i="0" dirty="0" smtClean="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a:rPr lang="en-CA" sz="22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CA" sz="2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2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CA" sz="22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CA" sz="22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200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: </m:t>
                        </m:r>
                        <m:d>
                          <m:dPr>
                            <m:ctrlPr>
                              <a:rPr lang="en-CA" sz="2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200" i="1" dirty="0" err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CA" sz="2200" i="1" dirty="0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200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p>
                          <m:sSupPr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200" i="1" dirty="0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</m:e>
                          <m:sup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$</m:t>
                            </m:r>
                          </m:sup>
                        </m:sSup>
                        <m:sSub>
                          <m:sSubPr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CA" sz="2200" i="1" dirty="0" err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CA" sz="2200" i="0" dirty="0" err="1">
                            <a:latin typeface="Cambria Math" panose="02040503050406030204" pitchFamily="18" charset="0"/>
                          </a:rPr>
                          <m:t>negl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sz="2200" i="1" dirty="0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CA" sz="2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FEC18A-84A7-1067-8007-80C1C15C6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9927" y="3739479"/>
                  <a:ext cx="4267199" cy="12078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rgbClr val="4E67C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037A89C1-1534-FCF0-FE5A-0709EB62CB23}"/>
                </a:ext>
              </a:extLst>
            </p:cNvPr>
            <p:cNvSpPr/>
            <p:nvPr/>
          </p:nvSpPr>
          <p:spPr>
            <a:xfrm rot="5400000">
              <a:off x="2991219" y="2333817"/>
              <a:ext cx="296742" cy="3948358"/>
            </a:xfrm>
            <a:prstGeom prst="rightBrace">
              <a:avLst>
                <a:gd name="adj1" fmla="val 108291"/>
                <a:gd name="adj2" fmla="val 50000"/>
              </a:avLst>
            </a:prstGeom>
            <a:ln w="38100">
              <a:solidFill>
                <a:srgbClr val="4E67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CAFC5B5A-53AB-C16A-1417-C70ECEAA9187}"/>
                </a:ext>
              </a:extLst>
            </p:cNvPr>
            <p:cNvSpPr/>
            <p:nvPr/>
          </p:nvSpPr>
          <p:spPr>
            <a:xfrm flipV="1">
              <a:off x="3119717" y="4443666"/>
              <a:ext cx="4267199" cy="411989"/>
            </a:xfrm>
            <a:prstGeom prst="bentArrow">
              <a:avLst>
                <a:gd name="adj1" fmla="val 5777"/>
                <a:gd name="adj2" fmla="val 11544"/>
                <a:gd name="adj3" fmla="val 25000"/>
                <a:gd name="adj4" fmla="val 43750"/>
              </a:avLst>
            </a:prstGeom>
            <a:solidFill>
              <a:srgbClr val="4E67C9"/>
            </a:solidFill>
            <a:ln w="28575">
              <a:solidFill>
                <a:srgbClr val="4E67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5151027-0009-B37A-A584-CE5BCBA34E20}"/>
              </a:ext>
            </a:extLst>
          </p:cNvPr>
          <p:cNvSpPr txBox="1"/>
          <p:nvPr/>
        </p:nvSpPr>
        <p:spPr>
          <a:xfrm>
            <a:off x="7885844" y="6287986"/>
            <a:ext cx="3163156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real vs. random output point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4258364-2ABA-3F44-F939-50A30442F806}"/>
              </a:ext>
            </a:extLst>
          </p:cNvPr>
          <p:cNvSpPr/>
          <p:nvPr/>
        </p:nvSpPr>
        <p:spPr>
          <a:xfrm rot="5400000">
            <a:off x="6229609" y="4774845"/>
            <a:ext cx="437436" cy="2782961"/>
          </a:xfrm>
          <a:prstGeom prst="rightBrace">
            <a:avLst>
              <a:gd name="adj1" fmla="val 108291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AC4D3528-EDA5-63BB-792F-C1BF90C5FCCB}"/>
              </a:ext>
            </a:extLst>
          </p:cNvPr>
          <p:cNvSpPr/>
          <p:nvPr/>
        </p:nvSpPr>
        <p:spPr>
          <a:xfrm flipV="1">
            <a:off x="6430964" y="6323378"/>
            <a:ext cx="1447410" cy="215533"/>
          </a:xfrm>
          <a:prstGeom prst="bentArrow">
            <a:avLst>
              <a:gd name="adj1" fmla="val 17046"/>
              <a:gd name="adj2" fmla="val 28448"/>
              <a:gd name="adj3" fmla="val 25000"/>
              <a:gd name="adj4" fmla="val 4375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8A24-5007-B353-421C-7D73CCBF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21" y="319088"/>
            <a:ext cx="11353801" cy="1325563"/>
          </a:xfrm>
        </p:spPr>
        <p:txBody>
          <a:bodyPr/>
          <a:lstStyle/>
          <a:p>
            <a:r>
              <a:rPr lang="en-US" dirty="0"/>
              <a:t>Puncturable pseudorandom functions (</a:t>
            </a:r>
            <a:r>
              <a:rPr lang="en-US" dirty="0">
                <a:solidFill>
                  <a:srgbClr val="016FFE"/>
                </a:solidFill>
              </a:rPr>
              <a:t>PPRF</a:t>
            </a:r>
            <a:r>
              <a:rPr lang="en-US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F752D-E3FC-0A46-ACF5-4B100CF4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B575A-A086-3EFF-8744-E3AE174F3A0F}"/>
              </a:ext>
            </a:extLst>
          </p:cNvPr>
          <p:cNvSpPr txBox="1"/>
          <p:nvPr/>
        </p:nvSpPr>
        <p:spPr>
          <a:xfrm>
            <a:off x="140444" y="134422"/>
            <a:ext cx="6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AB8375-FD0B-0EDF-8284-E971C295E222}"/>
              </a:ext>
            </a:extLst>
          </p:cNvPr>
          <p:cNvGrpSpPr/>
          <p:nvPr/>
        </p:nvGrpSpPr>
        <p:grpSpPr>
          <a:xfrm>
            <a:off x="3169721" y="1676835"/>
            <a:ext cx="5280183" cy="1975749"/>
            <a:chOff x="2010859" y="690728"/>
            <a:chExt cx="6424995" cy="2404117"/>
          </a:xfrm>
        </p:grpSpPr>
        <p:pic>
          <p:nvPicPr>
            <p:cNvPr id="9" name="Picture 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8F85AB6-8AE5-800A-0FB1-C356787F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7108" y="1901045"/>
              <a:ext cx="1765300" cy="119380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474B306-C040-6FCF-34A8-FA39E745D508}"/>
                </a:ext>
              </a:extLst>
            </p:cNvPr>
            <p:cNvCxnSpPr>
              <a:cxnSpLocks/>
            </p:cNvCxnSpPr>
            <p:nvPr/>
          </p:nvCxnSpPr>
          <p:spPr>
            <a:xfrm>
              <a:off x="4049758" y="1358788"/>
              <a:ext cx="0" cy="645458"/>
            </a:xfrm>
            <a:prstGeom prst="straightConnector1">
              <a:avLst/>
            </a:prstGeom>
            <a:ln w="38100">
              <a:solidFill>
                <a:srgbClr val="63636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361CEB9-165B-B733-FE75-D3CCA6C52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25542" y="2497945"/>
              <a:ext cx="588844" cy="0"/>
            </a:xfrm>
            <a:prstGeom prst="straightConnector1">
              <a:avLst/>
            </a:prstGeom>
            <a:ln w="38100">
              <a:solidFill>
                <a:srgbClr val="63636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text, helmet&#10;&#10;Description automatically generated">
              <a:extLst>
                <a:ext uri="{FF2B5EF4-FFF2-40B4-BE49-F238E27FC236}">
                  <a16:creationId xmlns:a16="http://schemas.microsoft.com/office/drawing/2014/main" id="{4151F264-6C98-D199-0287-D8D7D376A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670" t="24298" b="29955"/>
            <a:stretch/>
          </p:blipFill>
          <p:spPr>
            <a:xfrm>
              <a:off x="2010859" y="2146400"/>
              <a:ext cx="661104" cy="591135"/>
            </a:xfrm>
            <a:prstGeom prst="rect">
              <a:avLst/>
            </a:prstGeom>
          </p:spPr>
        </p:pic>
        <p:pic>
          <p:nvPicPr>
            <p:cNvPr id="13" name="Picture 12" descr="A picture containing text, helmet&#10;&#10;Description automatically generated">
              <a:extLst>
                <a:ext uri="{FF2B5EF4-FFF2-40B4-BE49-F238E27FC236}">
                  <a16:creationId xmlns:a16="http://schemas.microsoft.com/office/drawing/2014/main" id="{15FFE378-BD19-6C4A-DAE0-213966C69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067" r="55124" b="33808"/>
            <a:stretch/>
          </p:blipFill>
          <p:spPr>
            <a:xfrm>
              <a:off x="3819165" y="690728"/>
              <a:ext cx="530607" cy="654774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9CA74A8-99A6-2FFD-51C8-EFE7FFDD255A}"/>
                </a:ext>
              </a:extLst>
            </p:cNvPr>
            <p:cNvCxnSpPr>
              <a:cxnSpLocks/>
            </p:cNvCxnSpPr>
            <p:nvPr/>
          </p:nvCxnSpPr>
          <p:spPr>
            <a:xfrm>
              <a:off x="4810477" y="2497945"/>
              <a:ext cx="588844" cy="0"/>
            </a:xfrm>
            <a:prstGeom prst="straightConnector1">
              <a:avLst/>
            </a:prstGeom>
            <a:ln w="38100">
              <a:solidFill>
                <a:srgbClr val="63636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6C257D30-2D0C-59B9-18A0-D9EDCB9E2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036" t="25502" r="30301" b="55308"/>
            <a:stretch/>
          </p:blipFill>
          <p:spPr>
            <a:xfrm>
              <a:off x="5427553" y="2186741"/>
              <a:ext cx="3008301" cy="6742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A3EAEE-5FF8-EBFE-42AA-BCB329F4508B}"/>
              </a:ext>
            </a:extLst>
          </p:cNvPr>
          <p:cNvGrpSpPr/>
          <p:nvPr/>
        </p:nvGrpSpPr>
        <p:grpSpPr>
          <a:xfrm>
            <a:off x="1869029" y="4155785"/>
            <a:ext cx="8113172" cy="2151491"/>
            <a:chOff x="5440950" y="1916080"/>
            <a:chExt cx="6610606" cy="17530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E08DFB2-B6B9-BB96-E39B-BDF113B52E42}"/>
                </a:ext>
              </a:extLst>
            </p:cNvPr>
            <p:cNvGrpSpPr/>
            <p:nvPr/>
          </p:nvGrpSpPr>
          <p:grpSpPr>
            <a:xfrm>
              <a:off x="5440950" y="1916080"/>
              <a:ext cx="6610606" cy="1753033"/>
              <a:chOff x="570766" y="3190598"/>
              <a:chExt cx="11302926" cy="2997366"/>
            </a:xfrm>
          </p:grpSpPr>
          <p:pic>
            <p:nvPicPr>
              <p:cNvPr id="17" name="Picture 16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9B980652-9E6B-795A-8E7C-D08C9FBE8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6309" y="4876378"/>
                <a:ext cx="1765300" cy="1193800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B6C63E9-0748-88E6-60AD-770242E59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8959" y="4334121"/>
                <a:ext cx="0" cy="645458"/>
              </a:xfrm>
              <a:prstGeom prst="straightConnector1">
                <a:avLst/>
              </a:prstGeom>
              <a:ln w="38100">
                <a:solidFill>
                  <a:srgbClr val="63636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F69D077-99F8-ABC0-3D55-FDE2EF192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4743" y="5473278"/>
                <a:ext cx="588844" cy="0"/>
              </a:xfrm>
              <a:prstGeom prst="straightConnector1">
                <a:avLst/>
              </a:prstGeom>
              <a:ln w="38100">
                <a:solidFill>
                  <a:srgbClr val="63636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 descr="A picture containing text, helmet&#10;&#10;Description automatically generated">
                <a:extLst>
                  <a:ext uri="{FF2B5EF4-FFF2-40B4-BE49-F238E27FC236}">
                    <a16:creationId xmlns:a16="http://schemas.microsoft.com/office/drawing/2014/main" id="{726B8D28-3C52-1BE3-BB06-1A159EA64A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6670" t="24298" b="29955"/>
              <a:stretch/>
            </p:blipFill>
            <p:spPr>
              <a:xfrm>
                <a:off x="2671963" y="5121733"/>
                <a:ext cx="799201" cy="714616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9B528B6-8D72-5466-69A6-7BAA8AB6F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5553" y="5149717"/>
                <a:ext cx="588844" cy="0"/>
              </a:xfrm>
              <a:prstGeom prst="straightConnector1">
                <a:avLst/>
              </a:prstGeom>
              <a:ln w="38100">
                <a:solidFill>
                  <a:srgbClr val="63636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Text&#10;&#10;Description automatically generated">
                <a:extLst>
                  <a:ext uri="{FF2B5EF4-FFF2-40B4-BE49-F238E27FC236}">
                    <a16:creationId xmlns:a16="http://schemas.microsoft.com/office/drawing/2014/main" id="{8C61EA63-6AE7-4172-FF29-343D11392E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036" t="25502" r="30301" b="55308"/>
              <a:stretch/>
            </p:blipFill>
            <p:spPr>
              <a:xfrm>
                <a:off x="6250784" y="4876378"/>
                <a:ext cx="2622358" cy="587770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24B138D-16CD-3162-3750-674163362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4031" y="3190598"/>
                <a:ext cx="1395843" cy="1317675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71ED325-6BF4-E5DB-545C-99654B358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6767"/>
              <a:stretch/>
            </p:blipFill>
            <p:spPr>
              <a:xfrm>
                <a:off x="570766" y="3192661"/>
                <a:ext cx="3001595" cy="1162059"/>
              </a:xfrm>
              <a:prstGeom prst="rect">
                <a:avLst/>
              </a:prstGeom>
            </p:spPr>
          </p:pic>
          <p:pic>
            <p:nvPicPr>
              <p:cNvPr id="25" name="Picture 24" descr="Text&#10;&#10;Description automatically generated">
                <a:extLst>
                  <a:ext uri="{FF2B5EF4-FFF2-40B4-BE49-F238E27FC236}">
                    <a16:creationId xmlns:a16="http://schemas.microsoft.com/office/drawing/2014/main" id="{1BBA5ACD-B1AB-0713-B9C1-8F568BDFA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2713" t="23985" b="49165"/>
              <a:stretch/>
            </p:blipFill>
            <p:spPr>
              <a:xfrm>
                <a:off x="9106330" y="4747457"/>
                <a:ext cx="2767362" cy="879799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4621DCD-4DD3-9894-D3FC-E0405DA2E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4956" y="5685178"/>
                <a:ext cx="588844" cy="0"/>
              </a:xfrm>
              <a:prstGeom prst="straightConnector1">
                <a:avLst/>
              </a:prstGeom>
              <a:ln w="38100">
                <a:solidFill>
                  <a:srgbClr val="63636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6" descr="Text&#10;&#10;Description automatically generated">
                <a:extLst>
                  <a:ext uri="{FF2B5EF4-FFF2-40B4-BE49-F238E27FC236}">
                    <a16:creationId xmlns:a16="http://schemas.microsoft.com/office/drawing/2014/main" id="{AAF09ECF-D89E-B5A6-9B0F-AD5FDA134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748" t="45749" r="51676" b="30492"/>
              <a:stretch/>
            </p:blipFill>
            <p:spPr>
              <a:xfrm>
                <a:off x="6293855" y="5382794"/>
                <a:ext cx="764697" cy="774831"/>
              </a:xfrm>
              <a:prstGeom prst="rect">
                <a:avLst/>
              </a:prstGeom>
            </p:spPr>
          </p:pic>
          <p:pic>
            <p:nvPicPr>
              <p:cNvPr id="28" name="Picture 27" descr="Text&#10;&#10;Description automatically generated">
                <a:extLst>
                  <a:ext uri="{FF2B5EF4-FFF2-40B4-BE49-F238E27FC236}">
                    <a16:creationId xmlns:a16="http://schemas.microsoft.com/office/drawing/2014/main" id="{E882ADEE-5558-3C82-55EA-968C48379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9733" t="45749" r="4134" b="30492"/>
              <a:stretch/>
            </p:blipFill>
            <p:spPr>
              <a:xfrm>
                <a:off x="8909528" y="5415971"/>
                <a:ext cx="2627998" cy="771993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D0DF6EA-5997-C992-B2E0-F4365F67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397704" flipV="1">
              <a:off x="7153638" y="2181270"/>
              <a:ext cx="451092" cy="426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13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8A24-5007-B353-421C-7D73CCBF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21" y="319088"/>
            <a:ext cx="11353801" cy="1325563"/>
          </a:xfrm>
        </p:spPr>
        <p:txBody>
          <a:bodyPr/>
          <a:lstStyle/>
          <a:p>
            <a:r>
              <a:rPr lang="en-US" dirty="0"/>
              <a:t>Puncturable pseudorandom functions (</a:t>
            </a:r>
            <a:r>
              <a:rPr lang="en-US" dirty="0">
                <a:solidFill>
                  <a:srgbClr val="016FFE"/>
                </a:solidFill>
              </a:rPr>
              <a:t>PPRF</a:t>
            </a:r>
            <a:r>
              <a:rPr lang="en-US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19BE97-D6D4-8CFD-19C6-F873278314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4431" y="3355523"/>
                <a:ext cx="11283580" cy="300082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/>
                  <a:t> </a:t>
                </a:r>
                <a:endParaRPr lang="en-US" sz="2400" dirty="0">
                  <a:solidFill>
                    <a:schemeClr val="accent6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6"/>
                    </a:solidFill>
                  </a:rPr>
                  <a:t>Security guarantee: </a:t>
                </a:r>
                <a:r>
                  <a:rPr lang="en-US" sz="2400" dirty="0"/>
                  <a:t>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400" dirty="0"/>
                  <a:t>, a PPT adversary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can’t distinguish </a:t>
                </a:r>
                <a:r>
                  <a:rPr lang="en-US" sz="2400" dirty="0"/>
                  <a:t>between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PPRF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and a random point </a:t>
                </a:r>
                <a:r>
                  <a:rPr lang="en-US" sz="2400" dirty="0"/>
                  <a:t>with advantage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negl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Can be constructed from one-way functions [KPTZ’13, BW’13, BGI’15]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19BE97-D6D4-8CFD-19C6-F873278314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431" y="3355523"/>
                <a:ext cx="11283580" cy="3000827"/>
              </a:xfrm>
              <a:blipFill>
                <a:blip r:embed="rId3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F752D-E3FC-0A46-ACF5-4B100CF4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B575A-A086-3EFF-8744-E3AE174F3A0F}"/>
              </a:ext>
            </a:extLst>
          </p:cNvPr>
          <p:cNvSpPr txBox="1"/>
          <p:nvPr/>
        </p:nvSpPr>
        <p:spPr>
          <a:xfrm>
            <a:off x="140444" y="134422"/>
            <a:ext cx="6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48185B7-33C4-7468-7846-0604D1B7F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104" y="1644651"/>
            <a:ext cx="7026234" cy="22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9F34-61DB-57E3-3E3C-9D70460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269" y="545532"/>
            <a:ext cx="1861457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F9260-3B00-457E-AA65-E9848FAC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B0725F-D06C-5571-F8DB-A67AC7C48E6F}"/>
              </a:ext>
            </a:extLst>
          </p:cNvPr>
          <p:cNvSpPr txBox="1">
            <a:spLocks/>
          </p:cNvSpPr>
          <p:nvPr/>
        </p:nvSpPr>
        <p:spPr>
          <a:xfrm>
            <a:off x="4339314" y="1871095"/>
            <a:ext cx="4525906" cy="4368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Background</a:t>
            </a:r>
          </a:p>
          <a:p>
            <a:pPr>
              <a:lnSpc>
                <a:spcPct val="150000"/>
              </a:lnSpc>
            </a:pPr>
            <a:r>
              <a:rPr lang="en-US" dirty="0"/>
              <a:t>OAEP result preview </a:t>
            </a:r>
          </a:p>
          <a:p>
            <a:pPr>
              <a:lnSpc>
                <a:spcPct val="150000"/>
              </a:lnSpc>
            </a:pPr>
            <a:r>
              <a:rPr lang="en-US" dirty="0"/>
              <a:t>Tools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</a:rPr>
              <a:t>OAEP</a:t>
            </a:r>
          </a:p>
          <a:p>
            <a:pPr>
              <a:lnSpc>
                <a:spcPct val="150000"/>
              </a:lnSpc>
            </a:pPr>
            <a:r>
              <a:rPr lang="en-US" dirty="0"/>
              <a:t>FO</a:t>
            </a:r>
          </a:p>
        </p:txBody>
      </p:sp>
    </p:spTree>
    <p:extLst>
      <p:ext uri="{BB962C8B-B14F-4D97-AF65-F5344CB8AC3E}">
        <p14:creationId xmlns:p14="http://schemas.microsoft.com/office/powerpoint/2010/main" val="332167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799F-4B0C-38CE-4553-FCB48D4B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47" y="136525"/>
            <a:ext cx="11323392" cy="1325563"/>
          </a:xfrm>
        </p:spPr>
        <p:txBody>
          <a:bodyPr/>
          <a:lstStyle/>
          <a:p>
            <a:r>
              <a:rPr lang="en-US" dirty="0"/>
              <a:t>Properties needed for low-exponent RSA-OAEP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186D45-19F5-C56F-B030-D08F4987B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444" y="1302602"/>
                <a:ext cx="5643627" cy="5333080"/>
              </a:xfrm>
            </p:spPr>
            <p:txBody>
              <a:bodyPr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/>
                    </a:solidFill>
                  </a:rPr>
                  <a:t>Second inputs extractability (SIE): </a:t>
                </a:r>
                <a:r>
                  <a:rPr lang="en-US" sz="2000" dirty="0"/>
                  <a:t>Given the function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RSA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sz="2000" dirty="0"/>
                  <a:t>, an output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RSA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and a </a:t>
                </a:r>
                <a:r>
                  <a:rPr lang="en-US" sz="2000" i="1" dirty="0"/>
                  <a:t>portion</a:t>
                </a:r>
                <a:r>
                  <a:rPr lang="en-US" sz="2000" dirty="0"/>
                  <a:t>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, you can recover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</a:rPr>
                  <a:t>Common inputs extractability (CIE): </a:t>
                </a:r>
                <a:r>
                  <a:rPr lang="en-US" sz="2000" dirty="0"/>
                  <a:t>Given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RSA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sz="2000" dirty="0"/>
                  <a:t>, image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RSA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RSA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you can recover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if some portion of both preimages are equal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Sub-exponentially one-way: </a:t>
                </a:r>
                <a:r>
                  <a:rPr lang="en-US" sz="2000" dirty="0"/>
                  <a:t>Given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RSA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RSA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for random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, the probability of finding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sub-exponentially small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186D45-19F5-C56F-B030-D08F4987B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444" y="1302602"/>
                <a:ext cx="5643627" cy="5333080"/>
              </a:xfrm>
              <a:blipFill>
                <a:blip r:embed="rId3"/>
                <a:stretch>
                  <a:fillRect l="-899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C8FD1-5C70-E0BD-518D-A34E5EA4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CAD28-2E30-A0CF-B175-9051280AC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90" y="1302602"/>
            <a:ext cx="6529030" cy="152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8A5B0-FDFB-F2F2-6CCA-D13F369D6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90" y="3171054"/>
            <a:ext cx="6505135" cy="230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3F65A-382D-9EE6-E5D5-A93E824545BB}"/>
              </a:ext>
            </a:extLst>
          </p:cNvPr>
          <p:cNvSpPr txBox="1"/>
          <p:nvPr/>
        </p:nvSpPr>
        <p:spPr>
          <a:xfrm>
            <a:off x="140444" y="134422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Tools/OAEP</a:t>
            </a:r>
          </a:p>
        </p:txBody>
      </p:sp>
    </p:spTree>
    <p:extLst>
      <p:ext uri="{BB962C8B-B14F-4D97-AF65-F5344CB8AC3E}">
        <p14:creationId xmlns:p14="http://schemas.microsoft.com/office/powerpoint/2010/main" val="28992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2EBC-1FD4-50E5-6E08-67321C1BE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39" y="376156"/>
            <a:ext cx="10910521" cy="1325563"/>
          </a:xfrm>
        </p:spPr>
        <p:txBody>
          <a:bodyPr/>
          <a:lstStyle/>
          <a:p>
            <a:r>
              <a:rPr lang="en-US" dirty="0"/>
              <a:t>RSA-OAEP encryption transform [</a:t>
            </a:r>
            <a:r>
              <a:rPr lang="en-US" dirty="0" err="1"/>
              <a:t>Bellare</a:t>
            </a:r>
            <a:r>
              <a:rPr lang="en-US" dirty="0"/>
              <a:t> &amp; </a:t>
            </a:r>
            <a:r>
              <a:rPr lang="en-US" dirty="0" err="1"/>
              <a:t>Rogaway</a:t>
            </a:r>
            <a:r>
              <a:rPr lang="en-US" dirty="0"/>
              <a:t> ’94]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64805-62AD-124F-380D-639E582E6A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2443" y="2021467"/>
                <a:ext cx="5330623" cy="360272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Ingredients: trapdoor function (RSA), </a:t>
                </a:r>
                <a:r>
                  <a:rPr lang="en-US" dirty="0">
                    <a:solidFill>
                      <a:schemeClr val="accent6"/>
                    </a:solidFill>
                  </a:rPr>
                  <a:t>2 random oracles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)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Result: IND-CCA2 secure </a:t>
                </a:r>
                <a:r>
                  <a:rPr lang="en-US" dirty="0">
                    <a:solidFill>
                      <a:srgbClr val="00B0F0"/>
                    </a:solidFill>
                  </a:rPr>
                  <a:t>public-key encryption </a:t>
                </a:r>
                <a:r>
                  <a:rPr lang="en-US" dirty="0"/>
                  <a:t>scheme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64805-62AD-124F-380D-639E582E6A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443" y="2021467"/>
                <a:ext cx="5330623" cy="3602729"/>
              </a:xfrm>
              <a:blipFill>
                <a:blip r:embed="rId3"/>
                <a:stretch>
                  <a:fillRect l="-1900" r="-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A7161-D070-224E-10A3-8E6DDA86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C9055C0-8ADD-022C-2EB4-17CE5986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314" y="1149222"/>
            <a:ext cx="5213310" cy="455955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7A6ECFF-DDD5-3882-6DE9-7BD2AEA5A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80" y="5516915"/>
            <a:ext cx="8448224" cy="134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3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9F34-61DB-57E3-3E3C-9D70460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269" y="545532"/>
            <a:ext cx="1861457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F9260-3B00-457E-AA65-E9848FAC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24242C-CB5E-CF72-CA96-9BCA0BF3D1FD}"/>
              </a:ext>
            </a:extLst>
          </p:cNvPr>
          <p:cNvSpPr txBox="1">
            <a:spLocks/>
          </p:cNvSpPr>
          <p:nvPr/>
        </p:nvSpPr>
        <p:spPr>
          <a:xfrm>
            <a:off x="4339314" y="1871095"/>
            <a:ext cx="4124462" cy="4368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</a:rPr>
              <a:t>Background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OAEP result preview</a:t>
            </a:r>
          </a:p>
          <a:p>
            <a:pPr>
              <a:lnSpc>
                <a:spcPct val="150000"/>
              </a:lnSpc>
            </a:pPr>
            <a:r>
              <a:rPr lang="en-US" dirty="0"/>
              <a:t>Tools</a:t>
            </a:r>
          </a:p>
          <a:p>
            <a:pPr>
              <a:lnSpc>
                <a:spcPct val="150000"/>
              </a:lnSpc>
            </a:pPr>
            <a:r>
              <a:rPr lang="en-US" dirty="0"/>
              <a:t>OAEP</a:t>
            </a:r>
          </a:p>
          <a:p>
            <a:pPr>
              <a:lnSpc>
                <a:spcPct val="150000"/>
              </a:lnSpc>
            </a:pPr>
            <a:r>
              <a:rPr lang="en-US" dirty="0"/>
              <a:t>FO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4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622BE8-106B-8A16-F154-5E3C6486B9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Instantiating the RO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622BE8-106B-8A16-F154-5E3C6486B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1325563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64F0D-2573-B617-848E-A65F454CDD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3536" y="1725766"/>
                <a:ext cx="4522541" cy="513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iO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Indistinguishability obfuscator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PPRF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Puncturable pseudorandom function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ELF</a:t>
                </a:r>
                <a:r>
                  <a:rPr lang="en-US" dirty="0">
                    <a:sym typeface="Wingdings" pitchFamily="2" charset="2"/>
                  </a:rPr>
                  <a:t>  Extremely lossy function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6"/>
                    </a:solidFill>
                    <a:sym typeface="Wingdings" pitchFamily="2" charset="2"/>
                  </a:rPr>
                  <a:t>PRG</a:t>
                </a:r>
                <a:r>
                  <a:rPr lang="en-US" dirty="0">
                    <a:sym typeface="Wingdings" pitchFamily="2" charset="2"/>
                  </a:rPr>
                  <a:t>  pseudorandom generator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>
                    <a:sym typeface="Wingdings" pitchFamily="2" charset="2"/>
                  </a:rPr>
                  <a:t>  Pairwise independent hash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64F0D-2573-B617-848E-A65F454CDD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3536" y="1725766"/>
                <a:ext cx="4522541" cy="5132234"/>
              </a:xfrm>
              <a:blipFill>
                <a:blip r:embed="rId4"/>
                <a:stretch>
                  <a:fillRect l="-2801" t="-1975" r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270F7-3B0B-BE2E-67CF-0A65CEE3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46C447-8938-975B-3A3A-07E469998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928"/>
          <a:stretch/>
        </p:blipFill>
        <p:spPr>
          <a:xfrm>
            <a:off x="-156412" y="1745680"/>
            <a:ext cx="7772400" cy="206423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6CDA54B1-49C2-258C-A4F3-DBDA2646A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9910"/>
            <a:ext cx="7324247" cy="25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28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AD13-8C6D-C6A7-781A-A67D246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14" y="365125"/>
            <a:ext cx="10515600" cy="1325563"/>
          </a:xfrm>
        </p:spPr>
        <p:txBody>
          <a:bodyPr/>
          <a:lstStyle/>
          <a:p>
            <a:r>
              <a:rPr lang="en-US" dirty="0"/>
              <a:t>RSA-OAEP instantiation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9A128-D8FB-9FAE-A2F8-8AB8EAD0F6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276" y="1740100"/>
                <a:ext cx="6379821" cy="4718050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iO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dirty="0">
                    <a:solidFill>
                      <a:schemeClr val="accent6"/>
                    </a:solidFill>
                  </a:rPr>
                  <a:t>PRG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C84"/>
                    </a:solidFill>
                  </a:rPr>
                  <a:t>ELF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PPRF</a:t>
                </a:r>
                <a:r>
                  <a:rPr lang="en-US" dirty="0"/>
                  <a:t>(•)))))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 is instantiated as a sub-exponentially secure universal hardcore function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Can be constructed from differing-input obfuscation (</a:t>
                </a:r>
                <a:r>
                  <a:rPr lang="en-US" dirty="0" err="1"/>
                  <a:t>diO</a:t>
                </a:r>
                <a:r>
                  <a:rPr lang="en-US" dirty="0"/>
                  <a:t>) with PPRFs with short aux input [</a:t>
                </a:r>
                <a:r>
                  <a:rPr lang="en-US" dirty="0" err="1"/>
                  <a:t>Bellare</a:t>
                </a:r>
                <a:r>
                  <a:rPr lang="en-US" dirty="0"/>
                  <a:t>, </a:t>
                </a:r>
                <a:r>
                  <a:rPr lang="en-US" dirty="0" err="1"/>
                  <a:t>Stepanovs</a:t>
                </a:r>
                <a:r>
                  <a:rPr lang="en-US" dirty="0"/>
                  <a:t>, </a:t>
                </a:r>
                <a:r>
                  <a:rPr lang="en-US" dirty="0" err="1"/>
                  <a:t>Tessaro</a:t>
                </a:r>
                <a:r>
                  <a:rPr lang="en-US" dirty="0"/>
                  <a:t> ‘14]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9A128-D8FB-9FAE-A2F8-8AB8EAD0F6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276" y="1740100"/>
                <a:ext cx="6379821" cy="4718050"/>
              </a:xfrm>
              <a:blipFill>
                <a:blip r:embed="rId3"/>
                <a:stretch>
                  <a:fillRect l="-1590" r="-2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64DA33-836A-417A-935F-2D503DF3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CE1D2C2-5DE7-A51D-32E5-F7F2B7E52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170" y="499560"/>
            <a:ext cx="5438591" cy="60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76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889E-B3E0-0690-BE4A-BE35867A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OAEP Result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BF1249-13A4-E3B8-478C-8D5BE4498D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4107" y="1845182"/>
                <a:ext cx="10288979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Low-exponent RSA-OAEP is </a:t>
                </a:r>
                <a:r>
                  <a:rPr lang="en-US" dirty="0">
                    <a:solidFill>
                      <a:srgbClr val="00B050"/>
                    </a:solidFill>
                  </a:rPr>
                  <a:t>IND-CCA2 secure</a:t>
                </a:r>
                <a:r>
                  <a:rPr lang="en-US" dirty="0"/>
                  <a:t> in the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  standard model if: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 is a sub-exponentially secure universal hardcore function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iO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dirty="0">
                    <a:solidFill>
                      <a:schemeClr val="accent6"/>
                    </a:solidFill>
                  </a:rPr>
                  <a:t>PRG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C84"/>
                    </a:solidFill>
                  </a:rPr>
                  <a:t>ELF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PPRF</a:t>
                </a:r>
                <a:r>
                  <a:rPr lang="en-US" dirty="0"/>
                  <a:t>(•)))))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RSA is sub-exponentially one-way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>
                    <a:solidFill>
                      <a:srgbClr val="D71390"/>
                    </a:solidFill>
                  </a:rPr>
                  <a:t> MB-AIPO</a:t>
                </a:r>
                <a:r>
                  <a:rPr lang="en-US" dirty="0"/>
                  <a:t> for specific sub-exponentially unpredictable distributions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BF1249-13A4-E3B8-478C-8D5BE4498D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107" y="1845182"/>
                <a:ext cx="10288979" cy="4351338"/>
              </a:xfrm>
              <a:blipFill>
                <a:blip r:embed="rId2"/>
                <a:stretch>
                  <a:fillRect l="-986" r="-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6B3EC-44E8-24C7-F547-266859BC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6D5716D-A87F-4600-EF75-728EAEB18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320" y="0"/>
            <a:ext cx="2886451" cy="32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7566-03BB-1ACB-9713-6D337CAE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9" y="69274"/>
            <a:ext cx="10515600" cy="1325563"/>
          </a:xfrm>
        </p:spPr>
        <p:txBody>
          <a:bodyPr/>
          <a:lstStyle/>
          <a:p>
            <a:r>
              <a:rPr lang="en-US" dirty="0"/>
              <a:t>OAEP Proof Idea – starting point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701D6-8805-2E6A-D642-1D37D90D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A38E3-1366-1EC5-6BF0-6DB71D5E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51" t="39259" b="52252"/>
          <a:stretch/>
        </p:blipFill>
        <p:spPr>
          <a:xfrm>
            <a:off x="1017493" y="5383456"/>
            <a:ext cx="1954305" cy="115545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46A2385-D3B1-7C37-35B1-4C69A269D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25" t="13834" r="37786" b="39904"/>
          <a:stretch/>
        </p:blipFill>
        <p:spPr>
          <a:xfrm>
            <a:off x="9144003" y="637085"/>
            <a:ext cx="2366682" cy="4342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7EBE6D-C76E-A734-6F48-6CCA9AC81B83}"/>
                  </a:ext>
                </a:extLst>
              </p:cNvPr>
              <p:cNvSpPr txBox="1"/>
              <p:nvPr/>
            </p:nvSpPr>
            <p:spPr>
              <a:xfrm>
                <a:off x="4749254" y="2074035"/>
                <a:ext cx="3715871" cy="1209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Hash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/>
                  <a:t> construction given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400" dirty="0"/>
                  <a:t> as part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𝑝𝑘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PRG</a:t>
                </a:r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2400" dirty="0"/>
                  <a:t> omitted)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7EBE6D-C76E-A734-6F48-6CCA9AC81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254" y="2074035"/>
                <a:ext cx="3715871" cy="1209498"/>
              </a:xfrm>
              <a:prstGeom prst="rect">
                <a:avLst/>
              </a:prstGeom>
              <a:blipFill>
                <a:blip r:embed="rId4"/>
                <a:stretch>
                  <a:fillRect l="-2381"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36F8357-E284-D601-CA6E-21CF92E05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76" y="1325563"/>
            <a:ext cx="3166730" cy="3429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F854C2-10A8-09B2-84D1-05CA8DFE53D1}"/>
              </a:ext>
            </a:extLst>
          </p:cNvPr>
          <p:cNvGrpSpPr/>
          <p:nvPr/>
        </p:nvGrpSpPr>
        <p:grpSpPr>
          <a:xfrm>
            <a:off x="3223145" y="5130664"/>
            <a:ext cx="8130655" cy="1701649"/>
            <a:chOff x="3223145" y="4950553"/>
            <a:chExt cx="8130655" cy="17016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316429-F686-8AD0-0E85-F6C0EB670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933"/>
            <a:stretch/>
          </p:blipFill>
          <p:spPr>
            <a:xfrm>
              <a:off x="3223145" y="4950553"/>
              <a:ext cx="8130655" cy="142317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6FD2AA-0B3B-F222-C45C-1404EEECF583}"/>
                </a:ext>
              </a:extLst>
            </p:cNvPr>
            <p:cNvSpPr/>
            <p:nvPr/>
          </p:nvSpPr>
          <p:spPr>
            <a:xfrm>
              <a:off x="8465125" y="6287077"/>
              <a:ext cx="2535384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3C5461-3772-C8F0-83A2-FCFE27078FC4}"/>
                </a:ext>
              </a:extLst>
            </p:cNvPr>
            <p:cNvSpPr/>
            <p:nvPr/>
          </p:nvSpPr>
          <p:spPr>
            <a:xfrm>
              <a:off x="8714509" y="6203946"/>
              <a:ext cx="429494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id="{DA510787-62D0-AAB2-3C96-F0A013175568}"/>
              </a:ext>
            </a:extLst>
          </p:cNvPr>
          <p:cNvSpPr/>
          <p:nvPr/>
        </p:nvSpPr>
        <p:spPr>
          <a:xfrm>
            <a:off x="8409710" y="1117306"/>
            <a:ext cx="872840" cy="3144982"/>
          </a:xfrm>
          <a:prstGeom prst="leftBrace">
            <a:avLst>
              <a:gd name="adj1" fmla="val 11122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B69D4-6FB0-7EBA-0F17-8907C029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4142C-227F-CAE5-387A-8A3D11C7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9" y="69274"/>
            <a:ext cx="10515600" cy="1325563"/>
          </a:xfrm>
        </p:spPr>
        <p:txBody>
          <a:bodyPr/>
          <a:lstStyle/>
          <a:p>
            <a:r>
              <a:rPr lang="en-US" dirty="0"/>
              <a:t>OAEP Proof Idea – 1</a:t>
            </a:r>
            <a:r>
              <a:rPr lang="en-US" baseline="30000" dirty="0"/>
              <a:t>st</a:t>
            </a:r>
            <a:r>
              <a:rPr lang="en-US" dirty="0"/>
              <a:t> change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F660B6-8795-A2DE-A0D7-4F9E6029FCD0}"/>
              </a:ext>
            </a:extLst>
          </p:cNvPr>
          <p:cNvGrpSpPr/>
          <p:nvPr/>
        </p:nvGrpSpPr>
        <p:grpSpPr>
          <a:xfrm>
            <a:off x="6095579" y="1106117"/>
            <a:ext cx="3189994" cy="4933186"/>
            <a:chOff x="7873024" y="2497461"/>
            <a:chExt cx="2657825" cy="4110210"/>
          </a:xfrm>
        </p:grpSpPr>
        <p:pic>
          <p:nvPicPr>
            <p:cNvPr id="12" name="Picture 11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33A6873-27BC-4986-26F8-AD345887C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141" t="12658" r="9594" b="32989"/>
            <a:stretch/>
          </p:blipFill>
          <p:spPr>
            <a:xfrm>
              <a:off x="7873024" y="2497461"/>
              <a:ext cx="2657825" cy="41102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E1EFB3-9EF6-ACA9-85C9-40CA5427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3738" y="3506317"/>
              <a:ext cx="969772" cy="27751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75394B5-4E3C-A459-C371-0CB8967C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772" y="5900815"/>
            <a:ext cx="7772400" cy="7577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04982-E5C5-24A1-02C4-2E987C14F3AD}"/>
              </a:ext>
            </a:extLst>
          </p:cNvPr>
          <p:cNvGrpSpPr/>
          <p:nvPr/>
        </p:nvGrpSpPr>
        <p:grpSpPr>
          <a:xfrm>
            <a:off x="13468" y="1394837"/>
            <a:ext cx="2572941" cy="3862573"/>
            <a:chOff x="8380277" y="250653"/>
            <a:chExt cx="1849900" cy="2777123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3122DDE8-5D78-2FC5-CFB2-637A0537D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25" t="13836" r="37786" b="44410"/>
            <a:stretch/>
          </p:blipFill>
          <p:spPr>
            <a:xfrm>
              <a:off x="8380277" y="250653"/>
              <a:ext cx="1601923" cy="2652864"/>
            </a:xfrm>
            <a:prstGeom prst="rect">
              <a:avLst/>
            </a:prstGeom>
          </p:spPr>
        </p:pic>
        <p:pic>
          <p:nvPicPr>
            <p:cNvPr id="16" name="Picture 1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B0AF1717-C3D3-526D-0502-AED02B07D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25" t="55328" r="37786" b="39904"/>
            <a:stretch/>
          </p:blipFill>
          <p:spPr>
            <a:xfrm>
              <a:off x="8628254" y="2724814"/>
              <a:ext cx="1601923" cy="302962"/>
            </a:xfrm>
            <a:prstGeom prst="rect">
              <a:avLst/>
            </a:prstGeom>
          </p:spPr>
        </p:pic>
      </p:grp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D2CB6285-788B-C1F7-6C4E-0E5DD5614A7A}"/>
              </a:ext>
            </a:extLst>
          </p:cNvPr>
          <p:cNvCxnSpPr>
            <a:cxnSpLocks/>
          </p:cNvCxnSpPr>
          <p:nvPr/>
        </p:nvCxnSpPr>
        <p:spPr>
          <a:xfrm>
            <a:off x="2357008" y="3146409"/>
            <a:ext cx="3442901" cy="52070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647FE3C-168F-F654-F085-4423D942D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07" r="65800"/>
          <a:stretch/>
        </p:blipFill>
        <p:spPr>
          <a:xfrm>
            <a:off x="2645513" y="1288991"/>
            <a:ext cx="3286356" cy="1691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A0BFEA-729B-E2D1-EDC5-62999D158258}"/>
                  </a:ext>
                </a:extLst>
              </p:cNvPr>
              <p:cNvSpPr txBox="1"/>
              <p:nvPr/>
            </p:nvSpPr>
            <p:spPr>
              <a:xfrm>
                <a:off x="2882079" y="3998538"/>
                <a:ext cx="27432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D51591"/>
                    </a:solidFill>
                  </a:rPr>
                  <a:t>MB-AIPO</a:t>
                </a:r>
                <a:r>
                  <a:rPr lang="en-US" sz="2200" dirty="0"/>
                  <a:t> hides the punctured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200" dirty="0"/>
                  <a:t>, which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A0BFEA-729B-E2D1-EDC5-62999D158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079" y="3998538"/>
                <a:ext cx="2743200" cy="1107996"/>
              </a:xfrm>
              <a:prstGeom prst="rect">
                <a:avLst/>
              </a:prstGeom>
              <a:blipFill>
                <a:blip r:embed="rId5"/>
                <a:stretch>
                  <a:fillRect l="-3226" t="-3371" r="-1843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08C6B8-43B8-F750-5521-6C2BDD245B52}"/>
              </a:ext>
            </a:extLst>
          </p:cNvPr>
          <p:cNvCxnSpPr>
            <a:cxnSpLocks/>
          </p:cNvCxnSpPr>
          <p:nvPr/>
        </p:nvCxnSpPr>
        <p:spPr>
          <a:xfrm>
            <a:off x="4454434" y="5106534"/>
            <a:ext cx="2446154" cy="946500"/>
          </a:xfrm>
          <a:prstGeom prst="straightConnector1">
            <a:avLst/>
          </a:prstGeom>
          <a:ln w="38100">
            <a:solidFill>
              <a:srgbClr val="D515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46B39F4B-128F-5355-B4D5-2954F9045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284" y="10628"/>
            <a:ext cx="2742716" cy="2969869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0DBDBE-7630-8CDE-C7EE-D7B40312854D}"/>
              </a:ext>
            </a:extLst>
          </p:cNvPr>
          <p:cNvCxnSpPr>
            <a:cxnSpLocks/>
          </p:cNvCxnSpPr>
          <p:nvPr/>
        </p:nvCxnSpPr>
        <p:spPr>
          <a:xfrm>
            <a:off x="4454434" y="5106534"/>
            <a:ext cx="4480560" cy="1033202"/>
          </a:xfrm>
          <a:prstGeom prst="straightConnector1">
            <a:avLst/>
          </a:prstGeom>
          <a:ln w="38100">
            <a:solidFill>
              <a:srgbClr val="D515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93F9D2-2BA7-B9DD-E13F-ABB0DFCFA94B}"/>
              </a:ext>
            </a:extLst>
          </p:cNvPr>
          <p:cNvCxnSpPr>
            <a:cxnSpLocks/>
          </p:cNvCxnSpPr>
          <p:nvPr/>
        </p:nvCxnSpPr>
        <p:spPr>
          <a:xfrm>
            <a:off x="4454434" y="5106534"/>
            <a:ext cx="813286" cy="946500"/>
          </a:xfrm>
          <a:prstGeom prst="straightConnector1">
            <a:avLst/>
          </a:prstGeom>
          <a:ln w="38100">
            <a:solidFill>
              <a:srgbClr val="D515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169806-5918-4273-B5E2-33C00FFA876C}"/>
              </a:ext>
            </a:extLst>
          </p:cNvPr>
          <p:cNvGrpSpPr/>
          <p:nvPr/>
        </p:nvGrpSpPr>
        <p:grpSpPr>
          <a:xfrm>
            <a:off x="303387" y="6102241"/>
            <a:ext cx="2526440" cy="619234"/>
            <a:chOff x="97472" y="6039303"/>
            <a:chExt cx="2526440" cy="619234"/>
          </a:xfrm>
        </p:grpSpPr>
        <p:pic>
          <p:nvPicPr>
            <p:cNvPr id="49" name="Picture 48" descr="Text&#10;&#10;Description automatically generated">
              <a:extLst>
                <a:ext uri="{FF2B5EF4-FFF2-40B4-BE49-F238E27FC236}">
                  <a16:creationId xmlns:a16="http://schemas.microsoft.com/office/drawing/2014/main" id="{AD706C5C-EC29-F229-B67A-216DF78D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3064"/>
            <a:stretch/>
          </p:blipFill>
          <p:spPr>
            <a:xfrm>
              <a:off x="97472" y="6053033"/>
              <a:ext cx="2488937" cy="605504"/>
            </a:xfrm>
            <a:prstGeom prst="rect">
              <a:avLst/>
            </a:prstGeom>
          </p:spPr>
        </p:pic>
        <p:pic>
          <p:nvPicPr>
            <p:cNvPr id="50" name="Picture 49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349F5F59-B48E-D6E3-1BDF-9AAEBFB5F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983" t="23565" r="3019" b="69461"/>
            <a:stretch/>
          </p:blipFill>
          <p:spPr>
            <a:xfrm>
              <a:off x="2338194" y="6039303"/>
              <a:ext cx="285718" cy="466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B69D4-6FB0-7EBA-0F17-8907C029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4142C-227F-CAE5-387A-8A3D11C7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9" y="69274"/>
            <a:ext cx="10515600" cy="1325563"/>
          </a:xfrm>
        </p:spPr>
        <p:txBody>
          <a:bodyPr/>
          <a:lstStyle/>
          <a:p>
            <a:r>
              <a:rPr lang="en-US" dirty="0"/>
              <a:t>OAEP Proof Idea – 2</a:t>
            </a:r>
            <a:r>
              <a:rPr lang="en-US" baseline="30000" dirty="0"/>
              <a:t>nd</a:t>
            </a:r>
            <a:r>
              <a:rPr lang="en-US" dirty="0"/>
              <a:t> change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F660B6-8795-A2DE-A0D7-4F9E6029FCD0}"/>
              </a:ext>
            </a:extLst>
          </p:cNvPr>
          <p:cNvGrpSpPr/>
          <p:nvPr/>
        </p:nvGrpSpPr>
        <p:grpSpPr>
          <a:xfrm>
            <a:off x="280452" y="3321230"/>
            <a:ext cx="2353923" cy="3640238"/>
            <a:chOff x="7873024" y="2497461"/>
            <a:chExt cx="2657825" cy="4110210"/>
          </a:xfrm>
        </p:grpSpPr>
        <p:pic>
          <p:nvPicPr>
            <p:cNvPr id="12" name="Picture 11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33A6873-27BC-4986-26F8-AD345887C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141" t="12658" r="9594" b="32989"/>
            <a:stretch/>
          </p:blipFill>
          <p:spPr>
            <a:xfrm>
              <a:off x="7873024" y="2497461"/>
              <a:ext cx="2657825" cy="41102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E1EFB3-9EF6-ACA9-85C9-40CA5427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3738" y="3506317"/>
              <a:ext cx="969772" cy="27751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75394B5-4E3C-A459-C371-0CB8967C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80" y="1671986"/>
            <a:ext cx="7772400" cy="757722"/>
          </a:xfrm>
          <a:prstGeom prst="rect">
            <a:avLst/>
          </a:prstGeom>
        </p:spPr>
      </p:pic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D2CB6285-788B-C1F7-6C4E-0E5DD5614A7A}"/>
              </a:ext>
            </a:extLst>
          </p:cNvPr>
          <p:cNvCxnSpPr>
            <a:cxnSpLocks/>
            <a:stCxn id="15" idx="2"/>
            <a:endCxn id="7" idx="0"/>
          </p:cNvCxnSpPr>
          <p:nvPr/>
        </p:nvCxnSpPr>
        <p:spPr>
          <a:xfrm rot="16200000" flipH="1">
            <a:off x="4147935" y="2974353"/>
            <a:ext cx="2706069" cy="1616778"/>
          </a:xfrm>
          <a:prstGeom prst="curvedConnector3">
            <a:avLst>
              <a:gd name="adj1" fmla="val 50000"/>
            </a:avLst>
          </a:prstGeom>
          <a:ln w="57150">
            <a:solidFill>
              <a:srgbClr val="0064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9847519-134A-C872-394A-532B74627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006" y="5135777"/>
            <a:ext cx="6038704" cy="1343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23E97C-78AF-7C63-CA1E-8B56A6BE4C92}"/>
                  </a:ext>
                </a:extLst>
              </p:cNvPr>
              <p:cNvSpPr txBox="1"/>
              <p:nvPr/>
            </p:nvSpPr>
            <p:spPr>
              <a:xfrm>
                <a:off x="4174" y="2657331"/>
                <a:ext cx="29064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/>
                  <a:t>Hash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1800" dirty="0"/>
                  <a:t> construction given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1800" dirty="0"/>
                  <a:t> is unchanged: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23E97C-78AF-7C63-CA1E-8B56A6BE4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" y="2657331"/>
                <a:ext cx="2906478" cy="646331"/>
              </a:xfrm>
              <a:prstGeom prst="rect">
                <a:avLst/>
              </a:prstGeom>
              <a:blipFill>
                <a:blip r:embed="rId6"/>
                <a:stretch>
                  <a:fillRect l="-437" t="-5769" r="-30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BBA23C0-A46C-C9FE-AE05-C5CD3D0F6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45" t="78547" r="49486"/>
          <a:stretch/>
        </p:blipFill>
        <p:spPr>
          <a:xfrm>
            <a:off x="6520575" y="3415939"/>
            <a:ext cx="3843088" cy="1767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C865DD-736F-D9C7-24B5-981DB9C3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899" t="13182" b="22532"/>
          <a:stretch/>
        </p:blipFill>
        <p:spPr>
          <a:xfrm>
            <a:off x="9608359" y="-65166"/>
            <a:ext cx="2559756" cy="34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B69D4-6FB0-7EBA-0F17-8907C029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4142C-227F-CAE5-387A-8A3D11C7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9" y="69274"/>
            <a:ext cx="10515600" cy="1325563"/>
          </a:xfrm>
        </p:spPr>
        <p:txBody>
          <a:bodyPr/>
          <a:lstStyle/>
          <a:p>
            <a:r>
              <a:rPr lang="en-US" dirty="0"/>
              <a:t>OAEP Proof Idea – 3</a:t>
            </a:r>
            <a:r>
              <a:rPr lang="en-US" baseline="30000" dirty="0"/>
              <a:t>rd</a:t>
            </a:r>
            <a:r>
              <a:rPr lang="en-US" dirty="0"/>
              <a:t> change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F660B6-8795-A2DE-A0D7-4F9E6029FCD0}"/>
              </a:ext>
            </a:extLst>
          </p:cNvPr>
          <p:cNvGrpSpPr/>
          <p:nvPr/>
        </p:nvGrpSpPr>
        <p:grpSpPr>
          <a:xfrm>
            <a:off x="85278" y="1212443"/>
            <a:ext cx="2841307" cy="4393956"/>
            <a:chOff x="7873024" y="2497461"/>
            <a:chExt cx="2657825" cy="4110210"/>
          </a:xfrm>
        </p:grpSpPr>
        <p:pic>
          <p:nvPicPr>
            <p:cNvPr id="12" name="Picture 11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33A6873-27BC-4986-26F8-AD345887C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141" t="12658" r="9594" b="32989"/>
            <a:stretch/>
          </p:blipFill>
          <p:spPr>
            <a:xfrm>
              <a:off x="7873024" y="2497461"/>
              <a:ext cx="2657825" cy="41102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E1EFB3-9EF6-ACA9-85C9-40CA5427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3738" y="3506317"/>
              <a:ext cx="969772" cy="277513"/>
            </a:xfrm>
            <a:prstGeom prst="rect">
              <a:avLst/>
            </a:prstGeom>
          </p:spPr>
        </p:pic>
      </p:grp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D2CB6285-788B-C1F7-6C4E-0E5DD5614A7A}"/>
              </a:ext>
            </a:extLst>
          </p:cNvPr>
          <p:cNvCxnSpPr>
            <a:cxnSpLocks/>
          </p:cNvCxnSpPr>
          <p:nvPr/>
        </p:nvCxnSpPr>
        <p:spPr>
          <a:xfrm>
            <a:off x="3069771" y="3960430"/>
            <a:ext cx="3623828" cy="676884"/>
          </a:xfrm>
          <a:prstGeom prst="curved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9847519-134A-C872-394A-532B74627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896" y="5561827"/>
            <a:ext cx="6038704" cy="13431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CB217B-2D21-6E4F-91A7-AB240D510F73}"/>
              </a:ext>
            </a:extLst>
          </p:cNvPr>
          <p:cNvGrpSpPr/>
          <p:nvPr/>
        </p:nvGrpSpPr>
        <p:grpSpPr>
          <a:xfrm>
            <a:off x="6693599" y="1281890"/>
            <a:ext cx="3155006" cy="4281164"/>
            <a:chOff x="8787504" y="1529506"/>
            <a:chExt cx="2743200" cy="3722367"/>
          </a:xfrm>
        </p:grpSpPr>
        <p:pic>
          <p:nvPicPr>
            <p:cNvPr id="2" name="Picture 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462986D-68D1-5D8C-EAA6-B2074E803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53" t="4507" r="62221" b="11533"/>
            <a:stretch/>
          </p:blipFill>
          <p:spPr>
            <a:xfrm>
              <a:off x="8787504" y="1529506"/>
              <a:ext cx="2743200" cy="372236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2F0C8A-C802-2682-961F-FC1BB9DAE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0595" y="2567921"/>
              <a:ext cx="797056" cy="22808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1EF041-4C95-F32E-F408-B4465C7AAB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1" r="2815"/>
          <a:stretch/>
        </p:blipFill>
        <p:spPr>
          <a:xfrm>
            <a:off x="3030582" y="1415955"/>
            <a:ext cx="3866606" cy="212047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7515B47-B5C7-B3C4-1553-513FC6433950}"/>
              </a:ext>
            </a:extLst>
          </p:cNvPr>
          <p:cNvGrpSpPr/>
          <p:nvPr/>
        </p:nvGrpSpPr>
        <p:grpSpPr>
          <a:xfrm>
            <a:off x="24777" y="5671801"/>
            <a:ext cx="2526440" cy="619234"/>
            <a:chOff x="97472" y="6039303"/>
            <a:chExt cx="2526440" cy="619234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EA3B44D2-A7C4-3EAB-2019-35B9AB41E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3064"/>
            <a:stretch/>
          </p:blipFill>
          <p:spPr>
            <a:xfrm>
              <a:off x="97472" y="6053033"/>
              <a:ext cx="2488937" cy="605504"/>
            </a:xfrm>
            <a:prstGeom prst="rect">
              <a:avLst/>
            </a:prstGeom>
          </p:spPr>
        </p:pic>
        <p:pic>
          <p:nvPicPr>
            <p:cNvPr id="24" name="Picture 2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283CA6C-DFED-B46D-E805-A8F241FA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983" t="23565" r="3019" b="69461"/>
            <a:stretch/>
          </p:blipFill>
          <p:spPr>
            <a:xfrm>
              <a:off x="2338194" y="6039303"/>
              <a:ext cx="285718" cy="46677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25E89EE-0BC7-BDC0-E51E-14DFAC364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899" t="13182" b="22532"/>
          <a:stretch/>
        </p:blipFill>
        <p:spPr>
          <a:xfrm>
            <a:off x="10044253" y="-91292"/>
            <a:ext cx="2228365" cy="30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B69D4-6FB0-7EBA-0F17-8907C029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4142C-227F-CAE5-387A-8A3D11C7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9" y="69274"/>
            <a:ext cx="10515600" cy="1325563"/>
          </a:xfrm>
        </p:spPr>
        <p:txBody>
          <a:bodyPr/>
          <a:lstStyle/>
          <a:p>
            <a:r>
              <a:rPr lang="en-US" dirty="0"/>
              <a:t>OAEP Proof Idea – 4</a:t>
            </a:r>
            <a:r>
              <a:rPr lang="en-US" baseline="30000" dirty="0"/>
              <a:t>th</a:t>
            </a:r>
            <a:r>
              <a:rPr lang="en-US" dirty="0"/>
              <a:t> change </a:t>
            </a:r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D2CB6285-788B-C1F7-6C4E-0E5DD5614A7A}"/>
              </a:ext>
            </a:extLst>
          </p:cNvPr>
          <p:cNvCxnSpPr>
            <a:cxnSpLocks/>
          </p:cNvCxnSpPr>
          <p:nvPr/>
        </p:nvCxnSpPr>
        <p:spPr>
          <a:xfrm>
            <a:off x="3254587" y="2875397"/>
            <a:ext cx="3026229" cy="494004"/>
          </a:xfrm>
          <a:prstGeom prst="curvedConnector3">
            <a:avLst>
              <a:gd name="adj1" fmla="val 50000"/>
            </a:avLst>
          </a:prstGeom>
          <a:ln w="57150">
            <a:solidFill>
              <a:srgbClr val="D515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9847519-134A-C872-394A-532B7462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96" y="5561827"/>
            <a:ext cx="6038704" cy="13431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C865DD-736F-D9C7-24B5-981DB9C3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9" t="13182" b="22532"/>
          <a:stretch/>
        </p:blipFill>
        <p:spPr>
          <a:xfrm>
            <a:off x="10044253" y="-91292"/>
            <a:ext cx="2228365" cy="3030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CB217B-2D21-6E4F-91A7-AB240D510F73}"/>
              </a:ext>
            </a:extLst>
          </p:cNvPr>
          <p:cNvGrpSpPr/>
          <p:nvPr/>
        </p:nvGrpSpPr>
        <p:grpSpPr>
          <a:xfrm>
            <a:off x="-85235" y="1128206"/>
            <a:ext cx="3155006" cy="4281164"/>
            <a:chOff x="8787504" y="1529506"/>
            <a:chExt cx="2743200" cy="3722367"/>
          </a:xfrm>
        </p:grpSpPr>
        <p:pic>
          <p:nvPicPr>
            <p:cNvPr id="2" name="Picture 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462986D-68D1-5D8C-EAA6-B2074E803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53" t="4507" r="62221" b="11533"/>
            <a:stretch/>
          </p:blipFill>
          <p:spPr>
            <a:xfrm>
              <a:off x="8787504" y="1529506"/>
              <a:ext cx="2743200" cy="372236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2F0C8A-C802-2682-961F-FC1BB9DAE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0595" y="2567921"/>
              <a:ext cx="797056" cy="22808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515B47-B5C7-B3C4-1553-513FC6433950}"/>
              </a:ext>
            </a:extLst>
          </p:cNvPr>
          <p:cNvGrpSpPr/>
          <p:nvPr/>
        </p:nvGrpSpPr>
        <p:grpSpPr>
          <a:xfrm>
            <a:off x="24777" y="5671801"/>
            <a:ext cx="2526440" cy="619234"/>
            <a:chOff x="97472" y="6039303"/>
            <a:chExt cx="2526440" cy="619234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EA3B44D2-A7C4-3EAB-2019-35B9AB41E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3064"/>
            <a:stretch/>
          </p:blipFill>
          <p:spPr>
            <a:xfrm>
              <a:off x="97472" y="6053033"/>
              <a:ext cx="2488937" cy="605504"/>
            </a:xfrm>
            <a:prstGeom prst="rect">
              <a:avLst/>
            </a:prstGeom>
          </p:spPr>
        </p:pic>
        <p:pic>
          <p:nvPicPr>
            <p:cNvPr id="24" name="Picture 2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283CA6C-DFED-B46D-E805-A8F241FA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3983" t="23565" r="3019" b="69461"/>
            <a:stretch/>
          </p:blipFill>
          <p:spPr>
            <a:xfrm>
              <a:off x="2338194" y="6039303"/>
              <a:ext cx="285718" cy="46677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E68FFF-5E0A-984B-64B0-8748AF3D5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633" y="1394837"/>
            <a:ext cx="3460868" cy="4235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D4CE2-24EA-0C65-2B63-BFCD58C7CE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382" y="1091675"/>
            <a:ext cx="3211499" cy="1574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CB8BD-77EA-B14F-DF3C-C8BD031422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3634" y="7284115"/>
            <a:ext cx="2443998" cy="12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B69D4-6FB0-7EBA-0F17-8907C029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4142C-227F-CAE5-387A-8A3D11C7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9" y="69274"/>
            <a:ext cx="10515600" cy="1325563"/>
          </a:xfrm>
        </p:spPr>
        <p:txBody>
          <a:bodyPr/>
          <a:lstStyle/>
          <a:p>
            <a:r>
              <a:rPr lang="en-US" dirty="0"/>
              <a:t>OAEP Proof Idea – 4</a:t>
            </a:r>
            <a:r>
              <a:rPr lang="en-US" baseline="30000" dirty="0"/>
              <a:t>th</a:t>
            </a:r>
            <a:r>
              <a:rPr lang="en-US" dirty="0"/>
              <a:t> change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A4A96A-6DB2-2239-D06A-6CCD3A83A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0" t="66325" r="31356" b="20884"/>
          <a:stretch/>
        </p:blipFill>
        <p:spPr>
          <a:xfrm>
            <a:off x="223788" y="2139746"/>
            <a:ext cx="6223375" cy="851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820BC-04A8-BDE9-8445-D1D146B3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9" t="80074" r="37510" b="9569"/>
          <a:stretch/>
        </p:blipFill>
        <p:spPr>
          <a:xfrm>
            <a:off x="361760" y="3067774"/>
            <a:ext cx="4231429" cy="686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394E8-AF35-C2E8-3516-DE770BA65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9" t="90431" r="46679" b="853"/>
          <a:stretch/>
        </p:blipFill>
        <p:spPr>
          <a:xfrm>
            <a:off x="3207409" y="3140274"/>
            <a:ext cx="3289525" cy="577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22A0B3-6B1B-7AB2-5889-0F90A138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005" y="1394837"/>
            <a:ext cx="3460868" cy="4235444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9BA8590F-3655-34AA-E651-FD841D1C06C7}"/>
              </a:ext>
            </a:extLst>
          </p:cNvPr>
          <p:cNvSpPr/>
          <p:nvPr/>
        </p:nvSpPr>
        <p:spPr>
          <a:xfrm>
            <a:off x="6666957" y="1838368"/>
            <a:ext cx="931855" cy="3144982"/>
          </a:xfrm>
          <a:prstGeom prst="leftBrace">
            <a:avLst>
              <a:gd name="adj1" fmla="val 111224"/>
              <a:gd name="adj2" fmla="val 50000"/>
            </a:avLst>
          </a:prstGeom>
          <a:ln w="28575">
            <a:solidFill>
              <a:srgbClr val="D51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D8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2215C6-9232-C67F-58E5-5415B03F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92" y="4079888"/>
            <a:ext cx="4486101" cy="24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9F34-61DB-57E3-3E3C-9D70460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269" y="545532"/>
            <a:ext cx="1861457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F9260-3B00-457E-AA65-E9848FAC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9F77A5-3D71-C79C-9AD6-27B4D4D3A686}"/>
              </a:ext>
            </a:extLst>
          </p:cNvPr>
          <p:cNvSpPr txBox="1">
            <a:spLocks/>
          </p:cNvSpPr>
          <p:nvPr/>
        </p:nvSpPr>
        <p:spPr>
          <a:xfrm>
            <a:off x="4339314" y="1871094"/>
            <a:ext cx="4271286" cy="470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Background</a:t>
            </a:r>
          </a:p>
          <a:p>
            <a:pPr>
              <a:lnSpc>
                <a:spcPct val="150000"/>
              </a:lnSpc>
            </a:pPr>
            <a:r>
              <a:rPr lang="en-US" dirty="0"/>
              <a:t>OAEP result preview </a:t>
            </a:r>
          </a:p>
          <a:p>
            <a:pPr>
              <a:lnSpc>
                <a:spcPct val="150000"/>
              </a:lnSpc>
            </a:pPr>
            <a:r>
              <a:rPr lang="en-US" dirty="0"/>
              <a:t>Tools</a:t>
            </a:r>
          </a:p>
          <a:p>
            <a:pPr>
              <a:lnSpc>
                <a:spcPct val="150000"/>
              </a:lnSpc>
            </a:pPr>
            <a:r>
              <a:rPr lang="en-US" dirty="0"/>
              <a:t>OAEP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</a:rPr>
              <a:t>FO</a:t>
            </a:r>
          </a:p>
        </p:txBody>
      </p:sp>
    </p:spTree>
    <p:extLst>
      <p:ext uri="{BB962C8B-B14F-4D97-AF65-F5344CB8AC3E}">
        <p14:creationId xmlns:p14="http://schemas.microsoft.com/office/powerpoint/2010/main" val="83441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D7D7-C870-D8A9-F97A-7911F3BD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95" y="183085"/>
            <a:ext cx="11561210" cy="1325563"/>
          </a:xfrm>
        </p:spPr>
        <p:txBody>
          <a:bodyPr>
            <a:normAutofit/>
          </a:bodyPr>
          <a:lstStyle/>
          <a:p>
            <a:r>
              <a:rPr lang="en-US" dirty="0"/>
              <a:t>The Random Oracle Model [</a:t>
            </a:r>
            <a:r>
              <a:rPr lang="en-US" dirty="0" err="1"/>
              <a:t>Bellare</a:t>
            </a:r>
            <a:r>
              <a:rPr lang="en-US" dirty="0"/>
              <a:t> &amp; </a:t>
            </a:r>
            <a:r>
              <a:rPr lang="en-US" dirty="0" err="1"/>
              <a:t>Rogaway</a:t>
            </a:r>
            <a:r>
              <a:rPr lang="en-US" dirty="0"/>
              <a:t> ‘93]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A533A-BED1-6656-84DD-336698A20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30" y="1508649"/>
            <a:ext cx="6131925" cy="521282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Random Oracle: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Returns a random value when queried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Consistent outputs for the same inputs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 only be evaluated in a black-box way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/>
                </a:solidFill>
              </a:rPr>
              <a:t>Does not exist </a:t>
            </a:r>
            <a:r>
              <a:rPr lang="en-US" dirty="0"/>
              <a:t>in the real world</a:t>
            </a:r>
          </a:p>
          <a:p>
            <a:pPr>
              <a:lnSpc>
                <a:spcPct val="150000"/>
              </a:lnSpc>
            </a:pPr>
            <a:r>
              <a:rPr lang="en-US" dirty="0"/>
              <a:t>Proving a scheme secure in the ROM shows security against black-box attacks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2073-1F3C-4808-615D-11056C1D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E6F7892-4FA5-FCC7-1505-422266CD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773" y="1408909"/>
            <a:ext cx="4203807" cy="4947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89FC3-5FB9-74A7-BBAF-54A65B87D794}"/>
              </a:ext>
            </a:extLst>
          </p:cNvPr>
          <p:cNvSpPr txBox="1"/>
          <p:nvPr/>
        </p:nvSpPr>
        <p:spPr>
          <a:xfrm rot="5400000">
            <a:off x="10634180" y="4765407"/>
            <a:ext cx="180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R. Anderson ’08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EC1770-E3E2-E21E-EBFA-955E9B16AFB3}"/>
              </a:ext>
            </a:extLst>
          </p:cNvPr>
          <p:cNvSpPr/>
          <p:nvPr/>
        </p:nvSpPr>
        <p:spPr>
          <a:xfrm rot="2700000">
            <a:off x="8376586" y="4581329"/>
            <a:ext cx="754244" cy="691163"/>
          </a:xfrm>
          <a:custGeom>
            <a:avLst/>
            <a:gdLst>
              <a:gd name="connsiteX0" fmla="*/ 0 w 754244"/>
              <a:gd name="connsiteY0" fmla="*/ 0 h 691163"/>
              <a:gd name="connsiteX1" fmla="*/ 754244 w 754244"/>
              <a:gd name="connsiteY1" fmla="*/ 0 h 691163"/>
              <a:gd name="connsiteX2" fmla="*/ 754244 w 754244"/>
              <a:gd name="connsiteY2" fmla="*/ 691163 h 691163"/>
              <a:gd name="connsiteX3" fmla="*/ 0 w 754244"/>
              <a:gd name="connsiteY3" fmla="*/ 691163 h 691163"/>
              <a:gd name="connsiteX4" fmla="*/ 0 w 754244"/>
              <a:gd name="connsiteY4" fmla="*/ 0 h 69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244" h="691163" extrusionOk="0">
                <a:moveTo>
                  <a:pt x="0" y="0"/>
                </a:moveTo>
                <a:cubicBezTo>
                  <a:pt x="93014" y="-17846"/>
                  <a:pt x="560522" y="-16113"/>
                  <a:pt x="754244" y="0"/>
                </a:cubicBezTo>
                <a:cubicBezTo>
                  <a:pt x="769553" y="274908"/>
                  <a:pt x="763444" y="383032"/>
                  <a:pt x="754244" y="691163"/>
                </a:cubicBezTo>
                <a:cubicBezTo>
                  <a:pt x="385015" y="643111"/>
                  <a:pt x="208748" y="735654"/>
                  <a:pt x="0" y="691163"/>
                </a:cubicBezTo>
                <a:cubicBezTo>
                  <a:pt x="2758" y="550534"/>
                  <a:pt x="21250" y="133658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4CC6C14-BA5B-2E9D-1862-125A6B278F8B}"/>
              </a:ext>
            </a:extLst>
          </p:cNvPr>
          <p:cNvSpPr/>
          <p:nvPr/>
        </p:nvSpPr>
        <p:spPr>
          <a:xfrm>
            <a:off x="7457283" y="2819309"/>
            <a:ext cx="1789725" cy="1653637"/>
          </a:xfrm>
          <a:custGeom>
            <a:avLst/>
            <a:gdLst>
              <a:gd name="connsiteX0" fmla="*/ 2883 w 1789725"/>
              <a:gd name="connsiteY0" fmla="*/ 604115 h 1653637"/>
              <a:gd name="connsiteX1" fmla="*/ 738863 w 1789725"/>
              <a:gd name="connsiteY1" fmla="*/ 1950 h 1653637"/>
              <a:gd name="connsiteX2" fmla="*/ 1787078 w 1789725"/>
              <a:gd name="connsiteY2" fmla="*/ 793686 h 1653637"/>
              <a:gd name="connsiteX3" fmla="*/ 1006493 w 1789725"/>
              <a:gd name="connsiteY3" fmla="*/ 1652330 h 1653637"/>
              <a:gd name="connsiteX4" fmla="*/ 2883 w 1789725"/>
              <a:gd name="connsiteY4" fmla="*/ 604115 h 165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725" h="1653637" extrusionOk="0">
                <a:moveTo>
                  <a:pt x="2883" y="604115"/>
                </a:moveTo>
                <a:cubicBezTo>
                  <a:pt x="-91997" y="343502"/>
                  <a:pt x="473752" y="3741"/>
                  <a:pt x="738863" y="1950"/>
                </a:cubicBezTo>
                <a:cubicBezTo>
                  <a:pt x="1025464" y="24439"/>
                  <a:pt x="1761754" y="531853"/>
                  <a:pt x="1787078" y="793686"/>
                </a:cubicBezTo>
                <a:cubicBezTo>
                  <a:pt x="1879013" y="1067994"/>
                  <a:pt x="1298859" y="1654756"/>
                  <a:pt x="1006493" y="1652330"/>
                </a:cubicBezTo>
                <a:cubicBezTo>
                  <a:pt x="726553" y="1599580"/>
                  <a:pt x="87652" y="886489"/>
                  <a:pt x="2883" y="604115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399290122">
                  <a:custGeom>
                    <a:avLst/>
                    <a:gdLst>
                      <a:gd name="connsiteX0" fmla="*/ 2883 w 1789725"/>
                      <a:gd name="connsiteY0" fmla="*/ 604115 h 1653637"/>
                      <a:gd name="connsiteX1" fmla="*/ 738863 w 1789725"/>
                      <a:gd name="connsiteY1" fmla="*/ 1950 h 1653637"/>
                      <a:gd name="connsiteX2" fmla="*/ 1787078 w 1789725"/>
                      <a:gd name="connsiteY2" fmla="*/ 793686 h 1653637"/>
                      <a:gd name="connsiteX3" fmla="*/ 1006493 w 1789725"/>
                      <a:gd name="connsiteY3" fmla="*/ 1652330 h 1653637"/>
                      <a:gd name="connsiteX4" fmla="*/ 2883 w 1789725"/>
                      <a:gd name="connsiteY4" fmla="*/ 604115 h 1653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9725" h="1653637">
                        <a:moveTo>
                          <a:pt x="2883" y="604115"/>
                        </a:moveTo>
                        <a:cubicBezTo>
                          <a:pt x="-41722" y="329052"/>
                          <a:pt x="441497" y="-29645"/>
                          <a:pt x="738863" y="1950"/>
                        </a:cubicBezTo>
                        <a:cubicBezTo>
                          <a:pt x="1036229" y="33545"/>
                          <a:pt x="1742473" y="518623"/>
                          <a:pt x="1787078" y="793686"/>
                        </a:cubicBezTo>
                        <a:cubicBezTo>
                          <a:pt x="1831683" y="1068749"/>
                          <a:pt x="1302000" y="1685784"/>
                          <a:pt x="1006493" y="1652330"/>
                        </a:cubicBezTo>
                        <a:cubicBezTo>
                          <a:pt x="710986" y="1618876"/>
                          <a:pt x="47488" y="879178"/>
                          <a:pt x="2883" y="60411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61E70B-2714-A417-9C69-801D42380B87}"/>
              </a:ext>
            </a:extLst>
          </p:cNvPr>
          <p:cNvSpPr/>
          <p:nvPr/>
        </p:nvSpPr>
        <p:spPr>
          <a:xfrm>
            <a:off x="7227471" y="1430591"/>
            <a:ext cx="4203807" cy="434571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3" grpId="1" uiExpand="1" build="p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9F69-3A99-913D-351B-18C2F2A72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48" y="244580"/>
            <a:ext cx="8984226" cy="1325563"/>
          </a:xfrm>
        </p:spPr>
        <p:txBody>
          <a:bodyPr/>
          <a:lstStyle/>
          <a:p>
            <a:r>
              <a:rPr lang="en-US" dirty="0"/>
              <a:t>Fujisaki-Okamoto Encryption Transform [FO’99]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8B5438-7912-AD9B-171C-CC15F6513B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534" y="1839278"/>
                <a:ext cx="7339223" cy="4882430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en-US" dirty="0"/>
                  <a:t>Ingredients: 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dirty="0"/>
                  <a:t>1 </a:t>
                </a:r>
                <a:r>
                  <a:rPr lang="en-US" dirty="0">
                    <a:solidFill>
                      <a:srgbClr val="7030A0"/>
                    </a:solidFill>
                  </a:rPr>
                  <a:t>OW-CPA public key encryption (PKE) scheme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dirty="0"/>
                  <a:t>1 </a:t>
                </a:r>
                <a:r>
                  <a:rPr lang="en-US" dirty="0">
                    <a:solidFill>
                      <a:srgbClr val="007254"/>
                    </a:solidFill>
                  </a:rPr>
                  <a:t>symmetric key (SE) (aka private-key)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007254"/>
                    </a:solidFill>
                  </a:rPr>
                  <a:t>encryption scheme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dirty="0">
                    <a:solidFill>
                      <a:schemeClr val="accent6"/>
                    </a:solidFill>
                  </a:rPr>
                  <a:t>2 random oracles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)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dirty="0"/>
                  <a:t>Result: </a:t>
                </a:r>
                <a:r>
                  <a:rPr lang="en-US" dirty="0">
                    <a:solidFill>
                      <a:srgbClr val="00B0F0"/>
                    </a:solidFill>
                  </a:rPr>
                  <a:t>IND-CCA2 public-key </a:t>
                </a:r>
                <a:r>
                  <a:rPr lang="en-US" dirty="0"/>
                  <a:t>encryption scheme</a:t>
                </a:r>
              </a:p>
              <a:p>
                <a:pPr marL="285750" indent="-285750">
                  <a:lnSpc>
                    <a:spcPct val="150000"/>
                  </a:lnSpc>
                </a:pPr>
                <a:r>
                  <a:rPr lang="en-US" sz="2600" dirty="0"/>
                  <a:t>Used by </a:t>
                </a:r>
                <a:r>
                  <a:rPr lang="en-CA" sz="2600" dirty="0"/>
                  <a:t>CRYSTALS-</a:t>
                </a:r>
                <a:r>
                  <a:rPr lang="en-CA" sz="2600" dirty="0" err="1"/>
                  <a:t>Kyber</a:t>
                </a:r>
                <a:r>
                  <a:rPr lang="en-US" sz="2600" dirty="0"/>
                  <a:t>, </a:t>
                </a:r>
                <a:r>
                  <a:rPr lang="en-CA" sz="2600" dirty="0"/>
                  <a:t>NIST’s post-quantum standardization selection for </a:t>
                </a:r>
                <a:r>
                  <a:rPr lang="en-CA" sz="2600" i="1" dirty="0"/>
                  <a:t>Public-key Encryption and Key-establishment Algorithms</a:t>
                </a:r>
              </a:p>
              <a:p>
                <a:pPr marL="742950" lvl="1" indent="-285750">
                  <a:lnSpc>
                    <a:spcPct val="150000"/>
                  </a:lnSpc>
                </a:pPr>
                <a:r>
                  <a:rPr lang="en-CA" sz="2500" dirty="0"/>
                  <a:t>But our instantiation is </a:t>
                </a:r>
                <a:r>
                  <a:rPr lang="en-CA" sz="2500" dirty="0">
                    <a:solidFill>
                      <a:schemeClr val="accent6"/>
                    </a:solidFill>
                  </a:rPr>
                  <a:t>not post-quantum secure </a:t>
                </a:r>
                <a:r>
                  <a:rPr lang="en-CA" sz="2500" dirty="0"/>
                  <a:t>(ELF construction uses DDH)</a:t>
                </a:r>
                <a:endParaRPr lang="en-US" dirty="0"/>
              </a:p>
              <a:p>
                <a:pPr>
                  <a:lnSpc>
                    <a:spcPct val="160000"/>
                  </a:lnSpc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8B5438-7912-AD9B-171C-CC15F6513B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534" y="1839278"/>
                <a:ext cx="7339223" cy="4882430"/>
              </a:xfrm>
              <a:blipFill>
                <a:blip r:embed="rId3"/>
                <a:stretch>
                  <a:fillRect l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F7F94FF-D927-BBDC-410C-5D40579CE6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596"/>
          <a:stretch/>
        </p:blipFill>
        <p:spPr>
          <a:xfrm>
            <a:off x="7506537" y="262099"/>
            <a:ext cx="4043364" cy="6004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DA87C5-4DB6-1A9E-DC06-755933DD1B9D}"/>
              </a:ext>
            </a:extLst>
          </p:cNvPr>
          <p:cNvGrpSpPr/>
          <p:nvPr/>
        </p:nvGrpSpPr>
        <p:grpSpPr>
          <a:xfrm>
            <a:off x="9490718" y="4919347"/>
            <a:ext cx="2478049" cy="1676554"/>
            <a:chOff x="9612351" y="4985503"/>
            <a:chExt cx="2478049" cy="1676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BB79C-DFEF-62E8-6EBE-4983577C5D91}"/>
                </a:ext>
              </a:extLst>
            </p:cNvPr>
            <p:cNvSpPr/>
            <p:nvPr/>
          </p:nvSpPr>
          <p:spPr>
            <a:xfrm>
              <a:off x="9612351" y="4985503"/>
              <a:ext cx="2478049" cy="16765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E3088F3A-3F59-62BD-8EE6-79FD923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7706" y="4985503"/>
              <a:ext cx="2386393" cy="161039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C7308-E362-ADF9-4910-454F8B0F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306787-14F1-96D7-C0A7-046B8D34B874}"/>
              </a:ext>
            </a:extLst>
          </p:cNvPr>
          <p:cNvCxnSpPr>
            <a:cxnSpLocks/>
          </p:cNvCxnSpPr>
          <p:nvPr/>
        </p:nvCxnSpPr>
        <p:spPr>
          <a:xfrm flipV="1">
            <a:off x="6096000" y="2218765"/>
            <a:ext cx="2113429" cy="4068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5B9112-BA25-0700-2AEA-FA5B362F5C53}"/>
              </a:ext>
            </a:extLst>
          </p:cNvPr>
          <p:cNvCxnSpPr>
            <a:cxnSpLocks/>
          </p:cNvCxnSpPr>
          <p:nvPr/>
        </p:nvCxnSpPr>
        <p:spPr>
          <a:xfrm>
            <a:off x="4950823" y="3274359"/>
            <a:ext cx="3426695" cy="1189715"/>
          </a:xfrm>
          <a:prstGeom prst="straightConnector1">
            <a:avLst/>
          </a:prstGeom>
          <a:ln w="38100">
            <a:solidFill>
              <a:srgbClr val="0072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422FEA-AD9A-EEB1-B008-3C486C64E708}"/>
              </a:ext>
            </a:extLst>
          </p:cNvPr>
          <p:cNvCxnSpPr>
            <a:cxnSpLocks/>
          </p:cNvCxnSpPr>
          <p:nvPr/>
        </p:nvCxnSpPr>
        <p:spPr>
          <a:xfrm>
            <a:off x="4167051" y="3579223"/>
            <a:ext cx="4443549" cy="9854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56AA16-1473-CE87-BDB7-54D01C9D9479}"/>
              </a:ext>
            </a:extLst>
          </p:cNvPr>
          <p:cNvCxnSpPr>
            <a:cxnSpLocks/>
          </p:cNvCxnSpPr>
          <p:nvPr/>
        </p:nvCxnSpPr>
        <p:spPr>
          <a:xfrm flipV="1">
            <a:off x="4167051" y="1602470"/>
            <a:ext cx="4674390" cy="197675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C473C2A-552F-69D8-83CB-323A0D6C0319}"/>
              </a:ext>
            </a:extLst>
          </p:cNvPr>
          <p:cNvSpPr txBox="1"/>
          <p:nvPr/>
        </p:nvSpPr>
        <p:spPr>
          <a:xfrm>
            <a:off x="10817892" y="3274359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plaintext</a:t>
            </a:r>
          </a:p>
          <a:p>
            <a:r>
              <a:rPr lang="en-US" dirty="0">
                <a:solidFill>
                  <a:srgbClr val="00B0F0"/>
                </a:solidFill>
              </a:rPr>
              <a:t>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7678D-0131-121C-5087-9CDAAE406CDE}"/>
              </a:ext>
            </a:extLst>
          </p:cNvPr>
          <p:cNvSpPr txBox="1"/>
          <p:nvPr/>
        </p:nvSpPr>
        <p:spPr>
          <a:xfrm>
            <a:off x="10894034" y="1839278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random</a:t>
            </a:r>
          </a:p>
          <a:p>
            <a:r>
              <a:rPr lang="en-US" dirty="0">
                <a:solidFill>
                  <a:srgbClr val="00B0F0"/>
                </a:solidFill>
              </a:rPr>
              <a:t>coins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1BED66-C7B1-3B1E-451C-A9BEE18A9E4D}"/>
              </a:ext>
            </a:extLst>
          </p:cNvPr>
          <p:cNvCxnSpPr>
            <a:stCxn id="5" idx="2"/>
          </p:cNvCxnSpPr>
          <p:nvPr/>
        </p:nvCxnSpPr>
        <p:spPr>
          <a:xfrm flipH="1">
            <a:off x="11106615" y="3920690"/>
            <a:ext cx="270886" cy="3598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AB5EDD-1537-CAE3-66BD-32CD89F8B21B}"/>
              </a:ext>
            </a:extLst>
          </p:cNvPr>
          <p:cNvCxnSpPr>
            <a:cxnSpLocks/>
          </p:cNvCxnSpPr>
          <p:nvPr/>
        </p:nvCxnSpPr>
        <p:spPr>
          <a:xfrm flipH="1" flipV="1">
            <a:off x="11193420" y="1353118"/>
            <a:ext cx="5662" cy="44138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CFB977-AC7E-7965-BCD6-F2A5457EAB9F}"/>
                  </a:ext>
                </a:extLst>
              </p:cNvPr>
              <p:cNvSpPr txBox="1"/>
              <p:nvPr/>
            </p:nvSpPr>
            <p:spPr>
              <a:xfrm>
                <a:off x="4679102" y="955332"/>
                <a:ext cx="2810071" cy="1501117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Encrypt-with-Hash (</a:t>
                </a:r>
                <a:r>
                  <a:rPr lang="en-US" u="sng" dirty="0" err="1"/>
                  <a:t>EwH</a:t>
                </a:r>
                <a:r>
                  <a:rPr lang="en-US" u="sng" dirty="0"/>
                  <a:t>)</a:t>
                </a:r>
              </a:p>
              <a:p>
                <a:r>
                  <a:rPr lang="en-US" dirty="0"/>
                  <a:t>The random coins of the encryption are the hash of the plaintext:</a:t>
                </a:r>
              </a:p>
              <a:p>
                <a:pPr algn="ctr"/>
                <a:r>
                  <a:rPr lang="en-US" dirty="0" err="1"/>
                  <a:t>PKE.Enc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;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CFB977-AC7E-7965-BCD6-F2A5457EA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102" y="955332"/>
                <a:ext cx="2810071" cy="1501117"/>
              </a:xfrm>
              <a:prstGeom prst="rect">
                <a:avLst/>
              </a:prstGeom>
              <a:blipFill>
                <a:blip r:embed="rId6"/>
                <a:stretch>
                  <a:fillRect l="-1333" t="-1653" b="-3306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F7F1A7-BD77-3F2C-BB81-9C897E7BBD8E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489173" y="1602470"/>
            <a:ext cx="1352268" cy="10342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8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7" grpId="0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D3FE2B6-FD63-EADC-016B-FEF3896ACFE8}"/>
              </a:ext>
            </a:extLst>
          </p:cNvPr>
          <p:cNvGrpSpPr/>
          <p:nvPr/>
        </p:nvGrpSpPr>
        <p:grpSpPr>
          <a:xfrm>
            <a:off x="7775049" y="3020475"/>
            <a:ext cx="3388348" cy="1399522"/>
            <a:chOff x="7779434" y="3024560"/>
            <a:chExt cx="3388348" cy="13995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396B41-EBBE-71F2-FA72-87CF9B3FEB34}"/>
                </a:ext>
              </a:extLst>
            </p:cNvPr>
            <p:cNvSpPr/>
            <p:nvPr/>
          </p:nvSpPr>
          <p:spPr>
            <a:xfrm>
              <a:off x="7779434" y="3024560"/>
              <a:ext cx="3388348" cy="1325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BEA67CA-13CD-098B-EC4B-E937FEA969B5}"/>
                </a:ext>
              </a:extLst>
            </p:cNvPr>
            <p:cNvCxnSpPr>
              <a:cxnSpLocks/>
            </p:cNvCxnSpPr>
            <p:nvPr/>
          </p:nvCxnSpPr>
          <p:spPr>
            <a:xfrm>
              <a:off x="9641539" y="3794457"/>
              <a:ext cx="0" cy="629625"/>
            </a:xfrm>
            <a:prstGeom prst="straightConnector1">
              <a:avLst/>
            </a:prstGeom>
            <a:ln w="28575">
              <a:solidFill>
                <a:srgbClr val="63636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5DFB369-D65C-2C5B-ED5C-64421B6EEC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86" t="53129" r="74924" b="39739"/>
          <a:stretch/>
        </p:blipFill>
        <p:spPr>
          <a:xfrm>
            <a:off x="9052020" y="3041048"/>
            <a:ext cx="1161471" cy="8452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EB0CD3-DE1F-AF42-69DE-4459B953AC43}"/>
              </a:ext>
            </a:extLst>
          </p:cNvPr>
          <p:cNvSpPr/>
          <p:nvPr/>
        </p:nvSpPr>
        <p:spPr>
          <a:xfrm>
            <a:off x="515007" y="2911366"/>
            <a:ext cx="6712634" cy="3946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17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5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3429000"/>
            <a:ext cx="6712634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9ECF1-9017-752D-4935-2F56459CF4B0}"/>
              </a:ext>
            </a:extLst>
          </p:cNvPr>
          <p:cNvSpPr/>
          <p:nvPr/>
        </p:nvSpPr>
        <p:spPr>
          <a:xfrm>
            <a:off x="7775049" y="3052005"/>
            <a:ext cx="3388348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43C28-0AB2-4A56-AB88-6B98A5DCB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356"/>
          <a:stretch/>
        </p:blipFill>
        <p:spPr>
          <a:xfrm>
            <a:off x="7457240" y="2923242"/>
            <a:ext cx="3943218" cy="15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09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3846786"/>
            <a:ext cx="6712634" cy="301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6F517-9A6D-5A91-FF40-D7E71C29E8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62" b="62274"/>
          <a:stretch/>
        </p:blipFill>
        <p:spPr>
          <a:xfrm>
            <a:off x="7446730" y="2948688"/>
            <a:ext cx="3943218" cy="14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0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4235669"/>
            <a:ext cx="6712634" cy="262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EF82F4-220E-448A-3D20-A4CEC0EE4A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" t="39523" r="4314" b="42913"/>
          <a:stretch/>
        </p:blipFill>
        <p:spPr>
          <a:xfrm>
            <a:off x="7515452" y="2935264"/>
            <a:ext cx="3755912" cy="14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0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4645572"/>
            <a:ext cx="6712634" cy="2212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10BA9-5E43-DC56-6EE8-30D62E158D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19" t="61303" r="1119" b="21133"/>
          <a:stretch/>
        </p:blipFill>
        <p:spPr>
          <a:xfrm>
            <a:off x="7469841" y="2908934"/>
            <a:ext cx="3943218" cy="14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88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5139559"/>
            <a:ext cx="6712634" cy="1718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5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5707117"/>
            <a:ext cx="6712634" cy="1150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F3A820-1861-8AF4-4486-357AC31CD2DD}"/>
              </a:ext>
            </a:extLst>
          </p:cNvPr>
          <p:cNvCxnSpPr>
            <a:cxnSpLocks/>
          </p:cNvCxnSpPr>
          <p:nvPr/>
        </p:nvCxnSpPr>
        <p:spPr>
          <a:xfrm flipV="1">
            <a:off x="5328745" y="1103586"/>
            <a:ext cx="4172607" cy="4056993"/>
          </a:xfrm>
          <a:prstGeom prst="straightConnector1">
            <a:avLst/>
          </a:prstGeom>
          <a:ln w="57150">
            <a:solidFill>
              <a:srgbClr val="FF8021">
                <a:alpha val="67059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46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/>
                  <a:t>(Tweaked) 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985A-4BD1-3A11-05C2-9C35FF501EFD}"/>
              </a:ext>
            </a:extLst>
          </p:cNvPr>
          <p:cNvSpPr/>
          <p:nvPr/>
        </p:nvSpPr>
        <p:spPr>
          <a:xfrm>
            <a:off x="515007" y="6159061"/>
            <a:ext cx="6712634" cy="69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B66812-7AC8-81D3-7056-9C9A7ADA396F}"/>
              </a:ext>
            </a:extLst>
          </p:cNvPr>
          <p:cNvCxnSpPr>
            <a:cxnSpLocks/>
          </p:cNvCxnSpPr>
          <p:nvPr/>
        </p:nvCxnSpPr>
        <p:spPr>
          <a:xfrm flipV="1">
            <a:off x="4582510" y="1755228"/>
            <a:ext cx="4424856" cy="4004441"/>
          </a:xfrm>
          <a:prstGeom prst="straightConnector1">
            <a:avLst/>
          </a:prstGeom>
          <a:ln w="57150">
            <a:solidFill>
              <a:srgbClr val="7030A0">
                <a:alpha val="67059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076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51" y="172032"/>
            <a:ext cx="10515600" cy="1325563"/>
          </a:xfrm>
        </p:spPr>
        <p:txBody>
          <a:bodyPr/>
          <a:lstStyle/>
          <a:p>
            <a:r>
              <a:rPr lang="en-US" dirty="0"/>
              <a:t>Informal results: 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>
                    <a:solidFill>
                      <a:srgbClr val="4E8F00"/>
                    </a:solidFill>
                  </a:rPr>
                  <a:t>(Tweaked) </a:t>
                </a:r>
                <a:r>
                  <a:rPr lang="en-US" sz="2400" dirty="0"/>
                  <a:t>FO transform is IND-CCA2 in the standard model if: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pairwise independent hash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Base PKE </a:t>
                </a:r>
                <a:r>
                  <a:rPr lang="en-US" dirty="0"/>
                  <a:t>is lossy encryption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007254"/>
                    </a:solidFill>
                  </a:rPr>
                  <a:t>Base SE </a:t>
                </a:r>
                <a:r>
                  <a:rPr lang="en-US" dirty="0"/>
                  <a:t>is authenticated encryption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F1F9A3-FCF5-D451-0634-7E9CFA3A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98" y="1378634"/>
                <a:ext cx="7504536" cy="5479366"/>
              </a:xfrm>
              <a:prstGeom prst="rect">
                <a:avLst/>
              </a:prstGeom>
              <a:blipFill>
                <a:blip r:embed="rId4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85A571-CC48-155D-289E-3B29F5BBF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8" r="9856" b="1686"/>
          <a:stretch/>
        </p:blipFill>
        <p:spPr>
          <a:xfrm>
            <a:off x="7469841" y="185176"/>
            <a:ext cx="4625788" cy="635373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B66812-7AC8-81D3-7056-9C9A7ADA396F}"/>
              </a:ext>
            </a:extLst>
          </p:cNvPr>
          <p:cNvCxnSpPr>
            <a:cxnSpLocks/>
          </p:cNvCxnSpPr>
          <p:nvPr/>
        </p:nvCxnSpPr>
        <p:spPr>
          <a:xfrm flipV="1">
            <a:off x="4561490" y="4981903"/>
            <a:ext cx="4624551" cy="1219200"/>
          </a:xfrm>
          <a:prstGeom prst="straightConnector1">
            <a:avLst/>
          </a:prstGeom>
          <a:ln w="57150">
            <a:solidFill>
              <a:srgbClr val="007254">
                <a:alpha val="67059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58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BF7C-BB12-821B-A8EE-EE5AB195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Instantiation of 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A783-8646-DD1B-43FE-CC0A5B548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879169"/>
            <a:ext cx="10858501" cy="48704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B050"/>
                </a:solidFill>
              </a:rPr>
              <a:t>Instantiating</a:t>
            </a:r>
            <a:r>
              <a:rPr lang="en-US" dirty="0"/>
              <a:t> ROs: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replacing them with </a:t>
            </a:r>
            <a:r>
              <a:rPr lang="en-US" dirty="0">
                <a:solidFill>
                  <a:schemeClr val="accent6"/>
                </a:solidFill>
              </a:rPr>
              <a:t>real functions</a:t>
            </a:r>
            <a:r>
              <a:rPr lang="en-US" dirty="0"/>
              <a:t> that maintain security of the scheme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 practice ROs are instantiated with hash functions like SHA256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6"/>
                </a:solidFill>
              </a:rPr>
              <a:t>Uninstantiability</a:t>
            </a:r>
            <a:r>
              <a:rPr lang="en-US" dirty="0"/>
              <a:t> results exist in general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[Canetti, </a:t>
            </a:r>
            <a:r>
              <a:rPr lang="en-US" dirty="0" err="1"/>
              <a:t>Goldreich</a:t>
            </a:r>
            <a:r>
              <a:rPr lang="en-US" dirty="0"/>
              <a:t>, Halevi ‘98]: 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Schemes that are secure in the ROM but insecure for any instantiation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3775E-92BF-3633-F236-2CCC0F5A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AAB7F-0703-460B-020A-592BFD11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189038"/>
            <a:ext cx="480112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BD41-0B5B-898B-5FA2-7290D3DD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929"/>
            <a:ext cx="10515600" cy="1325563"/>
          </a:xfrm>
        </p:spPr>
        <p:txBody>
          <a:bodyPr/>
          <a:lstStyle/>
          <a:p>
            <a:r>
              <a:rPr lang="en-US" dirty="0"/>
              <a:t>FO viewed as 2 transformations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[</a:t>
            </a:r>
            <a:r>
              <a:rPr lang="en-US" sz="4400" dirty="0" err="1"/>
              <a:t>Hofheinz</a:t>
            </a:r>
            <a:r>
              <a:rPr lang="en-US" sz="4400" dirty="0"/>
              <a:t> et al ‘21]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3C304A-3479-5CA2-03CF-C539114B06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01617"/>
                <a:ext cx="10515600" cy="410845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FO upgrades a base </a:t>
                </a:r>
                <a:r>
                  <a:rPr lang="en-US" dirty="0">
                    <a:solidFill>
                      <a:schemeClr val="accent6"/>
                    </a:solidFill>
                  </a:rPr>
                  <a:t>OW-CPA </a:t>
                </a:r>
                <a:r>
                  <a:rPr lang="en-US" dirty="0"/>
                  <a:t>PKE into an </a:t>
                </a:r>
                <a:r>
                  <a:rPr lang="en-US" dirty="0">
                    <a:solidFill>
                      <a:srgbClr val="00B0F0"/>
                    </a:solidFill>
                  </a:rPr>
                  <a:t>IND-CCA2</a:t>
                </a:r>
                <a:r>
                  <a:rPr lang="en-US" dirty="0"/>
                  <a:t> PKE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This can be broken into 2 steps:</a:t>
                </a: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dirty="0"/>
                  <a:t>Transform a </a:t>
                </a:r>
                <a:r>
                  <a:rPr lang="en-US" dirty="0">
                    <a:solidFill>
                      <a:schemeClr val="accent6"/>
                    </a:solidFill>
                  </a:rPr>
                  <a:t>OW-CPA</a:t>
                </a:r>
                <a:r>
                  <a:rPr lang="en-US" dirty="0"/>
                  <a:t> PKE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⟹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OW-PCA</a:t>
                </a:r>
                <a:r>
                  <a:rPr lang="en-US" dirty="0"/>
                  <a:t> PKE</a:t>
                </a: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dirty="0"/>
                  <a:t>Transform a </a:t>
                </a:r>
                <a:r>
                  <a:rPr lang="en-US" dirty="0">
                    <a:solidFill>
                      <a:srgbClr val="7030A0"/>
                    </a:solidFill>
                  </a:rPr>
                  <a:t>OW-PCA</a:t>
                </a:r>
                <a:r>
                  <a:rPr lang="en-US" dirty="0"/>
                  <a:t> PKE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Wingdings" pitchFamily="2" charset="2"/>
                      </a:rPr>
                      <m:t>⟹ 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  <a:sym typeface="Wingdings" pitchFamily="2" charset="2"/>
                  </a:rPr>
                  <a:t>IND-CCA2 </a:t>
                </a:r>
                <a:r>
                  <a:rPr lang="en-US" dirty="0">
                    <a:sym typeface="Wingdings" pitchFamily="2" charset="2"/>
                  </a:rPr>
                  <a:t>PKE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3C304A-3479-5CA2-03CF-C539114B0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01617"/>
                <a:ext cx="10515600" cy="4108450"/>
              </a:xfr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66607-A840-2386-A0B7-FDF6B97B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3B1F2-BAEC-CE7D-1DD2-863D361ECDB9}"/>
              </a:ext>
            </a:extLst>
          </p:cNvPr>
          <p:cNvSpPr txBox="1"/>
          <p:nvPr/>
        </p:nvSpPr>
        <p:spPr>
          <a:xfrm>
            <a:off x="1375215" y="5521208"/>
            <a:ext cx="9978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</a:rPr>
              <a:t>- OW-CPA: </a:t>
            </a:r>
            <a:r>
              <a:rPr lang="en-US" sz="2200" dirty="0"/>
              <a:t>one-way chosen plaintext attack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- OW-PCA: </a:t>
            </a:r>
            <a:r>
              <a:rPr lang="en-US" sz="2200" dirty="0"/>
              <a:t>one-way </a:t>
            </a:r>
            <a:r>
              <a:rPr lang="en-US" sz="2200" i="1" dirty="0"/>
              <a:t>plaintext checking</a:t>
            </a:r>
            <a:r>
              <a:rPr lang="en-US" sz="2200" dirty="0"/>
              <a:t> attack [</a:t>
            </a:r>
            <a:r>
              <a:rPr lang="en-CA" sz="2200" dirty="0"/>
              <a:t>Okamoto &amp; </a:t>
            </a:r>
            <a:r>
              <a:rPr lang="en-CA" sz="2200" dirty="0" err="1"/>
              <a:t>Pointcheval</a:t>
            </a:r>
            <a:r>
              <a:rPr lang="en-CA" sz="2200" dirty="0"/>
              <a:t> ‘01]</a:t>
            </a:r>
            <a:endParaRPr lang="en-US" sz="2200" dirty="0"/>
          </a:p>
          <a:p>
            <a:r>
              <a:rPr lang="en-US" sz="2200" dirty="0">
                <a:solidFill>
                  <a:srgbClr val="00B0F0"/>
                </a:solidFill>
              </a:rPr>
              <a:t>- IND-CCA2:</a:t>
            </a:r>
            <a:r>
              <a:rPr lang="en-US" sz="2200" dirty="0"/>
              <a:t> indistinguishability under adaptive chosen ciphertext attack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161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7EFC-C3F1-C07F-EE92-F0F4FDC7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221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A8A945-62FC-2290-3CA0-A8E35F685B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527671"/>
                <a:ext cx="10696354" cy="452947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We provide full IND-CCA2 standard-model instantiations for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low-exponent RSA-OAEP and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the (tweaked) Fujisaki-Okamoto encryption transform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RO instantiations use the construction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iO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dirty="0">
                    <a:solidFill>
                      <a:schemeClr val="accent6"/>
                    </a:solidFill>
                  </a:rPr>
                  <a:t>PRG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C84"/>
                    </a:solidFill>
                  </a:rPr>
                  <a:t>ELF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PPRF</a:t>
                </a:r>
                <a:r>
                  <a:rPr lang="en-US" dirty="0"/>
                  <a:t>(•)))))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Standard-model </a:t>
                </a:r>
                <a:r>
                  <a:rPr lang="en-US" dirty="0">
                    <a:solidFill>
                      <a:srgbClr val="D71390"/>
                    </a:solidFill>
                  </a:rPr>
                  <a:t>MB-AIPO</a:t>
                </a:r>
                <a:r>
                  <a:rPr lang="en-US" dirty="0"/>
                  <a:t> constructions are provided based on RSA and ELFs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A8A945-62FC-2290-3CA0-A8E35F685B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527671"/>
                <a:ext cx="10696354" cy="4529470"/>
              </a:xfrm>
              <a:blipFill>
                <a:blip r:embed="rId3"/>
                <a:stretch>
                  <a:fillRect l="-1068" r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B49AD-2A32-6AE9-8AFC-9AC26514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7A98F5AE-1FC4-A863-5593-A49ECD05B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14" y="421553"/>
            <a:ext cx="7159256" cy="154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25067D-1C38-FFE3-0F00-C2857EB9B71A}"/>
              </a:ext>
            </a:extLst>
          </p:cNvPr>
          <p:cNvSpPr txBox="1"/>
          <p:nvPr/>
        </p:nvSpPr>
        <p:spPr>
          <a:xfrm>
            <a:off x="9952075" y="2009442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dirty="0">
                <a:hlinkClick r:id="rId5"/>
              </a:rPr>
              <a:t>ia.cr/2022/1584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66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1B2-5707-A177-D321-A18AB659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 Encryption Transforms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48F9-0D64-21A4-F59A-6905DDBF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69" y="1690688"/>
            <a:ext cx="11393261" cy="480218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We provide instantiations for celebrated two ROM encryption transforms: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Low exponent </a:t>
            </a:r>
            <a:r>
              <a:rPr lang="en-US" dirty="0">
                <a:solidFill>
                  <a:schemeClr val="accent5"/>
                </a:solidFill>
              </a:rPr>
              <a:t>RSA-OAEP </a:t>
            </a:r>
            <a:r>
              <a:rPr lang="en-US" dirty="0"/>
              <a:t>[BR’94]</a:t>
            </a:r>
          </a:p>
          <a:p>
            <a:pPr lvl="2">
              <a:lnSpc>
                <a:spcPct val="150000"/>
              </a:lnSpc>
            </a:pPr>
            <a:r>
              <a:rPr lang="en-US" sz="2200" dirty="0"/>
              <a:t>Trapdoor function + </a:t>
            </a:r>
            <a:r>
              <a:rPr lang="en-US" sz="2200" dirty="0">
                <a:solidFill>
                  <a:schemeClr val="accent6"/>
                </a:solidFill>
              </a:rPr>
              <a:t>2 ROs  </a:t>
            </a:r>
            <a:r>
              <a:rPr lang="en-US" sz="2200" u="sng" dirty="0">
                <a:sym typeface="Wingdings" pitchFamily="2" charset="2"/>
              </a:rPr>
              <a:t>upgraded into</a:t>
            </a:r>
            <a:r>
              <a:rPr lang="en-US" sz="2200" dirty="0">
                <a:sym typeface="Wingdings" pitchFamily="2" charset="2"/>
              </a:rPr>
              <a:t> an </a:t>
            </a:r>
            <a:r>
              <a:rPr lang="en-US" sz="2200" dirty="0">
                <a:solidFill>
                  <a:srgbClr val="00B0F0"/>
                </a:solidFill>
                <a:sym typeface="Wingdings" pitchFamily="2" charset="2"/>
              </a:rPr>
              <a:t>IND-CCA2</a:t>
            </a:r>
            <a:r>
              <a:rPr lang="en-US" sz="2200" dirty="0">
                <a:sym typeface="Wingdings" pitchFamily="2" charset="2"/>
              </a:rPr>
              <a:t> public-key encryption (PKE) scheme</a:t>
            </a:r>
          </a:p>
          <a:p>
            <a:pPr lvl="2">
              <a:lnSpc>
                <a:spcPct val="150000"/>
              </a:lnSpc>
            </a:pPr>
            <a:r>
              <a:rPr lang="en-US" sz="2200" dirty="0">
                <a:sym typeface="Wingdings" pitchFamily="2" charset="2"/>
              </a:rPr>
              <a:t>Standardized in RSA PKCS v2.1 (2002)</a:t>
            </a:r>
            <a:endParaRPr lang="en-US" sz="2200" dirty="0"/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accent5"/>
                </a:solidFill>
              </a:rPr>
              <a:t>Fujisaki-Okamoto</a:t>
            </a:r>
            <a:r>
              <a:rPr lang="en-US" dirty="0"/>
              <a:t> transform [FO’99]</a:t>
            </a:r>
          </a:p>
          <a:p>
            <a:pPr lvl="2">
              <a:lnSpc>
                <a:spcPct val="150000"/>
              </a:lnSpc>
            </a:pPr>
            <a:r>
              <a:rPr lang="en-US" sz="2200" dirty="0"/>
              <a:t>OW-CPA PKE + private-key encryption scheme + </a:t>
            </a:r>
            <a:r>
              <a:rPr lang="en-US" sz="2200" dirty="0">
                <a:solidFill>
                  <a:schemeClr val="accent6"/>
                </a:solidFill>
              </a:rPr>
              <a:t>2 ROs </a:t>
            </a:r>
            <a:r>
              <a:rPr lang="en-US" sz="2200" u="sng" dirty="0">
                <a:sym typeface="Wingdings" pitchFamily="2" charset="2"/>
              </a:rPr>
              <a:t>upgraded into</a:t>
            </a:r>
            <a:r>
              <a:rPr lang="en-US" sz="2200" dirty="0">
                <a:sym typeface="Wingdings" pitchFamily="2" charset="2"/>
              </a:rPr>
              <a:t> an </a:t>
            </a:r>
            <a:r>
              <a:rPr lang="en-US" sz="2200" dirty="0">
                <a:solidFill>
                  <a:srgbClr val="00B0F0"/>
                </a:solidFill>
                <a:sym typeface="Wingdings" pitchFamily="2" charset="2"/>
              </a:rPr>
              <a:t>IND-CCA2</a:t>
            </a:r>
            <a:r>
              <a:rPr lang="en-US" sz="2200" dirty="0">
                <a:sym typeface="Wingdings" pitchFamily="2" charset="2"/>
              </a:rPr>
              <a:t> PKE</a:t>
            </a:r>
          </a:p>
          <a:p>
            <a:pPr lvl="2">
              <a:lnSpc>
                <a:spcPct val="150000"/>
              </a:lnSpc>
            </a:pPr>
            <a:r>
              <a:rPr lang="en-US" sz="2200" dirty="0">
                <a:sym typeface="Wingdings" pitchFamily="2" charset="2"/>
              </a:rPr>
              <a:t>Used (with modification) in NIST’s selection for post-quantum KEMs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98A88-8D5F-A458-FDDA-5657D378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484F-9C83-E4C6-7E51-E3744A26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6" y="211234"/>
            <a:ext cx="1077120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Indistinguishability under adaptive Chosen Ciphertext Attack (</a:t>
            </a:r>
            <a:r>
              <a:rPr lang="en-US" b="1" dirty="0">
                <a:solidFill>
                  <a:srgbClr val="00B0F0"/>
                </a:solidFill>
              </a:rPr>
              <a:t>IND-CCA2</a:t>
            </a:r>
            <a:r>
              <a:rPr lang="en-US" dirty="0"/>
              <a:t>) [</a:t>
            </a:r>
            <a:r>
              <a:rPr lang="en-US" dirty="0" err="1"/>
              <a:t>Rackoff</a:t>
            </a:r>
            <a:r>
              <a:rPr lang="en-US" dirty="0"/>
              <a:t> &amp; Simon‘93]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55169-F559-60AE-47FD-AB9AE9BFD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340" y="1609519"/>
            <a:ext cx="3885060" cy="1075141"/>
          </a:xfrm>
          <a:ln w="44450">
            <a:solidFill>
              <a:srgbClr val="05B0F0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dirty="0"/>
              <a:t>The result of both RSA-OAEP and FO is an </a:t>
            </a:r>
            <a:r>
              <a:rPr lang="en-US" sz="2200" dirty="0">
                <a:solidFill>
                  <a:srgbClr val="00B050"/>
                </a:solidFill>
              </a:rPr>
              <a:t>IND-CCA2 secure PKE.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F6F2-AB60-98F4-A52F-CBD40532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5F5C117-EB9C-E6D5-032E-CACE7FDEB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" y="1912792"/>
            <a:ext cx="6018846" cy="4600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5A2617-C859-C6EA-6683-A25AEAB47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84" y="3060655"/>
            <a:ext cx="5819775" cy="1656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41AE5-75CF-E845-3F62-8AA5C3B1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40" y="4336246"/>
            <a:ext cx="4035024" cy="1121577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EBB702B7-D797-2CAB-B87A-1416EC984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697" y="4559474"/>
            <a:ext cx="6337748" cy="18647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D568D3-DB0A-2823-C3DB-35D4C8A17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37" t="81651" r="38325"/>
          <a:stretch/>
        </p:blipFill>
        <p:spPr>
          <a:xfrm>
            <a:off x="8078159" y="5248481"/>
            <a:ext cx="3448047" cy="1194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0B8896-5D0B-2BF2-D2F5-4F00AAF243F8}"/>
                  </a:ext>
                </a:extLst>
              </p:cNvPr>
              <p:cNvSpPr txBox="1"/>
              <p:nvPr/>
            </p:nvSpPr>
            <p:spPr>
              <a:xfrm>
                <a:off x="8078159" y="3078470"/>
                <a:ext cx="4021540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/>
                  <a:t>A scheme is IND-CCA2 secure if all PPT adversaries </a:t>
                </a:r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300" dirty="0"/>
                  <a:t> have negligible </a:t>
                </a:r>
                <a:r>
                  <a:rPr lang="en-US" sz="2300" i="1" dirty="0">
                    <a:solidFill>
                      <a:schemeClr val="accent6"/>
                    </a:solidFill>
                  </a:rPr>
                  <a:t>advantage</a:t>
                </a:r>
                <a:r>
                  <a:rPr lang="en-US" sz="2300" dirty="0"/>
                  <a:t>, where</a:t>
                </a:r>
              </a:p>
              <a:p>
                <a14:m>
                  <m:oMath xmlns:m="http://schemas.openxmlformats.org/officeDocument/2006/math">
                    <m:r>
                      <a:rPr lang="en-US" sz="2300" b="1" i="0" smtClean="0">
                        <a:latin typeface="Cambria Math" panose="02040503050406030204" pitchFamily="18" charset="0"/>
                      </a:rPr>
                      <m:t>𝐀𝐝𝐯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2⋅</m:t>
                        </m:r>
                        <m:r>
                          <m:rPr>
                            <m:sty m:val="p"/>
                          </m:rPr>
                          <a:rPr lang="en-US" sz="23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300" dirty="0">
                    <a:latin typeface="jsMath-cmr10" panose="02000603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0B8896-5D0B-2BF2-D2F5-4F00AAF24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159" y="3078470"/>
                <a:ext cx="4021540" cy="1508105"/>
              </a:xfrm>
              <a:prstGeom prst="rect">
                <a:avLst/>
              </a:prstGeom>
              <a:blipFill>
                <a:blip r:embed="rId8"/>
                <a:stretch>
                  <a:fillRect l="-2524" t="-3361" r="-3785" b="-9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1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9F34-61DB-57E3-3E3C-9D70460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269" y="545532"/>
            <a:ext cx="1861457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F9260-3B00-457E-AA65-E9848FAC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78F37-663E-7232-F437-3F9BE1DD9B1B}"/>
              </a:ext>
            </a:extLst>
          </p:cNvPr>
          <p:cNvSpPr txBox="1">
            <a:spLocks/>
          </p:cNvSpPr>
          <p:nvPr/>
        </p:nvSpPr>
        <p:spPr>
          <a:xfrm>
            <a:off x="4295536" y="1713315"/>
            <a:ext cx="4119801" cy="4599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Background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</a:rPr>
              <a:t>OAEP result preview </a:t>
            </a:r>
          </a:p>
          <a:p>
            <a:pPr>
              <a:lnSpc>
                <a:spcPct val="150000"/>
              </a:lnSpc>
            </a:pPr>
            <a:r>
              <a:rPr lang="en-US" dirty="0"/>
              <a:t>Tools</a:t>
            </a:r>
          </a:p>
          <a:p>
            <a:pPr>
              <a:lnSpc>
                <a:spcPct val="150000"/>
              </a:lnSpc>
            </a:pPr>
            <a:r>
              <a:rPr lang="en-US" dirty="0"/>
              <a:t>OAEP</a:t>
            </a:r>
          </a:p>
          <a:p>
            <a:pPr>
              <a:lnSpc>
                <a:spcPct val="150000"/>
              </a:lnSpc>
            </a:pPr>
            <a:r>
              <a:rPr lang="en-US" dirty="0"/>
              <a:t>FO</a:t>
            </a:r>
          </a:p>
        </p:txBody>
      </p:sp>
    </p:spTree>
    <p:extLst>
      <p:ext uri="{BB962C8B-B14F-4D97-AF65-F5344CB8AC3E}">
        <p14:creationId xmlns:p14="http://schemas.microsoft.com/office/powerpoint/2010/main" val="390195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2EBC-1FD4-50E5-6E08-67321C1BE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39" y="376156"/>
            <a:ext cx="10910521" cy="1325563"/>
          </a:xfrm>
        </p:spPr>
        <p:txBody>
          <a:bodyPr/>
          <a:lstStyle/>
          <a:p>
            <a:r>
              <a:rPr lang="en-US" dirty="0"/>
              <a:t>RSA-OAEP encryption transform [</a:t>
            </a:r>
            <a:r>
              <a:rPr lang="en-US" dirty="0" err="1"/>
              <a:t>Bellare</a:t>
            </a:r>
            <a:r>
              <a:rPr lang="en-US" dirty="0"/>
              <a:t> &amp; </a:t>
            </a:r>
            <a:r>
              <a:rPr lang="en-US" dirty="0" err="1"/>
              <a:t>Rogaway</a:t>
            </a:r>
            <a:r>
              <a:rPr lang="en-US" dirty="0"/>
              <a:t> ’94]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64805-62AD-124F-380D-639E582E6A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2444" y="2021467"/>
                <a:ext cx="4985084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Ingredients: trapdoor function (RSA), </a:t>
                </a:r>
                <a:r>
                  <a:rPr lang="en-US" dirty="0">
                    <a:solidFill>
                      <a:schemeClr val="accent6"/>
                    </a:solidFill>
                  </a:rPr>
                  <a:t>2 random oracles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)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Result: IND-CCA2 secure </a:t>
                </a:r>
                <a:r>
                  <a:rPr lang="en-US" dirty="0">
                    <a:solidFill>
                      <a:srgbClr val="00B0F0"/>
                    </a:solidFill>
                  </a:rPr>
                  <a:t>public-key encryption </a:t>
                </a:r>
                <a:r>
                  <a:rPr lang="en-US" dirty="0"/>
                  <a:t>scheme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64805-62AD-124F-380D-639E582E6A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444" y="2021467"/>
                <a:ext cx="4985084" cy="4351338"/>
              </a:xfrm>
              <a:blipFill>
                <a:blip r:embed="rId3"/>
                <a:stretch>
                  <a:fillRect l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A7161-D070-224E-10A3-8E6DDA86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C9055C0-8ADD-022C-2EB4-17CE5986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67" y="1484005"/>
            <a:ext cx="5955356" cy="52085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351EAEF-82FA-625A-F551-785C1FBA61C0}"/>
              </a:ext>
            </a:extLst>
          </p:cNvPr>
          <p:cNvGrpSpPr/>
          <p:nvPr/>
        </p:nvGrpSpPr>
        <p:grpSpPr>
          <a:xfrm>
            <a:off x="12424202" y="1922202"/>
            <a:ext cx="1096069" cy="936080"/>
            <a:chOff x="7575590" y="2794673"/>
            <a:chExt cx="1096069" cy="9360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5C548D-C187-A348-8801-D61E3738F604}"/>
                </a:ext>
              </a:extLst>
            </p:cNvPr>
            <p:cNvSpPr/>
            <p:nvPr/>
          </p:nvSpPr>
          <p:spPr>
            <a:xfrm>
              <a:off x="7575590" y="2794673"/>
              <a:ext cx="1096069" cy="936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98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21F0B6-904B-A63C-09A5-9FAC74F40D49}"/>
                </a:ext>
              </a:extLst>
            </p:cNvPr>
            <p:cNvGrpSpPr/>
            <p:nvPr/>
          </p:nvGrpSpPr>
          <p:grpSpPr>
            <a:xfrm>
              <a:off x="7719123" y="2794673"/>
              <a:ext cx="809002" cy="936080"/>
              <a:chOff x="4996133" y="3691287"/>
              <a:chExt cx="1454271" cy="168270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B01C7BD-B308-FE55-819C-C299BE03F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2000"/>
              </a:blip>
              <a:stretch>
                <a:fillRect/>
              </a:stretch>
            </p:blipFill>
            <p:spPr>
              <a:xfrm>
                <a:off x="4996133" y="3691287"/>
                <a:ext cx="1454271" cy="1682708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6D22434-0EEC-D1E7-AFFB-ABDD4B2B2F48}"/>
                  </a:ext>
                </a:extLst>
              </p:cNvPr>
              <p:cNvSpPr/>
              <p:nvPr/>
            </p:nvSpPr>
            <p:spPr>
              <a:xfrm>
                <a:off x="5147285" y="3845325"/>
                <a:ext cx="1134421" cy="1174792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344AB22-F25A-2AD0-AB5A-08F05B63A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9410" y="3845325"/>
                <a:ext cx="658540" cy="1065918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05F173-25FF-3EAC-2CB4-A8E524987984}"/>
              </a:ext>
            </a:extLst>
          </p:cNvPr>
          <p:cNvGrpSpPr/>
          <p:nvPr/>
        </p:nvGrpSpPr>
        <p:grpSpPr>
          <a:xfrm>
            <a:off x="12424202" y="3639614"/>
            <a:ext cx="908345" cy="1224404"/>
            <a:chOff x="7702255" y="3934995"/>
            <a:chExt cx="908345" cy="1224404"/>
          </a:xfrm>
        </p:grpSpPr>
        <p:sp>
          <p:nvSpPr>
            <p:cNvPr id="22" name="Trapezium 21">
              <a:extLst>
                <a:ext uri="{FF2B5EF4-FFF2-40B4-BE49-F238E27FC236}">
                  <a16:creationId xmlns:a16="http://schemas.microsoft.com/office/drawing/2014/main" id="{0C7E8945-976F-E7DF-F91B-F41A38CD26FB}"/>
                </a:ext>
              </a:extLst>
            </p:cNvPr>
            <p:cNvSpPr/>
            <p:nvPr/>
          </p:nvSpPr>
          <p:spPr>
            <a:xfrm rot="5400000">
              <a:off x="7544226" y="4093024"/>
              <a:ext cx="1224404" cy="908345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rgbClr val="598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42DF76-81B9-E9BC-CD0D-70C876594EB2}"/>
                </a:ext>
              </a:extLst>
            </p:cNvPr>
            <p:cNvGrpSpPr/>
            <p:nvPr/>
          </p:nvGrpSpPr>
          <p:grpSpPr>
            <a:xfrm>
              <a:off x="7751927" y="4079156"/>
              <a:ext cx="809002" cy="936080"/>
              <a:chOff x="4802611" y="3261056"/>
              <a:chExt cx="809002" cy="93608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8E7007F-D6AF-F650-CFEF-45D2982388B9}"/>
                  </a:ext>
                </a:extLst>
              </p:cNvPr>
              <p:cNvGrpSpPr/>
              <p:nvPr/>
            </p:nvGrpSpPr>
            <p:grpSpPr>
              <a:xfrm>
                <a:off x="4802611" y="3261056"/>
                <a:ext cx="809002" cy="936080"/>
                <a:chOff x="4996133" y="3691287"/>
                <a:chExt cx="1454271" cy="1682708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22D2400-BF3D-61ED-D4D9-48DE7ACDC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42000"/>
                </a:blip>
                <a:stretch>
                  <a:fillRect/>
                </a:stretch>
              </p:blipFill>
              <p:spPr>
                <a:xfrm>
                  <a:off x="4996133" y="3691287"/>
                  <a:ext cx="1454271" cy="1682708"/>
                </a:xfrm>
                <a:prstGeom prst="rect">
                  <a:avLst/>
                </a:prstGeom>
              </p:spPr>
            </p:pic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F1945FD-6651-6CFF-A623-DCD673B5C486}"/>
                    </a:ext>
                  </a:extLst>
                </p:cNvPr>
                <p:cNvSpPr/>
                <p:nvPr/>
              </p:nvSpPr>
              <p:spPr>
                <a:xfrm>
                  <a:off x="5147285" y="3845325"/>
                  <a:ext cx="1134421" cy="1174792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ECBFF7B-0497-7C49-BB07-0E07EB1B5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60794" y="3411732"/>
                <a:ext cx="682874" cy="52360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40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8BEA-80BB-DD0C-27B6-4AFCBE1D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82" y="31552"/>
            <a:ext cx="10515600" cy="1325563"/>
          </a:xfrm>
        </p:spPr>
        <p:txBody>
          <a:bodyPr/>
          <a:lstStyle/>
          <a:p>
            <a:r>
              <a:rPr lang="en-US" dirty="0"/>
              <a:t>Informal results: RSA-OAEP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04645-22D5-4AA0-CBA8-B536A55465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1721" y="1255252"/>
                <a:ext cx="6739360" cy="5202961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The low-exponent RSA-OAEP encryption transform is IND-CCA2 in the standard model when: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dirty="0"/>
                  <a:t> is instantiated as the composition of: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indistinguishability obfuscation	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puncturable </a:t>
                </a:r>
                <a:r>
                  <a:rPr lang="en-US" dirty="0">
                    <a:sym typeface="Wingdings" pitchFamily="2" charset="2"/>
                  </a:rPr>
                  <a:t>pseudorandom function</a:t>
                </a:r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extremely lossy function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>
                    <a:sym typeface="Wingdings" pitchFamily="2" charset="2"/>
                  </a:rPr>
                  <a:t>pseudorandom generator</a:t>
                </a:r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pairwise independent hash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is instantiated as a universal hardcore function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RSA is sub-exponentially one-way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04645-22D5-4AA0-CBA8-B536A55465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1721" y="1255252"/>
                <a:ext cx="6739360" cy="5202961"/>
              </a:xfrm>
              <a:blipFill>
                <a:blip r:embed="rId3"/>
                <a:stretch>
                  <a:fillRect l="-1128" b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7865E-EE5C-6CC5-37CF-F2C14E0A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B1321-0E5B-DD43-9203-9BF3609DBCE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E17BCB-9D9D-FFE2-3D30-CB4FF632A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829" y="136525"/>
            <a:ext cx="2192237" cy="244118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BC1847A-18FB-AD1B-F40F-67D26BE4F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19" y="796021"/>
            <a:ext cx="5312882" cy="59254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EEA925-9C15-6E3A-7BBB-6C29E69405C4}"/>
              </a:ext>
            </a:extLst>
          </p:cNvPr>
          <p:cNvSpPr/>
          <p:nvPr/>
        </p:nvSpPr>
        <p:spPr>
          <a:xfrm>
            <a:off x="8638082" y="2375006"/>
            <a:ext cx="333531" cy="330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0A1397-2363-0467-426E-CD790AAC0C00}"/>
              </a:ext>
            </a:extLst>
          </p:cNvPr>
          <p:cNvSpPr/>
          <p:nvPr/>
        </p:nvSpPr>
        <p:spPr>
          <a:xfrm>
            <a:off x="8927129" y="2246987"/>
            <a:ext cx="1303658" cy="522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9871E59-D724-FD45-E73F-1563B6A9AE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55" t="26243" r="31861" b="69013"/>
          <a:stretch/>
        </p:blipFill>
        <p:spPr>
          <a:xfrm>
            <a:off x="9754160" y="2352655"/>
            <a:ext cx="456080" cy="28106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06ED570-EE38-35CA-FBDF-FD84DB33E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20" t="24536" r="40585" b="66483"/>
          <a:stretch/>
        </p:blipFill>
        <p:spPr>
          <a:xfrm>
            <a:off x="9371916" y="2252850"/>
            <a:ext cx="382250" cy="53215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379EAFD-5A90-E5C0-8211-58DE49E37C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20" t="25800" r="48133" b="68570"/>
          <a:stretch/>
        </p:blipFill>
        <p:spPr>
          <a:xfrm>
            <a:off x="8971272" y="2326421"/>
            <a:ext cx="400986" cy="33353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5F93AE0-120C-A246-E214-5C934D194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65" t="26433" r="55328" b="67405"/>
          <a:stretch/>
        </p:blipFill>
        <p:spPr>
          <a:xfrm>
            <a:off x="8646417" y="2362814"/>
            <a:ext cx="329784" cy="3651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BAC2C-AF53-4BCA-F927-75B86DE92038}"/>
              </a:ext>
            </a:extLst>
          </p:cNvPr>
          <p:cNvGrpSpPr/>
          <p:nvPr/>
        </p:nvGrpSpPr>
        <p:grpSpPr>
          <a:xfrm>
            <a:off x="13040756" y="3237300"/>
            <a:ext cx="1711326" cy="686937"/>
            <a:chOff x="5289550" y="3352357"/>
            <a:chExt cx="1711326" cy="686937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3B7BD8DE-8C6B-94C5-F397-AB492E84D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045" t="23142" r="30747" b="65263"/>
            <a:stretch/>
          </p:blipFill>
          <p:spPr>
            <a:xfrm>
              <a:off x="5289550" y="3352357"/>
              <a:ext cx="1711326" cy="68693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742BDB-462D-9558-3762-264438B5D167}"/>
                </a:ext>
              </a:extLst>
            </p:cNvPr>
            <p:cNvSpPr/>
            <p:nvPr/>
          </p:nvSpPr>
          <p:spPr>
            <a:xfrm>
              <a:off x="5377219" y="3564814"/>
              <a:ext cx="327546" cy="354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BB6567-A15D-C688-7C14-71DD96EE34AC}"/>
                </a:ext>
              </a:extLst>
            </p:cNvPr>
            <p:cNvSpPr/>
            <p:nvPr/>
          </p:nvSpPr>
          <p:spPr>
            <a:xfrm>
              <a:off x="5610857" y="3433548"/>
              <a:ext cx="1340224" cy="537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55423A9-B352-8C21-8292-D5FDEDF51D7F}"/>
              </a:ext>
            </a:extLst>
          </p:cNvPr>
          <p:cNvSpPr/>
          <p:nvPr/>
        </p:nvSpPr>
        <p:spPr>
          <a:xfrm>
            <a:off x="8532159" y="2121584"/>
            <a:ext cx="1758253" cy="74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D2EF1BB7-A9E5-3AC8-7A0D-F3B64036F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77" t="48151" r="56254" b="35235"/>
          <a:stretch/>
        </p:blipFill>
        <p:spPr>
          <a:xfrm>
            <a:off x="9000890" y="3444190"/>
            <a:ext cx="879850" cy="1095561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64D94AEE-D46A-D6C6-5635-D4945264B1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76" t="25530" r="52141" b="59227"/>
          <a:stretch/>
        </p:blipFill>
        <p:spPr>
          <a:xfrm>
            <a:off x="8768526" y="2025940"/>
            <a:ext cx="1400712" cy="9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4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11586</TotalTime>
  <Words>2118</Words>
  <Application>Microsoft Macintosh PowerPoint</Application>
  <PresentationFormat>Widescreen</PresentationFormat>
  <Paragraphs>368</Paragraphs>
  <Slides>41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JSMATH-CMR10</vt:lpstr>
      <vt:lpstr>Cambria Math</vt:lpstr>
      <vt:lpstr>Calibri</vt:lpstr>
      <vt:lpstr>Garamond</vt:lpstr>
      <vt:lpstr>CMR10</vt:lpstr>
      <vt:lpstr>Trebuchet MS</vt:lpstr>
      <vt:lpstr>CMR8</vt:lpstr>
      <vt:lpstr>Arial</vt:lpstr>
      <vt:lpstr>Office Theme</vt:lpstr>
      <vt:lpstr>Instantiability of Classical Random-Oracle-Model Encryption Transforms</vt:lpstr>
      <vt:lpstr>Outline</vt:lpstr>
      <vt:lpstr>The Random Oracle Model [Bellare &amp; Rogaway ‘93]</vt:lpstr>
      <vt:lpstr>Background – Instantiation of ROs</vt:lpstr>
      <vt:lpstr>ROM Encryption Transforms </vt:lpstr>
      <vt:lpstr>Indistinguishability under adaptive Chosen Ciphertext Attack (IND-CCA2) [Rackoff &amp; Simon‘93]</vt:lpstr>
      <vt:lpstr>Outline</vt:lpstr>
      <vt:lpstr>RSA-OAEP encryption transform [Bellare &amp; Rogaway ’94]</vt:lpstr>
      <vt:lpstr>Informal results: RSA-OAEP</vt:lpstr>
      <vt:lpstr>Outline</vt:lpstr>
      <vt:lpstr>Extremely Lossy Functions (ELFs) [Zhandry’16]</vt:lpstr>
      <vt:lpstr>Indistinguishability Obfuscation (iO) [BGIRSVY’01] </vt:lpstr>
      <vt:lpstr>Auxiliary-input point function obfuscation (AIPO)</vt:lpstr>
      <vt:lpstr>Auxiliary-input multi-bit point function obfuscation (MB-AIPO)</vt:lpstr>
      <vt:lpstr>Puncturable pseudorandom functions (PPRF) </vt:lpstr>
      <vt:lpstr>Puncturable pseudorandom functions (PPRF) </vt:lpstr>
      <vt:lpstr>Outline</vt:lpstr>
      <vt:lpstr>Properties needed for low-exponent RSA-OAEP </vt:lpstr>
      <vt:lpstr>RSA-OAEP encryption transform [Bellare &amp; Rogaway ’94]</vt:lpstr>
      <vt:lpstr>Instantiating the RO G</vt:lpstr>
      <vt:lpstr>RSA-OAEP instantiation </vt:lpstr>
      <vt:lpstr>OAEP Result </vt:lpstr>
      <vt:lpstr>OAEP Proof Idea – starting point </vt:lpstr>
      <vt:lpstr>OAEP Proof Idea – 1st change </vt:lpstr>
      <vt:lpstr>OAEP Proof Idea – 2nd change </vt:lpstr>
      <vt:lpstr>OAEP Proof Idea – 3rd change </vt:lpstr>
      <vt:lpstr>OAEP Proof Idea – 4th change </vt:lpstr>
      <vt:lpstr>OAEP Proof Idea – 4th change </vt:lpstr>
      <vt:lpstr>Outline</vt:lpstr>
      <vt:lpstr>Fujisaki-Okamoto Encryption Transform [FO’99]</vt:lpstr>
      <vt:lpstr>Informal results: FO</vt:lpstr>
      <vt:lpstr>Informal results: FO</vt:lpstr>
      <vt:lpstr>Informal results: FO</vt:lpstr>
      <vt:lpstr>Informal results: FO</vt:lpstr>
      <vt:lpstr>Informal results: FO</vt:lpstr>
      <vt:lpstr>Informal results: FO</vt:lpstr>
      <vt:lpstr>Informal results: FO</vt:lpstr>
      <vt:lpstr>Informal results: FO</vt:lpstr>
      <vt:lpstr>Informal results: FO</vt:lpstr>
      <vt:lpstr>FO viewed as 2 transformations  [Hofheinz et al ‘21]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Instantiability of Classical Random-Oracle-Model Encryption Transforms</dc:title>
  <dc:creator>Alice Nancy Lulu Murphy</dc:creator>
  <cp:lastModifiedBy>Alice Nancy Lulu Murphy</cp:lastModifiedBy>
  <cp:revision>294</cp:revision>
  <dcterms:created xsi:type="dcterms:W3CDTF">2022-11-04T23:05:36Z</dcterms:created>
  <dcterms:modified xsi:type="dcterms:W3CDTF">2022-12-08T14:46:10Z</dcterms:modified>
</cp:coreProperties>
</file>