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5"/>
  </p:notesMasterIdLst>
  <p:sldIdLst>
    <p:sldId id="256" r:id="rId2"/>
    <p:sldId id="257" r:id="rId3"/>
    <p:sldId id="279"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0" r:id="rId18"/>
    <p:sldId id="273" r:id="rId19"/>
    <p:sldId id="274" r:id="rId20"/>
    <p:sldId id="275" r:id="rId21"/>
    <p:sldId id="276" r:id="rId22"/>
    <p:sldId id="277" r:id="rId23"/>
    <p:sldId id="278" r:id="rId24"/>
  </p:sldIdLst>
  <p:sldSz cx="24384000" cy="13716000"/>
  <p:notesSz cx="6858000" cy="9144000"/>
  <p:embeddedFontLst>
    <p:embeddedFont>
      <p:font typeface="Avenir Book" panose="02000503020000020003" pitchFamily="2" charset="0"/>
      <p:regular r:id="rId26"/>
      <p:italic r:id="rId27"/>
    </p:embeddedFont>
    <p:embeddedFont>
      <p:font typeface="Avenir Heavy" panose="02000503020000020003" pitchFamily="2" charset="0"/>
      <p:bold r:id="rId28"/>
      <p:italic r:id="rId29"/>
      <p:boldItalic r:id="rId30"/>
    </p:embeddedFont>
    <p:embeddedFont>
      <p:font typeface="Avenir Light" panose="020B0402020203020204" pitchFamily="34" charset="77"/>
      <p:regular r:id="rId31"/>
      <p:italic r:id="rId32"/>
    </p:embeddedFont>
    <p:embeddedFont>
      <p:font typeface="Cambria Math" panose="02040503050406030204" pitchFamily="18" charset="0"/>
      <p:regular r:id="rId33"/>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1pPr>
    <a:lvl2pPr marL="0" marR="0" indent="2286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2pPr>
    <a:lvl3pPr marL="0" marR="0" indent="4572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3pPr>
    <a:lvl4pPr marL="0" marR="0" indent="6858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4pPr>
    <a:lvl5pPr marL="0" marR="0" indent="9144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5pPr>
    <a:lvl6pPr marL="0" marR="0" indent="11430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6pPr>
    <a:lvl7pPr marL="0" marR="0" indent="13716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7pPr>
    <a:lvl8pPr marL="0" marR="0" indent="16002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8pPr>
    <a:lvl9pPr marL="0" marR="0" indent="18288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50800" cap="flat">
              <a:noFill/>
              <a:miter lim="400000"/>
            </a:ln>
          </a:left>
          <a:right>
            <a:ln w="50800" cap="flat">
              <a:noFill/>
              <a:miter lim="400000"/>
            </a:ln>
          </a:right>
          <a:top>
            <a:ln w="50800" cap="flat">
              <a:noFill/>
              <a:miter lim="400000"/>
            </a:ln>
          </a:top>
          <a:bottom>
            <a:ln w="50800" cap="flat">
              <a:noFill/>
              <a:miter lim="400000"/>
            </a:ln>
          </a:bottom>
          <a:insideH>
            <a:ln w="50800" cap="flat">
              <a:noFill/>
              <a:miter lim="400000"/>
            </a:ln>
          </a:insideH>
          <a:insideV>
            <a:ln w="508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7"/>
    <p:restoredTop sz="61549"/>
  </p:normalViewPr>
  <p:slideViewPr>
    <p:cSldViewPr snapToGrid="0">
      <p:cViewPr varScale="1">
        <p:scale>
          <a:sx n="36" d="100"/>
          <a:sy n="36" d="100"/>
        </p:scale>
        <p:origin x="2336"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3000" b="0" i="0">
        <a:latin typeface="Arial" panose="020B0604020202020204" pitchFamily="34" charset="0"/>
        <a:ea typeface="Helvetica Neue"/>
        <a:cs typeface="Arial" panose="020B0604020202020204" pitchFamily="34" charset="0"/>
        <a:sym typeface="Helvetica Neue"/>
      </a:defRPr>
    </a:lvl1pPr>
    <a:lvl2pPr indent="228600" defTabSz="457200" latinLnBrk="0">
      <a:lnSpc>
        <a:spcPct val="117999"/>
      </a:lnSpc>
      <a:defRPr sz="3000">
        <a:latin typeface="Helvetica Neue"/>
        <a:ea typeface="Helvetica Neue"/>
        <a:cs typeface="Helvetica Neue"/>
        <a:sym typeface="Helvetica Neue"/>
      </a:defRPr>
    </a:lvl2pPr>
    <a:lvl3pPr indent="457200" defTabSz="457200" latinLnBrk="0">
      <a:lnSpc>
        <a:spcPct val="117999"/>
      </a:lnSpc>
      <a:defRPr sz="3000">
        <a:latin typeface="Helvetica Neue"/>
        <a:ea typeface="Helvetica Neue"/>
        <a:cs typeface="Helvetica Neue"/>
        <a:sym typeface="Helvetica Neue"/>
      </a:defRPr>
    </a:lvl3pPr>
    <a:lvl4pPr indent="685800" defTabSz="457200" latinLnBrk="0">
      <a:lnSpc>
        <a:spcPct val="117999"/>
      </a:lnSpc>
      <a:defRPr sz="3000">
        <a:latin typeface="Helvetica Neue"/>
        <a:ea typeface="Helvetica Neue"/>
        <a:cs typeface="Helvetica Neue"/>
        <a:sym typeface="Helvetica Neue"/>
      </a:defRPr>
    </a:lvl4pPr>
    <a:lvl5pPr indent="914400" defTabSz="457200" latinLnBrk="0">
      <a:lnSpc>
        <a:spcPct val="117999"/>
      </a:lnSpc>
      <a:defRPr sz="3000">
        <a:latin typeface="Helvetica Neue"/>
        <a:ea typeface="Helvetica Neue"/>
        <a:cs typeface="Helvetica Neue"/>
        <a:sym typeface="Helvetica Neue"/>
      </a:defRPr>
    </a:lvl5pPr>
    <a:lvl6pPr indent="1143000" defTabSz="457200" latinLnBrk="0">
      <a:lnSpc>
        <a:spcPct val="117999"/>
      </a:lnSpc>
      <a:defRPr sz="3000">
        <a:latin typeface="Helvetica Neue"/>
        <a:ea typeface="Helvetica Neue"/>
        <a:cs typeface="Helvetica Neue"/>
        <a:sym typeface="Helvetica Neue"/>
      </a:defRPr>
    </a:lvl6pPr>
    <a:lvl7pPr indent="1371600" defTabSz="457200" latinLnBrk="0">
      <a:lnSpc>
        <a:spcPct val="117999"/>
      </a:lnSpc>
      <a:defRPr sz="3000">
        <a:latin typeface="Helvetica Neue"/>
        <a:ea typeface="Helvetica Neue"/>
        <a:cs typeface="Helvetica Neue"/>
        <a:sym typeface="Helvetica Neue"/>
      </a:defRPr>
    </a:lvl7pPr>
    <a:lvl8pPr indent="1600200" defTabSz="457200" latinLnBrk="0">
      <a:lnSpc>
        <a:spcPct val="117999"/>
      </a:lnSpc>
      <a:defRPr sz="3000">
        <a:latin typeface="Helvetica Neue"/>
        <a:ea typeface="Helvetica Neue"/>
        <a:cs typeface="Helvetica Neue"/>
        <a:sym typeface="Helvetica Neue"/>
      </a:defRPr>
    </a:lvl8pPr>
    <a:lvl9pPr indent="1828800" defTabSz="457200" latinLnBrk="0">
      <a:lnSpc>
        <a:spcPct val="117999"/>
      </a:lnSpc>
      <a:defRPr sz="30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Hello everyone! I’m still excited to talk to you today about our recent work on reaching agreement in unknown or changing network conditions. This was a joint work with my coauthors </a:t>
            </a:r>
            <a:r>
              <a:rPr lang="en-US" dirty="0" err="1"/>
              <a:t>Andreea</a:t>
            </a:r>
            <a:r>
              <a:rPr lang="en-US" dirty="0"/>
              <a:t> </a:t>
            </a:r>
            <a:r>
              <a:rPr lang="en-US" dirty="0" err="1"/>
              <a:t>Alexandru</a:t>
            </a:r>
            <a:r>
              <a:rPr lang="en-US" dirty="0"/>
              <a:t>, Jonathan Katz, and Julian Loss. Let’s get started!</a:t>
            </a:r>
          </a:p>
        </p:txBody>
      </p:sp>
    </p:spTree>
    <p:extLst>
      <p:ext uri="{BB962C8B-B14F-4D97-AF65-F5344CB8AC3E}">
        <p14:creationId xmlns:p14="http://schemas.microsoft.com/office/powerpoint/2010/main" val="1717796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86" name="Shape 386"/>
          <p:cNvSpPr>
            <a:spLocks noGrp="1"/>
          </p:cNvSpPr>
          <p:nvPr>
            <p:ph type="body" sz="quarter" idx="1"/>
          </p:nvPr>
        </p:nvSpPr>
        <p:spPr>
          <a:prstGeom prst="rect">
            <a:avLst/>
          </a:prstGeom>
        </p:spPr>
        <p:txBody>
          <a:bodyPr/>
          <a:lstStyle/>
          <a:p>
            <a:pPr>
              <a:defRPr sz="2000"/>
            </a:pPr>
            <a:r>
              <a:rPr lang="en-US" dirty="0"/>
              <a:t>Okay! In just a minute, I’m going to walk us through our SMR protocols, starting with Update.</a:t>
            </a:r>
          </a:p>
          <a:p>
            <a:pPr>
              <a:defRPr sz="2000"/>
            </a:pPr>
            <a:r>
              <a:rPr lang="en-US" dirty="0"/>
              <a:t>For now, we’ll be in the plain version of the network agnostic model. </a:t>
            </a:r>
          </a:p>
          <a:p>
            <a:pPr>
              <a:defRPr sz="2000"/>
            </a:pPr>
            <a:r>
              <a:rPr lang="en-US" dirty="0"/>
              <a:t>Throughout the talk, we</a:t>
            </a:r>
            <a:r>
              <a:rPr dirty="0"/>
              <a:t> </a:t>
            </a:r>
            <a:r>
              <a:rPr lang="en-US" dirty="0"/>
              <a:t>make the following assumptions: we assume </a:t>
            </a:r>
            <a:r>
              <a:rPr dirty="0"/>
              <a:t>atomic send</a:t>
            </a:r>
            <a:r>
              <a:rPr lang="en-US" dirty="0"/>
              <a:t>s (meaning an adversary cannot corrupt a party “in the middle of a multicast”).</a:t>
            </a:r>
          </a:p>
          <a:p>
            <a:pPr>
              <a:defRPr sz="2000"/>
            </a:pPr>
            <a:r>
              <a:rPr lang="en-US" dirty="0"/>
              <a:t>We also assume no “after the fact removal”, meaning the </a:t>
            </a:r>
            <a:r>
              <a:rPr dirty="0"/>
              <a:t>adversary can</a:t>
            </a:r>
            <a:r>
              <a:rPr lang="en-US" dirty="0"/>
              <a:t>’t “take back”</a:t>
            </a:r>
            <a:r>
              <a:rPr dirty="0"/>
              <a:t> </a:t>
            </a:r>
            <a:r>
              <a:rPr lang="en-US" dirty="0"/>
              <a:t>a </a:t>
            </a:r>
            <a:r>
              <a:rPr dirty="0"/>
              <a:t>message that w</a:t>
            </a:r>
            <a:r>
              <a:rPr lang="en-US" dirty="0"/>
              <a:t>as</a:t>
            </a:r>
            <a:r>
              <a:rPr dirty="0"/>
              <a:t> already sent</a:t>
            </a:r>
            <a:r>
              <a:rPr lang="en-US" dirty="0"/>
              <a:t>,</a:t>
            </a:r>
            <a:r>
              <a:rPr dirty="0"/>
              <a:t> </a:t>
            </a:r>
            <a:r>
              <a:rPr lang="en-US" dirty="0"/>
              <a:t>even if it </a:t>
            </a:r>
            <a:r>
              <a:rPr dirty="0"/>
              <a:t>corrupt</a:t>
            </a:r>
            <a:r>
              <a:rPr lang="en-US" dirty="0"/>
              <a:t>s</a:t>
            </a:r>
            <a:r>
              <a:rPr dirty="0"/>
              <a:t> the </a:t>
            </a:r>
            <a:r>
              <a:rPr lang="en-US" dirty="0"/>
              <a:t>sender before the message is delivered.</a:t>
            </a:r>
          </a:p>
          <a:p>
            <a:pPr>
              <a:defRPr sz="2000"/>
            </a:pPr>
            <a:r>
              <a:rPr dirty="0"/>
              <a:t>We assume a public key infrastructure </a:t>
            </a:r>
            <a:r>
              <a:rPr lang="en-US" dirty="0"/>
              <a:t>with </a:t>
            </a:r>
            <a:r>
              <a:rPr dirty="0"/>
              <a:t>public keys for a threshold signature scheme and a threshold encryption scheme set up by a trusted dealer.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Shape 421"/>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422" name="Shape 422"/>
          <p:cNvSpPr>
            <a:spLocks noGrp="1"/>
          </p:cNvSpPr>
          <p:nvPr>
            <p:ph type="body" sz="quarter" idx="1"/>
          </p:nvPr>
        </p:nvSpPr>
        <p:spPr>
          <a:prstGeom prst="rect">
            <a:avLst/>
          </a:prstGeom>
        </p:spPr>
        <p:txBody>
          <a:bodyPr/>
          <a:lstStyle/>
          <a:p>
            <a:pPr>
              <a:defRPr sz="2000"/>
            </a:pPr>
            <a:r>
              <a:rPr dirty="0"/>
              <a:t>Here is the walkthrough for Update, a </a:t>
            </a:r>
            <a:r>
              <a:rPr lang="en-US" dirty="0"/>
              <a:t>adaptively secure </a:t>
            </a:r>
            <a:r>
              <a:rPr dirty="0"/>
              <a:t>network-agnostic SMR </a:t>
            </a:r>
            <a:r>
              <a:rPr lang="en-US" dirty="0"/>
              <a:t>protocol</a:t>
            </a:r>
            <a:r>
              <a:rPr dirty="0"/>
              <a:t>. </a:t>
            </a:r>
            <a:r>
              <a:rPr lang="en-US" dirty="0"/>
              <a:t>Those of you familiar with </a:t>
            </a:r>
            <a:r>
              <a:rPr lang="en-US" dirty="0" err="1"/>
              <a:t>Honeybadger</a:t>
            </a:r>
            <a:r>
              <a:rPr lang="en-US" dirty="0"/>
              <a:t> BFT and related protocols will notice that the structure is somewhat similar</a:t>
            </a:r>
            <a:r>
              <a:rPr lang="en-US"/>
              <a:t>. If </a:t>
            </a:r>
            <a:r>
              <a:rPr lang="en-US" dirty="0"/>
              <a:t>anyone’s seen Tardigrade, the network-agnostic SMR protocol from our earlier work, then this will look very familiar.</a:t>
            </a:r>
          </a:p>
          <a:p>
            <a:pPr>
              <a:defRPr sz="2000"/>
            </a:pPr>
            <a:endParaRPr lang="en-US" dirty="0"/>
          </a:p>
          <a:p>
            <a:pPr>
              <a:defRPr sz="2000"/>
            </a:pPr>
            <a:r>
              <a:rPr lang="en-US" dirty="0"/>
              <a:t>Each party </a:t>
            </a:r>
            <a:r>
              <a:rPr dirty="0"/>
              <a:t>start</a:t>
            </a:r>
            <a:r>
              <a:rPr lang="en-US" dirty="0"/>
              <a:t>s each new epoch</a:t>
            </a:r>
            <a:r>
              <a:rPr dirty="0"/>
              <a:t> a</a:t>
            </a:r>
            <a:r>
              <a:rPr lang="en-US" dirty="0"/>
              <a:t>t a</a:t>
            </a:r>
            <a:r>
              <a:rPr dirty="0"/>
              <a:t> fixed</a:t>
            </a:r>
            <a:r>
              <a:rPr lang="en-US" dirty="0"/>
              <a:t> local</a:t>
            </a:r>
            <a:r>
              <a:rPr dirty="0"/>
              <a:t> time, regardless of whether the previous epochs finished.</a:t>
            </a:r>
            <a:r>
              <a:rPr lang="en-US" dirty="0"/>
              <a:t> While the network is asynchronous, parties may start epochs out of sync, but while the network is synchronized, we have synchronized clocks and so everyone starts new epochs together.</a:t>
            </a:r>
          </a:p>
          <a:p>
            <a:pPr marL="0" marR="0" lvl="0" indent="0" defTabSz="457200" eaLnBrk="1" fontAlgn="auto" latinLnBrk="0" hangingPunct="1">
              <a:lnSpc>
                <a:spcPct val="117999"/>
              </a:lnSpc>
              <a:spcBef>
                <a:spcPts val="0"/>
              </a:spcBef>
              <a:spcAft>
                <a:spcPts val="0"/>
              </a:spcAft>
              <a:buClrTx/>
              <a:buSzTx/>
              <a:buFontTx/>
              <a:buNone/>
              <a:tabLst/>
              <a:defRPr sz="2000"/>
            </a:pPr>
            <a:r>
              <a:rPr lang="en-US" dirty="0"/>
              <a:t>First, each party threshold </a:t>
            </a:r>
            <a:r>
              <a:rPr dirty="0"/>
              <a:t>encrypt</a:t>
            </a:r>
            <a:r>
              <a:rPr lang="en-US" dirty="0"/>
              <a:t>s</a:t>
            </a:r>
            <a:r>
              <a:rPr dirty="0"/>
              <a:t> a </a:t>
            </a:r>
            <a:r>
              <a:rPr lang="en-US" dirty="0"/>
              <a:t>uniformly chosen set </a:t>
            </a:r>
            <a:r>
              <a:rPr dirty="0"/>
              <a:t>of </a:t>
            </a:r>
            <a:r>
              <a:rPr lang="en-US" dirty="0"/>
              <a:t>transactions from </a:t>
            </a:r>
            <a:r>
              <a:rPr dirty="0"/>
              <a:t>their local buffer</a:t>
            </a:r>
            <a:r>
              <a:rPr lang="en-US" dirty="0"/>
              <a:t>. The reason for using threshold encryption here is to hide specific transactions until after the output has been finalized.</a:t>
            </a:r>
          </a:p>
          <a:p>
            <a:pPr>
              <a:defRPr sz="2000"/>
            </a:pPr>
            <a:r>
              <a:rPr lang="en-US" dirty="0"/>
              <a:t>Then, parties take the encrypted sample and </a:t>
            </a:r>
            <a:r>
              <a:rPr dirty="0"/>
              <a:t>multicast it</a:t>
            </a:r>
            <a:r>
              <a:rPr lang="en-US" dirty="0"/>
              <a:t>. These samples are collected into objects we call “pre-blocks.” Pre-blocks are just intermediate values consisting of </a:t>
            </a:r>
            <a:r>
              <a:rPr dirty="0"/>
              <a:t>n-</a:t>
            </a:r>
            <a:r>
              <a:rPr dirty="0" err="1"/>
              <a:t>ts</a:t>
            </a:r>
            <a:r>
              <a:rPr lang="en-US" dirty="0"/>
              <a:t> different encrypted samples</a:t>
            </a:r>
            <a:r>
              <a:rPr dirty="0"/>
              <a:t>.</a:t>
            </a:r>
            <a:r>
              <a:rPr lang="en-US" dirty="0"/>
              <a:t> </a:t>
            </a:r>
          </a:p>
          <a:p>
            <a:pPr>
              <a:defRPr sz="2000"/>
            </a:pPr>
            <a:endParaRPr dirty="0"/>
          </a:p>
          <a:p>
            <a:pPr marL="0" marR="0" lvl="0" indent="0" defTabSz="457200" eaLnBrk="1" fontAlgn="auto" latinLnBrk="0" hangingPunct="1">
              <a:lnSpc>
                <a:spcPct val="117999"/>
              </a:lnSpc>
              <a:spcBef>
                <a:spcPts val="0"/>
              </a:spcBef>
              <a:spcAft>
                <a:spcPts val="0"/>
              </a:spcAft>
              <a:buClrTx/>
              <a:buSzTx/>
              <a:buFontTx/>
              <a:buNone/>
              <a:tabLst/>
              <a:defRPr sz="2000"/>
            </a:pPr>
            <a:r>
              <a:rPr lang="en-US" dirty="0"/>
              <a:t>Next, parties try to </a:t>
            </a:r>
            <a:r>
              <a:rPr dirty="0"/>
              <a:t>agree on a block B using a synchronous protocol, called the block agreement protocol.</a:t>
            </a:r>
            <a:r>
              <a:rPr lang="en-US" dirty="0"/>
              <a:t> I won’t go over the Block Agreement protocol, and instead just refer to our earlier paper, Tardigrade. For our purposes, it suffices to think of this step as a network-agnostic multivalued byzantine agreement protocol with cubic communication cost.</a:t>
            </a:r>
          </a:p>
          <a:p>
            <a:pPr marL="0" marR="0" lvl="0" indent="0" defTabSz="457200" eaLnBrk="1" fontAlgn="auto" latinLnBrk="0" hangingPunct="1">
              <a:lnSpc>
                <a:spcPct val="117999"/>
              </a:lnSpc>
              <a:spcBef>
                <a:spcPts val="0"/>
              </a:spcBef>
              <a:spcAft>
                <a:spcPts val="0"/>
              </a:spcAft>
              <a:buClrTx/>
              <a:buSzTx/>
              <a:buFontTx/>
              <a:buNone/>
              <a:tabLst/>
              <a:defRPr sz="2000"/>
            </a:pPr>
            <a:endParaRPr lang="en-US" dirty="0"/>
          </a:p>
          <a:p>
            <a:pPr>
              <a:defRPr sz="2000"/>
            </a:pPr>
            <a:r>
              <a:rPr lang="en-US" dirty="0"/>
              <a:t> </a:t>
            </a:r>
            <a:r>
              <a:rPr dirty="0"/>
              <a:t>If the network is synchronous, this step will succeed even in the presence of </a:t>
            </a:r>
            <a:r>
              <a:rPr dirty="0" err="1"/>
              <a:t>ts</a:t>
            </a:r>
            <a:r>
              <a:rPr dirty="0"/>
              <a:t> corrupted parties; thus, parties all output the same block B of a specific quality, according to the consistency and validity properties. On the other hand, if the network is asynchronous, the BLA protocol does not necessarily terminate with output, and is forcibly terminated after a specific time elapses.</a:t>
            </a:r>
          </a:p>
          <a:p>
            <a:pPr>
              <a:defRPr sz="2000"/>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Shape 46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463" name="Shape 463"/>
          <p:cNvSpPr>
            <a:spLocks noGrp="1"/>
          </p:cNvSpPr>
          <p:nvPr>
            <p:ph type="body" sz="quarter" idx="1"/>
          </p:nvPr>
        </p:nvSpPr>
        <p:spPr>
          <a:prstGeom prst="rect">
            <a:avLst/>
          </a:prstGeom>
        </p:spPr>
        <p:txBody>
          <a:bodyPr/>
          <a:lstStyle/>
          <a:p>
            <a:pPr>
              <a:defRPr sz="2000"/>
            </a:pPr>
            <a:r>
              <a:rPr dirty="0"/>
              <a:t>The next step is the Asynchronous Common Subset protocol. If the network is synchronous, parties all use the same input B* to ACS which outputs this block even if there are </a:t>
            </a:r>
            <a:r>
              <a:rPr dirty="0" err="1"/>
              <a:t>ts</a:t>
            </a:r>
            <a:r>
              <a:rPr dirty="0"/>
              <a:t> corrupted parties, according to the validity property.</a:t>
            </a:r>
          </a:p>
          <a:p>
            <a:pPr>
              <a:defRPr sz="2000"/>
            </a:pPr>
            <a:r>
              <a:rPr dirty="0"/>
              <a:t>On the other hand, if the network is asynchronous, parties</a:t>
            </a:r>
            <a:r>
              <a:rPr lang="en-US" dirty="0"/>
              <a:t> might not receive output from the block agreement step in time. In that case they instead</a:t>
            </a:r>
            <a:r>
              <a:rPr dirty="0"/>
              <a:t> input their pre-block to ACS, and the ta-consistency of ACS ensures that all parties can agree on a set of at least n-</a:t>
            </a:r>
            <a:r>
              <a:rPr dirty="0" err="1"/>
              <a:t>t_a</a:t>
            </a:r>
            <a:r>
              <a:rPr dirty="0"/>
              <a:t> blocks without relying on the synchronous protocol.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Shape 54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544" name="Shape 544"/>
          <p:cNvSpPr>
            <a:spLocks noGrp="1"/>
          </p:cNvSpPr>
          <p:nvPr>
            <p:ph type="body" sz="quarter" idx="1"/>
          </p:nvPr>
        </p:nvSpPr>
        <p:spPr>
          <a:prstGeom prst="rect">
            <a:avLst/>
          </a:prstGeom>
        </p:spPr>
        <p:txBody>
          <a:bodyPr/>
          <a:lstStyle>
            <a:lvl1pPr>
              <a:defRPr sz="2000"/>
            </a:lvl1pPr>
          </a:lstStyle>
          <a:p>
            <a:r>
              <a:rPr lang="en-US" dirty="0"/>
              <a:t>Here’s a closer look at the </a:t>
            </a:r>
            <a:r>
              <a:rPr dirty="0"/>
              <a:t>ACS protocol. The first step of the asynchronous common subset is meant to reduce communication such that we obtain the previously mentioned complexity while distributing to all parties the input blocks. The messages sent by a party consist of a codeword and the hash of the input.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Shape 55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553" name="Shape 553"/>
          <p:cNvSpPr>
            <a:spLocks noGrp="1"/>
          </p:cNvSpPr>
          <p:nvPr>
            <p:ph type="body" sz="quarter" idx="1"/>
          </p:nvPr>
        </p:nvSpPr>
        <p:spPr>
          <a:prstGeom prst="rect">
            <a:avLst/>
          </a:prstGeom>
        </p:spPr>
        <p:txBody>
          <a:bodyPr/>
          <a:lstStyle/>
          <a:p>
            <a:pPr>
              <a:defRPr sz="2000"/>
            </a:pPr>
            <a:r>
              <a:rPr dirty="0"/>
              <a:t>In particular, we use an error correcting code for the dimension reduction, which can tolerate erasures and errors as long as the parameters are set correctly. </a:t>
            </a:r>
          </a:p>
          <a:p>
            <a:pPr>
              <a:defRPr sz="2000"/>
            </a:pPr>
            <a:endParaRPr dirty="0"/>
          </a:p>
          <a:p>
            <a:pPr>
              <a:defRPr sz="2000"/>
            </a:pPr>
            <a:r>
              <a:rPr dirty="0"/>
              <a:t>In the input distribution step</a:t>
            </a:r>
          </a:p>
          <a:p>
            <a:pPr>
              <a:defRPr sz="2000"/>
            </a:pPr>
            <a:r>
              <a:rPr dirty="0"/>
              <a:t>-each party splits its input into </a:t>
            </a:r>
            <a:r>
              <a:rPr dirty="0" err="1"/>
              <a:t>ts</a:t>
            </a:r>
            <a:r>
              <a:rPr dirty="0"/>
              <a:t> blocks</a:t>
            </a:r>
          </a:p>
          <a:p>
            <a:pPr>
              <a:defRPr sz="2000"/>
            </a:pPr>
            <a:r>
              <a:rPr dirty="0"/>
              <a:t>-these </a:t>
            </a:r>
            <a:r>
              <a:rPr dirty="0" err="1"/>
              <a:t>ts</a:t>
            </a:r>
            <a:r>
              <a:rPr dirty="0"/>
              <a:t> blocks are then encoded into n smaller codewords using the Reed Solomon code</a:t>
            </a:r>
          </a:p>
          <a:p>
            <a:pPr>
              <a:defRPr sz="2000"/>
            </a:pPr>
            <a:r>
              <a:rPr dirty="0"/>
              <a:t>-each party forms a message containing the j-</a:t>
            </a:r>
            <a:r>
              <a:rPr dirty="0" err="1"/>
              <a:t>th</a:t>
            </a:r>
            <a:r>
              <a:rPr dirty="0"/>
              <a:t> codeword and a hash of the input, signs it and sends it to party </a:t>
            </a:r>
            <a:r>
              <a:rPr dirty="0" err="1"/>
              <a:t>Pj</a:t>
            </a:r>
            <a:r>
              <a:rPr dirty="0"/>
              <a:t> </a:t>
            </a:r>
          </a:p>
          <a:p>
            <a:pPr>
              <a:defRPr sz="2000"/>
            </a:pPr>
            <a:r>
              <a:rPr dirty="0"/>
              <a:t>-upon receiving a validly signed message, each party multicasts it, along with the associated signature which will serve as a proof of the codeword validity</a:t>
            </a:r>
          </a:p>
          <a:p>
            <a:pPr>
              <a:defRPr sz="2000"/>
            </a:pPr>
            <a:endParaRPr dirty="0"/>
          </a:p>
          <a:p>
            <a:pPr>
              <a:defRPr sz="2000"/>
            </a:pPr>
            <a:r>
              <a:rPr dirty="0"/>
              <a:t>In the reconstruction step,</a:t>
            </a:r>
          </a:p>
          <a:p>
            <a:pPr>
              <a:defRPr sz="2000"/>
            </a:pPr>
            <a:r>
              <a:rPr dirty="0"/>
              <a:t>-before feeding the codewords into the decoding algorithm, parties first check that the corresponding signatures are correct</a:t>
            </a:r>
          </a:p>
          <a:p>
            <a:pPr>
              <a:defRPr sz="2000"/>
            </a:pPr>
            <a:r>
              <a:rPr dirty="0"/>
              <a:t>-then check whether at least n − </a:t>
            </a:r>
            <a:r>
              <a:rPr dirty="0" err="1"/>
              <a:t>ts</a:t>
            </a:r>
            <a:r>
              <a:rPr dirty="0"/>
              <a:t> of the messages have the same associated hash value</a:t>
            </a:r>
          </a:p>
          <a:p>
            <a:pPr>
              <a:defRPr sz="2000"/>
            </a:pPr>
            <a:r>
              <a:rPr dirty="0"/>
              <a:t>-if an honest party has not managed to reconstruct an input yet, it waits for more messages</a:t>
            </a:r>
          </a:p>
          <a:p>
            <a:pPr>
              <a:defRPr sz="2000"/>
            </a:pPr>
            <a:endParaRPr dirty="0"/>
          </a:p>
          <a:p>
            <a:pPr>
              <a:defRPr sz="2000"/>
            </a:pPr>
            <a:r>
              <a:rPr dirty="0"/>
              <a:t>—</a:t>
            </a:r>
          </a:p>
          <a:p>
            <a:pPr>
              <a:defRPr sz="2000"/>
            </a:pPr>
            <a:r>
              <a:rPr dirty="0"/>
              <a:t>In the synchronous case, an honest party receives at least n − </a:t>
            </a:r>
            <a:r>
              <a:rPr dirty="0" err="1"/>
              <a:t>ts</a:t>
            </a:r>
            <a:r>
              <a:rPr dirty="0"/>
              <a:t> correct codewords</a:t>
            </a:r>
          </a:p>
          <a:p>
            <a:pPr>
              <a:defRPr sz="2000"/>
            </a:pPr>
            <a:r>
              <a:rPr dirty="0"/>
              <a:t>However, there is no need to tolerate </a:t>
            </a:r>
            <a:r>
              <a:rPr dirty="0" err="1"/>
              <a:t>ts</a:t>
            </a:r>
            <a:r>
              <a:rPr dirty="0"/>
              <a:t> errors in the synchronous case!</a:t>
            </a:r>
          </a:p>
          <a:p>
            <a:pPr>
              <a:defRPr sz="2000"/>
            </a:pPr>
            <a:r>
              <a:rPr dirty="0"/>
              <a:t>We use extra information—the hash value—in order to detect an incorrect reconstruction, and there will be sufficiently many inputs of the honest parties correctly reconstructed in order to achieve termination, without the need of reconstruction. See the paper for more details.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Shape 65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654" name="Shape 654"/>
          <p:cNvSpPr>
            <a:spLocks noGrp="1"/>
          </p:cNvSpPr>
          <p:nvPr>
            <p:ph type="body" sz="quarter" idx="1"/>
          </p:nvPr>
        </p:nvSpPr>
        <p:spPr>
          <a:prstGeom prst="rect">
            <a:avLst/>
          </a:prstGeom>
        </p:spPr>
        <p:txBody>
          <a:bodyPr/>
          <a:lstStyle/>
          <a:p>
            <a:pPr>
              <a:defRPr sz="2000"/>
            </a:pPr>
            <a:r>
              <a:rPr dirty="0"/>
              <a:t>Upon reconstructing a valid input from some party </a:t>
            </a:r>
            <a:r>
              <a:rPr dirty="0" err="1"/>
              <a:t>Pj</a:t>
            </a:r>
            <a:r>
              <a:rPr dirty="0"/>
              <a:t>, parties multicast a signed vote message. </a:t>
            </a:r>
            <a:r>
              <a:rPr lang="en-US" dirty="0"/>
              <a:t>Once some party receives </a:t>
            </a:r>
            <a:r>
              <a:rPr dirty="0"/>
              <a:t>ts+1 votes for</a:t>
            </a:r>
            <a:r>
              <a:rPr lang="en-US" dirty="0"/>
              <a:t> a particular input</a:t>
            </a:r>
            <a:r>
              <a:rPr dirty="0"/>
              <a:t>, parties assemble </a:t>
            </a:r>
            <a:r>
              <a:rPr lang="en-US" dirty="0"/>
              <a:t>a</a:t>
            </a:r>
            <a:r>
              <a:rPr dirty="0"/>
              <a:t> certificate of validity for the reconstructed value of </a:t>
            </a:r>
            <a:r>
              <a:rPr lang="en-US" dirty="0" err="1"/>
              <a:t>Pj</a:t>
            </a:r>
            <a:r>
              <a:rPr lang="en-US" dirty="0"/>
              <a:t>, which carries a combined signature on the hash formed from </a:t>
            </a:r>
            <a:r>
              <a:rPr lang="en-US" dirty="0" err="1"/>
              <a:t>ts</a:t>
            </a:r>
            <a:r>
              <a:rPr lang="en-US" dirty="0"/>
              <a:t> + 1 partial signatures</a:t>
            </a:r>
            <a:r>
              <a:rPr dirty="0"/>
              <a:t>. </a:t>
            </a:r>
            <a:r>
              <a:rPr lang="en-US" dirty="0"/>
              <a:t>The</a:t>
            </a:r>
            <a:r>
              <a:rPr dirty="0"/>
              <a:t> parties multicast a commit message </a:t>
            </a:r>
            <a:r>
              <a:rPr lang="en-US" dirty="0"/>
              <a:t>with this </a:t>
            </a:r>
            <a:r>
              <a:rPr dirty="0"/>
              <a:t>combined signature. Finally, upon receiving a unique commit message for party </a:t>
            </a:r>
            <a:r>
              <a:rPr dirty="0" err="1"/>
              <a:t>Pj</a:t>
            </a:r>
            <a:r>
              <a:rPr dirty="0"/>
              <a:t>, parties input 1 to the corresponding </a:t>
            </a:r>
            <a:r>
              <a:rPr dirty="0" err="1"/>
              <a:t>jth</a:t>
            </a:r>
            <a:r>
              <a:rPr dirty="0"/>
              <a:t> Byzantine Agreement instance.</a:t>
            </a:r>
            <a:endParaRPr lang="en-US" dirty="0"/>
          </a:p>
          <a:p>
            <a:pPr>
              <a:defRPr sz="2000"/>
            </a:pPr>
            <a:endParaRPr dirty="0"/>
          </a:p>
          <a:p>
            <a:pPr>
              <a:defRPr sz="2000"/>
            </a:pPr>
            <a:r>
              <a:rPr lang="en-US" dirty="0"/>
              <a:t>In the last step, which I’ll refer to as </a:t>
            </a:r>
            <a:r>
              <a:rPr dirty="0"/>
              <a:t>a termination wrapper</a:t>
            </a:r>
            <a:r>
              <a:rPr lang="en-US" dirty="0"/>
              <a:t>,</a:t>
            </a:r>
            <a:r>
              <a:rPr dirty="0"/>
              <a:t> </a:t>
            </a:r>
            <a:r>
              <a:rPr lang="en-US" dirty="0"/>
              <a:t>parties </a:t>
            </a:r>
            <a:r>
              <a:rPr dirty="0"/>
              <a:t>assemble </a:t>
            </a:r>
            <a:r>
              <a:rPr lang="en-US" dirty="0"/>
              <a:t>and multicast </a:t>
            </a:r>
            <a:r>
              <a:rPr dirty="0"/>
              <a:t>a</a:t>
            </a:r>
            <a:r>
              <a:rPr lang="en-US" dirty="0"/>
              <a:t> special message called an</a:t>
            </a:r>
            <a:r>
              <a:rPr dirty="0"/>
              <a:t> output certificate</a:t>
            </a:r>
            <a:r>
              <a:rPr lang="en-US" dirty="0"/>
              <a:t>. I won’t get into the details, but essentially the output certificate carries enough information to prove the validity of the output to any honest party who may have been corrupted but has since rebooted, allowing them to catch up with the rest of the network.</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Shape 699"/>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700" name="Shape 700"/>
          <p:cNvSpPr>
            <a:spLocks noGrp="1"/>
          </p:cNvSpPr>
          <p:nvPr>
            <p:ph type="body" sz="quarter" idx="1"/>
          </p:nvPr>
        </p:nvSpPr>
        <p:spPr>
          <a:prstGeom prst="rect">
            <a:avLst/>
          </a:prstGeom>
        </p:spPr>
        <p:txBody>
          <a:bodyPr/>
          <a:lstStyle/>
          <a:p>
            <a:pPr>
              <a:defRPr sz="2000"/>
            </a:pPr>
            <a:r>
              <a:rPr dirty="0"/>
              <a:t>ACS is guaranteed to terminate regardless of the network condition and output either B* if all honest parties input it or a set of B*</a:t>
            </a:r>
            <a:r>
              <a:rPr dirty="0" err="1"/>
              <a:t>i</a:t>
            </a:r>
            <a:r>
              <a:rPr dirty="0"/>
              <a:t> blocks. Lastly, honest parties participate in constructing the final block: they jointly decrypt the output value of ACS, populate the block with the unique transactions, assemble a validity certificate on the hash of the obtained block, and remove the posted transactions from their buffer. </a:t>
            </a:r>
          </a:p>
          <a:p>
            <a:pPr>
              <a:defRPr sz="2000"/>
            </a:pPr>
            <a:endParaRPr dirty="0"/>
          </a:p>
          <a:p>
            <a:pPr>
              <a:defRPr sz="2000"/>
            </a:pPr>
            <a:r>
              <a:rPr dirty="0"/>
              <a:t>We consider that epoch e starts for a party at a specified time measured by the local clock, parametrized by a spacing parameter that should be heuristically tuned by the network designers to improve throughput, i.e., not have too much overlap or separation between epochs. If the network is synchronous, then epochs start at the same time for all parties. If the network is asynchronous, parties</a:t>
            </a:r>
          </a:p>
          <a:p>
            <a:pPr>
              <a:defRPr sz="2000"/>
            </a:pPr>
            <a:r>
              <a:rPr dirty="0"/>
              <a:t>might start the epochs at different times and might not output a block until they have to start the next epoch.</a:t>
            </a:r>
          </a:p>
          <a:p>
            <a:pPr>
              <a:defRPr sz="2000"/>
            </a:pPr>
            <a:endParaRPr dirty="0"/>
          </a:p>
          <a:p>
            <a:pPr>
              <a:defRPr sz="2000"/>
            </a:pPr>
            <a:r>
              <a:rPr dirty="0"/>
              <a:t>This protocol achieves network-agnostic security, which means that Update is complete, consistent, live, and with external verifiability against the corresponding thresholds for an adaptive adversary.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That’s it for Update. Next, I’ll briefly explain how to derive Upstate, the statically-secure protocol with lower communication complexity, by modifying the ACS protocol.</a:t>
            </a:r>
          </a:p>
        </p:txBody>
      </p:sp>
    </p:spTree>
    <p:extLst>
      <p:ext uri="{BB962C8B-B14F-4D97-AF65-F5344CB8AC3E}">
        <p14:creationId xmlns:p14="http://schemas.microsoft.com/office/powerpoint/2010/main" val="1178758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 name="Shape 814"/>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815" name="Shape 815"/>
          <p:cNvSpPr>
            <a:spLocks noGrp="1"/>
          </p:cNvSpPr>
          <p:nvPr>
            <p:ph type="body" sz="quarter" idx="1"/>
          </p:nvPr>
        </p:nvSpPr>
        <p:spPr>
          <a:prstGeom prst="rect">
            <a:avLst/>
          </a:prstGeom>
        </p:spPr>
        <p:txBody>
          <a:bodyPr/>
          <a:lstStyle/>
          <a:p>
            <a:pPr marL="0" marR="0" lvl="0" indent="0" defTabSz="457200" eaLnBrk="1" fontAlgn="auto" latinLnBrk="0" hangingPunct="1">
              <a:lnSpc>
                <a:spcPct val="117999"/>
              </a:lnSpc>
              <a:spcBef>
                <a:spcPts val="0"/>
              </a:spcBef>
              <a:spcAft>
                <a:spcPts val="0"/>
              </a:spcAft>
              <a:buClrTx/>
              <a:buSzTx/>
              <a:buFontTx/>
              <a:buNone/>
              <a:tabLst/>
              <a:defRPr sz="2000"/>
            </a:pPr>
            <a:r>
              <a:rPr lang="en-US" dirty="0"/>
              <a:t>The main difference between Upstate and Update is the ACS protocol. (The block agreement changes slightly, but due to time constraints we’ll focus on ACS.) The new ACS protocol achieves better communication by delegating a large part of the work to two small committees.</a:t>
            </a:r>
          </a:p>
          <a:p>
            <a:pPr>
              <a:defRPr sz="2000"/>
            </a:pPr>
            <a:endParaRPr lang="en-US" dirty="0"/>
          </a:p>
          <a:p>
            <a:pPr>
              <a:defRPr sz="2000"/>
            </a:pPr>
            <a:r>
              <a:rPr lang="en-US" dirty="0"/>
              <a:t>First, the inputs are passed to </a:t>
            </a:r>
            <a:r>
              <a:rPr dirty="0"/>
              <a:t>the input selection procedure</a:t>
            </a:r>
            <a:r>
              <a:rPr lang="en-US" dirty="0"/>
              <a:t>. As part of this procedure, threshold signatures are combined to produce an unpredictable coin. The coin determines</a:t>
            </a:r>
            <a:r>
              <a:rPr dirty="0"/>
              <a:t> </a:t>
            </a:r>
            <a:r>
              <a:rPr lang="en-US" dirty="0"/>
              <a:t>what we call the</a:t>
            </a:r>
            <a:r>
              <a:rPr dirty="0"/>
              <a:t> primary committee</a:t>
            </a:r>
            <a:r>
              <a:rPr lang="en-US" dirty="0"/>
              <a:t>,</a:t>
            </a:r>
            <a:r>
              <a:rPr dirty="0"/>
              <a:t> C. </a:t>
            </a:r>
            <a:r>
              <a:rPr lang="en-US" dirty="0"/>
              <a:t>This size of this committee depends on a parameter kappa. </a:t>
            </a:r>
            <a:r>
              <a:rPr dirty="0"/>
              <a:t>Next, each party </a:t>
            </a:r>
            <a:r>
              <a:rPr lang="en-US" dirty="0"/>
              <a:t>takes</a:t>
            </a:r>
            <a:r>
              <a:rPr dirty="0"/>
              <a:t> the codewords they received from the members of the primary committee</a:t>
            </a:r>
            <a:r>
              <a:rPr lang="en-US" dirty="0"/>
              <a:t>, and passes them on to the secondary committees</a:t>
            </a:r>
            <a:r>
              <a:rPr dirty="0"/>
              <a:t>. </a:t>
            </a:r>
            <a:r>
              <a:rPr lang="en-US" dirty="0"/>
              <a:t>There is a separate </a:t>
            </a:r>
            <a:r>
              <a:rPr dirty="0"/>
              <a:t>committee </a:t>
            </a:r>
            <a:r>
              <a:rPr lang="en-US" dirty="0"/>
              <a:t>for </a:t>
            </a:r>
            <a:r>
              <a:rPr dirty="0"/>
              <a:t>each member of the primary committee. </a:t>
            </a:r>
            <a:r>
              <a:rPr lang="en-US" dirty="0"/>
              <a:t>Each</a:t>
            </a:r>
            <a:r>
              <a:rPr dirty="0"/>
              <a:t> secondary committee is responsible for </a:t>
            </a:r>
            <a:r>
              <a:rPr lang="en-US" dirty="0"/>
              <a:t>constructing a certificate </a:t>
            </a:r>
            <a:r>
              <a:rPr dirty="0"/>
              <a:t>of correctness for the reconstructed value of </a:t>
            </a:r>
            <a:r>
              <a:rPr lang="en-US" dirty="0"/>
              <a:t>a specific member of the</a:t>
            </a:r>
            <a:r>
              <a:rPr dirty="0"/>
              <a:t> primary committee. These secondary committees are self-elected as via cryptographic sortition using a verifiable random function. Finally, parties agree on which primary committee members’ values to output by running a constant number of parallel BA instances.</a:t>
            </a:r>
          </a:p>
          <a:p>
            <a:pPr>
              <a:defRPr sz="2000"/>
            </a:pPr>
            <a:endParaRPr lang="en-US" dirty="0"/>
          </a:p>
          <a:p>
            <a:pPr>
              <a:defRPr sz="2000"/>
            </a:pPr>
            <a:r>
              <a:rPr lang="en-US" dirty="0"/>
              <a:t>Using these committees, we get a reduction in communication complexity at the cost of a factor of epsilon loss in the corruption threshold.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That concludes the main part of this talk, which has been a tour of Update and Upstate. In the remaining time, I’ll talk about the augmented network-agnostic model I mentioned earlier, and what we can hope to achieve there.</a:t>
            </a:r>
          </a:p>
        </p:txBody>
      </p:sp>
    </p:spTree>
    <p:extLst>
      <p:ext uri="{BB962C8B-B14F-4D97-AF65-F5344CB8AC3E}">
        <p14:creationId xmlns:p14="http://schemas.microsoft.com/office/powerpoint/2010/main" val="1156643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46" name="Shape 146"/>
          <p:cNvSpPr>
            <a:spLocks noGrp="1"/>
          </p:cNvSpPr>
          <p:nvPr>
            <p:ph type="body" sz="quarter" idx="1"/>
          </p:nvPr>
        </p:nvSpPr>
        <p:spPr>
          <a:prstGeom prst="rect">
            <a:avLst/>
          </a:prstGeom>
        </p:spPr>
        <p:txBody>
          <a:bodyPr/>
          <a:lstStyle>
            <a:lvl1pPr>
              <a:defRPr sz="2000"/>
            </a:lvl1pPr>
          </a:lstStyle>
          <a:p>
            <a:r>
              <a:rPr lang="en-US" dirty="0"/>
              <a:t>I’ll start with a quick overview of the core problem, state machine replication.</a:t>
            </a:r>
          </a:p>
          <a:p>
            <a:endParaRPr lang="en-US" dirty="0"/>
          </a:p>
          <a:p>
            <a:r>
              <a:rPr lang="en-US" dirty="0"/>
              <a:t>A state m</a:t>
            </a:r>
            <a:r>
              <a:rPr dirty="0"/>
              <a:t>achine </a:t>
            </a:r>
            <a:r>
              <a:rPr lang="en-US" dirty="0"/>
              <a:t>r</a:t>
            </a:r>
            <a:r>
              <a:rPr dirty="0"/>
              <a:t>eplication</a:t>
            </a:r>
            <a:r>
              <a:rPr lang="en-US" dirty="0"/>
              <a:t> or SMR</a:t>
            </a:r>
            <a:r>
              <a:rPr dirty="0"/>
              <a:t> protocol</a:t>
            </a:r>
            <a:r>
              <a:rPr lang="en-US" dirty="0"/>
              <a:t> allows a set of parties to agree on a growing, ordered log of transactions. In an SMR protocol, individual parties receive unordered inputs, and need to agree as a group on an ordered sequence of outputs. In practice, these outputs are often batched, so we’ll think of parties’ logs as sequences or arrays of these batches called blocks.</a:t>
            </a:r>
          </a:p>
          <a:p>
            <a:endParaRPr lang="en-US" dirty="0"/>
          </a:p>
          <a:p>
            <a:r>
              <a:rPr lang="en-US" dirty="0"/>
              <a:t>The key challenge here is that some of the parties might be faulty, or Byzantine. We call the remaining parties honest. For an SMR protocol to be secure, we require that all </a:t>
            </a:r>
            <a:r>
              <a:rPr dirty="0"/>
              <a:t>honest parties</a:t>
            </a:r>
            <a:r>
              <a:rPr lang="en-US" dirty="0"/>
              <a:t> agree on the sequence of outputs, even if the faulty parties are coordinated by a single adversary.</a:t>
            </a:r>
          </a:p>
          <a:p>
            <a:endParaRPr lang="en-US" dirty="0"/>
          </a:p>
          <a:p>
            <a:r>
              <a:rPr lang="en-US" dirty="0"/>
              <a:t>We can view SMR as one of several problems under the broader umbrella of consensus problems. Another problem under that umbrella is Byzantine agreement, where parties agree on a single value. If it helps, for the purposes of this talk you can think of Byzantine agreement as single-shot agreement on binary values and SMR as multi-shot agreement on arbitrary values.</a:t>
            </a:r>
          </a:p>
          <a:p>
            <a:endParaRPr lang="en-US" dirty="0"/>
          </a:p>
          <a:p>
            <a:r>
              <a:rPr lang="en-US" dirty="0"/>
              <a:t>This problem has a long history in distributed computing. Recently it’s received special attention because it turns out to be a useful abstraction for blockchain protocols. Under the hood, many blockchain protocols use some form of a consensus protocol to order transactions. (I say ”many” and not “all” because people call lots of things blockchains, and I’m sure somewhere out there there’s a thing someone is calling a blockchain that does something completely different, but it’s my talk and I get to make the rules, so in this talk we’ll just make our lives easier and treat “blockchain” and “SMR” as equivalent.)</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 name="Shape 848"/>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849" name="Shape 849"/>
          <p:cNvSpPr>
            <a:spLocks noGrp="1"/>
          </p:cNvSpPr>
          <p:nvPr>
            <p:ph type="body" sz="quarter" idx="1"/>
          </p:nvPr>
        </p:nvSpPr>
        <p:spPr>
          <a:prstGeom prst="rect">
            <a:avLst/>
          </a:prstGeom>
        </p:spPr>
        <p:txBody>
          <a:bodyPr/>
          <a:lstStyle/>
          <a:p>
            <a:pPr>
              <a:defRPr sz="2000"/>
            </a:pPr>
            <a:r>
              <a:rPr lang="en-US" dirty="0"/>
              <a:t>As I alluded to earlier, the plain network-agnostic model is a little unsatisfying when we think about a long-lived protocol like SMR. However, if we want to allow the adversary to switch modes freely, and we also want to tolerate more than </a:t>
            </a:r>
            <a:r>
              <a:rPr lang="en-US" dirty="0" err="1"/>
              <a:t>t_a</a:t>
            </a:r>
            <a:r>
              <a:rPr lang="en-US" dirty="0"/>
              <a:t> corruptions when the network is synchronous, then we need to consider some form of mobile adversary (otherwise we run into the standard asynchronous impossibility). </a:t>
            </a:r>
          </a:p>
          <a:p>
            <a:pPr>
              <a:defRPr sz="2000"/>
            </a:pPr>
            <a:r>
              <a:rPr lang="en-US" dirty="0"/>
              <a:t>So, let’s introduce </a:t>
            </a:r>
            <a:r>
              <a:rPr dirty="0"/>
              <a:t>reboots that can flush out the adversary before a transition of the network from synchronous to asynchronous</a:t>
            </a:r>
            <a:r>
              <a:rPr lang="en-US" dirty="0"/>
              <a:t>. Does that solve the problem?</a:t>
            </a:r>
          </a:p>
          <a:p>
            <a:pPr>
              <a:defRPr sz="2000"/>
            </a:pPr>
            <a:r>
              <a:rPr dirty="0"/>
              <a:t>Not really, since rebooting does not remove a rebooted party’s internal state from the adversary’s view, and in particular its key shares, so a mobile adversary can reconstruct the threshold secret key for signing and encryption after sufficient time.</a:t>
            </a:r>
            <a:r>
              <a:rPr lang="en-US" dirty="0"/>
              <a:t> This means we also need a way to bootstrap exposed parties back into the protocol with fresh keys.</a:t>
            </a:r>
          </a:p>
          <a:p>
            <a:pPr>
              <a:defRPr sz="2000"/>
            </a:pPr>
            <a:endParaRPr dirty="0"/>
          </a:p>
          <a:p>
            <a:pPr>
              <a:defRPr sz="2000"/>
            </a:pPr>
            <a:r>
              <a:rPr lang="en-US" dirty="0"/>
              <a:t>We formalize this intuition by proving </a:t>
            </a:r>
            <a:r>
              <a:rPr dirty="0"/>
              <a:t>folklore impossibility result</a:t>
            </a:r>
            <a:r>
              <a:rPr lang="en-US" dirty="0"/>
              <a:t> for asynchronous proactive secret sharing with key refresh</a:t>
            </a:r>
            <a:r>
              <a:rPr dirty="0"/>
              <a:t>. For the definitions given in the paper, we show how an adversary can break privacy by amassing shares corresponding to ta+1</a:t>
            </a:r>
            <a:r>
              <a:rPr lang="en-US" dirty="0"/>
              <a:t> parties</a:t>
            </a:r>
            <a:r>
              <a:rPr dirty="0"/>
              <a:t>. Then, we prove that protocols which avoid the prior attack do not satisfy liveness</a:t>
            </a:r>
            <a:r>
              <a:rPr lang="en-US" dirty="0"/>
              <a:t>. This result ends up being very sensitive to the exact definition of proactive secret sharing, so for the details I’ll refer you to the paper. For the purposes of this talk, the point is that there’s a hard barrier here (asynchronous proactive secret sharing, and by extension </a:t>
            </a:r>
            <a:r>
              <a:rPr dirty="0"/>
              <a:t>network-agnostic proactive secret sharing</a:t>
            </a:r>
            <a:r>
              <a:rPr lang="en-US" dirty="0"/>
              <a:t>)</a:t>
            </a:r>
            <a:r>
              <a:rPr dirty="0"/>
              <a:t>, </a:t>
            </a:r>
            <a:r>
              <a:rPr lang="en-US" dirty="0"/>
              <a:t>and </a:t>
            </a:r>
            <a:r>
              <a:rPr dirty="0"/>
              <a:t>so</a:t>
            </a:r>
            <a:r>
              <a:rPr lang="en-US" dirty="0"/>
              <a:t> the best we can hope for is to find a solution against a constrained </a:t>
            </a:r>
            <a:r>
              <a:rPr dirty="0"/>
              <a:t>adversary</a:t>
            </a:r>
            <a:r>
              <a:rPr lang="en-US" dirty="0"/>
              <a:t>.</a:t>
            </a:r>
          </a:p>
          <a:p>
            <a:pPr>
              <a:defRPr sz="2000"/>
            </a:pPr>
            <a:endParaRPr dirty="0"/>
          </a:p>
          <a:p>
            <a:pPr>
              <a:defRPr sz="2000"/>
            </a:pPr>
            <a:r>
              <a:rPr dirty="0"/>
              <a:t>—</a:t>
            </a:r>
          </a:p>
          <a:p>
            <a:pPr>
              <a:defRPr sz="2000"/>
            </a:pPr>
            <a:r>
              <a:rPr dirty="0"/>
              <a:t>Strict definition: A (ta+1)-out-of-n proactive verifiable secret sharing scheme with reshare is defined by an algorithm Share and protocols Reshare, Reconstruct.</a:t>
            </a:r>
          </a:p>
          <a:p>
            <a:pPr>
              <a:defRPr sz="2000"/>
            </a:pPr>
            <a:r>
              <a:rPr dirty="0"/>
              <a:t>An honest party is said to complete Share, Reshare, or Reconstruct in epoch </a:t>
            </a:r>
            <a:r>
              <a:rPr dirty="0" err="1"/>
              <a:t>τ</a:t>
            </a:r>
            <a:r>
              <a:rPr dirty="0"/>
              <a:t> when they generate the corresponding output from the algorithm in epoch </a:t>
            </a:r>
            <a:r>
              <a:rPr dirty="0" err="1"/>
              <a:t>τ</a:t>
            </a:r>
            <a:r>
              <a:rPr dirty="0"/>
              <a:t>.</a:t>
            </a:r>
          </a:p>
          <a:p>
            <a:pPr>
              <a:defRPr sz="2000"/>
            </a:pPr>
            <a:r>
              <a:rPr dirty="0"/>
              <a:t>A party P that receives output from Reshare with associated epoch </a:t>
            </a:r>
            <a:r>
              <a:rPr dirty="0" err="1"/>
              <a:t>τ</a:t>
            </a:r>
            <a:r>
              <a:rPr dirty="0"/>
              <a:t> sets its epoch number to τ+1.</a:t>
            </a:r>
          </a:p>
          <a:p>
            <a:pPr>
              <a:defRPr sz="2000"/>
            </a:pPr>
            <a:r>
              <a:rPr dirty="0"/>
              <a:t>Privacy, correctness, liveness </a:t>
            </a:r>
          </a:p>
          <a:p>
            <a:pPr>
              <a:defRPr sz="2000"/>
            </a:pPr>
            <a:r>
              <a:rPr dirty="0"/>
              <a:t>Liveness specifies that if the protocol execution is stopped at any epoch </a:t>
            </a:r>
            <a:r>
              <a:rPr dirty="0" err="1"/>
              <a:t>τ</a:t>
            </a:r>
            <a:r>
              <a:rPr dirty="0"/>
              <a:t> that has been reached by an honest party, then, given all the messages that have been delivered in all previous epochs, all honest parties can obtain the shares associated to an epoch number </a:t>
            </a:r>
            <a:r>
              <a:rPr dirty="0" err="1"/>
              <a:t>τ</a:t>
            </a:r>
            <a:r>
              <a:rPr dirty="0"/>
              <a:t>’ ≥ </a:t>
            </a:r>
            <a:r>
              <a:rPr dirty="0" err="1"/>
              <a:t>τ</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 name="Shape 860"/>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861" name="Shape 861"/>
          <p:cNvSpPr>
            <a:spLocks noGrp="1"/>
          </p:cNvSpPr>
          <p:nvPr>
            <p:ph type="body" sz="quarter" idx="1"/>
          </p:nvPr>
        </p:nvSpPr>
        <p:spPr>
          <a:prstGeom prst="rect">
            <a:avLst/>
          </a:prstGeom>
        </p:spPr>
        <p:txBody>
          <a:bodyPr/>
          <a:lstStyle/>
          <a:p>
            <a:pPr>
              <a:defRPr sz="2000"/>
            </a:pPr>
            <a:r>
              <a:rPr lang="en-US" dirty="0"/>
              <a:t>This brings us to a complete description of our augmented model. We still assume atomic sends and PKI. Instead of a simple adaptive adversary, we have a limited mobile adversary who can move among a set of at most </a:t>
            </a:r>
            <a:r>
              <a:rPr lang="en-US" dirty="0" err="1"/>
              <a:t>t_s</a:t>
            </a:r>
            <a:r>
              <a:rPr lang="en-US" dirty="0"/>
              <a:t> parties, as long as the number of the corrupted parties is less than the corresponding threshold within a given logical interval (called an epoch), which is defined by the protocol, and at any single point in time. You can think of an epoch as the interval during which parties are working on a specific block, modulo some weirdness to make the definition meaningful in an asynchronous network. They get to choose these parties adaptively, but once they’ve corrupted </a:t>
            </a:r>
            <a:r>
              <a:rPr lang="en-US" dirty="0" err="1"/>
              <a:t>t_s</a:t>
            </a:r>
            <a:r>
              <a:rPr lang="en-US" dirty="0"/>
              <a:t> distinct parties, that’s it, they’re stuck with them.</a:t>
            </a:r>
          </a:p>
          <a:p>
            <a:pPr>
              <a:defRPr sz="2000"/>
            </a:pPr>
            <a:endParaRPr lang="en-US" dirty="0"/>
          </a:p>
          <a:p>
            <a:pPr marL="0" marR="0" lvl="0" indent="0" defTabSz="457200" eaLnBrk="1" fontAlgn="auto" latinLnBrk="0" hangingPunct="1">
              <a:lnSpc>
                <a:spcPct val="117999"/>
              </a:lnSpc>
              <a:spcBef>
                <a:spcPts val="0"/>
              </a:spcBef>
              <a:spcAft>
                <a:spcPts val="0"/>
              </a:spcAft>
              <a:buClrTx/>
              <a:buSzTx/>
              <a:buFontTx/>
              <a:buNone/>
              <a:tabLst/>
              <a:defRPr sz="2000"/>
            </a:pPr>
            <a:r>
              <a:rPr lang="en-US" dirty="0"/>
              <a:t>In order to defend against this constrained epoch-mobile adversary, we assume that all nodes have a reboot capability, which could be some </a:t>
            </a:r>
            <a:r>
              <a:rPr lang="en-US" dirty="0" err="1"/>
              <a:t>untamperable</a:t>
            </a:r>
            <a:r>
              <a:rPr lang="en-US" dirty="0"/>
              <a:t> code that restarts the party and removes the adversary. Think of this like any other functionality that the parties can use during the protocol, like signing with their private key, except that it triggers automatically at certain points during the protocol, even for corrupted nodes. Importantly, rebooting does not remove the previous state of a corrupted party from the adversary’s view. Effectively, the adversary is assumed to remember parties’ secret state right up until the reboot, including any secret keys that were held by that party at the time it was corrupted, and any it might have generated while it was corrupted. We call parties “exposed” if they were previously corrupted and then rebooted, to differentiate them from parties who are being actively controlled. (Of course, the adversary can corrupt exposed parties again in the future, but until then they’re considered to be “exposed”.)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 name="Shape 871"/>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872" name="Shape 872"/>
          <p:cNvSpPr>
            <a:spLocks noGrp="1"/>
          </p:cNvSpPr>
          <p:nvPr>
            <p:ph type="body" sz="quarter" idx="1"/>
          </p:nvPr>
        </p:nvSpPr>
        <p:spPr>
          <a:prstGeom prst="rect">
            <a:avLst/>
          </a:prstGeom>
        </p:spPr>
        <p:txBody>
          <a:bodyPr/>
          <a:lstStyle/>
          <a:p>
            <a:pPr>
              <a:defRPr sz="2000"/>
            </a:pPr>
            <a:r>
              <a:rPr dirty="0"/>
              <a:t>We now consider a network that can arbitrarily transition between synchronous and asynchronous behaviors but with a constrained epoch-mobile adaptive adversary, who can corrupt at most </a:t>
            </a:r>
            <a:r>
              <a:rPr dirty="0" err="1"/>
              <a:t>ts</a:t>
            </a:r>
            <a:r>
              <a:rPr dirty="0"/>
              <a:t> unique parties over the duration of the protocol, and can move between those </a:t>
            </a:r>
            <a:r>
              <a:rPr dirty="0" err="1"/>
              <a:t>ts</a:t>
            </a:r>
            <a:r>
              <a:rPr dirty="0"/>
              <a:t> parties from epoch to epoch, as long as it does not exceed the ta or </a:t>
            </a:r>
            <a:r>
              <a:rPr dirty="0" err="1"/>
              <a:t>ts</a:t>
            </a:r>
            <a:r>
              <a:rPr dirty="0"/>
              <a:t> limit in any epoch or at any moment in time. </a:t>
            </a:r>
          </a:p>
          <a:p>
            <a:pPr>
              <a:defRPr sz="2000"/>
            </a:pPr>
            <a:r>
              <a:rPr dirty="0"/>
              <a:t>Adding a reboot step at the beginning of each epoch to the network-agnostic protocols discussed so far, Update and Upstate, results in protocols that are secure under arbitrary network changes, as long as rebooting ensures that n &gt; 2ts +ta, ta ≤ </a:t>
            </a:r>
            <a:r>
              <a:rPr dirty="0" err="1"/>
              <a:t>ts</a:t>
            </a:r>
            <a:r>
              <a:rPr dirty="0"/>
              <a:t>, with at most </a:t>
            </a:r>
            <a:r>
              <a:rPr dirty="0" err="1"/>
              <a:t>ts</a:t>
            </a:r>
            <a:r>
              <a:rPr dirty="0"/>
              <a:t> −ta exposed keys in the asynchronous</a:t>
            </a:r>
          </a:p>
          <a:p>
            <a:pPr>
              <a:defRPr sz="2000"/>
            </a:pPr>
            <a:r>
              <a:rPr dirty="0"/>
              <a:t>case, in the restricted epoch-mobile model. </a:t>
            </a:r>
          </a:p>
          <a:p>
            <a:pPr>
              <a:defRPr sz="2000"/>
            </a:pPr>
            <a:r>
              <a:rPr dirty="0"/>
              <a:t>One difference is that the internal threshold inside the BA protocol used needs to be higher, to tolerate </a:t>
            </a:r>
            <a:r>
              <a:rPr dirty="0" err="1"/>
              <a:t>ts</a:t>
            </a:r>
            <a:r>
              <a:rPr dirty="0"/>
              <a:t> key exposures.</a:t>
            </a:r>
          </a:p>
          <a:p>
            <a:pPr>
              <a:defRPr sz="2000"/>
            </a:pPr>
            <a:endParaRPr dirty="0"/>
          </a:p>
          <a:p>
            <a:pPr>
              <a:defRPr sz="2000"/>
            </a:pPr>
            <a:r>
              <a:rPr dirty="0"/>
              <a:t>A different interpretation of this result is that network-agnostic secure SMR protocols can actually tolerate more than ta corruptions in an asynchronous network, namely, an additional </a:t>
            </a:r>
            <a:r>
              <a:rPr dirty="0" err="1"/>
              <a:t>ts</a:t>
            </a:r>
            <a:r>
              <a:rPr dirty="0"/>
              <a:t>-ta exposed parties.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 name="Shape 880"/>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881" name="Shape 881"/>
          <p:cNvSpPr>
            <a:spLocks noGrp="1"/>
          </p:cNvSpPr>
          <p:nvPr>
            <p:ph type="body" sz="quarter" idx="1"/>
          </p:nvPr>
        </p:nvSpPr>
        <p:spPr>
          <a:prstGeom prst="rect">
            <a:avLst/>
          </a:prstGeom>
        </p:spPr>
        <p:txBody>
          <a:bodyPr/>
          <a:lstStyle/>
          <a:p>
            <a:pPr>
              <a:defRPr sz="2000"/>
            </a:pPr>
            <a:r>
              <a:rPr dirty="0"/>
              <a:t>Finally, </a:t>
            </a:r>
            <a:r>
              <a:rPr lang="en-US" dirty="0"/>
              <a:t>I’ll conclude by quickly mentioning one open problem and one sort-of </a:t>
            </a:r>
            <a:r>
              <a:rPr dirty="0"/>
              <a:t>open problem. First, is it possible to obtain an adaptive network-agnostic SMR with amortized quadratic communication complexity per committed block while tolerating optimal corruption threshold?</a:t>
            </a:r>
          </a:p>
          <a:p>
            <a:pPr>
              <a:defRPr sz="2000"/>
            </a:pPr>
            <a:endParaRPr dirty="0"/>
          </a:p>
          <a:p>
            <a:pPr>
              <a:defRPr sz="2000"/>
            </a:pPr>
            <a:r>
              <a:rPr dirty="0"/>
              <a:t>Second, we would like to have unrestricted mobile adversaries. To this end, we could relax the definition for asynchronous proactive secret sharing</a:t>
            </a:r>
            <a:r>
              <a:rPr lang="en-US" dirty="0"/>
              <a:t> – I say sort-of-open because</a:t>
            </a:r>
            <a:r>
              <a:rPr dirty="0"/>
              <a:t> </a:t>
            </a:r>
            <a:r>
              <a:rPr lang="en-US" dirty="0"/>
              <a:t>there have been several neat recent works on this topic. If I missed one, send me an email after the talk!</a:t>
            </a:r>
            <a:r>
              <a:rPr dirty="0"/>
              <a:t>, </a:t>
            </a:r>
            <a:r>
              <a:rPr lang="en-US" dirty="0"/>
              <a:t> </a:t>
            </a:r>
            <a:r>
              <a:rPr dirty="0"/>
              <a:t>alternatively, we could remove the use of threshold schemes in the protocols and agree on new local public keys every epoch.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07" name="Shape 207"/>
          <p:cNvSpPr>
            <a:spLocks noGrp="1"/>
          </p:cNvSpPr>
          <p:nvPr>
            <p:ph type="body" sz="quarter" idx="1"/>
          </p:nvPr>
        </p:nvSpPr>
        <p:spPr>
          <a:prstGeom prst="rect">
            <a:avLst/>
          </a:prstGeom>
        </p:spPr>
        <p:txBody>
          <a:bodyPr/>
          <a:lstStyle/>
          <a:p>
            <a:pPr>
              <a:defRPr sz="2000"/>
            </a:pPr>
            <a:r>
              <a:rPr lang="en-US" dirty="0"/>
              <a:t>So that was the big picture. In a little more detail, here are the properties we require from an SMR protocol. Throughout, let n be the total number of parties, and let t denote the number of faulty parties.</a:t>
            </a:r>
          </a:p>
          <a:p>
            <a:pPr>
              <a:defRPr sz="2000"/>
            </a:pPr>
            <a:endParaRPr lang="en-US" dirty="0"/>
          </a:p>
          <a:p>
            <a:pPr>
              <a:defRPr sz="2000"/>
            </a:pPr>
            <a:r>
              <a:rPr lang="en-US" dirty="0"/>
              <a:t>Consistency means that </a:t>
            </a:r>
            <a:r>
              <a:rPr dirty="0"/>
              <a:t>all honest parties ag</a:t>
            </a:r>
            <a:r>
              <a:rPr lang="en-US" dirty="0"/>
              <a:t>ree on the contents of the </a:t>
            </a:r>
            <a:r>
              <a:rPr lang="en-US" dirty="0" err="1"/>
              <a:t>k^th</a:t>
            </a:r>
            <a:r>
              <a:rPr lang="en-US" dirty="0"/>
              <a:t> block.</a:t>
            </a:r>
          </a:p>
          <a:p>
            <a:pPr>
              <a:defRPr sz="2000"/>
            </a:pPr>
            <a:r>
              <a:rPr lang="en-US" dirty="0"/>
              <a:t>Completeness means that each honest party eventually outputs a block at every index.</a:t>
            </a:r>
          </a:p>
          <a:p>
            <a:pPr>
              <a:defRPr sz="2000"/>
            </a:pPr>
            <a:r>
              <a:rPr lang="en-US" dirty="0"/>
              <a:t>Liveness</a:t>
            </a:r>
            <a:r>
              <a:rPr dirty="0"/>
              <a:t> means that any transactions in the buffers of </a:t>
            </a:r>
            <a:r>
              <a:rPr lang="en-US" dirty="0"/>
              <a:t>sufficiently many </a:t>
            </a:r>
            <a:r>
              <a:rPr dirty="0"/>
              <a:t>honest parties </a:t>
            </a:r>
            <a:r>
              <a:rPr lang="en-US" dirty="0"/>
              <a:t>will</a:t>
            </a:r>
            <a:r>
              <a:rPr dirty="0"/>
              <a:t> eventually </a:t>
            </a:r>
            <a:r>
              <a:rPr lang="en-US" dirty="0"/>
              <a:t>be output somewhere in</a:t>
            </a:r>
            <a:r>
              <a:rPr dirty="0"/>
              <a:t> the log of blocks</a:t>
            </a:r>
            <a:r>
              <a:rPr lang="en-US" dirty="0"/>
              <a:t>.</a:t>
            </a:r>
          </a:p>
          <a:p>
            <a:pPr>
              <a:defRPr sz="2000"/>
            </a:pPr>
            <a:r>
              <a:rPr lang="en-US" dirty="0"/>
              <a:t>Lastly, e</a:t>
            </a:r>
            <a:r>
              <a:rPr dirty="0"/>
              <a:t>xternal verifiability </a:t>
            </a:r>
            <a:r>
              <a:rPr lang="en-US" dirty="0"/>
              <a:t>means</a:t>
            </a:r>
            <a:r>
              <a:rPr dirty="0"/>
              <a:t> </a:t>
            </a:r>
            <a:r>
              <a:rPr lang="en-US" dirty="0"/>
              <a:t>that given some public parameters and some additional information, which we’ll call a proof, anyone (even someone not participating in the protocol) can verify that a block was honestly output, and that it was output at that particular index. Furthermore, dishonest parties can’t generate a valid proof for a block that wasn’t output by the honest parties.</a:t>
            </a:r>
          </a:p>
          <a:p>
            <a:pPr>
              <a:defRPr sz="2000"/>
            </a:pPr>
            <a:endParaRPr lang="en-US" dirty="0"/>
          </a:p>
          <a:p>
            <a:pPr marL="0" marR="0" lvl="0" indent="0" defTabSz="457200" eaLnBrk="1" fontAlgn="auto" latinLnBrk="0" hangingPunct="1">
              <a:lnSpc>
                <a:spcPct val="117999"/>
              </a:lnSpc>
              <a:spcBef>
                <a:spcPts val="0"/>
              </a:spcBef>
              <a:spcAft>
                <a:spcPts val="0"/>
              </a:spcAft>
              <a:buClrTx/>
              <a:buSzTx/>
              <a:buFontTx/>
              <a:buNone/>
              <a:tabLst/>
              <a:defRPr sz="2000"/>
            </a:pPr>
            <a:r>
              <a:rPr lang="en-US" dirty="0"/>
              <a:t>A quick caveat: there are lots of different definitions that we can use to study SMR and blockchain. For the purposes of this talk, we’ll say that an SMR protocol needs to have all four of these properties. </a:t>
            </a:r>
          </a:p>
          <a:p>
            <a:pPr marL="0" marR="0" lvl="0" indent="0" defTabSz="457200" eaLnBrk="1" fontAlgn="auto" latinLnBrk="0" hangingPunct="1">
              <a:lnSpc>
                <a:spcPct val="117999"/>
              </a:lnSpc>
              <a:spcBef>
                <a:spcPts val="0"/>
              </a:spcBef>
              <a:spcAft>
                <a:spcPts val="0"/>
              </a:spcAft>
              <a:buClrTx/>
              <a:buSzTx/>
              <a:buFontTx/>
              <a:buNone/>
              <a:tabLst/>
              <a:defRPr sz="2000"/>
            </a:pPr>
            <a:r>
              <a:rPr lang="en-US" dirty="0"/>
              <a:t>This definition is tailored slightly toward asynchronous protocols, for reasons we’ll see shortly. Sometimes SMR without external verifiability is called Atomic Broadcast. </a:t>
            </a:r>
          </a:p>
          <a:p>
            <a:pPr marL="0" marR="0" lvl="0" indent="0" defTabSz="457200" eaLnBrk="1" fontAlgn="auto" latinLnBrk="0" hangingPunct="1">
              <a:lnSpc>
                <a:spcPct val="117999"/>
              </a:lnSpc>
              <a:spcBef>
                <a:spcPts val="0"/>
              </a:spcBef>
              <a:spcAft>
                <a:spcPts val="0"/>
              </a:spcAft>
              <a:buClrTx/>
              <a:buSzTx/>
              <a:buFontTx/>
              <a:buNone/>
              <a:tabLst/>
              <a:defRPr sz="2000"/>
            </a:pPr>
            <a:endParaRPr lang="en-US" dirty="0"/>
          </a:p>
          <a:p>
            <a:pPr>
              <a:defRPr sz="2000"/>
            </a:pPr>
            <a:r>
              <a:rPr lang="en-US" dirty="0"/>
              <a:t>—</a:t>
            </a:r>
          </a:p>
          <a:p>
            <a:pPr>
              <a:defRPr sz="2000"/>
            </a:pPr>
            <a:r>
              <a:rPr dirty="0"/>
              <a:t>The proof depends on </a:t>
            </a:r>
            <a:r>
              <a:rPr dirty="0" err="1"/>
              <a:t>ts</a:t>
            </a:r>
            <a:r>
              <a:rPr dirty="0"/>
              <a:t> regardless of whether the network is synchronous or asynchronous, </a:t>
            </a:r>
            <a:r>
              <a:rPr dirty="0" err="1"/>
              <a:t>s.t.</a:t>
            </a:r>
            <a:r>
              <a:rPr dirty="0"/>
              <a:t> the adversary can’t forge a proof for an asynchronous epoch in a following synchronous epoch</a:t>
            </a:r>
          </a:p>
        </p:txBody>
      </p:sp>
    </p:spTree>
    <p:extLst>
      <p:ext uri="{BB962C8B-B14F-4D97-AF65-F5344CB8AC3E}">
        <p14:creationId xmlns:p14="http://schemas.microsoft.com/office/powerpoint/2010/main" val="2093861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26" name="Shape 226"/>
          <p:cNvSpPr>
            <a:spLocks noGrp="1"/>
          </p:cNvSpPr>
          <p:nvPr>
            <p:ph type="body" sz="quarter" idx="1"/>
          </p:nvPr>
        </p:nvSpPr>
        <p:spPr>
          <a:prstGeom prst="rect">
            <a:avLst/>
          </a:prstGeom>
        </p:spPr>
        <p:txBody>
          <a:bodyPr/>
          <a:lstStyle/>
          <a:p>
            <a:pPr>
              <a:defRPr sz="2000"/>
            </a:pPr>
            <a:r>
              <a:rPr lang="en-US" dirty="0"/>
              <a:t>State </a:t>
            </a:r>
            <a:r>
              <a:rPr dirty="0"/>
              <a:t>machine replication protocols</a:t>
            </a:r>
            <a:r>
              <a:rPr lang="en-US" dirty="0"/>
              <a:t> have been studied in a variety of network synchrony models</a:t>
            </a:r>
            <a:r>
              <a:rPr dirty="0"/>
              <a:t>. </a:t>
            </a:r>
            <a:r>
              <a:rPr lang="en-US" dirty="0"/>
              <a:t>At one extreme, there’s the synchronous model, where </a:t>
            </a:r>
            <a:r>
              <a:rPr dirty="0"/>
              <a:t>parties have synchronized clocks and messages arrive after at most a fixed dela</a:t>
            </a:r>
            <a:r>
              <a:rPr lang="en-US" dirty="0"/>
              <a:t>y, usually denoted delta. Under this model (assuming PKI),</a:t>
            </a:r>
            <a:r>
              <a:rPr dirty="0"/>
              <a:t> </a:t>
            </a:r>
            <a:r>
              <a:rPr lang="en-US" dirty="0"/>
              <a:t>it’s known that SMR is feasible if and only if there are fewer than </a:t>
            </a:r>
            <a:r>
              <a:rPr dirty="0"/>
              <a:t>n/2 corruptions. At the other extreme, </a:t>
            </a:r>
            <a:r>
              <a:rPr lang="en-US" dirty="0"/>
              <a:t>there’s the asynchronous model, where </a:t>
            </a:r>
            <a:r>
              <a:rPr dirty="0"/>
              <a:t>there are no synchronized clocks and messages </a:t>
            </a:r>
            <a:r>
              <a:rPr lang="en-US" dirty="0"/>
              <a:t>can be arbitrarily delayed. Under the asynchronous model (again, assuming PKI), the optimal corruption threshold </a:t>
            </a:r>
            <a:r>
              <a:rPr dirty="0"/>
              <a:t>is n/3. </a:t>
            </a:r>
            <a:r>
              <a:rPr lang="en-US" dirty="0"/>
              <a:t>There is also the partially synchronous network, and some other “in-between” models, but we won’t need them this talk.</a:t>
            </a:r>
          </a:p>
          <a:p>
            <a:pPr>
              <a:defRPr sz="2000"/>
            </a:pPr>
            <a:endParaRPr dirty="0"/>
          </a:p>
          <a:p>
            <a:pPr marL="0" marR="0" lvl="0" indent="0" defTabSz="457200" eaLnBrk="1" fontAlgn="auto" latinLnBrk="0" hangingPunct="1">
              <a:lnSpc>
                <a:spcPct val="117999"/>
              </a:lnSpc>
              <a:spcBef>
                <a:spcPts val="0"/>
              </a:spcBef>
              <a:spcAft>
                <a:spcPts val="0"/>
              </a:spcAft>
              <a:buClrTx/>
              <a:buSzTx/>
              <a:buFontTx/>
              <a:buNone/>
              <a:tabLst/>
              <a:defRPr sz="2000"/>
            </a:pPr>
            <a:r>
              <a:rPr dirty="0"/>
              <a:t>In this </a:t>
            </a:r>
            <a:r>
              <a:rPr lang="en-US" dirty="0"/>
              <a:t>paper</a:t>
            </a:r>
            <a:r>
              <a:rPr dirty="0"/>
              <a:t>, we</a:t>
            </a:r>
            <a:r>
              <a:rPr lang="en-US" dirty="0"/>
              <a:t> construct better SMR protocols in what’s </a:t>
            </a:r>
            <a:r>
              <a:rPr dirty="0"/>
              <a:t>called the network-agnostic model</a:t>
            </a:r>
            <a:r>
              <a:rPr lang="en-US" dirty="0"/>
              <a:t>. This model was originally introduced in an earlier work by myself, Julian Loss, and Jon Katz. In this model,</a:t>
            </a:r>
            <a:r>
              <a:rPr dirty="0"/>
              <a:t> the network might be either synchronous or asynchronous.</a:t>
            </a:r>
            <a:r>
              <a:rPr lang="en-US" dirty="0"/>
              <a:t> The model is parameterized by thresholds </a:t>
            </a:r>
            <a:r>
              <a:rPr lang="en-US" dirty="0" err="1"/>
              <a:t>t_s</a:t>
            </a:r>
            <a:r>
              <a:rPr lang="en-US" dirty="0"/>
              <a:t> and </a:t>
            </a:r>
            <a:r>
              <a:rPr lang="en-US" dirty="0" err="1"/>
              <a:t>t_a</a:t>
            </a:r>
            <a:r>
              <a:rPr lang="en-US" dirty="0"/>
              <a:t>. If the network is synchronous, the adversary gets to control </a:t>
            </a:r>
            <a:r>
              <a:rPr lang="en-US" dirty="0" err="1"/>
              <a:t>t_s</a:t>
            </a:r>
            <a:r>
              <a:rPr lang="en-US" dirty="0"/>
              <a:t> parties, and if the network is asynchronous, the adversary gets to control </a:t>
            </a:r>
            <a:r>
              <a:rPr lang="en-US" dirty="0" err="1"/>
              <a:t>t_a</a:t>
            </a:r>
            <a:r>
              <a:rPr lang="en-US" dirty="0"/>
              <a:t> parties. We want to design a single protocol that just works, even if the honest parties don’t know which “mode” they’re in during a particular execution. In an earlier work, we showed that network-agnostic SMR is feasible if and only if 2ts+ta &lt; n. One of the key questions we address in this work is: how can we improve the communication complexity of network-agnostic SMR, to match the complexity of fully asynchronous protocols?</a:t>
            </a:r>
          </a:p>
          <a:p>
            <a:pPr>
              <a:defRPr sz="2000"/>
            </a:pPr>
            <a:endParaRPr lang="en-US" dirty="0"/>
          </a:p>
          <a:p>
            <a:pPr>
              <a:defRPr sz="2000"/>
            </a:pPr>
            <a:r>
              <a:rPr lang="en-US" dirty="0"/>
              <a:t>In a few slides, I’ll explain how this work is new and different from those earlier works – for now let’s just worry about the model.</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255" name="Shape 255"/>
          <p:cNvSpPr>
            <a:spLocks noGrp="1"/>
          </p:cNvSpPr>
          <p:nvPr>
            <p:ph type="body" sz="quarter" idx="1"/>
          </p:nvPr>
        </p:nvSpPr>
        <p:spPr>
          <a:prstGeom prst="rect">
            <a:avLst/>
          </a:prstGeom>
        </p:spPr>
        <p:txBody>
          <a:bodyPr/>
          <a:lstStyle/>
          <a:p>
            <a:pPr>
              <a:defRPr sz="2000"/>
            </a:pPr>
            <a:r>
              <a:rPr lang="en-US" dirty="0"/>
              <a:t>I find it helpful to think of the problem as a sort of informal cryptographic game between the adversary and an environment who plays on behalf of the honest parties. For simplicity, I’ll describe it with static corruptions, but you can also consider adaptive corruptions (and in fact we’ll get to that shortly).</a:t>
            </a:r>
          </a:p>
          <a:p>
            <a:pPr>
              <a:defRPr sz="2000"/>
            </a:pPr>
            <a:endParaRPr lang="en-US" dirty="0"/>
          </a:p>
          <a:p>
            <a:pPr>
              <a:defRPr sz="2000"/>
            </a:pPr>
            <a:r>
              <a:rPr lang="en-US" dirty="0"/>
              <a:t>In this game, the adversary has a switch, and at the start of the protocol they secretly choose one of the two modes: synchronous with a higher number of corruptions, or asynchronous with a lower number of corruptions. The adversary tells the environment which mode to use and which parties to corrupt, up to the threshold. Then they run the protocol as usual. Our security definition requires that the adversary can’t break security even if the honest parties don’t know which mode they’re in.</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01" name="Shape 301"/>
          <p:cNvSpPr>
            <a:spLocks noGrp="1"/>
          </p:cNvSpPr>
          <p:nvPr>
            <p:ph type="body" sz="quarter" idx="1"/>
          </p:nvPr>
        </p:nvSpPr>
        <p:spPr>
          <a:prstGeom prst="rect">
            <a:avLst/>
          </a:prstGeom>
        </p:spPr>
        <p:txBody>
          <a:bodyPr/>
          <a:lstStyle/>
          <a:p>
            <a:pPr>
              <a:defRPr sz="2000"/>
            </a:pPr>
            <a:r>
              <a:rPr lang="en-US" dirty="0"/>
              <a:t>So that’s the network agnostic model, the first of two models we think about in this work. The second model is new in this work and adds a new twist to the original network-agnostic model.</a:t>
            </a:r>
          </a:p>
          <a:p>
            <a:pPr>
              <a:defRPr sz="2000"/>
            </a:pPr>
            <a:endParaRPr lang="en-US" dirty="0"/>
          </a:p>
          <a:p>
            <a:pPr>
              <a:defRPr sz="2000"/>
            </a:pPr>
            <a:r>
              <a:rPr lang="en-US" dirty="0"/>
              <a:t>Remember that in the network agnostic model, the adversary is allowed to choose the underlying mode only once, at the start of the protocol.</a:t>
            </a:r>
          </a:p>
          <a:p>
            <a:pPr>
              <a:defRPr sz="2000"/>
            </a:pPr>
            <a:r>
              <a:rPr lang="en-US" dirty="0"/>
              <a:t>A natural next question is question is: what can we hope to achieve in a model where the adversary can cause the network to switch arbitrarily between modes?</a:t>
            </a:r>
          </a:p>
          <a:p>
            <a:pPr>
              <a:defRPr sz="2000"/>
            </a:pPr>
            <a:r>
              <a:rPr lang="en-US" dirty="0"/>
              <a:t>We found that it’s not at all trivial to translate results from the “original flavor” network-agnostic model to this new model. To see one of the reasons why, suppose </a:t>
            </a:r>
            <a:r>
              <a:rPr dirty="0"/>
              <a:t>the network </a:t>
            </a:r>
            <a:r>
              <a:rPr lang="en-US" dirty="0"/>
              <a:t>is initially in the </a:t>
            </a:r>
            <a:r>
              <a:rPr dirty="0"/>
              <a:t>synchronous </a:t>
            </a:r>
            <a:r>
              <a:rPr lang="en-US" dirty="0"/>
              <a:t>mode, and the adversary has control of </a:t>
            </a:r>
            <a:r>
              <a:rPr lang="en-US" dirty="0" err="1"/>
              <a:t>t_s</a:t>
            </a:r>
            <a:r>
              <a:rPr lang="en-US" dirty="0"/>
              <a:t> parties, where </a:t>
            </a:r>
            <a:r>
              <a:rPr lang="en-US" dirty="0" err="1"/>
              <a:t>t_s</a:t>
            </a:r>
            <a:r>
              <a:rPr lang="en-US" dirty="0"/>
              <a:t> is greater than n/3. If the network becomes </a:t>
            </a:r>
            <a:r>
              <a:rPr dirty="0"/>
              <a:t>asynchronous</a:t>
            </a:r>
            <a:r>
              <a:rPr lang="en-US" dirty="0"/>
              <a:t> while the adversary still controls those parties, there is nothing we can do that will preserve </a:t>
            </a:r>
            <a:r>
              <a:rPr dirty="0"/>
              <a:t>securit</a:t>
            </a:r>
            <a:r>
              <a:rPr lang="en-US" dirty="0"/>
              <a:t>y,</a:t>
            </a:r>
            <a:r>
              <a:rPr dirty="0"/>
              <a:t> because </a:t>
            </a:r>
            <a:r>
              <a:rPr lang="en-US" dirty="0"/>
              <a:t>consensus in the asynchronous model is known to be impossible for n/3 or more faults</a:t>
            </a:r>
            <a:r>
              <a:rPr dirty="0"/>
              <a:t>. </a:t>
            </a:r>
            <a:r>
              <a:rPr lang="en-US" dirty="0"/>
              <a:t>To get around this, we need to </a:t>
            </a:r>
            <a:r>
              <a:rPr dirty="0"/>
              <a:t>assume that the corruption capability of the adversary also decreases when the network becomes asynchronous. For instance, assume parties have the capability of rebooting and kicking out the adversary, but the adversary can then </a:t>
            </a:r>
            <a:r>
              <a:rPr dirty="0" err="1"/>
              <a:t>recorrupt</a:t>
            </a:r>
            <a:r>
              <a:rPr dirty="0"/>
              <a:t> them up to the threshold depending on the network state and be mobile. Nevertheless, the adversary will still know the states of the parties it has previously corrupted, including whatever keys they had.</a:t>
            </a:r>
            <a:r>
              <a:rPr lang="en-US" dirty="0"/>
              <a:t> So, at the very least, to solve SMR in this setting, we’ll need some way of dealing with key exposure.</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37" name="Shape 337"/>
          <p:cNvSpPr>
            <a:spLocks noGrp="1"/>
          </p:cNvSpPr>
          <p:nvPr>
            <p:ph type="body" sz="quarter" idx="1"/>
          </p:nvPr>
        </p:nvSpPr>
        <p:spPr>
          <a:prstGeom prst="rect">
            <a:avLst/>
          </a:prstGeom>
        </p:spPr>
        <p:txBody>
          <a:bodyPr/>
          <a:lstStyle/>
          <a:p>
            <a:pPr>
              <a:defRPr sz="2000"/>
            </a:pPr>
            <a:r>
              <a:rPr lang="en-US" dirty="0"/>
              <a:t>Let’s sketch this new model as an informal cryptographic game.</a:t>
            </a:r>
          </a:p>
          <a:p>
            <a:pPr>
              <a:defRPr sz="2000"/>
            </a:pPr>
            <a:endParaRPr lang="en-US" dirty="0"/>
          </a:p>
          <a:p>
            <a:pPr>
              <a:defRPr sz="2000"/>
            </a:pPr>
            <a:r>
              <a:rPr lang="en-US" dirty="0"/>
              <a:t>Like before, the adversary has a switch that lets them determine the “mode” of the underlying network.” The big difference is that now the adversary can continue to flip that switch whenever it wants. In return, to get around that pesky impossibility result, the environment is able to “reboot” nodes to ensure that the adversary has to abide by the corruption threshold. I’m intentionally glossing over a lot of details about who the adversary is allowed to corrupt and when the environment is allowed to reboot nodes, but we’ll get to that later. For now, I just want you to have in mind this new model where the honest parties (represented here by the environment) are essentially playing “whack a mole” with a mobile adversary.</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Shape 344"/>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45" name="Shape 345"/>
          <p:cNvSpPr>
            <a:spLocks noGrp="1"/>
          </p:cNvSpPr>
          <p:nvPr>
            <p:ph type="body" sz="quarter" idx="1"/>
          </p:nvPr>
        </p:nvSpPr>
        <p:spPr>
          <a:prstGeom prst="rect">
            <a:avLst/>
          </a:prstGeom>
        </p:spPr>
        <p:txBody>
          <a:bodyPr/>
          <a:lstStyle/>
          <a:p>
            <a:pPr>
              <a:defRPr sz="2000"/>
            </a:pPr>
            <a:r>
              <a:rPr lang="en-US" dirty="0"/>
              <a:t>There’s a lot of literature considering</a:t>
            </a:r>
            <a:r>
              <a:rPr dirty="0"/>
              <a:t> SMR</a:t>
            </a:r>
            <a:r>
              <a:rPr lang="en-US" dirty="0"/>
              <a:t> under synchrony, asynchrony, and everything in between; I’ll mention just a few here, focusing on the most relevant</a:t>
            </a:r>
            <a:r>
              <a:rPr dirty="0"/>
              <a:t>. We will look at statically and adaptively secure adversaries controlling the optimal threshold of corruption or an almost optimal threshold of corruption, and at the total communication complexit</a:t>
            </a:r>
            <a:r>
              <a:rPr lang="en-US" dirty="0"/>
              <a:t>y per block. (Different protocols use different numbers of transactions per block, so the block size is also noted in the table.)</a:t>
            </a:r>
          </a:p>
          <a:p>
            <a:pPr>
              <a:defRPr sz="2000"/>
            </a:pPr>
            <a:endParaRPr dirty="0"/>
          </a:p>
          <a:p>
            <a:pPr>
              <a:defRPr sz="2000"/>
            </a:pPr>
            <a:r>
              <a:rPr lang="en-US" dirty="0"/>
              <a:t>Existing asynchronous protocols, like those shown here, can achieve cubic communication complexity for batches of O(n) transactions</a:t>
            </a:r>
            <a:r>
              <a:rPr dirty="0"/>
              <a:t>.</a:t>
            </a:r>
            <a:r>
              <a:rPr lang="en-US" dirty="0"/>
              <a:t> In an earlier work, we gave two network-agnostic SMR protocols: Tardigrade, an adaptively secure protocol (for optimal corruption thresholds) with O(n^4) bits of communication per n transactions, and Upgrade, a statically secure protocol (for almost-optimal corruption threshold) with O(n^3) bits per O(n^2) transactions. We can see that Tardigrade is significantly more expensive than an asynchronous protocol, while Upgrade is less expensive, but has a large block size that might not be suitable for all applications.</a:t>
            </a:r>
          </a:p>
          <a:p>
            <a:pPr>
              <a:defRPr sz="2000"/>
            </a:pPr>
            <a:endParaRPr dirty="0"/>
          </a:p>
          <a:p>
            <a:pPr>
              <a:defRPr sz="2000"/>
            </a:pPr>
            <a:r>
              <a:rPr dirty="0"/>
              <a:t>In this work, we </a:t>
            </a:r>
            <a:r>
              <a:rPr lang="en-US" dirty="0"/>
              <a:t>introduce two new network-agnostic protocols, Update and Upstate. </a:t>
            </a:r>
            <a:r>
              <a:rPr dirty="0"/>
              <a:t>Update is adaptively secure for optimal corruption thresholds and has O(n</a:t>
            </a:r>
            <a:r>
              <a:rPr baseline="31999" dirty="0"/>
              <a:t>3</a:t>
            </a:r>
            <a:r>
              <a:rPr dirty="0"/>
              <a:t>) communication complexity for committing a block of n transactions. This is an order of n improvement over Tardigrade.</a:t>
            </a:r>
          </a:p>
          <a:p>
            <a:pPr>
              <a:defRPr sz="2000"/>
            </a:pPr>
            <a:r>
              <a:rPr lang="en-US" dirty="0"/>
              <a:t>Meanwhile, Up</a:t>
            </a:r>
            <a:r>
              <a:rPr dirty="0"/>
              <a:t>state is statically secure for near-optimal corruption thresholds and has O(n</a:t>
            </a:r>
            <a:r>
              <a:rPr baseline="31999" dirty="0"/>
              <a:t>2</a:t>
            </a:r>
            <a:r>
              <a:rPr dirty="0"/>
              <a:t>) communication complexity to commit blocks of n transactions, obtaining a linear amortized communication for only n transactions. We</a:t>
            </a:r>
            <a:r>
              <a:rPr lang="en-US" dirty="0"/>
              <a:t> also</a:t>
            </a:r>
            <a:r>
              <a:rPr dirty="0"/>
              <a:t> show that our protocols are secure </a:t>
            </a:r>
            <a:r>
              <a:rPr lang="en-US" dirty="0"/>
              <a:t>in the changing network model I described a minute ago, against a constrained mobile adversary.</a:t>
            </a:r>
          </a:p>
          <a:p>
            <a:pPr>
              <a:defRPr sz="2000"/>
            </a:pPr>
            <a:endParaRPr dirty="0"/>
          </a:p>
          <a:p>
            <a:pPr>
              <a:defRPr sz="2000"/>
            </a:pPr>
            <a:r>
              <a:rPr dirty="0"/>
              <a:t>——</a:t>
            </a:r>
          </a:p>
          <a:p>
            <a:pPr>
              <a:defRPr sz="2000"/>
            </a:pPr>
            <a:r>
              <a:rPr dirty="0"/>
              <a:t>Adding reboots at the beginning of each protocol epoch to flush the adversary out helps Update and Upstate to withstand the key exposures caused by the adversary’s mobility. In order to be secure under a higher number of corruptions during the synchronous phase, some parts of the protocol have to use high thresholds for message collection.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Shape 371"/>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72" name="Shape 372"/>
          <p:cNvSpPr>
            <a:spLocks noGrp="1"/>
          </p:cNvSpPr>
          <p:nvPr>
            <p:ph type="body" sz="quarter" idx="1"/>
          </p:nvPr>
        </p:nvSpPr>
        <p:spPr>
          <a:prstGeom prst="rect">
            <a:avLst/>
          </a:prstGeom>
        </p:spPr>
        <p:txBody>
          <a:bodyPr/>
          <a:lstStyle/>
          <a:p>
            <a:pPr>
              <a:defRPr sz="2000"/>
            </a:pPr>
            <a:r>
              <a:rPr dirty="0"/>
              <a:t>Here is the roadmap of the paper and this talk.</a:t>
            </a:r>
            <a:r>
              <a:rPr lang="en-US" dirty="0"/>
              <a:t> We’ll start out in the plain network-agnostic model with an overview of Update, our adaptively secure network-agnostic SMR with quadratic amortized communication. Next, we’ll briefly mention Upstate, which is the statically secure version of Update with linear amortized communication and almost optimal corruption threshold.</a:t>
            </a:r>
          </a:p>
          <a:p>
            <a:pPr>
              <a:defRPr sz="2000"/>
            </a:pPr>
            <a:endParaRPr lang="en-US" dirty="0"/>
          </a:p>
          <a:p>
            <a:pPr>
              <a:defRPr sz="2000"/>
            </a:pPr>
            <a:r>
              <a:rPr lang="en-US" dirty="0"/>
              <a:t>Then, </a:t>
            </a:r>
            <a:r>
              <a:rPr dirty="0"/>
              <a:t>we</a:t>
            </a:r>
            <a:r>
              <a:rPr lang="en-US" dirty="0"/>
              <a:t>’ll</a:t>
            </a:r>
            <a:r>
              <a:rPr dirty="0"/>
              <a:t> </a:t>
            </a:r>
            <a:r>
              <a:rPr lang="en-US" dirty="0"/>
              <a:t>dive into the augmented network-agnostic model, where the adversary is somewhat mobile and the network can change arbitrarily. Along the way, </a:t>
            </a:r>
            <a:r>
              <a:rPr dirty="0"/>
              <a:t>we</a:t>
            </a:r>
            <a:r>
              <a:rPr lang="en-US" dirty="0"/>
              <a:t>’ll briefly discuss</a:t>
            </a:r>
            <a:r>
              <a:rPr dirty="0"/>
              <a:t> the security of asynchronous proactive secret sharing with refresh and prove that </a:t>
            </a:r>
            <a:r>
              <a:rPr lang="en-US" dirty="0"/>
              <a:t>a natural notion of </a:t>
            </a:r>
            <a:r>
              <a:rPr dirty="0"/>
              <a:t>proactive secret sharing </a:t>
            </a:r>
            <a:r>
              <a:rPr lang="en-US" dirty="0"/>
              <a:t>is impossible</a:t>
            </a:r>
            <a:r>
              <a:rPr dirty="0"/>
              <a:t> in the pure asynchronous and network-agnostic setting</a:t>
            </a:r>
            <a:r>
              <a:rPr lang="en-US" dirty="0"/>
              <a:t> unless we introduce certain restrictions</a:t>
            </a:r>
            <a:r>
              <a:rPr dirty="0"/>
              <a:t>. While </a:t>
            </a:r>
            <a:r>
              <a:rPr lang="en-US" dirty="0"/>
              <a:t>this is sometimes considered </a:t>
            </a:r>
            <a:r>
              <a:rPr dirty="0"/>
              <a:t>a folklore result, </a:t>
            </a:r>
            <a:r>
              <a:rPr lang="en-US" dirty="0"/>
              <a:t>we found </a:t>
            </a:r>
            <a:r>
              <a:rPr dirty="0"/>
              <a:t>modeling and proving </a:t>
            </a:r>
            <a:r>
              <a:rPr lang="en-US" dirty="0"/>
              <a:t>it to be</a:t>
            </a:r>
            <a:r>
              <a:rPr dirty="0"/>
              <a:t> non-trivial.</a:t>
            </a:r>
            <a:r>
              <a:rPr lang="en-US" dirty="0"/>
              <a:t> This impossibility motivates our last major contribution, which proves our protocols secure against a constrained type of mobile adversary</a:t>
            </a:r>
            <a:r>
              <a:rPr dirty="0"/>
              <a:t>. Finally, we will outline some open problems.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548062" y="2875359"/>
            <a:ext cx="17287876" cy="4554141"/>
          </a:xfrm>
          <a:prstGeom prst="rect">
            <a:avLst/>
          </a:prstGeom>
        </p:spPr>
        <p:txBody>
          <a:bodyPr anchor="b"/>
          <a:lstStyle>
            <a:lvl1pPr>
              <a:defRPr b="0" i="0"/>
            </a:lvl1pPr>
          </a:lstStyle>
          <a:p>
            <a:r>
              <a:rPr dirty="0"/>
              <a:t>Title Text</a:t>
            </a:r>
          </a:p>
        </p:txBody>
      </p:sp>
      <p:sp>
        <p:nvSpPr>
          <p:cNvPr id="12" name="Body Level One…"/>
          <p:cNvSpPr txBox="1">
            <a:spLocks noGrp="1"/>
          </p:cNvSpPr>
          <p:nvPr>
            <p:ph type="body" sz="quarter" idx="1"/>
          </p:nvPr>
        </p:nvSpPr>
        <p:spPr>
          <a:xfrm>
            <a:off x="3548062" y="7411640"/>
            <a:ext cx="17287876" cy="1821657"/>
          </a:xfrm>
          <a:prstGeom prst="rect">
            <a:avLst/>
          </a:prstGeom>
        </p:spPr>
        <p:txBody>
          <a:bodyPr anchor="t"/>
          <a:lstStyle>
            <a:lvl1pPr marL="0" indent="0" algn="ctr">
              <a:spcBef>
                <a:spcPts val="0"/>
              </a:spcBef>
              <a:buSzTx/>
              <a:buNone/>
              <a:defRPr b="0" i="0"/>
            </a:lvl1pPr>
            <a:lvl2pPr marL="0" indent="228600" algn="ctr">
              <a:spcBef>
                <a:spcPts val="0"/>
              </a:spcBef>
              <a:buSzTx/>
              <a:buNone/>
              <a:defRPr b="0" i="0"/>
            </a:lvl2pPr>
            <a:lvl3pPr marL="0" indent="457200" algn="ctr">
              <a:spcBef>
                <a:spcPts val="0"/>
              </a:spcBef>
              <a:buSzTx/>
              <a:buNone/>
              <a:defRPr b="0" i="0"/>
            </a:lvl3pPr>
            <a:lvl4pPr marL="0" indent="685800" algn="ctr">
              <a:spcBef>
                <a:spcPts val="0"/>
              </a:spcBef>
              <a:buSzTx/>
              <a:buNone/>
              <a:defRPr b="0" i="0"/>
            </a:lvl4pPr>
            <a:lvl5pPr marL="0" indent="914400" algn="ctr">
              <a:spcBef>
                <a:spcPts val="0"/>
              </a:spcBef>
              <a:buSzTx/>
              <a:buNone/>
              <a:defRPr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93" name="–Johnny Appleseed"/>
          <p:cNvSpPr>
            <a:spLocks noGrp="1"/>
          </p:cNvSpPr>
          <p:nvPr>
            <p:ph type="body" sz="quarter" idx="21"/>
          </p:nvPr>
        </p:nvSpPr>
        <p:spPr>
          <a:xfrm>
            <a:off x="4833937" y="8001000"/>
            <a:ext cx="14716126" cy="729045"/>
          </a:xfrm>
          <a:prstGeom prst="rect">
            <a:avLst/>
          </a:prstGeom>
        </p:spPr>
        <p:txBody>
          <a:bodyPr anchor="t">
            <a:spAutoFit/>
          </a:bodyPr>
          <a:lstStyle>
            <a:lvl1pPr marL="0" indent="0" algn="ctr">
              <a:spcBef>
                <a:spcPts val="0"/>
              </a:spcBef>
              <a:buSzTx/>
              <a:buNone/>
              <a:defRPr sz="3800" b="0" i="0"/>
            </a:lvl1pPr>
          </a:lstStyle>
          <a:p>
            <a:r>
              <a:rPr dirty="0"/>
              <a:t>–Johnny Appleseed</a:t>
            </a:r>
          </a:p>
        </p:txBody>
      </p:sp>
      <p:sp>
        <p:nvSpPr>
          <p:cNvPr id="94" name="“Type a quote here.”"/>
          <p:cNvSpPr>
            <a:spLocks noGrp="1"/>
          </p:cNvSpPr>
          <p:nvPr>
            <p:ph type="body" sz="quarter" idx="22"/>
          </p:nvPr>
        </p:nvSpPr>
        <p:spPr>
          <a:xfrm>
            <a:off x="4833937" y="5823186"/>
            <a:ext cx="14716126" cy="944488"/>
          </a:xfrm>
          <a:prstGeom prst="rect">
            <a:avLst/>
          </a:prstGeom>
        </p:spPr>
        <p:txBody>
          <a:bodyPr>
            <a:spAutoFit/>
          </a:bodyPr>
          <a:lstStyle>
            <a:lvl1pPr marL="0" indent="0" algn="ctr">
              <a:spcBef>
                <a:spcPts val="0"/>
              </a:spcBef>
              <a:buSzTx/>
              <a:buNone/>
              <a:defRPr b="0" i="0"/>
            </a:lvl1pPr>
          </a:lstStyle>
          <a:p>
            <a:r>
              <a:rPr dirty="0"/>
              <a:t>“Type a quote here.”</a:t>
            </a:r>
          </a:p>
        </p:txBody>
      </p:sp>
      <p:sp>
        <p:nvSpPr>
          <p:cNvPr id="95"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541735" y="0"/>
            <a:ext cx="24384001" cy="13716002"/>
          </a:xfrm>
          <a:prstGeom prst="rect">
            <a:avLst/>
          </a:prstGeom>
        </p:spPr>
        <p:txBody>
          <a:bodyPr lIns="91439" tIns="45719" rIns="91439" bIns="45719" anchor="t">
            <a:noAutofit/>
          </a:bodyPr>
          <a:lstStyle>
            <a:lvl1pPr>
              <a:defRPr b="0" i="0"/>
            </a:lvl1pPr>
          </a:lstStyle>
          <a:p>
            <a:endParaRPr dirty="0"/>
          </a:p>
        </p:txBody>
      </p:sp>
      <p:sp>
        <p:nvSpPr>
          <p:cNvPr id="103"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4818107" y="-946547"/>
            <a:ext cx="14611141" cy="10936856"/>
          </a:xfrm>
          <a:prstGeom prst="rect">
            <a:avLst/>
          </a:prstGeom>
        </p:spPr>
        <p:txBody>
          <a:bodyPr lIns="91439" tIns="45719" rIns="91439" bIns="45719" anchor="t">
            <a:noAutofit/>
          </a:bodyPr>
          <a:lstStyle>
            <a:lvl1pPr>
              <a:defRPr b="0" i="0"/>
            </a:lvl1pPr>
          </a:lstStyle>
          <a:p>
            <a:endParaRPr dirty="0"/>
          </a:p>
        </p:txBody>
      </p:sp>
      <p:sp>
        <p:nvSpPr>
          <p:cNvPr id="21" name="Title Text"/>
          <p:cNvSpPr txBox="1">
            <a:spLocks noGrp="1"/>
          </p:cNvSpPr>
          <p:nvPr>
            <p:ph type="title"/>
          </p:nvPr>
        </p:nvSpPr>
        <p:spPr>
          <a:xfrm>
            <a:off x="4833937" y="9715500"/>
            <a:ext cx="14716126" cy="1803797"/>
          </a:xfrm>
          <a:prstGeom prst="rect">
            <a:avLst/>
          </a:prstGeom>
        </p:spPr>
        <p:txBody>
          <a:bodyPr/>
          <a:lstStyle>
            <a:lvl1pPr>
              <a:defRPr b="0" i="0"/>
            </a:lvl1pPr>
          </a:lstStyle>
          <a:p>
            <a:r>
              <a:rPr dirty="0"/>
              <a:t>Title Text</a:t>
            </a:r>
          </a:p>
        </p:txBody>
      </p:sp>
      <p:sp>
        <p:nvSpPr>
          <p:cNvPr id="22" name="Body Level One…"/>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b="0" i="0"/>
            </a:lvl1pPr>
            <a:lvl2pPr marL="0" indent="228600" algn="ctr">
              <a:spcBef>
                <a:spcPts val="0"/>
              </a:spcBef>
              <a:buSzTx/>
              <a:buNone/>
              <a:defRPr b="0" i="0"/>
            </a:lvl2pPr>
            <a:lvl3pPr marL="0" indent="457200" algn="ctr">
              <a:spcBef>
                <a:spcPts val="0"/>
              </a:spcBef>
              <a:buSzTx/>
              <a:buNone/>
              <a:defRPr b="0" i="0"/>
            </a:lvl3pPr>
            <a:lvl4pPr marL="0" indent="685800" algn="ctr">
              <a:spcBef>
                <a:spcPts val="0"/>
              </a:spcBef>
              <a:buSzTx/>
              <a:buNone/>
              <a:defRPr b="0" i="0"/>
            </a:lvl4pPr>
            <a:lvl5pPr marL="0" indent="914400" algn="ctr">
              <a:spcBef>
                <a:spcPts val="0"/>
              </a:spcBef>
              <a:buSzTx/>
              <a:buNone/>
              <a:defRPr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3"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3548062" y="4572000"/>
            <a:ext cx="17287876" cy="4554141"/>
          </a:xfrm>
          <a:prstGeom prst="rect">
            <a:avLst/>
          </a:prstGeom>
        </p:spPr>
        <p:txBody>
          <a:bodyPr/>
          <a:lstStyle>
            <a:lvl1pPr>
              <a:defRPr b="0" i="0"/>
            </a:lvl1pPr>
          </a:lstStyle>
          <a:p>
            <a:r>
              <a:rPr dirty="0"/>
              <a:t>Title Text</a:t>
            </a:r>
          </a:p>
        </p:txBody>
      </p:sp>
      <p:sp>
        <p:nvSpPr>
          <p:cNvPr id="31"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38" name="Image"/>
          <p:cNvSpPr>
            <a:spLocks noGrp="1"/>
          </p:cNvSpPr>
          <p:nvPr>
            <p:ph type="pic" sz="half" idx="21"/>
          </p:nvPr>
        </p:nvSpPr>
        <p:spPr>
          <a:xfrm>
            <a:off x="10573650" y="1946671"/>
            <a:ext cx="11070581" cy="9840517"/>
          </a:xfrm>
          <a:prstGeom prst="rect">
            <a:avLst/>
          </a:prstGeom>
        </p:spPr>
        <p:txBody>
          <a:bodyPr lIns="91439" tIns="45719" rIns="91439" bIns="45719" anchor="t">
            <a:noAutofit/>
          </a:bodyPr>
          <a:lstStyle>
            <a:lvl1pPr>
              <a:defRPr b="0" i="0"/>
            </a:lvl1pPr>
          </a:lstStyle>
          <a:p>
            <a:endParaRPr dirty="0"/>
          </a:p>
        </p:txBody>
      </p:sp>
      <p:sp>
        <p:nvSpPr>
          <p:cNvPr id="39" name="Title Text"/>
          <p:cNvSpPr txBox="1">
            <a:spLocks noGrp="1"/>
          </p:cNvSpPr>
          <p:nvPr>
            <p:ph type="title"/>
          </p:nvPr>
        </p:nvSpPr>
        <p:spPr>
          <a:xfrm>
            <a:off x="3548062" y="1428750"/>
            <a:ext cx="8286751" cy="5464969"/>
          </a:xfrm>
          <a:prstGeom prst="rect">
            <a:avLst/>
          </a:prstGeom>
        </p:spPr>
        <p:txBody>
          <a:bodyPr anchor="b"/>
          <a:lstStyle>
            <a:lvl1pPr>
              <a:defRPr b="0" i="0"/>
            </a:lvl1pPr>
          </a:lstStyle>
          <a:p>
            <a:r>
              <a:rPr dirty="0"/>
              <a:t>Title Text</a:t>
            </a:r>
          </a:p>
        </p:txBody>
      </p:sp>
      <p:sp>
        <p:nvSpPr>
          <p:cNvPr id="40" name="Body Level One…"/>
          <p:cNvSpPr txBox="1">
            <a:spLocks noGrp="1"/>
          </p:cNvSpPr>
          <p:nvPr>
            <p:ph type="body" sz="quarter" idx="1"/>
          </p:nvPr>
        </p:nvSpPr>
        <p:spPr>
          <a:xfrm>
            <a:off x="3548062" y="6875859"/>
            <a:ext cx="8286751" cy="5464970"/>
          </a:xfrm>
          <a:prstGeom prst="rect">
            <a:avLst/>
          </a:prstGeom>
        </p:spPr>
        <p:txBody>
          <a:bodyPr anchor="t"/>
          <a:lstStyle>
            <a:lvl1pPr marL="0" indent="0" algn="ctr">
              <a:spcBef>
                <a:spcPts val="0"/>
              </a:spcBef>
              <a:buSzTx/>
              <a:buNone/>
              <a:defRPr b="0" i="0"/>
            </a:lvl1pPr>
            <a:lvl2pPr marL="0" indent="228600" algn="ctr">
              <a:spcBef>
                <a:spcPts val="0"/>
              </a:spcBef>
              <a:buSzTx/>
              <a:buNone/>
              <a:defRPr b="0" i="0"/>
            </a:lvl2pPr>
            <a:lvl3pPr marL="0" indent="457200" algn="ctr">
              <a:spcBef>
                <a:spcPts val="0"/>
              </a:spcBef>
              <a:buSzTx/>
              <a:buNone/>
              <a:defRPr b="0" i="0"/>
            </a:lvl3pPr>
            <a:lvl4pPr marL="0" indent="685800" algn="ctr">
              <a:spcBef>
                <a:spcPts val="0"/>
              </a:spcBef>
              <a:buSzTx/>
              <a:buNone/>
              <a:defRPr b="0" i="0"/>
            </a:lvl4pPr>
            <a:lvl5pPr marL="0" indent="914400" algn="ctr">
              <a:spcBef>
                <a:spcPts val="0"/>
              </a:spcBef>
              <a:buSzTx/>
              <a:buNone/>
              <a:defRPr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1"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lvl1pPr>
              <a:defRPr b="0" i="0"/>
            </a:lvl1pPr>
          </a:lstStyle>
          <a:p>
            <a:r>
              <a:rPr dirty="0"/>
              <a:t>Title Text</a:t>
            </a:r>
          </a:p>
        </p:txBody>
      </p:sp>
      <p:sp>
        <p:nvSpPr>
          <p:cNvPr id="49"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defRPr b="0" i="0"/>
            </a:lvl1pPr>
          </a:lstStyle>
          <a:p>
            <a:r>
              <a:rPr dirty="0"/>
              <a:t>Title Text</a:t>
            </a:r>
          </a:p>
        </p:txBody>
      </p:sp>
      <p:sp>
        <p:nvSpPr>
          <p:cNvPr id="57" name="Body Level One…"/>
          <p:cNvSpPr txBox="1">
            <a:spLocks noGrp="1"/>
          </p:cNvSpPr>
          <p:nvPr>
            <p:ph type="body" idx="1"/>
          </p:nvPr>
        </p:nvSpPr>
        <p:spPr>
          <a:prstGeom prst="rect">
            <a:avLst/>
          </a:prstGeom>
        </p:spPr>
        <p:txBody>
          <a:bodyPr/>
          <a:lstStyle>
            <a:lvl1pPr marL="724452" indent="-724452">
              <a:lnSpc>
                <a:spcPct val="120000"/>
              </a:lnSpc>
              <a:spcBef>
                <a:spcPts val="4600"/>
              </a:spcBef>
              <a:defRPr sz="6400" b="0" i="0"/>
            </a:lvl1pPr>
            <a:lvl2pPr marL="1245152" indent="-724452">
              <a:lnSpc>
                <a:spcPct val="120000"/>
              </a:lnSpc>
              <a:spcBef>
                <a:spcPts val="4600"/>
              </a:spcBef>
              <a:defRPr sz="6400" b="0" i="0"/>
            </a:lvl2pPr>
            <a:lvl3pPr marL="1765852" indent="-724452">
              <a:lnSpc>
                <a:spcPct val="120000"/>
              </a:lnSpc>
              <a:spcBef>
                <a:spcPts val="4600"/>
              </a:spcBef>
              <a:defRPr sz="6400" b="0" i="0"/>
            </a:lvl3pPr>
            <a:lvl4pPr marL="2286552" indent="-724452">
              <a:lnSpc>
                <a:spcPct val="120000"/>
              </a:lnSpc>
              <a:spcBef>
                <a:spcPts val="4600"/>
              </a:spcBef>
              <a:defRPr sz="6400" b="0" i="0"/>
            </a:lvl4pPr>
            <a:lvl5pPr marL="2807252" indent="-724452">
              <a:lnSpc>
                <a:spcPct val="120000"/>
              </a:lnSpc>
              <a:spcBef>
                <a:spcPts val="4600"/>
              </a:spcBef>
              <a:defRPr sz="6400"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8"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10772754" y="3857625"/>
            <a:ext cx="11094757" cy="9862006"/>
          </a:xfrm>
          <a:prstGeom prst="rect">
            <a:avLst/>
          </a:prstGeom>
        </p:spPr>
        <p:txBody>
          <a:bodyPr lIns="91439" tIns="45719" rIns="91439" bIns="45719" anchor="t">
            <a:noAutofit/>
          </a:bodyPr>
          <a:lstStyle>
            <a:lvl1pPr>
              <a:defRPr b="0" i="0"/>
            </a:lvl1pPr>
          </a:lstStyle>
          <a:p>
            <a:endParaRPr dirty="0"/>
          </a:p>
        </p:txBody>
      </p:sp>
      <p:sp>
        <p:nvSpPr>
          <p:cNvPr id="66" name="Title Text"/>
          <p:cNvSpPr txBox="1">
            <a:spLocks noGrp="1"/>
          </p:cNvSpPr>
          <p:nvPr>
            <p:ph type="title"/>
          </p:nvPr>
        </p:nvSpPr>
        <p:spPr>
          <a:prstGeom prst="rect">
            <a:avLst/>
          </a:prstGeom>
        </p:spPr>
        <p:txBody>
          <a:bodyPr/>
          <a:lstStyle>
            <a:lvl1pPr>
              <a:defRPr b="0" i="0"/>
            </a:lvl1pPr>
          </a:lstStyle>
          <a:p>
            <a:r>
              <a:rPr dirty="0"/>
              <a:t>Title Text</a:t>
            </a:r>
          </a:p>
        </p:txBody>
      </p:sp>
      <p:sp>
        <p:nvSpPr>
          <p:cNvPr id="67" name="Body Level One…"/>
          <p:cNvSpPr txBox="1">
            <a:spLocks noGrp="1"/>
          </p:cNvSpPr>
          <p:nvPr>
            <p:ph type="body" sz="half" idx="1"/>
          </p:nvPr>
        </p:nvSpPr>
        <p:spPr>
          <a:xfrm>
            <a:off x="3548062" y="3839765"/>
            <a:ext cx="8286751" cy="8858251"/>
          </a:xfrm>
          <a:prstGeom prst="rect">
            <a:avLst/>
          </a:prstGeom>
        </p:spPr>
        <p:txBody>
          <a:bodyPr/>
          <a:lstStyle>
            <a:lvl1pPr>
              <a:defRPr b="0" i="0"/>
            </a:lvl1pPr>
            <a:lvl2pPr>
              <a:defRPr b="0" i="0"/>
            </a:lvl2pPr>
            <a:lvl3pPr>
              <a:defRPr b="0" i="0"/>
            </a:lvl3pPr>
            <a:lvl4pPr>
              <a:defRPr b="0" i="0"/>
            </a:lvl4pPr>
            <a:lvl5pPr>
              <a:defRPr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8"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4119562" y="1071562"/>
            <a:ext cx="16127017" cy="11555017"/>
          </a:xfrm>
          <a:prstGeom prst="rect">
            <a:avLst/>
          </a:prstGeom>
        </p:spPr>
        <p:txBody>
          <a:bodyPr/>
          <a:lstStyle>
            <a:lvl1pPr marL="724452" indent="-724452">
              <a:lnSpc>
                <a:spcPct val="120000"/>
              </a:lnSpc>
              <a:spcBef>
                <a:spcPts val="4600"/>
              </a:spcBef>
              <a:defRPr sz="6400" b="0" i="0"/>
            </a:lvl1pPr>
            <a:lvl2pPr marL="1245152" indent="-724452">
              <a:lnSpc>
                <a:spcPct val="120000"/>
              </a:lnSpc>
              <a:spcBef>
                <a:spcPts val="4600"/>
              </a:spcBef>
              <a:defRPr sz="6400" b="0" i="0"/>
            </a:lvl2pPr>
            <a:lvl3pPr marL="1765852" indent="-724452">
              <a:lnSpc>
                <a:spcPct val="120000"/>
              </a:lnSpc>
              <a:spcBef>
                <a:spcPts val="4600"/>
              </a:spcBef>
              <a:defRPr sz="6400" b="0" i="0"/>
            </a:lvl3pPr>
            <a:lvl4pPr marL="2286552" indent="-724452">
              <a:lnSpc>
                <a:spcPct val="120000"/>
              </a:lnSpc>
              <a:spcBef>
                <a:spcPts val="4600"/>
              </a:spcBef>
              <a:defRPr sz="6400" b="0" i="0"/>
            </a:lvl4pPr>
            <a:lvl5pPr marL="2807252" indent="-724452">
              <a:lnSpc>
                <a:spcPct val="120000"/>
              </a:lnSpc>
              <a:spcBef>
                <a:spcPts val="4600"/>
              </a:spcBef>
              <a:defRPr sz="6400" b="0" i="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6"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12406312" y="6983015"/>
            <a:ext cx="8161735" cy="6111899"/>
          </a:xfrm>
          <a:prstGeom prst="rect">
            <a:avLst/>
          </a:prstGeom>
        </p:spPr>
        <p:txBody>
          <a:bodyPr lIns="91439" tIns="45719" rIns="91439" bIns="45719" anchor="t">
            <a:noAutofit/>
          </a:bodyPr>
          <a:lstStyle>
            <a:lvl1pPr>
              <a:defRPr b="0" i="0"/>
            </a:lvl1pPr>
          </a:lstStyle>
          <a:p>
            <a:endParaRPr dirty="0"/>
          </a:p>
        </p:txBody>
      </p:sp>
      <p:sp>
        <p:nvSpPr>
          <p:cNvPr id="84" name="Image"/>
          <p:cNvSpPr>
            <a:spLocks noGrp="1"/>
          </p:cNvSpPr>
          <p:nvPr>
            <p:ph type="pic" sz="quarter" idx="22"/>
          </p:nvPr>
        </p:nvSpPr>
        <p:spPr>
          <a:xfrm>
            <a:off x="12424171" y="625078"/>
            <a:ext cx="8161736" cy="6111898"/>
          </a:xfrm>
          <a:prstGeom prst="rect">
            <a:avLst/>
          </a:prstGeom>
        </p:spPr>
        <p:txBody>
          <a:bodyPr lIns="91439" tIns="45719" rIns="91439" bIns="45719" anchor="t">
            <a:noAutofit/>
          </a:bodyPr>
          <a:lstStyle>
            <a:lvl1pPr>
              <a:defRPr b="0" i="0"/>
            </a:lvl1pPr>
          </a:lstStyle>
          <a:p>
            <a:endParaRPr dirty="0"/>
          </a:p>
        </p:txBody>
      </p:sp>
      <p:sp>
        <p:nvSpPr>
          <p:cNvPr id="85" name="Image"/>
          <p:cNvSpPr>
            <a:spLocks noGrp="1"/>
          </p:cNvSpPr>
          <p:nvPr>
            <p:ph type="pic" idx="23"/>
          </p:nvPr>
        </p:nvSpPr>
        <p:spPr>
          <a:xfrm>
            <a:off x="1726743" y="678656"/>
            <a:ext cx="11243383" cy="15021048"/>
          </a:xfrm>
          <a:prstGeom prst="rect">
            <a:avLst/>
          </a:prstGeom>
        </p:spPr>
        <p:txBody>
          <a:bodyPr lIns="91439" tIns="45719" rIns="91439" bIns="45719" anchor="t">
            <a:noAutofit/>
          </a:bodyPr>
          <a:lstStyle>
            <a:lvl1pPr>
              <a:defRPr b="0" i="0"/>
            </a:lvl1pPr>
          </a:lstStyle>
          <a:p>
            <a:endParaRPr dirty="0"/>
          </a:p>
        </p:txBody>
      </p:sp>
      <p:sp>
        <p:nvSpPr>
          <p:cNvPr id="86"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548062" y="357187"/>
            <a:ext cx="17287876" cy="342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rPr dirty="0"/>
              <a:t>Title Text</a:t>
            </a:r>
          </a:p>
        </p:txBody>
      </p:sp>
      <p:sp>
        <p:nvSpPr>
          <p:cNvPr id="3" name="Slide Number"/>
          <p:cNvSpPr txBox="1">
            <a:spLocks noGrp="1"/>
          </p:cNvSpPr>
          <p:nvPr>
            <p:ph type="sldNum" sz="quarter" idx="2"/>
          </p:nvPr>
        </p:nvSpPr>
        <p:spPr>
          <a:xfrm>
            <a:off x="11934605" y="13037343"/>
            <a:ext cx="496930" cy="513601"/>
          </a:xfrm>
          <a:prstGeom prst="rect">
            <a:avLst/>
          </a:prstGeom>
          <a:ln w="12700">
            <a:miter lim="400000"/>
          </a:ln>
        </p:spPr>
        <p:txBody>
          <a:bodyPr wrap="none" lIns="71437" tIns="71437" rIns="71437" bIns="71437">
            <a:spAutoFit/>
          </a:bodyPr>
          <a:lstStyle>
            <a:lvl1pPr>
              <a:defRPr sz="2400" b="0" i="0">
                <a:latin typeface="Avenir Light" panose="020B0402020203020204" pitchFamily="34" charset="77"/>
              </a:defRPr>
            </a:lvl1pPr>
          </a:lstStyle>
          <a:p>
            <a:fld id="{86CB4B4D-7CA3-9044-876B-883B54F8677D}" type="slidenum">
              <a:rPr lang="en-US" smtClean="0"/>
              <a:pPr/>
              <a:t>‹#›</a:t>
            </a:fld>
            <a:endParaRPr lang="en-US" dirty="0"/>
          </a:p>
        </p:txBody>
      </p:sp>
      <p:sp>
        <p:nvSpPr>
          <p:cNvPr id="4" name="Body Level One…"/>
          <p:cNvSpPr txBox="1">
            <a:spLocks noGrp="1"/>
          </p:cNvSpPr>
          <p:nvPr>
            <p:ph type="body" idx="1"/>
          </p:nvPr>
        </p:nvSpPr>
        <p:spPr>
          <a:xfrm>
            <a:off x="3548062" y="3839765"/>
            <a:ext cx="17287876" cy="8858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10000" b="0" i="0" u="none" strike="noStrike" cap="all" spc="0" baseline="0">
          <a:solidFill>
            <a:srgbClr val="535353"/>
          </a:solidFill>
          <a:uFillTx/>
          <a:latin typeface="Avenir Light" panose="020B0402020203020204" pitchFamily="34" charset="77"/>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sz="10000" b="0" i="0" u="none" strike="noStrike" cap="all" spc="0" baseline="0">
          <a:solidFill>
            <a:srgbClr val="535353"/>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sz="10000" b="0" i="0" u="none" strike="noStrike" cap="all" spc="0" baseline="0">
          <a:solidFill>
            <a:srgbClr val="535353"/>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sz="10000" b="0" i="0" u="none" strike="noStrike" cap="all" spc="0" baseline="0">
          <a:solidFill>
            <a:srgbClr val="535353"/>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sz="10000" b="0" i="0" u="none" strike="noStrike" cap="all" spc="0" baseline="0">
          <a:solidFill>
            <a:srgbClr val="535353"/>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sz="10000" b="0" i="0" u="none" strike="noStrike" cap="all" spc="0" baseline="0">
          <a:solidFill>
            <a:srgbClr val="535353"/>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sz="10000" b="0" i="0" u="none" strike="noStrike" cap="all" spc="0" baseline="0">
          <a:solidFill>
            <a:srgbClr val="535353"/>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sz="10000" b="0" i="0" u="none" strike="noStrike" cap="all" spc="0" baseline="0">
          <a:solidFill>
            <a:srgbClr val="535353"/>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sz="10000" b="0" i="0" u="none" strike="noStrike" cap="all" spc="0" baseline="0">
          <a:solidFill>
            <a:srgbClr val="535353"/>
          </a:solidFill>
          <a:uFillTx/>
          <a:latin typeface="+mn-lt"/>
          <a:ea typeface="+mn-ea"/>
          <a:cs typeface="+mn-cs"/>
          <a:sym typeface="Gill Sans Light"/>
        </a:defRPr>
      </a:lvl9pPr>
    </p:titleStyle>
    <p:bodyStyle>
      <a:lvl1pPr marL="590884" marR="0" indent="-590884" algn="l" defTabSz="584200" rtl="0" latinLnBrk="0">
        <a:lnSpc>
          <a:spcPct val="100000"/>
        </a:lnSpc>
        <a:spcBef>
          <a:spcPts val="3800"/>
        </a:spcBef>
        <a:spcAft>
          <a:spcPts val="0"/>
        </a:spcAft>
        <a:buClrTx/>
        <a:buSzPct val="82000"/>
        <a:buFontTx/>
        <a:buChar char="•"/>
        <a:tabLst/>
        <a:defRPr sz="5200" b="0" i="0" u="none" strike="noStrike" cap="none" spc="0" baseline="0">
          <a:solidFill>
            <a:srgbClr val="535353"/>
          </a:solidFill>
          <a:uFillTx/>
          <a:latin typeface="Avenir Light" panose="020B0402020203020204" pitchFamily="34" charset="77"/>
          <a:ea typeface="+mn-ea"/>
          <a:cs typeface="+mn-cs"/>
          <a:sym typeface="Gill Sans Light"/>
        </a:defRPr>
      </a:lvl1pPr>
      <a:lvl2pPr marL="1022684" marR="0" indent="-590884" algn="l" defTabSz="584200" rtl="0" latinLnBrk="0">
        <a:lnSpc>
          <a:spcPct val="100000"/>
        </a:lnSpc>
        <a:spcBef>
          <a:spcPts val="3800"/>
        </a:spcBef>
        <a:spcAft>
          <a:spcPts val="0"/>
        </a:spcAft>
        <a:buClrTx/>
        <a:buSzPct val="82000"/>
        <a:buFontTx/>
        <a:buChar char="•"/>
        <a:tabLst/>
        <a:defRPr sz="5200" b="0" i="0" u="none" strike="noStrike" cap="none" spc="0" baseline="0">
          <a:solidFill>
            <a:srgbClr val="535353"/>
          </a:solidFill>
          <a:uFillTx/>
          <a:latin typeface="Avenir Light" panose="020B0402020203020204" pitchFamily="34" charset="77"/>
          <a:ea typeface="+mn-ea"/>
          <a:cs typeface="+mn-cs"/>
          <a:sym typeface="Gill Sans Light"/>
        </a:defRPr>
      </a:lvl2pPr>
      <a:lvl3pPr marL="1454484" marR="0" indent="-590884" algn="l" defTabSz="584200" rtl="0" latinLnBrk="0">
        <a:lnSpc>
          <a:spcPct val="100000"/>
        </a:lnSpc>
        <a:spcBef>
          <a:spcPts val="3800"/>
        </a:spcBef>
        <a:spcAft>
          <a:spcPts val="0"/>
        </a:spcAft>
        <a:buClrTx/>
        <a:buSzPct val="82000"/>
        <a:buFontTx/>
        <a:buChar char="•"/>
        <a:tabLst/>
        <a:defRPr sz="5200" b="0" i="0" u="none" strike="noStrike" cap="none" spc="0" baseline="0">
          <a:solidFill>
            <a:srgbClr val="535353"/>
          </a:solidFill>
          <a:uFillTx/>
          <a:latin typeface="Avenir Light" panose="020B0402020203020204" pitchFamily="34" charset="77"/>
          <a:ea typeface="+mn-ea"/>
          <a:cs typeface="+mn-cs"/>
          <a:sym typeface="Gill Sans Light"/>
        </a:defRPr>
      </a:lvl3pPr>
      <a:lvl4pPr marL="1886284" marR="0" indent="-590884" algn="l" defTabSz="584200" rtl="0" latinLnBrk="0">
        <a:lnSpc>
          <a:spcPct val="100000"/>
        </a:lnSpc>
        <a:spcBef>
          <a:spcPts val="3800"/>
        </a:spcBef>
        <a:spcAft>
          <a:spcPts val="0"/>
        </a:spcAft>
        <a:buClrTx/>
        <a:buSzPct val="82000"/>
        <a:buFontTx/>
        <a:buChar char="•"/>
        <a:tabLst/>
        <a:defRPr sz="5200" b="0" i="0" u="none" strike="noStrike" cap="none" spc="0" baseline="0">
          <a:solidFill>
            <a:srgbClr val="535353"/>
          </a:solidFill>
          <a:uFillTx/>
          <a:latin typeface="Avenir Light" panose="020B0402020203020204" pitchFamily="34" charset="77"/>
          <a:ea typeface="+mn-ea"/>
          <a:cs typeface="+mn-cs"/>
          <a:sym typeface="Gill Sans Light"/>
        </a:defRPr>
      </a:lvl4pPr>
      <a:lvl5pPr marL="2318084" marR="0" indent="-590884" algn="l" defTabSz="584200" rtl="0" latinLnBrk="0">
        <a:lnSpc>
          <a:spcPct val="100000"/>
        </a:lnSpc>
        <a:spcBef>
          <a:spcPts val="3800"/>
        </a:spcBef>
        <a:spcAft>
          <a:spcPts val="0"/>
        </a:spcAft>
        <a:buClrTx/>
        <a:buSzPct val="82000"/>
        <a:buFontTx/>
        <a:buChar char="•"/>
        <a:tabLst/>
        <a:defRPr sz="5200" b="0" i="0" u="none" strike="noStrike" cap="none" spc="0" baseline="0">
          <a:solidFill>
            <a:srgbClr val="535353"/>
          </a:solidFill>
          <a:uFillTx/>
          <a:latin typeface="Avenir Light" panose="020B0402020203020204" pitchFamily="34" charset="77"/>
          <a:ea typeface="+mn-ea"/>
          <a:cs typeface="+mn-cs"/>
          <a:sym typeface="Gill Sans Light"/>
        </a:defRPr>
      </a:lvl5pPr>
      <a:lvl6pPr marL="2749884" marR="0" indent="-590884" algn="l" defTabSz="584200" rtl="0" latinLnBrk="0">
        <a:lnSpc>
          <a:spcPct val="100000"/>
        </a:lnSpc>
        <a:spcBef>
          <a:spcPts val="3800"/>
        </a:spcBef>
        <a:spcAft>
          <a:spcPts val="0"/>
        </a:spcAft>
        <a:buClrTx/>
        <a:buSzPct val="82000"/>
        <a:buFontTx/>
        <a:buChar char="•"/>
        <a:tabLst/>
        <a:defRPr sz="5200" b="0" i="0" u="none" strike="noStrike" cap="none" spc="0" baseline="0">
          <a:solidFill>
            <a:srgbClr val="535353"/>
          </a:solidFill>
          <a:uFillTx/>
          <a:latin typeface="+mn-lt"/>
          <a:ea typeface="+mn-ea"/>
          <a:cs typeface="+mn-cs"/>
          <a:sym typeface="Gill Sans Light"/>
        </a:defRPr>
      </a:lvl6pPr>
      <a:lvl7pPr marL="3181684" marR="0" indent="-590884" algn="l" defTabSz="584200" rtl="0" latinLnBrk="0">
        <a:lnSpc>
          <a:spcPct val="100000"/>
        </a:lnSpc>
        <a:spcBef>
          <a:spcPts val="3800"/>
        </a:spcBef>
        <a:spcAft>
          <a:spcPts val="0"/>
        </a:spcAft>
        <a:buClrTx/>
        <a:buSzPct val="82000"/>
        <a:buFontTx/>
        <a:buChar char="•"/>
        <a:tabLst/>
        <a:defRPr sz="5200" b="0" i="0" u="none" strike="noStrike" cap="none" spc="0" baseline="0">
          <a:solidFill>
            <a:srgbClr val="535353"/>
          </a:solidFill>
          <a:uFillTx/>
          <a:latin typeface="+mn-lt"/>
          <a:ea typeface="+mn-ea"/>
          <a:cs typeface="+mn-cs"/>
          <a:sym typeface="Gill Sans Light"/>
        </a:defRPr>
      </a:lvl7pPr>
      <a:lvl8pPr marL="3613484" marR="0" indent="-590884" algn="l" defTabSz="584200" rtl="0" latinLnBrk="0">
        <a:lnSpc>
          <a:spcPct val="100000"/>
        </a:lnSpc>
        <a:spcBef>
          <a:spcPts val="3800"/>
        </a:spcBef>
        <a:spcAft>
          <a:spcPts val="0"/>
        </a:spcAft>
        <a:buClrTx/>
        <a:buSzPct val="82000"/>
        <a:buFontTx/>
        <a:buChar char="•"/>
        <a:tabLst/>
        <a:defRPr sz="5200" b="0" i="0" u="none" strike="noStrike" cap="none" spc="0" baseline="0">
          <a:solidFill>
            <a:srgbClr val="535353"/>
          </a:solidFill>
          <a:uFillTx/>
          <a:latin typeface="+mn-lt"/>
          <a:ea typeface="+mn-ea"/>
          <a:cs typeface="+mn-cs"/>
          <a:sym typeface="Gill Sans Light"/>
        </a:defRPr>
      </a:lvl8pPr>
      <a:lvl9pPr marL="4045284" marR="0" indent="-590884" algn="l" defTabSz="584200" rtl="0" latinLnBrk="0">
        <a:lnSpc>
          <a:spcPct val="100000"/>
        </a:lnSpc>
        <a:spcBef>
          <a:spcPts val="3800"/>
        </a:spcBef>
        <a:spcAft>
          <a:spcPts val="0"/>
        </a:spcAft>
        <a:buClrTx/>
        <a:buSzPct val="82000"/>
        <a:buFontTx/>
        <a:buChar char="•"/>
        <a:tabLst/>
        <a:defRPr sz="5200" b="0" i="0" u="none" strike="noStrike" cap="none" spc="0" baseline="0">
          <a:solidFill>
            <a:srgbClr val="535353"/>
          </a:solidFill>
          <a:uFillTx/>
          <a:latin typeface="+mn-lt"/>
          <a:ea typeface="+mn-ea"/>
          <a:cs typeface="+mn-cs"/>
          <a:sym typeface="Gill Sans Light"/>
        </a:defRPr>
      </a:lvl9pPr>
    </p:bodyStyle>
    <p:otherStyle>
      <a:lvl1pPr marL="0" marR="0" indent="0" algn="ctr" defTabSz="5842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0.pn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1.png"/><Relationship Id="rId4" Type="http://schemas.openxmlformats.org/officeDocument/2006/relationships/image" Target="../media/image10.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7.pn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10.png"/><Relationship Id="rId3" Type="http://schemas.openxmlformats.org/officeDocument/2006/relationships/image" Target="../media/image37.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47.png"/><Relationship Id="rId2" Type="http://schemas.openxmlformats.org/officeDocument/2006/relationships/notesSlide" Target="../notesSlides/notesSlide15.xml"/><Relationship Id="rId16" Type="http://schemas.openxmlformats.org/officeDocument/2006/relationships/image" Target="../media/image57.png"/><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52.png"/><Relationship Id="rId5" Type="http://schemas.openxmlformats.org/officeDocument/2006/relationships/image" Target="../media/image45.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4.png"/><Relationship Id="rId9" Type="http://schemas.openxmlformats.org/officeDocument/2006/relationships/image" Target="../media/image50.png"/><Relationship Id="rId14" Type="http://schemas.openxmlformats.org/officeDocument/2006/relationships/image" Target="../media/image55.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7.png"/><Relationship Id="rId7" Type="http://schemas.openxmlformats.org/officeDocument/2006/relationships/image" Target="../media/image40.png"/><Relationship Id="rId12"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59.png"/><Relationship Id="rId4" Type="http://schemas.openxmlformats.org/officeDocument/2006/relationships/image" Target="../media/image10.png"/><Relationship Id="rId9"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57.png"/><Relationship Id="rId18" Type="http://schemas.openxmlformats.org/officeDocument/2006/relationships/image" Target="../media/image70.png"/><Relationship Id="rId3" Type="http://schemas.openxmlformats.org/officeDocument/2006/relationships/image" Target="../media/image44.png"/><Relationship Id="rId21" Type="http://schemas.openxmlformats.org/officeDocument/2006/relationships/image" Target="../media/image73.png"/><Relationship Id="rId7" Type="http://schemas.openxmlformats.org/officeDocument/2006/relationships/image" Target="../media/image62.png"/><Relationship Id="rId12" Type="http://schemas.openxmlformats.org/officeDocument/2006/relationships/image" Target="../media/image56.png"/><Relationship Id="rId17" Type="http://schemas.openxmlformats.org/officeDocument/2006/relationships/image" Target="../media/image69.png"/><Relationship Id="rId25" Type="http://schemas.openxmlformats.org/officeDocument/2006/relationships/image" Target="../media/image10.png"/><Relationship Id="rId2" Type="http://schemas.openxmlformats.org/officeDocument/2006/relationships/notesSlide" Target="../notesSlides/notesSlide18.xml"/><Relationship Id="rId16" Type="http://schemas.openxmlformats.org/officeDocument/2006/relationships/image" Target="../media/image68.png"/><Relationship Id="rId20" Type="http://schemas.openxmlformats.org/officeDocument/2006/relationships/image" Target="../media/image72.png"/><Relationship Id="rId1" Type="http://schemas.openxmlformats.org/officeDocument/2006/relationships/slideLayout" Target="../slideLayouts/slideLayout6.xml"/><Relationship Id="rId6" Type="http://schemas.openxmlformats.org/officeDocument/2006/relationships/image" Target="../media/image61.png"/><Relationship Id="rId11" Type="http://schemas.openxmlformats.org/officeDocument/2006/relationships/image" Target="../media/image55.png"/><Relationship Id="rId24" Type="http://schemas.openxmlformats.org/officeDocument/2006/relationships/image" Target="../media/image51.png"/><Relationship Id="rId5" Type="http://schemas.openxmlformats.org/officeDocument/2006/relationships/image" Target="../media/image46.png"/><Relationship Id="rId15" Type="http://schemas.openxmlformats.org/officeDocument/2006/relationships/image" Target="../media/image37.png"/><Relationship Id="rId23" Type="http://schemas.openxmlformats.org/officeDocument/2006/relationships/image" Target="../media/image75.png"/><Relationship Id="rId10" Type="http://schemas.openxmlformats.org/officeDocument/2006/relationships/image" Target="../media/image65.png"/><Relationship Id="rId19" Type="http://schemas.openxmlformats.org/officeDocument/2006/relationships/image" Target="../media/image71.png"/><Relationship Id="rId4" Type="http://schemas.openxmlformats.org/officeDocument/2006/relationships/image" Target="../media/image45.png"/><Relationship Id="rId9" Type="http://schemas.openxmlformats.org/officeDocument/2006/relationships/image" Target="../media/image64.png"/><Relationship Id="rId14" Type="http://schemas.openxmlformats.org/officeDocument/2006/relationships/image" Target="../media/image67.png"/><Relationship Id="rId22" Type="http://schemas.openxmlformats.org/officeDocument/2006/relationships/image" Target="../media/image74.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eprint.iacr.org/2022/698.pdf"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3.xml"/><Relationship Id="rId16"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 name="Andreea B.  Alexandru       Erica Blum       Jonathan Katz       Julian Loss"/>
          <p:cNvSpPr txBox="1">
            <a:spLocks noGrp="1"/>
          </p:cNvSpPr>
          <p:nvPr>
            <p:ph type="body" sz="quarter" idx="1"/>
          </p:nvPr>
        </p:nvSpPr>
        <p:spPr>
          <a:xfrm>
            <a:off x="520138" y="6323503"/>
            <a:ext cx="23343725" cy="1302039"/>
          </a:xfrm>
          <a:prstGeom prst="rect">
            <a:avLst/>
          </a:prstGeom>
        </p:spPr>
        <p:txBody>
          <a:bodyPr>
            <a:normAutofit fontScale="92500"/>
          </a:bodyPr>
          <a:lstStyle/>
          <a:p>
            <a:pPr>
              <a:defRPr sz="6000">
                <a:solidFill>
                  <a:srgbClr val="000000"/>
                </a:solidFill>
                <a:latin typeface="Gill Sans"/>
                <a:ea typeface="Gill Sans"/>
                <a:cs typeface="Gill Sans"/>
                <a:sym typeface="Gill Sans"/>
              </a:defRPr>
            </a:pPr>
            <a:r>
              <a:rPr dirty="0" err="1">
                <a:latin typeface="Avenir Book" panose="02000503020000020003" pitchFamily="2" charset="0"/>
              </a:rPr>
              <a:t>Andreea</a:t>
            </a:r>
            <a:r>
              <a:rPr dirty="0">
                <a:latin typeface="Avenir Book" panose="02000503020000020003" pitchFamily="2" charset="0"/>
              </a:rPr>
              <a:t> B.  </a:t>
            </a:r>
            <a:r>
              <a:rPr dirty="0" err="1">
                <a:latin typeface="Avenir Book" panose="02000503020000020003" pitchFamily="2" charset="0"/>
              </a:rPr>
              <a:t>Alexandru</a:t>
            </a:r>
            <a:r>
              <a:rPr dirty="0">
                <a:latin typeface="Avenir Book" panose="02000503020000020003" pitchFamily="2" charset="0"/>
              </a:rPr>
              <a:t>       </a:t>
            </a:r>
            <a:r>
              <a:rPr u="sng" dirty="0">
                <a:latin typeface="Avenir Book" panose="02000503020000020003" pitchFamily="2" charset="0"/>
              </a:rPr>
              <a:t>Erica Blum</a:t>
            </a:r>
            <a:r>
              <a:rPr dirty="0">
                <a:latin typeface="Avenir Book" panose="02000503020000020003" pitchFamily="2" charset="0"/>
              </a:rPr>
              <a:t>       Jonathan Katz       Julian Loss</a:t>
            </a:r>
          </a:p>
        </p:txBody>
      </p:sp>
      <p:sp>
        <p:nvSpPr>
          <p:cNvPr id="121" name="Slide Number"/>
          <p:cNvSpPr txBox="1">
            <a:spLocks noGrp="1"/>
          </p:cNvSpPr>
          <p:nvPr>
            <p:ph type="sldNum" sz="quarter" idx="2"/>
          </p:nvPr>
        </p:nvSpPr>
        <p:spPr>
          <a:xfrm>
            <a:off x="20884421" y="14640824"/>
            <a:ext cx="315791" cy="5136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FFFF"/>
                </a:solidFill>
                <a:latin typeface="Gill Sans"/>
                <a:ea typeface="Gill Sans"/>
                <a:cs typeface="Gill Sans"/>
                <a:sym typeface="Gill Sans"/>
              </a:defRPr>
            </a:lvl1pPr>
          </a:lstStyle>
          <a:p>
            <a:fld id="{86CB4B4D-7CA3-9044-876B-883B54F8677D}" type="slidenum">
              <a:rPr>
                <a:latin typeface="Avenir Book" panose="02000503020000020003" pitchFamily="2" charset="0"/>
              </a:rPr>
              <a:t>1</a:t>
            </a:fld>
            <a:endParaRPr dirty="0">
              <a:latin typeface="Avenir Book" panose="02000503020000020003" pitchFamily="2" charset="0"/>
            </a:endParaRPr>
          </a:p>
        </p:txBody>
      </p:sp>
      <p:sp>
        <p:nvSpPr>
          <p:cNvPr id="120" name="ASIACRYPT…"/>
          <p:cNvSpPr txBox="1"/>
          <p:nvPr/>
        </p:nvSpPr>
        <p:spPr>
          <a:xfrm>
            <a:off x="7977781" y="9748575"/>
            <a:ext cx="7878858" cy="24493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a:spcBef>
                <a:spcPts val="800"/>
              </a:spcBef>
              <a:defRPr sz="6000">
                <a:solidFill>
                  <a:srgbClr val="000000"/>
                </a:solidFill>
                <a:latin typeface="Gill Sans"/>
                <a:ea typeface="Gill Sans"/>
                <a:cs typeface="Gill Sans"/>
                <a:sym typeface="Gill Sans"/>
              </a:defRPr>
            </a:pPr>
            <a:r>
              <a:rPr dirty="0">
                <a:latin typeface="Avenir Book" panose="02000503020000020003" pitchFamily="2" charset="0"/>
              </a:rPr>
              <a:t>ASIACRYPT</a:t>
            </a:r>
          </a:p>
          <a:p>
            <a:pPr>
              <a:spcBef>
                <a:spcPts val="800"/>
              </a:spcBef>
              <a:defRPr sz="6000">
                <a:solidFill>
                  <a:srgbClr val="000000"/>
                </a:solidFill>
                <a:latin typeface="Gill Sans"/>
                <a:ea typeface="Gill Sans"/>
                <a:cs typeface="Gill Sans"/>
                <a:sym typeface="Gill Sans"/>
              </a:defRPr>
            </a:pPr>
            <a:r>
              <a:rPr dirty="0">
                <a:latin typeface="Avenir Book" panose="02000503020000020003" pitchFamily="2" charset="0"/>
              </a:rPr>
              <a:t>December 6, 2022 </a:t>
            </a:r>
          </a:p>
        </p:txBody>
      </p:sp>
      <p:pic>
        <p:nvPicPr>
          <p:cNvPr id="122" name="Image" descr="Image"/>
          <p:cNvPicPr>
            <a:picLocks noChangeAspect="1"/>
          </p:cNvPicPr>
          <p:nvPr/>
        </p:nvPicPr>
        <p:blipFill>
          <a:blip r:embed="rId3"/>
          <a:stretch>
            <a:fillRect/>
          </a:stretch>
        </p:blipFill>
        <p:spPr>
          <a:xfrm>
            <a:off x="250260" y="10153761"/>
            <a:ext cx="3296061" cy="3296061"/>
          </a:xfrm>
          <a:prstGeom prst="rect">
            <a:avLst/>
          </a:prstGeom>
          <a:ln w="12700">
            <a:miter lim="400000"/>
          </a:ln>
        </p:spPr>
      </p:pic>
      <p:pic>
        <p:nvPicPr>
          <p:cNvPr id="123" name="Image" descr="Image"/>
          <p:cNvPicPr>
            <a:picLocks/>
          </p:cNvPicPr>
          <p:nvPr/>
        </p:nvPicPr>
        <p:blipFill>
          <a:blip r:embed="rId4"/>
          <a:stretch>
            <a:fillRect/>
          </a:stretch>
        </p:blipFill>
        <p:spPr>
          <a:xfrm>
            <a:off x="17182917" y="8542252"/>
            <a:ext cx="7231772" cy="7453772"/>
          </a:xfrm>
          <a:prstGeom prst="rect">
            <a:avLst/>
          </a:prstGeom>
          <a:ln w="12700">
            <a:miter lim="400000"/>
          </a:ln>
        </p:spPr>
      </p:pic>
      <p:sp>
        <p:nvSpPr>
          <p:cNvPr id="124" name="State machine replication under changing network conditions"/>
          <p:cNvSpPr txBox="1"/>
          <p:nvPr/>
        </p:nvSpPr>
        <p:spPr>
          <a:xfrm>
            <a:off x="520138" y="1943867"/>
            <a:ext cx="23343723" cy="2606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8000" cap="all">
                <a:solidFill>
                  <a:srgbClr val="990000"/>
                </a:solidFill>
                <a:latin typeface="Gill Sans"/>
                <a:ea typeface="Gill Sans"/>
                <a:cs typeface="Gill Sans"/>
                <a:sym typeface="Gill Sans"/>
              </a:defRPr>
            </a:lvl1pPr>
          </a:lstStyle>
          <a:p>
            <a:r>
              <a:rPr dirty="0">
                <a:latin typeface="Avenir Book" panose="02000503020000020003" pitchFamily="2" charset="0"/>
                <a:cs typeface="Arial" panose="020B0604020202020204" pitchFamily="34" charset="0"/>
              </a:rPr>
              <a:t>State machine replication under changing network conditions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4" name="Slide Number"/>
          <p:cNvSpPr txBox="1">
            <a:spLocks noGrp="1"/>
          </p:cNvSpPr>
          <p:nvPr>
            <p:ph type="sldNum" sz="quarter" idx="2"/>
          </p:nvPr>
        </p:nvSpPr>
        <p:spPr>
          <a:xfrm>
            <a:off x="23672800" y="13031364"/>
            <a:ext cx="650818" cy="7290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l" defTabSz="457200">
              <a:defRPr sz="3800">
                <a:solidFill>
                  <a:srgbClr val="000000"/>
                </a:solidFill>
              </a:defRPr>
            </a:lvl1pPr>
          </a:lstStyle>
          <a:p>
            <a:fld id="{86CB4B4D-7CA3-9044-876B-883B54F8677D}" type="slidenum">
              <a:rPr/>
              <a:t>10</a:t>
            </a:fld>
            <a:endParaRPr dirty="0"/>
          </a:p>
        </p:txBody>
      </p:sp>
      <p:sp>
        <p:nvSpPr>
          <p:cNvPr id="375" name="Model + Terminology: Network-Agnostic (Original)"/>
          <p:cNvSpPr txBox="1"/>
          <p:nvPr/>
        </p:nvSpPr>
        <p:spPr>
          <a:xfrm>
            <a:off x="608669" y="454156"/>
            <a:ext cx="21594052" cy="1283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l">
              <a:defRPr sz="7400">
                <a:solidFill>
                  <a:srgbClr val="990000"/>
                </a:solidFill>
              </a:defRPr>
            </a:lvl1pPr>
          </a:lstStyle>
          <a:p>
            <a:r>
              <a:rPr dirty="0">
                <a:latin typeface="Avenir Light" panose="020B0402020203020204" pitchFamily="34" charset="77"/>
              </a:rPr>
              <a:t>Model + Terminology: Network-Agnostic (Original)</a:t>
            </a:r>
          </a:p>
        </p:txBody>
      </p:sp>
      <p:sp>
        <p:nvSpPr>
          <p:cNvPr id="376" name="Atomic send operations"/>
          <p:cNvSpPr txBox="1"/>
          <p:nvPr/>
        </p:nvSpPr>
        <p:spPr>
          <a:xfrm>
            <a:off x="825500" y="4777900"/>
            <a:ext cx="21981187" cy="821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p>
            <a:pPr algn="l">
              <a:spcBef>
                <a:spcPts val="1000"/>
              </a:spcBef>
              <a:defRPr sz="4400">
                <a:solidFill>
                  <a:srgbClr val="000000"/>
                </a:solidFill>
              </a:defRPr>
            </a:pPr>
            <a:r>
              <a:rPr dirty="0">
                <a:latin typeface="Avenir Book" panose="02000503020000020003" pitchFamily="2" charset="0"/>
                <a:ea typeface="Gill Sans"/>
                <a:cs typeface="Gill Sans"/>
                <a:sym typeface="Gill Sans"/>
              </a:rPr>
              <a:t>Atomic send</a:t>
            </a:r>
            <a:r>
              <a:rPr dirty="0">
                <a:latin typeface="Avenir Light" panose="020B0402020203020204" pitchFamily="34" charset="77"/>
              </a:rPr>
              <a:t> operations</a:t>
            </a:r>
          </a:p>
        </p:txBody>
      </p:sp>
      <p:sp>
        <p:nvSpPr>
          <p:cNvPr id="377" name="PKI: threshold signature scheme + threshold encryption scheme with threshold ts+1 (trusted dealer)"/>
          <p:cNvSpPr txBox="1"/>
          <p:nvPr/>
        </p:nvSpPr>
        <p:spPr>
          <a:xfrm>
            <a:off x="901700" y="5727757"/>
            <a:ext cx="22939230" cy="1498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spcBef>
                <a:spcPts val="1000"/>
              </a:spcBef>
              <a:defRPr sz="4400">
                <a:solidFill>
                  <a:srgbClr val="000000"/>
                </a:solidFill>
              </a:defRPr>
            </a:pPr>
            <a:r>
              <a:rPr dirty="0">
                <a:latin typeface="Avenir Book" panose="02000503020000020003" pitchFamily="2" charset="0"/>
                <a:ea typeface="Gill Sans"/>
                <a:cs typeface="Gill Sans"/>
                <a:sym typeface="Gill Sans"/>
              </a:rPr>
              <a:t>PKI</a:t>
            </a:r>
            <a:r>
              <a:rPr dirty="0">
                <a:latin typeface="Avenir Light" panose="020B0402020203020204" pitchFamily="34" charset="77"/>
              </a:rPr>
              <a:t>: threshold signature scheme + threshold encryption scheme with threshold t</a:t>
            </a:r>
            <a:r>
              <a:rPr baseline="-5999" dirty="0">
                <a:latin typeface="Avenir Light" panose="020B0402020203020204" pitchFamily="34" charset="77"/>
              </a:rPr>
              <a:t>s</a:t>
            </a:r>
            <a:r>
              <a:rPr dirty="0">
                <a:latin typeface="Avenir Light" panose="020B0402020203020204" pitchFamily="34" charset="77"/>
              </a:rPr>
              <a:t>+1 (trusted dealer)</a:t>
            </a:r>
          </a:p>
        </p:txBody>
      </p:sp>
      <p:sp>
        <p:nvSpPr>
          <p:cNvPr id="378" name="Byzantine faults: ts &lt; n/2 corruptions if the network is synchronous, ta &lt; n/3 corruptions if the network is asynchronous; 2ts + ta &lt; n…"/>
          <p:cNvSpPr txBox="1"/>
          <p:nvPr/>
        </p:nvSpPr>
        <p:spPr>
          <a:xfrm>
            <a:off x="856114" y="2189260"/>
            <a:ext cx="22671771" cy="23038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spcBef>
                <a:spcPts val="1000"/>
              </a:spcBef>
              <a:defRPr sz="4400">
                <a:solidFill>
                  <a:srgbClr val="000000"/>
                </a:solidFill>
              </a:defRPr>
            </a:pPr>
            <a:r>
              <a:rPr dirty="0">
                <a:latin typeface="Avenir Book" panose="02000503020000020003" pitchFamily="2" charset="0"/>
                <a:ea typeface="Gill Sans"/>
                <a:cs typeface="Gill Sans"/>
                <a:sym typeface="Gill Sans"/>
              </a:rPr>
              <a:t>Byzantine faults</a:t>
            </a:r>
            <a:r>
              <a:rPr dirty="0">
                <a:latin typeface="Avenir Light" panose="020B0402020203020204" pitchFamily="34" charset="77"/>
              </a:rPr>
              <a:t>: </a:t>
            </a:r>
            <a:r>
              <a:rPr dirty="0" err="1">
                <a:latin typeface="Avenir Light" panose="020B0402020203020204" pitchFamily="34" charset="77"/>
              </a:rPr>
              <a:t>t</a:t>
            </a:r>
            <a:r>
              <a:rPr baseline="-5999" dirty="0" err="1">
                <a:latin typeface="Avenir Light" panose="020B0402020203020204" pitchFamily="34" charset="77"/>
              </a:rPr>
              <a:t>s</a:t>
            </a:r>
            <a:r>
              <a:rPr baseline="-5999" dirty="0">
                <a:latin typeface="Avenir Light" panose="020B0402020203020204" pitchFamily="34" charset="77"/>
              </a:rPr>
              <a:t> </a:t>
            </a:r>
            <a:r>
              <a:rPr dirty="0">
                <a:latin typeface="Avenir Light" panose="020B0402020203020204" pitchFamily="34" charset="77"/>
              </a:rPr>
              <a:t>&lt; n/2 corruptions if the network is synchronous, t</a:t>
            </a:r>
            <a:r>
              <a:rPr baseline="-5999" dirty="0">
                <a:latin typeface="Avenir Light" panose="020B0402020203020204" pitchFamily="34" charset="77"/>
              </a:rPr>
              <a:t>a</a:t>
            </a:r>
            <a:r>
              <a:rPr dirty="0">
                <a:latin typeface="Avenir Light" panose="020B0402020203020204" pitchFamily="34" charset="77"/>
              </a:rPr>
              <a:t> &lt; n/3 corruptions if the network is asynchronous; 2t</a:t>
            </a:r>
            <a:r>
              <a:rPr baseline="-5999" dirty="0">
                <a:latin typeface="Avenir Light" panose="020B0402020203020204" pitchFamily="34" charset="77"/>
              </a:rPr>
              <a:t>s</a:t>
            </a:r>
            <a:r>
              <a:rPr dirty="0">
                <a:latin typeface="Avenir Light" panose="020B0402020203020204" pitchFamily="34" charset="77"/>
              </a:rPr>
              <a:t> + t</a:t>
            </a:r>
            <a:r>
              <a:rPr baseline="-5999" dirty="0">
                <a:latin typeface="Avenir Light" panose="020B0402020203020204" pitchFamily="34" charset="77"/>
              </a:rPr>
              <a:t>a</a:t>
            </a:r>
            <a:r>
              <a:rPr dirty="0">
                <a:latin typeface="Avenir Light" panose="020B0402020203020204" pitchFamily="34" charset="77"/>
              </a:rPr>
              <a:t> &lt; n </a:t>
            </a:r>
          </a:p>
          <a:p>
            <a:pPr marL="889000" lvl="2" indent="-381000" algn="l">
              <a:spcBef>
                <a:spcPts val="1000"/>
              </a:spcBef>
              <a:buClr>
                <a:srgbClr val="FFD201"/>
              </a:buClr>
              <a:buSzPct val="70000"/>
              <a:buChar char="‣"/>
              <a:defRPr sz="4400">
                <a:solidFill>
                  <a:srgbClr val="000000"/>
                </a:solidFill>
              </a:defRPr>
            </a:pPr>
            <a:r>
              <a:rPr dirty="0">
                <a:solidFill>
                  <a:srgbClr val="991201"/>
                </a:solidFill>
                <a:latin typeface="Avenir Light" panose="020B0402020203020204" pitchFamily="34" charset="77"/>
              </a:rPr>
              <a:t>adaptive rushing</a:t>
            </a:r>
            <a:r>
              <a:rPr dirty="0">
                <a:latin typeface="Avenir Light" panose="020B0402020203020204" pitchFamily="34" charset="77"/>
              </a:rPr>
              <a:t> adversary / </a:t>
            </a:r>
            <a:r>
              <a:rPr dirty="0">
                <a:solidFill>
                  <a:srgbClr val="991201"/>
                </a:solidFill>
                <a:latin typeface="Avenir Light" panose="020B0402020203020204" pitchFamily="34" charset="77"/>
              </a:rPr>
              <a:t>static</a:t>
            </a:r>
            <a:r>
              <a:rPr dirty="0">
                <a:latin typeface="Avenir Light" panose="020B0402020203020204" pitchFamily="34" charset="77"/>
              </a:rPr>
              <a:t> adversary</a:t>
            </a:r>
          </a:p>
        </p:txBody>
      </p:sp>
      <p:grpSp>
        <p:nvGrpSpPr>
          <p:cNvPr id="381" name="Group"/>
          <p:cNvGrpSpPr/>
          <p:nvPr/>
        </p:nvGrpSpPr>
        <p:grpSpPr>
          <a:xfrm>
            <a:off x="4662034" y="8004916"/>
            <a:ext cx="6887605" cy="4968630"/>
            <a:chOff x="197698" y="-518287"/>
            <a:chExt cx="6887604" cy="4968627"/>
          </a:xfrm>
        </p:grpSpPr>
        <p:sp>
          <p:nvSpPr>
            <p:cNvPr id="379" name="Update…"/>
            <p:cNvSpPr/>
            <p:nvPr/>
          </p:nvSpPr>
          <p:spPr>
            <a:xfrm>
              <a:off x="197698" y="1078523"/>
              <a:ext cx="6887604" cy="337181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p>
              <a:pPr>
                <a:lnSpc>
                  <a:spcPct val="90000"/>
                </a:lnSpc>
                <a:defRPr sz="4600">
                  <a:solidFill>
                    <a:srgbClr val="000000"/>
                  </a:solidFill>
                  <a:latin typeface="Gill Sans"/>
                  <a:ea typeface="Gill Sans"/>
                  <a:cs typeface="Gill Sans"/>
                  <a:sym typeface="Gill Sans"/>
                </a:defRPr>
              </a:pPr>
              <a:r>
                <a:rPr sz="4800" b="1" dirty="0">
                  <a:latin typeface="Avenir Book" panose="02000503020000020003" pitchFamily="2" charset="0"/>
                </a:rPr>
                <a:t>Update</a:t>
              </a:r>
              <a:endParaRPr b="1" dirty="0">
                <a:latin typeface="Avenir Book" panose="02000503020000020003" pitchFamily="2" charset="0"/>
              </a:endParaRPr>
            </a:p>
            <a:p>
              <a:pPr>
                <a:lnSpc>
                  <a:spcPct val="90000"/>
                </a:lnSpc>
                <a:defRPr sz="4600">
                  <a:solidFill>
                    <a:srgbClr val="000000"/>
                  </a:solidFill>
                </a:defRPr>
              </a:pPr>
              <a:r>
                <a:rPr dirty="0">
                  <a:latin typeface="Avenir Book" panose="02000503020000020003" pitchFamily="2" charset="0"/>
                  <a:ea typeface="Gill Sans"/>
                  <a:cs typeface="Gill Sans"/>
                  <a:sym typeface="Gill Sans"/>
                </a:rPr>
                <a:t>Adaptively</a:t>
              </a:r>
              <a:r>
                <a:rPr dirty="0">
                  <a:latin typeface="Avenir Book" panose="02000503020000020003" pitchFamily="2" charset="0"/>
                </a:rPr>
                <a:t> secure network-agnostic SMR with </a:t>
              </a:r>
              <a:r>
                <a:rPr dirty="0">
                  <a:latin typeface="Avenir Book" panose="02000503020000020003" pitchFamily="2" charset="0"/>
                  <a:ea typeface="Gill Sans"/>
                  <a:cs typeface="Gill Sans"/>
                  <a:sym typeface="Gill Sans"/>
                </a:rPr>
                <a:t>quadratic</a:t>
              </a:r>
              <a:r>
                <a:rPr dirty="0">
                  <a:latin typeface="Avenir Book" panose="02000503020000020003" pitchFamily="2" charset="0"/>
                </a:rPr>
                <a:t> amortized communication </a:t>
              </a:r>
            </a:p>
          </p:txBody>
        </p:sp>
        <p:sp>
          <p:nvSpPr>
            <p:cNvPr id="380" name="Gear"/>
            <p:cNvSpPr/>
            <p:nvPr/>
          </p:nvSpPr>
          <p:spPr>
            <a:xfrm>
              <a:off x="3006562" y="-518287"/>
              <a:ext cx="1269878" cy="1270124"/>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808785"/>
            </a:solidFill>
            <a:ln w="12700" cap="flat">
              <a:noFill/>
              <a:miter lim="400000"/>
            </a:ln>
            <a:effectLst/>
          </p:spPr>
          <p:txBody>
            <a:bodyPr wrap="square" lIns="71437" tIns="71437" rIns="71437" bIns="71437" numCol="1" anchor="ctr">
              <a:noAutofit/>
            </a:bodyPr>
            <a:lstStyle/>
            <a:p>
              <a:pPr>
                <a:defRPr>
                  <a:solidFill>
                    <a:srgbClr val="FFFFFF"/>
                  </a:solidFill>
                </a:defRPr>
              </a:pPr>
              <a:endParaRPr dirty="0">
                <a:latin typeface="Avenir Light" panose="020B0402020203020204" pitchFamily="34" charset="77"/>
              </a:endParaRPr>
            </a:p>
          </p:txBody>
        </p:sp>
      </p:grpSp>
      <p:grpSp>
        <p:nvGrpSpPr>
          <p:cNvPr id="384" name="Group"/>
          <p:cNvGrpSpPr/>
          <p:nvPr/>
        </p:nvGrpSpPr>
        <p:grpSpPr>
          <a:xfrm>
            <a:off x="13259770" y="8004916"/>
            <a:ext cx="7132746" cy="4331533"/>
            <a:chOff x="0" y="-297742"/>
            <a:chExt cx="7132744" cy="4331531"/>
          </a:xfrm>
        </p:grpSpPr>
        <p:sp>
          <p:nvSpPr>
            <p:cNvPr id="382" name="Upstate…"/>
            <p:cNvSpPr/>
            <p:nvPr/>
          </p:nvSpPr>
          <p:spPr>
            <a:xfrm>
              <a:off x="0" y="1299068"/>
              <a:ext cx="7132744" cy="273472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p>
              <a:pPr>
                <a:lnSpc>
                  <a:spcPct val="90000"/>
                </a:lnSpc>
                <a:defRPr sz="4600">
                  <a:solidFill>
                    <a:srgbClr val="000000"/>
                  </a:solidFill>
                  <a:latin typeface="Gill Sans"/>
                  <a:ea typeface="Gill Sans"/>
                  <a:cs typeface="Gill Sans"/>
                  <a:sym typeface="Gill Sans"/>
                </a:defRPr>
              </a:pPr>
              <a:r>
                <a:rPr sz="4800" b="1" dirty="0">
                  <a:latin typeface="Avenir Book" panose="02000503020000020003" pitchFamily="2" charset="0"/>
                </a:rPr>
                <a:t>Upstate</a:t>
              </a:r>
            </a:p>
            <a:p>
              <a:pPr>
                <a:lnSpc>
                  <a:spcPct val="90000"/>
                </a:lnSpc>
                <a:defRPr sz="4600">
                  <a:solidFill>
                    <a:srgbClr val="000000"/>
                  </a:solidFill>
                </a:defRPr>
              </a:pPr>
              <a:r>
                <a:rPr dirty="0">
                  <a:latin typeface="Avenir Book" panose="02000503020000020003" pitchFamily="2" charset="0"/>
                  <a:ea typeface="Gill Sans"/>
                  <a:cs typeface="Gill Sans"/>
                  <a:sym typeface="Gill Sans"/>
                </a:rPr>
                <a:t>Statically</a:t>
              </a:r>
              <a:r>
                <a:rPr dirty="0">
                  <a:latin typeface="Avenir Book" panose="02000503020000020003" pitchFamily="2" charset="0"/>
                </a:rPr>
                <a:t> secure network-agnostic SMR with </a:t>
              </a:r>
              <a:r>
                <a:rPr dirty="0">
                  <a:latin typeface="Avenir Book" panose="02000503020000020003" pitchFamily="2" charset="0"/>
                  <a:ea typeface="Gill Sans"/>
                  <a:cs typeface="Gill Sans"/>
                  <a:sym typeface="Gill Sans"/>
                </a:rPr>
                <a:t>linear</a:t>
              </a:r>
              <a:r>
                <a:rPr dirty="0">
                  <a:latin typeface="Avenir Book" panose="02000503020000020003" pitchFamily="2" charset="0"/>
                </a:rPr>
                <a:t> amortized communication</a:t>
              </a:r>
            </a:p>
          </p:txBody>
        </p:sp>
        <p:sp>
          <p:nvSpPr>
            <p:cNvPr id="383" name="Route Symbol"/>
            <p:cNvSpPr/>
            <p:nvPr/>
          </p:nvSpPr>
          <p:spPr>
            <a:xfrm>
              <a:off x="2963879" y="-297742"/>
              <a:ext cx="1204986" cy="13289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9536" y="884"/>
                    <a:pt x="6861" y="2183"/>
                    <a:pt x="3447" y="631"/>
                  </a:cubicBezTo>
                  <a:lnTo>
                    <a:pt x="0" y="3255"/>
                  </a:lnTo>
                  <a:cubicBezTo>
                    <a:pt x="0" y="3255"/>
                    <a:pt x="1975" y="5218"/>
                    <a:pt x="1975" y="7828"/>
                  </a:cubicBezTo>
                  <a:cubicBezTo>
                    <a:pt x="1975" y="10438"/>
                    <a:pt x="9" y="12443"/>
                    <a:pt x="9" y="14966"/>
                  </a:cubicBezTo>
                  <a:cubicBezTo>
                    <a:pt x="9" y="17490"/>
                    <a:pt x="2310" y="19895"/>
                    <a:pt x="6382" y="20054"/>
                  </a:cubicBezTo>
                  <a:cubicBezTo>
                    <a:pt x="8681" y="20144"/>
                    <a:pt x="10046" y="20931"/>
                    <a:pt x="10800" y="21600"/>
                  </a:cubicBezTo>
                  <a:cubicBezTo>
                    <a:pt x="11554" y="20931"/>
                    <a:pt x="12919" y="20144"/>
                    <a:pt x="15218" y="20054"/>
                  </a:cubicBezTo>
                  <a:cubicBezTo>
                    <a:pt x="19290" y="19895"/>
                    <a:pt x="21591" y="17490"/>
                    <a:pt x="21591" y="14966"/>
                  </a:cubicBezTo>
                  <a:cubicBezTo>
                    <a:pt x="21591" y="12443"/>
                    <a:pt x="19623" y="10438"/>
                    <a:pt x="19624" y="7828"/>
                  </a:cubicBezTo>
                  <a:cubicBezTo>
                    <a:pt x="19624" y="5218"/>
                    <a:pt x="21600" y="3255"/>
                    <a:pt x="21600" y="3255"/>
                  </a:cubicBezTo>
                  <a:lnTo>
                    <a:pt x="18153" y="631"/>
                  </a:lnTo>
                  <a:cubicBezTo>
                    <a:pt x="14739" y="2183"/>
                    <a:pt x="12064" y="884"/>
                    <a:pt x="10800" y="0"/>
                  </a:cubicBezTo>
                  <a:close/>
                  <a:moveTo>
                    <a:pt x="10800" y="918"/>
                  </a:moveTo>
                  <a:lnTo>
                    <a:pt x="10986" y="1024"/>
                  </a:lnTo>
                  <a:cubicBezTo>
                    <a:pt x="12241" y="1737"/>
                    <a:pt x="13584" y="2099"/>
                    <a:pt x="14976" y="2099"/>
                  </a:cubicBezTo>
                  <a:cubicBezTo>
                    <a:pt x="15925" y="2099"/>
                    <a:pt x="16885" y="1924"/>
                    <a:pt x="17831" y="1579"/>
                  </a:cubicBezTo>
                  <a:lnTo>
                    <a:pt x="18029" y="1509"/>
                  </a:lnTo>
                  <a:lnTo>
                    <a:pt x="20463" y="3363"/>
                  </a:lnTo>
                  <a:lnTo>
                    <a:pt x="20294" y="3599"/>
                  </a:lnTo>
                  <a:cubicBezTo>
                    <a:pt x="19614" y="4544"/>
                    <a:pt x="18803" y="6044"/>
                    <a:pt x="18803" y="7828"/>
                  </a:cubicBezTo>
                  <a:cubicBezTo>
                    <a:pt x="18803" y="9284"/>
                    <a:pt x="19337" y="10528"/>
                    <a:pt x="19854" y="11730"/>
                  </a:cubicBezTo>
                  <a:cubicBezTo>
                    <a:pt x="20325" y="12823"/>
                    <a:pt x="20770" y="13855"/>
                    <a:pt x="20770" y="14966"/>
                  </a:cubicBezTo>
                  <a:cubicBezTo>
                    <a:pt x="20770" y="16953"/>
                    <a:pt x="19020" y="19160"/>
                    <a:pt x="15183" y="19310"/>
                  </a:cubicBezTo>
                  <a:cubicBezTo>
                    <a:pt x="13544" y="19374"/>
                    <a:pt x="12138" y="19771"/>
                    <a:pt x="11001" y="20488"/>
                  </a:cubicBezTo>
                  <a:lnTo>
                    <a:pt x="10800" y="20615"/>
                  </a:lnTo>
                  <a:lnTo>
                    <a:pt x="10599" y="20488"/>
                  </a:lnTo>
                  <a:cubicBezTo>
                    <a:pt x="9463" y="19771"/>
                    <a:pt x="8056" y="19374"/>
                    <a:pt x="6417" y="19310"/>
                  </a:cubicBezTo>
                  <a:cubicBezTo>
                    <a:pt x="2580" y="19160"/>
                    <a:pt x="830" y="16953"/>
                    <a:pt x="830" y="14966"/>
                  </a:cubicBezTo>
                  <a:cubicBezTo>
                    <a:pt x="830" y="13856"/>
                    <a:pt x="1275" y="12823"/>
                    <a:pt x="1746" y="11730"/>
                  </a:cubicBezTo>
                  <a:cubicBezTo>
                    <a:pt x="2263" y="10528"/>
                    <a:pt x="2797" y="9285"/>
                    <a:pt x="2797" y="7828"/>
                  </a:cubicBezTo>
                  <a:cubicBezTo>
                    <a:pt x="2797" y="6044"/>
                    <a:pt x="1986" y="4544"/>
                    <a:pt x="1306" y="3599"/>
                  </a:cubicBezTo>
                  <a:lnTo>
                    <a:pt x="1137" y="3363"/>
                  </a:lnTo>
                  <a:lnTo>
                    <a:pt x="3571" y="1509"/>
                  </a:lnTo>
                  <a:lnTo>
                    <a:pt x="3769" y="1579"/>
                  </a:lnTo>
                  <a:cubicBezTo>
                    <a:pt x="4715" y="1924"/>
                    <a:pt x="5675" y="2099"/>
                    <a:pt x="6624" y="2099"/>
                  </a:cubicBezTo>
                  <a:cubicBezTo>
                    <a:pt x="8016" y="2099"/>
                    <a:pt x="9359" y="1737"/>
                    <a:pt x="10614" y="1024"/>
                  </a:cubicBezTo>
                  <a:lnTo>
                    <a:pt x="10800" y="918"/>
                  </a:lnTo>
                  <a:close/>
                  <a:moveTo>
                    <a:pt x="10800" y="1669"/>
                  </a:moveTo>
                  <a:cubicBezTo>
                    <a:pt x="9485" y="2378"/>
                    <a:pt x="8081" y="2737"/>
                    <a:pt x="6624" y="2737"/>
                  </a:cubicBezTo>
                  <a:cubicBezTo>
                    <a:pt x="5651" y="2737"/>
                    <a:pt x="4670" y="2571"/>
                    <a:pt x="3704" y="2243"/>
                  </a:cubicBezTo>
                  <a:lnTo>
                    <a:pt x="2064" y="3490"/>
                  </a:lnTo>
                  <a:cubicBezTo>
                    <a:pt x="2687" y="4412"/>
                    <a:pt x="3354" y="5739"/>
                    <a:pt x="3480" y="7305"/>
                  </a:cubicBezTo>
                  <a:lnTo>
                    <a:pt x="18120" y="7305"/>
                  </a:lnTo>
                  <a:cubicBezTo>
                    <a:pt x="18246" y="5738"/>
                    <a:pt x="18913" y="4412"/>
                    <a:pt x="19536" y="3490"/>
                  </a:cubicBezTo>
                  <a:lnTo>
                    <a:pt x="17896" y="2243"/>
                  </a:lnTo>
                  <a:cubicBezTo>
                    <a:pt x="16930" y="2572"/>
                    <a:pt x="15948" y="2737"/>
                    <a:pt x="14976" y="2737"/>
                  </a:cubicBezTo>
                  <a:cubicBezTo>
                    <a:pt x="13518" y="2737"/>
                    <a:pt x="12115" y="2378"/>
                    <a:pt x="10800" y="1669"/>
                  </a:cubicBezTo>
                  <a:close/>
                  <a:moveTo>
                    <a:pt x="3499" y="7943"/>
                  </a:moveTo>
                  <a:cubicBezTo>
                    <a:pt x="3473" y="9468"/>
                    <a:pt x="2928" y="10736"/>
                    <a:pt x="2401" y="11963"/>
                  </a:cubicBezTo>
                  <a:cubicBezTo>
                    <a:pt x="1955" y="12998"/>
                    <a:pt x="1535" y="13976"/>
                    <a:pt x="1535" y="14966"/>
                  </a:cubicBezTo>
                  <a:cubicBezTo>
                    <a:pt x="1535" y="17380"/>
                    <a:pt x="4081" y="18580"/>
                    <a:pt x="6447" y="18672"/>
                  </a:cubicBezTo>
                  <a:cubicBezTo>
                    <a:pt x="8127" y="18738"/>
                    <a:pt x="9590" y="19131"/>
                    <a:pt x="10800" y="19842"/>
                  </a:cubicBezTo>
                  <a:cubicBezTo>
                    <a:pt x="12010" y="19132"/>
                    <a:pt x="13473" y="18738"/>
                    <a:pt x="15153" y="18672"/>
                  </a:cubicBezTo>
                  <a:cubicBezTo>
                    <a:pt x="17519" y="18580"/>
                    <a:pt x="20065" y="17380"/>
                    <a:pt x="20065" y="14966"/>
                  </a:cubicBezTo>
                  <a:cubicBezTo>
                    <a:pt x="20065" y="13976"/>
                    <a:pt x="19645" y="12998"/>
                    <a:pt x="19199" y="11963"/>
                  </a:cubicBezTo>
                  <a:cubicBezTo>
                    <a:pt x="18672" y="10736"/>
                    <a:pt x="18127" y="9468"/>
                    <a:pt x="18101" y="7943"/>
                  </a:cubicBezTo>
                  <a:lnTo>
                    <a:pt x="3499" y="7943"/>
                  </a:lnTo>
                  <a:close/>
                </a:path>
              </a:pathLst>
            </a:custGeom>
            <a:solidFill>
              <a:srgbClr val="005493"/>
            </a:solidFill>
            <a:ln w="12700" cap="flat">
              <a:noFill/>
              <a:miter lim="400000"/>
            </a:ln>
            <a:effectLst/>
          </p:spPr>
          <p:txBody>
            <a:bodyPr wrap="square" lIns="71437" tIns="71437" rIns="71437" bIns="71437" numCol="1" anchor="ctr">
              <a:noAutofit/>
            </a:bodyPr>
            <a:lstStyle/>
            <a:p>
              <a:pPr>
                <a:defRPr>
                  <a:solidFill>
                    <a:srgbClr val="FFFFFF"/>
                  </a:solidFill>
                </a:defRPr>
              </a:pPr>
              <a:endParaRPr dirty="0">
                <a:latin typeface="Avenir Light" panose="020B0402020203020204" pitchFamily="34" charset="77"/>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 grpId="1" animBg="1" advAuto="0"/>
      <p:bldP spid="377" grpId="2" animBg="1" advAuto="0"/>
      <p:bldP spid="381" grpId="3" animBg="1" advAuto="0"/>
      <p:bldP spid="384" grpId="4" animBg="1" advAuto="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8" name="Slide Number"/>
          <p:cNvSpPr txBox="1">
            <a:spLocks noGrp="1"/>
          </p:cNvSpPr>
          <p:nvPr>
            <p:ph type="sldNum" sz="quarter" idx="2"/>
          </p:nvPr>
        </p:nvSpPr>
        <p:spPr>
          <a:xfrm>
            <a:off x="23672800" y="13031364"/>
            <a:ext cx="650818" cy="7290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l" defTabSz="457200">
              <a:defRPr sz="3800">
                <a:solidFill>
                  <a:srgbClr val="000000"/>
                </a:solidFill>
              </a:defRPr>
            </a:lvl1pPr>
          </a:lstStyle>
          <a:p>
            <a:fld id="{86CB4B4D-7CA3-9044-876B-883B54F8677D}" type="slidenum">
              <a:rPr/>
              <a:t>11</a:t>
            </a:fld>
            <a:endParaRPr dirty="0"/>
          </a:p>
        </p:txBody>
      </p:sp>
      <p:pic>
        <p:nvPicPr>
          <p:cNvPr id="390" name="Image" descr="Image"/>
          <p:cNvPicPr>
            <a:picLocks noChangeAspect="1"/>
          </p:cNvPicPr>
          <p:nvPr/>
        </p:nvPicPr>
        <p:blipFill>
          <a:blip r:embed="rId3"/>
          <a:stretch>
            <a:fillRect/>
          </a:stretch>
        </p:blipFill>
        <p:spPr>
          <a:xfrm>
            <a:off x="1469910" y="6786800"/>
            <a:ext cx="76201" cy="558801"/>
          </a:xfrm>
          <a:prstGeom prst="rect">
            <a:avLst/>
          </a:prstGeom>
          <a:ln w="12700">
            <a:miter lim="400000"/>
          </a:ln>
        </p:spPr>
      </p:pic>
      <p:pic>
        <p:nvPicPr>
          <p:cNvPr id="391" name="clients.png" descr="clients.png"/>
          <p:cNvPicPr>
            <a:picLocks noChangeAspect="1"/>
          </p:cNvPicPr>
          <p:nvPr/>
        </p:nvPicPr>
        <p:blipFill>
          <a:blip r:embed="rId4"/>
          <a:stretch>
            <a:fillRect/>
          </a:stretch>
        </p:blipFill>
        <p:spPr>
          <a:xfrm>
            <a:off x="1013090" y="3854727"/>
            <a:ext cx="968337" cy="968338"/>
          </a:xfrm>
          <a:prstGeom prst="rect">
            <a:avLst/>
          </a:prstGeom>
          <a:ln w="12700">
            <a:miter lim="400000"/>
          </a:ln>
        </p:spPr>
      </p:pic>
      <p:pic>
        <p:nvPicPr>
          <p:cNvPr id="392" name="clients.png" descr="clients.png"/>
          <p:cNvPicPr>
            <a:picLocks noChangeAspect="1"/>
          </p:cNvPicPr>
          <p:nvPr/>
        </p:nvPicPr>
        <p:blipFill>
          <a:blip r:embed="rId4"/>
          <a:stretch>
            <a:fillRect/>
          </a:stretch>
        </p:blipFill>
        <p:spPr>
          <a:xfrm>
            <a:off x="1007226" y="5278735"/>
            <a:ext cx="968338" cy="968337"/>
          </a:xfrm>
          <a:prstGeom prst="rect">
            <a:avLst/>
          </a:prstGeom>
          <a:ln w="12700">
            <a:miter lim="400000"/>
          </a:ln>
        </p:spPr>
      </p:pic>
      <p:pic>
        <p:nvPicPr>
          <p:cNvPr id="393" name="clients.png" descr="clients.png"/>
          <p:cNvPicPr>
            <a:picLocks noChangeAspect="1"/>
          </p:cNvPicPr>
          <p:nvPr/>
        </p:nvPicPr>
        <p:blipFill>
          <a:blip r:embed="rId4"/>
          <a:stretch>
            <a:fillRect/>
          </a:stretch>
        </p:blipFill>
        <p:spPr>
          <a:xfrm>
            <a:off x="1009592" y="7775335"/>
            <a:ext cx="968337" cy="968337"/>
          </a:xfrm>
          <a:prstGeom prst="rect">
            <a:avLst/>
          </a:prstGeom>
          <a:ln w="12700">
            <a:miter lim="400000"/>
          </a:ln>
        </p:spPr>
      </p:pic>
      <p:sp>
        <p:nvSpPr>
          <p:cNvPr id="394" name="buffer1"/>
          <p:cNvSpPr txBox="1"/>
          <p:nvPr/>
        </p:nvSpPr>
        <p:spPr>
          <a:xfrm>
            <a:off x="-279225" y="3266673"/>
            <a:ext cx="1959467" cy="6982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3600">
                <a:solidFill>
                  <a:srgbClr val="000000"/>
                </a:solidFill>
                <a:latin typeface="Helvetica Light"/>
                <a:ea typeface="Helvetica Light"/>
                <a:cs typeface="Helvetica Light"/>
                <a:sym typeface="Helvetica Light"/>
              </a:defRPr>
            </a:pPr>
            <a:r>
              <a:rPr dirty="0">
                <a:latin typeface="Arial" panose="020B0604020202020204" pitchFamily="34" charset="0"/>
                <a:cs typeface="Arial" panose="020B0604020202020204" pitchFamily="34" charset="0"/>
              </a:rPr>
              <a:t>buffer</a:t>
            </a:r>
            <a:r>
              <a:rPr baseline="-5999" dirty="0">
                <a:latin typeface="Arial" panose="020B0604020202020204" pitchFamily="34" charset="0"/>
                <a:cs typeface="Arial" panose="020B0604020202020204" pitchFamily="34" charset="0"/>
              </a:rPr>
              <a:t>1</a:t>
            </a:r>
          </a:p>
        </p:txBody>
      </p:sp>
      <p:sp>
        <p:nvSpPr>
          <p:cNvPr id="395" name="buffer2"/>
          <p:cNvSpPr txBox="1"/>
          <p:nvPr/>
        </p:nvSpPr>
        <p:spPr>
          <a:xfrm>
            <a:off x="-279225" y="4737189"/>
            <a:ext cx="1959467" cy="6982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3600">
                <a:solidFill>
                  <a:srgbClr val="000000"/>
                </a:solidFill>
                <a:latin typeface="Helvetica Light"/>
                <a:ea typeface="Helvetica Light"/>
                <a:cs typeface="Helvetica Light"/>
                <a:sym typeface="Helvetica Light"/>
              </a:defRPr>
            </a:pPr>
            <a:r>
              <a:rPr dirty="0">
                <a:latin typeface="Arial" panose="020B0604020202020204" pitchFamily="34" charset="0"/>
                <a:cs typeface="Arial" panose="020B0604020202020204" pitchFamily="34" charset="0"/>
              </a:rPr>
              <a:t>buffer</a:t>
            </a:r>
            <a:r>
              <a:rPr baseline="-5999" dirty="0">
                <a:latin typeface="Arial" panose="020B0604020202020204" pitchFamily="34" charset="0"/>
                <a:cs typeface="Arial" panose="020B0604020202020204" pitchFamily="34" charset="0"/>
              </a:rPr>
              <a:t>2</a:t>
            </a:r>
          </a:p>
        </p:txBody>
      </p:sp>
      <p:sp>
        <p:nvSpPr>
          <p:cNvPr id="396" name="buffern"/>
          <p:cNvSpPr txBox="1"/>
          <p:nvPr/>
        </p:nvSpPr>
        <p:spPr>
          <a:xfrm>
            <a:off x="-279225" y="7125112"/>
            <a:ext cx="1959467" cy="6982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3600">
                <a:solidFill>
                  <a:srgbClr val="000000"/>
                </a:solidFill>
                <a:latin typeface="Helvetica Light"/>
                <a:ea typeface="Helvetica Light"/>
                <a:cs typeface="Helvetica Light"/>
                <a:sym typeface="Helvetica Light"/>
              </a:defRPr>
            </a:pPr>
            <a:r>
              <a:rPr dirty="0" err="1">
                <a:latin typeface="Arial" panose="020B0604020202020204" pitchFamily="34" charset="0"/>
                <a:cs typeface="Arial" panose="020B0604020202020204" pitchFamily="34" charset="0"/>
              </a:rPr>
              <a:t>buffer</a:t>
            </a:r>
            <a:r>
              <a:rPr baseline="-5999" dirty="0" err="1">
                <a:latin typeface="Arial" panose="020B0604020202020204" pitchFamily="34" charset="0"/>
                <a:cs typeface="Arial" panose="020B0604020202020204" pitchFamily="34" charset="0"/>
              </a:rPr>
              <a:t>n</a:t>
            </a:r>
            <a:endParaRPr baseline="-5999" dirty="0">
              <a:latin typeface="Arial" panose="020B0604020202020204" pitchFamily="34" charset="0"/>
              <a:cs typeface="Arial" panose="020B0604020202020204" pitchFamily="34" charset="0"/>
            </a:endParaRPr>
          </a:p>
        </p:txBody>
      </p:sp>
      <p:sp>
        <p:nvSpPr>
          <p:cNvPr id="397" name="Selection + threshold encryption"/>
          <p:cNvSpPr/>
          <p:nvPr/>
        </p:nvSpPr>
        <p:spPr>
          <a:xfrm>
            <a:off x="3509519" y="5461452"/>
            <a:ext cx="3175001" cy="1675495"/>
          </a:xfrm>
          <a:prstGeom prst="rect">
            <a:avLst/>
          </a:prstGeom>
          <a:solidFill>
            <a:srgbClr val="DCDEE0"/>
          </a:solidFill>
          <a:ln w="12700">
            <a:solidFill>
              <a:srgbClr val="A6AAA9"/>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600">
                <a:solidFill>
                  <a:srgbClr val="000000"/>
                </a:solidFill>
                <a:latin typeface="Gill Sans"/>
                <a:ea typeface="Gill Sans"/>
                <a:cs typeface="Gill Sans"/>
                <a:sym typeface="Gill Sans"/>
              </a:defRPr>
            </a:lvl1pPr>
          </a:lstStyle>
          <a:p>
            <a:r>
              <a:rPr dirty="0">
                <a:latin typeface="Avenir Book" panose="02000503020000020003" pitchFamily="2" charset="0"/>
              </a:rPr>
              <a:t>Selection + threshold encryption</a:t>
            </a:r>
          </a:p>
        </p:txBody>
      </p:sp>
      <p:sp>
        <p:nvSpPr>
          <p:cNvPr id="398" name="n-ts quality pre-blocks"/>
          <p:cNvSpPr/>
          <p:nvPr/>
        </p:nvSpPr>
        <p:spPr>
          <a:xfrm>
            <a:off x="7496009" y="5461452"/>
            <a:ext cx="2734010" cy="1675495"/>
          </a:xfrm>
          <a:prstGeom prst="rect">
            <a:avLst/>
          </a:prstGeom>
          <a:solidFill>
            <a:srgbClr val="DCDEE0"/>
          </a:solidFill>
          <a:ln w="12700">
            <a:solidFill>
              <a:srgbClr val="A6AAA9"/>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defRPr sz="3600">
                <a:solidFill>
                  <a:srgbClr val="000000"/>
                </a:solidFill>
                <a:latin typeface="Gill Sans"/>
                <a:ea typeface="Gill Sans"/>
                <a:cs typeface="Gill Sans"/>
                <a:sym typeface="Gill Sans"/>
              </a:defRPr>
            </a:pPr>
            <a:r>
              <a:rPr dirty="0">
                <a:latin typeface="Avenir Book" panose="02000503020000020003" pitchFamily="2" charset="0"/>
              </a:rPr>
              <a:t>n-</a:t>
            </a:r>
            <a:r>
              <a:rPr dirty="0" err="1">
                <a:latin typeface="Avenir Book" panose="02000503020000020003" pitchFamily="2" charset="0"/>
              </a:rPr>
              <a:t>t</a:t>
            </a:r>
            <a:r>
              <a:rPr baseline="-5999" dirty="0" err="1">
                <a:latin typeface="Avenir Book" panose="02000503020000020003" pitchFamily="2" charset="0"/>
              </a:rPr>
              <a:t>s</a:t>
            </a:r>
            <a:r>
              <a:rPr dirty="0">
                <a:latin typeface="Avenir Book" panose="02000503020000020003" pitchFamily="2" charset="0"/>
              </a:rPr>
              <a:t> quality pre-blocks</a:t>
            </a:r>
          </a:p>
        </p:txBody>
      </p:sp>
      <p:sp>
        <p:nvSpPr>
          <p:cNvPr id="399" name="Block Agreement"/>
          <p:cNvSpPr/>
          <p:nvPr/>
        </p:nvSpPr>
        <p:spPr>
          <a:xfrm>
            <a:off x="11050698" y="5461452"/>
            <a:ext cx="2730501" cy="1675495"/>
          </a:xfrm>
          <a:prstGeom prst="rect">
            <a:avLst/>
          </a:prstGeom>
          <a:solidFill>
            <a:srgbClr val="DCDEE0"/>
          </a:solidFill>
          <a:ln w="12700">
            <a:solidFill>
              <a:srgbClr val="A6AAA9"/>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600">
                <a:solidFill>
                  <a:srgbClr val="000000"/>
                </a:solidFill>
                <a:latin typeface="Gill Sans"/>
                <a:ea typeface="Gill Sans"/>
                <a:cs typeface="Gill Sans"/>
                <a:sym typeface="Gill Sans"/>
              </a:defRPr>
            </a:lvl1pPr>
          </a:lstStyle>
          <a:p>
            <a:r>
              <a:rPr dirty="0">
                <a:latin typeface="Avenir Book" panose="02000503020000020003" pitchFamily="2" charset="0"/>
              </a:rPr>
              <a:t>Block Agreement</a:t>
            </a:r>
          </a:p>
        </p:txBody>
      </p:sp>
      <p:sp>
        <p:nvSpPr>
          <p:cNvPr id="400" name="Asynchronous common subset"/>
          <p:cNvSpPr/>
          <p:nvPr/>
        </p:nvSpPr>
        <p:spPr>
          <a:xfrm>
            <a:off x="14630789" y="5461452"/>
            <a:ext cx="3175001" cy="1675495"/>
          </a:xfrm>
          <a:prstGeom prst="rect">
            <a:avLst/>
          </a:prstGeom>
          <a:solidFill>
            <a:srgbClr val="DCDEE0"/>
          </a:solidFill>
          <a:ln w="12700">
            <a:solidFill>
              <a:srgbClr val="A6AAA9"/>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600">
                <a:solidFill>
                  <a:srgbClr val="000000"/>
                </a:solidFill>
                <a:latin typeface="Gill Sans"/>
                <a:ea typeface="Gill Sans"/>
                <a:cs typeface="Gill Sans"/>
                <a:sym typeface="Gill Sans"/>
              </a:defRPr>
            </a:lvl1pPr>
          </a:lstStyle>
          <a:p>
            <a:r>
              <a:rPr dirty="0">
                <a:latin typeface="Avenir Book" panose="02000503020000020003" pitchFamily="2" charset="0"/>
              </a:rPr>
              <a:t>Asynchronous common subset</a:t>
            </a:r>
          </a:p>
        </p:txBody>
      </p:sp>
      <p:sp>
        <p:nvSpPr>
          <p:cNvPr id="401" name="Decryption + proof certificate"/>
          <p:cNvSpPr/>
          <p:nvPr/>
        </p:nvSpPr>
        <p:spPr>
          <a:xfrm>
            <a:off x="18617279" y="5461452"/>
            <a:ext cx="3175001" cy="1675495"/>
          </a:xfrm>
          <a:prstGeom prst="rect">
            <a:avLst/>
          </a:prstGeom>
          <a:solidFill>
            <a:srgbClr val="DCDEE0"/>
          </a:solidFill>
          <a:ln w="12700">
            <a:solidFill>
              <a:srgbClr val="A6AAA9"/>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600">
                <a:solidFill>
                  <a:srgbClr val="000000"/>
                </a:solidFill>
                <a:latin typeface="Gill Sans"/>
                <a:ea typeface="Gill Sans"/>
                <a:cs typeface="Gill Sans"/>
                <a:sym typeface="Gill Sans"/>
              </a:defRPr>
            </a:lvl1pPr>
          </a:lstStyle>
          <a:p>
            <a:r>
              <a:rPr dirty="0">
                <a:latin typeface="Avenir Book" panose="02000503020000020003" pitchFamily="2" charset="0"/>
              </a:rPr>
              <a:t>Decryption + proof certificate </a:t>
            </a:r>
          </a:p>
        </p:txBody>
      </p:sp>
      <p:sp>
        <p:nvSpPr>
          <p:cNvPr id="402" name="Line"/>
          <p:cNvSpPr/>
          <p:nvPr/>
        </p:nvSpPr>
        <p:spPr>
          <a:xfrm>
            <a:off x="6709054" y="6299200"/>
            <a:ext cx="762420" cy="0"/>
          </a:xfrm>
          <a:prstGeom prst="line">
            <a:avLst/>
          </a:prstGeom>
          <a:ln w="254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sp>
        <p:nvSpPr>
          <p:cNvPr id="403" name="Line"/>
          <p:cNvSpPr/>
          <p:nvPr/>
        </p:nvSpPr>
        <p:spPr>
          <a:xfrm>
            <a:off x="10263744" y="6299200"/>
            <a:ext cx="762420" cy="0"/>
          </a:xfrm>
          <a:prstGeom prst="line">
            <a:avLst/>
          </a:prstGeom>
          <a:ln w="254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sp>
        <p:nvSpPr>
          <p:cNvPr id="404" name="Line"/>
          <p:cNvSpPr/>
          <p:nvPr/>
        </p:nvSpPr>
        <p:spPr>
          <a:xfrm>
            <a:off x="13843834" y="6299200"/>
            <a:ext cx="762419" cy="0"/>
          </a:xfrm>
          <a:prstGeom prst="line">
            <a:avLst/>
          </a:prstGeom>
          <a:ln w="254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sp>
        <p:nvSpPr>
          <p:cNvPr id="405" name="Line"/>
          <p:cNvSpPr/>
          <p:nvPr/>
        </p:nvSpPr>
        <p:spPr>
          <a:xfrm>
            <a:off x="21859068" y="6299200"/>
            <a:ext cx="1768800" cy="0"/>
          </a:xfrm>
          <a:prstGeom prst="line">
            <a:avLst/>
          </a:prstGeom>
          <a:ln w="254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sp>
        <p:nvSpPr>
          <p:cNvPr id="406" name="Line"/>
          <p:cNvSpPr/>
          <p:nvPr/>
        </p:nvSpPr>
        <p:spPr>
          <a:xfrm>
            <a:off x="2031428" y="4415096"/>
            <a:ext cx="1425700" cy="1680146"/>
          </a:xfrm>
          <a:prstGeom prst="line">
            <a:avLst/>
          </a:prstGeom>
          <a:ln w="254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sp>
        <p:nvSpPr>
          <p:cNvPr id="407" name="Line"/>
          <p:cNvSpPr/>
          <p:nvPr/>
        </p:nvSpPr>
        <p:spPr>
          <a:xfrm>
            <a:off x="2044058" y="5745638"/>
            <a:ext cx="1394398" cy="524792"/>
          </a:xfrm>
          <a:prstGeom prst="line">
            <a:avLst/>
          </a:prstGeom>
          <a:ln w="254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sp>
        <p:nvSpPr>
          <p:cNvPr id="408" name="Line"/>
          <p:cNvSpPr/>
          <p:nvPr/>
        </p:nvSpPr>
        <p:spPr>
          <a:xfrm flipV="1">
            <a:off x="2031358" y="6354335"/>
            <a:ext cx="1426492" cy="1891887"/>
          </a:xfrm>
          <a:prstGeom prst="line">
            <a:avLst/>
          </a:prstGeom>
          <a:ln w="254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pic>
        <p:nvPicPr>
          <p:cNvPr id="409" name="Image" descr="Image"/>
          <p:cNvPicPr>
            <a:picLocks noChangeAspect="1"/>
          </p:cNvPicPr>
          <p:nvPr/>
        </p:nvPicPr>
        <p:blipFill>
          <a:blip r:embed="rId5"/>
          <a:stretch>
            <a:fillRect/>
          </a:stretch>
        </p:blipFill>
        <p:spPr>
          <a:xfrm>
            <a:off x="6887064" y="4952972"/>
            <a:ext cx="406401" cy="317501"/>
          </a:xfrm>
          <a:prstGeom prst="rect">
            <a:avLst/>
          </a:prstGeom>
          <a:ln w="12700">
            <a:miter lim="400000"/>
          </a:ln>
        </p:spPr>
      </p:pic>
      <p:pic>
        <p:nvPicPr>
          <p:cNvPr id="410" name="Image" descr="Image"/>
          <p:cNvPicPr>
            <a:picLocks noChangeAspect="1"/>
          </p:cNvPicPr>
          <p:nvPr/>
        </p:nvPicPr>
        <p:blipFill>
          <a:blip r:embed="rId6"/>
          <a:stretch>
            <a:fillRect/>
          </a:stretch>
        </p:blipFill>
        <p:spPr>
          <a:xfrm>
            <a:off x="10349679" y="5012204"/>
            <a:ext cx="508001" cy="431801"/>
          </a:xfrm>
          <a:prstGeom prst="rect">
            <a:avLst/>
          </a:prstGeom>
          <a:ln w="12700">
            <a:miter lim="400000"/>
          </a:ln>
        </p:spPr>
      </p:pic>
      <p:pic>
        <p:nvPicPr>
          <p:cNvPr id="411" name="Image" descr="Image"/>
          <p:cNvPicPr>
            <a:picLocks noChangeAspect="1"/>
          </p:cNvPicPr>
          <p:nvPr/>
        </p:nvPicPr>
        <p:blipFill>
          <a:blip r:embed="rId7"/>
          <a:stretch>
            <a:fillRect/>
          </a:stretch>
        </p:blipFill>
        <p:spPr>
          <a:xfrm>
            <a:off x="14043845" y="5060192"/>
            <a:ext cx="571501" cy="381001"/>
          </a:xfrm>
          <a:prstGeom prst="rect">
            <a:avLst/>
          </a:prstGeom>
          <a:ln w="12700">
            <a:miter lim="400000"/>
          </a:ln>
        </p:spPr>
      </p:pic>
      <p:sp>
        <p:nvSpPr>
          <p:cNvPr id="412" name="Line"/>
          <p:cNvSpPr/>
          <p:nvPr/>
        </p:nvSpPr>
        <p:spPr>
          <a:xfrm>
            <a:off x="17851451" y="6299200"/>
            <a:ext cx="762420" cy="0"/>
          </a:xfrm>
          <a:prstGeom prst="line">
            <a:avLst/>
          </a:prstGeom>
          <a:ln w="254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sp>
        <p:nvSpPr>
          <p:cNvPr id="413" name="Line"/>
          <p:cNvSpPr/>
          <p:nvPr/>
        </p:nvSpPr>
        <p:spPr>
          <a:xfrm flipV="1">
            <a:off x="3467448" y="3661294"/>
            <a:ext cx="1" cy="5275812"/>
          </a:xfrm>
          <a:prstGeom prst="line">
            <a:avLst/>
          </a:prstGeom>
          <a:ln w="25400">
            <a:solidFill>
              <a:srgbClr val="5A5F5E"/>
            </a:solidFill>
            <a:custDash>
              <a:ds d="600000" sp="600000"/>
            </a:custDash>
            <a:miter lim="400000"/>
          </a:ln>
        </p:spPr>
        <p:txBody>
          <a:bodyPr lIns="71437" tIns="71437" rIns="71437" bIns="71437" anchor="ctr"/>
          <a:lstStyle/>
          <a:p>
            <a:endParaRPr dirty="0">
              <a:latin typeface="Avenir Light" panose="020B0402020203020204" pitchFamily="34" charset="77"/>
            </a:endParaRPr>
          </a:p>
        </p:txBody>
      </p:sp>
      <p:sp>
        <p:nvSpPr>
          <p:cNvPr id="414" name="start of epoch"/>
          <p:cNvSpPr txBox="1"/>
          <p:nvPr/>
        </p:nvSpPr>
        <p:spPr>
          <a:xfrm>
            <a:off x="1715702" y="2333857"/>
            <a:ext cx="3528893" cy="6982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3600">
                <a:solidFill>
                  <a:srgbClr val="000000"/>
                </a:solidFill>
                <a:latin typeface="Helvetica Light"/>
                <a:ea typeface="Helvetica Light"/>
                <a:cs typeface="Helvetica Light"/>
                <a:sym typeface="Helvetica Light"/>
              </a:defRPr>
            </a:lvl1pPr>
          </a:lstStyle>
          <a:p>
            <a:r>
              <a:rPr dirty="0">
                <a:latin typeface="Arial" panose="020B0604020202020204" pitchFamily="34" charset="0"/>
                <a:cs typeface="Arial" panose="020B0604020202020204" pitchFamily="34" charset="0"/>
              </a:rPr>
              <a:t>start of epoch</a:t>
            </a:r>
          </a:p>
        </p:txBody>
      </p:sp>
      <p:grpSp>
        <p:nvGrpSpPr>
          <p:cNvPr id="417" name="Group"/>
          <p:cNvGrpSpPr/>
          <p:nvPr/>
        </p:nvGrpSpPr>
        <p:grpSpPr>
          <a:xfrm>
            <a:off x="647057" y="10163264"/>
            <a:ext cx="1397001" cy="2810337"/>
            <a:chOff x="0" y="391120"/>
            <a:chExt cx="1397000" cy="2810335"/>
          </a:xfrm>
        </p:grpSpPr>
        <p:sp>
          <p:nvSpPr>
            <p:cNvPr id="415" name="Consistency: all honest parties output the same block if the network is synchronous…"/>
            <p:cNvSpPr/>
            <p:nvPr/>
          </p:nvSpPr>
          <p:spPr>
            <a:xfrm>
              <a:off x="0" y="1931454"/>
              <a:ext cx="1270000"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p>
              <a:pPr marL="889000" lvl="1" indent="-381000" algn="l">
                <a:spcBef>
                  <a:spcPts val="1000"/>
                </a:spcBef>
                <a:buClr>
                  <a:srgbClr val="FFD201"/>
                </a:buClr>
                <a:buSzPct val="70000"/>
                <a:buChar char="‣"/>
                <a:defRPr sz="4400">
                  <a:solidFill>
                    <a:srgbClr val="000000"/>
                  </a:solidFill>
                </a:defRPr>
              </a:pPr>
              <a:r>
                <a:rPr sz="4000" dirty="0">
                  <a:latin typeface="Avenir Light" panose="020B0402020203020204" pitchFamily="34" charset="77"/>
                </a:rPr>
                <a:t>Consistency: all honest parties output the same block if the network is </a:t>
              </a:r>
              <a:r>
                <a:rPr sz="4000" dirty="0">
                  <a:latin typeface="Avenir Light" panose="020B0402020203020204" pitchFamily="34" charset="77"/>
                  <a:ea typeface="Gill Sans"/>
                  <a:cs typeface="Gill Sans"/>
                  <a:sym typeface="Gill Sans"/>
                </a:rPr>
                <a:t>synchronous</a:t>
              </a:r>
            </a:p>
            <a:p>
              <a:pPr marL="889000" lvl="1" indent="-381000" algn="l">
                <a:spcBef>
                  <a:spcPts val="1000"/>
                </a:spcBef>
                <a:buClr>
                  <a:srgbClr val="FFD201"/>
                </a:buClr>
                <a:buSzPct val="70000"/>
                <a:buChar char="‣"/>
                <a:defRPr sz="4400">
                  <a:solidFill>
                    <a:srgbClr val="000000"/>
                  </a:solidFill>
                </a:defRPr>
              </a:pPr>
              <a:r>
                <a:rPr sz="4000" dirty="0">
                  <a:latin typeface="Avenir Light" panose="020B0402020203020204" pitchFamily="34" charset="77"/>
                </a:rPr>
                <a:t>Does not necessarily output if the network is </a:t>
              </a:r>
              <a:r>
                <a:rPr sz="4000" dirty="0">
                  <a:latin typeface="Avenir Light" panose="020B0402020203020204" pitchFamily="34" charset="77"/>
                  <a:ea typeface="Gill Sans"/>
                  <a:cs typeface="Gill Sans"/>
                  <a:sym typeface="Gill Sans"/>
                </a:rPr>
                <a:t>asynchronous</a:t>
              </a:r>
            </a:p>
            <a:p>
              <a:pPr marL="889000" lvl="1" indent="-381000" algn="l">
                <a:spcBef>
                  <a:spcPts val="1000"/>
                </a:spcBef>
                <a:buClr>
                  <a:srgbClr val="FFD201"/>
                </a:buClr>
                <a:buSzPct val="70000"/>
                <a:buChar char="‣"/>
                <a:defRPr sz="4400">
                  <a:solidFill>
                    <a:srgbClr val="000000"/>
                  </a:solidFill>
                </a:defRPr>
              </a:pPr>
              <a:r>
                <a:rPr sz="4000" dirty="0">
                  <a:latin typeface="Avenir Light" panose="020B0402020203020204" pitchFamily="34" charset="77"/>
                </a:rPr>
                <a:t>Validity: if all honest party input (n-</a:t>
              </a:r>
              <a:r>
                <a:rPr sz="4000" dirty="0" err="1">
                  <a:latin typeface="Avenir Light" panose="020B0402020203020204" pitchFamily="34" charset="77"/>
                </a:rPr>
                <a:t>t</a:t>
              </a:r>
              <a:r>
                <a:rPr sz="4000" baseline="-5999" dirty="0" err="1">
                  <a:latin typeface="Avenir Light" panose="020B0402020203020204" pitchFamily="34" charset="77"/>
                </a:rPr>
                <a:t>s</a:t>
              </a:r>
              <a:r>
                <a:rPr sz="4000" dirty="0">
                  <a:latin typeface="Avenir Light" panose="020B0402020203020204" pitchFamily="34" charset="77"/>
                </a:rPr>
                <a:t>)-quality blocks,</a:t>
              </a:r>
              <a:r>
                <a:rPr lang="en-US" sz="4000" dirty="0">
                  <a:latin typeface="Avenir Light" panose="020B0402020203020204" pitchFamily="34" charset="77"/>
                </a:rPr>
                <a:t> </a:t>
              </a:r>
              <a:r>
                <a:rPr sz="4000" dirty="0">
                  <a:latin typeface="Avenir Light" panose="020B0402020203020204" pitchFamily="34" charset="77"/>
                </a:rPr>
                <a:t>the output of an honest party has (n-</a:t>
              </a:r>
              <a:r>
                <a:rPr sz="4000" dirty="0" err="1">
                  <a:latin typeface="Avenir Light" panose="020B0402020203020204" pitchFamily="34" charset="77"/>
                </a:rPr>
                <a:t>t</a:t>
              </a:r>
              <a:r>
                <a:rPr sz="4000" baseline="-5999" dirty="0" err="1">
                  <a:latin typeface="Avenir Light" panose="020B0402020203020204" pitchFamily="34" charset="77"/>
                </a:rPr>
                <a:t>s</a:t>
              </a:r>
              <a:r>
                <a:rPr sz="4000" dirty="0">
                  <a:latin typeface="Avenir Light" panose="020B0402020203020204" pitchFamily="34" charset="77"/>
                </a:rPr>
                <a:t>)-quality</a:t>
              </a:r>
            </a:p>
          </p:txBody>
        </p:sp>
        <p:sp>
          <p:nvSpPr>
            <p:cNvPr id="416" name="Block agreement [Blum et al ASIACRYPT’21]"/>
            <p:cNvSpPr/>
            <p:nvPr/>
          </p:nvSpPr>
          <p:spPr>
            <a:xfrm>
              <a:off x="127000" y="391120"/>
              <a:ext cx="1270000"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p>
              <a:pPr algn="l">
                <a:spcBef>
                  <a:spcPts val="1000"/>
                </a:spcBef>
                <a:defRPr sz="4400">
                  <a:solidFill>
                    <a:srgbClr val="000000"/>
                  </a:solidFill>
                </a:defRPr>
              </a:pPr>
              <a:r>
                <a:rPr dirty="0">
                  <a:latin typeface="Avenir Book" panose="02000503020000020003" pitchFamily="2" charset="0"/>
                  <a:ea typeface="Gill Sans"/>
                  <a:cs typeface="Gill Sans"/>
                  <a:sym typeface="Gill Sans"/>
                </a:rPr>
                <a:t>Block agreement</a:t>
              </a:r>
              <a:r>
                <a:rPr dirty="0">
                  <a:latin typeface="Avenir Light" panose="020B0402020203020204" pitchFamily="34" charset="77"/>
                </a:rPr>
                <a:t> [Blum et al ASIACRYPT’21]</a:t>
              </a:r>
            </a:p>
          </p:txBody>
        </p:sp>
      </p:grpSp>
      <p:pic>
        <p:nvPicPr>
          <p:cNvPr id="418" name="Image" descr="Image"/>
          <p:cNvPicPr>
            <a:picLocks noChangeAspect="1"/>
          </p:cNvPicPr>
          <p:nvPr/>
        </p:nvPicPr>
        <p:blipFill>
          <a:blip r:embed="rId8"/>
          <a:stretch>
            <a:fillRect/>
          </a:stretch>
        </p:blipFill>
        <p:spPr>
          <a:xfrm>
            <a:off x="5121054" y="2320037"/>
            <a:ext cx="802107" cy="802106"/>
          </a:xfrm>
          <a:prstGeom prst="rect">
            <a:avLst/>
          </a:prstGeom>
          <a:ln w="12700">
            <a:miter lim="400000"/>
          </a:ln>
        </p:spPr>
      </p:pic>
      <p:pic>
        <p:nvPicPr>
          <p:cNvPr id="419" name="Image" descr="Image"/>
          <p:cNvPicPr>
            <a:picLocks noChangeAspect="1"/>
          </p:cNvPicPr>
          <p:nvPr/>
        </p:nvPicPr>
        <p:blipFill>
          <a:blip r:embed="rId9"/>
          <a:stretch>
            <a:fillRect/>
          </a:stretch>
        </p:blipFill>
        <p:spPr>
          <a:xfrm>
            <a:off x="22525432" y="10218421"/>
            <a:ext cx="1270001" cy="584201"/>
          </a:xfrm>
          <a:prstGeom prst="rect">
            <a:avLst/>
          </a:prstGeom>
          <a:ln w="12700">
            <a:miter lim="400000"/>
          </a:ln>
        </p:spPr>
      </p:pic>
      <p:sp>
        <p:nvSpPr>
          <p:cNvPr id="420" name="Gear"/>
          <p:cNvSpPr/>
          <p:nvPr/>
        </p:nvSpPr>
        <p:spPr>
          <a:xfrm>
            <a:off x="21525561" y="255056"/>
            <a:ext cx="2435814" cy="2436288"/>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808785"/>
          </a:solidFill>
          <a:ln w="12700">
            <a:miter lim="400000"/>
          </a:ln>
        </p:spPr>
        <p:txBody>
          <a:bodyPr lIns="71437" tIns="71437" rIns="71437" bIns="71437" anchor="ctr"/>
          <a:lstStyle/>
          <a:p>
            <a:pPr>
              <a:defRPr>
                <a:solidFill>
                  <a:srgbClr val="FFFFFF"/>
                </a:solidFill>
              </a:defRPr>
            </a:pPr>
            <a:endParaRPr dirty="0">
              <a:latin typeface="Avenir Light" panose="020B0402020203020204" pitchFamily="34" charset="77"/>
            </a:endParaRPr>
          </a:p>
        </p:txBody>
      </p:sp>
      <p:sp>
        <p:nvSpPr>
          <p:cNvPr id="2" name="Recipe for Update: efficient network-agnostic SMR">
            <a:extLst>
              <a:ext uri="{FF2B5EF4-FFF2-40B4-BE49-F238E27FC236}">
                <a16:creationId xmlns:a16="http://schemas.microsoft.com/office/drawing/2014/main" id="{B1423CB1-FF45-DE2E-6166-6CC375CBDCFB}"/>
              </a:ext>
            </a:extLst>
          </p:cNvPr>
          <p:cNvSpPr txBox="1"/>
          <p:nvPr/>
        </p:nvSpPr>
        <p:spPr>
          <a:xfrm>
            <a:off x="168055" y="361650"/>
            <a:ext cx="21379250" cy="1283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defRPr sz="7400">
                <a:solidFill>
                  <a:srgbClr val="990000"/>
                </a:solidFill>
              </a:defRPr>
            </a:pPr>
            <a:r>
              <a:rPr dirty="0">
                <a:latin typeface="Avenir Light" panose="020B0402020203020204" pitchFamily="34" charset="77"/>
              </a:rPr>
              <a:t>Recipe for </a:t>
            </a:r>
            <a:r>
              <a:rPr dirty="0">
                <a:latin typeface="Avenir Book" panose="02000503020000020003" pitchFamily="2" charset="0"/>
                <a:ea typeface="Gill Sans"/>
                <a:cs typeface="Gill Sans"/>
                <a:sym typeface="Gill Sans"/>
              </a:rPr>
              <a:t>Update</a:t>
            </a:r>
            <a:r>
              <a:rPr dirty="0">
                <a:latin typeface="Avenir Light" panose="020B0402020203020204" pitchFamily="34" charset="77"/>
              </a:rPr>
              <a:t>: efficient network-agnostic SMR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iterate>
                                    <p:tmAbs val="0"/>
                                  </p:iterate>
                                  <p:childTnLst>
                                    <p:set>
                                      <p:cBhvr>
                                        <p:cTn id="6" fill="hold"/>
                                        <p:tgtEl>
                                          <p:spTgt spid="4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4" nodeType="clickEffect">
                                  <p:stCondLst>
                                    <p:cond delay="0"/>
                                  </p:stCondLst>
                                  <p:iterate>
                                    <p:tmAbs val="0"/>
                                  </p:iterate>
                                  <p:childTnLst>
                                    <p:set>
                                      <p:cBhvr>
                                        <p:cTn id="10" fill="hold"/>
                                        <p:tgtEl>
                                          <p:spTgt spid="41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6" nodeType="afterEffect">
                                  <p:stCondLst>
                                    <p:cond delay="0"/>
                                  </p:stCondLst>
                                  <p:iterate>
                                    <p:tmAbs val="0"/>
                                  </p:iterate>
                                  <p:childTnLst>
                                    <p:set>
                                      <p:cBhvr>
                                        <p:cTn id="13" fill="hold"/>
                                        <p:tgtEl>
                                          <p:spTgt spid="417"/>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7" nodeType="afterEffect">
                                  <p:stCondLst>
                                    <p:cond delay="0"/>
                                  </p:stCondLst>
                                  <p:iterate>
                                    <p:tmAbs val="0"/>
                                  </p:iterate>
                                  <p:childTnLst>
                                    <p:set>
                                      <p:cBhvr>
                                        <p:cTn id="16" fill="hold"/>
                                        <p:tgtEl>
                                          <p:spTgt spid="4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8" nodeType="clickEffect">
                                  <p:stCondLst>
                                    <p:cond delay="0"/>
                                  </p:stCondLst>
                                  <p:iterate>
                                    <p:tmAbs val="0"/>
                                  </p:iterate>
                                  <p:childTnLst>
                                    <p:set>
                                      <p:cBhvr>
                                        <p:cTn id="20" fill="hold"/>
                                        <p:tgtEl>
                                          <p:spTgt spid="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2" animBg="1" advAuto="0"/>
      <p:bldP spid="410" grpId="4" animBg="1" advAuto="0"/>
      <p:bldP spid="411" grpId="8" animBg="1" advAuto="0"/>
      <p:bldP spid="417" grpId="6" animBg="1" advAuto="0"/>
      <p:bldP spid="419" grpId="7" animBg="1" advAuto="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4" name="Slide Number"/>
          <p:cNvSpPr txBox="1">
            <a:spLocks noGrp="1"/>
          </p:cNvSpPr>
          <p:nvPr>
            <p:ph type="sldNum" sz="quarter" idx="2"/>
          </p:nvPr>
        </p:nvSpPr>
        <p:spPr>
          <a:xfrm>
            <a:off x="23672800" y="13031364"/>
            <a:ext cx="650818" cy="7290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l" defTabSz="457200">
              <a:defRPr sz="3800">
                <a:solidFill>
                  <a:srgbClr val="000000"/>
                </a:solidFill>
              </a:defRPr>
            </a:lvl1pPr>
          </a:lstStyle>
          <a:p>
            <a:fld id="{86CB4B4D-7CA3-9044-876B-883B54F8677D}" type="slidenum">
              <a:rPr/>
              <a:t>12</a:t>
            </a:fld>
            <a:endParaRPr dirty="0"/>
          </a:p>
        </p:txBody>
      </p:sp>
      <p:pic>
        <p:nvPicPr>
          <p:cNvPr id="426" name="Image" descr="Image"/>
          <p:cNvPicPr>
            <a:picLocks noChangeAspect="1"/>
          </p:cNvPicPr>
          <p:nvPr/>
        </p:nvPicPr>
        <p:blipFill>
          <a:blip r:embed="rId3"/>
          <a:stretch>
            <a:fillRect/>
          </a:stretch>
        </p:blipFill>
        <p:spPr>
          <a:xfrm>
            <a:off x="1469910" y="6786800"/>
            <a:ext cx="76201" cy="558801"/>
          </a:xfrm>
          <a:prstGeom prst="rect">
            <a:avLst/>
          </a:prstGeom>
          <a:ln w="12700">
            <a:miter lim="400000"/>
          </a:ln>
        </p:spPr>
      </p:pic>
      <p:pic>
        <p:nvPicPr>
          <p:cNvPr id="427" name="clients.png" descr="clients.png"/>
          <p:cNvPicPr>
            <a:picLocks noChangeAspect="1"/>
          </p:cNvPicPr>
          <p:nvPr/>
        </p:nvPicPr>
        <p:blipFill>
          <a:blip r:embed="rId4"/>
          <a:stretch>
            <a:fillRect/>
          </a:stretch>
        </p:blipFill>
        <p:spPr>
          <a:xfrm>
            <a:off x="1013090" y="3854727"/>
            <a:ext cx="968337" cy="968338"/>
          </a:xfrm>
          <a:prstGeom prst="rect">
            <a:avLst/>
          </a:prstGeom>
          <a:ln w="12700">
            <a:miter lim="400000"/>
          </a:ln>
        </p:spPr>
      </p:pic>
      <p:pic>
        <p:nvPicPr>
          <p:cNvPr id="428" name="clients.png" descr="clients.png"/>
          <p:cNvPicPr>
            <a:picLocks noChangeAspect="1"/>
          </p:cNvPicPr>
          <p:nvPr/>
        </p:nvPicPr>
        <p:blipFill>
          <a:blip r:embed="rId4"/>
          <a:stretch>
            <a:fillRect/>
          </a:stretch>
        </p:blipFill>
        <p:spPr>
          <a:xfrm>
            <a:off x="1007226" y="5278735"/>
            <a:ext cx="968338" cy="968337"/>
          </a:xfrm>
          <a:prstGeom prst="rect">
            <a:avLst/>
          </a:prstGeom>
          <a:ln w="12700">
            <a:miter lim="400000"/>
          </a:ln>
        </p:spPr>
      </p:pic>
      <p:pic>
        <p:nvPicPr>
          <p:cNvPr id="429" name="clients.png" descr="clients.png"/>
          <p:cNvPicPr>
            <a:picLocks noChangeAspect="1"/>
          </p:cNvPicPr>
          <p:nvPr/>
        </p:nvPicPr>
        <p:blipFill>
          <a:blip r:embed="rId4"/>
          <a:stretch>
            <a:fillRect/>
          </a:stretch>
        </p:blipFill>
        <p:spPr>
          <a:xfrm>
            <a:off x="1009592" y="7775335"/>
            <a:ext cx="968337" cy="968337"/>
          </a:xfrm>
          <a:prstGeom prst="rect">
            <a:avLst/>
          </a:prstGeom>
          <a:ln w="12700">
            <a:miter lim="400000"/>
          </a:ln>
        </p:spPr>
      </p:pic>
      <p:sp>
        <p:nvSpPr>
          <p:cNvPr id="430" name="buffer1"/>
          <p:cNvSpPr txBox="1"/>
          <p:nvPr/>
        </p:nvSpPr>
        <p:spPr>
          <a:xfrm>
            <a:off x="-279225" y="3266673"/>
            <a:ext cx="1959467" cy="6982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3600">
                <a:solidFill>
                  <a:srgbClr val="000000"/>
                </a:solidFill>
                <a:latin typeface="Helvetica Light"/>
                <a:ea typeface="Helvetica Light"/>
                <a:cs typeface="Helvetica Light"/>
                <a:sym typeface="Helvetica Light"/>
              </a:defRPr>
            </a:pPr>
            <a:r>
              <a:rPr dirty="0">
                <a:latin typeface="Arial" panose="020B0604020202020204" pitchFamily="34" charset="0"/>
                <a:cs typeface="Arial" panose="020B0604020202020204" pitchFamily="34" charset="0"/>
              </a:rPr>
              <a:t>buffer</a:t>
            </a:r>
            <a:r>
              <a:rPr baseline="-5999" dirty="0">
                <a:latin typeface="Arial" panose="020B0604020202020204" pitchFamily="34" charset="0"/>
                <a:cs typeface="Arial" panose="020B0604020202020204" pitchFamily="34" charset="0"/>
              </a:rPr>
              <a:t>1</a:t>
            </a:r>
          </a:p>
        </p:txBody>
      </p:sp>
      <p:sp>
        <p:nvSpPr>
          <p:cNvPr id="431" name="buffer2"/>
          <p:cNvSpPr txBox="1"/>
          <p:nvPr/>
        </p:nvSpPr>
        <p:spPr>
          <a:xfrm>
            <a:off x="-279225" y="4737189"/>
            <a:ext cx="1959467" cy="6982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3600">
                <a:solidFill>
                  <a:srgbClr val="000000"/>
                </a:solidFill>
                <a:latin typeface="Helvetica Light"/>
                <a:ea typeface="Helvetica Light"/>
                <a:cs typeface="Helvetica Light"/>
                <a:sym typeface="Helvetica Light"/>
              </a:defRPr>
            </a:pPr>
            <a:r>
              <a:rPr dirty="0">
                <a:latin typeface="Arial" panose="020B0604020202020204" pitchFamily="34" charset="0"/>
                <a:cs typeface="Arial" panose="020B0604020202020204" pitchFamily="34" charset="0"/>
              </a:rPr>
              <a:t>buffer</a:t>
            </a:r>
            <a:r>
              <a:rPr baseline="-5999" dirty="0">
                <a:latin typeface="Arial" panose="020B0604020202020204" pitchFamily="34" charset="0"/>
                <a:cs typeface="Arial" panose="020B0604020202020204" pitchFamily="34" charset="0"/>
              </a:rPr>
              <a:t>2</a:t>
            </a:r>
          </a:p>
        </p:txBody>
      </p:sp>
      <p:sp>
        <p:nvSpPr>
          <p:cNvPr id="432" name="buffern"/>
          <p:cNvSpPr txBox="1"/>
          <p:nvPr/>
        </p:nvSpPr>
        <p:spPr>
          <a:xfrm>
            <a:off x="-279225" y="7125112"/>
            <a:ext cx="1959467" cy="6982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3600">
                <a:solidFill>
                  <a:srgbClr val="000000"/>
                </a:solidFill>
                <a:latin typeface="Helvetica Light"/>
                <a:ea typeface="Helvetica Light"/>
                <a:cs typeface="Helvetica Light"/>
                <a:sym typeface="Helvetica Light"/>
              </a:defRPr>
            </a:pPr>
            <a:r>
              <a:rPr dirty="0" err="1">
                <a:latin typeface="Arial" panose="020B0604020202020204" pitchFamily="34" charset="0"/>
                <a:cs typeface="Arial" panose="020B0604020202020204" pitchFamily="34" charset="0"/>
              </a:rPr>
              <a:t>buffer</a:t>
            </a:r>
            <a:r>
              <a:rPr baseline="-5999" dirty="0" err="1">
                <a:latin typeface="Arial" panose="020B0604020202020204" pitchFamily="34" charset="0"/>
                <a:cs typeface="Arial" panose="020B0604020202020204" pitchFamily="34" charset="0"/>
              </a:rPr>
              <a:t>n</a:t>
            </a:r>
            <a:endParaRPr baseline="-5999" dirty="0">
              <a:latin typeface="Arial" panose="020B0604020202020204" pitchFamily="34" charset="0"/>
              <a:cs typeface="Arial" panose="020B0604020202020204" pitchFamily="34" charset="0"/>
            </a:endParaRPr>
          </a:p>
        </p:txBody>
      </p:sp>
      <p:sp>
        <p:nvSpPr>
          <p:cNvPr id="433" name="Selection + threshold encryption"/>
          <p:cNvSpPr/>
          <p:nvPr/>
        </p:nvSpPr>
        <p:spPr>
          <a:xfrm>
            <a:off x="3509519" y="5461452"/>
            <a:ext cx="3175001" cy="1675495"/>
          </a:xfrm>
          <a:prstGeom prst="rect">
            <a:avLst/>
          </a:prstGeom>
          <a:solidFill>
            <a:srgbClr val="DCDEE0"/>
          </a:solidFill>
          <a:ln w="12700">
            <a:solidFill>
              <a:srgbClr val="A6AAA9"/>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600">
                <a:solidFill>
                  <a:srgbClr val="000000"/>
                </a:solidFill>
                <a:latin typeface="Gill Sans"/>
                <a:ea typeface="Gill Sans"/>
                <a:cs typeface="Gill Sans"/>
                <a:sym typeface="Gill Sans"/>
              </a:defRPr>
            </a:lvl1pPr>
          </a:lstStyle>
          <a:p>
            <a:r>
              <a:rPr dirty="0">
                <a:latin typeface="Avenir Book" panose="02000503020000020003" pitchFamily="2" charset="0"/>
              </a:rPr>
              <a:t>Selection + threshold encryption</a:t>
            </a:r>
          </a:p>
        </p:txBody>
      </p:sp>
      <p:sp>
        <p:nvSpPr>
          <p:cNvPr id="434" name="n-ts quality pre-blocks"/>
          <p:cNvSpPr/>
          <p:nvPr/>
        </p:nvSpPr>
        <p:spPr>
          <a:xfrm>
            <a:off x="7496009" y="5461452"/>
            <a:ext cx="2734010" cy="1675495"/>
          </a:xfrm>
          <a:prstGeom prst="rect">
            <a:avLst/>
          </a:prstGeom>
          <a:solidFill>
            <a:srgbClr val="DCDEE0"/>
          </a:solidFill>
          <a:ln w="12700">
            <a:solidFill>
              <a:srgbClr val="A6AAA9"/>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defRPr sz="3600">
                <a:solidFill>
                  <a:srgbClr val="000000"/>
                </a:solidFill>
                <a:latin typeface="Gill Sans"/>
                <a:ea typeface="Gill Sans"/>
                <a:cs typeface="Gill Sans"/>
                <a:sym typeface="Gill Sans"/>
              </a:defRPr>
            </a:pPr>
            <a:r>
              <a:rPr dirty="0">
                <a:latin typeface="Avenir Book" panose="02000503020000020003" pitchFamily="2" charset="0"/>
              </a:rPr>
              <a:t>n-</a:t>
            </a:r>
            <a:r>
              <a:rPr dirty="0" err="1">
                <a:latin typeface="Avenir Book" panose="02000503020000020003" pitchFamily="2" charset="0"/>
              </a:rPr>
              <a:t>t</a:t>
            </a:r>
            <a:r>
              <a:rPr baseline="-5999" dirty="0" err="1">
                <a:latin typeface="Avenir Book" panose="02000503020000020003" pitchFamily="2" charset="0"/>
              </a:rPr>
              <a:t>s</a:t>
            </a:r>
            <a:r>
              <a:rPr dirty="0">
                <a:latin typeface="Avenir Book" panose="02000503020000020003" pitchFamily="2" charset="0"/>
              </a:rPr>
              <a:t> quality pre-blocks</a:t>
            </a:r>
          </a:p>
        </p:txBody>
      </p:sp>
      <p:sp>
        <p:nvSpPr>
          <p:cNvPr id="435" name="Block Agreement"/>
          <p:cNvSpPr/>
          <p:nvPr/>
        </p:nvSpPr>
        <p:spPr>
          <a:xfrm>
            <a:off x="11050698" y="5461452"/>
            <a:ext cx="2730501" cy="1675495"/>
          </a:xfrm>
          <a:prstGeom prst="rect">
            <a:avLst/>
          </a:prstGeom>
          <a:solidFill>
            <a:srgbClr val="DCDEE0"/>
          </a:solidFill>
          <a:ln w="12700">
            <a:solidFill>
              <a:srgbClr val="A6AAA9"/>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600">
                <a:solidFill>
                  <a:srgbClr val="000000"/>
                </a:solidFill>
                <a:latin typeface="Gill Sans"/>
                <a:ea typeface="Gill Sans"/>
                <a:cs typeface="Gill Sans"/>
                <a:sym typeface="Gill Sans"/>
              </a:defRPr>
            </a:lvl1pPr>
          </a:lstStyle>
          <a:p>
            <a:r>
              <a:rPr dirty="0">
                <a:latin typeface="Avenir Book" panose="02000503020000020003" pitchFamily="2" charset="0"/>
              </a:rPr>
              <a:t>Block Agreement</a:t>
            </a:r>
          </a:p>
        </p:txBody>
      </p:sp>
      <p:sp>
        <p:nvSpPr>
          <p:cNvPr id="436" name="Asynchronous common subset"/>
          <p:cNvSpPr/>
          <p:nvPr/>
        </p:nvSpPr>
        <p:spPr>
          <a:xfrm>
            <a:off x="14630789" y="5461452"/>
            <a:ext cx="3175001" cy="1675495"/>
          </a:xfrm>
          <a:prstGeom prst="rect">
            <a:avLst/>
          </a:prstGeom>
          <a:solidFill>
            <a:srgbClr val="DCDEE0"/>
          </a:solidFill>
          <a:ln w="12700">
            <a:solidFill>
              <a:srgbClr val="A6AAA9"/>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600">
                <a:solidFill>
                  <a:srgbClr val="000000"/>
                </a:solidFill>
                <a:latin typeface="Gill Sans"/>
                <a:ea typeface="Gill Sans"/>
                <a:cs typeface="Gill Sans"/>
                <a:sym typeface="Gill Sans"/>
              </a:defRPr>
            </a:lvl1pPr>
          </a:lstStyle>
          <a:p>
            <a:r>
              <a:rPr dirty="0">
                <a:latin typeface="Avenir Book" panose="02000503020000020003" pitchFamily="2" charset="0"/>
              </a:rPr>
              <a:t>Asynchronous common subset</a:t>
            </a:r>
          </a:p>
        </p:txBody>
      </p:sp>
      <p:sp>
        <p:nvSpPr>
          <p:cNvPr id="437" name="Decryption + proof certificate"/>
          <p:cNvSpPr/>
          <p:nvPr/>
        </p:nvSpPr>
        <p:spPr>
          <a:xfrm>
            <a:off x="18617279" y="5461452"/>
            <a:ext cx="3175001" cy="1675495"/>
          </a:xfrm>
          <a:prstGeom prst="rect">
            <a:avLst/>
          </a:prstGeom>
          <a:solidFill>
            <a:srgbClr val="DCDEE0"/>
          </a:solidFill>
          <a:ln w="12700">
            <a:solidFill>
              <a:srgbClr val="A6AAA9"/>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600">
                <a:solidFill>
                  <a:srgbClr val="000000"/>
                </a:solidFill>
                <a:latin typeface="Gill Sans"/>
                <a:ea typeface="Gill Sans"/>
                <a:cs typeface="Gill Sans"/>
                <a:sym typeface="Gill Sans"/>
              </a:defRPr>
            </a:lvl1pPr>
          </a:lstStyle>
          <a:p>
            <a:r>
              <a:rPr dirty="0">
                <a:latin typeface="Avenir Book" panose="02000503020000020003" pitchFamily="2" charset="0"/>
              </a:rPr>
              <a:t>Decryption + proof certificate </a:t>
            </a:r>
          </a:p>
        </p:txBody>
      </p:sp>
      <p:sp>
        <p:nvSpPr>
          <p:cNvPr id="438" name="Line"/>
          <p:cNvSpPr/>
          <p:nvPr/>
        </p:nvSpPr>
        <p:spPr>
          <a:xfrm>
            <a:off x="6709054" y="6299200"/>
            <a:ext cx="762420" cy="0"/>
          </a:xfrm>
          <a:prstGeom prst="line">
            <a:avLst/>
          </a:prstGeom>
          <a:ln w="254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sp>
        <p:nvSpPr>
          <p:cNvPr id="439" name="Line"/>
          <p:cNvSpPr/>
          <p:nvPr/>
        </p:nvSpPr>
        <p:spPr>
          <a:xfrm>
            <a:off x="10263744" y="6299200"/>
            <a:ext cx="762420" cy="0"/>
          </a:xfrm>
          <a:prstGeom prst="line">
            <a:avLst/>
          </a:prstGeom>
          <a:ln w="254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sp>
        <p:nvSpPr>
          <p:cNvPr id="440" name="Line"/>
          <p:cNvSpPr/>
          <p:nvPr/>
        </p:nvSpPr>
        <p:spPr>
          <a:xfrm>
            <a:off x="13843834" y="6299200"/>
            <a:ext cx="762419" cy="0"/>
          </a:xfrm>
          <a:prstGeom prst="line">
            <a:avLst/>
          </a:prstGeom>
          <a:ln w="254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sp>
        <p:nvSpPr>
          <p:cNvPr id="441" name="Line"/>
          <p:cNvSpPr/>
          <p:nvPr/>
        </p:nvSpPr>
        <p:spPr>
          <a:xfrm>
            <a:off x="21859068" y="6299200"/>
            <a:ext cx="1768800" cy="0"/>
          </a:xfrm>
          <a:prstGeom prst="line">
            <a:avLst/>
          </a:prstGeom>
          <a:ln w="254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sp>
        <p:nvSpPr>
          <p:cNvPr id="442" name="Line"/>
          <p:cNvSpPr/>
          <p:nvPr/>
        </p:nvSpPr>
        <p:spPr>
          <a:xfrm>
            <a:off x="2031428" y="4415096"/>
            <a:ext cx="1425700" cy="1680146"/>
          </a:xfrm>
          <a:prstGeom prst="line">
            <a:avLst/>
          </a:prstGeom>
          <a:ln w="254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sp>
        <p:nvSpPr>
          <p:cNvPr id="443" name="Line"/>
          <p:cNvSpPr/>
          <p:nvPr/>
        </p:nvSpPr>
        <p:spPr>
          <a:xfrm>
            <a:off x="2044058" y="5745638"/>
            <a:ext cx="1394398" cy="524792"/>
          </a:xfrm>
          <a:prstGeom prst="line">
            <a:avLst/>
          </a:prstGeom>
          <a:ln w="254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sp>
        <p:nvSpPr>
          <p:cNvPr id="444" name="Line"/>
          <p:cNvSpPr/>
          <p:nvPr/>
        </p:nvSpPr>
        <p:spPr>
          <a:xfrm flipV="1">
            <a:off x="2031358" y="6354335"/>
            <a:ext cx="1426492" cy="1891887"/>
          </a:xfrm>
          <a:prstGeom prst="line">
            <a:avLst/>
          </a:prstGeom>
          <a:ln w="254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pic>
        <p:nvPicPr>
          <p:cNvPr id="445" name="Image" descr="Image"/>
          <p:cNvPicPr>
            <a:picLocks noChangeAspect="1"/>
          </p:cNvPicPr>
          <p:nvPr/>
        </p:nvPicPr>
        <p:blipFill>
          <a:blip r:embed="rId5"/>
          <a:stretch>
            <a:fillRect/>
          </a:stretch>
        </p:blipFill>
        <p:spPr>
          <a:xfrm>
            <a:off x="6887064" y="4952972"/>
            <a:ext cx="406401" cy="317501"/>
          </a:xfrm>
          <a:prstGeom prst="rect">
            <a:avLst/>
          </a:prstGeom>
          <a:ln w="12700">
            <a:miter lim="400000"/>
          </a:ln>
        </p:spPr>
      </p:pic>
      <p:pic>
        <p:nvPicPr>
          <p:cNvPr id="446" name="Image" descr="Image"/>
          <p:cNvPicPr>
            <a:picLocks noChangeAspect="1"/>
          </p:cNvPicPr>
          <p:nvPr/>
        </p:nvPicPr>
        <p:blipFill>
          <a:blip r:embed="rId6"/>
          <a:stretch>
            <a:fillRect/>
          </a:stretch>
        </p:blipFill>
        <p:spPr>
          <a:xfrm>
            <a:off x="10349679" y="5012204"/>
            <a:ext cx="508001" cy="431801"/>
          </a:xfrm>
          <a:prstGeom prst="rect">
            <a:avLst/>
          </a:prstGeom>
          <a:ln w="12700">
            <a:miter lim="400000"/>
          </a:ln>
        </p:spPr>
      </p:pic>
      <p:pic>
        <p:nvPicPr>
          <p:cNvPr id="447" name="Image" descr="Image"/>
          <p:cNvPicPr>
            <a:picLocks noChangeAspect="1"/>
          </p:cNvPicPr>
          <p:nvPr/>
        </p:nvPicPr>
        <p:blipFill>
          <a:blip r:embed="rId7"/>
          <a:stretch>
            <a:fillRect/>
          </a:stretch>
        </p:blipFill>
        <p:spPr>
          <a:xfrm>
            <a:off x="14043845" y="5060192"/>
            <a:ext cx="571501" cy="381001"/>
          </a:xfrm>
          <a:prstGeom prst="rect">
            <a:avLst/>
          </a:prstGeom>
          <a:ln w="12700">
            <a:miter lim="400000"/>
          </a:ln>
        </p:spPr>
      </p:pic>
      <p:pic>
        <p:nvPicPr>
          <p:cNvPr id="448" name="Image" descr="Image"/>
          <p:cNvPicPr>
            <a:picLocks noChangeAspect="1"/>
          </p:cNvPicPr>
          <p:nvPr/>
        </p:nvPicPr>
        <p:blipFill>
          <a:blip r:embed="rId8"/>
          <a:stretch>
            <a:fillRect/>
          </a:stretch>
        </p:blipFill>
        <p:spPr>
          <a:xfrm>
            <a:off x="16801833" y="4851372"/>
            <a:ext cx="2819401" cy="520701"/>
          </a:xfrm>
          <a:prstGeom prst="rect">
            <a:avLst/>
          </a:prstGeom>
          <a:ln w="12700">
            <a:miter lim="400000"/>
          </a:ln>
        </p:spPr>
      </p:pic>
      <p:sp>
        <p:nvSpPr>
          <p:cNvPr id="449" name="Line"/>
          <p:cNvSpPr/>
          <p:nvPr/>
        </p:nvSpPr>
        <p:spPr>
          <a:xfrm>
            <a:off x="17851451" y="6299200"/>
            <a:ext cx="762420" cy="0"/>
          </a:xfrm>
          <a:prstGeom prst="line">
            <a:avLst/>
          </a:prstGeom>
          <a:ln w="254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grpSp>
        <p:nvGrpSpPr>
          <p:cNvPr id="452" name="Group"/>
          <p:cNvGrpSpPr/>
          <p:nvPr/>
        </p:nvGrpSpPr>
        <p:grpSpPr>
          <a:xfrm>
            <a:off x="10278853" y="6307359"/>
            <a:ext cx="4008943" cy="3025411"/>
            <a:chOff x="0" y="0"/>
            <a:chExt cx="4008942" cy="3025409"/>
          </a:xfrm>
        </p:grpSpPr>
        <p:pic>
          <p:nvPicPr>
            <p:cNvPr id="450" name="Image" descr="Image"/>
            <p:cNvPicPr>
              <a:picLocks noChangeAspect="1"/>
            </p:cNvPicPr>
            <p:nvPr/>
          </p:nvPicPr>
          <p:blipFill>
            <a:blip r:embed="rId6"/>
            <a:stretch>
              <a:fillRect/>
            </a:stretch>
          </p:blipFill>
          <p:spPr>
            <a:xfrm>
              <a:off x="1883095" y="2593609"/>
              <a:ext cx="508001" cy="431801"/>
            </a:xfrm>
            <a:prstGeom prst="rect">
              <a:avLst/>
            </a:prstGeom>
            <a:ln w="12700" cap="flat">
              <a:noFill/>
              <a:miter lim="400000"/>
            </a:ln>
            <a:effectLst/>
          </p:spPr>
        </p:pic>
        <p:sp>
          <p:nvSpPr>
            <p:cNvPr id="461" name="Connection Line"/>
            <p:cNvSpPr/>
            <p:nvPr/>
          </p:nvSpPr>
          <p:spPr>
            <a:xfrm>
              <a:off x="0" y="0"/>
              <a:ext cx="4008943" cy="2321063"/>
            </a:xfrm>
            <a:custGeom>
              <a:avLst/>
              <a:gdLst/>
              <a:ahLst/>
              <a:cxnLst>
                <a:cxn ang="0">
                  <a:pos x="wd2" y="hd2"/>
                </a:cxn>
                <a:cxn ang="5400000">
                  <a:pos x="wd2" y="hd2"/>
                </a:cxn>
                <a:cxn ang="10800000">
                  <a:pos x="wd2" y="hd2"/>
                </a:cxn>
                <a:cxn ang="16200000">
                  <a:pos x="wd2" y="hd2"/>
                </a:cxn>
              </a:cxnLst>
              <a:rect l="0" t="0" r="r" b="b"/>
              <a:pathLst>
                <a:path w="21600" h="16200" extrusionOk="0">
                  <a:moveTo>
                    <a:pt x="0" y="88"/>
                  </a:moveTo>
                  <a:cubicBezTo>
                    <a:pt x="7776" y="21600"/>
                    <a:pt x="14976" y="21571"/>
                    <a:pt x="21600" y="0"/>
                  </a:cubicBezTo>
                </a:path>
              </a:pathLst>
            </a:custGeom>
            <a:noFill/>
            <a:ln w="25400" cap="flat">
              <a:solidFill>
                <a:srgbClr val="5A5F5E"/>
              </a:solidFill>
              <a:prstDash val="solid"/>
              <a:miter lim="400000"/>
              <a:tailEnd type="triangle" w="med" len="med"/>
            </a:ln>
            <a:effectLst/>
          </p:spPr>
          <p:txBody>
            <a:bodyPr/>
            <a:lstStyle/>
            <a:p>
              <a:endParaRPr dirty="0">
                <a:latin typeface="Avenir Light" panose="020B0402020203020204" pitchFamily="34" charset="77"/>
              </a:endParaRPr>
            </a:p>
          </p:txBody>
        </p:sp>
      </p:grpSp>
      <p:grpSp>
        <p:nvGrpSpPr>
          <p:cNvPr id="455" name="Group"/>
          <p:cNvGrpSpPr/>
          <p:nvPr/>
        </p:nvGrpSpPr>
        <p:grpSpPr>
          <a:xfrm>
            <a:off x="383356" y="9565961"/>
            <a:ext cx="23642689" cy="3825978"/>
            <a:chOff x="0" y="-21752"/>
            <a:chExt cx="23642688" cy="3825977"/>
          </a:xfrm>
        </p:grpSpPr>
        <p:sp>
          <p:nvSpPr>
            <p:cNvPr id="453" name="Consistency: all honest parties have the same output…"/>
            <p:cNvSpPr txBox="1"/>
            <p:nvPr/>
          </p:nvSpPr>
          <p:spPr>
            <a:xfrm>
              <a:off x="0" y="695043"/>
              <a:ext cx="23642688" cy="31091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p>
              <a:pPr marL="889000" lvl="1" indent="-381000" algn="l">
                <a:spcBef>
                  <a:spcPts val="1000"/>
                </a:spcBef>
                <a:buClr>
                  <a:srgbClr val="FFD201"/>
                </a:buClr>
                <a:buSzPct val="70000"/>
                <a:buChar char="‣"/>
                <a:defRPr sz="4400">
                  <a:solidFill>
                    <a:srgbClr val="000000"/>
                  </a:solidFill>
                </a:defRPr>
              </a:pPr>
              <a:r>
                <a:rPr dirty="0">
                  <a:latin typeface="Avenir Light" panose="020B0402020203020204" pitchFamily="34" charset="77"/>
                </a:rPr>
                <a:t>Consistency: all honest parties have the same output</a:t>
              </a:r>
            </a:p>
            <a:p>
              <a:pPr marL="889000" lvl="1" indent="-381000" algn="l">
                <a:spcBef>
                  <a:spcPts val="1000"/>
                </a:spcBef>
                <a:buClr>
                  <a:srgbClr val="FFD201"/>
                </a:buClr>
                <a:buSzPct val="70000"/>
                <a:buChar char="‣"/>
                <a:defRPr sz="4400">
                  <a:solidFill>
                    <a:srgbClr val="000000"/>
                  </a:solidFill>
                </a:defRPr>
              </a:pPr>
              <a:r>
                <a:rPr dirty="0">
                  <a:latin typeface="Avenir Light" panose="020B0402020203020204" pitchFamily="34" charset="77"/>
                </a:rPr>
                <a:t>Validity: if all honest parties input the same block, all output that same block, regardless if the network is </a:t>
              </a:r>
              <a:r>
                <a:rPr dirty="0">
                  <a:latin typeface="Avenir Book" panose="02000503020000020003" pitchFamily="2" charset="0"/>
                  <a:ea typeface="Gill Sans"/>
                  <a:cs typeface="Gill Sans"/>
                  <a:sym typeface="Gill Sans"/>
                </a:rPr>
                <a:t>synchronous</a:t>
              </a:r>
              <a:r>
                <a:rPr dirty="0">
                  <a:latin typeface="Avenir Light" panose="020B0402020203020204" pitchFamily="34" charset="77"/>
                </a:rPr>
                <a:t> or </a:t>
              </a:r>
              <a:r>
                <a:rPr dirty="0">
                  <a:latin typeface="Avenir Book" panose="02000503020000020003" pitchFamily="2" charset="0"/>
                  <a:ea typeface="Gill Sans"/>
                  <a:cs typeface="Gill Sans"/>
                  <a:sym typeface="Gill Sans"/>
                </a:rPr>
                <a:t>asynchronous</a:t>
              </a:r>
              <a:r>
                <a:rPr dirty="0">
                  <a:latin typeface="Avenir Light" panose="020B0402020203020204" pitchFamily="34" charset="77"/>
                </a:rPr>
                <a:t> (and terminate)</a:t>
              </a:r>
            </a:p>
            <a:p>
              <a:pPr marL="889000" lvl="1" indent="-381000" algn="l">
                <a:spcBef>
                  <a:spcPts val="1000"/>
                </a:spcBef>
                <a:buClr>
                  <a:srgbClr val="FFD201"/>
                </a:buClr>
                <a:buSzPct val="70000"/>
                <a:buChar char="‣"/>
                <a:defRPr sz="4400">
                  <a:solidFill>
                    <a:srgbClr val="000000"/>
                  </a:solidFill>
                </a:defRPr>
              </a:pPr>
              <a:r>
                <a:rPr dirty="0">
                  <a:latin typeface="Avenir Light" panose="020B0402020203020204" pitchFamily="34" charset="77"/>
                </a:rPr>
                <a:t>Set quality: the output block contains at least one honest input</a:t>
              </a:r>
            </a:p>
          </p:txBody>
        </p:sp>
        <p:sp>
          <p:nvSpPr>
            <p:cNvPr id="454" name="Asynchronous common subset agreement"/>
            <p:cNvSpPr txBox="1"/>
            <p:nvPr/>
          </p:nvSpPr>
          <p:spPr>
            <a:xfrm>
              <a:off x="127000" y="-21752"/>
              <a:ext cx="17998515" cy="8213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lgn="l">
                <a:spcBef>
                  <a:spcPts val="1000"/>
                </a:spcBef>
                <a:defRPr sz="4400">
                  <a:solidFill>
                    <a:srgbClr val="000000"/>
                  </a:solidFill>
                  <a:latin typeface="Gill Sans"/>
                  <a:ea typeface="Gill Sans"/>
                  <a:cs typeface="Gill Sans"/>
                  <a:sym typeface="Gill Sans"/>
                </a:defRPr>
              </a:lvl1pPr>
            </a:lstStyle>
            <a:p>
              <a:pPr>
                <a:defRPr>
                  <a:latin typeface="+mn-lt"/>
                  <a:ea typeface="+mn-ea"/>
                  <a:cs typeface="+mn-cs"/>
                  <a:sym typeface="Gill Sans Light"/>
                </a:defRPr>
              </a:pPr>
              <a:r>
                <a:rPr dirty="0">
                  <a:latin typeface="Avenir Book" panose="02000503020000020003" pitchFamily="2" charset="0"/>
                  <a:sym typeface="Gill Sans"/>
                </a:rPr>
                <a:t>Asynchronous common subset agreement</a:t>
              </a:r>
              <a:r>
                <a:rPr lang="en-US" dirty="0">
                  <a:latin typeface="Avenir Book" panose="02000503020000020003" pitchFamily="2" charset="0"/>
                  <a:sym typeface="Gill Sans"/>
                </a:rPr>
                <a:t> using error correcting codes</a:t>
              </a:r>
              <a:endParaRPr dirty="0">
                <a:latin typeface="Avenir Book" panose="02000503020000020003" pitchFamily="2" charset="0"/>
                <a:sym typeface="Gill Sans"/>
              </a:endParaRPr>
            </a:p>
          </p:txBody>
        </p:sp>
      </p:grpSp>
      <p:pic>
        <p:nvPicPr>
          <p:cNvPr id="456" name="Image" descr="Image"/>
          <p:cNvPicPr>
            <a:picLocks noChangeAspect="1"/>
          </p:cNvPicPr>
          <p:nvPr/>
        </p:nvPicPr>
        <p:blipFill>
          <a:blip r:embed="rId9"/>
          <a:stretch>
            <a:fillRect/>
          </a:stretch>
        </p:blipFill>
        <p:spPr>
          <a:xfrm>
            <a:off x="22708951" y="9663177"/>
            <a:ext cx="1270001" cy="584201"/>
          </a:xfrm>
          <a:prstGeom prst="rect">
            <a:avLst/>
          </a:prstGeom>
          <a:ln w="12700">
            <a:miter lim="400000"/>
          </a:ln>
        </p:spPr>
      </p:pic>
      <p:sp>
        <p:nvSpPr>
          <p:cNvPr id="457" name="Line"/>
          <p:cNvSpPr/>
          <p:nvPr/>
        </p:nvSpPr>
        <p:spPr>
          <a:xfrm flipV="1">
            <a:off x="3467448" y="3661294"/>
            <a:ext cx="1" cy="5275812"/>
          </a:xfrm>
          <a:prstGeom prst="line">
            <a:avLst/>
          </a:prstGeom>
          <a:ln w="25400">
            <a:solidFill>
              <a:srgbClr val="5A5F5E"/>
            </a:solidFill>
            <a:custDash>
              <a:ds d="600000" sp="600000"/>
            </a:custDash>
            <a:miter lim="400000"/>
          </a:ln>
        </p:spPr>
        <p:txBody>
          <a:bodyPr lIns="71437" tIns="71437" rIns="71437" bIns="71437" anchor="ctr"/>
          <a:lstStyle/>
          <a:p>
            <a:endParaRPr dirty="0">
              <a:latin typeface="Avenir Light" panose="020B0402020203020204" pitchFamily="34" charset="77"/>
            </a:endParaRPr>
          </a:p>
        </p:txBody>
      </p:sp>
      <p:sp>
        <p:nvSpPr>
          <p:cNvPr id="458" name="start of epoch"/>
          <p:cNvSpPr txBox="1"/>
          <p:nvPr/>
        </p:nvSpPr>
        <p:spPr>
          <a:xfrm>
            <a:off x="1715702" y="2333857"/>
            <a:ext cx="3528893" cy="6982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3600">
                <a:solidFill>
                  <a:srgbClr val="000000"/>
                </a:solidFill>
                <a:latin typeface="Helvetica Light"/>
                <a:ea typeface="Helvetica Light"/>
                <a:cs typeface="Helvetica Light"/>
                <a:sym typeface="Helvetica Light"/>
              </a:defRPr>
            </a:lvl1pPr>
          </a:lstStyle>
          <a:p>
            <a:r>
              <a:rPr dirty="0">
                <a:latin typeface="Arial" panose="020B0604020202020204" pitchFamily="34" charset="0"/>
                <a:cs typeface="Arial" panose="020B0604020202020204" pitchFamily="34" charset="0"/>
              </a:rPr>
              <a:t>start of epoch</a:t>
            </a:r>
          </a:p>
        </p:txBody>
      </p:sp>
      <p:pic>
        <p:nvPicPr>
          <p:cNvPr id="459" name="Image" descr="Image"/>
          <p:cNvPicPr>
            <a:picLocks noChangeAspect="1"/>
          </p:cNvPicPr>
          <p:nvPr/>
        </p:nvPicPr>
        <p:blipFill>
          <a:blip r:embed="rId10"/>
          <a:stretch>
            <a:fillRect/>
          </a:stretch>
        </p:blipFill>
        <p:spPr>
          <a:xfrm>
            <a:off x="5121054" y="2320037"/>
            <a:ext cx="802107" cy="802106"/>
          </a:xfrm>
          <a:prstGeom prst="rect">
            <a:avLst/>
          </a:prstGeom>
          <a:ln w="12700">
            <a:miter lim="400000"/>
          </a:ln>
        </p:spPr>
      </p:pic>
      <p:sp>
        <p:nvSpPr>
          <p:cNvPr id="460" name="Gear"/>
          <p:cNvSpPr/>
          <p:nvPr/>
        </p:nvSpPr>
        <p:spPr>
          <a:xfrm>
            <a:off x="21525562" y="255056"/>
            <a:ext cx="2435813" cy="2436288"/>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808785"/>
          </a:solidFill>
          <a:ln w="12700">
            <a:miter lim="400000"/>
          </a:ln>
        </p:spPr>
        <p:txBody>
          <a:bodyPr lIns="71437" tIns="71437" rIns="71437" bIns="71437" anchor="ctr"/>
          <a:lstStyle/>
          <a:p>
            <a:pPr>
              <a:defRPr>
                <a:solidFill>
                  <a:srgbClr val="FFFFFF"/>
                </a:solidFill>
              </a:defRPr>
            </a:pPr>
            <a:endParaRPr dirty="0">
              <a:latin typeface="Avenir Light" panose="020B0402020203020204" pitchFamily="34" charset="77"/>
            </a:endParaRPr>
          </a:p>
        </p:txBody>
      </p:sp>
      <p:sp>
        <p:nvSpPr>
          <p:cNvPr id="2" name="Recipe for Update: efficient network-agnostic SMR">
            <a:extLst>
              <a:ext uri="{FF2B5EF4-FFF2-40B4-BE49-F238E27FC236}">
                <a16:creationId xmlns:a16="http://schemas.microsoft.com/office/drawing/2014/main" id="{3D025D6F-D12E-1180-8B31-3488BEE54CF7}"/>
              </a:ext>
            </a:extLst>
          </p:cNvPr>
          <p:cNvSpPr txBox="1"/>
          <p:nvPr/>
        </p:nvSpPr>
        <p:spPr>
          <a:xfrm>
            <a:off x="168055" y="361650"/>
            <a:ext cx="21379250" cy="1283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defRPr sz="7400">
                <a:solidFill>
                  <a:srgbClr val="990000"/>
                </a:solidFill>
              </a:defRPr>
            </a:pPr>
            <a:r>
              <a:rPr dirty="0">
                <a:latin typeface="Avenir Light" panose="020B0402020203020204" pitchFamily="34" charset="77"/>
              </a:rPr>
              <a:t>Recipe for </a:t>
            </a:r>
            <a:r>
              <a:rPr dirty="0">
                <a:latin typeface="Avenir Book" panose="02000503020000020003" pitchFamily="2" charset="0"/>
                <a:ea typeface="Gill Sans"/>
                <a:cs typeface="Gill Sans"/>
                <a:sym typeface="Gill Sans"/>
              </a:rPr>
              <a:t>Update</a:t>
            </a:r>
            <a:r>
              <a:rPr dirty="0">
                <a:latin typeface="Avenir Light" panose="020B0402020203020204" pitchFamily="34" charset="77"/>
              </a:rPr>
              <a:t>: efficient network-agnostic SMR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5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3" nodeType="afterEffect">
                                  <p:stCondLst>
                                    <p:cond delay="0"/>
                                  </p:stCondLst>
                                  <p:iterate>
                                    <p:tmAbs val="0"/>
                                  </p:iterate>
                                  <p:childTnLst>
                                    <p:set>
                                      <p:cBhvr>
                                        <p:cTn id="9" fill="hold"/>
                                        <p:tgtEl>
                                          <p:spTgt spid="45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4" nodeType="afterEffect">
                                  <p:stCondLst>
                                    <p:cond delay="0"/>
                                  </p:stCondLst>
                                  <p:iterate>
                                    <p:tmAbs val="0"/>
                                  </p:iterate>
                                  <p:childTnLst>
                                    <p:set>
                                      <p:cBhvr>
                                        <p:cTn id="12" fill="hold"/>
                                        <p:tgtEl>
                                          <p:spTgt spid="4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5" nodeType="clickEffect">
                                  <p:stCondLst>
                                    <p:cond delay="0"/>
                                  </p:stCondLst>
                                  <p:iterate>
                                    <p:tmAbs val="0"/>
                                  </p:iterate>
                                  <p:childTnLst>
                                    <p:set>
                                      <p:cBhvr>
                                        <p:cTn id="16" fill="hold"/>
                                        <p:tgtEl>
                                          <p:spTgt spid="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 grpId="5" animBg="1" advAuto="0"/>
      <p:bldP spid="452" grpId="1" animBg="1" advAuto="0"/>
      <p:bldP spid="455" grpId="3" animBg="1" advAuto="0"/>
      <p:bldP spid="456" grpId="4" animBg="1" advAuto="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5" name="Slide Number"/>
          <p:cNvSpPr txBox="1">
            <a:spLocks noGrp="1"/>
          </p:cNvSpPr>
          <p:nvPr>
            <p:ph type="sldNum" sz="quarter" idx="2"/>
          </p:nvPr>
        </p:nvSpPr>
        <p:spPr>
          <a:xfrm>
            <a:off x="23672800" y="13031364"/>
            <a:ext cx="650818" cy="7290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l" defTabSz="457200">
              <a:defRPr sz="3800">
                <a:solidFill>
                  <a:srgbClr val="000000"/>
                </a:solidFill>
              </a:defRPr>
            </a:lvl1pPr>
          </a:lstStyle>
          <a:p>
            <a:fld id="{86CB4B4D-7CA3-9044-876B-883B54F8677D}" type="slidenum">
              <a:rPr/>
              <a:t>13</a:t>
            </a:fld>
            <a:endParaRPr dirty="0"/>
          </a:p>
        </p:txBody>
      </p:sp>
      <p:sp>
        <p:nvSpPr>
          <p:cNvPr id="466" name="Line"/>
          <p:cNvSpPr/>
          <p:nvPr/>
        </p:nvSpPr>
        <p:spPr>
          <a:xfrm flipV="1">
            <a:off x="13674081" y="5407204"/>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67" name="Line"/>
          <p:cNvSpPr/>
          <p:nvPr/>
        </p:nvSpPr>
        <p:spPr>
          <a:xfrm>
            <a:off x="13669067" y="6873828"/>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68" name="Line"/>
          <p:cNvSpPr/>
          <p:nvPr/>
        </p:nvSpPr>
        <p:spPr>
          <a:xfrm flipV="1">
            <a:off x="13669067" y="9334227"/>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69" name="Line"/>
          <p:cNvSpPr/>
          <p:nvPr/>
        </p:nvSpPr>
        <p:spPr>
          <a:xfrm>
            <a:off x="13682403" y="5419904"/>
            <a:ext cx="1564223" cy="1362013"/>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70" name="Line"/>
          <p:cNvSpPr/>
          <p:nvPr/>
        </p:nvSpPr>
        <p:spPr>
          <a:xfrm>
            <a:off x="13677246" y="5440228"/>
            <a:ext cx="1532859" cy="3807229"/>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71" name="Line"/>
          <p:cNvSpPr/>
          <p:nvPr/>
        </p:nvSpPr>
        <p:spPr>
          <a:xfrm>
            <a:off x="13657181" y="6880665"/>
            <a:ext cx="1558606" cy="2430549"/>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72" name="Line"/>
          <p:cNvSpPr/>
          <p:nvPr/>
        </p:nvSpPr>
        <p:spPr>
          <a:xfrm flipV="1">
            <a:off x="13683852" y="5431601"/>
            <a:ext cx="1580640" cy="3897496"/>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73" name="Line"/>
          <p:cNvSpPr/>
          <p:nvPr/>
        </p:nvSpPr>
        <p:spPr>
          <a:xfrm flipV="1">
            <a:off x="13684520" y="6848180"/>
            <a:ext cx="1597269" cy="2456536"/>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74" name="Line"/>
          <p:cNvSpPr/>
          <p:nvPr/>
        </p:nvSpPr>
        <p:spPr>
          <a:xfrm flipV="1">
            <a:off x="13680782" y="5471832"/>
            <a:ext cx="1599616" cy="1389622"/>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75" name="Line"/>
          <p:cNvSpPr/>
          <p:nvPr/>
        </p:nvSpPr>
        <p:spPr>
          <a:xfrm flipV="1">
            <a:off x="10775238" y="5407204"/>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76" name="Line"/>
          <p:cNvSpPr/>
          <p:nvPr/>
        </p:nvSpPr>
        <p:spPr>
          <a:xfrm>
            <a:off x="10770226" y="6873828"/>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77" name="Line"/>
          <p:cNvSpPr/>
          <p:nvPr/>
        </p:nvSpPr>
        <p:spPr>
          <a:xfrm flipV="1">
            <a:off x="10770226" y="9334227"/>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78" name="Line"/>
          <p:cNvSpPr/>
          <p:nvPr/>
        </p:nvSpPr>
        <p:spPr>
          <a:xfrm>
            <a:off x="10783560" y="5419904"/>
            <a:ext cx="1564223" cy="1362013"/>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79" name="Line"/>
          <p:cNvSpPr/>
          <p:nvPr/>
        </p:nvSpPr>
        <p:spPr>
          <a:xfrm>
            <a:off x="10778404" y="5440228"/>
            <a:ext cx="1532859" cy="3807229"/>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80" name="Line"/>
          <p:cNvSpPr/>
          <p:nvPr/>
        </p:nvSpPr>
        <p:spPr>
          <a:xfrm>
            <a:off x="10758339" y="6880665"/>
            <a:ext cx="1558606" cy="2430549"/>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81" name="Line"/>
          <p:cNvSpPr/>
          <p:nvPr/>
        </p:nvSpPr>
        <p:spPr>
          <a:xfrm flipV="1">
            <a:off x="10785010" y="5431601"/>
            <a:ext cx="1580641" cy="3897496"/>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82" name="Line"/>
          <p:cNvSpPr/>
          <p:nvPr/>
        </p:nvSpPr>
        <p:spPr>
          <a:xfrm flipV="1">
            <a:off x="10785678" y="6848180"/>
            <a:ext cx="1597268" cy="2456536"/>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83" name="Line"/>
          <p:cNvSpPr/>
          <p:nvPr/>
        </p:nvSpPr>
        <p:spPr>
          <a:xfrm flipV="1">
            <a:off x="10781940" y="5471832"/>
            <a:ext cx="1599616" cy="1389622"/>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84" name="Line"/>
          <p:cNvSpPr/>
          <p:nvPr/>
        </p:nvSpPr>
        <p:spPr>
          <a:xfrm flipV="1">
            <a:off x="7965178" y="5407204"/>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85" name="Line"/>
          <p:cNvSpPr/>
          <p:nvPr/>
        </p:nvSpPr>
        <p:spPr>
          <a:xfrm>
            <a:off x="7960166" y="6873828"/>
            <a:ext cx="1607923"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86" name="Line"/>
          <p:cNvSpPr/>
          <p:nvPr/>
        </p:nvSpPr>
        <p:spPr>
          <a:xfrm flipV="1">
            <a:off x="7960166" y="9334227"/>
            <a:ext cx="1607923"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87" name="Line"/>
          <p:cNvSpPr/>
          <p:nvPr/>
        </p:nvSpPr>
        <p:spPr>
          <a:xfrm>
            <a:off x="7973500" y="5419904"/>
            <a:ext cx="1564224" cy="1362013"/>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88" name="Line"/>
          <p:cNvSpPr/>
          <p:nvPr/>
        </p:nvSpPr>
        <p:spPr>
          <a:xfrm>
            <a:off x="7968344" y="5440228"/>
            <a:ext cx="1532860" cy="3807229"/>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89" name="Line"/>
          <p:cNvSpPr/>
          <p:nvPr/>
        </p:nvSpPr>
        <p:spPr>
          <a:xfrm>
            <a:off x="7948279" y="6880665"/>
            <a:ext cx="1558606" cy="2430549"/>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90" name="Line"/>
          <p:cNvSpPr/>
          <p:nvPr/>
        </p:nvSpPr>
        <p:spPr>
          <a:xfrm flipV="1">
            <a:off x="7974950" y="5431601"/>
            <a:ext cx="1580640" cy="3897496"/>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91" name="Line"/>
          <p:cNvSpPr/>
          <p:nvPr/>
        </p:nvSpPr>
        <p:spPr>
          <a:xfrm flipV="1">
            <a:off x="7975618" y="6848180"/>
            <a:ext cx="1597269" cy="2456536"/>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92" name="Line"/>
          <p:cNvSpPr/>
          <p:nvPr/>
        </p:nvSpPr>
        <p:spPr>
          <a:xfrm flipV="1">
            <a:off x="7971879" y="5471832"/>
            <a:ext cx="1599617" cy="1389622"/>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93" name="Line"/>
          <p:cNvSpPr/>
          <p:nvPr/>
        </p:nvSpPr>
        <p:spPr>
          <a:xfrm flipV="1">
            <a:off x="5230738" y="5403869"/>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94" name="Line"/>
          <p:cNvSpPr/>
          <p:nvPr/>
        </p:nvSpPr>
        <p:spPr>
          <a:xfrm>
            <a:off x="5225725" y="6870493"/>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95" name="Line"/>
          <p:cNvSpPr/>
          <p:nvPr/>
        </p:nvSpPr>
        <p:spPr>
          <a:xfrm flipV="1">
            <a:off x="5225725" y="9330893"/>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96" name="Line"/>
          <p:cNvSpPr/>
          <p:nvPr/>
        </p:nvSpPr>
        <p:spPr>
          <a:xfrm>
            <a:off x="5239059" y="5416569"/>
            <a:ext cx="1564224" cy="1362013"/>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97" name="Line"/>
          <p:cNvSpPr/>
          <p:nvPr/>
        </p:nvSpPr>
        <p:spPr>
          <a:xfrm>
            <a:off x="5233903" y="5436893"/>
            <a:ext cx="1532860" cy="3807229"/>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98" name="Line"/>
          <p:cNvSpPr/>
          <p:nvPr/>
        </p:nvSpPr>
        <p:spPr>
          <a:xfrm>
            <a:off x="5213839" y="6877330"/>
            <a:ext cx="1558605" cy="2430549"/>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499" name="Line"/>
          <p:cNvSpPr/>
          <p:nvPr/>
        </p:nvSpPr>
        <p:spPr>
          <a:xfrm flipV="1">
            <a:off x="5240510" y="5428267"/>
            <a:ext cx="1580640" cy="3897496"/>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00" name="Line"/>
          <p:cNvSpPr/>
          <p:nvPr/>
        </p:nvSpPr>
        <p:spPr>
          <a:xfrm flipV="1">
            <a:off x="5241177" y="6844845"/>
            <a:ext cx="1597269" cy="2456537"/>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01" name="Line"/>
          <p:cNvSpPr/>
          <p:nvPr/>
        </p:nvSpPr>
        <p:spPr>
          <a:xfrm flipV="1">
            <a:off x="5237439" y="5468498"/>
            <a:ext cx="1599616" cy="138962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02" name="Input distribution"/>
          <p:cNvSpPr txBox="1"/>
          <p:nvPr/>
        </p:nvSpPr>
        <p:spPr>
          <a:xfrm>
            <a:off x="2324087" y="2529696"/>
            <a:ext cx="5680383" cy="752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4000">
                <a:solidFill>
                  <a:srgbClr val="000000"/>
                </a:solidFill>
                <a:latin typeface="Helvetica Light"/>
                <a:ea typeface="Helvetica Light"/>
                <a:cs typeface="Helvetica Light"/>
                <a:sym typeface="Helvetica Light"/>
              </a:defRPr>
            </a:lvl1pPr>
          </a:lstStyle>
          <a:p>
            <a:r>
              <a:rPr dirty="0">
                <a:latin typeface="Arial" panose="020B0604020202020204" pitchFamily="34" charset="0"/>
                <a:cs typeface="Arial" panose="020B0604020202020204" pitchFamily="34" charset="0"/>
              </a:rPr>
              <a:t>Input distribution</a:t>
            </a:r>
          </a:p>
        </p:txBody>
      </p:sp>
      <p:pic>
        <p:nvPicPr>
          <p:cNvPr id="503" name="Image" descr="Image"/>
          <p:cNvPicPr>
            <a:picLocks noChangeAspect="1"/>
          </p:cNvPicPr>
          <p:nvPr/>
        </p:nvPicPr>
        <p:blipFill>
          <a:blip r:embed="rId3"/>
          <a:stretch>
            <a:fillRect/>
          </a:stretch>
        </p:blipFill>
        <p:spPr>
          <a:xfrm>
            <a:off x="4653684" y="7851760"/>
            <a:ext cx="76201" cy="558801"/>
          </a:xfrm>
          <a:prstGeom prst="rect">
            <a:avLst/>
          </a:prstGeom>
          <a:ln w="12700">
            <a:miter lim="400000"/>
          </a:ln>
        </p:spPr>
      </p:pic>
      <p:pic>
        <p:nvPicPr>
          <p:cNvPr id="504" name="Image" descr="Image"/>
          <p:cNvPicPr>
            <a:picLocks noChangeAspect="1"/>
          </p:cNvPicPr>
          <p:nvPr/>
        </p:nvPicPr>
        <p:blipFill>
          <a:blip r:embed="rId3"/>
          <a:stretch>
            <a:fillRect/>
          </a:stretch>
        </p:blipFill>
        <p:spPr>
          <a:xfrm>
            <a:off x="7371743" y="7860237"/>
            <a:ext cx="76201" cy="558801"/>
          </a:xfrm>
          <a:prstGeom prst="rect">
            <a:avLst/>
          </a:prstGeom>
          <a:ln w="12700">
            <a:miter lim="400000"/>
          </a:ln>
        </p:spPr>
      </p:pic>
      <p:pic>
        <p:nvPicPr>
          <p:cNvPr id="505" name="Image" descr="Image"/>
          <p:cNvPicPr>
            <a:picLocks noChangeAspect="1"/>
          </p:cNvPicPr>
          <p:nvPr/>
        </p:nvPicPr>
        <p:blipFill>
          <a:blip r:embed="rId4"/>
          <a:stretch>
            <a:fillRect/>
          </a:stretch>
        </p:blipFill>
        <p:spPr>
          <a:xfrm>
            <a:off x="2784331" y="5217007"/>
            <a:ext cx="1295401" cy="368301"/>
          </a:xfrm>
          <a:prstGeom prst="rect">
            <a:avLst/>
          </a:prstGeom>
          <a:ln w="12700">
            <a:miter lim="400000"/>
          </a:ln>
        </p:spPr>
      </p:pic>
      <p:pic>
        <p:nvPicPr>
          <p:cNvPr id="506" name="Image" descr="Image"/>
          <p:cNvPicPr>
            <a:picLocks noChangeAspect="1"/>
          </p:cNvPicPr>
          <p:nvPr/>
        </p:nvPicPr>
        <p:blipFill>
          <a:blip r:embed="rId5"/>
          <a:stretch>
            <a:fillRect/>
          </a:stretch>
        </p:blipFill>
        <p:spPr>
          <a:xfrm>
            <a:off x="2783542" y="6687757"/>
            <a:ext cx="1295401" cy="368301"/>
          </a:xfrm>
          <a:prstGeom prst="rect">
            <a:avLst/>
          </a:prstGeom>
          <a:ln w="12700">
            <a:miter lim="400000"/>
          </a:ln>
        </p:spPr>
      </p:pic>
      <p:pic>
        <p:nvPicPr>
          <p:cNvPr id="507" name="Image" descr="Image"/>
          <p:cNvPicPr>
            <a:picLocks noChangeAspect="1"/>
          </p:cNvPicPr>
          <p:nvPr/>
        </p:nvPicPr>
        <p:blipFill>
          <a:blip r:embed="rId6"/>
          <a:stretch>
            <a:fillRect/>
          </a:stretch>
        </p:blipFill>
        <p:spPr>
          <a:xfrm>
            <a:off x="2694884" y="9105526"/>
            <a:ext cx="1346201" cy="368301"/>
          </a:xfrm>
          <a:prstGeom prst="rect">
            <a:avLst/>
          </a:prstGeom>
          <a:ln w="12700">
            <a:miter lim="400000"/>
          </a:ln>
        </p:spPr>
      </p:pic>
      <p:sp>
        <p:nvSpPr>
          <p:cNvPr id="508" name="Rectangle"/>
          <p:cNvSpPr/>
          <p:nvPr/>
        </p:nvSpPr>
        <p:spPr>
          <a:xfrm>
            <a:off x="15474401" y="6525974"/>
            <a:ext cx="1582524" cy="765375"/>
          </a:xfrm>
          <a:prstGeom prst="rect">
            <a:avLst/>
          </a:prstGeom>
          <a:solidFill>
            <a:srgbClr val="B4CDD3"/>
          </a:solidFill>
          <a:ln w="25400">
            <a:solidFill>
              <a:srgbClr val="85888D"/>
            </a:solidFill>
            <a:miter lim="400000"/>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09" name="Rectangle"/>
          <p:cNvSpPr/>
          <p:nvPr/>
        </p:nvSpPr>
        <p:spPr>
          <a:xfrm>
            <a:off x="15476709" y="5098463"/>
            <a:ext cx="1582524" cy="765375"/>
          </a:xfrm>
          <a:prstGeom prst="rect">
            <a:avLst/>
          </a:prstGeom>
          <a:solidFill>
            <a:srgbClr val="B4CDD3"/>
          </a:solidFill>
          <a:ln w="25400">
            <a:solidFill>
              <a:srgbClr val="85888D"/>
            </a:solidFill>
            <a:miter lim="400000"/>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pic>
        <p:nvPicPr>
          <p:cNvPr id="510" name="Image" descr="Image"/>
          <p:cNvPicPr>
            <a:picLocks noChangeAspect="1"/>
          </p:cNvPicPr>
          <p:nvPr/>
        </p:nvPicPr>
        <p:blipFill>
          <a:blip r:embed="rId3"/>
          <a:stretch>
            <a:fillRect/>
          </a:stretch>
        </p:blipFill>
        <p:spPr>
          <a:xfrm>
            <a:off x="16167276" y="7940785"/>
            <a:ext cx="76201" cy="558801"/>
          </a:xfrm>
          <a:prstGeom prst="rect">
            <a:avLst/>
          </a:prstGeom>
          <a:ln w="12700">
            <a:miter lim="400000"/>
          </a:ln>
        </p:spPr>
      </p:pic>
      <p:sp>
        <p:nvSpPr>
          <p:cNvPr id="511" name="Rectangle"/>
          <p:cNvSpPr/>
          <p:nvPr/>
        </p:nvSpPr>
        <p:spPr>
          <a:xfrm>
            <a:off x="15479777" y="8925478"/>
            <a:ext cx="1582524" cy="765375"/>
          </a:xfrm>
          <a:prstGeom prst="rect">
            <a:avLst/>
          </a:prstGeom>
          <a:solidFill>
            <a:srgbClr val="B4CDD3"/>
          </a:solidFill>
          <a:ln w="25400">
            <a:solidFill>
              <a:srgbClr val="85888D"/>
            </a:solidFill>
            <a:miter lim="400000"/>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12" name="Line"/>
          <p:cNvSpPr/>
          <p:nvPr/>
        </p:nvSpPr>
        <p:spPr>
          <a:xfrm flipV="1">
            <a:off x="17213158" y="5369104"/>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13" name="Line"/>
          <p:cNvSpPr/>
          <p:nvPr/>
        </p:nvSpPr>
        <p:spPr>
          <a:xfrm>
            <a:off x="17208146" y="6835728"/>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14" name="Line"/>
          <p:cNvSpPr/>
          <p:nvPr/>
        </p:nvSpPr>
        <p:spPr>
          <a:xfrm flipV="1">
            <a:off x="17208146" y="9296127"/>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15" name="Line"/>
          <p:cNvSpPr/>
          <p:nvPr/>
        </p:nvSpPr>
        <p:spPr>
          <a:xfrm>
            <a:off x="17221480" y="5381804"/>
            <a:ext cx="1564223" cy="1362013"/>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16" name="Line"/>
          <p:cNvSpPr/>
          <p:nvPr/>
        </p:nvSpPr>
        <p:spPr>
          <a:xfrm>
            <a:off x="17216323" y="5402128"/>
            <a:ext cx="1532859" cy="3807229"/>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17" name="Line"/>
          <p:cNvSpPr/>
          <p:nvPr/>
        </p:nvSpPr>
        <p:spPr>
          <a:xfrm>
            <a:off x="17196260" y="6842565"/>
            <a:ext cx="1558605" cy="2430549"/>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18" name="Line"/>
          <p:cNvSpPr/>
          <p:nvPr/>
        </p:nvSpPr>
        <p:spPr>
          <a:xfrm flipV="1">
            <a:off x="17222930" y="5393501"/>
            <a:ext cx="1580640" cy="3897496"/>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19" name="Line"/>
          <p:cNvSpPr/>
          <p:nvPr/>
        </p:nvSpPr>
        <p:spPr>
          <a:xfrm flipV="1">
            <a:off x="17223597" y="6810080"/>
            <a:ext cx="1597269" cy="2456536"/>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20" name="Line"/>
          <p:cNvSpPr/>
          <p:nvPr/>
        </p:nvSpPr>
        <p:spPr>
          <a:xfrm flipV="1">
            <a:off x="17219859" y="5433732"/>
            <a:ext cx="1599616" cy="1389622"/>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pic>
        <p:nvPicPr>
          <p:cNvPr id="521" name="Image" descr="Image"/>
          <p:cNvPicPr>
            <a:picLocks noChangeAspect="1"/>
          </p:cNvPicPr>
          <p:nvPr/>
        </p:nvPicPr>
        <p:blipFill>
          <a:blip r:embed="rId7"/>
          <a:stretch>
            <a:fillRect/>
          </a:stretch>
        </p:blipFill>
        <p:spPr>
          <a:xfrm>
            <a:off x="3352861" y="3848005"/>
            <a:ext cx="3314701" cy="546101"/>
          </a:xfrm>
          <a:prstGeom prst="rect">
            <a:avLst/>
          </a:prstGeom>
          <a:ln w="12700">
            <a:miter lim="400000"/>
          </a:ln>
        </p:spPr>
      </p:pic>
      <p:pic>
        <p:nvPicPr>
          <p:cNvPr id="522" name="clients.png" descr="clients.png"/>
          <p:cNvPicPr>
            <a:picLocks noChangeAspect="1"/>
          </p:cNvPicPr>
          <p:nvPr/>
        </p:nvPicPr>
        <p:blipFill>
          <a:blip r:embed="rId8"/>
          <a:stretch>
            <a:fillRect/>
          </a:stretch>
        </p:blipFill>
        <p:spPr>
          <a:xfrm>
            <a:off x="4196863" y="4919687"/>
            <a:ext cx="968337" cy="968337"/>
          </a:xfrm>
          <a:prstGeom prst="rect">
            <a:avLst/>
          </a:prstGeom>
          <a:ln w="12700">
            <a:miter lim="400000"/>
          </a:ln>
        </p:spPr>
      </p:pic>
      <p:pic>
        <p:nvPicPr>
          <p:cNvPr id="523" name="clients.png" descr="clients.png"/>
          <p:cNvPicPr>
            <a:picLocks noChangeAspect="1"/>
          </p:cNvPicPr>
          <p:nvPr/>
        </p:nvPicPr>
        <p:blipFill>
          <a:blip r:embed="rId8"/>
          <a:stretch>
            <a:fillRect/>
          </a:stretch>
        </p:blipFill>
        <p:spPr>
          <a:xfrm>
            <a:off x="4191000" y="6343694"/>
            <a:ext cx="968337" cy="968337"/>
          </a:xfrm>
          <a:prstGeom prst="rect">
            <a:avLst/>
          </a:prstGeom>
          <a:ln w="12700">
            <a:miter lim="400000"/>
          </a:ln>
        </p:spPr>
      </p:pic>
      <p:pic>
        <p:nvPicPr>
          <p:cNvPr id="524" name="clients.png" descr="clients.png"/>
          <p:cNvPicPr>
            <a:picLocks noChangeAspect="1"/>
          </p:cNvPicPr>
          <p:nvPr/>
        </p:nvPicPr>
        <p:blipFill>
          <a:blip r:embed="rId8"/>
          <a:stretch>
            <a:fillRect/>
          </a:stretch>
        </p:blipFill>
        <p:spPr>
          <a:xfrm>
            <a:off x="4193365" y="8840295"/>
            <a:ext cx="968337" cy="968337"/>
          </a:xfrm>
          <a:prstGeom prst="rect">
            <a:avLst/>
          </a:prstGeom>
          <a:ln w="12700">
            <a:miter lim="400000"/>
          </a:ln>
        </p:spPr>
      </p:pic>
      <p:pic>
        <p:nvPicPr>
          <p:cNvPr id="525" name="clients.png" descr="clients.png"/>
          <p:cNvPicPr>
            <a:picLocks noChangeAspect="1"/>
          </p:cNvPicPr>
          <p:nvPr/>
        </p:nvPicPr>
        <p:blipFill>
          <a:blip r:embed="rId8"/>
          <a:stretch>
            <a:fillRect/>
          </a:stretch>
        </p:blipFill>
        <p:spPr>
          <a:xfrm>
            <a:off x="6907996" y="4913128"/>
            <a:ext cx="968338" cy="968337"/>
          </a:xfrm>
          <a:prstGeom prst="rect">
            <a:avLst/>
          </a:prstGeom>
          <a:ln w="12700">
            <a:miter lim="400000"/>
          </a:ln>
        </p:spPr>
      </p:pic>
      <p:pic>
        <p:nvPicPr>
          <p:cNvPr id="526" name="clients.png" descr="clients.png"/>
          <p:cNvPicPr>
            <a:picLocks noChangeAspect="1"/>
          </p:cNvPicPr>
          <p:nvPr/>
        </p:nvPicPr>
        <p:blipFill>
          <a:blip r:embed="rId8"/>
          <a:stretch>
            <a:fillRect/>
          </a:stretch>
        </p:blipFill>
        <p:spPr>
          <a:xfrm>
            <a:off x="6911738" y="6398285"/>
            <a:ext cx="968337" cy="968337"/>
          </a:xfrm>
          <a:prstGeom prst="rect">
            <a:avLst/>
          </a:prstGeom>
          <a:ln w="12700">
            <a:miter lim="400000"/>
          </a:ln>
        </p:spPr>
      </p:pic>
      <p:pic>
        <p:nvPicPr>
          <p:cNvPr id="527" name="clients.png" descr="clients.png"/>
          <p:cNvPicPr>
            <a:picLocks noChangeAspect="1"/>
          </p:cNvPicPr>
          <p:nvPr/>
        </p:nvPicPr>
        <p:blipFill>
          <a:blip r:embed="rId8"/>
          <a:stretch>
            <a:fillRect/>
          </a:stretch>
        </p:blipFill>
        <p:spPr>
          <a:xfrm>
            <a:off x="6908659" y="8894886"/>
            <a:ext cx="968337" cy="968337"/>
          </a:xfrm>
          <a:prstGeom prst="rect">
            <a:avLst/>
          </a:prstGeom>
          <a:ln w="12700">
            <a:miter lim="400000"/>
          </a:ln>
        </p:spPr>
      </p:pic>
      <p:pic>
        <p:nvPicPr>
          <p:cNvPr id="528" name="Image" descr="Image"/>
          <p:cNvPicPr>
            <a:picLocks noChangeAspect="1"/>
          </p:cNvPicPr>
          <p:nvPr/>
        </p:nvPicPr>
        <p:blipFill>
          <a:blip r:embed="rId3"/>
          <a:stretch>
            <a:fillRect/>
          </a:stretch>
        </p:blipFill>
        <p:spPr>
          <a:xfrm>
            <a:off x="10151877" y="7866588"/>
            <a:ext cx="76201" cy="558801"/>
          </a:xfrm>
          <a:prstGeom prst="rect">
            <a:avLst/>
          </a:prstGeom>
          <a:ln w="12700">
            <a:miter lim="400000"/>
          </a:ln>
        </p:spPr>
      </p:pic>
      <p:pic>
        <p:nvPicPr>
          <p:cNvPr id="529" name="clients.png" descr="clients.png"/>
          <p:cNvPicPr>
            <a:picLocks noChangeAspect="1"/>
          </p:cNvPicPr>
          <p:nvPr/>
        </p:nvPicPr>
        <p:blipFill>
          <a:blip r:embed="rId8"/>
          <a:stretch>
            <a:fillRect/>
          </a:stretch>
        </p:blipFill>
        <p:spPr>
          <a:xfrm>
            <a:off x="9688131" y="4919479"/>
            <a:ext cx="968337" cy="968337"/>
          </a:xfrm>
          <a:prstGeom prst="rect">
            <a:avLst/>
          </a:prstGeom>
          <a:ln w="12700">
            <a:miter lim="400000"/>
          </a:ln>
        </p:spPr>
      </p:pic>
      <p:pic>
        <p:nvPicPr>
          <p:cNvPr id="530" name="clients.png" descr="clients.png"/>
          <p:cNvPicPr>
            <a:picLocks noChangeAspect="1"/>
          </p:cNvPicPr>
          <p:nvPr/>
        </p:nvPicPr>
        <p:blipFill>
          <a:blip r:embed="rId8"/>
          <a:stretch>
            <a:fillRect/>
          </a:stretch>
        </p:blipFill>
        <p:spPr>
          <a:xfrm>
            <a:off x="9691872" y="6404636"/>
            <a:ext cx="968338" cy="968338"/>
          </a:xfrm>
          <a:prstGeom prst="rect">
            <a:avLst/>
          </a:prstGeom>
          <a:ln w="12700">
            <a:miter lim="400000"/>
          </a:ln>
        </p:spPr>
      </p:pic>
      <p:pic>
        <p:nvPicPr>
          <p:cNvPr id="531" name="clients.png" descr="clients.png"/>
          <p:cNvPicPr>
            <a:picLocks noChangeAspect="1"/>
          </p:cNvPicPr>
          <p:nvPr/>
        </p:nvPicPr>
        <p:blipFill>
          <a:blip r:embed="rId8"/>
          <a:stretch>
            <a:fillRect/>
          </a:stretch>
        </p:blipFill>
        <p:spPr>
          <a:xfrm>
            <a:off x="9688793" y="8901238"/>
            <a:ext cx="968338" cy="968337"/>
          </a:xfrm>
          <a:prstGeom prst="rect">
            <a:avLst/>
          </a:prstGeom>
          <a:ln w="12700">
            <a:miter lim="400000"/>
          </a:ln>
        </p:spPr>
      </p:pic>
      <p:pic>
        <p:nvPicPr>
          <p:cNvPr id="532" name="Image" descr="Image"/>
          <p:cNvPicPr>
            <a:picLocks noChangeAspect="1"/>
          </p:cNvPicPr>
          <p:nvPr/>
        </p:nvPicPr>
        <p:blipFill>
          <a:blip r:embed="rId3"/>
          <a:stretch>
            <a:fillRect/>
          </a:stretch>
        </p:blipFill>
        <p:spPr>
          <a:xfrm>
            <a:off x="13001315" y="7864078"/>
            <a:ext cx="76201" cy="558801"/>
          </a:xfrm>
          <a:prstGeom prst="rect">
            <a:avLst/>
          </a:prstGeom>
          <a:ln w="12700">
            <a:miter lim="400000"/>
          </a:ln>
        </p:spPr>
      </p:pic>
      <p:pic>
        <p:nvPicPr>
          <p:cNvPr id="533" name="clients.png" descr="clients.png"/>
          <p:cNvPicPr>
            <a:picLocks noChangeAspect="1"/>
          </p:cNvPicPr>
          <p:nvPr/>
        </p:nvPicPr>
        <p:blipFill>
          <a:blip r:embed="rId8"/>
          <a:stretch>
            <a:fillRect/>
          </a:stretch>
        </p:blipFill>
        <p:spPr>
          <a:xfrm>
            <a:off x="12537569" y="4916969"/>
            <a:ext cx="968337" cy="968337"/>
          </a:xfrm>
          <a:prstGeom prst="rect">
            <a:avLst/>
          </a:prstGeom>
          <a:ln w="12700">
            <a:miter lim="400000"/>
          </a:ln>
        </p:spPr>
      </p:pic>
      <p:pic>
        <p:nvPicPr>
          <p:cNvPr id="534" name="clients.png" descr="clients.png"/>
          <p:cNvPicPr>
            <a:picLocks noChangeAspect="1"/>
          </p:cNvPicPr>
          <p:nvPr/>
        </p:nvPicPr>
        <p:blipFill>
          <a:blip r:embed="rId8"/>
          <a:stretch>
            <a:fillRect/>
          </a:stretch>
        </p:blipFill>
        <p:spPr>
          <a:xfrm>
            <a:off x="12541311" y="6402127"/>
            <a:ext cx="968337" cy="968337"/>
          </a:xfrm>
          <a:prstGeom prst="rect">
            <a:avLst/>
          </a:prstGeom>
          <a:ln w="12700">
            <a:miter lim="400000"/>
          </a:ln>
        </p:spPr>
      </p:pic>
      <p:pic>
        <p:nvPicPr>
          <p:cNvPr id="535" name="clients.png" descr="clients.png"/>
          <p:cNvPicPr>
            <a:picLocks noChangeAspect="1"/>
          </p:cNvPicPr>
          <p:nvPr/>
        </p:nvPicPr>
        <p:blipFill>
          <a:blip r:embed="rId8"/>
          <a:stretch>
            <a:fillRect/>
          </a:stretch>
        </p:blipFill>
        <p:spPr>
          <a:xfrm>
            <a:off x="12538232" y="8898728"/>
            <a:ext cx="968337" cy="968337"/>
          </a:xfrm>
          <a:prstGeom prst="rect">
            <a:avLst/>
          </a:prstGeom>
          <a:ln w="12700">
            <a:miter lim="400000"/>
          </a:ln>
        </p:spPr>
      </p:pic>
      <p:pic>
        <p:nvPicPr>
          <p:cNvPr id="536" name="Image" descr="Image"/>
          <p:cNvPicPr>
            <a:picLocks noChangeAspect="1"/>
          </p:cNvPicPr>
          <p:nvPr/>
        </p:nvPicPr>
        <p:blipFill>
          <a:blip r:embed="rId3"/>
          <a:stretch>
            <a:fillRect/>
          </a:stretch>
        </p:blipFill>
        <p:spPr>
          <a:xfrm>
            <a:off x="19365166" y="7851378"/>
            <a:ext cx="76201" cy="558801"/>
          </a:xfrm>
          <a:prstGeom prst="rect">
            <a:avLst/>
          </a:prstGeom>
          <a:ln w="12700">
            <a:miter lim="400000"/>
          </a:ln>
        </p:spPr>
      </p:pic>
      <p:pic>
        <p:nvPicPr>
          <p:cNvPr id="537" name="clients.png" descr="clients.png"/>
          <p:cNvPicPr>
            <a:picLocks noChangeAspect="1"/>
          </p:cNvPicPr>
          <p:nvPr/>
        </p:nvPicPr>
        <p:blipFill>
          <a:blip r:embed="rId8"/>
          <a:stretch>
            <a:fillRect/>
          </a:stretch>
        </p:blipFill>
        <p:spPr>
          <a:xfrm>
            <a:off x="18901421" y="4916969"/>
            <a:ext cx="968337" cy="968337"/>
          </a:xfrm>
          <a:prstGeom prst="rect">
            <a:avLst/>
          </a:prstGeom>
          <a:ln w="12700">
            <a:miter lim="400000"/>
          </a:ln>
        </p:spPr>
      </p:pic>
      <p:pic>
        <p:nvPicPr>
          <p:cNvPr id="538" name="clients.png" descr="clients.png"/>
          <p:cNvPicPr>
            <a:picLocks noChangeAspect="1"/>
          </p:cNvPicPr>
          <p:nvPr/>
        </p:nvPicPr>
        <p:blipFill>
          <a:blip r:embed="rId8"/>
          <a:stretch>
            <a:fillRect/>
          </a:stretch>
        </p:blipFill>
        <p:spPr>
          <a:xfrm>
            <a:off x="18905162" y="6402127"/>
            <a:ext cx="968337" cy="968337"/>
          </a:xfrm>
          <a:prstGeom prst="rect">
            <a:avLst/>
          </a:prstGeom>
          <a:ln w="12700">
            <a:miter lim="400000"/>
          </a:ln>
        </p:spPr>
      </p:pic>
      <p:pic>
        <p:nvPicPr>
          <p:cNvPr id="539" name="clients.png" descr="clients.png"/>
          <p:cNvPicPr>
            <a:picLocks noChangeAspect="1"/>
          </p:cNvPicPr>
          <p:nvPr/>
        </p:nvPicPr>
        <p:blipFill>
          <a:blip r:embed="rId8"/>
          <a:stretch>
            <a:fillRect/>
          </a:stretch>
        </p:blipFill>
        <p:spPr>
          <a:xfrm>
            <a:off x="18902083" y="8898728"/>
            <a:ext cx="968337" cy="968337"/>
          </a:xfrm>
          <a:prstGeom prst="rect">
            <a:avLst/>
          </a:prstGeom>
          <a:ln w="12700">
            <a:miter lim="400000"/>
          </a:ln>
        </p:spPr>
      </p:pic>
      <p:sp>
        <p:nvSpPr>
          <p:cNvPr id="540" name="Asynchronous Common Subset (ACS)"/>
          <p:cNvSpPr txBox="1"/>
          <p:nvPr/>
        </p:nvSpPr>
        <p:spPr>
          <a:xfrm>
            <a:off x="422625" y="404664"/>
            <a:ext cx="15956291" cy="1283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7400">
                <a:solidFill>
                  <a:srgbClr val="990000"/>
                </a:solidFill>
              </a:defRPr>
            </a:lvl1pPr>
          </a:lstStyle>
          <a:p>
            <a:r>
              <a:rPr dirty="0">
                <a:latin typeface="Avenir Light" panose="020B0402020203020204" pitchFamily="34" charset="77"/>
              </a:rPr>
              <a:t>Asynchronous Common Subset (ACS)</a:t>
            </a:r>
          </a:p>
        </p:txBody>
      </p:sp>
      <p:sp>
        <p:nvSpPr>
          <p:cNvPr id="541" name="Input distribution:…"/>
          <p:cNvSpPr txBox="1"/>
          <p:nvPr/>
        </p:nvSpPr>
        <p:spPr>
          <a:xfrm>
            <a:off x="219951" y="10866183"/>
            <a:ext cx="23964893" cy="243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lvl="1" algn="l">
              <a:spcBef>
                <a:spcPts val="1000"/>
              </a:spcBef>
              <a:defRPr sz="4400">
                <a:solidFill>
                  <a:srgbClr val="000000"/>
                </a:solidFill>
                <a:latin typeface="Gill Sans"/>
                <a:ea typeface="Gill Sans"/>
                <a:cs typeface="Gill Sans"/>
                <a:sym typeface="Gill Sans"/>
              </a:defRPr>
            </a:pPr>
            <a:r>
              <a:rPr dirty="0">
                <a:latin typeface="Avenir Book" panose="02000503020000020003" pitchFamily="2" charset="0"/>
              </a:rPr>
              <a:t>Input distribution:</a:t>
            </a:r>
          </a:p>
          <a:p>
            <a:pPr marL="889000" lvl="1" indent="-381000" algn="l">
              <a:spcBef>
                <a:spcPts val="1000"/>
              </a:spcBef>
              <a:buClr>
                <a:srgbClr val="FFD201"/>
              </a:buClr>
              <a:buSzPct val="70000"/>
              <a:buChar char="‣"/>
              <a:defRPr sz="4400">
                <a:solidFill>
                  <a:srgbClr val="000000"/>
                </a:solidFill>
              </a:defRPr>
            </a:pPr>
            <a:r>
              <a:rPr dirty="0">
                <a:latin typeface="Avenir Light" panose="020B0402020203020204" pitchFamily="34" charset="77"/>
              </a:rPr>
              <a:t>Agree on smaller sized messages (hashes), then reconstruct the initial message</a:t>
            </a:r>
          </a:p>
          <a:p>
            <a:pPr marL="889000" lvl="1" indent="-381000" algn="l">
              <a:spcBef>
                <a:spcPts val="1000"/>
              </a:spcBef>
              <a:buClr>
                <a:srgbClr val="FFD201"/>
              </a:buClr>
              <a:buSzPct val="70000"/>
              <a:buChar char="‣"/>
              <a:defRPr sz="4400">
                <a:solidFill>
                  <a:srgbClr val="000000"/>
                </a:solidFill>
              </a:defRPr>
            </a:pPr>
            <a:r>
              <a:rPr dirty="0">
                <a:latin typeface="Avenir Light" panose="020B0402020203020204" pitchFamily="34" charset="77"/>
              </a:rPr>
              <a:t>Tolerate the appropriate # errors and erasures in both synchronous and asynchronous cases</a:t>
            </a:r>
          </a:p>
        </p:txBody>
      </p:sp>
      <p:sp>
        <p:nvSpPr>
          <p:cNvPr id="542" name="Gear"/>
          <p:cNvSpPr/>
          <p:nvPr/>
        </p:nvSpPr>
        <p:spPr>
          <a:xfrm>
            <a:off x="21525562" y="255056"/>
            <a:ext cx="2435813" cy="2436288"/>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808785"/>
          </a:solidFill>
          <a:ln w="12700">
            <a:miter lim="400000"/>
          </a:ln>
        </p:spPr>
        <p:txBody>
          <a:bodyPr lIns="71437" tIns="71437" rIns="71437" bIns="71437" anchor="ctr"/>
          <a:lstStyle/>
          <a:p>
            <a:pPr>
              <a:defRPr>
                <a:solidFill>
                  <a:srgbClr val="FFFFFF"/>
                </a:solidFill>
              </a:defRPr>
            </a:pPr>
            <a:endParaRPr dirty="0">
              <a:latin typeface="Avenir Light" panose="020B0402020203020204" pitchFamily="34" charset="77"/>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6" name="Slide Number"/>
          <p:cNvSpPr txBox="1">
            <a:spLocks noGrp="1"/>
          </p:cNvSpPr>
          <p:nvPr>
            <p:ph type="sldNum" sz="quarter" idx="2"/>
          </p:nvPr>
        </p:nvSpPr>
        <p:spPr>
          <a:xfrm>
            <a:off x="23672800" y="13031364"/>
            <a:ext cx="650818" cy="7290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l" defTabSz="457200">
              <a:defRPr sz="3800">
                <a:solidFill>
                  <a:srgbClr val="000000"/>
                </a:solidFill>
              </a:defRPr>
            </a:lvl1pPr>
          </a:lstStyle>
          <a:p>
            <a:fld id="{86CB4B4D-7CA3-9044-876B-883B54F8677D}" type="slidenum">
              <a:rPr/>
              <a:t>14</a:t>
            </a:fld>
            <a:endParaRPr dirty="0"/>
          </a:p>
        </p:txBody>
      </p:sp>
      <p:sp>
        <p:nvSpPr>
          <p:cNvPr id="547" name="Error correcting codes"/>
          <p:cNvSpPr txBox="1"/>
          <p:nvPr/>
        </p:nvSpPr>
        <p:spPr>
          <a:xfrm>
            <a:off x="175992" y="217317"/>
            <a:ext cx="9533058" cy="1283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7400">
                <a:solidFill>
                  <a:srgbClr val="990000"/>
                </a:solidFill>
              </a:defRPr>
            </a:lvl1pPr>
          </a:lstStyle>
          <a:p>
            <a:r>
              <a:rPr dirty="0">
                <a:latin typeface="Avenir Light" panose="020B0402020203020204" pitchFamily="34" charset="77"/>
              </a:rPr>
              <a:t>Error correcting codes</a:t>
            </a:r>
          </a:p>
        </p:txBody>
      </p:sp>
      <p:sp>
        <p:nvSpPr>
          <p:cNvPr id="548" name="(n,b)- Reed-Solomon code:…"/>
          <p:cNvSpPr txBox="1"/>
          <p:nvPr/>
        </p:nvSpPr>
        <p:spPr>
          <a:xfrm>
            <a:off x="635000" y="2435761"/>
            <a:ext cx="23431626" cy="3237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p>
            <a:pPr lvl="1" algn="l">
              <a:spcBef>
                <a:spcPts val="1000"/>
              </a:spcBef>
              <a:defRPr sz="4400">
                <a:solidFill>
                  <a:srgbClr val="000000"/>
                </a:solidFill>
                <a:latin typeface="Gill Sans"/>
                <a:ea typeface="Gill Sans"/>
                <a:cs typeface="Gill Sans"/>
                <a:sym typeface="Gill Sans"/>
              </a:defRPr>
            </a:pPr>
            <a:r>
              <a:rPr dirty="0">
                <a:latin typeface="Avenir Book" panose="02000503020000020003" pitchFamily="2" charset="0"/>
              </a:rPr>
              <a:t>(</a:t>
            </a:r>
            <a:r>
              <a:rPr dirty="0" err="1">
                <a:latin typeface="Avenir Book" panose="02000503020000020003" pitchFamily="2" charset="0"/>
              </a:rPr>
              <a:t>n,b</a:t>
            </a:r>
            <a:r>
              <a:rPr dirty="0">
                <a:latin typeface="Avenir Book" panose="02000503020000020003" pitchFamily="2" charset="0"/>
              </a:rPr>
              <a:t>)- Reed-Solomon code:</a:t>
            </a:r>
          </a:p>
          <a:p>
            <a:pPr marL="889000" lvl="2" indent="-381000" algn="l">
              <a:spcBef>
                <a:spcPts val="1000"/>
              </a:spcBef>
              <a:buClr>
                <a:srgbClr val="FFD201"/>
              </a:buClr>
              <a:buSzPct val="70000"/>
              <a:buChar char="‣"/>
              <a:defRPr sz="4400">
                <a:solidFill>
                  <a:srgbClr val="000000"/>
                </a:solidFill>
              </a:defRPr>
            </a:pPr>
            <a:r>
              <a:rPr dirty="0">
                <a:latin typeface="Avenir Light" panose="020B0402020203020204" pitchFamily="34" charset="77"/>
              </a:rPr>
              <a:t>encodes b data symbols into codewords of n symbols</a:t>
            </a:r>
          </a:p>
          <a:p>
            <a:pPr marL="889000" lvl="2" indent="-381000" algn="l">
              <a:spcBef>
                <a:spcPts val="1000"/>
              </a:spcBef>
              <a:buClr>
                <a:srgbClr val="FFD201"/>
              </a:buClr>
              <a:buSzPct val="70000"/>
              <a:buChar char="‣"/>
              <a:defRPr sz="4400">
                <a:solidFill>
                  <a:srgbClr val="000000"/>
                </a:solidFill>
              </a:defRPr>
            </a:pPr>
            <a:r>
              <a:rPr dirty="0">
                <a:latin typeface="Avenir Light" panose="020B0402020203020204" pitchFamily="34" charset="77"/>
              </a:rPr>
              <a:t>the decoding algorithm can tolerate c errors and d erasures as long as n − b ≥ 2c + d </a:t>
            </a:r>
          </a:p>
          <a:p>
            <a:pPr marL="889000" lvl="2" indent="-381000" algn="l">
              <a:spcBef>
                <a:spcPts val="1000"/>
              </a:spcBef>
              <a:buClr>
                <a:srgbClr val="FFD201"/>
              </a:buClr>
              <a:buSzPct val="70000"/>
              <a:buChar char="‣"/>
              <a:defRPr sz="4400">
                <a:solidFill>
                  <a:srgbClr val="000000"/>
                </a:solidFill>
              </a:defRPr>
            </a:pPr>
            <a:r>
              <a:rPr dirty="0">
                <a:latin typeface="Avenir Light" panose="020B0402020203020204" pitchFamily="34" charset="77"/>
              </a:rPr>
              <a:t>set b = </a:t>
            </a:r>
            <a:r>
              <a:rPr dirty="0" err="1">
                <a:latin typeface="Avenir Light" panose="020B0402020203020204" pitchFamily="34" charset="77"/>
              </a:rPr>
              <a:t>t</a:t>
            </a:r>
            <a:r>
              <a:rPr baseline="-5999" dirty="0" err="1">
                <a:latin typeface="Avenir Light" panose="020B0402020203020204" pitchFamily="34" charset="77"/>
              </a:rPr>
              <a:t>s</a:t>
            </a:r>
            <a:r>
              <a:rPr baseline="-5999" dirty="0">
                <a:latin typeface="Avenir Light" panose="020B0402020203020204" pitchFamily="34" charset="77"/>
              </a:rPr>
              <a:t>   ⟹  </a:t>
            </a:r>
            <a:r>
              <a:rPr dirty="0">
                <a:latin typeface="Avenir Light" panose="020B0402020203020204" pitchFamily="34" charset="77"/>
              </a:rPr>
              <a:t>can tolerate either </a:t>
            </a:r>
            <a:r>
              <a:rPr dirty="0" err="1">
                <a:latin typeface="Avenir Light" panose="020B0402020203020204" pitchFamily="34" charset="77"/>
              </a:rPr>
              <a:t>t</a:t>
            </a:r>
            <a:r>
              <a:rPr baseline="-5999" dirty="0" err="1">
                <a:latin typeface="Avenir Light" panose="020B0402020203020204" pitchFamily="34" charset="77"/>
              </a:rPr>
              <a:t>s</a:t>
            </a:r>
            <a:r>
              <a:rPr dirty="0" err="1">
                <a:latin typeface="Avenir Light" panose="020B0402020203020204" pitchFamily="34" charset="77"/>
              </a:rPr>
              <a:t>+t</a:t>
            </a:r>
            <a:r>
              <a:rPr baseline="-5999" dirty="0" err="1">
                <a:latin typeface="Avenir Light" panose="020B0402020203020204" pitchFamily="34" charset="77"/>
              </a:rPr>
              <a:t>a</a:t>
            </a:r>
            <a:r>
              <a:rPr dirty="0">
                <a:latin typeface="Avenir Light" panose="020B0402020203020204" pitchFamily="34" charset="77"/>
              </a:rPr>
              <a:t> erasures or tolerate t</a:t>
            </a:r>
            <a:r>
              <a:rPr baseline="-5999" dirty="0">
                <a:latin typeface="Avenir Light" panose="020B0402020203020204" pitchFamily="34" charset="77"/>
              </a:rPr>
              <a:t>a</a:t>
            </a:r>
            <a:r>
              <a:rPr dirty="0">
                <a:latin typeface="Avenir Light" panose="020B0402020203020204" pitchFamily="34" charset="77"/>
              </a:rPr>
              <a:t> errors along with </a:t>
            </a:r>
            <a:r>
              <a:rPr dirty="0" err="1">
                <a:latin typeface="Avenir Light" panose="020B0402020203020204" pitchFamily="34" charset="77"/>
              </a:rPr>
              <a:t>t</a:t>
            </a:r>
            <a:r>
              <a:rPr baseline="-5999" dirty="0" err="1">
                <a:latin typeface="Avenir Light" panose="020B0402020203020204" pitchFamily="34" charset="77"/>
              </a:rPr>
              <a:t>s</a:t>
            </a:r>
            <a:r>
              <a:rPr dirty="0">
                <a:latin typeface="Avenir Light" panose="020B0402020203020204" pitchFamily="34" charset="77"/>
              </a:rPr>
              <a:t>−t</a:t>
            </a:r>
            <a:r>
              <a:rPr baseline="-5999" dirty="0">
                <a:latin typeface="Avenir Light" panose="020B0402020203020204" pitchFamily="34" charset="77"/>
              </a:rPr>
              <a:t>a</a:t>
            </a:r>
            <a:r>
              <a:rPr dirty="0">
                <a:latin typeface="Avenir Light" panose="020B0402020203020204" pitchFamily="34" charset="77"/>
              </a:rPr>
              <a:t> erasures</a:t>
            </a:r>
          </a:p>
        </p:txBody>
      </p:sp>
      <p:sp>
        <p:nvSpPr>
          <p:cNvPr id="549" name="Input distribution step…"/>
          <p:cNvSpPr txBox="1"/>
          <p:nvPr/>
        </p:nvSpPr>
        <p:spPr>
          <a:xfrm>
            <a:off x="635000" y="6541186"/>
            <a:ext cx="23032770" cy="3237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lvl="1" algn="l">
              <a:spcBef>
                <a:spcPts val="1000"/>
              </a:spcBef>
              <a:defRPr sz="4400">
                <a:solidFill>
                  <a:srgbClr val="000000"/>
                </a:solidFill>
                <a:latin typeface="Gill Sans"/>
                <a:ea typeface="Gill Sans"/>
                <a:cs typeface="Gill Sans"/>
                <a:sym typeface="Gill Sans"/>
              </a:defRPr>
            </a:pPr>
            <a:r>
              <a:rPr dirty="0">
                <a:latin typeface="Avenir Book" panose="02000503020000020003" pitchFamily="2" charset="0"/>
              </a:rPr>
              <a:t>Input distribution step</a:t>
            </a:r>
          </a:p>
          <a:p>
            <a:pPr marL="889000" lvl="2" indent="-381000" algn="l">
              <a:spcBef>
                <a:spcPts val="1000"/>
              </a:spcBef>
              <a:buClr>
                <a:srgbClr val="FFD201"/>
              </a:buClr>
              <a:buSzPct val="70000"/>
              <a:buChar char="‣"/>
              <a:defRPr sz="4400">
                <a:solidFill>
                  <a:srgbClr val="000000"/>
                </a:solidFill>
              </a:defRPr>
            </a:pPr>
            <a:r>
              <a:rPr dirty="0">
                <a:latin typeface="Avenir Light" panose="020B0402020203020204" pitchFamily="34" charset="77"/>
              </a:rPr>
              <a:t>split input into </a:t>
            </a:r>
            <a:r>
              <a:rPr dirty="0" err="1">
                <a:latin typeface="Avenir Light" panose="020B0402020203020204" pitchFamily="34" charset="77"/>
              </a:rPr>
              <a:t>t</a:t>
            </a:r>
            <a:r>
              <a:rPr baseline="-5999" dirty="0" err="1">
                <a:latin typeface="Avenir Light" panose="020B0402020203020204" pitchFamily="34" charset="77"/>
              </a:rPr>
              <a:t>s</a:t>
            </a:r>
            <a:r>
              <a:rPr dirty="0">
                <a:latin typeface="Avenir Light" panose="020B0402020203020204" pitchFamily="34" charset="77"/>
              </a:rPr>
              <a:t> blocks, encode into n smaller codewords using RS</a:t>
            </a:r>
          </a:p>
          <a:p>
            <a:pPr marL="889000" lvl="2" indent="-381000" algn="l">
              <a:spcBef>
                <a:spcPts val="1000"/>
              </a:spcBef>
              <a:buClr>
                <a:srgbClr val="FFD201"/>
              </a:buClr>
              <a:buSzPct val="70000"/>
              <a:buChar char="‣"/>
              <a:defRPr sz="4400">
                <a:solidFill>
                  <a:srgbClr val="000000"/>
                </a:solidFill>
              </a:defRPr>
            </a:pPr>
            <a:r>
              <a:rPr dirty="0">
                <a:latin typeface="Avenir Light" panose="020B0402020203020204" pitchFamily="34" charset="77"/>
              </a:rPr>
              <a:t>distribute to the rest of the parties signed codewords and the hash of the input</a:t>
            </a:r>
          </a:p>
          <a:p>
            <a:pPr marL="889000" lvl="2" indent="-381000" algn="l">
              <a:spcBef>
                <a:spcPts val="1000"/>
              </a:spcBef>
              <a:buClr>
                <a:srgbClr val="FFD201"/>
              </a:buClr>
              <a:buSzPct val="70000"/>
              <a:buChar char="‣"/>
              <a:defRPr sz="4400">
                <a:solidFill>
                  <a:srgbClr val="000000"/>
                </a:solidFill>
              </a:defRPr>
            </a:pPr>
            <a:r>
              <a:rPr dirty="0">
                <a:latin typeface="Avenir Light" panose="020B0402020203020204" pitchFamily="34" charset="77"/>
              </a:rPr>
              <a:t>multicast validly signed messages</a:t>
            </a:r>
          </a:p>
        </p:txBody>
      </p:sp>
      <p:sp>
        <p:nvSpPr>
          <p:cNvPr id="550" name="Reconstruction…"/>
          <p:cNvSpPr txBox="1"/>
          <p:nvPr/>
        </p:nvSpPr>
        <p:spPr>
          <a:xfrm>
            <a:off x="635000" y="10147897"/>
            <a:ext cx="22961413" cy="243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lvl="1" algn="l">
              <a:spcBef>
                <a:spcPts val="1000"/>
              </a:spcBef>
              <a:defRPr sz="4400">
                <a:solidFill>
                  <a:srgbClr val="000000"/>
                </a:solidFill>
                <a:latin typeface="Gill Sans"/>
                <a:ea typeface="Gill Sans"/>
                <a:cs typeface="Gill Sans"/>
                <a:sym typeface="Gill Sans"/>
              </a:defRPr>
            </a:pPr>
            <a:r>
              <a:rPr dirty="0">
                <a:latin typeface="Avenir Book" panose="02000503020000020003" pitchFamily="2" charset="0"/>
              </a:rPr>
              <a:t>Reconstruction</a:t>
            </a:r>
          </a:p>
          <a:p>
            <a:pPr marL="889000" lvl="2" indent="-381000" algn="l">
              <a:spcBef>
                <a:spcPts val="1000"/>
              </a:spcBef>
              <a:buClr>
                <a:srgbClr val="FFD201"/>
              </a:buClr>
              <a:buSzPct val="70000"/>
              <a:buChar char="‣"/>
              <a:defRPr sz="4400">
                <a:solidFill>
                  <a:srgbClr val="000000"/>
                </a:solidFill>
              </a:defRPr>
            </a:pPr>
            <a:r>
              <a:rPr dirty="0">
                <a:latin typeface="Avenir Light" panose="020B0402020203020204" pitchFamily="34" charset="77"/>
              </a:rPr>
              <a:t>check whether at least n − </a:t>
            </a:r>
            <a:r>
              <a:rPr dirty="0" err="1">
                <a:latin typeface="Avenir Light" panose="020B0402020203020204" pitchFamily="34" charset="77"/>
              </a:rPr>
              <a:t>t</a:t>
            </a:r>
            <a:r>
              <a:rPr sz="4200" baseline="-5999" dirty="0" err="1">
                <a:latin typeface="Avenir Light" panose="020B0402020203020204" pitchFamily="34" charset="77"/>
              </a:rPr>
              <a:t>s</a:t>
            </a:r>
            <a:r>
              <a:rPr sz="4200" dirty="0">
                <a:latin typeface="Avenir Light" panose="020B0402020203020204" pitchFamily="34" charset="77"/>
              </a:rPr>
              <a:t> </a:t>
            </a:r>
            <a:r>
              <a:rPr dirty="0">
                <a:latin typeface="Avenir Light" panose="020B0402020203020204" pitchFamily="34" charset="77"/>
              </a:rPr>
              <a:t>of the valid messages have the same associated hash value</a:t>
            </a:r>
          </a:p>
          <a:p>
            <a:pPr marL="889000" lvl="2" indent="-381000" algn="l">
              <a:spcBef>
                <a:spcPts val="1000"/>
              </a:spcBef>
              <a:buClr>
                <a:srgbClr val="FFD201"/>
              </a:buClr>
              <a:buSzPct val="70000"/>
              <a:buChar char="‣"/>
              <a:defRPr sz="4400">
                <a:solidFill>
                  <a:srgbClr val="000000"/>
                </a:solidFill>
              </a:defRPr>
            </a:pPr>
            <a:r>
              <a:rPr dirty="0">
                <a:latin typeface="Avenir Light" panose="020B0402020203020204" pitchFamily="34" charset="77"/>
              </a:rPr>
              <a:t>wait for more messages if not</a:t>
            </a:r>
          </a:p>
        </p:txBody>
      </p:sp>
      <p:sp>
        <p:nvSpPr>
          <p:cNvPr id="551" name="Gear"/>
          <p:cNvSpPr/>
          <p:nvPr/>
        </p:nvSpPr>
        <p:spPr>
          <a:xfrm>
            <a:off x="21525562" y="255056"/>
            <a:ext cx="2435813" cy="2436288"/>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808785"/>
          </a:solidFill>
          <a:ln w="12700">
            <a:miter lim="400000"/>
          </a:ln>
        </p:spPr>
        <p:txBody>
          <a:bodyPr lIns="71437" tIns="71437" rIns="71437" bIns="71437" anchor="ctr"/>
          <a:lstStyle/>
          <a:p>
            <a:pPr>
              <a:defRPr>
                <a:solidFill>
                  <a:srgbClr val="FFFFFF"/>
                </a:solidFill>
              </a:defRPr>
            </a:pPr>
            <a:endParaRPr dirty="0">
              <a:latin typeface="Avenir Light" panose="020B0402020203020204" pitchFamily="34" charset="77"/>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1" animBg="1" advAuto="0"/>
      <p:bldP spid="550" grpId="2" animBg="1" advAuto="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5" name="Slide Number"/>
          <p:cNvSpPr txBox="1">
            <a:spLocks noGrp="1"/>
          </p:cNvSpPr>
          <p:nvPr>
            <p:ph type="sldNum" sz="quarter" idx="2"/>
          </p:nvPr>
        </p:nvSpPr>
        <p:spPr>
          <a:xfrm>
            <a:off x="23672800" y="13031364"/>
            <a:ext cx="650818" cy="7290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l" defTabSz="457200">
              <a:defRPr sz="3800">
                <a:solidFill>
                  <a:srgbClr val="000000"/>
                </a:solidFill>
              </a:defRPr>
            </a:lvl1pPr>
          </a:lstStyle>
          <a:p>
            <a:fld id="{86CB4B4D-7CA3-9044-876B-883B54F8677D}" type="slidenum">
              <a:rPr/>
              <a:t>15</a:t>
            </a:fld>
            <a:endParaRPr dirty="0"/>
          </a:p>
        </p:txBody>
      </p:sp>
      <p:sp>
        <p:nvSpPr>
          <p:cNvPr id="556" name="Line"/>
          <p:cNvSpPr/>
          <p:nvPr/>
        </p:nvSpPr>
        <p:spPr>
          <a:xfrm flipV="1">
            <a:off x="13674081" y="5407204"/>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57" name="Line"/>
          <p:cNvSpPr/>
          <p:nvPr/>
        </p:nvSpPr>
        <p:spPr>
          <a:xfrm>
            <a:off x="13669067" y="6873828"/>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58" name="Line"/>
          <p:cNvSpPr/>
          <p:nvPr/>
        </p:nvSpPr>
        <p:spPr>
          <a:xfrm flipV="1">
            <a:off x="13669067" y="9334227"/>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59" name="Line"/>
          <p:cNvSpPr/>
          <p:nvPr/>
        </p:nvSpPr>
        <p:spPr>
          <a:xfrm>
            <a:off x="13682403" y="5419904"/>
            <a:ext cx="1564223" cy="1362013"/>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60" name="Line"/>
          <p:cNvSpPr/>
          <p:nvPr/>
        </p:nvSpPr>
        <p:spPr>
          <a:xfrm>
            <a:off x="13677246" y="5440228"/>
            <a:ext cx="1532859" cy="3807229"/>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61" name="Line"/>
          <p:cNvSpPr/>
          <p:nvPr/>
        </p:nvSpPr>
        <p:spPr>
          <a:xfrm>
            <a:off x="13657181" y="6880665"/>
            <a:ext cx="1558606" cy="2430549"/>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62" name="Line"/>
          <p:cNvSpPr/>
          <p:nvPr/>
        </p:nvSpPr>
        <p:spPr>
          <a:xfrm flipV="1">
            <a:off x="13683852" y="5431601"/>
            <a:ext cx="1580640" cy="3897496"/>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63" name="Line"/>
          <p:cNvSpPr/>
          <p:nvPr/>
        </p:nvSpPr>
        <p:spPr>
          <a:xfrm flipV="1">
            <a:off x="13684520" y="6848180"/>
            <a:ext cx="1597269" cy="2456536"/>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64" name="Line"/>
          <p:cNvSpPr/>
          <p:nvPr/>
        </p:nvSpPr>
        <p:spPr>
          <a:xfrm flipV="1">
            <a:off x="13680782" y="5471832"/>
            <a:ext cx="1599616" cy="1389622"/>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65" name="Line"/>
          <p:cNvSpPr/>
          <p:nvPr/>
        </p:nvSpPr>
        <p:spPr>
          <a:xfrm flipV="1">
            <a:off x="10775238" y="5407204"/>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66" name="Line"/>
          <p:cNvSpPr/>
          <p:nvPr/>
        </p:nvSpPr>
        <p:spPr>
          <a:xfrm>
            <a:off x="10770226" y="6873828"/>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67" name="Line"/>
          <p:cNvSpPr/>
          <p:nvPr/>
        </p:nvSpPr>
        <p:spPr>
          <a:xfrm flipV="1">
            <a:off x="10770226" y="9334227"/>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68" name="Line"/>
          <p:cNvSpPr/>
          <p:nvPr/>
        </p:nvSpPr>
        <p:spPr>
          <a:xfrm>
            <a:off x="10783560" y="5419904"/>
            <a:ext cx="1564223" cy="1362013"/>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69" name="Line"/>
          <p:cNvSpPr/>
          <p:nvPr/>
        </p:nvSpPr>
        <p:spPr>
          <a:xfrm>
            <a:off x="10778404" y="5440228"/>
            <a:ext cx="1532859" cy="3807229"/>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70" name="Line"/>
          <p:cNvSpPr/>
          <p:nvPr/>
        </p:nvSpPr>
        <p:spPr>
          <a:xfrm>
            <a:off x="10758339" y="6880665"/>
            <a:ext cx="1558606" cy="2430549"/>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71" name="Line"/>
          <p:cNvSpPr/>
          <p:nvPr/>
        </p:nvSpPr>
        <p:spPr>
          <a:xfrm flipV="1">
            <a:off x="10785010" y="5431601"/>
            <a:ext cx="1580641" cy="3897496"/>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72" name="Line"/>
          <p:cNvSpPr/>
          <p:nvPr/>
        </p:nvSpPr>
        <p:spPr>
          <a:xfrm flipV="1">
            <a:off x="10785678" y="6848180"/>
            <a:ext cx="1597268" cy="2456536"/>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73" name="Line"/>
          <p:cNvSpPr/>
          <p:nvPr/>
        </p:nvSpPr>
        <p:spPr>
          <a:xfrm flipV="1">
            <a:off x="10781940" y="5471832"/>
            <a:ext cx="1599616" cy="1389622"/>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74" name="Line"/>
          <p:cNvSpPr/>
          <p:nvPr/>
        </p:nvSpPr>
        <p:spPr>
          <a:xfrm flipV="1">
            <a:off x="7965178" y="5407204"/>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75" name="Line"/>
          <p:cNvSpPr/>
          <p:nvPr/>
        </p:nvSpPr>
        <p:spPr>
          <a:xfrm>
            <a:off x="7960166" y="6873828"/>
            <a:ext cx="1607923"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76" name="Line"/>
          <p:cNvSpPr/>
          <p:nvPr/>
        </p:nvSpPr>
        <p:spPr>
          <a:xfrm flipV="1">
            <a:off x="7960166" y="9334227"/>
            <a:ext cx="1607923"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77" name="Line"/>
          <p:cNvSpPr/>
          <p:nvPr/>
        </p:nvSpPr>
        <p:spPr>
          <a:xfrm>
            <a:off x="7973500" y="5419904"/>
            <a:ext cx="1564224" cy="1362013"/>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78" name="Line"/>
          <p:cNvSpPr/>
          <p:nvPr/>
        </p:nvSpPr>
        <p:spPr>
          <a:xfrm>
            <a:off x="7968344" y="5440228"/>
            <a:ext cx="1532860" cy="3807229"/>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79" name="Line"/>
          <p:cNvSpPr/>
          <p:nvPr/>
        </p:nvSpPr>
        <p:spPr>
          <a:xfrm>
            <a:off x="7948279" y="6880665"/>
            <a:ext cx="1558606" cy="2430549"/>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80" name="Line"/>
          <p:cNvSpPr/>
          <p:nvPr/>
        </p:nvSpPr>
        <p:spPr>
          <a:xfrm flipV="1">
            <a:off x="7974950" y="5431601"/>
            <a:ext cx="1580640" cy="3897496"/>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81" name="Line"/>
          <p:cNvSpPr/>
          <p:nvPr/>
        </p:nvSpPr>
        <p:spPr>
          <a:xfrm flipV="1">
            <a:off x="7975618" y="6848180"/>
            <a:ext cx="1597269" cy="2456536"/>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82" name="Line"/>
          <p:cNvSpPr/>
          <p:nvPr/>
        </p:nvSpPr>
        <p:spPr>
          <a:xfrm flipV="1">
            <a:off x="7971879" y="5471832"/>
            <a:ext cx="1599617" cy="1389622"/>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83" name="Line"/>
          <p:cNvSpPr/>
          <p:nvPr/>
        </p:nvSpPr>
        <p:spPr>
          <a:xfrm flipV="1">
            <a:off x="5230738" y="5403869"/>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84" name="Line"/>
          <p:cNvSpPr/>
          <p:nvPr/>
        </p:nvSpPr>
        <p:spPr>
          <a:xfrm>
            <a:off x="5225725" y="6870493"/>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85" name="Line"/>
          <p:cNvSpPr/>
          <p:nvPr/>
        </p:nvSpPr>
        <p:spPr>
          <a:xfrm flipV="1">
            <a:off x="5225725" y="9330893"/>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86" name="Line"/>
          <p:cNvSpPr/>
          <p:nvPr/>
        </p:nvSpPr>
        <p:spPr>
          <a:xfrm>
            <a:off x="5239059" y="5416569"/>
            <a:ext cx="1564224" cy="1362013"/>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87" name="Line"/>
          <p:cNvSpPr/>
          <p:nvPr/>
        </p:nvSpPr>
        <p:spPr>
          <a:xfrm>
            <a:off x="5233903" y="5436893"/>
            <a:ext cx="1532860" cy="3807229"/>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88" name="Line"/>
          <p:cNvSpPr/>
          <p:nvPr/>
        </p:nvSpPr>
        <p:spPr>
          <a:xfrm>
            <a:off x="5213839" y="6877330"/>
            <a:ext cx="1558605" cy="2430549"/>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89" name="Line"/>
          <p:cNvSpPr/>
          <p:nvPr/>
        </p:nvSpPr>
        <p:spPr>
          <a:xfrm flipV="1">
            <a:off x="5240510" y="5428267"/>
            <a:ext cx="1580640" cy="3897496"/>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90" name="Line"/>
          <p:cNvSpPr/>
          <p:nvPr/>
        </p:nvSpPr>
        <p:spPr>
          <a:xfrm flipV="1">
            <a:off x="5241177" y="6844845"/>
            <a:ext cx="1597269" cy="2456537"/>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91" name="Line"/>
          <p:cNvSpPr/>
          <p:nvPr/>
        </p:nvSpPr>
        <p:spPr>
          <a:xfrm flipV="1">
            <a:off x="5237439" y="5468498"/>
            <a:ext cx="1599616" cy="138962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92" name="Input distribution"/>
          <p:cNvSpPr txBox="1"/>
          <p:nvPr/>
        </p:nvSpPr>
        <p:spPr>
          <a:xfrm>
            <a:off x="2324087" y="2529696"/>
            <a:ext cx="5680383" cy="752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4000">
                <a:solidFill>
                  <a:srgbClr val="000000"/>
                </a:solidFill>
                <a:latin typeface="Helvetica Light"/>
                <a:ea typeface="Helvetica Light"/>
                <a:cs typeface="Helvetica Light"/>
                <a:sym typeface="Helvetica Light"/>
              </a:defRPr>
            </a:lvl1pPr>
          </a:lstStyle>
          <a:p>
            <a:r>
              <a:rPr dirty="0">
                <a:latin typeface="Arial" panose="020B0604020202020204" pitchFamily="34" charset="0"/>
                <a:cs typeface="Arial" panose="020B0604020202020204" pitchFamily="34" charset="0"/>
              </a:rPr>
              <a:t>Input distribution</a:t>
            </a:r>
          </a:p>
        </p:txBody>
      </p:sp>
      <p:pic>
        <p:nvPicPr>
          <p:cNvPr id="593" name="Image" descr="Image"/>
          <p:cNvPicPr>
            <a:picLocks noChangeAspect="1"/>
          </p:cNvPicPr>
          <p:nvPr/>
        </p:nvPicPr>
        <p:blipFill>
          <a:blip r:embed="rId3"/>
          <a:stretch>
            <a:fillRect/>
          </a:stretch>
        </p:blipFill>
        <p:spPr>
          <a:xfrm>
            <a:off x="4653684" y="7851760"/>
            <a:ext cx="76201" cy="558801"/>
          </a:xfrm>
          <a:prstGeom prst="rect">
            <a:avLst/>
          </a:prstGeom>
          <a:ln w="12700">
            <a:miter lim="400000"/>
          </a:ln>
        </p:spPr>
      </p:pic>
      <p:pic>
        <p:nvPicPr>
          <p:cNvPr id="594" name="Image" descr="Image"/>
          <p:cNvPicPr>
            <a:picLocks noChangeAspect="1"/>
          </p:cNvPicPr>
          <p:nvPr/>
        </p:nvPicPr>
        <p:blipFill>
          <a:blip r:embed="rId3"/>
          <a:stretch>
            <a:fillRect/>
          </a:stretch>
        </p:blipFill>
        <p:spPr>
          <a:xfrm>
            <a:off x="7371743" y="7860237"/>
            <a:ext cx="76201" cy="558801"/>
          </a:xfrm>
          <a:prstGeom prst="rect">
            <a:avLst/>
          </a:prstGeom>
          <a:ln w="12700">
            <a:miter lim="400000"/>
          </a:ln>
        </p:spPr>
      </p:pic>
      <p:pic>
        <p:nvPicPr>
          <p:cNvPr id="595" name="Image" descr="Image"/>
          <p:cNvPicPr>
            <a:picLocks noChangeAspect="1"/>
          </p:cNvPicPr>
          <p:nvPr/>
        </p:nvPicPr>
        <p:blipFill>
          <a:blip r:embed="rId4"/>
          <a:stretch>
            <a:fillRect/>
          </a:stretch>
        </p:blipFill>
        <p:spPr>
          <a:xfrm>
            <a:off x="2784331" y="5217007"/>
            <a:ext cx="1295401" cy="368301"/>
          </a:xfrm>
          <a:prstGeom prst="rect">
            <a:avLst/>
          </a:prstGeom>
          <a:ln w="12700">
            <a:miter lim="400000"/>
          </a:ln>
        </p:spPr>
      </p:pic>
      <p:pic>
        <p:nvPicPr>
          <p:cNvPr id="596" name="Image" descr="Image"/>
          <p:cNvPicPr>
            <a:picLocks noChangeAspect="1"/>
          </p:cNvPicPr>
          <p:nvPr/>
        </p:nvPicPr>
        <p:blipFill>
          <a:blip r:embed="rId5"/>
          <a:stretch>
            <a:fillRect/>
          </a:stretch>
        </p:blipFill>
        <p:spPr>
          <a:xfrm>
            <a:off x="2783542" y="6687757"/>
            <a:ext cx="1295401" cy="368301"/>
          </a:xfrm>
          <a:prstGeom prst="rect">
            <a:avLst/>
          </a:prstGeom>
          <a:ln w="12700">
            <a:miter lim="400000"/>
          </a:ln>
        </p:spPr>
      </p:pic>
      <p:pic>
        <p:nvPicPr>
          <p:cNvPr id="597" name="Image" descr="Image"/>
          <p:cNvPicPr>
            <a:picLocks noChangeAspect="1"/>
          </p:cNvPicPr>
          <p:nvPr/>
        </p:nvPicPr>
        <p:blipFill>
          <a:blip r:embed="rId6"/>
          <a:stretch>
            <a:fillRect/>
          </a:stretch>
        </p:blipFill>
        <p:spPr>
          <a:xfrm>
            <a:off x="2694884" y="9105526"/>
            <a:ext cx="1346201" cy="368301"/>
          </a:xfrm>
          <a:prstGeom prst="rect">
            <a:avLst/>
          </a:prstGeom>
          <a:ln w="12700">
            <a:miter lim="400000"/>
          </a:ln>
        </p:spPr>
      </p:pic>
      <p:sp>
        <p:nvSpPr>
          <p:cNvPr id="598" name="Rectangle"/>
          <p:cNvSpPr/>
          <p:nvPr/>
        </p:nvSpPr>
        <p:spPr>
          <a:xfrm>
            <a:off x="15474401" y="6525974"/>
            <a:ext cx="1582524" cy="765375"/>
          </a:xfrm>
          <a:prstGeom prst="rect">
            <a:avLst/>
          </a:prstGeom>
          <a:solidFill>
            <a:srgbClr val="B4CDD3"/>
          </a:solidFill>
          <a:ln w="25400">
            <a:solidFill>
              <a:srgbClr val="85888D"/>
            </a:solidFill>
            <a:miter lim="400000"/>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599" name="Rectangle"/>
          <p:cNvSpPr/>
          <p:nvPr/>
        </p:nvSpPr>
        <p:spPr>
          <a:xfrm>
            <a:off x="15476709" y="5098463"/>
            <a:ext cx="1582524" cy="765375"/>
          </a:xfrm>
          <a:prstGeom prst="rect">
            <a:avLst/>
          </a:prstGeom>
          <a:solidFill>
            <a:srgbClr val="B4CDD3"/>
          </a:solidFill>
          <a:ln w="25400">
            <a:solidFill>
              <a:srgbClr val="85888D"/>
            </a:solidFill>
            <a:miter lim="400000"/>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pic>
        <p:nvPicPr>
          <p:cNvPr id="600" name="Image" descr="Image"/>
          <p:cNvPicPr>
            <a:picLocks noChangeAspect="1"/>
          </p:cNvPicPr>
          <p:nvPr/>
        </p:nvPicPr>
        <p:blipFill>
          <a:blip r:embed="rId3"/>
          <a:stretch>
            <a:fillRect/>
          </a:stretch>
        </p:blipFill>
        <p:spPr>
          <a:xfrm>
            <a:off x="16167276" y="7940785"/>
            <a:ext cx="76201" cy="558801"/>
          </a:xfrm>
          <a:prstGeom prst="rect">
            <a:avLst/>
          </a:prstGeom>
          <a:ln w="12700">
            <a:miter lim="400000"/>
          </a:ln>
        </p:spPr>
      </p:pic>
      <p:grpSp>
        <p:nvGrpSpPr>
          <p:cNvPr id="605" name="Group"/>
          <p:cNvGrpSpPr/>
          <p:nvPr/>
        </p:nvGrpSpPr>
        <p:grpSpPr>
          <a:xfrm>
            <a:off x="10496743" y="2482599"/>
            <a:ext cx="3632201" cy="6792418"/>
            <a:chOff x="0" y="0"/>
            <a:chExt cx="3632200" cy="6792416"/>
          </a:xfrm>
        </p:grpSpPr>
        <p:sp>
          <p:nvSpPr>
            <p:cNvPr id="601" name="Sign and multicast correct hashes"/>
            <p:cNvSpPr txBox="1"/>
            <p:nvPr/>
          </p:nvSpPr>
          <p:spPr>
            <a:xfrm>
              <a:off x="0" y="-1"/>
              <a:ext cx="3632200" cy="19716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lvl1pPr>
                <a:defRPr sz="4000">
                  <a:solidFill>
                    <a:srgbClr val="000000"/>
                  </a:solidFill>
                  <a:latin typeface="Helvetica Light"/>
                  <a:ea typeface="Helvetica Light"/>
                  <a:cs typeface="Helvetica Light"/>
                  <a:sym typeface="Helvetica Light"/>
                </a:defRPr>
              </a:lvl1pPr>
            </a:lstStyle>
            <a:p>
              <a:r>
                <a:rPr dirty="0">
                  <a:latin typeface="Arial" panose="020B0604020202020204" pitchFamily="34" charset="0"/>
                  <a:cs typeface="Arial" panose="020B0604020202020204" pitchFamily="34" charset="0"/>
                </a:rPr>
                <a:t>Sign and multicast correct hashes</a:t>
              </a:r>
            </a:p>
          </p:txBody>
        </p:sp>
        <p:pic>
          <p:nvPicPr>
            <p:cNvPr id="602" name="Image" descr="Image"/>
            <p:cNvPicPr>
              <a:picLocks noChangeAspect="1"/>
            </p:cNvPicPr>
            <p:nvPr/>
          </p:nvPicPr>
          <p:blipFill>
            <a:blip r:embed="rId7"/>
            <a:stretch>
              <a:fillRect/>
            </a:stretch>
          </p:blipFill>
          <p:spPr>
            <a:xfrm>
              <a:off x="614254" y="2342298"/>
              <a:ext cx="1130301" cy="469901"/>
            </a:xfrm>
            <a:prstGeom prst="rect">
              <a:avLst/>
            </a:prstGeom>
            <a:ln w="12700" cap="flat">
              <a:noFill/>
              <a:miter lim="400000"/>
            </a:ln>
            <a:effectLst/>
          </p:spPr>
        </p:pic>
        <p:pic>
          <p:nvPicPr>
            <p:cNvPr id="603" name="Image" descr="Image"/>
            <p:cNvPicPr>
              <a:picLocks noChangeAspect="1"/>
            </p:cNvPicPr>
            <p:nvPr/>
          </p:nvPicPr>
          <p:blipFill>
            <a:blip r:embed="rId8"/>
            <a:stretch>
              <a:fillRect/>
            </a:stretch>
          </p:blipFill>
          <p:spPr>
            <a:xfrm>
              <a:off x="521775" y="3847404"/>
              <a:ext cx="1143001" cy="469901"/>
            </a:xfrm>
            <a:prstGeom prst="rect">
              <a:avLst/>
            </a:prstGeom>
            <a:ln w="12700" cap="flat">
              <a:noFill/>
              <a:miter lim="400000"/>
            </a:ln>
            <a:effectLst/>
          </p:spPr>
        </p:pic>
        <p:pic>
          <p:nvPicPr>
            <p:cNvPr id="604" name="Image" descr="Image"/>
            <p:cNvPicPr>
              <a:picLocks noChangeAspect="1"/>
            </p:cNvPicPr>
            <p:nvPr/>
          </p:nvPicPr>
          <p:blipFill>
            <a:blip r:embed="rId9"/>
            <a:stretch>
              <a:fillRect/>
            </a:stretch>
          </p:blipFill>
          <p:spPr>
            <a:xfrm>
              <a:off x="404159" y="6322516"/>
              <a:ext cx="1244601" cy="469901"/>
            </a:xfrm>
            <a:prstGeom prst="rect">
              <a:avLst/>
            </a:prstGeom>
            <a:ln w="12700" cap="flat">
              <a:noFill/>
              <a:miter lim="400000"/>
            </a:ln>
            <a:effectLst/>
          </p:spPr>
        </p:pic>
      </p:grpSp>
      <p:sp>
        <p:nvSpPr>
          <p:cNvPr id="606" name="Rectangle"/>
          <p:cNvSpPr/>
          <p:nvPr/>
        </p:nvSpPr>
        <p:spPr>
          <a:xfrm>
            <a:off x="15479777" y="8925478"/>
            <a:ext cx="1582524" cy="765375"/>
          </a:xfrm>
          <a:prstGeom prst="rect">
            <a:avLst/>
          </a:prstGeom>
          <a:solidFill>
            <a:srgbClr val="B4CDD3"/>
          </a:solidFill>
          <a:ln w="25400">
            <a:solidFill>
              <a:srgbClr val="85888D"/>
            </a:solidFill>
            <a:miter lim="400000"/>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607" name="Line"/>
          <p:cNvSpPr/>
          <p:nvPr/>
        </p:nvSpPr>
        <p:spPr>
          <a:xfrm flipV="1">
            <a:off x="17213158" y="5369104"/>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608" name="Line"/>
          <p:cNvSpPr/>
          <p:nvPr/>
        </p:nvSpPr>
        <p:spPr>
          <a:xfrm>
            <a:off x="17208146" y="6835728"/>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609" name="Line"/>
          <p:cNvSpPr/>
          <p:nvPr/>
        </p:nvSpPr>
        <p:spPr>
          <a:xfrm flipV="1">
            <a:off x="17208146" y="9296127"/>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610" name="Line"/>
          <p:cNvSpPr/>
          <p:nvPr/>
        </p:nvSpPr>
        <p:spPr>
          <a:xfrm>
            <a:off x="17221480" y="5381804"/>
            <a:ext cx="1564223" cy="1362013"/>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611" name="Line"/>
          <p:cNvSpPr/>
          <p:nvPr/>
        </p:nvSpPr>
        <p:spPr>
          <a:xfrm>
            <a:off x="17216323" y="5402128"/>
            <a:ext cx="1532859" cy="3807229"/>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612" name="Line"/>
          <p:cNvSpPr/>
          <p:nvPr/>
        </p:nvSpPr>
        <p:spPr>
          <a:xfrm>
            <a:off x="17196260" y="6842565"/>
            <a:ext cx="1558605" cy="2430549"/>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613" name="Line"/>
          <p:cNvSpPr/>
          <p:nvPr/>
        </p:nvSpPr>
        <p:spPr>
          <a:xfrm flipV="1">
            <a:off x="17222930" y="5393501"/>
            <a:ext cx="1580640" cy="3897496"/>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614" name="Line"/>
          <p:cNvSpPr/>
          <p:nvPr/>
        </p:nvSpPr>
        <p:spPr>
          <a:xfrm flipV="1">
            <a:off x="17223597" y="6810080"/>
            <a:ext cx="1597269" cy="2456536"/>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615" name="Line"/>
          <p:cNvSpPr/>
          <p:nvPr/>
        </p:nvSpPr>
        <p:spPr>
          <a:xfrm flipV="1">
            <a:off x="17219859" y="5433732"/>
            <a:ext cx="1599616" cy="1389622"/>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grpSp>
        <p:nvGrpSpPr>
          <p:cNvPr id="623" name="Group"/>
          <p:cNvGrpSpPr/>
          <p:nvPr/>
        </p:nvGrpSpPr>
        <p:grpSpPr>
          <a:xfrm>
            <a:off x="14082400" y="2476771"/>
            <a:ext cx="4448287" cy="7028207"/>
            <a:chOff x="0" y="0"/>
            <a:chExt cx="4448285" cy="7028205"/>
          </a:xfrm>
        </p:grpSpPr>
        <p:sp>
          <p:nvSpPr>
            <p:cNvPr id="616" name="Collect commit certificates and agree on output"/>
            <p:cNvSpPr txBox="1"/>
            <p:nvPr/>
          </p:nvSpPr>
          <p:spPr>
            <a:xfrm>
              <a:off x="434167" y="-1"/>
              <a:ext cx="4014119" cy="19716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lvl1pPr>
                <a:defRPr sz="4000">
                  <a:solidFill>
                    <a:srgbClr val="000000"/>
                  </a:solidFill>
                  <a:latin typeface="Helvetica Light"/>
                  <a:ea typeface="Helvetica Light"/>
                  <a:cs typeface="Helvetica Light"/>
                  <a:sym typeface="Helvetica Light"/>
                </a:defRPr>
              </a:lvl1pPr>
            </a:lstStyle>
            <a:p>
              <a:r>
                <a:rPr dirty="0">
                  <a:latin typeface="Arial" panose="020B0604020202020204" pitchFamily="34" charset="0"/>
                  <a:cs typeface="Arial" panose="020B0604020202020204" pitchFamily="34" charset="0"/>
                </a:rPr>
                <a:t>Collect commit certificates and agree on output</a:t>
              </a:r>
            </a:p>
          </p:txBody>
        </p:sp>
        <p:pic>
          <p:nvPicPr>
            <p:cNvPr id="617" name="Image" descr="Image"/>
            <p:cNvPicPr>
              <a:picLocks noChangeAspect="1"/>
            </p:cNvPicPr>
            <p:nvPr/>
          </p:nvPicPr>
          <p:blipFill>
            <a:blip r:embed="rId10"/>
            <a:stretch>
              <a:fillRect/>
            </a:stretch>
          </p:blipFill>
          <p:spPr>
            <a:xfrm>
              <a:off x="36810" y="2454401"/>
              <a:ext cx="673101" cy="495301"/>
            </a:xfrm>
            <a:prstGeom prst="rect">
              <a:avLst/>
            </a:prstGeom>
            <a:ln w="12700" cap="flat">
              <a:noFill/>
              <a:miter lim="400000"/>
            </a:ln>
            <a:effectLst/>
          </p:spPr>
        </p:pic>
        <p:pic>
          <p:nvPicPr>
            <p:cNvPr id="618" name="Image" descr="Image"/>
            <p:cNvPicPr>
              <a:picLocks noChangeAspect="1"/>
            </p:cNvPicPr>
            <p:nvPr/>
          </p:nvPicPr>
          <p:blipFill>
            <a:blip r:embed="rId10"/>
            <a:stretch>
              <a:fillRect/>
            </a:stretch>
          </p:blipFill>
          <p:spPr>
            <a:xfrm>
              <a:off x="12188" y="3905749"/>
              <a:ext cx="673101" cy="495301"/>
            </a:xfrm>
            <a:prstGeom prst="rect">
              <a:avLst/>
            </a:prstGeom>
            <a:ln w="12700" cap="flat">
              <a:noFill/>
              <a:miter lim="400000"/>
            </a:ln>
            <a:effectLst/>
          </p:spPr>
        </p:pic>
        <p:pic>
          <p:nvPicPr>
            <p:cNvPr id="619" name="Image" descr="Image"/>
            <p:cNvPicPr>
              <a:picLocks noChangeAspect="1"/>
            </p:cNvPicPr>
            <p:nvPr/>
          </p:nvPicPr>
          <p:blipFill>
            <a:blip r:embed="rId10"/>
            <a:stretch>
              <a:fillRect/>
            </a:stretch>
          </p:blipFill>
          <p:spPr>
            <a:xfrm>
              <a:off x="0" y="6315644"/>
              <a:ext cx="673100" cy="495301"/>
            </a:xfrm>
            <a:prstGeom prst="rect">
              <a:avLst/>
            </a:prstGeom>
            <a:ln w="12700" cap="flat">
              <a:noFill/>
              <a:miter lim="400000"/>
            </a:ln>
            <a:effectLst/>
          </p:spPr>
        </p:pic>
        <p:pic>
          <p:nvPicPr>
            <p:cNvPr id="620" name="Image" descr="Image"/>
            <p:cNvPicPr>
              <a:picLocks noChangeAspect="1"/>
            </p:cNvPicPr>
            <p:nvPr/>
          </p:nvPicPr>
          <p:blipFill>
            <a:blip r:embed="rId11"/>
            <a:stretch>
              <a:fillRect/>
            </a:stretch>
          </p:blipFill>
          <p:spPr>
            <a:xfrm>
              <a:off x="1860559" y="2827879"/>
              <a:ext cx="723901" cy="393701"/>
            </a:xfrm>
            <a:prstGeom prst="rect">
              <a:avLst/>
            </a:prstGeom>
            <a:ln w="12700" cap="flat">
              <a:noFill/>
              <a:miter lim="400000"/>
            </a:ln>
            <a:effectLst/>
          </p:spPr>
        </p:pic>
        <p:pic>
          <p:nvPicPr>
            <p:cNvPr id="621" name="Image" descr="Image"/>
            <p:cNvPicPr>
              <a:picLocks noChangeAspect="1"/>
            </p:cNvPicPr>
            <p:nvPr/>
          </p:nvPicPr>
          <p:blipFill>
            <a:blip r:embed="rId12"/>
            <a:stretch>
              <a:fillRect/>
            </a:stretch>
          </p:blipFill>
          <p:spPr>
            <a:xfrm>
              <a:off x="1892754" y="4301500"/>
              <a:ext cx="736601" cy="393701"/>
            </a:xfrm>
            <a:prstGeom prst="rect">
              <a:avLst/>
            </a:prstGeom>
            <a:ln w="12700" cap="flat">
              <a:noFill/>
              <a:miter lim="400000"/>
            </a:ln>
            <a:effectLst/>
          </p:spPr>
        </p:pic>
        <p:pic>
          <p:nvPicPr>
            <p:cNvPr id="622" name="Image" descr="Image"/>
            <p:cNvPicPr>
              <a:picLocks noChangeAspect="1"/>
            </p:cNvPicPr>
            <p:nvPr/>
          </p:nvPicPr>
          <p:blipFill>
            <a:blip r:embed="rId13"/>
            <a:stretch>
              <a:fillRect/>
            </a:stretch>
          </p:blipFill>
          <p:spPr>
            <a:xfrm>
              <a:off x="1841591" y="6634505"/>
              <a:ext cx="774701" cy="393701"/>
            </a:xfrm>
            <a:prstGeom prst="rect">
              <a:avLst/>
            </a:prstGeom>
            <a:ln w="12700" cap="flat">
              <a:noFill/>
              <a:miter lim="400000"/>
            </a:ln>
            <a:effectLst/>
          </p:spPr>
        </p:pic>
      </p:grpSp>
      <p:grpSp>
        <p:nvGrpSpPr>
          <p:cNvPr id="628" name="Group"/>
          <p:cNvGrpSpPr/>
          <p:nvPr/>
        </p:nvGrpSpPr>
        <p:grpSpPr>
          <a:xfrm>
            <a:off x="7620013" y="2477264"/>
            <a:ext cx="3017408" cy="6823152"/>
            <a:chOff x="0" y="0"/>
            <a:chExt cx="3017406" cy="6823151"/>
          </a:xfrm>
        </p:grpSpPr>
        <p:sp>
          <p:nvSpPr>
            <p:cNvPr id="624" name="Reconstruct inputs"/>
            <p:cNvSpPr txBox="1"/>
            <p:nvPr/>
          </p:nvSpPr>
          <p:spPr>
            <a:xfrm>
              <a:off x="0" y="0"/>
              <a:ext cx="3017407"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lvl1pPr>
                <a:defRPr sz="4000">
                  <a:solidFill>
                    <a:srgbClr val="000000"/>
                  </a:solidFill>
                  <a:latin typeface="Helvetica Light"/>
                  <a:ea typeface="Helvetica Light"/>
                  <a:cs typeface="Helvetica Light"/>
                  <a:sym typeface="Helvetica Light"/>
                </a:defRPr>
              </a:lvl1pPr>
            </a:lstStyle>
            <a:p>
              <a:r>
                <a:rPr dirty="0">
                  <a:latin typeface="Arial" panose="020B0604020202020204" pitchFamily="34" charset="0"/>
                  <a:cs typeface="Arial" panose="020B0604020202020204" pitchFamily="34" charset="0"/>
                </a:rPr>
                <a:t>Reconstruct inputs</a:t>
              </a:r>
            </a:p>
          </p:txBody>
        </p:sp>
        <p:pic>
          <p:nvPicPr>
            <p:cNvPr id="625" name="Image" descr="Image"/>
            <p:cNvPicPr>
              <a:picLocks noChangeAspect="1"/>
            </p:cNvPicPr>
            <p:nvPr/>
          </p:nvPicPr>
          <p:blipFill>
            <a:blip r:embed="rId14"/>
            <a:stretch>
              <a:fillRect/>
            </a:stretch>
          </p:blipFill>
          <p:spPr>
            <a:xfrm>
              <a:off x="408109" y="6454851"/>
              <a:ext cx="1346201" cy="368301"/>
            </a:xfrm>
            <a:prstGeom prst="rect">
              <a:avLst/>
            </a:prstGeom>
            <a:ln w="12700" cap="flat">
              <a:noFill/>
              <a:miter lim="400000"/>
            </a:ln>
            <a:effectLst/>
          </p:spPr>
        </p:pic>
        <p:pic>
          <p:nvPicPr>
            <p:cNvPr id="626" name="Image" descr="Image"/>
            <p:cNvPicPr>
              <a:picLocks noChangeAspect="1"/>
            </p:cNvPicPr>
            <p:nvPr/>
          </p:nvPicPr>
          <p:blipFill>
            <a:blip r:embed="rId15"/>
            <a:stretch>
              <a:fillRect/>
            </a:stretch>
          </p:blipFill>
          <p:spPr>
            <a:xfrm>
              <a:off x="394519" y="4032257"/>
              <a:ext cx="1295401" cy="368301"/>
            </a:xfrm>
            <a:prstGeom prst="rect">
              <a:avLst/>
            </a:prstGeom>
            <a:ln w="12700" cap="flat">
              <a:noFill/>
              <a:miter lim="400000"/>
            </a:ln>
            <a:effectLst/>
          </p:spPr>
        </p:pic>
        <p:pic>
          <p:nvPicPr>
            <p:cNvPr id="627" name="Image" descr="Image"/>
            <p:cNvPicPr>
              <a:picLocks noChangeAspect="1"/>
            </p:cNvPicPr>
            <p:nvPr/>
          </p:nvPicPr>
          <p:blipFill>
            <a:blip r:embed="rId16"/>
            <a:stretch>
              <a:fillRect/>
            </a:stretch>
          </p:blipFill>
          <p:spPr>
            <a:xfrm>
              <a:off x="515143" y="2551820"/>
              <a:ext cx="1282701" cy="368301"/>
            </a:xfrm>
            <a:prstGeom prst="rect">
              <a:avLst/>
            </a:prstGeom>
            <a:ln w="12700" cap="flat">
              <a:noFill/>
              <a:miter lim="400000"/>
            </a:ln>
            <a:effectLst/>
          </p:spPr>
        </p:pic>
      </p:grpSp>
      <p:pic>
        <p:nvPicPr>
          <p:cNvPr id="629" name="Image" descr="Image"/>
          <p:cNvPicPr>
            <a:picLocks noChangeAspect="1"/>
          </p:cNvPicPr>
          <p:nvPr/>
        </p:nvPicPr>
        <p:blipFill>
          <a:blip r:embed="rId17"/>
          <a:stretch>
            <a:fillRect/>
          </a:stretch>
        </p:blipFill>
        <p:spPr>
          <a:xfrm>
            <a:off x="3352861" y="3848005"/>
            <a:ext cx="3314701" cy="546101"/>
          </a:xfrm>
          <a:prstGeom prst="rect">
            <a:avLst/>
          </a:prstGeom>
          <a:ln w="12700">
            <a:miter lim="400000"/>
          </a:ln>
        </p:spPr>
      </p:pic>
      <p:pic>
        <p:nvPicPr>
          <p:cNvPr id="630" name="clients.png" descr="clients.png"/>
          <p:cNvPicPr>
            <a:picLocks noChangeAspect="1"/>
          </p:cNvPicPr>
          <p:nvPr/>
        </p:nvPicPr>
        <p:blipFill>
          <a:blip r:embed="rId18"/>
          <a:stretch>
            <a:fillRect/>
          </a:stretch>
        </p:blipFill>
        <p:spPr>
          <a:xfrm>
            <a:off x="4196863" y="4919687"/>
            <a:ext cx="968337" cy="968337"/>
          </a:xfrm>
          <a:prstGeom prst="rect">
            <a:avLst/>
          </a:prstGeom>
          <a:ln w="12700">
            <a:miter lim="400000"/>
          </a:ln>
        </p:spPr>
      </p:pic>
      <p:pic>
        <p:nvPicPr>
          <p:cNvPr id="631" name="clients.png" descr="clients.png"/>
          <p:cNvPicPr>
            <a:picLocks noChangeAspect="1"/>
          </p:cNvPicPr>
          <p:nvPr/>
        </p:nvPicPr>
        <p:blipFill>
          <a:blip r:embed="rId18"/>
          <a:stretch>
            <a:fillRect/>
          </a:stretch>
        </p:blipFill>
        <p:spPr>
          <a:xfrm>
            <a:off x="4191000" y="6343694"/>
            <a:ext cx="968337" cy="968337"/>
          </a:xfrm>
          <a:prstGeom prst="rect">
            <a:avLst/>
          </a:prstGeom>
          <a:ln w="12700">
            <a:miter lim="400000"/>
          </a:ln>
        </p:spPr>
      </p:pic>
      <p:pic>
        <p:nvPicPr>
          <p:cNvPr id="632" name="clients.png" descr="clients.png"/>
          <p:cNvPicPr>
            <a:picLocks noChangeAspect="1"/>
          </p:cNvPicPr>
          <p:nvPr/>
        </p:nvPicPr>
        <p:blipFill>
          <a:blip r:embed="rId18"/>
          <a:stretch>
            <a:fillRect/>
          </a:stretch>
        </p:blipFill>
        <p:spPr>
          <a:xfrm>
            <a:off x="4193365" y="8840295"/>
            <a:ext cx="968337" cy="968337"/>
          </a:xfrm>
          <a:prstGeom prst="rect">
            <a:avLst/>
          </a:prstGeom>
          <a:ln w="12700">
            <a:miter lim="400000"/>
          </a:ln>
        </p:spPr>
      </p:pic>
      <p:pic>
        <p:nvPicPr>
          <p:cNvPr id="633" name="clients.png" descr="clients.png"/>
          <p:cNvPicPr>
            <a:picLocks noChangeAspect="1"/>
          </p:cNvPicPr>
          <p:nvPr/>
        </p:nvPicPr>
        <p:blipFill>
          <a:blip r:embed="rId18"/>
          <a:stretch>
            <a:fillRect/>
          </a:stretch>
        </p:blipFill>
        <p:spPr>
          <a:xfrm>
            <a:off x="6907996" y="4913128"/>
            <a:ext cx="968338" cy="968337"/>
          </a:xfrm>
          <a:prstGeom prst="rect">
            <a:avLst/>
          </a:prstGeom>
          <a:ln w="12700">
            <a:miter lim="400000"/>
          </a:ln>
        </p:spPr>
      </p:pic>
      <p:pic>
        <p:nvPicPr>
          <p:cNvPr id="634" name="clients.png" descr="clients.png"/>
          <p:cNvPicPr>
            <a:picLocks noChangeAspect="1"/>
          </p:cNvPicPr>
          <p:nvPr/>
        </p:nvPicPr>
        <p:blipFill>
          <a:blip r:embed="rId18"/>
          <a:stretch>
            <a:fillRect/>
          </a:stretch>
        </p:blipFill>
        <p:spPr>
          <a:xfrm>
            <a:off x="6911738" y="6398285"/>
            <a:ext cx="968337" cy="968337"/>
          </a:xfrm>
          <a:prstGeom prst="rect">
            <a:avLst/>
          </a:prstGeom>
          <a:ln w="12700">
            <a:miter lim="400000"/>
          </a:ln>
        </p:spPr>
      </p:pic>
      <p:pic>
        <p:nvPicPr>
          <p:cNvPr id="635" name="clients.png" descr="clients.png"/>
          <p:cNvPicPr>
            <a:picLocks noChangeAspect="1"/>
          </p:cNvPicPr>
          <p:nvPr/>
        </p:nvPicPr>
        <p:blipFill>
          <a:blip r:embed="rId18"/>
          <a:stretch>
            <a:fillRect/>
          </a:stretch>
        </p:blipFill>
        <p:spPr>
          <a:xfrm>
            <a:off x="6908659" y="8894886"/>
            <a:ext cx="968337" cy="968337"/>
          </a:xfrm>
          <a:prstGeom prst="rect">
            <a:avLst/>
          </a:prstGeom>
          <a:ln w="12700">
            <a:miter lim="400000"/>
          </a:ln>
        </p:spPr>
      </p:pic>
      <p:pic>
        <p:nvPicPr>
          <p:cNvPr id="636" name="Image" descr="Image"/>
          <p:cNvPicPr>
            <a:picLocks noChangeAspect="1"/>
          </p:cNvPicPr>
          <p:nvPr/>
        </p:nvPicPr>
        <p:blipFill>
          <a:blip r:embed="rId3"/>
          <a:stretch>
            <a:fillRect/>
          </a:stretch>
        </p:blipFill>
        <p:spPr>
          <a:xfrm>
            <a:off x="10151877" y="7866588"/>
            <a:ext cx="76201" cy="558801"/>
          </a:xfrm>
          <a:prstGeom prst="rect">
            <a:avLst/>
          </a:prstGeom>
          <a:ln w="12700">
            <a:miter lim="400000"/>
          </a:ln>
        </p:spPr>
      </p:pic>
      <p:pic>
        <p:nvPicPr>
          <p:cNvPr id="637" name="clients.png" descr="clients.png"/>
          <p:cNvPicPr>
            <a:picLocks noChangeAspect="1"/>
          </p:cNvPicPr>
          <p:nvPr/>
        </p:nvPicPr>
        <p:blipFill>
          <a:blip r:embed="rId18"/>
          <a:stretch>
            <a:fillRect/>
          </a:stretch>
        </p:blipFill>
        <p:spPr>
          <a:xfrm>
            <a:off x="9688131" y="4919479"/>
            <a:ext cx="968337" cy="968337"/>
          </a:xfrm>
          <a:prstGeom prst="rect">
            <a:avLst/>
          </a:prstGeom>
          <a:ln w="12700">
            <a:miter lim="400000"/>
          </a:ln>
        </p:spPr>
      </p:pic>
      <p:pic>
        <p:nvPicPr>
          <p:cNvPr id="638" name="clients.png" descr="clients.png"/>
          <p:cNvPicPr>
            <a:picLocks noChangeAspect="1"/>
          </p:cNvPicPr>
          <p:nvPr/>
        </p:nvPicPr>
        <p:blipFill>
          <a:blip r:embed="rId18"/>
          <a:stretch>
            <a:fillRect/>
          </a:stretch>
        </p:blipFill>
        <p:spPr>
          <a:xfrm>
            <a:off x="9691872" y="6404636"/>
            <a:ext cx="968338" cy="968338"/>
          </a:xfrm>
          <a:prstGeom prst="rect">
            <a:avLst/>
          </a:prstGeom>
          <a:ln w="12700">
            <a:miter lim="400000"/>
          </a:ln>
        </p:spPr>
      </p:pic>
      <p:pic>
        <p:nvPicPr>
          <p:cNvPr id="639" name="clients.png" descr="clients.png"/>
          <p:cNvPicPr>
            <a:picLocks noChangeAspect="1"/>
          </p:cNvPicPr>
          <p:nvPr/>
        </p:nvPicPr>
        <p:blipFill>
          <a:blip r:embed="rId18"/>
          <a:stretch>
            <a:fillRect/>
          </a:stretch>
        </p:blipFill>
        <p:spPr>
          <a:xfrm>
            <a:off x="9688793" y="8901238"/>
            <a:ext cx="968338" cy="968337"/>
          </a:xfrm>
          <a:prstGeom prst="rect">
            <a:avLst/>
          </a:prstGeom>
          <a:ln w="12700">
            <a:miter lim="400000"/>
          </a:ln>
        </p:spPr>
      </p:pic>
      <p:pic>
        <p:nvPicPr>
          <p:cNvPr id="640" name="Image" descr="Image"/>
          <p:cNvPicPr>
            <a:picLocks noChangeAspect="1"/>
          </p:cNvPicPr>
          <p:nvPr/>
        </p:nvPicPr>
        <p:blipFill>
          <a:blip r:embed="rId3"/>
          <a:stretch>
            <a:fillRect/>
          </a:stretch>
        </p:blipFill>
        <p:spPr>
          <a:xfrm>
            <a:off x="13001315" y="7864078"/>
            <a:ext cx="76201" cy="558801"/>
          </a:xfrm>
          <a:prstGeom prst="rect">
            <a:avLst/>
          </a:prstGeom>
          <a:ln w="12700">
            <a:miter lim="400000"/>
          </a:ln>
        </p:spPr>
      </p:pic>
      <p:pic>
        <p:nvPicPr>
          <p:cNvPr id="641" name="clients.png" descr="clients.png"/>
          <p:cNvPicPr>
            <a:picLocks noChangeAspect="1"/>
          </p:cNvPicPr>
          <p:nvPr/>
        </p:nvPicPr>
        <p:blipFill>
          <a:blip r:embed="rId18"/>
          <a:stretch>
            <a:fillRect/>
          </a:stretch>
        </p:blipFill>
        <p:spPr>
          <a:xfrm>
            <a:off x="12537569" y="4916969"/>
            <a:ext cx="968337" cy="968337"/>
          </a:xfrm>
          <a:prstGeom prst="rect">
            <a:avLst/>
          </a:prstGeom>
          <a:ln w="12700">
            <a:miter lim="400000"/>
          </a:ln>
        </p:spPr>
      </p:pic>
      <p:pic>
        <p:nvPicPr>
          <p:cNvPr id="642" name="clients.png" descr="clients.png"/>
          <p:cNvPicPr>
            <a:picLocks noChangeAspect="1"/>
          </p:cNvPicPr>
          <p:nvPr/>
        </p:nvPicPr>
        <p:blipFill>
          <a:blip r:embed="rId18"/>
          <a:stretch>
            <a:fillRect/>
          </a:stretch>
        </p:blipFill>
        <p:spPr>
          <a:xfrm>
            <a:off x="12541311" y="6402127"/>
            <a:ext cx="968337" cy="968337"/>
          </a:xfrm>
          <a:prstGeom prst="rect">
            <a:avLst/>
          </a:prstGeom>
          <a:ln w="12700">
            <a:miter lim="400000"/>
          </a:ln>
        </p:spPr>
      </p:pic>
      <p:pic>
        <p:nvPicPr>
          <p:cNvPr id="643" name="clients.png" descr="clients.png"/>
          <p:cNvPicPr>
            <a:picLocks noChangeAspect="1"/>
          </p:cNvPicPr>
          <p:nvPr/>
        </p:nvPicPr>
        <p:blipFill>
          <a:blip r:embed="rId18"/>
          <a:stretch>
            <a:fillRect/>
          </a:stretch>
        </p:blipFill>
        <p:spPr>
          <a:xfrm>
            <a:off x="12538232" y="8898728"/>
            <a:ext cx="968337" cy="968337"/>
          </a:xfrm>
          <a:prstGeom prst="rect">
            <a:avLst/>
          </a:prstGeom>
          <a:ln w="12700">
            <a:miter lim="400000"/>
          </a:ln>
        </p:spPr>
      </p:pic>
      <p:pic>
        <p:nvPicPr>
          <p:cNvPr id="644" name="Image" descr="Image"/>
          <p:cNvPicPr>
            <a:picLocks noChangeAspect="1"/>
          </p:cNvPicPr>
          <p:nvPr/>
        </p:nvPicPr>
        <p:blipFill>
          <a:blip r:embed="rId3"/>
          <a:stretch>
            <a:fillRect/>
          </a:stretch>
        </p:blipFill>
        <p:spPr>
          <a:xfrm>
            <a:off x="19365166" y="7851378"/>
            <a:ext cx="76201" cy="558801"/>
          </a:xfrm>
          <a:prstGeom prst="rect">
            <a:avLst/>
          </a:prstGeom>
          <a:ln w="12700">
            <a:miter lim="400000"/>
          </a:ln>
        </p:spPr>
      </p:pic>
      <p:pic>
        <p:nvPicPr>
          <p:cNvPr id="645" name="clients.png" descr="clients.png"/>
          <p:cNvPicPr>
            <a:picLocks noChangeAspect="1"/>
          </p:cNvPicPr>
          <p:nvPr/>
        </p:nvPicPr>
        <p:blipFill>
          <a:blip r:embed="rId18"/>
          <a:stretch>
            <a:fillRect/>
          </a:stretch>
        </p:blipFill>
        <p:spPr>
          <a:xfrm>
            <a:off x="18901421" y="4916969"/>
            <a:ext cx="968337" cy="968337"/>
          </a:xfrm>
          <a:prstGeom prst="rect">
            <a:avLst/>
          </a:prstGeom>
          <a:ln w="12700">
            <a:miter lim="400000"/>
          </a:ln>
        </p:spPr>
      </p:pic>
      <p:pic>
        <p:nvPicPr>
          <p:cNvPr id="646" name="clients.png" descr="clients.png"/>
          <p:cNvPicPr>
            <a:picLocks noChangeAspect="1"/>
          </p:cNvPicPr>
          <p:nvPr/>
        </p:nvPicPr>
        <p:blipFill>
          <a:blip r:embed="rId18"/>
          <a:stretch>
            <a:fillRect/>
          </a:stretch>
        </p:blipFill>
        <p:spPr>
          <a:xfrm>
            <a:off x="18905162" y="6402127"/>
            <a:ext cx="968337" cy="968337"/>
          </a:xfrm>
          <a:prstGeom prst="rect">
            <a:avLst/>
          </a:prstGeom>
          <a:ln w="12700">
            <a:miter lim="400000"/>
          </a:ln>
        </p:spPr>
      </p:pic>
      <p:pic>
        <p:nvPicPr>
          <p:cNvPr id="647" name="clients.png" descr="clients.png"/>
          <p:cNvPicPr>
            <a:picLocks noChangeAspect="1"/>
          </p:cNvPicPr>
          <p:nvPr/>
        </p:nvPicPr>
        <p:blipFill>
          <a:blip r:embed="rId18"/>
          <a:stretch>
            <a:fillRect/>
          </a:stretch>
        </p:blipFill>
        <p:spPr>
          <a:xfrm>
            <a:off x="18902083" y="8898728"/>
            <a:ext cx="968337" cy="968337"/>
          </a:xfrm>
          <a:prstGeom prst="rect">
            <a:avLst/>
          </a:prstGeom>
          <a:ln w="12700">
            <a:miter lim="400000"/>
          </a:ln>
        </p:spPr>
      </p:pic>
      <p:sp>
        <p:nvSpPr>
          <p:cNvPr id="648" name="Asynchronous Common Subset"/>
          <p:cNvSpPr txBox="1"/>
          <p:nvPr/>
        </p:nvSpPr>
        <p:spPr>
          <a:xfrm>
            <a:off x="288137" y="239970"/>
            <a:ext cx="13369044" cy="1283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7400">
                <a:solidFill>
                  <a:srgbClr val="990000"/>
                </a:solidFill>
              </a:defRPr>
            </a:lvl1pPr>
          </a:lstStyle>
          <a:p>
            <a:r>
              <a:rPr dirty="0">
                <a:latin typeface="Avenir Light" panose="020B0402020203020204" pitchFamily="34" charset="77"/>
              </a:rPr>
              <a:t>Asynchronous Common Subset</a:t>
            </a:r>
          </a:p>
        </p:txBody>
      </p:sp>
      <p:sp>
        <p:nvSpPr>
          <p:cNvPr id="649" name="BA protocol that is valid, consistent, and terminates in the presence of ta &lt; n/3 adaptive corruptions"/>
          <p:cNvSpPr txBox="1"/>
          <p:nvPr/>
        </p:nvSpPr>
        <p:spPr>
          <a:xfrm>
            <a:off x="896618" y="10634149"/>
            <a:ext cx="22590765"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defTabSz="457200">
              <a:defRPr sz="4400">
                <a:solidFill>
                  <a:srgbClr val="000000"/>
                </a:solidFill>
              </a:defRPr>
            </a:pPr>
            <a:r>
              <a:rPr sz="4000" dirty="0">
                <a:latin typeface="Avenir Light" panose="020B0402020203020204" pitchFamily="34" charset="77"/>
              </a:rPr>
              <a:t>BA protocol that is valid, consistent, and terminates in the presence of t</a:t>
            </a:r>
            <a:r>
              <a:rPr sz="4000" baseline="-5999" dirty="0">
                <a:latin typeface="Avenir Light" panose="020B0402020203020204" pitchFamily="34" charset="77"/>
              </a:rPr>
              <a:t>a</a:t>
            </a:r>
            <a:r>
              <a:rPr sz="4000" dirty="0">
                <a:latin typeface="Avenir Light" panose="020B0402020203020204" pitchFamily="34" charset="77"/>
              </a:rPr>
              <a:t> &lt; n/3 adaptive corruptions</a:t>
            </a:r>
          </a:p>
        </p:txBody>
      </p:sp>
      <p:sp>
        <p:nvSpPr>
          <p:cNvPr id="650" name="Termination conditions and wrapper"/>
          <p:cNvSpPr txBox="1"/>
          <p:nvPr/>
        </p:nvSpPr>
        <p:spPr>
          <a:xfrm>
            <a:off x="18918311" y="2479874"/>
            <a:ext cx="3314701" cy="1971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4000">
                <a:solidFill>
                  <a:srgbClr val="000000"/>
                </a:solidFill>
                <a:latin typeface="Helvetica Light"/>
                <a:ea typeface="Helvetica Light"/>
                <a:cs typeface="Helvetica Light"/>
                <a:sym typeface="Helvetica Light"/>
              </a:defRPr>
            </a:lvl1pPr>
          </a:lstStyle>
          <a:p>
            <a:r>
              <a:rPr dirty="0">
                <a:latin typeface="Arial" panose="020B0604020202020204" pitchFamily="34" charset="0"/>
                <a:cs typeface="Arial" panose="020B0604020202020204" pitchFamily="34" charset="0"/>
              </a:rPr>
              <a:t>Termination conditions and wrapper</a:t>
            </a:r>
          </a:p>
        </p:txBody>
      </p:sp>
      <p:sp>
        <p:nvSpPr>
          <p:cNvPr id="651" name="Termination conditions cater for when the network is synchronous: output is determined regardless of whether BAs terminate, and asynchronous: wait for BAs to terminate"/>
          <p:cNvSpPr txBox="1"/>
          <p:nvPr/>
        </p:nvSpPr>
        <p:spPr>
          <a:xfrm>
            <a:off x="896618" y="11569464"/>
            <a:ext cx="22590765" cy="1375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defTabSz="457200">
              <a:defRPr sz="4400">
                <a:solidFill>
                  <a:srgbClr val="000000"/>
                </a:solidFill>
              </a:defRPr>
            </a:lvl1pPr>
          </a:lstStyle>
          <a:p>
            <a:r>
              <a:rPr sz="4000" dirty="0">
                <a:latin typeface="Avenir Light" panose="020B0402020203020204" pitchFamily="34" charset="77"/>
              </a:rPr>
              <a:t>Termination conditions cater for when the network is synchronous: output is determined regardless of whether BAs terminate, and asynchronous: wait for BAs to terminate</a:t>
            </a:r>
          </a:p>
        </p:txBody>
      </p:sp>
      <p:sp>
        <p:nvSpPr>
          <p:cNvPr id="652" name="Gear"/>
          <p:cNvSpPr/>
          <p:nvPr/>
        </p:nvSpPr>
        <p:spPr>
          <a:xfrm>
            <a:off x="21525562" y="255056"/>
            <a:ext cx="2435813" cy="2436288"/>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808785"/>
          </a:solidFill>
          <a:ln w="12700">
            <a:miter lim="400000"/>
          </a:ln>
        </p:spPr>
        <p:txBody>
          <a:bodyPr lIns="71437" tIns="71437" rIns="71437" bIns="71437" anchor="ctr"/>
          <a:lstStyle/>
          <a:p>
            <a:pPr>
              <a:defRPr>
                <a:solidFill>
                  <a:srgbClr val="FFFFFF"/>
                </a:solidFill>
              </a:defRPr>
            </a:pPr>
            <a:endParaRPr dirty="0">
              <a:latin typeface="Avenir Light" panose="020B0402020203020204" pitchFamily="34" charset="77"/>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6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62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4" nodeType="afterEffect">
                                  <p:stCondLst>
                                    <p:cond delay="0"/>
                                  </p:stCondLst>
                                  <p:iterate>
                                    <p:tmAbs val="0"/>
                                  </p:iterate>
                                  <p:childTnLst>
                                    <p:set>
                                      <p:cBhvr>
                                        <p:cTn id="17" fill="hold"/>
                                        <p:tgtEl>
                                          <p:spTgt spid="64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5" nodeType="clickEffect">
                                  <p:stCondLst>
                                    <p:cond delay="0"/>
                                  </p:stCondLst>
                                  <p:iterate>
                                    <p:tmAbs val="0"/>
                                  </p:iterate>
                                  <p:childTnLst>
                                    <p:set>
                                      <p:cBhvr>
                                        <p:cTn id="21" fill="hold"/>
                                        <p:tgtEl>
                                          <p:spTgt spid="650"/>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6" nodeType="afterEffect">
                                  <p:stCondLst>
                                    <p:cond delay="0"/>
                                  </p:stCondLst>
                                  <p:iterate>
                                    <p:tmAbs val="0"/>
                                  </p:iterate>
                                  <p:childTnLst>
                                    <p:set>
                                      <p:cBhvr>
                                        <p:cTn id="24" fill="hold"/>
                                        <p:tgtEl>
                                          <p:spTgt spid="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 grpId="2" animBg="1" advAuto="0"/>
      <p:bldP spid="623" grpId="3" animBg="1" advAuto="0"/>
      <p:bldP spid="628" grpId="1" animBg="1" advAuto="0"/>
      <p:bldP spid="649" grpId="4" animBg="1" advAuto="0"/>
      <p:bldP spid="650" grpId="5" animBg="1" advAuto="0"/>
      <p:bldP spid="651" grpId="6" animBg="1" advAuto="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6" name="Slide Number"/>
          <p:cNvSpPr txBox="1">
            <a:spLocks noGrp="1"/>
          </p:cNvSpPr>
          <p:nvPr>
            <p:ph type="sldNum" sz="quarter" idx="2"/>
          </p:nvPr>
        </p:nvSpPr>
        <p:spPr>
          <a:xfrm>
            <a:off x="23672800" y="13031364"/>
            <a:ext cx="650818" cy="7290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l" defTabSz="457200">
              <a:defRPr sz="3800">
                <a:solidFill>
                  <a:srgbClr val="000000"/>
                </a:solidFill>
              </a:defRPr>
            </a:lvl1pPr>
          </a:lstStyle>
          <a:p>
            <a:fld id="{86CB4B4D-7CA3-9044-876B-883B54F8677D}" type="slidenum">
              <a:rPr/>
              <a:t>16</a:t>
            </a:fld>
            <a:endParaRPr dirty="0"/>
          </a:p>
        </p:txBody>
      </p:sp>
      <p:pic>
        <p:nvPicPr>
          <p:cNvPr id="658" name="Image" descr="Image"/>
          <p:cNvPicPr>
            <a:picLocks noChangeAspect="1"/>
          </p:cNvPicPr>
          <p:nvPr/>
        </p:nvPicPr>
        <p:blipFill>
          <a:blip r:embed="rId3"/>
          <a:stretch>
            <a:fillRect/>
          </a:stretch>
        </p:blipFill>
        <p:spPr>
          <a:xfrm>
            <a:off x="1469910" y="6786800"/>
            <a:ext cx="76201" cy="558801"/>
          </a:xfrm>
          <a:prstGeom prst="rect">
            <a:avLst/>
          </a:prstGeom>
          <a:ln w="12700">
            <a:miter lim="400000"/>
          </a:ln>
        </p:spPr>
      </p:pic>
      <p:pic>
        <p:nvPicPr>
          <p:cNvPr id="659" name="clients.png" descr="clients.png"/>
          <p:cNvPicPr>
            <a:picLocks noChangeAspect="1"/>
          </p:cNvPicPr>
          <p:nvPr/>
        </p:nvPicPr>
        <p:blipFill>
          <a:blip r:embed="rId4"/>
          <a:stretch>
            <a:fillRect/>
          </a:stretch>
        </p:blipFill>
        <p:spPr>
          <a:xfrm>
            <a:off x="1013090" y="3854727"/>
            <a:ext cx="968337" cy="968338"/>
          </a:xfrm>
          <a:prstGeom prst="rect">
            <a:avLst/>
          </a:prstGeom>
          <a:ln w="12700">
            <a:miter lim="400000"/>
          </a:ln>
        </p:spPr>
      </p:pic>
      <p:pic>
        <p:nvPicPr>
          <p:cNvPr id="660" name="clients.png" descr="clients.png"/>
          <p:cNvPicPr>
            <a:picLocks noChangeAspect="1"/>
          </p:cNvPicPr>
          <p:nvPr/>
        </p:nvPicPr>
        <p:blipFill>
          <a:blip r:embed="rId4"/>
          <a:stretch>
            <a:fillRect/>
          </a:stretch>
        </p:blipFill>
        <p:spPr>
          <a:xfrm>
            <a:off x="1007226" y="5278735"/>
            <a:ext cx="968338" cy="968337"/>
          </a:xfrm>
          <a:prstGeom prst="rect">
            <a:avLst/>
          </a:prstGeom>
          <a:ln w="12700">
            <a:miter lim="400000"/>
          </a:ln>
        </p:spPr>
      </p:pic>
      <p:pic>
        <p:nvPicPr>
          <p:cNvPr id="661" name="clients.png" descr="clients.png"/>
          <p:cNvPicPr>
            <a:picLocks noChangeAspect="1"/>
          </p:cNvPicPr>
          <p:nvPr/>
        </p:nvPicPr>
        <p:blipFill>
          <a:blip r:embed="rId4"/>
          <a:stretch>
            <a:fillRect/>
          </a:stretch>
        </p:blipFill>
        <p:spPr>
          <a:xfrm>
            <a:off x="1009592" y="7775335"/>
            <a:ext cx="968337" cy="968337"/>
          </a:xfrm>
          <a:prstGeom prst="rect">
            <a:avLst/>
          </a:prstGeom>
          <a:ln w="12700">
            <a:miter lim="400000"/>
          </a:ln>
        </p:spPr>
      </p:pic>
      <p:sp>
        <p:nvSpPr>
          <p:cNvPr id="662" name="buffer1"/>
          <p:cNvSpPr txBox="1"/>
          <p:nvPr/>
        </p:nvSpPr>
        <p:spPr>
          <a:xfrm>
            <a:off x="-279225" y="3266673"/>
            <a:ext cx="1959467" cy="6982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3600">
                <a:solidFill>
                  <a:srgbClr val="000000"/>
                </a:solidFill>
                <a:latin typeface="Helvetica Light"/>
                <a:ea typeface="Helvetica Light"/>
                <a:cs typeface="Helvetica Light"/>
                <a:sym typeface="Helvetica Light"/>
              </a:defRPr>
            </a:pPr>
            <a:r>
              <a:rPr dirty="0">
                <a:latin typeface="Arial" panose="020B0604020202020204" pitchFamily="34" charset="0"/>
                <a:cs typeface="Arial" panose="020B0604020202020204" pitchFamily="34" charset="0"/>
              </a:rPr>
              <a:t>buffer</a:t>
            </a:r>
            <a:r>
              <a:rPr baseline="-5999" dirty="0">
                <a:latin typeface="Arial" panose="020B0604020202020204" pitchFamily="34" charset="0"/>
                <a:cs typeface="Arial" panose="020B0604020202020204" pitchFamily="34" charset="0"/>
              </a:rPr>
              <a:t>1</a:t>
            </a:r>
          </a:p>
        </p:txBody>
      </p:sp>
      <p:sp>
        <p:nvSpPr>
          <p:cNvPr id="663" name="buffer2"/>
          <p:cNvSpPr txBox="1"/>
          <p:nvPr/>
        </p:nvSpPr>
        <p:spPr>
          <a:xfrm>
            <a:off x="-279225" y="4737189"/>
            <a:ext cx="1959467" cy="6982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3600">
                <a:solidFill>
                  <a:srgbClr val="000000"/>
                </a:solidFill>
                <a:latin typeface="Helvetica Light"/>
                <a:ea typeface="Helvetica Light"/>
                <a:cs typeface="Helvetica Light"/>
                <a:sym typeface="Helvetica Light"/>
              </a:defRPr>
            </a:pPr>
            <a:r>
              <a:rPr dirty="0">
                <a:latin typeface="Arial" panose="020B0604020202020204" pitchFamily="34" charset="0"/>
                <a:cs typeface="Arial" panose="020B0604020202020204" pitchFamily="34" charset="0"/>
              </a:rPr>
              <a:t>buffer</a:t>
            </a:r>
            <a:r>
              <a:rPr baseline="-5999" dirty="0">
                <a:latin typeface="Arial" panose="020B0604020202020204" pitchFamily="34" charset="0"/>
                <a:cs typeface="Arial" panose="020B0604020202020204" pitchFamily="34" charset="0"/>
              </a:rPr>
              <a:t>2</a:t>
            </a:r>
          </a:p>
        </p:txBody>
      </p:sp>
      <p:sp>
        <p:nvSpPr>
          <p:cNvPr id="664" name="buffern"/>
          <p:cNvSpPr txBox="1"/>
          <p:nvPr/>
        </p:nvSpPr>
        <p:spPr>
          <a:xfrm>
            <a:off x="-279225" y="7125112"/>
            <a:ext cx="1959467" cy="6982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3600">
                <a:solidFill>
                  <a:srgbClr val="000000"/>
                </a:solidFill>
                <a:latin typeface="Helvetica Light"/>
                <a:ea typeface="Helvetica Light"/>
                <a:cs typeface="Helvetica Light"/>
                <a:sym typeface="Helvetica Light"/>
              </a:defRPr>
            </a:pPr>
            <a:r>
              <a:rPr dirty="0" err="1">
                <a:latin typeface="Arial" panose="020B0604020202020204" pitchFamily="34" charset="0"/>
                <a:cs typeface="Arial" panose="020B0604020202020204" pitchFamily="34" charset="0"/>
              </a:rPr>
              <a:t>buffer</a:t>
            </a:r>
            <a:r>
              <a:rPr baseline="-5999" dirty="0" err="1">
                <a:latin typeface="Arial" panose="020B0604020202020204" pitchFamily="34" charset="0"/>
                <a:cs typeface="Arial" panose="020B0604020202020204" pitchFamily="34" charset="0"/>
              </a:rPr>
              <a:t>n</a:t>
            </a:r>
            <a:endParaRPr baseline="-5999" dirty="0">
              <a:latin typeface="Arial" panose="020B0604020202020204" pitchFamily="34" charset="0"/>
              <a:cs typeface="Arial" panose="020B0604020202020204" pitchFamily="34" charset="0"/>
            </a:endParaRPr>
          </a:p>
        </p:txBody>
      </p:sp>
      <p:sp>
        <p:nvSpPr>
          <p:cNvPr id="665" name="Selection + threshold encryption"/>
          <p:cNvSpPr/>
          <p:nvPr/>
        </p:nvSpPr>
        <p:spPr>
          <a:xfrm>
            <a:off x="3509519" y="5461452"/>
            <a:ext cx="3175001" cy="1675495"/>
          </a:xfrm>
          <a:prstGeom prst="rect">
            <a:avLst/>
          </a:prstGeom>
          <a:solidFill>
            <a:srgbClr val="DCDEE0"/>
          </a:solidFill>
          <a:ln w="12700">
            <a:solidFill>
              <a:srgbClr val="A6AAA9"/>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600">
                <a:solidFill>
                  <a:srgbClr val="000000"/>
                </a:solidFill>
                <a:latin typeface="Gill Sans"/>
                <a:ea typeface="Gill Sans"/>
                <a:cs typeface="Gill Sans"/>
                <a:sym typeface="Gill Sans"/>
              </a:defRPr>
            </a:lvl1pPr>
          </a:lstStyle>
          <a:p>
            <a:r>
              <a:rPr dirty="0">
                <a:latin typeface="Avenir Book" panose="02000503020000020003" pitchFamily="2" charset="0"/>
              </a:rPr>
              <a:t>Selection + threshold encryption</a:t>
            </a:r>
          </a:p>
        </p:txBody>
      </p:sp>
      <p:sp>
        <p:nvSpPr>
          <p:cNvPr id="666" name="n-ts quality pre-blocks"/>
          <p:cNvSpPr/>
          <p:nvPr/>
        </p:nvSpPr>
        <p:spPr>
          <a:xfrm>
            <a:off x="7496009" y="5461452"/>
            <a:ext cx="2734010" cy="1675495"/>
          </a:xfrm>
          <a:prstGeom prst="rect">
            <a:avLst/>
          </a:prstGeom>
          <a:solidFill>
            <a:srgbClr val="DCDEE0"/>
          </a:solidFill>
          <a:ln w="12700">
            <a:solidFill>
              <a:srgbClr val="A6AAA9"/>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defRPr sz="3600">
                <a:solidFill>
                  <a:srgbClr val="000000"/>
                </a:solidFill>
                <a:latin typeface="Gill Sans"/>
                <a:ea typeface="Gill Sans"/>
                <a:cs typeface="Gill Sans"/>
                <a:sym typeface="Gill Sans"/>
              </a:defRPr>
            </a:pPr>
            <a:r>
              <a:rPr dirty="0">
                <a:latin typeface="Avenir Book" panose="02000503020000020003" pitchFamily="2" charset="0"/>
              </a:rPr>
              <a:t>n-</a:t>
            </a:r>
            <a:r>
              <a:rPr dirty="0" err="1">
                <a:latin typeface="Avenir Book" panose="02000503020000020003" pitchFamily="2" charset="0"/>
              </a:rPr>
              <a:t>t</a:t>
            </a:r>
            <a:r>
              <a:rPr baseline="-5999" dirty="0" err="1">
                <a:latin typeface="Avenir Book" panose="02000503020000020003" pitchFamily="2" charset="0"/>
              </a:rPr>
              <a:t>s</a:t>
            </a:r>
            <a:r>
              <a:rPr dirty="0">
                <a:latin typeface="Avenir Book" panose="02000503020000020003" pitchFamily="2" charset="0"/>
              </a:rPr>
              <a:t> quality pre-blocks</a:t>
            </a:r>
          </a:p>
        </p:txBody>
      </p:sp>
      <p:sp>
        <p:nvSpPr>
          <p:cNvPr id="667" name="Block Agreement"/>
          <p:cNvSpPr/>
          <p:nvPr/>
        </p:nvSpPr>
        <p:spPr>
          <a:xfrm>
            <a:off x="11050698" y="5461452"/>
            <a:ext cx="2730501" cy="1675495"/>
          </a:xfrm>
          <a:prstGeom prst="rect">
            <a:avLst/>
          </a:prstGeom>
          <a:solidFill>
            <a:srgbClr val="DCDEE0"/>
          </a:solidFill>
          <a:ln w="12700">
            <a:solidFill>
              <a:srgbClr val="A6AAA9"/>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600">
                <a:solidFill>
                  <a:srgbClr val="000000"/>
                </a:solidFill>
                <a:latin typeface="Gill Sans"/>
                <a:ea typeface="Gill Sans"/>
                <a:cs typeface="Gill Sans"/>
                <a:sym typeface="Gill Sans"/>
              </a:defRPr>
            </a:lvl1pPr>
          </a:lstStyle>
          <a:p>
            <a:r>
              <a:rPr dirty="0">
                <a:latin typeface="Avenir Book" panose="02000503020000020003" pitchFamily="2" charset="0"/>
              </a:rPr>
              <a:t>Block Agreement</a:t>
            </a:r>
          </a:p>
        </p:txBody>
      </p:sp>
      <p:sp>
        <p:nvSpPr>
          <p:cNvPr id="668" name="Asynchronous common subset"/>
          <p:cNvSpPr/>
          <p:nvPr/>
        </p:nvSpPr>
        <p:spPr>
          <a:xfrm>
            <a:off x="14630789" y="5461452"/>
            <a:ext cx="3175001" cy="1675495"/>
          </a:xfrm>
          <a:prstGeom prst="rect">
            <a:avLst/>
          </a:prstGeom>
          <a:solidFill>
            <a:srgbClr val="DCDEE0"/>
          </a:solidFill>
          <a:ln w="12700">
            <a:solidFill>
              <a:srgbClr val="A6AAA9"/>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600">
                <a:solidFill>
                  <a:srgbClr val="000000"/>
                </a:solidFill>
                <a:latin typeface="Gill Sans"/>
                <a:ea typeface="Gill Sans"/>
                <a:cs typeface="Gill Sans"/>
                <a:sym typeface="Gill Sans"/>
              </a:defRPr>
            </a:lvl1pPr>
          </a:lstStyle>
          <a:p>
            <a:r>
              <a:rPr dirty="0">
                <a:latin typeface="Avenir Book" panose="02000503020000020003" pitchFamily="2" charset="0"/>
              </a:rPr>
              <a:t>Asynchronous common subset</a:t>
            </a:r>
          </a:p>
        </p:txBody>
      </p:sp>
      <p:sp>
        <p:nvSpPr>
          <p:cNvPr id="669" name="Decryption + proof certificate"/>
          <p:cNvSpPr/>
          <p:nvPr/>
        </p:nvSpPr>
        <p:spPr>
          <a:xfrm>
            <a:off x="18617279" y="5461452"/>
            <a:ext cx="3175001" cy="1675495"/>
          </a:xfrm>
          <a:prstGeom prst="rect">
            <a:avLst/>
          </a:prstGeom>
          <a:solidFill>
            <a:srgbClr val="DCDEE0"/>
          </a:solidFill>
          <a:ln w="12700">
            <a:solidFill>
              <a:srgbClr val="A6AAA9"/>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600">
                <a:solidFill>
                  <a:srgbClr val="000000"/>
                </a:solidFill>
                <a:latin typeface="Gill Sans"/>
                <a:ea typeface="Gill Sans"/>
                <a:cs typeface="Gill Sans"/>
                <a:sym typeface="Gill Sans"/>
              </a:defRPr>
            </a:lvl1pPr>
          </a:lstStyle>
          <a:p>
            <a:r>
              <a:rPr dirty="0">
                <a:latin typeface="Avenir Book" panose="02000503020000020003" pitchFamily="2" charset="0"/>
              </a:rPr>
              <a:t>Decryption + proof certificate </a:t>
            </a:r>
          </a:p>
        </p:txBody>
      </p:sp>
      <p:sp>
        <p:nvSpPr>
          <p:cNvPr id="670" name="Line"/>
          <p:cNvSpPr/>
          <p:nvPr/>
        </p:nvSpPr>
        <p:spPr>
          <a:xfrm>
            <a:off x="6709054" y="6299200"/>
            <a:ext cx="762420" cy="0"/>
          </a:xfrm>
          <a:prstGeom prst="line">
            <a:avLst/>
          </a:prstGeom>
          <a:ln w="254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sp>
        <p:nvSpPr>
          <p:cNvPr id="671" name="Line"/>
          <p:cNvSpPr/>
          <p:nvPr/>
        </p:nvSpPr>
        <p:spPr>
          <a:xfrm>
            <a:off x="10263744" y="6299200"/>
            <a:ext cx="762420" cy="0"/>
          </a:xfrm>
          <a:prstGeom prst="line">
            <a:avLst/>
          </a:prstGeom>
          <a:ln w="254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sp>
        <p:nvSpPr>
          <p:cNvPr id="672" name="Line"/>
          <p:cNvSpPr/>
          <p:nvPr/>
        </p:nvSpPr>
        <p:spPr>
          <a:xfrm>
            <a:off x="13843834" y="6299200"/>
            <a:ext cx="762419" cy="0"/>
          </a:xfrm>
          <a:prstGeom prst="line">
            <a:avLst/>
          </a:prstGeom>
          <a:ln w="254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sp>
        <p:nvSpPr>
          <p:cNvPr id="673" name="Line"/>
          <p:cNvSpPr/>
          <p:nvPr/>
        </p:nvSpPr>
        <p:spPr>
          <a:xfrm>
            <a:off x="21859068" y="6299200"/>
            <a:ext cx="1768800" cy="0"/>
          </a:xfrm>
          <a:prstGeom prst="line">
            <a:avLst/>
          </a:prstGeom>
          <a:ln w="254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sp>
        <p:nvSpPr>
          <p:cNvPr id="674" name="Line"/>
          <p:cNvSpPr/>
          <p:nvPr/>
        </p:nvSpPr>
        <p:spPr>
          <a:xfrm>
            <a:off x="2031428" y="4415096"/>
            <a:ext cx="1425700" cy="1680146"/>
          </a:xfrm>
          <a:prstGeom prst="line">
            <a:avLst/>
          </a:prstGeom>
          <a:ln w="254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sp>
        <p:nvSpPr>
          <p:cNvPr id="675" name="Line"/>
          <p:cNvSpPr/>
          <p:nvPr/>
        </p:nvSpPr>
        <p:spPr>
          <a:xfrm>
            <a:off x="2044058" y="5745638"/>
            <a:ext cx="1394398" cy="524792"/>
          </a:xfrm>
          <a:prstGeom prst="line">
            <a:avLst/>
          </a:prstGeom>
          <a:ln w="254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sp>
        <p:nvSpPr>
          <p:cNvPr id="676" name="Line"/>
          <p:cNvSpPr/>
          <p:nvPr/>
        </p:nvSpPr>
        <p:spPr>
          <a:xfrm flipV="1">
            <a:off x="2031358" y="6354335"/>
            <a:ext cx="1426492" cy="1891887"/>
          </a:xfrm>
          <a:prstGeom prst="line">
            <a:avLst/>
          </a:prstGeom>
          <a:ln w="254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pic>
        <p:nvPicPr>
          <p:cNvPr id="677" name="Image" descr="Image"/>
          <p:cNvPicPr>
            <a:picLocks noChangeAspect="1"/>
          </p:cNvPicPr>
          <p:nvPr/>
        </p:nvPicPr>
        <p:blipFill>
          <a:blip r:embed="rId5"/>
          <a:stretch>
            <a:fillRect/>
          </a:stretch>
        </p:blipFill>
        <p:spPr>
          <a:xfrm>
            <a:off x="6887064" y="4952972"/>
            <a:ext cx="406401" cy="317501"/>
          </a:xfrm>
          <a:prstGeom prst="rect">
            <a:avLst/>
          </a:prstGeom>
          <a:ln w="12700">
            <a:miter lim="400000"/>
          </a:ln>
        </p:spPr>
      </p:pic>
      <p:pic>
        <p:nvPicPr>
          <p:cNvPr id="678" name="Image" descr="Image"/>
          <p:cNvPicPr>
            <a:picLocks noChangeAspect="1"/>
          </p:cNvPicPr>
          <p:nvPr/>
        </p:nvPicPr>
        <p:blipFill>
          <a:blip r:embed="rId6"/>
          <a:stretch>
            <a:fillRect/>
          </a:stretch>
        </p:blipFill>
        <p:spPr>
          <a:xfrm>
            <a:off x="10349679" y="5012204"/>
            <a:ext cx="508001" cy="431801"/>
          </a:xfrm>
          <a:prstGeom prst="rect">
            <a:avLst/>
          </a:prstGeom>
          <a:ln w="12700">
            <a:miter lim="400000"/>
          </a:ln>
        </p:spPr>
      </p:pic>
      <p:pic>
        <p:nvPicPr>
          <p:cNvPr id="679" name="Image" descr="Image"/>
          <p:cNvPicPr>
            <a:picLocks noChangeAspect="1"/>
          </p:cNvPicPr>
          <p:nvPr/>
        </p:nvPicPr>
        <p:blipFill>
          <a:blip r:embed="rId7"/>
          <a:stretch>
            <a:fillRect/>
          </a:stretch>
        </p:blipFill>
        <p:spPr>
          <a:xfrm>
            <a:off x="14043845" y="5060192"/>
            <a:ext cx="571501" cy="381001"/>
          </a:xfrm>
          <a:prstGeom prst="rect">
            <a:avLst/>
          </a:prstGeom>
          <a:ln w="12700">
            <a:miter lim="400000"/>
          </a:ln>
        </p:spPr>
      </p:pic>
      <p:pic>
        <p:nvPicPr>
          <p:cNvPr id="680" name="Image" descr="Image"/>
          <p:cNvPicPr>
            <a:picLocks noChangeAspect="1"/>
          </p:cNvPicPr>
          <p:nvPr/>
        </p:nvPicPr>
        <p:blipFill>
          <a:blip r:embed="rId8"/>
          <a:stretch>
            <a:fillRect/>
          </a:stretch>
        </p:blipFill>
        <p:spPr>
          <a:xfrm>
            <a:off x="16801833" y="4851372"/>
            <a:ext cx="2819401" cy="520701"/>
          </a:xfrm>
          <a:prstGeom prst="rect">
            <a:avLst/>
          </a:prstGeom>
          <a:ln w="12700">
            <a:miter lim="400000"/>
          </a:ln>
        </p:spPr>
      </p:pic>
      <p:sp>
        <p:nvSpPr>
          <p:cNvPr id="681" name="Line"/>
          <p:cNvSpPr/>
          <p:nvPr/>
        </p:nvSpPr>
        <p:spPr>
          <a:xfrm>
            <a:off x="17851451" y="6299200"/>
            <a:ext cx="762420" cy="0"/>
          </a:xfrm>
          <a:prstGeom prst="line">
            <a:avLst/>
          </a:prstGeom>
          <a:ln w="254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grpSp>
        <p:nvGrpSpPr>
          <p:cNvPr id="684" name="Group"/>
          <p:cNvGrpSpPr/>
          <p:nvPr/>
        </p:nvGrpSpPr>
        <p:grpSpPr>
          <a:xfrm>
            <a:off x="20987019" y="4851372"/>
            <a:ext cx="3225801" cy="1025832"/>
            <a:chOff x="0" y="0"/>
            <a:chExt cx="3225800" cy="1025831"/>
          </a:xfrm>
        </p:grpSpPr>
        <p:pic>
          <p:nvPicPr>
            <p:cNvPr id="682" name="Image" descr="Image"/>
            <p:cNvPicPr>
              <a:picLocks noChangeAspect="1"/>
            </p:cNvPicPr>
            <p:nvPr/>
          </p:nvPicPr>
          <p:blipFill>
            <a:blip r:embed="rId9"/>
            <a:stretch>
              <a:fillRect/>
            </a:stretch>
          </p:blipFill>
          <p:spPr>
            <a:xfrm>
              <a:off x="1610397" y="797231"/>
              <a:ext cx="292101" cy="228601"/>
            </a:xfrm>
            <a:prstGeom prst="rect">
              <a:avLst/>
            </a:prstGeom>
            <a:ln w="12700" cap="flat">
              <a:noFill/>
              <a:miter lim="400000"/>
            </a:ln>
            <a:effectLst/>
          </p:spPr>
        </p:pic>
        <p:pic>
          <p:nvPicPr>
            <p:cNvPr id="683" name="Image" descr="Image"/>
            <p:cNvPicPr>
              <a:picLocks noChangeAspect="1"/>
            </p:cNvPicPr>
            <p:nvPr/>
          </p:nvPicPr>
          <p:blipFill>
            <a:blip r:embed="rId10"/>
            <a:stretch>
              <a:fillRect/>
            </a:stretch>
          </p:blipFill>
          <p:spPr>
            <a:xfrm>
              <a:off x="0" y="0"/>
              <a:ext cx="3225800" cy="469900"/>
            </a:xfrm>
            <a:prstGeom prst="rect">
              <a:avLst/>
            </a:prstGeom>
            <a:ln w="12700" cap="flat">
              <a:noFill/>
              <a:miter lim="400000"/>
            </a:ln>
            <a:effectLst/>
          </p:spPr>
        </p:pic>
      </p:grpSp>
      <p:grpSp>
        <p:nvGrpSpPr>
          <p:cNvPr id="687" name="Group"/>
          <p:cNvGrpSpPr/>
          <p:nvPr/>
        </p:nvGrpSpPr>
        <p:grpSpPr>
          <a:xfrm>
            <a:off x="10278853" y="6307359"/>
            <a:ext cx="4008943" cy="3025411"/>
            <a:chOff x="0" y="0"/>
            <a:chExt cx="4008942" cy="3025409"/>
          </a:xfrm>
        </p:grpSpPr>
        <p:pic>
          <p:nvPicPr>
            <p:cNvPr id="685" name="Image" descr="Image"/>
            <p:cNvPicPr>
              <a:picLocks noChangeAspect="1"/>
            </p:cNvPicPr>
            <p:nvPr/>
          </p:nvPicPr>
          <p:blipFill>
            <a:blip r:embed="rId6"/>
            <a:stretch>
              <a:fillRect/>
            </a:stretch>
          </p:blipFill>
          <p:spPr>
            <a:xfrm>
              <a:off x="1883095" y="2593609"/>
              <a:ext cx="508001" cy="431801"/>
            </a:xfrm>
            <a:prstGeom prst="rect">
              <a:avLst/>
            </a:prstGeom>
            <a:ln w="12700" cap="flat">
              <a:noFill/>
              <a:miter lim="400000"/>
            </a:ln>
            <a:effectLst/>
          </p:spPr>
        </p:pic>
        <p:sp>
          <p:nvSpPr>
            <p:cNvPr id="698" name="Connection Line"/>
            <p:cNvSpPr/>
            <p:nvPr/>
          </p:nvSpPr>
          <p:spPr>
            <a:xfrm>
              <a:off x="0" y="0"/>
              <a:ext cx="4008943" cy="2321063"/>
            </a:xfrm>
            <a:custGeom>
              <a:avLst/>
              <a:gdLst/>
              <a:ahLst/>
              <a:cxnLst>
                <a:cxn ang="0">
                  <a:pos x="wd2" y="hd2"/>
                </a:cxn>
                <a:cxn ang="5400000">
                  <a:pos x="wd2" y="hd2"/>
                </a:cxn>
                <a:cxn ang="10800000">
                  <a:pos x="wd2" y="hd2"/>
                </a:cxn>
                <a:cxn ang="16200000">
                  <a:pos x="wd2" y="hd2"/>
                </a:cxn>
              </a:cxnLst>
              <a:rect l="0" t="0" r="r" b="b"/>
              <a:pathLst>
                <a:path w="21600" h="16200" extrusionOk="0">
                  <a:moveTo>
                    <a:pt x="0" y="88"/>
                  </a:moveTo>
                  <a:cubicBezTo>
                    <a:pt x="7776" y="21600"/>
                    <a:pt x="14976" y="21571"/>
                    <a:pt x="21600" y="0"/>
                  </a:cubicBezTo>
                </a:path>
              </a:pathLst>
            </a:custGeom>
            <a:noFill/>
            <a:ln w="25400" cap="flat">
              <a:solidFill>
                <a:srgbClr val="5A5F5E"/>
              </a:solidFill>
              <a:prstDash val="solid"/>
              <a:miter lim="400000"/>
              <a:tailEnd type="triangle" w="med" len="med"/>
            </a:ln>
            <a:effectLst/>
          </p:spPr>
          <p:txBody>
            <a:bodyPr/>
            <a:lstStyle/>
            <a:p>
              <a:endParaRPr dirty="0">
                <a:latin typeface="Avenir Light" panose="020B0402020203020204" pitchFamily="34" charset="77"/>
              </a:endParaRPr>
            </a:p>
          </p:txBody>
        </p:sp>
      </p:grpSp>
      <p:grpSp>
        <p:nvGrpSpPr>
          <p:cNvPr id="690" name="Group"/>
          <p:cNvGrpSpPr/>
          <p:nvPr/>
        </p:nvGrpSpPr>
        <p:grpSpPr>
          <a:xfrm>
            <a:off x="18931537" y="8809100"/>
            <a:ext cx="5155782" cy="1252265"/>
            <a:chOff x="0" y="-8595"/>
            <a:chExt cx="5155780" cy="1252264"/>
          </a:xfrm>
        </p:grpSpPr>
        <p:sp>
          <p:nvSpPr>
            <p:cNvPr id="688" name="start new epoch at the specified time"/>
            <p:cNvSpPr txBox="1"/>
            <p:nvPr/>
          </p:nvSpPr>
          <p:spPr>
            <a:xfrm>
              <a:off x="640260" y="-8595"/>
              <a:ext cx="4515520" cy="125226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lvl1pPr>
                <a:defRPr sz="3600">
                  <a:solidFill>
                    <a:srgbClr val="000000"/>
                  </a:solidFill>
                  <a:latin typeface="Helvetica Light"/>
                  <a:ea typeface="Helvetica Light"/>
                  <a:cs typeface="Helvetica Light"/>
                  <a:sym typeface="Helvetica Light"/>
                </a:defRPr>
              </a:lvl1pPr>
            </a:lstStyle>
            <a:p>
              <a:r>
                <a:rPr dirty="0">
                  <a:latin typeface="Arial" panose="020B0604020202020204" pitchFamily="34" charset="0"/>
                  <a:cs typeface="Arial" panose="020B0604020202020204" pitchFamily="34" charset="0"/>
                </a:rPr>
                <a:t>start new epoch at the specified time</a:t>
              </a:r>
            </a:p>
          </p:txBody>
        </p:sp>
        <p:pic>
          <p:nvPicPr>
            <p:cNvPr id="689" name="Image" descr="Image"/>
            <p:cNvPicPr>
              <a:picLocks noChangeAspect="1"/>
            </p:cNvPicPr>
            <p:nvPr/>
          </p:nvPicPr>
          <p:blipFill>
            <a:blip r:embed="rId11"/>
            <a:stretch>
              <a:fillRect/>
            </a:stretch>
          </p:blipFill>
          <p:spPr>
            <a:xfrm>
              <a:off x="0" y="288196"/>
              <a:ext cx="802106" cy="802106"/>
            </a:xfrm>
            <a:prstGeom prst="rect">
              <a:avLst/>
            </a:prstGeom>
            <a:ln w="12700" cap="flat">
              <a:noFill/>
              <a:miter lim="400000"/>
            </a:ln>
            <a:effectLst/>
          </p:spPr>
        </p:pic>
      </p:grpSp>
      <p:sp>
        <p:nvSpPr>
          <p:cNvPr id="691" name="Line"/>
          <p:cNvSpPr/>
          <p:nvPr/>
        </p:nvSpPr>
        <p:spPr>
          <a:xfrm flipV="1">
            <a:off x="3467448" y="3661294"/>
            <a:ext cx="1" cy="5275812"/>
          </a:xfrm>
          <a:prstGeom prst="line">
            <a:avLst/>
          </a:prstGeom>
          <a:ln w="25400">
            <a:solidFill>
              <a:srgbClr val="5A5F5E"/>
            </a:solidFill>
            <a:custDash>
              <a:ds d="600000" sp="600000"/>
            </a:custDash>
            <a:miter lim="400000"/>
          </a:ln>
        </p:spPr>
        <p:txBody>
          <a:bodyPr lIns="71437" tIns="71437" rIns="71437" bIns="71437" anchor="ctr"/>
          <a:lstStyle/>
          <a:p>
            <a:endParaRPr dirty="0">
              <a:latin typeface="Avenir Light" panose="020B0402020203020204" pitchFamily="34" charset="77"/>
            </a:endParaRPr>
          </a:p>
        </p:txBody>
      </p:sp>
      <p:sp>
        <p:nvSpPr>
          <p:cNvPr id="692" name="start of epoch"/>
          <p:cNvSpPr txBox="1"/>
          <p:nvPr/>
        </p:nvSpPr>
        <p:spPr>
          <a:xfrm>
            <a:off x="1715702" y="2333857"/>
            <a:ext cx="3528893" cy="6982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3600">
                <a:solidFill>
                  <a:srgbClr val="000000"/>
                </a:solidFill>
                <a:latin typeface="Helvetica Light"/>
                <a:ea typeface="Helvetica Light"/>
                <a:cs typeface="Helvetica Light"/>
                <a:sym typeface="Helvetica Light"/>
              </a:defRPr>
            </a:lvl1pPr>
          </a:lstStyle>
          <a:p>
            <a:r>
              <a:rPr dirty="0">
                <a:latin typeface="Arial" panose="020B0604020202020204" pitchFamily="34" charset="0"/>
                <a:cs typeface="Arial" panose="020B0604020202020204" pitchFamily="34" charset="0"/>
              </a:rPr>
              <a:t>start of epoch</a:t>
            </a:r>
          </a:p>
        </p:txBody>
      </p:sp>
      <p:pic>
        <p:nvPicPr>
          <p:cNvPr id="693" name="Image" descr="Image"/>
          <p:cNvPicPr>
            <a:picLocks noChangeAspect="1"/>
          </p:cNvPicPr>
          <p:nvPr/>
        </p:nvPicPr>
        <p:blipFill>
          <a:blip r:embed="rId11"/>
          <a:stretch>
            <a:fillRect/>
          </a:stretch>
        </p:blipFill>
        <p:spPr>
          <a:xfrm>
            <a:off x="5121054" y="2320037"/>
            <a:ext cx="802107" cy="802106"/>
          </a:xfrm>
          <a:prstGeom prst="rect">
            <a:avLst/>
          </a:prstGeom>
          <a:ln w="12700">
            <a:miter lim="400000"/>
          </a:ln>
        </p:spPr>
      </p:pic>
      <p:grpSp>
        <p:nvGrpSpPr>
          <p:cNvPr id="696" name="Group"/>
          <p:cNvGrpSpPr/>
          <p:nvPr/>
        </p:nvGrpSpPr>
        <p:grpSpPr>
          <a:xfrm>
            <a:off x="578679" y="12288713"/>
            <a:ext cx="21579241" cy="830035"/>
            <a:chOff x="0" y="0"/>
            <a:chExt cx="21579241" cy="830034"/>
          </a:xfrm>
        </p:grpSpPr>
        <p:pic>
          <p:nvPicPr>
            <p:cNvPr id="694" name="Image" descr="Image"/>
            <p:cNvPicPr>
              <a:picLocks noChangeAspect="1"/>
            </p:cNvPicPr>
            <p:nvPr/>
          </p:nvPicPr>
          <p:blipFill>
            <a:blip r:embed="rId12"/>
            <a:stretch>
              <a:fillRect/>
            </a:stretch>
          </p:blipFill>
          <p:spPr>
            <a:xfrm>
              <a:off x="0" y="0"/>
              <a:ext cx="638175" cy="830034"/>
            </a:xfrm>
            <a:prstGeom prst="rect">
              <a:avLst/>
            </a:prstGeom>
            <a:ln w="12700" cap="flat">
              <a:noFill/>
              <a:miter lim="400000"/>
            </a:ln>
            <a:effectLst/>
          </p:spPr>
        </p:pic>
        <p:sp>
          <p:nvSpPr>
            <p:cNvPr id="695" name="Update is (ts,ta)-secure network-agnostic SMR protocol."/>
            <p:cNvSpPr/>
            <p:nvPr/>
          </p:nvSpPr>
          <p:spPr>
            <a:xfrm>
              <a:off x="887224" y="4328"/>
              <a:ext cx="20692017" cy="82137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p>
              <a:pPr lvl="1" algn="l">
                <a:spcBef>
                  <a:spcPts val="1000"/>
                </a:spcBef>
                <a:defRPr sz="4400">
                  <a:solidFill>
                    <a:srgbClr val="000000"/>
                  </a:solidFill>
                  <a:latin typeface="Gill Sans"/>
                  <a:ea typeface="Gill Sans"/>
                  <a:cs typeface="Gill Sans"/>
                  <a:sym typeface="Gill Sans"/>
                </a:defRPr>
              </a:pPr>
              <a:r>
                <a:rPr dirty="0">
                  <a:latin typeface="Avenir Book" panose="02000503020000020003" pitchFamily="2" charset="0"/>
                </a:rPr>
                <a:t>Update is (</a:t>
              </a:r>
              <a:r>
                <a:rPr dirty="0" err="1">
                  <a:latin typeface="Avenir Book" panose="02000503020000020003" pitchFamily="2" charset="0"/>
                </a:rPr>
                <a:t>t</a:t>
              </a:r>
              <a:r>
                <a:rPr baseline="-5999" dirty="0" err="1">
                  <a:latin typeface="Avenir Book" panose="02000503020000020003" pitchFamily="2" charset="0"/>
                </a:rPr>
                <a:t>s</a:t>
              </a:r>
              <a:r>
                <a:rPr dirty="0" err="1">
                  <a:latin typeface="Avenir Book" panose="02000503020000020003" pitchFamily="2" charset="0"/>
                </a:rPr>
                <a:t>,t</a:t>
              </a:r>
              <a:r>
                <a:rPr baseline="-5999" dirty="0" err="1">
                  <a:latin typeface="Avenir Book" panose="02000503020000020003" pitchFamily="2" charset="0"/>
                </a:rPr>
                <a:t>a</a:t>
              </a:r>
              <a:r>
                <a:rPr dirty="0">
                  <a:latin typeface="Avenir Book" panose="02000503020000020003" pitchFamily="2" charset="0"/>
                </a:rPr>
                <a:t>)-secure network-agnostic SMR protocol.</a:t>
              </a:r>
            </a:p>
          </p:txBody>
        </p:sp>
      </p:grpSp>
      <p:sp>
        <p:nvSpPr>
          <p:cNvPr id="697" name="Gear"/>
          <p:cNvSpPr/>
          <p:nvPr/>
        </p:nvSpPr>
        <p:spPr>
          <a:xfrm>
            <a:off x="21525562" y="255056"/>
            <a:ext cx="2435813" cy="2436288"/>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808785"/>
          </a:solidFill>
          <a:ln w="12700">
            <a:miter lim="400000"/>
          </a:ln>
        </p:spPr>
        <p:txBody>
          <a:bodyPr lIns="71437" tIns="71437" rIns="71437" bIns="71437" anchor="ctr"/>
          <a:lstStyle/>
          <a:p>
            <a:pPr>
              <a:defRPr>
                <a:solidFill>
                  <a:srgbClr val="FFFFFF"/>
                </a:solidFill>
              </a:defRPr>
            </a:pPr>
            <a:endParaRPr dirty="0">
              <a:latin typeface="Avenir Light" panose="020B0402020203020204" pitchFamily="34" charset="77"/>
            </a:endParaRPr>
          </a:p>
        </p:txBody>
      </p:sp>
      <p:sp>
        <p:nvSpPr>
          <p:cNvPr id="2" name="Recipe for Update: efficient network-agnostic SMR">
            <a:extLst>
              <a:ext uri="{FF2B5EF4-FFF2-40B4-BE49-F238E27FC236}">
                <a16:creationId xmlns:a16="http://schemas.microsoft.com/office/drawing/2014/main" id="{24C9C6D7-7651-C10A-0F9F-9DBA0588D480}"/>
              </a:ext>
            </a:extLst>
          </p:cNvPr>
          <p:cNvSpPr txBox="1"/>
          <p:nvPr/>
        </p:nvSpPr>
        <p:spPr>
          <a:xfrm>
            <a:off x="168055" y="361650"/>
            <a:ext cx="21379250" cy="1283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defRPr sz="7400">
                <a:solidFill>
                  <a:srgbClr val="990000"/>
                </a:solidFill>
              </a:defRPr>
            </a:pPr>
            <a:r>
              <a:rPr dirty="0">
                <a:latin typeface="Avenir Light" panose="020B0402020203020204" pitchFamily="34" charset="77"/>
              </a:rPr>
              <a:t>Recipe for </a:t>
            </a:r>
            <a:r>
              <a:rPr dirty="0">
                <a:latin typeface="Avenir Book" panose="02000503020000020003" pitchFamily="2" charset="0"/>
                <a:ea typeface="Gill Sans"/>
                <a:cs typeface="Gill Sans"/>
                <a:sym typeface="Gill Sans"/>
              </a:rPr>
              <a:t>Update</a:t>
            </a:r>
            <a:r>
              <a:rPr dirty="0">
                <a:latin typeface="Avenir Light" panose="020B0402020203020204" pitchFamily="34" charset="77"/>
              </a:rPr>
              <a:t>: efficient network-agnostic SMR</a:t>
            </a:r>
          </a:p>
        </p:txBody>
      </p:sp>
      <p:sp>
        <p:nvSpPr>
          <p:cNvPr id="3" name="TextBox 2">
            <a:extLst>
              <a:ext uri="{FF2B5EF4-FFF2-40B4-BE49-F238E27FC236}">
                <a16:creationId xmlns:a16="http://schemas.microsoft.com/office/drawing/2014/main" id="{061EBB89-FC8E-5BFB-09DD-C6EA58D01679}"/>
              </a:ext>
            </a:extLst>
          </p:cNvPr>
          <p:cNvSpPr txBox="1"/>
          <p:nvPr/>
        </p:nvSpPr>
        <p:spPr>
          <a:xfrm>
            <a:off x="2708788" y="10384270"/>
            <a:ext cx="19922321" cy="1508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defRPr sz="2000"/>
            </a:pPr>
            <a:r>
              <a:rPr lang="en-US" sz="4600" dirty="0">
                <a:latin typeface="Avenir Book" panose="02000503020000020003" pitchFamily="2" charset="0"/>
              </a:rPr>
              <a:t>Main idea: in each mode, at least one of block agreement + ACS is guaranteed to work (it’s enough for the other to not mess things up)</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iterate>
                                    <p:tmAbs val="0"/>
                                  </p:iterate>
                                  <p:childTnLst>
                                    <p:set>
                                      <p:cBhvr>
                                        <p:cTn id="6" fill="hold"/>
                                        <p:tgtEl>
                                          <p:spTgt spid="6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3" nodeType="clickEffect">
                                  <p:stCondLst>
                                    <p:cond delay="0"/>
                                  </p:stCondLst>
                                  <p:iterate>
                                    <p:tmAbs val="0"/>
                                  </p:iterate>
                                  <p:childTnLst>
                                    <p:set>
                                      <p:cBhvr>
                                        <p:cTn id="10" fill="hold"/>
                                        <p:tgtEl>
                                          <p:spTgt spid="6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6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 grpId="2" animBg="1" advAuto="0"/>
      <p:bldP spid="690" grpId="3" animBg="1" advAuto="0"/>
      <p:bldP spid="696" grpId="4" animBg="1" advAuto="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2" name="Slide Number"/>
          <p:cNvSpPr txBox="1">
            <a:spLocks noGrp="1"/>
          </p:cNvSpPr>
          <p:nvPr>
            <p:ph type="sldNum" sz="quarter" idx="2"/>
          </p:nvPr>
        </p:nvSpPr>
        <p:spPr>
          <a:xfrm>
            <a:off x="11950635" y="13037343"/>
            <a:ext cx="464870" cy="5136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17</a:t>
            </a:fld>
            <a:endParaRPr dirty="0"/>
          </a:p>
        </p:txBody>
      </p:sp>
      <p:sp>
        <p:nvSpPr>
          <p:cNvPr id="704" name="Text"/>
          <p:cNvSpPr txBox="1"/>
          <p:nvPr/>
        </p:nvSpPr>
        <p:spPr>
          <a:xfrm>
            <a:off x="23672800" y="13031364"/>
            <a:ext cx="650818" cy="729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lvl1pPr algn="l" defTabSz="457200">
              <a:defRPr sz="3800">
                <a:solidFill>
                  <a:srgbClr val="000000"/>
                </a:solidFill>
              </a:defRPr>
            </a:lvl1pPr>
          </a:lstStyle>
          <a:p>
            <a:fld id="{86CB4B4D-7CA3-9044-876B-883B54F8677D}" type="slidenum">
              <a:rPr>
                <a:latin typeface="Avenir Light" panose="020B0402020203020204" pitchFamily="34" charset="77"/>
              </a:rPr>
              <a:t>17</a:t>
            </a:fld>
            <a:endParaRPr dirty="0">
              <a:latin typeface="Avenir Light" panose="020B0402020203020204" pitchFamily="34" charset="77"/>
            </a:endParaRPr>
          </a:p>
        </p:txBody>
      </p:sp>
      <p:grpSp>
        <p:nvGrpSpPr>
          <p:cNvPr id="2" name="Group">
            <a:extLst>
              <a:ext uri="{FF2B5EF4-FFF2-40B4-BE49-F238E27FC236}">
                <a16:creationId xmlns:a16="http://schemas.microsoft.com/office/drawing/2014/main" id="{0E55514F-EF88-D0AA-38E3-D6BAD0D87B68}"/>
              </a:ext>
            </a:extLst>
          </p:cNvPr>
          <p:cNvGrpSpPr/>
          <p:nvPr/>
        </p:nvGrpSpPr>
        <p:grpSpPr>
          <a:xfrm>
            <a:off x="2894324" y="4639924"/>
            <a:ext cx="6887605" cy="4968630"/>
            <a:chOff x="197698" y="-518287"/>
            <a:chExt cx="6887604" cy="4968627"/>
          </a:xfrm>
        </p:grpSpPr>
        <p:sp>
          <p:nvSpPr>
            <p:cNvPr id="3" name="Update…">
              <a:extLst>
                <a:ext uri="{FF2B5EF4-FFF2-40B4-BE49-F238E27FC236}">
                  <a16:creationId xmlns:a16="http://schemas.microsoft.com/office/drawing/2014/main" id="{BE8572F9-E91F-5BBB-914B-E922AF604F42}"/>
                </a:ext>
              </a:extLst>
            </p:cNvPr>
            <p:cNvSpPr/>
            <p:nvPr/>
          </p:nvSpPr>
          <p:spPr>
            <a:xfrm>
              <a:off x="197698" y="1078523"/>
              <a:ext cx="6887604" cy="337181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p>
              <a:pPr>
                <a:lnSpc>
                  <a:spcPct val="90000"/>
                </a:lnSpc>
                <a:defRPr sz="4600">
                  <a:solidFill>
                    <a:srgbClr val="000000"/>
                  </a:solidFill>
                  <a:latin typeface="Gill Sans"/>
                  <a:ea typeface="Gill Sans"/>
                  <a:cs typeface="Gill Sans"/>
                  <a:sym typeface="Gill Sans"/>
                </a:defRPr>
              </a:pPr>
              <a:r>
                <a:rPr sz="4800" b="1" dirty="0">
                  <a:latin typeface="Avenir Book" panose="02000503020000020003" pitchFamily="2" charset="0"/>
                </a:rPr>
                <a:t>Update</a:t>
              </a:r>
              <a:endParaRPr b="1" dirty="0">
                <a:latin typeface="Avenir Book" panose="02000503020000020003" pitchFamily="2" charset="0"/>
              </a:endParaRPr>
            </a:p>
            <a:p>
              <a:pPr>
                <a:lnSpc>
                  <a:spcPct val="90000"/>
                </a:lnSpc>
                <a:defRPr sz="4600">
                  <a:solidFill>
                    <a:srgbClr val="000000"/>
                  </a:solidFill>
                </a:defRPr>
              </a:pPr>
              <a:r>
                <a:rPr dirty="0">
                  <a:latin typeface="Avenir Book" panose="02000503020000020003" pitchFamily="2" charset="0"/>
                  <a:ea typeface="Gill Sans"/>
                  <a:cs typeface="Gill Sans"/>
                  <a:sym typeface="Gill Sans"/>
                </a:rPr>
                <a:t>Adaptively</a:t>
              </a:r>
              <a:r>
                <a:rPr dirty="0">
                  <a:latin typeface="Avenir Book" panose="02000503020000020003" pitchFamily="2" charset="0"/>
                </a:rPr>
                <a:t> secure network-agnostic SMR with </a:t>
              </a:r>
              <a:r>
                <a:rPr dirty="0">
                  <a:latin typeface="Avenir Book" panose="02000503020000020003" pitchFamily="2" charset="0"/>
                  <a:ea typeface="Gill Sans"/>
                  <a:cs typeface="Gill Sans"/>
                  <a:sym typeface="Gill Sans"/>
                </a:rPr>
                <a:t>quadratic</a:t>
              </a:r>
              <a:r>
                <a:rPr dirty="0">
                  <a:latin typeface="Avenir Book" panose="02000503020000020003" pitchFamily="2" charset="0"/>
                </a:rPr>
                <a:t> amortized communication </a:t>
              </a:r>
            </a:p>
          </p:txBody>
        </p:sp>
        <p:sp>
          <p:nvSpPr>
            <p:cNvPr id="4" name="Gear">
              <a:extLst>
                <a:ext uri="{FF2B5EF4-FFF2-40B4-BE49-F238E27FC236}">
                  <a16:creationId xmlns:a16="http://schemas.microsoft.com/office/drawing/2014/main" id="{850E7EFD-3DB4-C269-9E2D-B62BC40FF317}"/>
                </a:ext>
              </a:extLst>
            </p:cNvPr>
            <p:cNvSpPr/>
            <p:nvPr/>
          </p:nvSpPr>
          <p:spPr>
            <a:xfrm>
              <a:off x="3006562" y="-518287"/>
              <a:ext cx="1269878" cy="1270124"/>
            </a:xfrm>
            <a:custGeom>
              <a:avLst/>
              <a:gdLst/>
              <a:ahLst/>
              <a:cxnLst>
                <a:cxn ang="0">
                  <a:pos x="wd2" y="hd2"/>
                </a:cxn>
                <a:cxn ang="5400000">
                  <a:pos x="wd2" y="hd2"/>
                </a:cxn>
                <a:cxn ang="10800000">
                  <a:pos x="wd2" y="hd2"/>
                </a:cxn>
                <a:cxn ang="16200000">
                  <a:pos x="wd2" y="hd2"/>
                </a:cxn>
              </a:cxnLst>
              <a:rect l="0" t="0" r="r" b="b"/>
              <a:pathLst>
                <a:path w="21532" h="21555"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808785"/>
            </a:solidFill>
            <a:ln w="12700" cap="flat">
              <a:noFill/>
              <a:miter lim="400000"/>
            </a:ln>
            <a:effectLst/>
          </p:spPr>
          <p:txBody>
            <a:bodyPr wrap="square" lIns="71437" tIns="71437" rIns="71437" bIns="71437" numCol="1" anchor="ctr">
              <a:noAutofit/>
            </a:bodyPr>
            <a:lstStyle/>
            <a:p>
              <a:pPr>
                <a:defRPr>
                  <a:solidFill>
                    <a:srgbClr val="FFFFFF"/>
                  </a:solidFill>
                </a:defRPr>
              </a:pPr>
              <a:endParaRPr dirty="0">
                <a:latin typeface="Avenir Light" panose="020B0402020203020204" pitchFamily="34" charset="77"/>
              </a:endParaRPr>
            </a:p>
          </p:txBody>
        </p:sp>
      </p:grpSp>
      <p:grpSp>
        <p:nvGrpSpPr>
          <p:cNvPr id="5" name="Group">
            <a:extLst>
              <a:ext uri="{FF2B5EF4-FFF2-40B4-BE49-F238E27FC236}">
                <a16:creationId xmlns:a16="http://schemas.microsoft.com/office/drawing/2014/main" id="{B43B3AD0-07FF-4B19-7B19-6BF76F3CF58A}"/>
              </a:ext>
            </a:extLst>
          </p:cNvPr>
          <p:cNvGrpSpPr/>
          <p:nvPr/>
        </p:nvGrpSpPr>
        <p:grpSpPr>
          <a:xfrm>
            <a:off x="15114439" y="4639924"/>
            <a:ext cx="7132746" cy="4331533"/>
            <a:chOff x="0" y="-297742"/>
            <a:chExt cx="7132744" cy="4331531"/>
          </a:xfrm>
        </p:grpSpPr>
        <p:sp>
          <p:nvSpPr>
            <p:cNvPr id="6" name="Upstate…">
              <a:extLst>
                <a:ext uri="{FF2B5EF4-FFF2-40B4-BE49-F238E27FC236}">
                  <a16:creationId xmlns:a16="http://schemas.microsoft.com/office/drawing/2014/main" id="{EF0A4469-9EC5-01B0-E842-ECB746B49BEB}"/>
                </a:ext>
              </a:extLst>
            </p:cNvPr>
            <p:cNvSpPr/>
            <p:nvPr/>
          </p:nvSpPr>
          <p:spPr>
            <a:xfrm>
              <a:off x="0" y="1299068"/>
              <a:ext cx="7132744" cy="273472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p>
              <a:pPr>
                <a:lnSpc>
                  <a:spcPct val="90000"/>
                </a:lnSpc>
                <a:defRPr sz="4600">
                  <a:solidFill>
                    <a:srgbClr val="000000"/>
                  </a:solidFill>
                  <a:latin typeface="Gill Sans"/>
                  <a:ea typeface="Gill Sans"/>
                  <a:cs typeface="Gill Sans"/>
                  <a:sym typeface="Gill Sans"/>
                </a:defRPr>
              </a:pPr>
              <a:r>
                <a:rPr sz="4800" b="1" dirty="0">
                  <a:latin typeface="Avenir Book" panose="02000503020000020003" pitchFamily="2" charset="0"/>
                </a:rPr>
                <a:t>Upstate</a:t>
              </a:r>
            </a:p>
            <a:p>
              <a:pPr>
                <a:lnSpc>
                  <a:spcPct val="90000"/>
                </a:lnSpc>
                <a:defRPr sz="4600">
                  <a:solidFill>
                    <a:srgbClr val="000000"/>
                  </a:solidFill>
                </a:defRPr>
              </a:pPr>
              <a:r>
                <a:rPr dirty="0">
                  <a:latin typeface="Avenir Book" panose="02000503020000020003" pitchFamily="2" charset="0"/>
                  <a:ea typeface="Gill Sans"/>
                  <a:cs typeface="Gill Sans"/>
                  <a:sym typeface="Gill Sans"/>
                </a:rPr>
                <a:t>Statically</a:t>
              </a:r>
              <a:r>
                <a:rPr dirty="0">
                  <a:latin typeface="Avenir Book" panose="02000503020000020003" pitchFamily="2" charset="0"/>
                </a:rPr>
                <a:t> secure network-agnostic SMR with </a:t>
              </a:r>
              <a:r>
                <a:rPr dirty="0">
                  <a:latin typeface="Avenir Book" panose="02000503020000020003" pitchFamily="2" charset="0"/>
                  <a:ea typeface="Gill Sans"/>
                  <a:cs typeface="Gill Sans"/>
                  <a:sym typeface="Gill Sans"/>
                </a:rPr>
                <a:t>linear</a:t>
              </a:r>
              <a:r>
                <a:rPr dirty="0">
                  <a:latin typeface="Avenir Book" panose="02000503020000020003" pitchFamily="2" charset="0"/>
                </a:rPr>
                <a:t> amortized communication</a:t>
              </a:r>
            </a:p>
          </p:txBody>
        </p:sp>
        <p:sp>
          <p:nvSpPr>
            <p:cNvPr id="7" name="Route Symbol">
              <a:extLst>
                <a:ext uri="{FF2B5EF4-FFF2-40B4-BE49-F238E27FC236}">
                  <a16:creationId xmlns:a16="http://schemas.microsoft.com/office/drawing/2014/main" id="{10E2E60A-F346-D103-1C9B-EC0491A24896}"/>
                </a:ext>
              </a:extLst>
            </p:cNvPr>
            <p:cNvSpPr/>
            <p:nvPr/>
          </p:nvSpPr>
          <p:spPr>
            <a:xfrm>
              <a:off x="2963879" y="-297742"/>
              <a:ext cx="1204986" cy="13289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9536" y="884"/>
                    <a:pt x="6861" y="2183"/>
                    <a:pt x="3447" y="631"/>
                  </a:cubicBezTo>
                  <a:lnTo>
                    <a:pt x="0" y="3255"/>
                  </a:lnTo>
                  <a:cubicBezTo>
                    <a:pt x="0" y="3255"/>
                    <a:pt x="1975" y="5218"/>
                    <a:pt x="1975" y="7828"/>
                  </a:cubicBezTo>
                  <a:cubicBezTo>
                    <a:pt x="1975" y="10438"/>
                    <a:pt x="9" y="12443"/>
                    <a:pt x="9" y="14966"/>
                  </a:cubicBezTo>
                  <a:cubicBezTo>
                    <a:pt x="9" y="17490"/>
                    <a:pt x="2310" y="19895"/>
                    <a:pt x="6382" y="20054"/>
                  </a:cubicBezTo>
                  <a:cubicBezTo>
                    <a:pt x="8681" y="20144"/>
                    <a:pt x="10046" y="20931"/>
                    <a:pt x="10800" y="21600"/>
                  </a:cubicBezTo>
                  <a:cubicBezTo>
                    <a:pt x="11554" y="20931"/>
                    <a:pt x="12919" y="20144"/>
                    <a:pt x="15218" y="20054"/>
                  </a:cubicBezTo>
                  <a:cubicBezTo>
                    <a:pt x="19290" y="19895"/>
                    <a:pt x="21591" y="17490"/>
                    <a:pt x="21591" y="14966"/>
                  </a:cubicBezTo>
                  <a:cubicBezTo>
                    <a:pt x="21591" y="12443"/>
                    <a:pt x="19623" y="10438"/>
                    <a:pt x="19624" y="7828"/>
                  </a:cubicBezTo>
                  <a:cubicBezTo>
                    <a:pt x="19624" y="5218"/>
                    <a:pt x="21600" y="3255"/>
                    <a:pt x="21600" y="3255"/>
                  </a:cubicBezTo>
                  <a:lnTo>
                    <a:pt x="18153" y="631"/>
                  </a:lnTo>
                  <a:cubicBezTo>
                    <a:pt x="14739" y="2183"/>
                    <a:pt x="12064" y="884"/>
                    <a:pt x="10800" y="0"/>
                  </a:cubicBezTo>
                  <a:close/>
                  <a:moveTo>
                    <a:pt x="10800" y="918"/>
                  </a:moveTo>
                  <a:lnTo>
                    <a:pt x="10986" y="1024"/>
                  </a:lnTo>
                  <a:cubicBezTo>
                    <a:pt x="12241" y="1737"/>
                    <a:pt x="13584" y="2099"/>
                    <a:pt x="14976" y="2099"/>
                  </a:cubicBezTo>
                  <a:cubicBezTo>
                    <a:pt x="15925" y="2099"/>
                    <a:pt x="16885" y="1924"/>
                    <a:pt x="17831" y="1579"/>
                  </a:cubicBezTo>
                  <a:lnTo>
                    <a:pt x="18029" y="1509"/>
                  </a:lnTo>
                  <a:lnTo>
                    <a:pt x="20463" y="3363"/>
                  </a:lnTo>
                  <a:lnTo>
                    <a:pt x="20294" y="3599"/>
                  </a:lnTo>
                  <a:cubicBezTo>
                    <a:pt x="19614" y="4544"/>
                    <a:pt x="18803" y="6044"/>
                    <a:pt x="18803" y="7828"/>
                  </a:cubicBezTo>
                  <a:cubicBezTo>
                    <a:pt x="18803" y="9284"/>
                    <a:pt x="19337" y="10528"/>
                    <a:pt x="19854" y="11730"/>
                  </a:cubicBezTo>
                  <a:cubicBezTo>
                    <a:pt x="20325" y="12823"/>
                    <a:pt x="20770" y="13855"/>
                    <a:pt x="20770" y="14966"/>
                  </a:cubicBezTo>
                  <a:cubicBezTo>
                    <a:pt x="20770" y="16953"/>
                    <a:pt x="19020" y="19160"/>
                    <a:pt x="15183" y="19310"/>
                  </a:cubicBezTo>
                  <a:cubicBezTo>
                    <a:pt x="13544" y="19374"/>
                    <a:pt x="12138" y="19771"/>
                    <a:pt x="11001" y="20488"/>
                  </a:cubicBezTo>
                  <a:lnTo>
                    <a:pt x="10800" y="20615"/>
                  </a:lnTo>
                  <a:lnTo>
                    <a:pt x="10599" y="20488"/>
                  </a:lnTo>
                  <a:cubicBezTo>
                    <a:pt x="9463" y="19771"/>
                    <a:pt x="8056" y="19374"/>
                    <a:pt x="6417" y="19310"/>
                  </a:cubicBezTo>
                  <a:cubicBezTo>
                    <a:pt x="2580" y="19160"/>
                    <a:pt x="830" y="16953"/>
                    <a:pt x="830" y="14966"/>
                  </a:cubicBezTo>
                  <a:cubicBezTo>
                    <a:pt x="830" y="13856"/>
                    <a:pt x="1275" y="12823"/>
                    <a:pt x="1746" y="11730"/>
                  </a:cubicBezTo>
                  <a:cubicBezTo>
                    <a:pt x="2263" y="10528"/>
                    <a:pt x="2797" y="9285"/>
                    <a:pt x="2797" y="7828"/>
                  </a:cubicBezTo>
                  <a:cubicBezTo>
                    <a:pt x="2797" y="6044"/>
                    <a:pt x="1986" y="4544"/>
                    <a:pt x="1306" y="3599"/>
                  </a:cubicBezTo>
                  <a:lnTo>
                    <a:pt x="1137" y="3363"/>
                  </a:lnTo>
                  <a:lnTo>
                    <a:pt x="3571" y="1509"/>
                  </a:lnTo>
                  <a:lnTo>
                    <a:pt x="3769" y="1579"/>
                  </a:lnTo>
                  <a:cubicBezTo>
                    <a:pt x="4715" y="1924"/>
                    <a:pt x="5675" y="2099"/>
                    <a:pt x="6624" y="2099"/>
                  </a:cubicBezTo>
                  <a:cubicBezTo>
                    <a:pt x="8016" y="2099"/>
                    <a:pt x="9359" y="1737"/>
                    <a:pt x="10614" y="1024"/>
                  </a:cubicBezTo>
                  <a:lnTo>
                    <a:pt x="10800" y="918"/>
                  </a:lnTo>
                  <a:close/>
                  <a:moveTo>
                    <a:pt x="10800" y="1669"/>
                  </a:moveTo>
                  <a:cubicBezTo>
                    <a:pt x="9485" y="2378"/>
                    <a:pt x="8081" y="2737"/>
                    <a:pt x="6624" y="2737"/>
                  </a:cubicBezTo>
                  <a:cubicBezTo>
                    <a:pt x="5651" y="2737"/>
                    <a:pt x="4670" y="2571"/>
                    <a:pt x="3704" y="2243"/>
                  </a:cubicBezTo>
                  <a:lnTo>
                    <a:pt x="2064" y="3490"/>
                  </a:lnTo>
                  <a:cubicBezTo>
                    <a:pt x="2687" y="4412"/>
                    <a:pt x="3354" y="5739"/>
                    <a:pt x="3480" y="7305"/>
                  </a:cubicBezTo>
                  <a:lnTo>
                    <a:pt x="18120" y="7305"/>
                  </a:lnTo>
                  <a:cubicBezTo>
                    <a:pt x="18246" y="5738"/>
                    <a:pt x="18913" y="4412"/>
                    <a:pt x="19536" y="3490"/>
                  </a:cubicBezTo>
                  <a:lnTo>
                    <a:pt x="17896" y="2243"/>
                  </a:lnTo>
                  <a:cubicBezTo>
                    <a:pt x="16930" y="2572"/>
                    <a:pt x="15948" y="2737"/>
                    <a:pt x="14976" y="2737"/>
                  </a:cubicBezTo>
                  <a:cubicBezTo>
                    <a:pt x="13518" y="2737"/>
                    <a:pt x="12115" y="2378"/>
                    <a:pt x="10800" y="1669"/>
                  </a:cubicBezTo>
                  <a:close/>
                  <a:moveTo>
                    <a:pt x="3499" y="7943"/>
                  </a:moveTo>
                  <a:cubicBezTo>
                    <a:pt x="3473" y="9468"/>
                    <a:pt x="2928" y="10736"/>
                    <a:pt x="2401" y="11963"/>
                  </a:cubicBezTo>
                  <a:cubicBezTo>
                    <a:pt x="1955" y="12998"/>
                    <a:pt x="1535" y="13976"/>
                    <a:pt x="1535" y="14966"/>
                  </a:cubicBezTo>
                  <a:cubicBezTo>
                    <a:pt x="1535" y="17380"/>
                    <a:pt x="4081" y="18580"/>
                    <a:pt x="6447" y="18672"/>
                  </a:cubicBezTo>
                  <a:cubicBezTo>
                    <a:pt x="8127" y="18738"/>
                    <a:pt x="9590" y="19131"/>
                    <a:pt x="10800" y="19842"/>
                  </a:cubicBezTo>
                  <a:cubicBezTo>
                    <a:pt x="12010" y="19132"/>
                    <a:pt x="13473" y="18738"/>
                    <a:pt x="15153" y="18672"/>
                  </a:cubicBezTo>
                  <a:cubicBezTo>
                    <a:pt x="17519" y="18580"/>
                    <a:pt x="20065" y="17380"/>
                    <a:pt x="20065" y="14966"/>
                  </a:cubicBezTo>
                  <a:cubicBezTo>
                    <a:pt x="20065" y="13976"/>
                    <a:pt x="19645" y="12998"/>
                    <a:pt x="19199" y="11963"/>
                  </a:cubicBezTo>
                  <a:cubicBezTo>
                    <a:pt x="18672" y="10736"/>
                    <a:pt x="18127" y="9468"/>
                    <a:pt x="18101" y="7943"/>
                  </a:cubicBezTo>
                  <a:lnTo>
                    <a:pt x="3499" y="7943"/>
                  </a:lnTo>
                  <a:close/>
                </a:path>
              </a:pathLst>
            </a:custGeom>
            <a:solidFill>
              <a:srgbClr val="005493"/>
            </a:solidFill>
            <a:ln w="12700" cap="flat">
              <a:noFill/>
              <a:miter lim="400000"/>
            </a:ln>
            <a:effectLst/>
          </p:spPr>
          <p:txBody>
            <a:bodyPr wrap="square" lIns="71437" tIns="71437" rIns="71437" bIns="71437" numCol="1" anchor="ctr">
              <a:noAutofit/>
            </a:bodyPr>
            <a:lstStyle/>
            <a:p>
              <a:pPr>
                <a:defRPr>
                  <a:solidFill>
                    <a:srgbClr val="FFFFFF"/>
                  </a:solidFill>
                </a:defRPr>
              </a:pPr>
              <a:endParaRPr dirty="0">
                <a:latin typeface="Avenir Light" panose="020B0402020203020204" pitchFamily="34" charset="77"/>
              </a:endParaRPr>
            </a:p>
          </p:txBody>
        </p:sp>
      </p:grpSp>
      <p:sp>
        <p:nvSpPr>
          <p:cNvPr id="8" name="Arrow">
            <a:extLst>
              <a:ext uri="{FF2B5EF4-FFF2-40B4-BE49-F238E27FC236}">
                <a16:creationId xmlns:a16="http://schemas.microsoft.com/office/drawing/2014/main" id="{99316FB8-B223-85E6-E4DF-B725FA876547}"/>
              </a:ext>
            </a:extLst>
          </p:cNvPr>
          <p:cNvSpPr/>
          <p:nvPr/>
        </p:nvSpPr>
        <p:spPr>
          <a:xfrm rot="10800000" flipH="1">
            <a:off x="11556999" y="5601734"/>
            <a:ext cx="1270001" cy="1270001"/>
          </a:xfrm>
          <a:prstGeom prst="rightArrow">
            <a:avLst>
              <a:gd name="adj1" fmla="val 32000"/>
              <a:gd name="adj2" fmla="val 64000"/>
            </a:avLst>
          </a:prstGeom>
          <a:solidFill>
            <a:schemeClr val="accent3"/>
          </a:solidFill>
          <a:ln w="12700">
            <a:miter lim="400000"/>
          </a:ln>
        </p:spPr>
        <p:txBody>
          <a:bodyPr lIns="71437" tIns="71437" rIns="71437" bIns="71437" anchor="ctr"/>
          <a:lstStyle/>
          <a:p>
            <a:pPr>
              <a:defRPr>
                <a:solidFill>
                  <a:srgbClr val="FFFFFF"/>
                </a:solidFill>
              </a:defRPr>
            </a:pPr>
            <a:endParaRPr dirty="0">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40902CC-A1FB-73FE-FB98-51A1DA11D8F3}"/>
                  </a:ext>
                </a:extLst>
              </p:cNvPr>
              <p:cNvSpPr txBox="1"/>
              <p:nvPr/>
            </p:nvSpPr>
            <p:spPr>
              <a:xfrm>
                <a:off x="3705548" y="10567552"/>
                <a:ext cx="17419914" cy="1508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defRPr sz="2000"/>
                </a:pPr>
                <a:r>
                  <a:rPr lang="en-US" sz="4600" dirty="0">
                    <a:latin typeface="Avenir Book" panose="02000503020000020003" pitchFamily="2" charset="0"/>
                  </a:rPr>
                  <a:t>Main idea: use committees to reduce communication complexity (at the cost of </a:t>
                </a:r>
                <a14:m>
                  <m:oMath xmlns:m="http://schemas.openxmlformats.org/officeDocument/2006/math">
                    <m:r>
                      <a:rPr lang="en-US" sz="4600" i="1" smtClean="0">
                        <a:latin typeface="Cambria Math" panose="02040503050406030204" pitchFamily="18" charset="0"/>
                        <a:ea typeface="Cambria Math" panose="02040503050406030204" pitchFamily="18" charset="0"/>
                      </a:rPr>
                      <m:t>𝜀</m:t>
                    </m:r>
                  </m:oMath>
                </a14:m>
                <a:r>
                  <a:rPr lang="en-US" sz="4600" dirty="0">
                    <a:latin typeface="Avenir Book" panose="02000503020000020003" pitchFamily="2" charset="0"/>
                  </a:rPr>
                  <a:t> factor loss in the corruption threshold)</a:t>
                </a:r>
              </a:p>
            </p:txBody>
          </p:sp>
        </mc:Choice>
        <mc:Fallback xmlns="">
          <p:sp>
            <p:nvSpPr>
              <p:cNvPr id="10" name="TextBox 9">
                <a:extLst>
                  <a:ext uri="{FF2B5EF4-FFF2-40B4-BE49-F238E27FC236}">
                    <a16:creationId xmlns:a16="http://schemas.microsoft.com/office/drawing/2014/main" id="{B40902CC-A1FB-73FE-FB98-51A1DA11D8F3}"/>
                  </a:ext>
                </a:extLst>
              </p:cNvPr>
              <p:cNvSpPr txBox="1">
                <a:spLocks noRot="1" noChangeAspect="1" noMove="1" noResize="1" noEditPoints="1" noAdjustHandles="1" noChangeArrowheads="1" noChangeShapeType="1" noTextEdit="1"/>
              </p:cNvSpPr>
              <p:nvPr/>
            </p:nvSpPr>
            <p:spPr>
              <a:xfrm>
                <a:off x="3705548" y="10567552"/>
                <a:ext cx="17419914" cy="1508105"/>
              </a:xfrm>
              <a:prstGeom prst="rect">
                <a:avLst/>
              </a:prstGeom>
              <a:blipFill>
                <a:blip r:embed="rId3"/>
                <a:stretch>
                  <a:fillRect l="-364" t="-9244" r="-1311" b="-20168"/>
                </a:stretch>
              </a:blipFill>
              <a:ln w="12700" cap="flat">
                <a:noFill/>
                <a:miter lim="400000"/>
              </a:ln>
              <a:effectLst/>
            </p:spPr>
            <p:txBody>
              <a:bodyPr/>
              <a:lstStyle/>
              <a:p>
                <a:r>
                  <a:rPr lang="en-US">
                    <a:noFill/>
                  </a:rPr>
                  <a:t> </a:t>
                </a:r>
              </a:p>
            </p:txBody>
          </p:sp>
        </mc:Fallback>
      </mc:AlternateContent>
      <p:sp>
        <p:nvSpPr>
          <p:cNvPr id="11" name="Recipe for Update: efficient network-agnostic SMR">
            <a:extLst>
              <a:ext uri="{FF2B5EF4-FFF2-40B4-BE49-F238E27FC236}">
                <a16:creationId xmlns:a16="http://schemas.microsoft.com/office/drawing/2014/main" id="{DEB936DF-0A13-E54F-41AC-DF8AB2089FB4}"/>
              </a:ext>
            </a:extLst>
          </p:cNvPr>
          <p:cNvSpPr txBox="1"/>
          <p:nvPr/>
        </p:nvSpPr>
        <p:spPr>
          <a:xfrm>
            <a:off x="609875" y="813051"/>
            <a:ext cx="19252064" cy="1283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defRPr sz="7400">
                <a:solidFill>
                  <a:srgbClr val="990000"/>
                </a:solidFill>
              </a:defRPr>
            </a:pPr>
            <a:r>
              <a:rPr lang="en-US" dirty="0">
                <a:latin typeface="Avenir Light" panose="020B0402020203020204" pitchFamily="34" charset="77"/>
              </a:rPr>
              <a:t>Improved communication (vs static adversary)</a:t>
            </a:r>
            <a:endParaRPr dirty="0">
              <a:latin typeface="Avenir Light" panose="020B0402020203020204" pitchFamily="34" charset="77"/>
            </a:endParaRPr>
          </a:p>
        </p:txBody>
      </p:sp>
    </p:spTree>
    <p:extLst>
      <p:ext uri="{BB962C8B-B14F-4D97-AF65-F5344CB8AC3E}">
        <p14:creationId xmlns:p14="http://schemas.microsoft.com/office/powerpoint/2010/main" val="4028598822"/>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5" grpId="0" animBg="1" advAuto="0"/>
      <p:bldP spid="8" grpId="0" animBg="1" advAuto="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1" name="Slide Number"/>
          <p:cNvSpPr txBox="1">
            <a:spLocks noGrp="1"/>
          </p:cNvSpPr>
          <p:nvPr>
            <p:ph type="sldNum" sz="quarter" idx="2"/>
          </p:nvPr>
        </p:nvSpPr>
        <p:spPr>
          <a:xfrm>
            <a:off x="23672800" y="13031364"/>
            <a:ext cx="650818" cy="7290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l" defTabSz="457200">
              <a:defRPr sz="3800">
                <a:solidFill>
                  <a:srgbClr val="000000"/>
                </a:solidFill>
              </a:defRPr>
            </a:lvl1pPr>
          </a:lstStyle>
          <a:p>
            <a:fld id="{86CB4B4D-7CA3-9044-876B-883B54F8677D}" type="slidenum">
              <a:rPr/>
              <a:t>18</a:t>
            </a:fld>
            <a:endParaRPr dirty="0"/>
          </a:p>
        </p:txBody>
      </p:sp>
      <p:sp>
        <p:nvSpPr>
          <p:cNvPr id="712" name="Rectangle"/>
          <p:cNvSpPr/>
          <p:nvPr/>
        </p:nvSpPr>
        <p:spPr>
          <a:xfrm>
            <a:off x="8053832" y="7000371"/>
            <a:ext cx="1595224" cy="970375"/>
          </a:xfrm>
          <a:prstGeom prst="rect">
            <a:avLst/>
          </a:prstGeom>
          <a:solidFill>
            <a:srgbClr val="DCDEE0"/>
          </a:solidFill>
          <a:ln w="12700">
            <a:solidFill>
              <a:srgbClr val="A6AAA9"/>
            </a:solidFill>
            <a:miter lim="400000"/>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13" name="Line"/>
          <p:cNvSpPr/>
          <p:nvPr/>
        </p:nvSpPr>
        <p:spPr>
          <a:xfrm>
            <a:off x="5560166" y="5440844"/>
            <a:ext cx="2401522" cy="1932908"/>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14" name="Line"/>
          <p:cNvSpPr/>
          <p:nvPr/>
        </p:nvSpPr>
        <p:spPr>
          <a:xfrm>
            <a:off x="5562445" y="6858172"/>
            <a:ext cx="2392192" cy="575547"/>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15" name="Line"/>
          <p:cNvSpPr/>
          <p:nvPr/>
        </p:nvSpPr>
        <p:spPr>
          <a:xfrm flipV="1">
            <a:off x="5564487" y="7458621"/>
            <a:ext cx="2392489" cy="1736757"/>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16" name="Line"/>
          <p:cNvSpPr/>
          <p:nvPr/>
        </p:nvSpPr>
        <p:spPr>
          <a:xfrm flipH="1">
            <a:off x="9723137" y="5412799"/>
            <a:ext cx="1420712" cy="1967480"/>
          </a:xfrm>
          <a:prstGeom prst="line">
            <a:avLst/>
          </a:prstGeom>
          <a:ln w="25400">
            <a:solidFill>
              <a:srgbClr val="85888D"/>
            </a:solidFill>
            <a:miter lim="400000"/>
            <a:head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17" name="Line"/>
          <p:cNvSpPr/>
          <p:nvPr/>
        </p:nvSpPr>
        <p:spPr>
          <a:xfrm flipH="1">
            <a:off x="9721194" y="6852995"/>
            <a:ext cx="1415605" cy="587251"/>
          </a:xfrm>
          <a:prstGeom prst="line">
            <a:avLst/>
          </a:prstGeom>
          <a:ln w="25400">
            <a:solidFill>
              <a:srgbClr val="85888D"/>
            </a:solidFill>
            <a:miter lim="400000"/>
            <a:head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18" name="Line"/>
          <p:cNvSpPr/>
          <p:nvPr/>
        </p:nvSpPr>
        <p:spPr>
          <a:xfrm flipH="1" flipV="1">
            <a:off x="9723713" y="7465148"/>
            <a:ext cx="1415424" cy="1801537"/>
          </a:xfrm>
          <a:prstGeom prst="line">
            <a:avLst/>
          </a:prstGeom>
          <a:ln w="25400">
            <a:solidFill>
              <a:srgbClr val="85888D"/>
            </a:solidFill>
            <a:miter lim="400000"/>
            <a:head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19" name="Input distribution"/>
          <p:cNvSpPr txBox="1"/>
          <p:nvPr/>
        </p:nvSpPr>
        <p:spPr>
          <a:xfrm>
            <a:off x="124063" y="2734567"/>
            <a:ext cx="6366243" cy="752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4000">
                <a:solidFill>
                  <a:srgbClr val="000000"/>
                </a:solidFill>
                <a:latin typeface="Helvetica Light"/>
                <a:ea typeface="Helvetica Light"/>
                <a:cs typeface="Helvetica Light"/>
                <a:sym typeface="Helvetica Light"/>
              </a:defRPr>
            </a:lvl1pPr>
          </a:lstStyle>
          <a:p>
            <a:r>
              <a:rPr dirty="0">
                <a:latin typeface="Arial" panose="020B0604020202020204" pitchFamily="34" charset="0"/>
                <a:cs typeface="Arial" panose="020B0604020202020204" pitchFamily="34" charset="0"/>
              </a:rPr>
              <a:t>Input distribution</a:t>
            </a:r>
          </a:p>
        </p:txBody>
      </p:sp>
      <p:sp>
        <p:nvSpPr>
          <p:cNvPr id="720" name="Line"/>
          <p:cNvSpPr/>
          <p:nvPr/>
        </p:nvSpPr>
        <p:spPr>
          <a:xfrm flipV="1">
            <a:off x="2807043" y="5377132"/>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21" name="Line"/>
          <p:cNvSpPr/>
          <p:nvPr/>
        </p:nvSpPr>
        <p:spPr>
          <a:xfrm>
            <a:off x="2802030" y="6843756"/>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22" name="Line"/>
          <p:cNvSpPr/>
          <p:nvPr/>
        </p:nvSpPr>
        <p:spPr>
          <a:xfrm flipV="1">
            <a:off x="2802030" y="9304156"/>
            <a:ext cx="1607924" cy="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23" name="Line"/>
          <p:cNvSpPr/>
          <p:nvPr/>
        </p:nvSpPr>
        <p:spPr>
          <a:xfrm>
            <a:off x="2815365" y="5389832"/>
            <a:ext cx="1564223" cy="1362013"/>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24" name="Line"/>
          <p:cNvSpPr/>
          <p:nvPr/>
        </p:nvSpPr>
        <p:spPr>
          <a:xfrm>
            <a:off x="2810209" y="5410156"/>
            <a:ext cx="1532859" cy="3807229"/>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25" name="Line"/>
          <p:cNvSpPr/>
          <p:nvPr/>
        </p:nvSpPr>
        <p:spPr>
          <a:xfrm>
            <a:off x="2790144" y="6850593"/>
            <a:ext cx="1558606" cy="2430549"/>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26" name="Line"/>
          <p:cNvSpPr/>
          <p:nvPr/>
        </p:nvSpPr>
        <p:spPr>
          <a:xfrm flipV="1">
            <a:off x="2816815" y="5401530"/>
            <a:ext cx="1580640" cy="3897496"/>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27" name="Line"/>
          <p:cNvSpPr/>
          <p:nvPr/>
        </p:nvSpPr>
        <p:spPr>
          <a:xfrm flipV="1">
            <a:off x="2817483" y="6818108"/>
            <a:ext cx="1597268" cy="2456536"/>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pic>
        <p:nvPicPr>
          <p:cNvPr id="728" name="Image" descr="Image"/>
          <p:cNvPicPr>
            <a:picLocks noChangeAspect="1"/>
          </p:cNvPicPr>
          <p:nvPr/>
        </p:nvPicPr>
        <p:blipFill>
          <a:blip r:embed="rId3"/>
          <a:stretch>
            <a:fillRect/>
          </a:stretch>
        </p:blipFill>
        <p:spPr>
          <a:xfrm>
            <a:off x="360637" y="5177570"/>
            <a:ext cx="1295401" cy="368301"/>
          </a:xfrm>
          <a:prstGeom prst="rect">
            <a:avLst/>
          </a:prstGeom>
          <a:ln w="12700">
            <a:miter lim="400000"/>
          </a:ln>
        </p:spPr>
      </p:pic>
      <p:pic>
        <p:nvPicPr>
          <p:cNvPr id="729" name="Image" descr="Image"/>
          <p:cNvPicPr>
            <a:picLocks noChangeAspect="1"/>
          </p:cNvPicPr>
          <p:nvPr/>
        </p:nvPicPr>
        <p:blipFill>
          <a:blip r:embed="rId4"/>
          <a:stretch>
            <a:fillRect/>
          </a:stretch>
        </p:blipFill>
        <p:spPr>
          <a:xfrm>
            <a:off x="359848" y="6648320"/>
            <a:ext cx="1295401" cy="368301"/>
          </a:xfrm>
          <a:prstGeom prst="rect">
            <a:avLst/>
          </a:prstGeom>
          <a:ln w="12700">
            <a:miter lim="400000"/>
          </a:ln>
        </p:spPr>
      </p:pic>
      <p:pic>
        <p:nvPicPr>
          <p:cNvPr id="730" name="Image" descr="Image"/>
          <p:cNvPicPr>
            <a:picLocks noChangeAspect="1"/>
          </p:cNvPicPr>
          <p:nvPr/>
        </p:nvPicPr>
        <p:blipFill>
          <a:blip r:embed="rId5"/>
          <a:stretch>
            <a:fillRect/>
          </a:stretch>
        </p:blipFill>
        <p:spPr>
          <a:xfrm>
            <a:off x="271190" y="9091489"/>
            <a:ext cx="1346201" cy="368301"/>
          </a:xfrm>
          <a:prstGeom prst="rect">
            <a:avLst/>
          </a:prstGeom>
          <a:ln w="12700">
            <a:miter lim="400000"/>
          </a:ln>
        </p:spPr>
      </p:pic>
      <p:grpSp>
        <p:nvGrpSpPr>
          <p:cNvPr id="743" name="Group"/>
          <p:cNvGrpSpPr/>
          <p:nvPr/>
        </p:nvGrpSpPr>
        <p:grpSpPr>
          <a:xfrm>
            <a:off x="5550906" y="2699642"/>
            <a:ext cx="6015900" cy="6993882"/>
            <a:chOff x="0" y="0"/>
            <a:chExt cx="6015899" cy="6993880"/>
          </a:xfrm>
        </p:grpSpPr>
        <p:pic>
          <p:nvPicPr>
            <p:cNvPr id="731" name="Image" descr="Image"/>
            <p:cNvPicPr>
              <a:picLocks noChangeAspect="1"/>
            </p:cNvPicPr>
            <p:nvPr/>
          </p:nvPicPr>
          <p:blipFill>
            <a:blip r:embed="rId6"/>
            <a:stretch>
              <a:fillRect/>
            </a:stretch>
          </p:blipFill>
          <p:spPr>
            <a:xfrm>
              <a:off x="3021138" y="4608115"/>
              <a:ext cx="558801" cy="355601"/>
            </a:xfrm>
            <a:prstGeom prst="rect">
              <a:avLst/>
            </a:prstGeom>
            <a:ln w="12700" cap="flat">
              <a:noFill/>
              <a:miter lim="400000"/>
            </a:ln>
            <a:effectLst/>
          </p:spPr>
        </p:pic>
        <p:pic>
          <p:nvPicPr>
            <p:cNvPr id="732" name="Image" descr="Image"/>
            <p:cNvPicPr>
              <a:picLocks noChangeAspect="1"/>
            </p:cNvPicPr>
            <p:nvPr/>
          </p:nvPicPr>
          <p:blipFill>
            <a:blip r:embed="rId7"/>
            <a:stretch>
              <a:fillRect/>
            </a:stretch>
          </p:blipFill>
          <p:spPr>
            <a:xfrm>
              <a:off x="1791206" y="3819202"/>
              <a:ext cx="419101" cy="292101"/>
            </a:xfrm>
            <a:prstGeom prst="rect">
              <a:avLst/>
            </a:prstGeom>
            <a:ln w="12700" cap="flat">
              <a:noFill/>
              <a:miter lim="400000"/>
            </a:ln>
            <a:effectLst/>
          </p:spPr>
        </p:pic>
        <p:pic>
          <p:nvPicPr>
            <p:cNvPr id="733" name="Image" descr="Image"/>
            <p:cNvPicPr>
              <a:picLocks noChangeAspect="1"/>
            </p:cNvPicPr>
            <p:nvPr/>
          </p:nvPicPr>
          <p:blipFill>
            <a:blip r:embed="rId8"/>
            <a:stretch>
              <a:fillRect/>
            </a:stretch>
          </p:blipFill>
          <p:spPr>
            <a:xfrm>
              <a:off x="1602181" y="4304306"/>
              <a:ext cx="431801" cy="292101"/>
            </a:xfrm>
            <a:prstGeom prst="rect">
              <a:avLst/>
            </a:prstGeom>
            <a:ln w="12700" cap="flat">
              <a:noFill/>
              <a:miter lim="400000"/>
            </a:ln>
            <a:effectLst/>
          </p:spPr>
        </p:pic>
        <p:pic>
          <p:nvPicPr>
            <p:cNvPr id="734" name="Image" descr="Image"/>
            <p:cNvPicPr>
              <a:picLocks noChangeAspect="1"/>
            </p:cNvPicPr>
            <p:nvPr/>
          </p:nvPicPr>
          <p:blipFill>
            <a:blip r:embed="rId9"/>
            <a:stretch>
              <a:fillRect/>
            </a:stretch>
          </p:blipFill>
          <p:spPr>
            <a:xfrm>
              <a:off x="1607293" y="4814316"/>
              <a:ext cx="482601" cy="292101"/>
            </a:xfrm>
            <a:prstGeom prst="rect">
              <a:avLst/>
            </a:prstGeom>
            <a:ln w="12700" cap="flat">
              <a:noFill/>
              <a:miter lim="400000"/>
            </a:ln>
            <a:effectLst/>
          </p:spPr>
        </p:pic>
        <p:pic>
          <p:nvPicPr>
            <p:cNvPr id="735" name="Image" descr="Image"/>
            <p:cNvPicPr>
              <a:picLocks noChangeAspect="1"/>
            </p:cNvPicPr>
            <p:nvPr/>
          </p:nvPicPr>
          <p:blipFill>
            <a:blip r:embed="rId10"/>
            <a:stretch>
              <a:fillRect/>
            </a:stretch>
          </p:blipFill>
          <p:spPr>
            <a:xfrm>
              <a:off x="5169463" y="2291981"/>
              <a:ext cx="266701" cy="355601"/>
            </a:xfrm>
            <a:prstGeom prst="rect">
              <a:avLst/>
            </a:prstGeom>
            <a:ln w="12700" cap="flat">
              <a:noFill/>
              <a:miter lim="400000"/>
            </a:ln>
            <a:effectLst/>
          </p:spPr>
        </p:pic>
        <p:pic>
          <p:nvPicPr>
            <p:cNvPr id="736" name="Image" descr="Image"/>
            <p:cNvPicPr>
              <a:picLocks noChangeAspect="1"/>
            </p:cNvPicPr>
            <p:nvPr/>
          </p:nvPicPr>
          <p:blipFill>
            <a:blip r:embed="rId10"/>
            <a:stretch>
              <a:fillRect/>
            </a:stretch>
          </p:blipFill>
          <p:spPr>
            <a:xfrm>
              <a:off x="5172833" y="3787452"/>
              <a:ext cx="266701" cy="355601"/>
            </a:xfrm>
            <a:prstGeom prst="rect">
              <a:avLst/>
            </a:prstGeom>
            <a:ln w="12700" cap="flat">
              <a:noFill/>
              <a:miter lim="400000"/>
            </a:ln>
            <a:effectLst/>
          </p:spPr>
        </p:pic>
        <p:pic>
          <p:nvPicPr>
            <p:cNvPr id="737" name="Image" descr="Image"/>
            <p:cNvPicPr>
              <a:picLocks noChangeAspect="1"/>
            </p:cNvPicPr>
            <p:nvPr/>
          </p:nvPicPr>
          <p:blipFill>
            <a:blip r:embed="rId10"/>
            <a:stretch>
              <a:fillRect/>
            </a:stretch>
          </p:blipFill>
          <p:spPr>
            <a:xfrm>
              <a:off x="5127759" y="5484072"/>
              <a:ext cx="266701" cy="355601"/>
            </a:xfrm>
            <a:prstGeom prst="rect">
              <a:avLst/>
            </a:prstGeom>
            <a:ln w="12700" cap="flat">
              <a:noFill/>
              <a:miter lim="400000"/>
            </a:ln>
            <a:effectLst/>
          </p:spPr>
        </p:pic>
        <p:sp>
          <p:nvSpPr>
            <p:cNvPr id="738" name="Elect primary committee"/>
            <p:cNvSpPr txBox="1"/>
            <p:nvPr/>
          </p:nvSpPr>
          <p:spPr>
            <a:xfrm>
              <a:off x="615189" y="0"/>
              <a:ext cx="5400711" cy="1362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lvl1pPr>
                <a:defRPr sz="4000">
                  <a:solidFill>
                    <a:srgbClr val="000000"/>
                  </a:solidFill>
                  <a:latin typeface="Helvetica Light"/>
                  <a:ea typeface="Helvetica Light"/>
                  <a:cs typeface="Helvetica Light"/>
                  <a:sym typeface="Helvetica Light"/>
                </a:defRPr>
              </a:lvl1pPr>
            </a:lstStyle>
            <a:p>
              <a:r>
                <a:rPr dirty="0">
                  <a:latin typeface="Arial" panose="020B0604020202020204" pitchFamily="34" charset="0"/>
                  <a:cs typeface="Arial" panose="020B0604020202020204" pitchFamily="34" charset="0"/>
                </a:rPr>
                <a:t>Elect primary committee</a:t>
              </a:r>
            </a:p>
          </p:txBody>
        </p:sp>
        <p:pic>
          <p:nvPicPr>
            <p:cNvPr id="739" name="Image" descr="Image"/>
            <p:cNvPicPr>
              <a:picLocks noChangeAspect="1"/>
            </p:cNvPicPr>
            <p:nvPr/>
          </p:nvPicPr>
          <p:blipFill>
            <a:blip r:embed="rId11"/>
            <a:stretch>
              <a:fillRect/>
            </a:stretch>
          </p:blipFill>
          <p:spPr>
            <a:xfrm>
              <a:off x="7110" y="5976894"/>
              <a:ext cx="1346201" cy="368301"/>
            </a:xfrm>
            <a:prstGeom prst="rect">
              <a:avLst/>
            </a:prstGeom>
            <a:ln w="12700" cap="flat">
              <a:noFill/>
              <a:miter lim="400000"/>
            </a:ln>
            <a:effectLst/>
          </p:spPr>
        </p:pic>
        <p:pic>
          <p:nvPicPr>
            <p:cNvPr id="740" name="Image" descr="Image"/>
            <p:cNvPicPr>
              <a:picLocks noChangeAspect="1"/>
            </p:cNvPicPr>
            <p:nvPr/>
          </p:nvPicPr>
          <p:blipFill>
            <a:blip r:embed="rId12"/>
            <a:stretch>
              <a:fillRect/>
            </a:stretch>
          </p:blipFill>
          <p:spPr>
            <a:xfrm>
              <a:off x="0" y="3872836"/>
              <a:ext cx="1295400" cy="368301"/>
            </a:xfrm>
            <a:prstGeom prst="rect">
              <a:avLst/>
            </a:prstGeom>
            <a:ln w="12700" cap="flat">
              <a:noFill/>
              <a:miter lim="400000"/>
            </a:ln>
            <a:effectLst/>
          </p:spPr>
        </p:pic>
        <p:pic>
          <p:nvPicPr>
            <p:cNvPr id="741" name="Image" descr="Image"/>
            <p:cNvPicPr>
              <a:picLocks noChangeAspect="1"/>
            </p:cNvPicPr>
            <p:nvPr/>
          </p:nvPicPr>
          <p:blipFill>
            <a:blip r:embed="rId13"/>
            <a:stretch>
              <a:fillRect/>
            </a:stretch>
          </p:blipFill>
          <p:spPr>
            <a:xfrm>
              <a:off x="0" y="2372217"/>
              <a:ext cx="1282700" cy="368301"/>
            </a:xfrm>
            <a:prstGeom prst="rect">
              <a:avLst/>
            </a:prstGeom>
            <a:ln w="12700" cap="flat">
              <a:noFill/>
              <a:miter lim="400000"/>
            </a:ln>
            <a:effectLst/>
          </p:spPr>
        </p:pic>
        <p:pic>
          <p:nvPicPr>
            <p:cNvPr id="742" name="Image" descr="Image"/>
            <p:cNvPicPr>
              <a:picLocks noChangeAspect="1"/>
            </p:cNvPicPr>
            <p:nvPr/>
          </p:nvPicPr>
          <p:blipFill>
            <a:blip r:embed="rId14"/>
            <a:stretch>
              <a:fillRect/>
            </a:stretch>
          </p:blipFill>
          <p:spPr>
            <a:xfrm>
              <a:off x="1392224" y="6498580"/>
              <a:ext cx="3251201" cy="495301"/>
            </a:xfrm>
            <a:prstGeom prst="rect">
              <a:avLst/>
            </a:prstGeom>
            <a:ln w="12700" cap="flat">
              <a:noFill/>
              <a:miter lim="400000"/>
            </a:ln>
            <a:effectLst/>
          </p:spPr>
        </p:pic>
      </p:grpSp>
      <p:sp>
        <p:nvSpPr>
          <p:cNvPr id="744" name="Line"/>
          <p:cNvSpPr/>
          <p:nvPr/>
        </p:nvSpPr>
        <p:spPr>
          <a:xfrm flipV="1">
            <a:off x="2813744" y="5441761"/>
            <a:ext cx="1599616" cy="1389621"/>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45" name="Rectangle"/>
          <p:cNvSpPr/>
          <p:nvPr/>
        </p:nvSpPr>
        <p:spPr>
          <a:xfrm>
            <a:off x="19851947" y="7574732"/>
            <a:ext cx="1582524" cy="765375"/>
          </a:xfrm>
          <a:prstGeom prst="rect">
            <a:avLst/>
          </a:prstGeom>
          <a:solidFill>
            <a:srgbClr val="B4CDD3"/>
          </a:solidFill>
          <a:ln w="25400">
            <a:solidFill>
              <a:srgbClr val="85888D"/>
            </a:solidFill>
            <a:miter lim="400000"/>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46" name="Rectangle"/>
          <p:cNvSpPr/>
          <p:nvPr/>
        </p:nvSpPr>
        <p:spPr>
          <a:xfrm>
            <a:off x="19829073" y="5688221"/>
            <a:ext cx="1582524" cy="765375"/>
          </a:xfrm>
          <a:prstGeom prst="rect">
            <a:avLst/>
          </a:prstGeom>
          <a:solidFill>
            <a:srgbClr val="B4CDD3"/>
          </a:solidFill>
          <a:ln w="25400">
            <a:solidFill>
              <a:srgbClr val="85888D"/>
            </a:solidFill>
            <a:miter lim="400000"/>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pic>
        <p:nvPicPr>
          <p:cNvPr id="747" name="Image" descr="Image"/>
          <p:cNvPicPr>
            <a:picLocks noChangeAspect="1"/>
          </p:cNvPicPr>
          <p:nvPr/>
        </p:nvPicPr>
        <p:blipFill>
          <a:blip r:embed="rId15"/>
          <a:stretch>
            <a:fillRect/>
          </a:stretch>
        </p:blipFill>
        <p:spPr>
          <a:xfrm>
            <a:off x="20622604" y="6770563"/>
            <a:ext cx="76201" cy="558801"/>
          </a:xfrm>
          <a:prstGeom prst="rect">
            <a:avLst/>
          </a:prstGeom>
          <a:ln w="12700">
            <a:miter lim="400000"/>
          </a:ln>
        </p:spPr>
      </p:pic>
      <p:sp>
        <p:nvSpPr>
          <p:cNvPr id="748" name="Rectangle"/>
          <p:cNvSpPr/>
          <p:nvPr/>
        </p:nvSpPr>
        <p:spPr>
          <a:xfrm>
            <a:off x="13822722" y="7574732"/>
            <a:ext cx="1582524" cy="765375"/>
          </a:xfrm>
          <a:prstGeom prst="rect">
            <a:avLst/>
          </a:prstGeom>
          <a:solidFill>
            <a:srgbClr val="DCDEE0"/>
          </a:solidFill>
          <a:ln w="25400">
            <a:solidFill>
              <a:srgbClr val="85888D"/>
            </a:solidFill>
            <a:miter lim="400000"/>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49" name="Rectangle"/>
          <p:cNvSpPr/>
          <p:nvPr/>
        </p:nvSpPr>
        <p:spPr>
          <a:xfrm>
            <a:off x="13851835" y="5689400"/>
            <a:ext cx="1582524" cy="765375"/>
          </a:xfrm>
          <a:prstGeom prst="rect">
            <a:avLst/>
          </a:prstGeom>
          <a:solidFill>
            <a:srgbClr val="DCDEE0"/>
          </a:solidFill>
          <a:ln w="25400">
            <a:solidFill>
              <a:srgbClr val="85888D"/>
            </a:solidFill>
            <a:miter lim="400000"/>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pic>
        <p:nvPicPr>
          <p:cNvPr id="750" name="Image" descr="Image"/>
          <p:cNvPicPr>
            <a:picLocks noChangeAspect="1"/>
          </p:cNvPicPr>
          <p:nvPr/>
        </p:nvPicPr>
        <p:blipFill>
          <a:blip r:embed="rId15"/>
          <a:stretch>
            <a:fillRect/>
          </a:stretch>
        </p:blipFill>
        <p:spPr>
          <a:xfrm>
            <a:off x="14575883" y="6770563"/>
            <a:ext cx="76201" cy="558801"/>
          </a:xfrm>
          <a:prstGeom prst="rect">
            <a:avLst/>
          </a:prstGeom>
          <a:ln w="12700">
            <a:miter lim="400000"/>
          </a:ln>
        </p:spPr>
      </p:pic>
      <p:sp>
        <p:nvSpPr>
          <p:cNvPr id="751" name="Line"/>
          <p:cNvSpPr/>
          <p:nvPr/>
        </p:nvSpPr>
        <p:spPr>
          <a:xfrm>
            <a:off x="12229961" y="5376680"/>
            <a:ext cx="1561871" cy="703335"/>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52" name="Line"/>
          <p:cNvSpPr/>
          <p:nvPr/>
        </p:nvSpPr>
        <p:spPr>
          <a:xfrm>
            <a:off x="12226941" y="5408738"/>
            <a:ext cx="1513119" cy="2506129"/>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53" name="Line"/>
          <p:cNvSpPr/>
          <p:nvPr/>
        </p:nvSpPr>
        <p:spPr>
          <a:xfrm flipV="1">
            <a:off x="12239722" y="6099857"/>
            <a:ext cx="1542314" cy="676749"/>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54" name="Line"/>
          <p:cNvSpPr/>
          <p:nvPr/>
        </p:nvSpPr>
        <p:spPr>
          <a:xfrm>
            <a:off x="12247457" y="6803519"/>
            <a:ext cx="1492008" cy="1174297"/>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55" name="Line"/>
          <p:cNvSpPr/>
          <p:nvPr/>
        </p:nvSpPr>
        <p:spPr>
          <a:xfrm flipV="1">
            <a:off x="12215281" y="6158394"/>
            <a:ext cx="1581060" cy="3161283"/>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56" name="Line"/>
          <p:cNvSpPr/>
          <p:nvPr/>
        </p:nvSpPr>
        <p:spPr>
          <a:xfrm flipV="1">
            <a:off x="12209249" y="7984095"/>
            <a:ext cx="1525207" cy="1352514"/>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pic>
        <p:nvPicPr>
          <p:cNvPr id="757" name="Image" descr="Image"/>
          <p:cNvPicPr>
            <a:picLocks noChangeAspect="1"/>
          </p:cNvPicPr>
          <p:nvPr/>
        </p:nvPicPr>
        <p:blipFill>
          <a:blip r:embed="rId16"/>
          <a:stretch>
            <a:fillRect/>
          </a:stretch>
        </p:blipFill>
        <p:spPr>
          <a:xfrm>
            <a:off x="941786" y="3957990"/>
            <a:ext cx="3987801" cy="546101"/>
          </a:xfrm>
          <a:prstGeom prst="rect">
            <a:avLst/>
          </a:prstGeom>
          <a:ln w="12700">
            <a:miter lim="400000"/>
          </a:ln>
        </p:spPr>
      </p:pic>
      <p:sp>
        <p:nvSpPr>
          <p:cNvPr id="758" name="Line"/>
          <p:cNvSpPr/>
          <p:nvPr/>
        </p:nvSpPr>
        <p:spPr>
          <a:xfrm>
            <a:off x="18213056" y="5342552"/>
            <a:ext cx="1561871" cy="703335"/>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59" name="Line"/>
          <p:cNvSpPr/>
          <p:nvPr/>
        </p:nvSpPr>
        <p:spPr>
          <a:xfrm>
            <a:off x="18210036" y="5374611"/>
            <a:ext cx="1513118" cy="2506129"/>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60" name="Line"/>
          <p:cNvSpPr/>
          <p:nvPr/>
        </p:nvSpPr>
        <p:spPr>
          <a:xfrm flipV="1">
            <a:off x="18222816" y="6065730"/>
            <a:ext cx="1542315" cy="676749"/>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61" name="Line"/>
          <p:cNvSpPr/>
          <p:nvPr/>
        </p:nvSpPr>
        <p:spPr>
          <a:xfrm>
            <a:off x="18230552" y="6769392"/>
            <a:ext cx="1492008" cy="1174296"/>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62" name="Line"/>
          <p:cNvSpPr/>
          <p:nvPr/>
        </p:nvSpPr>
        <p:spPr>
          <a:xfrm flipV="1">
            <a:off x="18198376" y="6124266"/>
            <a:ext cx="1581059" cy="3161284"/>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63" name="Line"/>
          <p:cNvSpPr/>
          <p:nvPr/>
        </p:nvSpPr>
        <p:spPr>
          <a:xfrm flipV="1">
            <a:off x="18192344" y="7949968"/>
            <a:ext cx="1525207" cy="1352514"/>
          </a:xfrm>
          <a:prstGeom prst="line">
            <a:avLst/>
          </a:prstGeom>
          <a:ln w="25400">
            <a:solidFill>
              <a:srgbClr val="85888D"/>
            </a:solidFill>
            <a:miter lim="400000"/>
            <a:tail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64" name="Line"/>
          <p:cNvSpPr/>
          <p:nvPr/>
        </p:nvSpPr>
        <p:spPr>
          <a:xfrm flipH="1">
            <a:off x="15546107" y="5298074"/>
            <a:ext cx="1561871" cy="703335"/>
          </a:xfrm>
          <a:prstGeom prst="line">
            <a:avLst/>
          </a:prstGeom>
          <a:ln w="25400">
            <a:solidFill>
              <a:srgbClr val="85888D"/>
            </a:solidFill>
            <a:miter lim="400000"/>
            <a:head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65" name="Line"/>
          <p:cNvSpPr/>
          <p:nvPr/>
        </p:nvSpPr>
        <p:spPr>
          <a:xfrm flipH="1">
            <a:off x="15530388" y="5431075"/>
            <a:ext cx="1599107" cy="2430586"/>
          </a:xfrm>
          <a:prstGeom prst="line">
            <a:avLst/>
          </a:prstGeom>
          <a:ln w="25400">
            <a:solidFill>
              <a:srgbClr val="85888D"/>
            </a:solidFill>
            <a:miter lim="400000"/>
            <a:head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66" name="Line"/>
          <p:cNvSpPr/>
          <p:nvPr/>
        </p:nvSpPr>
        <p:spPr>
          <a:xfrm flipH="1" flipV="1">
            <a:off x="15543170" y="6033951"/>
            <a:ext cx="1569704" cy="766754"/>
          </a:xfrm>
          <a:prstGeom prst="line">
            <a:avLst/>
          </a:prstGeom>
          <a:ln w="25400">
            <a:solidFill>
              <a:srgbClr val="85888D"/>
            </a:solidFill>
            <a:miter lim="400000"/>
            <a:head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67" name="Line"/>
          <p:cNvSpPr/>
          <p:nvPr/>
        </p:nvSpPr>
        <p:spPr>
          <a:xfrm flipH="1">
            <a:off x="15563604" y="6837071"/>
            <a:ext cx="1580583" cy="1036739"/>
          </a:xfrm>
          <a:prstGeom prst="line">
            <a:avLst/>
          </a:prstGeom>
          <a:ln w="25400">
            <a:solidFill>
              <a:srgbClr val="85888D"/>
            </a:solidFill>
            <a:miter lim="400000"/>
            <a:head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68" name="Line"/>
          <p:cNvSpPr/>
          <p:nvPr/>
        </p:nvSpPr>
        <p:spPr>
          <a:xfrm flipH="1" flipV="1">
            <a:off x="15531428" y="6054388"/>
            <a:ext cx="1581060" cy="3161283"/>
          </a:xfrm>
          <a:prstGeom prst="line">
            <a:avLst/>
          </a:prstGeom>
          <a:ln w="25400">
            <a:solidFill>
              <a:srgbClr val="85888D"/>
            </a:solidFill>
            <a:miter lim="400000"/>
            <a:head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69" name="Line"/>
          <p:cNvSpPr/>
          <p:nvPr/>
        </p:nvSpPr>
        <p:spPr>
          <a:xfrm flipH="1" flipV="1">
            <a:off x="15525395" y="7905489"/>
            <a:ext cx="1610305" cy="1352382"/>
          </a:xfrm>
          <a:prstGeom prst="line">
            <a:avLst/>
          </a:prstGeom>
          <a:ln w="25400">
            <a:solidFill>
              <a:srgbClr val="85888D"/>
            </a:solidFill>
            <a:miter lim="400000"/>
            <a:head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70" name="Line"/>
          <p:cNvSpPr/>
          <p:nvPr/>
        </p:nvSpPr>
        <p:spPr>
          <a:xfrm flipH="1">
            <a:off x="21553897" y="5344341"/>
            <a:ext cx="1561871" cy="703335"/>
          </a:xfrm>
          <a:prstGeom prst="line">
            <a:avLst/>
          </a:prstGeom>
          <a:ln w="25400">
            <a:solidFill>
              <a:srgbClr val="85888D"/>
            </a:solidFill>
            <a:miter lim="400000"/>
            <a:head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71" name="Line"/>
          <p:cNvSpPr/>
          <p:nvPr/>
        </p:nvSpPr>
        <p:spPr>
          <a:xfrm flipH="1">
            <a:off x="21538178" y="5477342"/>
            <a:ext cx="1599107" cy="2430586"/>
          </a:xfrm>
          <a:prstGeom prst="line">
            <a:avLst/>
          </a:prstGeom>
          <a:ln w="25400">
            <a:solidFill>
              <a:srgbClr val="85888D"/>
            </a:solidFill>
            <a:miter lim="400000"/>
            <a:head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72" name="Line"/>
          <p:cNvSpPr/>
          <p:nvPr/>
        </p:nvSpPr>
        <p:spPr>
          <a:xfrm flipH="1" flipV="1">
            <a:off x="21550960" y="6080218"/>
            <a:ext cx="1569703" cy="766754"/>
          </a:xfrm>
          <a:prstGeom prst="line">
            <a:avLst/>
          </a:prstGeom>
          <a:ln w="25400">
            <a:solidFill>
              <a:srgbClr val="85888D"/>
            </a:solidFill>
            <a:miter lim="400000"/>
            <a:head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73" name="Line"/>
          <p:cNvSpPr/>
          <p:nvPr/>
        </p:nvSpPr>
        <p:spPr>
          <a:xfrm flipH="1">
            <a:off x="21571394" y="6883338"/>
            <a:ext cx="1580583" cy="1036739"/>
          </a:xfrm>
          <a:prstGeom prst="line">
            <a:avLst/>
          </a:prstGeom>
          <a:ln w="25400">
            <a:solidFill>
              <a:srgbClr val="85888D"/>
            </a:solidFill>
            <a:miter lim="400000"/>
            <a:head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74" name="Line"/>
          <p:cNvSpPr/>
          <p:nvPr/>
        </p:nvSpPr>
        <p:spPr>
          <a:xfrm flipH="1" flipV="1">
            <a:off x="21539218" y="6100654"/>
            <a:ext cx="1581060" cy="3161284"/>
          </a:xfrm>
          <a:prstGeom prst="line">
            <a:avLst/>
          </a:prstGeom>
          <a:ln w="25400">
            <a:solidFill>
              <a:srgbClr val="85888D"/>
            </a:solidFill>
            <a:miter lim="400000"/>
            <a:head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775" name="Line"/>
          <p:cNvSpPr/>
          <p:nvPr/>
        </p:nvSpPr>
        <p:spPr>
          <a:xfrm flipH="1" flipV="1">
            <a:off x="21533185" y="7951756"/>
            <a:ext cx="1610305" cy="1352382"/>
          </a:xfrm>
          <a:prstGeom prst="line">
            <a:avLst/>
          </a:prstGeom>
          <a:ln w="25400">
            <a:solidFill>
              <a:srgbClr val="85888D"/>
            </a:solidFill>
            <a:miter lim="400000"/>
            <a:headEnd type="triangle"/>
          </a:ln>
        </p:spPr>
        <p:txBody>
          <a:bodyPr lIns="71437" tIns="71437" rIns="71437" bIns="71437" anchor="ctr"/>
          <a:lstStyle/>
          <a:p>
            <a:pPr>
              <a:defRPr sz="3200">
                <a:solidFill>
                  <a:srgbClr val="000000"/>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grpSp>
        <p:nvGrpSpPr>
          <p:cNvPr id="782" name="Group"/>
          <p:cNvGrpSpPr/>
          <p:nvPr/>
        </p:nvGrpSpPr>
        <p:grpSpPr>
          <a:xfrm>
            <a:off x="11702792" y="2710215"/>
            <a:ext cx="5822384" cy="7000971"/>
            <a:chOff x="0" y="0"/>
            <a:chExt cx="5822382" cy="7000969"/>
          </a:xfrm>
        </p:grpSpPr>
        <p:sp>
          <p:nvSpPr>
            <p:cNvPr id="776" name="Elect secondary committees, sign and multicast correct hashes"/>
            <p:cNvSpPr txBox="1"/>
            <p:nvPr/>
          </p:nvSpPr>
          <p:spPr>
            <a:xfrm>
              <a:off x="0" y="-1"/>
              <a:ext cx="5822383" cy="19716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lvl1pPr>
                <a:defRPr sz="4000">
                  <a:solidFill>
                    <a:srgbClr val="000000"/>
                  </a:solidFill>
                  <a:latin typeface="Helvetica Light"/>
                  <a:ea typeface="Helvetica Light"/>
                  <a:cs typeface="Helvetica Light"/>
                  <a:sym typeface="Helvetica Light"/>
                </a:defRPr>
              </a:lvl1pPr>
            </a:lstStyle>
            <a:p>
              <a:r>
                <a:rPr dirty="0">
                  <a:latin typeface="Arial" panose="020B0604020202020204" pitchFamily="34" charset="0"/>
                  <a:cs typeface="Arial" panose="020B0604020202020204" pitchFamily="34" charset="0"/>
                </a:rPr>
                <a:t>Elect secondary committees, sign and multicast correct hashes</a:t>
              </a:r>
            </a:p>
          </p:txBody>
        </p:sp>
        <p:pic>
          <p:nvPicPr>
            <p:cNvPr id="777" name="Image" descr="Image"/>
            <p:cNvPicPr>
              <a:picLocks noChangeAspect="1"/>
            </p:cNvPicPr>
            <p:nvPr/>
          </p:nvPicPr>
          <p:blipFill>
            <a:blip r:embed="rId17"/>
            <a:stretch>
              <a:fillRect/>
            </a:stretch>
          </p:blipFill>
          <p:spPr>
            <a:xfrm>
              <a:off x="1966210" y="6480269"/>
              <a:ext cx="2133601" cy="520701"/>
            </a:xfrm>
            <a:prstGeom prst="rect">
              <a:avLst/>
            </a:prstGeom>
            <a:ln w="12700" cap="flat">
              <a:noFill/>
              <a:miter lim="400000"/>
            </a:ln>
            <a:effectLst/>
          </p:spPr>
        </p:pic>
        <p:pic>
          <p:nvPicPr>
            <p:cNvPr id="778" name="Image" descr="Image"/>
            <p:cNvPicPr>
              <a:picLocks noChangeAspect="1"/>
            </p:cNvPicPr>
            <p:nvPr/>
          </p:nvPicPr>
          <p:blipFill>
            <a:blip r:embed="rId18"/>
            <a:stretch>
              <a:fillRect/>
            </a:stretch>
          </p:blipFill>
          <p:spPr>
            <a:xfrm>
              <a:off x="2627388" y="3203692"/>
              <a:ext cx="736601" cy="444501"/>
            </a:xfrm>
            <a:prstGeom prst="rect">
              <a:avLst/>
            </a:prstGeom>
            <a:ln w="12700" cap="flat">
              <a:noFill/>
              <a:miter lim="400000"/>
            </a:ln>
            <a:effectLst/>
          </p:spPr>
        </p:pic>
        <p:pic>
          <p:nvPicPr>
            <p:cNvPr id="779" name="Image" descr="Image"/>
            <p:cNvPicPr>
              <a:picLocks noChangeAspect="1"/>
            </p:cNvPicPr>
            <p:nvPr/>
          </p:nvPicPr>
          <p:blipFill>
            <a:blip r:embed="rId19"/>
            <a:stretch>
              <a:fillRect/>
            </a:stretch>
          </p:blipFill>
          <p:spPr>
            <a:xfrm>
              <a:off x="2598650" y="5058611"/>
              <a:ext cx="800101" cy="444501"/>
            </a:xfrm>
            <a:prstGeom prst="rect">
              <a:avLst/>
            </a:prstGeom>
            <a:ln w="12700" cap="flat">
              <a:noFill/>
              <a:miter lim="400000"/>
            </a:ln>
            <a:effectLst/>
          </p:spPr>
        </p:pic>
        <p:pic>
          <p:nvPicPr>
            <p:cNvPr id="780" name="Image" descr="Image"/>
            <p:cNvPicPr>
              <a:picLocks noChangeAspect="1"/>
            </p:cNvPicPr>
            <p:nvPr/>
          </p:nvPicPr>
          <p:blipFill>
            <a:blip r:embed="rId20"/>
            <a:stretch>
              <a:fillRect/>
            </a:stretch>
          </p:blipFill>
          <p:spPr>
            <a:xfrm>
              <a:off x="3945985" y="3042104"/>
              <a:ext cx="1574801" cy="508001"/>
            </a:xfrm>
            <a:prstGeom prst="rect">
              <a:avLst/>
            </a:prstGeom>
            <a:ln w="12700" cap="flat">
              <a:noFill/>
              <a:miter lim="400000"/>
            </a:ln>
            <a:effectLst/>
          </p:spPr>
        </p:pic>
        <p:pic>
          <p:nvPicPr>
            <p:cNvPr id="781" name="Image" descr="Image"/>
            <p:cNvPicPr>
              <a:picLocks noChangeAspect="1"/>
            </p:cNvPicPr>
            <p:nvPr/>
          </p:nvPicPr>
          <p:blipFill>
            <a:blip r:embed="rId21"/>
            <a:stretch>
              <a:fillRect/>
            </a:stretch>
          </p:blipFill>
          <p:spPr>
            <a:xfrm>
              <a:off x="3907124" y="5007933"/>
              <a:ext cx="1638301" cy="495301"/>
            </a:xfrm>
            <a:prstGeom prst="rect">
              <a:avLst/>
            </a:prstGeom>
            <a:ln w="12700" cap="flat">
              <a:noFill/>
              <a:miter lim="400000"/>
            </a:ln>
            <a:effectLst/>
          </p:spPr>
        </p:pic>
      </p:grpSp>
      <p:grpSp>
        <p:nvGrpSpPr>
          <p:cNvPr id="789" name="Group"/>
          <p:cNvGrpSpPr/>
          <p:nvPr/>
        </p:nvGrpSpPr>
        <p:grpSpPr>
          <a:xfrm>
            <a:off x="17989291" y="2645122"/>
            <a:ext cx="6203027" cy="6464876"/>
            <a:chOff x="0" y="0"/>
            <a:chExt cx="6203026" cy="6464874"/>
          </a:xfrm>
        </p:grpSpPr>
        <p:sp>
          <p:nvSpPr>
            <p:cNvPr id="783" name="Collect commit certificates and agree on output, termination wrapper"/>
            <p:cNvSpPr txBox="1"/>
            <p:nvPr/>
          </p:nvSpPr>
          <p:spPr>
            <a:xfrm>
              <a:off x="0" y="-1"/>
              <a:ext cx="6203027" cy="19716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lvl1pPr>
                <a:defRPr sz="4000">
                  <a:solidFill>
                    <a:srgbClr val="000000"/>
                  </a:solidFill>
                  <a:latin typeface="Helvetica Light"/>
                  <a:ea typeface="Helvetica Light"/>
                  <a:cs typeface="Helvetica Light"/>
                  <a:sym typeface="Helvetica Light"/>
                </a:defRPr>
              </a:lvl1pPr>
            </a:lstStyle>
            <a:p>
              <a:r>
                <a:rPr dirty="0">
                  <a:latin typeface="Arial" panose="020B0604020202020204" pitchFamily="34" charset="0"/>
                  <a:cs typeface="Arial" panose="020B0604020202020204" pitchFamily="34" charset="0"/>
                </a:rPr>
                <a:t>Collect commit certificates and agree on output, termination wrapper</a:t>
              </a:r>
            </a:p>
          </p:txBody>
        </p:sp>
        <p:pic>
          <p:nvPicPr>
            <p:cNvPr id="784" name="Image" descr="Image"/>
            <p:cNvPicPr>
              <a:picLocks noChangeAspect="1"/>
            </p:cNvPicPr>
            <p:nvPr/>
          </p:nvPicPr>
          <p:blipFill>
            <a:blip r:embed="rId22"/>
            <a:stretch>
              <a:fillRect/>
            </a:stretch>
          </p:blipFill>
          <p:spPr>
            <a:xfrm>
              <a:off x="2338528" y="5098796"/>
              <a:ext cx="825501" cy="444501"/>
            </a:xfrm>
            <a:prstGeom prst="rect">
              <a:avLst/>
            </a:prstGeom>
            <a:ln w="12700" cap="flat">
              <a:noFill/>
              <a:miter lim="400000"/>
            </a:ln>
            <a:effectLst/>
          </p:spPr>
        </p:pic>
        <p:pic>
          <p:nvPicPr>
            <p:cNvPr id="785" name="Image" descr="Image"/>
            <p:cNvPicPr>
              <a:picLocks noChangeAspect="1"/>
            </p:cNvPicPr>
            <p:nvPr/>
          </p:nvPicPr>
          <p:blipFill>
            <a:blip r:embed="rId23"/>
            <a:stretch>
              <a:fillRect/>
            </a:stretch>
          </p:blipFill>
          <p:spPr>
            <a:xfrm>
              <a:off x="2337199" y="3254906"/>
              <a:ext cx="762001" cy="444501"/>
            </a:xfrm>
            <a:prstGeom prst="rect">
              <a:avLst/>
            </a:prstGeom>
            <a:ln w="12700" cap="flat">
              <a:noFill/>
              <a:miter lim="400000"/>
            </a:ln>
            <a:effectLst/>
          </p:spPr>
        </p:pic>
        <p:pic>
          <p:nvPicPr>
            <p:cNvPr id="786" name="Image" descr="Image"/>
            <p:cNvPicPr>
              <a:picLocks noChangeAspect="1"/>
            </p:cNvPicPr>
            <p:nvPr/>
          </p:nvPicPr>
          <p:blipFill>
            <a:blip r:embed="rId24"/>
            <a:stretch>
              <a:fillRect/>
            </a:stretch>
          </p:blipFill>
          <p:spPr>
            <a:xfrm>
              <a:off x="701929" y="2276651"/>
              <a:ext cx="673101" cy="495301"/>
            </a:xfrm>
            <a:prstGeom prst="rect">
              <a:avLst/>
            </a:prstGeom>
            <a:ln w="12700" cap="flat">
              <a:noFill/>
              <a:miter lim="400000"/>
            </a:ln>
            <a:effectLst/>
          </p:spPr>
        </p:pic>
        <p:pic>
          <p:nvPicPr>
            <p:cNvPr id="787" name="Image" descr="Image"/>
            <p:cNvPicPr>
              <a:picLocks noChangeAspect="1"/>
            </p:cNvPicPr>
            <p:nvPr/>
          </p:nvPicPr>
          <p:blipFill>
            <a:blip r:embed="rId24"/>
            <a:stretch>
              <a:fillRect/>
            </a:stretch>
          </p:blipFill>
          <p:spPr>
            <a:xfrm>
              <a:off x="723416" y="3820841"/>
              <a:ext cx="673101" cy="495301"/>
            </a:xfrm>
            <a:prstGeom prst="rect">
              <a:avLst/>
            </a:prstGeom>
            <a:ln w="12700" cap="flat">
              <a:noFill/>
              <a:miter lim="400000"/>
            </a:ln>
            <a:effectLst/>
          </p:spPr>
        </p:pic>
        <p:pic>
          <p:nvPicPr>
            <p:cNvPr id="788" name="Image" descr="Image"/>
            <p:cNvPicPr>
              <a:picLocks noChangeAspect="1"/>
            </p:cNvPicPr>
            <p:nvPr/>
          </p:nvPicPr>
          <p:blipFill>
            <a:blip r:embed="rId24"/>
            <a:stretch>
              <a:fillRect/>
            </a:stretch>
          </p:blipFill>
          <p:spPr>
            <a:xfrm>
              <a:off x="659249" y="5969574"/>
              <a:ext cx="673101" cy="495301"/>
            </a:xfrm>
            <a:prstGeom prst="rect">
              <a:avLst/>
            </a:prstGeom>
            <a:ln w="12700" cap="flat">
              <a:noFill/>
              <a:miter lim="400000"/>
            </a:ln>
            <a:effectLst/>
          </p:spPr>
        </p:pic>
      </p:grpSp>
      <p:pic>
        <p:nvPicPr>
          <p:cNvPr id="790" name="Image" descr="Image"/>
          <p:cNvPicPr>
            <a:picLocks noChangeAspect="1"/>
          </p:cNvPicPr>
          <p:nvPr/>
        </p:nvPicPr>
        <p:blipFill>
          <a:blip r:embed="rId15"/>
          <a:stretch>
            <a:fillRect/>
          </a:stretch>
        </p:blipFill>
        <p:spPr>
          <a:xfrm>
            <a:off x="2209247" y="7790741"/>
            <a:ext cx="76201" cy="558801"/>
          </a:xfrm>
          <a:prstGeom prst="rect">
            <a:avLst/>
          </a:prstGeom>
          <a:ln w="12700">
            <a:miter lim="400000"/>
          </a:ln>
        </p:spPr>
      </p:pic>
      <p:pic>
        <p:nvPicPr>
          <p:cNvPr id="791" name="clients.png" descr="clients.png"/>
          <p:cNvPicPr>
            <a:picLocks noChangeAspect="1"/>
          </p:cNvPicPr>
          <p:nvPr/>
        </p:nvPicPr>
        <p:blipFill>
          <a:blip r:embed="rId25"/>
          <a:stretch>
            <a:fillRect/>
          </a:stretch>
        </p:blipFill>
        <p:spPr>
          <a:xfrm>
            <a:off x="1745501" y="4843632"/>
            <a:ext cx="968337" cy="968337"/>
          </a:xfrm>
          <a:prstGeom prst="rect">
            <a:avLst/>
          </a:prstGeom>
          <a:ln w="12700">
            <a:miter lim="400000"/>
          </a:ln>
        </p:spPr>
      </p:pic>
      <p:pic>
        <p:nvPicPr>
          <p:cNvPr id="792" name="clients.png" descr="clients.png"/>
          <p:cNvPicPr>
            <a:picLocks noChangeAspect="1"/>
          </p:cNvPicPr>
          <p:nvPr/>
        </p:nvPicPr>
        <p:blipFill>
          <a:blip r:embed="rId25"/>
          <a:stretch>
            <a:fillRect/>
          </a:stretch>
        </p:blipFill>
        <p:spPr>
          <a:xfrm>
            <a:off x="1749243" y="6328790"/>
            <a:ext cx="968337" cy="968337"/>
          </a:xfrm>
          <a:prstGeom prst="rect">
            <a:avLst/>
          </a:prstGeom>
          <a:ln w="12700">
            <a:miter lim="400000"/>
          </a:ln>
        </p:spPr>
      </p:pic>
      <p:pic>
        <p:nvPicPr>
          <p:cNvPr id="793" name="clients.png" descr="clients.png"/>
          <p:cNvPicPr>
            <a:picLocks noChangeAspect="1"/>
          </p:cNvPicPr>
          <p:nvPr/>
        </p:nvPicPr>
        <p:blipFill>
          <a:blip r:embed="rId25"/>
          <a:stretch>
            <a:fillRect/>
          </a:stretch>
        </p:blipFill>
        <p:spPr>
          <a:xfrm>
            <a:off x="1746164" y="8825390"/>
            <a:ext cx="968337" cy="968338"/>
          </a:xfrm>
          <a:prstGeom prst="rect">
            <a:avLst/>
          </a:prstGeom>
          <a:ln w="12700">
            <a:miter lim="400000"/>
          </a:ln>
        </p:spPr>
      </p:pic>
      <p:pic>
        <p:nvPicPr>
          <p:cNvPr id="794" name="Image" descr="Image"/>
          <p:cNvPicPr>
            <a:picLocks noChangeAspect="1"/>
          </p:cNvPicPr>
          <p:nvPr/>
        </p:nvPicPr>
        <p:blipFill>
          <a:blip r:embed="rId15"/>
          <a:stretch>
            <a:fillRect/>
          </a:stretch>
        </p:blipFill>
        <p:spPr>
          <a:xfrm>
            <a:off x="4954953" y="7782027"/>
            <a:ext cx="76201" cy="558801"/>
          </a:xfrm>
          <a:prstGeom prst="rect">
            <a:avLst/>
          </a:prstGeom>
          <a:ln w="12700">
            <a:miter lim="400000"/>
          </a:ln>
        </p:spPr>
      </p:pic>
      <p:pic>
        <p:nvPicPr>
          <p:cNvPr id="795" name="clients.png" descr="clients.png"/>
          <p:cNvPicPr>
            <a:picLocks noChangeAspect="1"/>
          </p:cNvPicPr>
          <p:nvPr/>
        </p:nvPicPr>
        <p:blipFill>
          <a:blip r:embed="rId25"/>
          <a:stretch>
            <a:fillRect/>
          </a:stretch>
        </p:blipFill>
        <p:spPr>
          <a:xfrm>
            <a:off x="4491207" y="4834918"/>
            <a:ext cx="968337" cy="968337"/>
          </a:xfrm>
          <a:prstGeom prst="rect">
            <a:avLst/>
          </a:prstGeom>
          <a:ln w="12700">
            <a:miter lim="400000"/>
          </a:ln>
        </p:spPr>
      </p:pic>
      <p:pic>
        <p:nvPicPr>
          <p:cNvPr id="796" name="clients.png" descr="clients.png"/>
          <p:cNvPicPr>
            <a:picLocks noChangeAspect="1"/>
          </p:cNvPicPr>
          <p:nvPr/>
        </p:nvPicPr>
        <p:blipFill>
          <a:blip r:embed="rId25"/>
          <a:stretch>
            <a:fillRect/>
          </a:stretch>
        </p:blipFill>
        <p:spPr>
          <a:xfrm>
            <a:off x="4494949" y="6320075"/>
            <a:ext cx="968337" cy="968337"/>
          </a:xfrm>
          <a:prstGeom prst="rect">
            <a:avLst/>
          </a:prstGeom>
          <a:ln w="12700">
            <a:miter lim="400000"/>
          </a:ln>
        </p:spPr>
      </p:pic>
      <p:pic>
        <p:nvPicPr>
          <p:cNvPr id="797" name="clients.png" descr="clients.png"/>
          <p:cNvPicPr>
            <a:picLocks noChangeAspect="1"/>
          </p:cNvPicPr>
          <p:nvPr/>
        </p:nvPicPr>
        <p:blipFill>
          <a:blip r:embed="rId25"/>
          <a:stretch>
            <a:fillRect/>
          </a:stretch>
        </p:blipFill>
        <p:spPr>
          <a:xfrm>
            <a:off x="4491870" y="8816676"/>
            <a:ext cx="968337" cy="968337"/>
          </a:xfrm>
          <a:prstGeom prst="rect">
            <a:avLst/>
          </a:prstGeom>
          <a:ln w="12700">
            <a:miter lim="400000"/>
          </a:ln>
        </p:spPr>
      </p:pic>
      <p:pic>
        <p:nvPicPr>
          <p:cNvPr id="798" name="Image" descr="Image"/>
          <p:cNvPicPr>
            <a:picLocks noChangeAspect="1"/>
          </p:cNvPicPr>
          <p:nvPr/>
        </p:nvPicPr>
        <p:blipFill>
          <a:blip r:embed="rId15"/>
          <a:stretch>
            <a:fillRect/>
          </a:stretch>
        </p:blipFill>
        <p:spPr>
          <a:xfrm>
            <a:off x="11654151" y="7790742"/>
            <a:ext cx="76201" cy="558801"/>
          </a:xfrm>
          <a:prstGeom prst="rect">
            <a:avLst/>
          </a:prstGeom>
          <a:ln w="12700">
            <a:miter lim="400000"/>
          </a:ln>
        </p:spPr>
      </p:pic>
      <p:pic>
        <p:nvPicPr>
          <p:cNvPr id="799" name="clients.png" descr="clients.png"/>
          <p:cNvPicPr>
            <a:picLocks noChangeAspect="1"/>
          </p:cNvPicPr>
          <p:nvPr/>
        </p:nvPicPr>
        <p:blipFill>
          <a:blip r:embed="rId25"/>
          <a:stretch>
            <a:fillRect/>
          </a:stretch>
        </p:blipFill>
        <p:spPr>
          <a:xfrm>
            <a:off x="11190405" y="4843632"/>
            <a:ext cx="968337" cy="968337"/>
          </a:xfrm>
          <a:prstGeom prst="rect">
            <a:avLst/>
          </a:prstGeom>
          <a:ln w="12700">
            <a:miter lim="400000"/>
          </a:ln>
        </p:spPr>
      </p:pic>
      <p:pic>
        <p:nvPicPr>
          <p:cNvPr id="800" name="clients.png" descr="clients.png"/>
          <p:cNvPicPr>
            <a:picLocks noChangeAspect="1"/>
          </p:cNvPicPr>
          <p:nvPr/>
        </p:nvPicPr>
        <p:blipFill>
          <a:blip r:embed="rId25"/>
          <a:stretch>
            <a:fillRect/>
          </a:stretch>
        </p:blipFill>
        <p:spPr>
          <a:xfrm>
            <a:off x="11194146" y="6328790"/>
            <a:ext cx="968338" cy="968337"/>
          </a:xfrm>
          <a:prstGeom prst="rect">
            <a:avLst/>
          </a:prstGeom>
          <a:ln w="12700">
            <a:miter lim="400000"/>
          </a:ln>
        </p:spPr>
      </p:pic>
      <p:pic>
        <p:nvPicPr>
          <p:cNvPr id="801" name="clients.png" descr="clients.png"/>
          <p:cNvPicPr>
            <a:picLocks noChangeAspect="1"/>
          </p:cNvPicPr>
          <p:nvPr/>
        </p:nvPicPr>
        <p:blipFill>
          <a:blip r:embed="rId25"/>
          <a:stretch>
            <a:fillRect/>
          </a:stretch>
        </p:blipFill>
        <p:spPr>
          <a:xfrm>
            <a:off x="11191068" y="8825391"/>
            <a:ext cx="968337" cy="968337"/>
          </a:xfrm>
          <a:prstGeom prst="rect">
            <a:avLst/>
          </a:prstGeom>
          <a:ln w="12700">
            <a:miter lim="400000"/>
          </a:ln>
        </p:spPr>
      </p:pic>
      <p:pic>
        <p:nvPicPr>
          <p:cNvPr id="802" name="Image" descr="Image"/>
          <p:cNvPicPr>
            <a:picLocks noChangeAspect="1"/>
          </p:cNvPicPr>
          <p:nvPr/>
        </p:nvPicPr>
        <p:blipFill>
          <a:blip r:embed="rId15"/>
          <a:stretch>
            <a:fillRect/>
          </a:stretch>
        </p:blipFill>
        <p:spPr>
          <a:xfrm>
            <a:off x="17616236" y="7787940"/>
            <a:ext cx="76201" cy="558801"/>
          </a:xfrm>
          <a:prstGeom prst="rect">
            <a:avLst/>
          </a:prstGeom>
          <a:ln w="12700">
            <a:miter lim="400000"/>
          </a:ln>
        </p:spPr>
      </p:pic>
      <p:pic>
        <p:nvPicPr>
          <p:cNvPr id="803" name="clients.png" descr="clients.png"/>
          <p:cNvPicPr>
            <a:picLocks noChangeAspect="1"/>
          </p:cNvPicPr>
          <p:nvPr/>
        </p:nvPicPr>
        <p:blipFill>
          <a:blip r:embed="rId25"/>
          <a:stretch>
            <a:fillRect/>
          </a:stretch>
        </p:blipFill>
        <p:spPr>
          <a:xfrm>
            <a:off x="17152491" y="4840830"/>
            <a:ext cx="968337" cy="968338"/>
          </a:xfrm>
          <a:prstGeom prst="rect">
            <a:avLst/>
          </a:prstGeom>
          <a:ln w="12700">
            <a:miter lim="400000"/>
          </a:ln>
        </p:spPr>
      </p:pic>
      <p:pic>
        <p:nvPicPr>
          <p:cNvPr id="804" name="clients.png" descr="clients.png"/>
          <p:cNvPicPr>
            <a:picLocks noChangeAspect="1"/>
          </p:cNvPicPr>
          <p:nvPr/>
        </p:nvPicPr>
        <p:blipFill>
          <a:blip r:embed="rId25"/>
          <a:stretch>
            <a:fillRect/>
          </a:stretch>
        </p:blipFill>
        <p:spPr>
          <a:xfrm>
            <a:off x="17156231" y="6325988"/>
            <a:ext cx="968338" cy="968337"/>
          </a:xfrm>
          <a:prstGeom prst="rect">
            <a:avLst/>
          </a:prstGeom>
          <a:ln w="12700">
            <a:miter lim="400000"/>
          </a:ln>
        </p:spPr>
      </p:pic>
      <p:pic>
        <p:nvPicPr>
          <p:cNvPr id="805" name="clients.png" descr="clients.png"/>
          <p:cNvPicPr>
            <a:picLocks noChangeAspect="1"/>
          </p:cNvPicPr>
          <p:nvPr/>
        </p:nvPicPr>
        <p:blipFill>
          <a:blip r:embed="rId25"/>
          <a:stretch>
            <a:fillRect/>
          </a:stretch>
        </p:blipFill>
        <p:spPr>
          <a:xfrm>
            <a:off x="17153152" y="8822589"/>
            <a:ext cx="968338" cy="968337"/>
          </a:xfrm>
          <a:prstGeom prst="rect">
            <a:avLst/>
          </a:prstGeom>
          <a:ln w="12700">
            <a:miter lim="400000"/>
          </a:ln>
        </p:spPr>
      </p:pic>
      <p:pic>
        <p:nvPicPr>
          <p:cNvPr id="806" name="Image" descr="Image"/>
          <p:cNvPicPr>
            <a:picLocks noChangeAspect="1"/>
          </p:cNvPicPr>
          <p:nvPr/>
        </p:nvPicPr>
        <p:blipFill>
          <a:blip r:embed="rId15"/>
          <a:stretch>
            <a:fillRect/>
          </a:stretch>
        </p:blipFill>
        <p:spPr>
          <a:xfrm>
            <a:off x="23661143" y="7790742"/>
            <a:ext cx="76201" cy="558801"/>
          </a:xfrm>
          <a:prstGeom prst="rect">
            <a:avLst/>
          </a:prstGeom>
          <a:ln w="12700">
            <a:miter lim="400000"/>
          </a:ln>
        </p:spPr>
      </p:pic>
      <p:pic>
        <p:nvPicPr>
          <p:cNvPr id="807" name="clients.png" descr="clients.png"/>
          <p:cNvPicPr>
            <a:picLocks noChangeAspect="1"/>
          </p:cNvPicPr>
          <p:nvPr/>
        </p:nvPicPr>
        <p:blipFill>
          <a:blip r:embed="rId25"/>
          <a:stretch>
            <a:fillRect/>
          </a:stretch>
        </p:blipFill>
        <p:spPr>
          <a:xfrm>
            <a:off x="23197396" y="4843632"/>
            <a:ext cx="968337" cy="968337"/>
          </a:xfrm>
          <a:prstGeom prst="rect">
            <a:avLst/>
          </a:prstGeom>
          <a:ln w="12700">
            <a:miter lim="400000"/>
          </a:ln>
        </p:spPr>
      </p:pic>
      <p:pic>
        <p:nvPicPr>
          <p:cNvPr id="808" name="clients.png" descr="clients.png"/>
          <p:cNvPicPr>
            <a:picLocks noChangeAspect="1"/>
          </p:cNvPicPr>
          <p:nvPr/>
        </p:nvPicPr>
        <p:blipFill>
          <a:blip r:embed="rId25"/>
          <a:stretch>
            <a:fillRect/>
          </a:stretch>
        </p:blipFill>
        <p:spPr>
          <a:xfrm>
            <a:off x="23201138" y="6328790"/>
            <a:ext cx="968338" cy="968337"/>
          </a:xfrm>
          <a:prstGeom prst="rect">
            <a:avLst/>
          </a:prstGeom>
          <a:ln w="12700">
            <a:miter lim="400000"/>
          </a:ln>
        </p:spPr>
      </p:pic>
      <p:pic>
        <p:nvPicPr>
          <p:cNvPr id="809" name="clients.png" descr="clients.png"/>
          <p:cNvPicPr>
            <a:picLocks noChangeAspect="1"/>
          </p:cNvPicPr>
          <p:nvPr/>
        </p:nvPicPr>
        <p:blipFill>
          <a:blip r:embed="rId25"/>
          <a:stretch>
            <a:fillRect/>
          </a:stretch>
        </p:blipFill>
        <p:spPr>
          <a:xfrm>
            <a:off x="23198059" y="8825391"/>
            <a:ext cx="968338" cy="968337"/>
          </a:xfrm>
          <a:prstGeom prst="rect">
            <a:avLst/>
          </a:prstGeom>
          <a:ln w="12700">
            <a:miter lim="400000"/>
          </a:ln>
        </p:spPr>
      </p:pic>
      <p:sp>
        <p:nvSpPr>
          <p:cNvPr id="810" name="Committee-based ACS for Upstate"/>
          <p:cNvSpPr txBox="1"/>
          <p:nvPr/>
        </p:nvSpPr>
        <p:spPr>
          <a:xfrm>
            <a:off x="271190" y="408726"/>
            <a:ext cx="14840601" cy="1283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defRPr sz="7400">
                <a:solidFill>
                  <a:srgbClr val="990000"/>
                </a:solidFill>
              </a:defRPr>
            </a:pPr>
            <a:r>
              <a:rPr dirty="0">
                <a:latin typeface="Avenir Light" panose="020B0402020203020204" pitchFamily="34" charset="77"/>
              </a:rPr>
              <a:t>Committee-based ACS for </a:t>
            </a:r>
            <a:r>
              <a:rPr dirty="0">
                <a:latin typeface="Avenir Book" panose="02000503020000020003" pitchFamily="2" charset="0"/>
                <a:ea typeface="Gill Sans"/>
                <a:cs typeface="Gill Sans"/>
                <a:sym typeface="Gill Sans"/>
              </a:rPr>
              <a:t>Upstate</a:t>
            </a:r>
          </a:p>
        </p:txBody>
      </p:sp>
      <p:sp>
        <p:nvSpPr>
          <p:cNvPr id="811" name="Secondary committes members self-elect via VRFs and prove their membership"/>
          <p:cNvSpPr txBox="1"/>
          <p:nvPr/>
        </p:nvSpPr>
        <p:spPr>
          <a:xfrm>
            <a:off x="891499" y="12224947"/>
            <a:ext cx="22590764" cy="821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defTabSz="457200">
              <a:defRPr sz="4400">
                <a:solidFill>
                  <a:srgbClr val="000000"/>
                </a:solidFill>
              </a:defRPr>
            </a:lvl1pPr>
          </a:lstStyle>
          <a:p>
            <a:r>
              <a:rPr dirty="0">
                <a:latin typeface="Avenir Light" panose="020B0402020203020204" pitchFamily="34" charset="77"/>
              </a:rPr>
              <a:t>Secondary committe</a:t>
            </a:r>
            <a:r>
              <a:rPr lang="en-US" dirty="0">
                <a:latin typeface="Avenir Light" panose="020B0402020203020204" pitchFamily="34" charset="77"/>
              </a:rPr>
              <a:t>e</a:t>
            </a:r>
            <a:r>
              <a:rPr dirty="0">
                <a:latin typeface="Avenir Light" panose="020B0402020203020204" pitchFamily="34" charset="77"/>
              </a:rPr>
              <a:t> members self-elect via VRFs and prove their membership</a:t>
            </a:r>
          </a:p>
        </p:txBody>
      </p:sp>
      <p:sp>
        <p:nvSpPr>
          <p:cNvPr id="812" name="Primary committee is elected by collecting (1-ɛ)ts threshold signatures ⟹ unpredictable coin"/>
          <p:cNvSpPr txBox="1"/>
          <p:nvPr/>
        </p:nvSpPr>
        <p:spPr>
          <a:xfrm>
            <a:off x="859578" y="11290390"/>
            <a:ext cx="23189039" cy="821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l" defTabSz="457200">
              <a:defRPr sz="4400">
                <a:solidFill>
                  <a:srgbClr val="000000"/>
                </a:solidFill>
              </a:defRPr>
            </a:pPr>
            <a:r>
              <a:rPr dirty="0">
                <a:latin typeface="Avenir Light" panose="020B0402020203020204" pitchFamily="34" charset="77"/>
              </a:rPr>
              <a:t>Primary committee is elected by collecting (1-ɛ)</a:t>
            </a:r>
            <a:r>
              <a:rPr dirty="0" err="1">
                <a:latin typeface="Avenir Light" panose="020B0402020203020204" pitchFamily="34" charset="77"/>
              </a:rPr>
              <a:t>t</a:t>
            </a:r>
            <a:r>
              <a:rPr baseline="-5999" dirty="0" err="1">
                <a:latin typeface="Avenir Light" panose="020B0402020203020204" pitchFamily="34" charset="77"/>
              </a:rPr>
              <a:t>s</a:t>
            </a:r>
            <a:r>
              <a:rPr dirty="0">
                <a:latin typeface="Avenir Light" panose="020B0402020203020204" pitchFamily="34" charset="77"/>
              </a:rPr>
              <a:t> threshold signatures ⟹ unpredictable coin</a:t>
            </a:r>
          </a:p>
        </p:txBody>
      </p:sp>
      <p:sp>
        <p:nvSpPr>
          <p:cNvPr id="813" name="Route Symbol"/>
          <p:cNvSpPr/>
          <p:nvPr/>
        </p:nvSpPr>
        <p:spPr>
          <a:xfrm>
            <a:off x="21957909" y="185559"/>
            <a:ext cx="1851660" cy="20421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9536" y="884"/>
                  <a:pt x="6861" y="2183"/>
                  <a:pt x="3447" y="631"/>
                </a:cubicBezTo>
                <a:lnTo>
                  <a:pt x="0" y="3255"/>
                </a:lnTo>
                <a:cubicBezTo>
                  <a:pt x="0" y="3255"/>
                  <a:pt x="1975" y="5218"/>
                  <a:pt x="1975" y="7828"/>
                </a:cubicBezTo>
                <a:cubicBezTo>
                  <a:pt x="1975" y="10438"/>
                  <a:pt x="9" y="12443"/>
                  <a:pt x="9" y="14966"/>
                </a:cubicBezTo>
                <a:cubicBezTo>
                  <a:pt x="9" y="17490"/>
                  <a:pt x="2310" y="19895"/>
                  <a:pt x="6382" y="20054"/>
                </a:cubicBezTo>
                <a:cubicBezTo>
                  <a:pt x="8681" y="20144"/>
                  <a:pt x="10046" y="20931"/>
                  <a:pt x="10800" y="21600"/>
                </a:cubicBezTo>
                <a:cubicBezTo>
                  <a:pt x="11554" y="20931"/>
                  <a:pt x="12919" y="20144"/>
                  <a:pt x="15218" y="20054"/>
                </a:cubicBezTo>
                <a:cubicBezTo>
                  <a:pt x="19290" y="19895"/>
                  <a:pt x="21591" y="17490"/>
                  <a:pt x="21591" y="14966"/>
                </a:cubicBezTo>
                <a:cubicBezTo>
                  <a:pt x="21591" y="12443"/>
                  <a:pt x="19623" y="10438"/>
                  <a:pt x="19624" y="7828"/>
                </a:cubicBezTo>
                <a:cubicBezTo>
                  <a:pt x="19624" y="5218"/>
                  <a:pt x="21600" y="3255"/>
                  <a:pt x="21600" y="3255"/>
                </a:cubicBezTo>
                <a:lnTo>
                  <a:pt x="18153" y="631"/>
                </a:lnTo>
                <a:cubicBezTo>
                  <a:pt x="14739" y="2183"/>
                  <a:pt x="12064" y="884"/>
                  <a:pt x="10800" y="0"/>
                </a:cubicBezTo>
                <a:close/>
                <a:moveTo>
                  <a:pt x="10800" y="918"/>
                </a:moveTo>
                <a:lnTo>
                  <a:pt x="10986" y="1024"/>
                </a:lnTo>
                <a:cubicBezTo>
                  <a:pt x="12241" y="1737"/>
                  <a:pt x="13584" y="2099"/>
                  <a:pt x="14976" y="2099"/>
                </a:cubicBezTo>
                <a:cubicBezTo>
                  <a:pt x="15925" y="2099"/>
                  <a:pt x="16885" y="1924"/>
                  <a:pt x="17831" y="1579"/>
                </a:cubicBezTo>
                <a:lnTo>
                  <a:pt x="18029" y="1509"/>
                </a:lnTo>
                <a:lnTo>
                  <a:pt x="20463" y="3363"/>
                </a:lnTo>
                <a:lnTo>
                  <a:pt x="20294" y="3599"/>
                </a:lnTo>
                <a:cubicBezTo>
                  <a:pt x="19614" y="4544"/>
                  <a:pt x="18803" y="6044"/>
                  <a:pt x="18803" y="7828"/>
                </a:cubicBezTo>
                <a:cubicBezTo>
                  <a:pt x="18803" y="9284"/>
                  <a:pt x="19337" y="10528"/>
                  <a:pt x="19854" y="11730"/>
                </a:cubicBezTo>
                <a:cubicBezTo>
                  <a:pt x="20325" y="12823"/>
                  <a:pt x="20770" y="13855"/>
                  <a:pt x="20770" y="14966"/>
                </a:cubicBezTo>
                <a:cubicBezTo>
                  <a:pt x="20770" y="16953"/>
                  <a:pt x="19020" y="19160"/>
                  <a:pt x="15183" y="19310"/>
                </a:cubicBezTo>
                <a:cubicBezTo>
                  <a:pt x="13544" y="19374"/>
                  <a:pt x="12138" y="19771"/>
                  <a:pt x="11001" y="20488"/>
                </a:cubicBezTo>
                <a:lnTo>
                  <a:pt x="10800" y="20615"/>
                </a:lnTo>
                <a:lnTo>
                  <a:pt x="10599" y="20488"/>
                </a:lnTo>
                <a:cubicBezTo>
                  <a:pt x="9463" y="19771"/>
                  <a:pt x="8056" y="19374"/>
                  <a:pt x="6417" y="19310"/>
                </a:cubicBezTo>
                <a:cubicBezTo>
                  <a:pt x="2580" y="19160"/>
                  <a:pt x="830" y="16953"/>
                  <a:pt x="830" y="14966"/>
                </a:cubicBezTo>
                <a:cubicBezTo>
                  <a:pt x="830" y="13856"/>
                  <a:pt x="1275" y="12823"/>
                  <a:pt x="1746" y="11730"/>
                </a:cubicBezTo>
                <a:cubicBezTo>
                  <a:pt x="2263" y="10528"/>
                  <a:pt x="2797" y="9285"/>
                  <a:pt x="2797" y="7828"/>
                </a:cubicBezTo>
                <a:cubicBezTo>
                  <a:pt x="2797" y="6044"/>
                  <a:pt x="1986" y="4544"/>
                  <a:pt x="1306" y="3599"/>
                </a:cubicBezTo>
                <a:lnTo>
                  <a:pt x="1137" y="3363"/>
                </a:lnTo>
                <a:lnTo>
                  <a:pt x="3571" y="1509"/>
                </a:lnTo>
                <a:lnTo>
                  <a:pt x="3769" y="1579"/>
                </a:lnTo>
                <a:cubicBezTo>
                  <a:pt x="4715" y="1924"/>
                  <a:pt x="5675" y="2099"/>
                  <a:pt x="6624" y="2099"/>
                </a:cubicBezTo>
                <a:cubicBezTo>
                  <a:pt x="8016" y="2099"/>
                  <a:pt x="9359" y="1737"/>
                  <a:pt x="10614" y="1024"/>
                </a:cubicBezTo>
                <a:lnTo>
                  <a:pt x="10800" y="918"/>
                </a:lnTo>
                <a:close/>
                <a:moveTo>
                  <a:pt x="10800" y="1669"/>
                </a:moveTo>
                <a:cubicBezTo>
                  <a:pt x="9485" y="2378"/>
                  <a:pt x="8081" y="2737"/>
                  <a:pt x="6624" y="2737"/>
                </a:cubicBezTo>
                <a:cubicBezTo>
                  <a:pt x="5651" y="2737"/>
                  <a:pt x="4670" y="2571"/>
                  <a:pt x="3704" y="2243"/>
                </a:cubicBezTo>
                <a:lnTo>
                  <a:pt x="2064" y="3490"/>
                </a:lnTo>
                <a:cubicBezTo>
                  <a:pt x="2687" y="4412"/>
                  <a:pt x="3354" y="5739"/>
                  <a:pt x="3480" y="7305"/>
                </a:cubicBezTo>
                <a:lnTo>
                  <a:pt x="18120" y="7305"/>
                </a:lnTo>
                <a:cubicBezTo>
                  <a:pt x="18246" y="5738"/>
                  <a:pt x="18913" y="4412"/>
                  <a:pt x="19536" y="3490"/>
                </a:cubicBezTo>
                <a:lnTo>
                  <a:pt x="17896" y="2243"/>
                </a:lnTo>
                <a:cubicBezTo>
                  <a:pt x="16930" y="2572"/>
                  <a:pt x="15948" y="2737"/>
                  <a:pt x="14976" y="2737"/>
                </a:cubicBezTo>
                <a:cubicBezTo>
                  <a:pt x="13518" y="2737"/>
                  <a:pt x="12115" y="2378"/>
                  <a:pt x="10800" y="1669"/>
                </a:cubicBezTo>
                <a:close/>
                <a:moveTo>
                  <a:pt x="3499" y="7943"/>
                </a:moveTo>
                <a:cubicBezTo>
                  <a:pt x="3473" y="9468"/>
                  <a:pt x="2928" y="10736"/>
                  <a:pt x="2401" y="11963"/>
                </a:cubicBezTo>
                <a:cubicBezTo>
                  <a:pt x="1955" y="12998"/>
                  <a:pt x="1535" y="13976"/>
                  <a:pt x="1535" y="14966"/>
                </a:cubicBezTo>
                <a:cubicBezTo>
                  <a:pt x="1535" y="17380"/>
                  <a:pt x="4081" y="18580"/>
                  <a:pt x="6447" y="18672"/>
                </a:cubicBezTo>
                <a:cubicBezTo>
                  <a:pt x="8127" y="18738"/>
                  <a:pt x="9590" y="19131"/>
                  <a:pt x="10800" y="19842"/>
                </a:cubicBezTo>
                <a:cubicBezTo>
                  <a:pt x="12010" y="19132"/>
                  <a:pt x="13473" y="18738"/>
                  <a:pt x="15153" y="18672"/>
                </a:cubicBezTo>
                <a:cubicBezTo>
                  <a:pt x="17519" y="18580"/>
                  <a:pt x="20065" y="17380"/>
                  <a:pt x="20065" y="14966"/>
                </a:cubicBezTo>
                <a:cubicBezTo>
                  <a:pt x="20065" y="13976"/>
                  <a:pt x="19645" y="12998"/>
                  <a:pt x="19199" y="11963"/>
                </a:cubicBezTo>
                <a:cubicBezTo>
                  <a:pt x="18672" y="10736"/>
                  <a:pt x="18127" y="9468"/>
                  <a:pt x="18101" y="7943"/>
                </a:cubicBezTo>
                <a:lnTo>
                  <a:pt x="3499" y="7943"/>
                </a:lnTo>
                <a:close/>
              </a:path>
            </a:pathLst>
          </a:custGeom>
          <a:solidFill>
            <a:srgbClr val="005493"/>
          </a:solidFill>
          <a:ln w="12700">
            <a:miter lim="400000"/>
          </a:ln>
        </p:spPr>
        <p:txBody>
          <a:bodyPr lIns="71437" tIns="71437" rIns="71437" bIns="71437" anchor="ctr"/>
          <a:lstStyle/>
          <a:p>
            <a:pPr>
              <a:defRPr>
                <a:solidFill>
                  <a:srgbClr val="FFFFFF"/>
                </a:solidFill>
              </a:defRPr>
            </a:pPr>
            <a:endParaRPr dirty="0">
              <a:latin typeface="Avenir Light" panose="020B0402020203020204" pitchFamily="34" charset="77"/>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81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3" nodeType="afterEffect">
                                  <p:stCondLst>
                                    <p:cond delay="0"/>
                                  </p:stCondLst>
                                  <p:iterate>
                                    <p:tmAbs val="0"/>
                                  </p:iterate>
                                  <p:childTnLst>
                                    <p:set>
                                      <p:cBhvr>
                                        <p:cTn id="13" fill="hold"/>
                                        <p:tgtEl>
                                          <p:spTgt spid="78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4" nodeType="clickEffect">
                                  <p:stCondLst>
                                    <p:cond delay="0"/>
                                  </p:stCondLst>
                                  <p:iterate>
                                    <p:tmAbs val="0"/>
                                  </p:iterate>
                                  <p:childTnLst>
                                    <p:set>
                                      <p:cBhvr>
                                        <p:cTn id="17" fill="hold"/>
                                        <p:tgtEl>
                                          <p:spTgt spid="811"/>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5" nodeType="afterEffect">
                                  <p:stCondLst>
                                    <p:cond delay="0"/>
                                  </p:stCondLst>
                                  <p:iterate>
                                    <p:tmAbs val="0"/>
                                  </p:iterate>
                                  <p:childTnLst>
                                    <p:set>
                                      <p:cBhvr>
                                        <p:cTn id="20" fill="hold"/>
                                        <p:tgtEl>
                                          <p:spTgt spid="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 grpId="1" animBg="1" advAuto="0"/>
      <p:bldP spid="782" grpId="3" animBg="1" advAuto="0"/>
      <p:bldP spid="789" grpId="5" animBg="1" advAuto="0"/>
      <p:bldP spid="811" grpId="4" animBg="1" advAuto="0"/>
      <p:bldP spid="812" grpId="2" animBg="1" advAuto="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7" name="Image" descr="Image"/>
          <p:cNvPicPr>
            <a:picLocks/>
          </p:cNvPicPr>
          <p:nvPr/>
        </p:nvPicPr>
        <p:blipFill>
          <a:blip r:embed="rId3"/>
          <a:stretch>
            <a:fillRect/>
          </a:stretch>
        </p:blipFill>
        <p:spPr>
          <a:xfrm rot="16200000">
            <a:off x="10884461" y="-2972956"/>
            <a:ext cx="2452556" cy="22584078"/>
          </a:xfrm>
          <a:prstGeom prst="rect">
            <a:avLst/>
          </a:prstGeom>
          <a:ln w="12700">
            <a:miter lim="400000"/>
          </a:ln>
        </p:spPr>
      </p:pic>
      <p:grpSp>
        <p:nvGrpSpPr>
          <p:cNvPr id="820" name="Group"/>
          <p:cNvGrpSpPr/>
          <p:nvPr/>
        </p:nvGrpSpPr>
        <p:grpSpPr>
          <a:xfrm>
            <a:off x="213970" y="7161013"/>
            <a:ext cx="3363099" cy="3039917"/>
            <a:chOff x="137299" y="24244"/>
            <a:chExt cx="3363098" cy="3039916"/>
          </a:xfrm>
        </p:grpSpPr>
        <p:pic>
          <p:nvPicPr>
            <p:cNvPr id="818" name="pin-8-512 red.png" descr="pin-8-512 red.png"/>
            <p:cNvPicPr>
              <a:picLocks noChangeAspect="1"/>
            </p:cNvPicPr>
            <p:nvPr/>
          </p:nvPicPr>
          <p:blipFill>
            <a:blip r:embed="rId4"/>
            <a:srcRect/>
            <a:stretch>
              <a:fillRect/>
            </a:stretch>
          </p:blipFill>
          <p:spPr>
            <a:xfrm>
              <a:off x="801740" y="24244"/>
              <a:ext cx="1464470" cy="1464469"/>
            </a:xfrm>
            <a:prstGeom prst="rect">
              <a:avLst/>
            </a:prstGeom>
            <a:ln w="12700" cap="flat">
              <a:noFill/>
              <a:miter lim="400000"/>
            </a:ln>
            <a:effectLst/>
          </p:spPr>
        </p:pic>
        <p:sp>
          <p:nvSpPr>
            <p:cNvPr id="819" name="Introduction"/>
            <p:cNvSpPr txBox="1"/>
            <p:nvPr/>
          </p:nvSpPr>
          <p:spPr>
            <a:xfrm>
              <a:off x="137299" y="2212005"/>
              <a:ext cx="3363098" cy="8521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600">
                  <a:solidFill>
                    <a:srgbClr val="000000"/>
                  </a:solidFill>
                </a:defRPr>
              </a:lvl1pPr>
            </a:lstStyle>
            <a:p>
              <a:r>
                <a:rPr dirty="0">
                  <a:latin typeface="Avenir Light" panose="020B0402020203020204" pitchFamily="34" charset="77"/>
                </a:rPr>
                <a:t>Introduction</a:t>
              </a:r>
            </a:p>
          </p:txBody>
        </p:sp>
      </p:grpSp>
      <p:grpSp>
        <p:nvGrpSpPr>
          <p:cNvPr id="823" name="Group"/>
          <p:cNvGrpSpPr/>
          <p:nvPr/>
        </p:nvGrpSpPr>
        <p:grpSpPr>
          <a:xfrm>
            <a:off x="21032400" y="5429425"/>
            <a:ext cx="2002238" cy="2050919"/>
            <a:chOff x="1171605" y="401637"/>
            <a:chExt cx="2002236" cy="2050918"/>
          </a:xfrm>
        </p:grpSpPr>
        <p:pic>
          <p:nvPicPr>
            <p:cNvPr id="821" name="pin-8-512 red.png" descr="pin-8-512 red.png"/>
            <p:cNvPicPr>
              <a:picLocks noChangeAspect="1"/>
            </p:cNvPicPr>
            <p:nvPr/>
          </p:nvPicPr>
          <p:blipFill>
            <a:blip r:embed="rId4"/>
            <a:stretch>
              <a:fillRect/>
            </a:stretch>
          </p:blipFill>
          <p:spPr>
            <a:xfrm>
              <a:off x="1171605" y="988085"/>
              <a:ext cx="1464470" cy="1464470"/>
            </a:xfrm>
            <a:prstGeom prst="rect">
              <a:avLst/>
            </a:prstGeom>
            <a:ln w="12700" cap="flat">
              <a:noFill/>
              <a:miter lim="400000"/>
            </a:ln>
            <a:effectLst/>
          </p:spPr>
        </p:pic>
        <p:sp>
          <p:nvSpPr>
            <p:cNvPr id="822" name="Open problems"/>
            <p:cNvSpPr/>
            <p:nvPr/>
          </p:nvSpPr>
          <p:spPr>
            <a:xfrm>
              <a:off x="1903840" y="401637"/>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600">
                  <a:solidFill>
                    <a:srgbClr val="000000"/>
                  </a:solidFill>
                </a:defRPr>
              </a:lvl1pPr>
            </a:lstStyle>
            <a:p>
              <a:r>
                <a:rPr dirty="0">
                  <a:latin typeface="Avenir Light" panose="020B0402020203020204" pitchFamily="34" charset="77"/>
                </a:rPr>
                <a:t>Open problems</a:t>
              </a:r>
            </a:p>
          </p:txBody>
        </p:sp>
      </p:grpSp>
      <p:grpSp>
        <p:nvGrpSpPr>
          <p:cNvPr id="826" name="Group"/>
          <p:cNvGrpSpPr/>
          <p:nvPr/>
        </p:nvGrpSpPr>
        <p:grpSpPr>
          <a:xfrm>
            <a:off x="10242571" y="3703721"/>
            <a:ext cx="6382705" cy="4003014"/>
            <a:chOff x="0" y="-349744"/>
            <a:chExt cx="6382704" cy="4003013"/>
          </a:xfrm>
        </p:grpSpPr>
        <p:sp>
          <p:nvSpPr>
            <p:cNvPr id="824" name="Impossibility of purely asynchronous proactive secret sharing with refresh"/>
            <p:cNvSpPr/>
            <p:nvPr/>
          </p:nvSpPr>
          <p:spPr>
            <a:xfrm>
              <a:off x="0" y="-349744"/>
              <a:ext cx="6382704" cy="270702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p>
              <a:pPr>
                <a:lnSpc>
                  <a:spcPct val="90000"/>
                </a:lnSpc>
                <a:defRPr sz="4600">
                  <a:solidFill>
                    <a:srgbClr val="000000"/>
                  </a:solidFill>
                </a:defRPr>
              </a:pPr>
              <a:r>
                <a:rPr dirty="0">
                  <a:latin typeface="Avenir Book" panose="02000503020000020003" pitchFamily="2" charset="0"/>
                  <a:ea typeface="Gill Sans"/>
                  <a:cs typeface="Gill Sans"/>
                  <a:sym typeface="Gill Sans"/>
                </a:rPr>
                <a:t>Impossibility</a:t>
              </a:r>
              <a:r>
                <a:rPr dirty="0">
                  <a:latin typeface="Avenir Book" panose="02000503020000020003" pitchFamily="2" charset="0"/>
                </a:rPr>
                <a:t> of purely asynchronous proactive secret sharing with refresh</a:t>
              </a:r>
            </a:p>
          </p:txBody>
        </p:sp>
        <p:pic>
          <p:nvPicPr>
            <p:cNvPr id="825" name="Image" descr="Image"/>
            <p:cNvPicPr>
              <a:picLocks noChangeAspect="1"/>
            </p:cNvPicPr>
            <p:nvPr/>
          </p:nvPicPr>
          <p:blipFill>
            <a:blip r:embed="rId5"/>
            <a:stretch>
              <a:fillRect/>
            </a:stretch>
          </p:blipFill>
          <p:spPr>
            <a:xfrm>
              <a:off x="2459109" y="2188783"/>
              <a:ext cx="1464486" cy="1464486"/>
            </a:xfrm>
            <a:prstGeom prst="rect">
              <a:avLst/>
            </a:prstGeom>
            <a:ln w="12700" cap="flat">
              <a:noFill/>
              <a:miter lim="400000"/>
            </a:ln>
            <a:effectLst/>
          </p:spPr>
        </p:pic>
      </p:grpSp>
      <p:grpSp>
        <p:nvGrpSpPr>
          <p:cNvPr id="829" name="Group"/>
          <p:cNvGrpSpPr/>
          <p:nvPr/>
        </p:nvGrpSpPr>
        <p:grpSpPr>
          <a:xfrm>
            <a:off x="14449220" y="6086698"/>
            <a:ext cx="6953910" cy="4510152"/>
            <a:chOff x="0" y="0"/>
            <a:chExt cx="6953909" cy="4510151"/>
          </a:xfrm>
        </p:grpSpPr>
        <p:sp>
          <p:nvSpPr>
            <p:cNvPr id="827" name="SMR under network changes with constrained mobile adversary, tolerating key exposures"/>
            <p:cNvSpPr/>
            <p:nvPr/>
          </p:nvSpPr>
          <p:spPr>
            <a:xfrm>
              <a:off x="0" y="1817493"/>
              <a:ext cx="6953909" cy="269265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p>
              <a:pPr>
                <a:lnSpc>
                  <a:spcPct val="90000"/>
                </a:lnSpc>
                <a:defRPr sz="4600">
                  <a:solidFill>
                    <a:srgbClr val="000000"/>
                  </a:solidFill>
                </a:defRPr>
              </a:pPr>
              <a:r>
                <a:rPr dirty="0">
                  <a:latin typeface="Avenir Book" panose="02000503020000020003" pitchFamily="2" charset="0"/>
                </a:rPr>
                <a:t>SMR under </a:t>
              </a:r>
              <a:r>
                <a:rPr dirty="0">
                  <a:latin typeface="Avenir Book" panose="02000503020000020003" pitchFamily="2" charset="0"/>
                  <a:ea typeface="Gill Sans"/>
                  <a:cs typeface="Gill Sans"/>
                  <a:sym typeface="Gill Sans"/>
                </a:rPr>
                <a:t>network changes</a:t>
              </a:r>
              <a:r>
                <a:rPr dirty="0">
                  <a:latin typeface="Avenir Book" panose="02000503020000020003" pitchFamily="2" charset="0"/>
                </a:rPr>
                <a:t> with constrained mobile adversary, tolerating key exposures</a:t>
              </a:r>
            </a:p>
          </p:txBody>
        </p:sp>
        <p:pic>
          <p:nvPicPr>
            <p:cNvPr id="828" name="pin-8-512 green_2.png" descr="pin-8-512 green_2.png"/>
            <p:cNvPicPr>
              <a:picLocks noChangeAspect="1"/>
            </p:cNvPicPr>
            <p:nvPr/>
          </p:nvPicPr>
          <p:blipFill>
            <a:blip r:embed="rId6"/>
            <a:stretch>
              <a:fillRect/>
            </a:stretch>
          </p:blipFill>
          <p:spPr>
            <a:xfrm>
              <a:off x="2530824" y="0"/>
              <a:ext cx="1464470" cy="1464469"/>
            </a:xfrm>
            <a:prstGeom prst="rect">
              <a:avLst/>
            </a:prstGeom>
            <a:ln w="12700" cap="flat">
              <a:noFill/>
              <a:miter lim="400000"/>
            </a:ln>
            <a:effectLst/>
          </p:spPr>
        </p:pic>
      </p:grpSp>
      <p:sp>
        <p:nvSpPr>
          <p:cNvPr id="830" name="Slide Number"/>
          <p:cNvSpPr txBox="1">
            <a:spLocks noGrp="1"/>
          </p:cNvSpPr>
          <p:nvPr>
            <p:ph type="sldNum" sz="quarter" idx="2"/>
          </p:nvPr>
        </p:nvSpPr>
        <p:spPr>
          <a:xfrm>
            <a:off x="23672800" y="13031364"/>
            <a:ext cx="650818" cy="7290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l" defTabSz="457200">
              <a:defRPr sz="3800">
                <a:solidFill>
                  <a:srgbClr val="000000"/>
                </a:solidFill>
              </a:defRPr>
            </a:lvl1pPr>
          </a:lstStyle>
          <a:p>
            <a:fld id="{86CB4B4D-7CA3-9044-876B-883B54F8677D}" type="slidenum">
              <a:rPr/>
              <a:t>19</a:t>
            </a:fld>
            <a:endParaRPr dirty="0"/>
          </a:p>
        </p:txBody>
      </p:sp>
      <p:grpSp>
        <p:nvGrpSpPr>
          <p:cNvPr id="833" name="Group"/>
          <p:cNvGrpSpPr/>
          <p:nvPr/>
        </p:nvGrpSpPr>
        <p:grpSpPr>
          <a:xfrm>
            <a:off x="5944570" y="7870937"/>
            <a:ext cx="7132746" cy="4515376"/>
            <a:chOff x="0" y="0"/>
            <a:chExt cx="7132744" cy="4515375"/>
          </a:xfrm>
        </p:grpSpPr>
        <p:sp>
          <p:nvSpPr>
            <p:cNvPr id="831" name="Upstate…"/>
            <p:cNvSpPr/>
            <p:nvPr/>
          </p:nvSpPr>
          <p:spPr>
            <a:xfrm>
              <a:off x="0" y="1780654"/>
              <a:ext cx="7132744" cy="273472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p>
              <a:pPr>
                <a:lnSpc>
                  <a:spcPct val="90000"/>
                </a:lnSpc>
                <a:defRPr sz="4600">
                  <a:solidFill>
                    <a:srgbClr val="000000"/>
                  </a:solidFill>
                  <a:latin typeface="Gill Sans"/>
                  <a:ea typeface="Gill Sans"/>
                  <a:cs typeface="Gill Sans"/>
                  <a:sym typeface="Gill Sans"/>
                </a:defRPr>
              </a:pPr>
              <a:r>
                <a:rPr sz="4800" b="1" dirty="0">
                  <a:latin typeface="Avenir Book" panose="02000503020000020003" pitchFamily="2" charset="0"/>
                </a:rPr>
                <a:t>Upstate</a:t>
              </a:r>
              <a:endParaRPr b="1" dirty="0">
                <a:latin typeface="Avenir Book" panose="02000503020000020003" pitchFamily="2" charset="0"/>
              </a:endParaRPr>
            </a:p>
            <a:p>
              <a:pPr>
                <a:lnSpc>
                  <a:spcPct val="90000"/>
                </a:lnSpc>
                <a:defRPr sz="4600">
                  <a:solidFill>
                    <a:srgbClr val="000000"/>
                  </a:solidFill>
                </a:defRPr>
              </a:pPr>
              <a:r>
                <a:rPr dirty="0">
                  <a:latin typeface="Avenir Book" panose="02000503020000020003" pitchFamily="2" charset="0"/>
                  <a:ea typeface="Gill Sans"/>
                  <a:cs typeface="Gill Sans"/>
                  <a:sym typeface="Gill Sans"/>
                </a:rPr>
                <a:t>Statically</a:t>
              </a:r>
              <a:r>
                <a:rPr dirty="0">
                  <a:latin typeface="Avenir Book" panose="02000503020000020003" pitchFamily="2" charset="0"/>
                </a:rPr>
                <a:t> secure network-agnostic SMR with </a:t>
              </a:r>
              <a:r>
                <a:rPr dirty="0">
                  <a:latin typeface="Avenir Book" panose="02000503020000020003" pitchFamily="2" charset="0"/>
                  <a:ea typeface="Gill Sans"/>
                  <a:cs typeface="Gill Sans"/>
                  <a:sym typeface="Gill Sans"/>
                </a:rPr>
                <a:t>linear</a:t>
              </a:r>
              <a:r>
                <a:rPr dirty="0">
                  <a:latin typeface="Avenir Book" panose="02000503020000020003" pitchFamily="2" charset="0"/>
                </a:rPr>
                <a:t> amortized communication</a:t>
              </a:r>
            </a:p>
          </p:txBody>
        </p:sp>
        <p:pic>
          <p:nvPicPr>
            <p:cNvPr id="832" name="pin-8-512 blue_4.png" descr="pin-8-512 blue_4.png"/>
            <p:cNvPicPr>
              <a:picLocks noChangeAspect="1"/>
            </p:cNvPicPr>
            <p:nvPr/>
          </p:nvPicPr>
          <p:blipFill>
            <a:blip r:embed="rId7"/>
            <a:srcRect/>
            <a:stretch>
              <a:fillRect/>
            </a:stretch>
          </p:blipFill>
          <p:spPr>
            <a:xfrm>
              <a:off x="2836121" y="0"/>
              <a:ext cx="1460501" cy="1460500"/>
            </a:xfrm>
            <a:prstGeom prst="rect">
              <a:avLst/>
            </a:prstGeom>
            <a:ln w="12700" cap="flat">
              <a:noFill/>
              <a:miter lim="400000"/>
            </a:ln>
            <a:effectLst/>
          </p:spPr>
        </p:pic>
      </p:grpSp>
      <p:grpSp>
        <p:nvGrpSpPr>
          <p:cNvPr id="836" name="Group"/>
          <p:cNvGrpSpPr/>
          <p:nvPr/>
        </p:nvGrpSpPr>
        <p:grpSpPr>
          <a:xfrm>
            <a:off x="1467136" y="4194191"/>
            <a:ext cx="7283003" cy="4739452"/>
            <a:chOff x="0" y="-387016"/>
            <a:chExt cx="7283002" cy="4739449"/>
          </a:xfrm>
        </p:grpSpPr>
        <p:pic>
          <p:nvPicPr>
            <p:cNvPr id="834" name="pin-8-512 blue_2.png" descr="pin-8-512 blue_2.png"/>
            <p:cNvPicPr>
              <a:picLocks noChangeAspect="1"/>
            </p:cNvPicPr>
            <p:nvPr/>
          </p:nvPicPr>
          <p:blipFill>
            <a:blip r:embed="rId8"/>
            <a:stretch>
              <a:fillRect/>
            </a:stretch>
          </p:blipFill>
          <p:spPr>
            <a:xfrm>
              <a:off x="2909266" y="2887963"/>
              <a:ext cx="1464470" cy="1464470"/>
            </a:xfrm>
            <a:prstGeom prst="rect">
              <a:avLst/>
            </a:prstGeom>
            <a:ln w="12700" cap="flat">
              <a:noFill/>
              <a:miter lim="400000"/>
            </a:ln>
            <a:effectLst/>
          </p:spPr>
        </p:pic>
        <p:sp>
          <p:nvSpPr>
            <p:cNvPr id="835" name="Update…"/>
            <p:cNvSpPr/>
            <p:nvPr/>
          </p:nvSpPr>
          <p:spPr>
            <a:xfrm>
              <a:off x="0" y="-387016"/>
              <a:ext cx="7283002" cy="337181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p>
              <a:pPr>
                <a:lnSpc>
                  <a:spcPct val="90000"/>
                </a:lnSpc>
                <a:defRPr sz="4600">
                  <a:solidFill>
                    <a:srgbClr val="000000"/>
                  </a:solidFill>
                  <a:latin typeface="Gill Sans"/>
                  <a:ea typeface="Gill Sans"/>
                  <a:cs typeface="Gill Sans"/>
                  <a:sym typeface="Gill Sans"/>
                </a:defRPr>
              </a:pPr>
              <a:r>
                <a:rPr sz="4800" b="1" dirty="0">
                  <a:latin typeface="Avenir Book" panose="02000503020000020003" pitchFamily="2" charset="0"/>
                </a:rPr>
                <a:t>Update</a:t>
              </a:r>
              <a:endParaRPr b="1" dirty="0">
                <a:latin typeface="Avenir Book" panose="02000503020000020003" pitchFamily="2" charset="0"/>
              </a:endParaRPr>
            </a:p>
            <a:p>
              <a:pPr>
                <a:lnSpc>
                  <a:spcPct val="90000"/>
                </a:lnSpc>
                <a:defRPr sz="4600">
                  <a:solidFill>
                    <a:srgbClr val="000000"/>
                  </a:solidFill>
                </a:defRPr>
              </a:pPr>
              <a:r>
                <a:rPr dirty="0">
                  <a:latin typeface="Avenir Book" panose="02000503020000020003" pitchFamily="2" charset="0"/>
                  <a:ea typeface="Gill Sans"/>
                  <a:cs typeface="Gill Sans"/>
                  <a:sym typeface="Gill Sans"/>
                </a:rPr>
                <a:t>Adaptively</a:t>
              </a:r>
              <a:r>
                <a:rPr dirty="0">
                  <a:latin typeface="Avenir Book" panose="02000503020000020003" pitchFamily="2" charset="0"/>
                </a:rPr>
                <a:t> secure network-agnostic SMR with </a:t>
              </a:r>
              <a:r>
                <a:rPr dirty="0">
                  <a:latin typeface="Avenir Book" panose="02000503020000020003" pitchFamily="2" charset="0"/>
                  <a:ea typeface="Gill Sans"/>
                  <a:cs typeface="Gill Sans"/>
                  <a:sym typeface="Gill Sans"/>
                </a:rPr>
                <a:t>quadratic</a:t>
              </a:r>
              <a:r>
                <a:rPr dirty="0">
                  <a:latin typeface="Avenir Book" panose="02000503020000020003" pitchFamily="2" charset="0"/>
                </a:rPr>
                <a:t> amortized communication </a:t>
              </a:r>
            </a:p>
          </p:txBody>
        </p:sp>
      </p:grpSp>
      <p:sp>
        <p:nvSpPr>
          <p:cNvPr id="837" name="Contributions roadmap"/>
          <p:cNvSpPr txBox="1"/>
          <p:nvPr/>
        </p:nvSpPr>
        <p:spPr>
          <a:xfrm>
            <a:off x="616025" y="329850"/>
            <a:ext cx="9880909" cy="1283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7400">
                <a:solidFill>
                  <a:srgbClr val="990000"/>
                </a:solidFill>
              </a:defRPr>
            </a:lvl1pPr>
          </a:lstStyle>
          <a:p>
            <a:r>
              <a:rPr lang="en-US" dirty="0">
                <a:latin typeface="Avenir Light" panose="020B0402020203020204" pitchFamily="34" charset="77"/>
              </a:rPr>
              <a:t>Revisiting the</a:t>
            </a:r>
            <a:r>
              <a:rPr dirty="0">
                <a:latin typeface="Avenir Light" panose="020B0402020203020204" pitchFamily="34" charset="77"/>
              </a:rPr>
              <a:t> roadmap</a:t>
            </a:r>
          </a:p>
        </p:txBody>
      </p:sp>
      <p:sp>
        <p:nvSpPr>
          <p:cNvPr id="838" name="We are here!"/>
          <p:cNvSpPr txBox="1"/>
          <p:nvPr/>
        </p:nvSpPr>
        <p:spPr>
          <a:xfrm>
            <a:off x="16781580" y="11354145"/>
            <a:ext cx="3823161" cy="913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b="1">
                <a:latin typeface="Gill Sans"/>
                <a:ea typeface="Gill Sans"/>
                <a:cs typeface="Gill Sans"/>
                <a:sym typeface="Gill Sans"/>
              </a:defRPr>
            </a:lvl1pPr>
          </a:lstStyle>
          <a:p>
            <a:r>
              <a:rPr b="0" dirty="0">
                <a:latin typeface="Avenir Book" panose="02000503020000020003" pitchFamily="2" charset="0"/>
              </a:rPr>
              <a:t>We are here!</a:t>
            </a:r>
          </a:p>
        </p:txBody>
      </p:sp>
      <p:sp>
        <p:nvSpPr>
          <p:cNvPr id="840" name="Connection Line"/>
          <p:cNvSpPr/>
          <p:nvPr/>
        </p:nvSpPr>
        <p:spPr>
          <a:xfrm>
            <a:off x="12415748" y="9118205"/>
            <a:ext cx="4120373" cy="27701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1333" y="20249"/>
                  <a:pt x="4133" y="13049"/>
                  <a:pt x="0" y="0"/>
                </a:cubicBezTo>
              </a:path>
            </a:pathLst>
          </a:custGeom>
          <a:ln w="101600">
            <a:solidFill>
              <a:srgbClr val="991201"/>
            </a:solidFill>
            <a:miter lim="400000"/>
            <a:tailEnd type="triangle"/>
          </a:ln>
        </p:spPr>
        <p:txBody>
          <a:bodyPr/>
          <a:lstStyle/>
          <a:p>
            <a:endParaRPr dirty="0">
              <a:latin typeface="Avenir Light" panose="020B0402020203020204" pitchFamily="34" charset="77"/>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4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 grpId="2" animBg="1" advAuto="0"/>
      <p:bldP spid="840"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 name="Slide Number"/>
          <p:cNvSpPr txBox="1">
            <a:spLocks noGrp="1"/>
          </p:cNvSpPr>
          <p:nvPr>
            <p:ph type="sldNum" sz="quarter" idx="2"/>
          </p:nvPr>
        </p:nvSpPr>
        <p:spPr>
          <a:xfrm>
            <a:off x="23672800" y="13031364"/>
            <a:ext cx="397544" cy="7290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l" defTabSz="457200">
              <a:defRPr sz="3800">
                <a:solidFill>
                  <a:srgbClr val="000000"/>
                </a:solidFill>
              </a:defRPr>
            </a:lvl1pPr>
          </a:lstStyle>
          <a:p>
            <a:fld id="{86CB4B4D-7CA3-9044-876B-883B54F8677D}" type="slidenum">
              <a:rPr/>
              <a:t>2</a:t>
            </a:fld>
            <a:endParaRPr dirty="0"/>
          </a:p>
        </p:txBody>
      </p:sp>
      <p:sp>
        <p:nvSpPr>
          <p:cNvPr id="127" name="State machine replication (SMR) protocols……"/>
          <p:cNvSpPr txBox="1"/>
          <p:nvPr/>
        </p:nvSpPr>
        <p:spPr>
          <a:xfrm>
            <a:off x="1201406" y="2418454"/>
            <a:ext cx="22551895" cy="1754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p>
            <a:pPr algn="l">
              <a:spcBef>
                <a:spcPts val="2000"/>
              </a:spcBef>
              <a:defRPr sz="4400">
                <a:solidFill>
                  <a:srgbClr val="000000"/>
                </a:solidFill>
              </a:defRPr>
            </a:pPr>
            <a:r>
              <a:rPr dirty="0">
                <a:latin typeface="Avenir Book" panose="02000503020000020003" pitchFamily="2" charset="0"/>
                <a:ea typeface="Gill Sans"/>
                <a:cs typeface="Gill Sans"/>
                <a:sym typeface="Gill Sans"/>
              </a:rPr>
              <a:t>State machine replication (SMR)</a:t>
            </a:r>
            <a:r>
              <a:rPr dirty="0">
                <a:latin typeface="Avenir Light" panose="020B0402020203020204" pitchFamily="34" charset="77"/>
              </a:rPr>
              <a:t> protocols…</a:t>
            </a:r>
          </a:p>
          <a:p>
            <a:pPr marL="889000" lvl="1" indent="-381000" algn="l">
              <a:spcBef>
                <a:spcPts val="2000"/>
              </a:spcBef>
              <a:buClr>
                <a:srgbClr val="FFD201"/>
              </a:buClr>
              <a:buSzPct val="70000"/>
              <a:buChar char="‣"/>
              <a:defRPr sz="4400">
                <a:solidFill>
                  <a:srgbClr val="000000"/>
                </a:solidFill>
              </a:defRPr>
            </a:pPr>
            <a:r>
              <a:rPr dirty="0">
                <a:latin typeface="Avenir Light" panose="020B0402020203020204" pitchFamily="34" charset="77"/>
              </a:rPr>
              <a:t>allow a set of parties to agree on a </a:t>
            </a:r>
            <a:r>
              <a:rPr dirty="0">
                <a:latin typeface="Avenir Book" panose="02000503020000020003" pitchFamily="2" charset="0"/>
                <a:ea typeface="Gill Sans"/>
                <a:cs typeface="Gill Sans"/>
                <a:sym typeface="Gill Sans"/>
              </a:rPr>
              <a:t>continuously growing</a:t>
            </a:r>
            <a:r>
              <a:rPr dirty="0">
                <a:latin typeface="Avenir Light" panose="020B0402020203020204" pitchFamily="34" charset="77"/>
              </a:rPr>
              <a:t>, </a:t>
            </a:r>
            <a:r>
              <a:rPr dirty="0">
                <a:latin typeface="Avenir Book" panose="02000503020000020003" pitchFamily="2" charset="0"/>
                <a:ea typeface="Gill Sans"/>
                <a:cs typeface="Gill Sans"/>
                <a:sym typeface="Gill Sans"/>
              </a:rPr>
              <a:t>ordered</a:t>
            </a:r>
            <a:r>
              <a:rPr dirty="0">
                <a:latin typeface="Avenir Light" panose="020B0402020203020204" pitchFamily="34" charset="77"/>
              </a:rPr>
              <a:t> log of transactions</a:t>
            </a:r>
          </a:p>
        </p:txBody>
      </p:sp>
      <p:sp>
        <p:nvSpPr>
          <p:cNvPr id="128" name="Rectangle"/>
          <p:cNvSpPr/>
          <p:nvPr/>
        </p:nvSpPr>
        <p:spPr>
          <a:xfrm>
            <a:off x="7350093" y="10034491"/>
            <a:ext cx="1524001" cy="1270001"/>
          </a:xfrm>
          <a:prstGeom prst="rect">
            <a:avLst/>
          </a:prstGeom>
          <a:solidFill>
            <a:srgbClr val="FFFFFF"/>
          </a:solidFill>
          <a:ln w="63500">
            <a:solidFill>
              <a:srgbClr val="E2BC00"/>
            </a:solidFill>
            <a:miter lim="400000"/>
          </a:ln>
        </p:spPr>
        <p:txBody>
          <a:bodyPr lIns="71437" tIns="71437" rIns="71437" bIns="71437" anchor="ctr"/>
          <a:lstStyle/>
          <a:p>
            <a:pPr>
              <a:defRPr>
                <a:solidFill>
                  <a:srgbClr val="FFFFFF"/>
                </a:solidFill>
              </a:defRPr>
            </a:pPr>
            <a:endParaRPr dirty="0">
              <a:latin typeface="Avenir Light" panose="020B0402020203020204" pitchFamily="34" charset="77"/>
            </a:endParaRPr>
          </a:p>
        </p:txBody>
      </p:sp>
      <p:pic>
        <p:nvPicPr>
          <p:cNvPr id="129" name="Image" descr="Image"/>
          <p:cNvPicPr>
            <a:picLocks noChangeAspect="1"/>
          </p:cNvPicPr>
          <p:nvPr/>
        </p:nvPicPr>
        <p:blipFill>
          <a:blip r:embed="rId3"/>
          <a:stretch>
            <a:fillRect/>
          </a:stretch>
        </p:blipFill>
        <p:spPr>
          <a:xfrm>
            <a:off x="7407243" y="10434541"/>
            <a:ext cx="1409701" cy="469901"/>
          </a:xfrm>
          <a:prstGeom prst="rect">
            <a:avLst/>
          </a:prstGeom>
          <a:ln w="12700">
            <a:miter lim="400000"/>
          </a:ln>
        </p:spPr>
      </p:pic>
      <p:sp>
        <p:nvSpPr>
          <p:cNvPr id="130" name="Rectangle"/>
          <p:cNvSpPr/>
          <p:nvPr/>
        </p:nvSpPr>
        <p:spPr>
          <a:xfrm>
            <a:off x="9275473" y="10034491"/>
            <a:ext cx="1524001" cy="1270001"/>
          </a:xfrm>
          <a:prstGeom prst="rect">
            <a:avLst/>
          </a:prstGeom>
          <a:solidFill>
            <a:srgbClr val="FFFFFF"/>
          </a:solidFill>
          <a:ln w="63500">
            <a:solidFill>
              <a:srgbClr val="E2BC00"/>
            </a:solidFill>
            <a:miter lim="400000"/>
          </a:ln>
        </p:spPr>
        <p:txBody>
          <a:bodyPr lIns="71437" tIns="71437" rIns="71437" bIns="71437" anchor="ctr"/>
          <a:lstStyle/>
          <a:p>
            <a:pPr>
              <a:defRPr>
                <a:solidFill>
                  <a:srgbClr val="FFFFFF"/>
                </a:solidFill>
              </a:defRPr>
            </a:pPr>
            <a:endParaRPr dirty="0">
              <a:latin typeface="Avenir Light" panose="020B0402020203020204" pitchFamily="34" charset="77"/>
            </a:endParaRPr>
          </a:p>
        </p:txBody>
      </p:sp>
      <p:sp>
        <p:nvSpPr>
          <p:cNvPr id="131" name="Rectangle"/>
          <p:cNvSpPr/>
          <p:nvPr/>
        </p:nvSpPr>
        <p:spPr>
          <a:xfrm>
            <a:off x="11200853" y="10034491"/>
            <a:ext cx="1524001" cy="1270001"/>
          </a:xfrm>
          <a:prstGeom prst="rect">
            <a:avLst/>
          </a:prstGeom>
          <a:solidFill>
            <a:srgbClr val="FFFFFF"/>
          </a:solidFill>
          <a:ln w="63500">
            <a:solidFill>
              <a:srgbClr val="E2BC00"/>
            </a:solidFill>
            <a:miter lim="400000"/>
          </a:ln>
        </p:spPr>
        <p:txBody>
          <a:bodyPr lIns="71437" tIns="71437" rIns="71437" bIns="71437" anchor="ctr"/>
          <a:lstStyle/>
          <a:p>
            <a:pPr>
              <a:defRPr>
                <a:solidFill>
                  <a:srgbClr val="FFFFFF"/>
                </a:solidFill>
              </a:defRPr>
            </a:pPr>
            <a:endParaRPr dirty="0">
              <a:latin typeface="Avenir Light" panose="020B0402020203020204" pitchFamily="34" charset="77"/>
            </a:endParaRPr>
          </a:p>
        </p:txBody>
      </p:sp>
      <p:sp>
        <p:nvSpPr>
          <p:cNvPr id="132" name="Rectangle"/>
          <p:cNvSpPr/>
          <p:nvPr/>
        </p:nvSpPr>
        <p:spPr>
          <a:xfrm>
            <a:off x="13126232" y="10034491"/>
            <a:ext cx="1524001" cy="1270001"/>
          </a:xfrm>
          <a:prstGeom prst="rect">
            <a:avLst/>
          </a:prstGeom>
          <a:solidFill>
            <a:srgbClr val="FFFFFF"/>
          </a:solidFill>
          <a:ln w="63500">
            <a:solidFill>
              <a:srgbClr val="E2BC00"/>
            </a:solidFill>
            <a:miter lim="400000"/>
          </a:ln>
        </p:spPr>
        <p:txBody>
          <a:bodyPr lIns="71437" tIns="71437" rIns="71437" bIns="71437" anchor="ctr"/>
          <a:lstStyle/>
          <a:p>
            <a:pPr>
              <a:defRPr>
                <a:solidFill>
                  <a:srgbClr val="FFFFFF"/>
                </a:solidFill>
              </a:defRPr>
            </a:pPr>
            <a:endParaRPr dirty="0">
              <a:latin typeface="Avenir Light" panose="020B0402020203020204" pitchFamily="34" charset="77"/>
            </a:endParaRPr>
          </a:p>
        </p:txBody>
      </p:sp>
      <p:sp>
        <p:nvSpPr>
          <p:cNvPr id="133" name="Rectangle"/>
          <p:cNvSpPr/>
          <p:nvPr/>
        </p:nvSpPr>
        <p:spPr>
          <a:xfrm>
            <a:off x="15051611" y="10034491"/>
            <a:ext cx="1524001" cy="1270001"/>
          </a:xfrm>
          <a:prstGeom prst="rect">
            <a:avLst/>
          </a:prstGeom>
          <a:solidFill>
            <a:srgbClr val="FFFFFF"/>
          </a:solidFill>
          <a:ln w="63500">
            <a:solidFill>
              <a:srgbClr val="E2BC00"/>
            </a:solidFill>
            <a:miter lim="400000"/>
          </a:ln>
        </p:spPr>
        <p:txBody>
          <a:bodyPr lIns="71437" tIns="71437" rIns="71437" bIns="71437" anchor="ctr"/>
          <a:lstStyle/>
          <a:p>
            <a:pPr>
              <a:defRPr>
                <a:solidFill>
                  <a:srgbClr val="FFFFFF"/>
                </a:solidFill>
              </a:defRPr>
            </a:pPr>
            <a:endParaRPr dirty="0">
              <a:latin typeface="Avenir Light" panose="020B0402020203020204" pitchFamily="34" charset="77"/>
            </a:endParaRPr>
          </a:p>
        </p:txBody>
      </p:sp>
      <p:pic>
        <p:nvPicPr>
          <p:cNvPr id="134" name="Image" descr="Image"/>
          <p:cNvPicPr>
            <a:picLocks noChangeAspect="1"/>
          </p:cNvPicPr>
          <p:nvPr/>
        </p:nvPicPr>
        <p:blipFill>
          <a:blip r:embed="rId4"/>
          <a:stretch>
            <a:fillRect/>
          </a:stretch>
        </p:blipFill>
        <p:spPr>
          <a:xfrm>
            <a:off x="9332623" y="10434541"/>
            <a:ext cx="1409701" cy="469901"/>
          </a:xfrm>
          <a:prstGeom prst="rect">
            <a:avLst/>
          </a:prstGeom>
          <a:ln w="12700">
            <a:miter lim="400000"/>
          </a:ln>
        </p:spPr>
      </p:pic>
      <p:pic>
        <p:nvPicPr>
          <p:cNvPr id="135" name="Image" descr="Image"/>
          <p:cNvPicPr>
            <a:picLocks noChangeAspect="1"/>
          </p:cNvPicPr>
          <p:nvPr/>
        </p:nvPicPr>
        <p:blipFill>
          <a:blip r:embed="rId5"/>
          <a:stretch>
            <a:fillRect/>
          </a:stretch>
        </p:blipFill>
        <p:spPr>
          <a:xfrm>
            <a:off x="11258002" y="10434541"/>
            <a:ext cx="1409701" cy="469901"/>
          </a:xfrm>
          <a:prstGeom prst="rect">
            <a:avLst/>
          </a:prstGeom>
          <a:ln w="12700">
            <a:miter lim="400000"/>
          </a:ln>
        </p:spPr>
      </p:pic>
      <p:grpSp>
        <p:nvGrpSpPr>
          <p:cNvPr id="138" name="Group"/>
          <p:cNvGrpSpPr/>
          <p:nvPr/>
        </p:nvGrpSpPr>
        <p:grpSpPr>
          <a:xfrm>
            <a:off x="6715093" y="8965393"/>
            <a:ext cx="2844801" cy="832333"/>
            <a:chOff x="0" y="0"/>
            <a:chExt cx="2844800" cy="832331"/>
          </a:xfrm>
        </p:grpSpPr>
        <p:pic>
          <p:nvPicPr>
            <p:cNvPr id="136" name="Image" descr="Image"/>
            <p:cNvPicPr>
              <a:picLocks/>
            </p:cNvPicPr>
            <p:nvPr/>
          </p:nvPicPr>
          <p:blipFill>
            <a:blip r:embed="rId6"/>
            <a:stretch>
              <a:fillRect/>
            </a:stretch>
          </p:blipFill>
          <p:spPr>
            <a:xfrm rot="16200000">
              <a:off x="1219200" y="-665027"/>
              <a:ext cx="355600" cy="2639117"/>
            </a:xfrm>
            <a:prstGeom prst="rect">
              <a:avLst/>
            </a:prstGeom>
            <a:ln w="12700" cap="flat">
              <a:noFill/>
              <a:miter lim="400000"/>
            </a:ln>
            <a:effectLst/>
          </p:spPr>
        </p:pic>
        <p:pic>
          <p:nvPicPr>
            <p:cNvPr id="137" name="Image" descr="Image"/>
            <p:cNvPicPr>
              <a:picLocks noChangeAspect="1"/>
            </p:cNvPicPr>
            <p:nvPr/>
          </p:nvPicPr>
          <p:blipFill>
            <a:blip r:embed="rId7"/>
            <a:stretch>
              <a:fillRect/>
            </a:stretch>
          </p:blipFill>
          <p:spPr>
            <a:xfrm>
              <a:off x="0" y="0"/>
              <a:ext cx="2844800" cy="355600"/>
            </a:xfrm>
            <a:prstGeom prst="rect">
              <a:avLst/>
            </a:prstGeom>
            <a:ln w="12700" cap="flat">
              <a:noFill/>
              <a:miter lim="400000"/>
            </a:ln>
            <a:effectLst/>
          </p:spPr>
        </p:pic>
      </p:grpSp>
      <p:pic>
        <p:nvPicPr>
          <p:cNvPr id="139" name="Image" descr="Image"/>
          <p:cNvPicPr>
            <a:picLocks noChangeAspect="1"/>
          </p:cNvPicPr>
          <p:nvPr/>
        </p:nvPicPr>
        <p:blipFill>
          <a:blip r:embed="rId8"/>
          <a:stretch>
            <a:fillRect/>
          </a:stretch>
        </p:blipFill>
        <p:spPr>
          <a:xfrm>
            <a:off x="11221026" y="11753768"/>
            <a:ext cx="7378701" cy="469901"/>
          </a:xfrm>
          <a:prstGeom prst="rect">
            <a:avLst/>
          </a:prstGeom>
          <a:ln w="12700">
            <a:miter lim="400000"/>
          </a:ln>
        </p:spPr>
      </p:pic>
      <p:sp>
        <p:nvSpPr>
          <p:cNvPr id="140" name="enable the evolving state of a distributed system to be replicated across multiple parties, even when some of them are Byzantine"/>
          <p:cNvSpPr txBox="1"/>
          <p:nvPr/>
        </p:nvSpPr>
        <p:spPr>
          <a:xfrm>
            <a:off x="1206500" y="4337629"/>
            <a:ext cx="22127622" cy="1498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L="889000" lvl="1" indent="-381000" algn="l">
              <a:spcBef>
                <a:spcPts val="2000"/>
              </a:spcBef>
              <a:buClr>
                <a:srgbClr val="FFD201"/>
              </a:buClr>
              <a:buSzPct val="70000"/>
              <a:buChar char="‣"/>
              <a:defRPr sz="4400">
                <a:solidFill>
                  <a:srgbClr val="000000"/>
                </a:solidFill>
              </a:defRPr>
            </a:pPr>
            <a:r>
              <a:rPr dirty="0">
                <a:latin typeface="Avenir Light" panose="020B0402020203020204" pitchFamily="34" charset="77"/>
              </a:rPr>
              <a:t>enable the evolving state of a distributed system to be </a:t>
            </a:r>
            <a:r>
              <a:rPr dirty="0">
                <a:latin typeface="Avenir Book" panose="02000503020000020003" pitchFamily="2" charset="0"/>
                <a:ea typeface="Gill Sans"/>
                <a:cs typeface="Gill Sans"/>
                <a:sym typeface="Gill Sans"/>
              </a:rPr>
              <a:t>replicated</a:t>
            </a:r>
            <a:r>
              <a:rPr dirty="0">
                <a:latin typeface="Avenir Light" panose="020B0402020203020204" pitchFamily="34" charset="77"/>
              </a:rPr>
              <a:t> across multiple parties, even when some of them are </a:t>
            </a:r>
            <a:r>
              <a:rPr dirty="0">
                <a:solidFill>
                  <a:srgbClr val="991201"/>
                </a:solidFill>
                <a:latin typeface="Avenir Book" panose="02000503020000020003" pitchFamily="2" charset="0"/>
                <a:ea typeface="Gill Sans"/>
                <a:cs typeface="Gill Sans"/>
                <a:sym typeface="Gill Sans"/>
              </a:rPr>
              <a:t>Byzantine</a:t>
            </a:r>
          </a:p>
        </p:txBody>
      </p:sp>
      <p:sp>
        <p:nvSpPr>
          <p:cNvPr id="141" name="are more complex than the related problem of Byzantine Agreement, where parties have to agree on only a single value…"/>
          <p:cNvSpPr txBox="1"/>
          <p:nvPr/>
        </p:nvSpPr>
        <p:spPr>
          <a:xfrm>
            <a:off x="1206500" y="5912306"/>
            <a:ext cx="22428286" cy="243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L="889000" lvl="1" indent="-381000" algn="l">
              <a:spcBef>
                <a:spcPts val="2000"/>
              </a:spcBef>
              <a:buClr>
                <a:srgbClr val="FFD201"/>
              </a:buClr>
              <a:buSzPct val="70000"/>
              <a:buChar char="‣"/>
              <a:defRPr sz="4400">
                <a:solidFill>
                  <a:srgbClr val="000000"/>
                </a:solidFill>
              </a:defRPr>
            </a:pPr>
            <a:r>
              <a:rPr dirty="0">
                <a:latin typeface="Avenir Light" panose="020B0402020203020204" pitchFamily="34" charset="77"/>
              </a:rPr>
              <a:t>are more complex than the related problem of </a:t>
            </a:r>
            <a:r>
              <a:rPr dirty="0">
                <a:latin typeface="Avenir Book" panose="02000503020000020003" pitchFamily="2" charset="0"/>
                <a:ea typeface="Gill Sans"/>
                <a:cs typeface="Gill Sans"/>
                <a:sym typeface="Gill Sans"/>
              </a:rPr>
              <a:t>Byzantine Agreement</a:t>
            </a:r>
            <a:r>
              <a:rPr dirty="0">
                <a:latin typeface="Avenir Light" panose="020B0402020203020204" pitchFamily="34" charset="77"/>
              </a:rPr>
              <a:t>, where parties have to agree on only </a:t>
            </a:r>
            <a:r>
              <a:rPr dirty="0">
                <a:latin typeface="Avenir Book" panose="02000503020000020003" pitchFamily="2" charset="0"/>
                <a:ea typeface="Gill Sans"/>
                <a:cs typeface="Gill Sans"/>
                <a:sym typeface="Gill Sans"/>
              </a:rPr>
              <a:t>a single</a:t>
            </a:r>
            <a:r>
              <a:rPr dirty="0">
                <a:latin typeface="Avenir Light" panose="020B0402020203020204" pitchFamily="34" charset="77"/>
              </a:rPr>
              <a:t> value</a:t>
            </a:r>
          </a:p>
          <a:p>
            <a:pPr marL="889000" lvl="1" indent="-381000" algn="l">
              <a:spcBef>
                <a:spcPts val="2000"/>
              </a:spcBef>
              <a:buClr>
                <a:srgbClr val="FFD201"/>
              </a:buClr>
              <a:buSzPct val="70000"/>
              <a:buChar char="‣"/>
              <a:defRPr sz="4400">
                <a:solidFill>
                  <a:srgbClr val="000000"/>
                </a:solidFill>
              </a:defRPr>
            </a:pPr>
            <a:r>
              <a:rPr dirty="0">
                <a:latin typeface="Avenir Light" panose="020B0402020203020204" pitchFamily="34" charset="77"/>
              </a:rPr>
              <a:t>lie at the core of many distributed applications</a:t>
            </a:r>
          </a:p>
        </p:txBody>
      </p:sp>
      <p:pic>
        <p:nvPicPr>
          <p:cNvPr id="142" name="Image" descr="Image"/>
          <p:cNvPicPr>
            <a:picLocks noChangeAspect="1"/>
          </p:cNvPicPr>
          <p:nvPr/>
        </p:nvPicPr>
        <p:blipFill>
          <a:blip r:embed="rId9"/>
          <a:stretch>
            <a:fillRect/>
          </a:stretch>
        </p:blipFill>
        <p:spPr>
          <a:xfrm>
            <a:off x="11262766" y="12348729"/>
            <a:ext cx="3543301" cy="520701"/>
          </a:xfrm>
          <a:prstGeom prst="rect">
            <a:avLst/>
          </a:prstGeom>
          <a:ln w="12700">
            <a:miter lim="400000"/>
          </a:ln>
        </p:spPr>
      </p:pic>
      <p:sp>
        <p:nvSpPr>
          <p:cNvPr id="143" name="State Machine Replication: Problem Overview"/>
          <p:cNvSpPr txBox="1"/>
          <p:nvPr/>
        </p:nvSpPr>
        <p:spPr>
          <a:xfrm>
            <a:off x="350527" y="293865"/>
            <a:ext cx="19373892" cy="1283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l">
              <a:defRPr sz="7400">
                <a:solidFill>
                  <a:srgbClr val="990000"/>
                </a:solidFill>
              </a:defRPr>
            </a:lvl1pPr>
          </a:lstStyle>
          <a:p>
            <a:r>
              <a:rPr dirty="0">
                <a:latin typeface="Avenir Light" panose="020B0402020203020204" pitchFamily="34" charset="77"/>
              </a:rPr>
              <a:t>State Machine Replication: Problem Overview</a:t>
            </a:r>
          </a:p>
        </p:txBody>
      </p:sp>
      <mc:AlternateContent xmlns:mc="http://schemas.openxmlformats.org/markup-compatibility/2006" xmlns:a14="http://schemas.microsoft.com/office/drawing/2010/main">
        <mc:Choice Requires="a14">
          <p:sp>
            <p:nvSpPr>
              <p:cNvPr id="144" name="denotes  ’s jth block"/>
              <p:cNvSpPr txBox="1"/>
              <p:nvPr/>
            </p:nvSpPr>
            <p:spPr>
              <a:xfrm>
                <a:off x="15371483" y="8365033"/>
                <a:ext cx="7521160" cy="821378"/>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none" lIns="71437" tIns="71437" rIns="71437" bIns="71437" anchor="ctr">
                <a:spAutoFit/>
              </a:bodyPr>
              <a:lstStyle/>
              <a:p>
                <a14:m>
                  <m:oMath xmlns:m="http://schemas.openxmlformats.org/officeDocument/2006/math">
                    <m:sSub>
                      <m:sSubPr>
                        <m:ctrlPr>
                          <a:rPr sz="4400" i="1">
                            <a:solidFill>
                              <a:srgbClr val="525252"/>
                            </a:solidFill>
                            <a:latin typeface="Cambria Math" panose="02040503050406030204" pitchFamily="18" charset="0"/>
                          </a:rPr>
                        </m:ctrlPr>
                      </m:sSubPr>
                      <m:e>
                        <m:r>
                          <a:rPr sz="4400">
                            <a:solidFill>
                              <a:srgbClr val="525252"/>
                            </a:solidFill>
                            <a:latin typeface="Cambria Math" panose="02040503050406030204" pitchFamily="18" charset="0"/>
                          </a:rPr>
                          <m:t>𝖻𝗅𝗈𝖼𝗄</m:t>
                        </m:r>
                      </m:e>
                      <m:sub>
                        <m:r>
                          <a:rPr sz="4400">
                            <a:solidFill>
                              <a:srgbClr val="525252"/>
                            </a:solidFill>
                            <a:latin typeface="Cambria Math" panose="02040503050406030204" pitchFamily="18" charset="0"/>
                          </a:rPr>
                          <m:t>𝑖</m:t>
                        </m:r>
                      </m:sub>
                    </m:sSub>
                    <m:r>
                      <a:rPr sz="4400">
                        <a:solidFill>
                          <a:srgbClr val="525252"/>
                        </a:solidFill>
                        <a:latin typeface="Cambria Math" panose="02040503050406030204" pitchFamily="18" charset="0"/>
                      </a:rPr>
                      <m:t>[</m:t>
                    </m:r>
                    <m:r>
                      <a:rPr sz="4400">
                        <a:solidFill>
                          <a:srgbClr val="525252"/>
                        </a:solidFill>
                        <a:latin typeface="Cambria Math" panose="02040503050406030204" pitchFamily="18" charset="0"/>
                      </a:rPr>
                      <m:t>𝑗</m:t>
                    </m:r>
                    <m:r>
                      <a:rPr sz="4400">
                        <a:solidFill>
                          <a:srgbClr val="525252"/>
                        </a:solidFill>
                        <a:latin typeface="Cambria Math" panose="02040503050406030204" pitchFamily="18" charset="0"/>
                      </a:rPr>
                      <m:t>]</m:t>
                    </m:r>
                  </m:oMath>
                </a14:m>
                <a:r>
                  <a:rPr sz="4400" dirty="0">
                    <a:latin typeface="Avenir Light" panose="020B0402020203020204" pitchFamily="34" charset="77"/>
                  </a:rPr>
                  <a:t> denotes </a:t>
                </a:r>
                <a14:m>
                  <m:oMath xmlns:m="http://schemas.openxmlformats.org/officeDocument/2006/math">
                    <m:sSub>
                      <m:sSubPr>
                        <m:ctrlPr>
                          <a:rPr sz="4400" i="1">
                            <a:solidFill>
                              <a:srgbClr val="525252"/>
                            </a:solidFill>
                            <a:latin typeface="Cambria Math" panose="02040503050406030204" pitchFamily="18" charset="0"/>
                          </a:rPr>
                        </m:ctrlPr>
                      </m:sSubPr>
                      <m:e>
                        <m:r>
                          <a:rPr sz="4400">
                            <a:solidFill>
                              <a:srgbClr val="525252"/>
                            </a:solidFill>
                            <a:latin typeface="Cambria Math" panose="02040503050406030204" pitchFamily="18" charset="0"/>
                          </a:rPr>
                          <m:t>𝑃</m:t>
                        </m:r>
                      </m:e>
                      <m:sub>
                        <m:r>
                          <a:rPr sz="4400">
                            <a:solidFill>
                              <a:srgbClr val="525252"/>
                            </a:solidFill>
                            <a:latin typeface="Cambria Math" panose="02040503050406030204" pitchFamily="18" charset="0"/>
                          </a:rPr>
                          <m:t>𝑖</m:t>
                        </m:r>
                      </m:sub>
                    </m:sSub>
                  </m:oMath>
                </a14:m>
                <a:r>
                  <a:rPr sz="4400" dirty="0">
                    <a:latin typeface="Avenir Light" panose="020B0402020203020204" pitchFamily="34" charset="77"/>
                  </a:rPr>
                  <a:t>’s </a:t>
                </a:r>
                <a:r>
                  <a:rPr sz="4400" dirty="0" err="1">
                    <a:latin typeface="Avenir Light" panose="020B0402020203020204" pitchFamily="34" charset="77"/>
                  </a:rPr>
                  <a:t>j</a:t>
                </a:r>
                <a:r>
                  <a:rPr sz="4400" baseline="31999" dirty="0" err="1">
                    <a:latin typeface="Avenir Light" panose="020B0402020203020204" pitchFamily="34" charset="77"/>
                  </a:rPr>
                  <a:t>th</a:t>
                </a:r>
                <a:r>
                  <a:rPr sz="4400" dirty="0">
                    <a:latin typeface="Avenir Light" panose="020B0402020203020204" pitchFamily="34" charset="77"/>
                  </a:rPr>
                  <a:t> block</a:t>
                </a:r>
              </a:p>
            </p:txBody>
          </p:sp>
        </mc:Choice>
        <mc:Fallback xmlns="">
          <p:sp>
            <p:nvSpPr>
              <p:cNvPr id="144" name="denotes  ’s jth block"/>
              <p:cNvSpPr txBox="1">
                <a:spLocks noRot="1" noChangeAspect="1" noMove="1" noResize="1" noEditPoints="1" noAdjustHandles="1" noChangeArrowheads="1" noChangeShapeType="1" noTextEdit="1"/>
              </p:cNvSpPr>
              <p:nvPr/>
            </p:nvSpPr>
            <p:spPr>
              <a:xfrm>
                <a:off x="15371483" y="8365033"/>
                <a:ext cx="7521160" cy="821378"/>
              </a:xfrm>
              <a:prstGeom prst="rect">
                <a:avLst/>
              </a:prstGeom>
              <a:blipFill>
                <a:blip r:embed="rId10"/>
                <a:stretch>
                  <a:fillRect l="-1349" t="-12121" r="-3035" b="-31818"/>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4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3" nodeType="afterEffect">
                                  <p:stCondLst>
                                    <p:cond delay="0"/>
                                  </p:stCondLst>
                                  <p:iterate>
                                    <p:tmAbs val="0"/>
                                  </p:iterate>
                                  <p:childTnLst>
                                    <p:set>
                                      <p:cBhvr>
                                        <p:cTn id="13" fill="hold"/>
                                        <p:tgtEl>
                                          <p:spTgt spid="144"/>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4" nodeType="afterEffect">
                                  <p:stCondLst>
                                    <p:cond delay="0"/>
                                  </p:stCondLst>
                                  <p:iterate>
                                    <p:tmAbs val="0"/>
                                  </p:iterate>
                                  <p:childTnLst>
                                    <p:set>
                                      <p:cBhvr>
                                        <p:cTn id="16" fill="hold"/>
                                        <p:tgtEl>
                                          <p:spTgt spid="13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5" nodeType="afterEffect">
                                  <p:stCondLst>
                                    <p:cond delay="0"/>
                                  </p:stCondLst>
                                  <p:iterate>
                                    <p:tmAbs val="0"/>
                                  </p:iterate>
                                  <p:childTnLst>
                                    <p:set>
                                      <p:cBhvr>
                                        <p:cTn id="19" fill="hold"/>
                                        <p:tgtEl>
                                          <p:spTgt spid="14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6" nodeType="clickEffect">
                                  <p:stCondLst>
                                    <p:cond delay="0"/>
                                  </p:stCondLst>
                                  <p:iterate>
                                    <p:tmAbs val="0"/>
                                  </p:iterate>
                                  <p:childTnLst>
                                    <p:set>
                                      <p:cBhvr>
                                        <p:cTn id="23" fill="hold"/>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1" animBg="1" advAuto="0"/>
      <p:bldP spid="139" grpId="4" animBg="1" advAuto="0"/>
      <p:bldP spid="140" grpId="2" animBg="1" advAuto="0"/>
      <p:bldP spid="141" grpId="6" animBg="1" advAuto="0"/>
      <p:bldP spid="142" grpId="5" animBg="1" advAuto="0"/>
      <p:bldP spid="144" grpId="3" animBg="1" advAuto="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2" name="Slide Number"/>
          <p:cNvSpPr txBox="1">
            <a:spLocks noGrp="1"/>
          </p:cNvSpPr>
          <p:nvPr>
            <p:ph type="sldNum" sz="quarter" idx="2"/>
          </p:nvPr>
        </p:nvSpPr>
        <p:spPr>
          <a:xfrm>
            <a:off x="23672800" y="13031364"/>
            <a:ext cx="650818" cy="7290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l" defTabSz="457200">
              <a:defRPr sz="3800">
                <a:solidFill>
                  <a:srgbClr val="000000"/>
                </a:solidFill>
              </a:defRPr>
            </a:lvl1pPr>
          </a:lstStyle>
          <a:p>
            <a:fld id="{86CB4B4D-7CA3-9044-876B-883B54F8677D}" type="slidenum">
              <a:rPr/>
              <a:t>20</a:t>
            </a:fld>
            <a:endParaRPr dirty="0"/>
          </a:p>
        </p:txBody>
      </p:sp>
      <p:sp>
        <p:nvSpPr>
          <p:cNvPr id="843" name="Mobile adversaries and reboots"/>
          <p:cNvSpPr txBox="1"/>
          <p:nvPr/>
        </p:nvSpPr>
        <p:spPr>
          <a:xfrm>
            <a:off x="495300" y="281007"/>
            <a:ext cx="13699262" cy="1283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7400">
                <a:solidFill>
                  <a:srgbClr val="990000"/>
                </a:solidFill>
              </a:defRPr>
            </a:lvl1pPr>
          </a:lstStyle>
          <a:p>
            <a:r>
              <a:rPr dirty="0">
                <a:latin typeface="Avenir Light" panose="020B0402020203020204" pitchFamily="34" charset="77"/>
              </a:rPr>
              <a:t>Mobile adversaries and reboots </a:t>
            </a:r>
          </a:p>
        </p:txBody>
      </p:sp>
      <p:sp>
        <p:nvSpPr>
          <p:cNvPr id="844" name="Critically, rebooting does not erase a rebooted party’s internal state from the adversary’s view…"/>
          <p:cNvSpPr txBox="1"/>
          <p:nvPr/>
        </p:nvSpPr>
        <p:spPr>
          <a:xfrm>
            <a:off x="495300" y="6808758"/>
            <a:ext cx="23672966" cy="3109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p>
            <a:pPr marL="381000" indent="-381000" algn="l">
              <a:spcBef>
                <a:spcPts val="1000"/>
              </a:spcBef>
              <a:buClr>
                <a:srgbClr val="FFD201"/>
              </a:buClr>
              <a:buSzPct val="70000"/>
              <a:buChar char="‣"/>
              <a:defRPr sz="4400">
                <a:solidFill>
                  <a:srgbClr val="000000"/>
                </a:solidFill>
              </a:defRPr>
            </a:pPr>
            <a:r>
              <a:rPr lang="en-US" dirty="0">
                <a:latin typeface="Avenir Light" panose="020B0402020203020204" pitchFamily="34" charset="77"/>
              </a:rPr>
              <a:t>Rebooting </a:t>
            </a:r>
            <a:r>
              <a:rPr dirty="0">
                <a:latin typeface="Avenir Light" panose="020B0402020203020204" pitchFamily="34" charset="77"/>
              </a:rPr>
              <a:t>does not erase a rebooted party’s internal state from the adversary’s view</a:t>
            </a:r>
          </a:p>
          <a:p>
            <a:pPr marL="381000" indent="-381000" algn="l">
              <a:spcBef>
                <a:spcPts val="1000"/>
              </a:spcBef>
              <a:buClr>
                <a:srgbClr val="FFD201"/>
              </a:buClr>
              <a:buSzPct val="70000"/>
              <a:buChar char="‣"/>
              <a:defRPr sz="4400">
                <a:solidFill>
                  <a:srgbClr val="000000"/>
                </a:solidFill>
              </a:defRPr>
            </a:pPr>
            <a:r>
              <a:rPr dirty="0">
                <a:latin typeface="Avenir Light" panose="020B0402020203020204" pitchFamily="34" charset="77"/>
              </a:rPr>
              <a:t>Without “refreshing” internal state, the rebooted party remains </a:t>
            </a:r>
            <a:r>
              <a:rPr dirty="0">
                <a:solidFill>
                  <a:srgbClr val="991201"/>
                </a:solidFill>
                <a:latin typeface="Avenir Light" panose="020B0402020203020204" pitchFamily="34" charset="77"/>
              </a:rPr>
              <a:t>passively</a:t>
            </a:r>
            <a:r>
              <a:rPr dirty="0">
                <a:latin typeface="Avenir Light" panose="020B0402020203020204" pitchFamily="34" charset="77"/>
              </a:rPr>
              <a:t> corrupted/</a:t>
            </a:r>
            <a:r>
              <a:rPr dirty="0">
                <a:solidFill>
                  <a:srgbClr val="991201"/>
                </a:solidFill>
                <a:latin typeface="Avenir Light" panose="020B0402020203020204" pitchFamily="34" charset="77"/>
              </a:rPr>
              <a:t>exposed</a:t>
            </a:r>
          </a:p>
          <a:p>
            <a:pPr marL="381000" indent="-381000" algn="l">
              <a:spcBef>
                <a:spcPts val="1000"/>
              </a:spcBef>
              <a:buClr>
                <a:srgbClr val="FFD201"/>
              </a:buClr>
              <a:buSzPct val="70000"/>
              <a:buChar char="‣"/>
              <a:defRPr sz="4400">
                <a:solidFill>
                  <a:srgbClr val="000000"/>
                </a:solidFill>
              </a:defRPr>
            </a:pPr>
            <a:r>
              <a:rPr dirty="0">
                <a:latin typeface="Avenir Light" panose="020B0402020203020204" pitchFamily="34" charset="77"/>
              </a:rPr>
              <a:t>The protocol uses threshold schemes </a:t>
            </a:r>
            <a:r>
              <a:rPr baseline="-5999" dirty="0">
                <a:latin typeface="Avenir Light" panose="020B0402020203020204" pitchFamily="34" charset="77"/>
              </a:rPr>
              <a:t>⟹ </a:t>
            </a:r>
            <a:r>
              <a:rPr dirty="0">
                <a:latin typeface="Avenir Light" panose="020B0402020203020204" pitchFamily="34" charset="77"/>
              </a:rPr>
              <a:t>a mobile adversary can reconstruct the keys after sufficient time</a:t>
            </a:r>
          </a:p>
        </p:txBody>
      </p:sp>
      <p:sp>
        <p:nvSpPr>
          <p:cNvPr id="845" name="SMR is supposed to run for a large number of epochs ⟹ mobile adversary…"/>
          <p:cNvSpPr txBox="1"/>
          <p:nvPr/>
        </p:nvSpPr>
        <p:spPr>
          <a:xfrm>
            <a:off x="495300" y="2450512"/>
            <a:ext cx="23002178" cy="1626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p>
            <a:pPr marL="381000" indent="-381000" algn="l">
              <a:spcBef>
                <a:spcPts val="1000"/>
              </a:spcBef>
              <a:buClr>
                <a:srgbClr val="FFD201"/>
              </a:buClr>
              <a:buSzPct val="70000"/>
              <a:buChar char="‣"/>
              <a:defRPr sz="4400">
                <a:solidFill>
                  <a:srgbClr val="000000"/>
                </a:solidFill>
              </a:defRPr>
            </a:pPr>
            <a:r>
              <a:rPr dirty="0">
                <a:latin typeface="Avenir Light" panose="020B0402020203020204" pitchFamily="34" charset="77"/>
              </a:rPr>
              <a:t>SMR is supposed to run for a large number of epochs </a:t>
            </a:r>
            <a:r>
              <a:rPr baseline="-5999" dirty="0">
                <a:latin typeface="Avenir Light" panose="020B0402020203020204" pitchFamily="34" charset="77"/>
              </a:rPr>
              <a:t>⟹ </a:t>
            </a:r>
            <a:r>
              <a:rPr dirty="0">
                <a:latin typeface="Avenir Light" panose="020B0402020203020204" pitchFamily="34" charset="77"/>
              </a:rPr>
              <a:t>mobile adversary</a:t>
            </a:r>
          </a:p>
          <a:p>
            <a:pPr marL="381000" indent="-381000" algn="l">
              <a:spcBef>
                <a:spcPts val="1000"/>
              </a:spcBef>
              <a:buClr>
                <a:srgbClr val="FFD201"/>
              </a:buClr>
              <a:buSzPct val="70000"/>
              <a:buChar char="‣"/>
              <a:defRPr sz="4400">
                <a:solidFill>
                  <a:srgbClr val="000000"/>
                </a:solidFill>
              </a:defRPr>
            </a:pPr>
            <a:r>
              <a:rPr dirty="0">
                <a:latin typeface="Avenir Book" panose="02000503020000020003" pitchFamily="2" charset="0"/>
                <a:ea typeface="Gill Sans"/>
                <a:cs typeface="Gill Sans"/>
                <a:sym typeface="Gill Sans"/>
              </a:rPr>
              <a:t>Reboot</a:t>
            </a:r>
            <a:r>
              <a:rPr dirty="0">
                <a:latin typeface="Avenir Light" panose="020B0402020203020204" pitchFamily="34" charset="77"/>
              </a:rPr>
              <a:t>: code in </a:t>
            </a:r>
            <a:r>
              <a:rPr dirty="0" err="1">
                <a:latin typeface="Avenir Light" panose="020B0402020203020204" pitchFamily="34" charset="77"/>
              </a:rPr>
              <a:t>untamperable</a:t>
            </a:r>
            <a:r>
              <a:rPr dirty="0">
                <a:latin typeface="Avenir Light" panose="020B0402020203020204" pitchFamily="34" charset="77"/>
              </a:rPr>
              <a:t> memory that restarts and forcibly flushes out the adversary</a:t>
            </a:r>
          </a:p>
        </p:txBody>
      </p:sp>
      <p:sp>
        <p:nvSpPr>
          <p:cNvPr id="846" name="We prove folklore result of impossibility of asynchronous proactive secret sharing with refresh…"/>
          <p:cNvSpPr txBox="1"/>
          <p:nvPr/>
        </p:nvSpPr>
        <p:spPr>
          <a:xfrm>
            <a:off x="495300" y="10623484"/>
            <a:ext cx="23177500" cy="1626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marL="381000" indent="-381000" algn="l">
              <a:spcBef>
                <a:spcPts val="1000"/>
              </a:spcBef>
              <a:buClr>
                <a:srgbClr val="FFD201"/>
              </a:buClr>
              <a:buSzPct val="70000"/>
              <a:buChar char="‣"/>
              <a:defRPr sz="4400">
                <a:solidFill>
                  <a:srgbClr val="000000"/>
                </a:solidFill>
              </a:defRPr>
            </a:pPr>
            <a:r>
              <a:rPr dirty="0">
                <a:latin typeface="Avenir Light" panose="020B0402020203020204" pitchFamily="34" charset="77"/>
              </a:rPr>
              <a:t>We prove folklore result impossibility of </a:t>
            </a:r>
            <a:r>
              <a:rPr dirty="0">
                <a:latin typeface="Avenir Book" panose="02000503020000020003" pitchFamily="2" charset="0"/>
                <a:ea typeface="Gill Sans"/>
                <a:cs typeface="Gill Sans"/>
                <a:sym typeface="Gill Sans"/>
              </a:rPr>
              <a:t>asynchronous proactive secret sharing w</a:t>
            </a:r>
            <a:r>
              <a:rPr lang="en-US" dirty="0">
                <a:latin typeface="Avenir Book" panose="02000503020000020003" pitchFamily="2" charset="0"/>
                <a:ea typeface="Gill Sans"/>
                <a:cs typeface="Gill Sans"/>
                <a:sym typeface="Gill Sans"/>
              </a:rPr>
              <a:t>/</a:t>
            </a:r>
            <a:r>
              <a:rPr dirty="0">
                <a:latin typeface="Avenir Book" panose="02000503020000020003" pitchFamily="2" charset="0"/>
                <a:ea typeface="Gill Sans"/>
                <a:cs typeface="Gill Sans"/>
                <a:sym typeface="Gill Sans"/>
              </a:rPr>
              <a:t> refresh</a:t>
            </a:r>
          </a:p>
          <a:p>
            <a:pPr marL="381000" indent="-381000" algn="l">
              <a:spcBef>
                <a:spcPts val="1000"/>
              </a:spcBef>
              <a:buClr>
                <a:srgbClr val="FFD201"/>
              </a:buClr>
              <a:buSzPct val="70000"/>
              <a:buChar char="‣"/>
              <a:defRPr sz="4400">
                <a:solidFill>
                  <a:srgbClr val="000000"/>
                </a:solidFill>
              </a:defRPr>
            </a:pPr>
            <a:r>
              <a:rPr dirty="0">
                <a:latin typeface="Avenir Light" panose="020B0402020203020204" pitchFamily="34" charset="77"/>
              </a:rPr>
              <a:t>Impossibility extends to network-agnostic proactive secret sharing w</a:t>
            </a:r>
            <a:r>
              <a:rPr lang="en-US" dirty="0">
                <a:latin typeface="Avenir Light" panose="020B0402020203020204" pitchFamily="34" charset="77"/>
              </a:rPr>
              <a:t>/</a:t>
            </a:r>
            <a:r>
              <a:rPr dirty="0">
                <a:latin typeface="Avenir Light" panose="020B0402020203020204" pitchFamily="34" charset="77"/>
              </a:rPr>
              <a:t> refresh</a:t>
            </a:r>
          </a:p>
        </p:txBody>
      </p:sp>
      <p:sp>
        <p:nvSpPr>
          <p:cNvPr id="847" name="If enough parties flush out the adversary before a network change from synchronous to asynchronous, do we maintain security?"/>
          <p:cNvSpPr txBox="1"/>
          <p:nvPr/>
        </p:nvSpPr>
        <p:spPr>
          <a:xfrm>
            <a:off x="61066" y="4214457"/>
            <a:ext cx="23870645" cy="1498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spcBef>
                <a:spcPts val="1000"/>
              </a:spcBef>
              <a:defRPr sz="4400">
                <a:solidFill>
                  <a:srgbClr val="991201"/>
                </a:solidFill>
                <a:latin typeface="Gill Sans"/>
                <a:ea typeface="Gill Sans"/>
                <a:cs typeface="Gill Sans"/>
                <a:sym typeface="Gill Sans"/>
              </a:defRPr>
            </a:lvl1pPr>
          </a:lstStyle>
          <a:p>
            <a:r>
              <a:rPr dirty="0">
                <a:latin typeface="Avenir Book" panose="02000503020000020003" pitchFamily="2" charset="0"/>
              </a:rPr>
              <a:t>If enough parties flush out the adversary before a network change from synchronous to asynchronous, do we maintain security?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8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8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 grpId="2" animBg="1" advAuto="0"/>
      <p:bldP spid="846" grpId="3" animBg="1" advAuto="0"/>
      <p:bldP spid="847"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1" name="Slide Number"/>
          <p:cNvSpPr txBox="1">
            <a:spLocks noGrp="1"/>
          </p:cNvSpPr>
          <p:nvPr>
            <p:ph type="sldNum" sz="quarter" idx="2"/>
          </p:nvPr>
        </p:nvSpPr>
        <p:spPr>
          <a:xfrm>
            <a:off x="23672800" y="13031364"/>
            <a:ext cx="650818" cy="7290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l" defTabSz="457200">
              <a:defRPr sz="3800">
                <a:solidFill>
                  <a:srgbClr val="000000"/>
                </a:solidFill>
              </a:defRPr>
            </a:lvl1pPr>
          </a:lstStyle>
          <a:p>
            <a:fld id="{86CB4B4D-7CA3-9044-876B-883B54F8677D}" type="slidenum">
              <a:rPr/>
              <a:t>21</a:t>
            </a:fld>
            <a:endParaRPr dirty="0"/>
          </a:p>
        </p:txBody>
      </p:sp>
      <p:sp>
        <p:nvSpPr>
          <p:cNvPr id="852" name="Atomic send operations"/>
          <p:cNvSpPr txBox="1"/>
          <p:nvPr/>
        </p:nvSpPr>
        <p:spPr>
          <a:xfrm>
            <a:off x="927100" y="5438300"/>
            <a:ext cx="21981187" cy="821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p>
            <a:pPr algn="l">
              <a:spcBef>
                <a:spcPts val="1000"/>
              </a:spcBef>
              <a:defRPr sz="4400">
                <a:solidFill>
                  <a:srgbClr val="000000"/>
                </a:solidFill>
              </a:defRPr>
            </a:pPr>
            <a:r>
              <a:rPr dirty="0">
                <a:latin typeface="Avenir Book" panose="02000503020000020003" pitchFamily="2" charset="0"/>
                <a:ea typeface="Gill Sans"/>
                <a:cs typeface="Gill Sans"/>
                <a:sym typeface="Gill Sans"/>
              </a:rPr>
              <a:t>Atomic send</a:t>
            </a:r>
            <a:r>
              <a:rPr dirty="0">
                <a:latin typeface="Avenir Light" panose="020B0402020203020204" pitchFamily="34" charset="77"/>
              </a:rPr>
              <a:t> operations</a:t>
            </a:r>
          </a:p>
        </p:txBody>
      </p:sp>
      <p:sp>
        <p:nvSpPr>
          <p:cNvPr id="853" name="Reboots: capability that forcibly flushes the adversary, e.g., at the onset of a new epoch"/>
          <p:cNvSpPr txBox="1"/>
          <p:nvPr/>
        </p:nvSpPr>
        <p:spPr>
          <a:xfrm>
            <a:off x="925553" y="8224477"/>
            <a:ext cx="22155103" cy="821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l">
              <a:spcBef>
                <a:spcPts val="1000"/>
              </a:spcBef>
              <a:defRPr sz="4400">
                <a:solidFill>
                  <a:srgbClr val="000000"/>
                </a:solidFill>
              </a:defRPr>
            </a:pPr>
            <a:r>
              <a:rPr dirty="0">
                <a:latin typeface="Avenir Book" panose="02000503020000020003" pitchFamily="2" charset="0"/>
                <a:ea typeface="Gill Sans"/>
                <a:cs typeface="Gill Sans"/>
                <a:sym typeface="Gill Sans"/>
              </a:rPr>
              <a:t>Reboots</a:t>
            </a:r>
            <a:r>
              <a:rPr dirty="0">
                <a:latin typeface="Avenir Light" panose="020B0402020203020204" pitchFamily="34" charset="77"/>
              </a:rPr>
              <a:t>: capability that forcibly flushes</a:t>
            </a:r>
            <a:r>
              <a:rPr lang="en-US" dirty="0">
                <a:latin typeface="Avenir Light" panose="020B0402020203020204" pitchFamily="34" charset="77"/>
              </a:rPr>
              <a:t> out</a:t>
            </a:r>
            <a:r>
              <a:rPr dirty="0">
                <a:latin typeface="Avenir Light" panose="020B0402020203020204" pitchFamily="34" charset="77"/>
              </a:rPr>
              <a:t> the adversary, e.g., at the </a:t>
            </a:r>
            <a:r>
              <a:rPr lang="en-US" dirty="0">
                <a:latin typeface="Avenir Light" panose="020B0402020203020204" pitchFamily="34" charset="77"/>
              </a:rPr>
              <a:t>start of each </a:t>
            </a:r>
            <a:r>
              <a:rPr dirty="0">
                <a:latin typeface="Avenir Light" panose="020B0402020203020204" pitchFamily="34" charset="77"/>
              </a:rPr>
              <a:t>epoch</a:t>
            </a:r>
          </a:p>
        </p:txBody>
      </p:sp>
      <p:sp>
        <p:nvSpPr>
          <p:cNvPr id="854" name="Key exposure after corruption…"/>
          <p:cNvSpPr txBox="1"/>
          <p:nvPr/>
        </p:nvSpPr>
        <p:spPr>
          <a:xfrm>
            <a:off x="927100" y="9627734"/>
            <a:ext cx="20640265" cy="243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l">
              <a:spcBef>
                <a:spcPts val="1000"/>
              </a:spcBef>
              <a:defRPr sz="4400">
                <a:solidFill>
                  <a:srgbClr val="000000"/>
                </a:solidFill>
              </a:defRPr>
            </a:pPr>
            <a:r>
              <a:rPr dirty="0">
                <a:latin typeface="Avenir Book" panose="02000503020000020003" pitchFamily="2" charset="0"/>
                <a:ea typeface="Gill Sans"/>
                <a:cs typeface="Gill Sans"/>
                <a:sym typeface="Gill Sans"/>
              </a:rPr>
              <a:t>Key exposure</a:t>
            </a:r>
            <a:r>
              <a:rPr dirty="0">
                <a:latin typeface="Avenir Light" panose="020B0402020203020204" pitchFamily="34" charset="77"/>
              </a:rPr>
              <a:t> after corruption</a:t>
            </a:r>
          </a:p>
          <a:p>
            <a:pPr marL="889000" lvl="2" indent="-381000" algn="l">
              <a:spcBef>
                <a:spcPts val="1000"/>
              </a:spcBef>
              <a:buClr>
                <a:srgbClr val="FFD201"/>
              </a:buClr>
              <a:buSzPct val="70000"/>
              <a:buChar char="‣"/>
              <a:defRPr sz="4400">
                <a:solidFill>
                  <a:srgbClr val="000000"/>
                </a:solidFill>
              </a:defRPr>
            </a:pPr>
            <a:r>
              <a:rPr dirty="0">
                <a:solidFill>
                  <a:srgbClr val="991201"/>
                </a:solidFill>
                <a:latin typeface="Avenir Light" panose="020B0402020203020204" pitchFamily="34" charset="77"/>
              </a:rPr>
              <a:t>actively</a:t>
            </a:r>
            <a:r>
              <a:rPr dirty="0">
                <a:latin typeface="Avenir Light" panose="020B0402020203020204" pitchFamily="34" charset="77"/>
              </a:rPr>
              <a:t> corrupted: adversary currently controls the behavior of the party</a:t>
            </a:r>
          </a:p>
          <a:p>
            <a:pPr marL="889000" lvl="2" indent="-381000" algn="l">
              <a:spcBef>
                <a:spcPts val="1000"/>
              </a:spcBef>
              <a:buClr>
                <a:srgbClr val="FFD201"/>
              </a:buClr>
              <a:buSzPct val="70000"/>
              <a:buChar char="‣"/>
              <a:defRPr sz="4400">
                <a:solidFill>
                  <a:srgbClr val="000000"/>
                </a:solidFill>
              </a:defRPr>
            </a:pPr>
            <a:r>
              <a:rPr dirty="0">
                <a:solidFill>
                  <a:srgbClr val="991201"/>
                </a:solidFill>
                <a:latin typeface="Avenir Light" panose="020B0402020203020204" pitchFamily="34" charset="77"/>
              </a:rPr>
              <a:t>passively</a:t>
            </a:r>
            <a:r>
              <a:rPr dirty="0">
                <a:latin typeface="Avenir Light" panose="020B0402020203020204" pitchFamily="34" charset="77"/>
              </a:rPr>
              <a:t> corrupted/</a:t>
            </a:r>
            <a:r>
              <a:rPr dirty="0">
                <a:solidFill>
                  <a:srgbClr val="991201"/>
                </a:solidFill>
                <a:latin typeface="Avenir Light" panose="020B0402020203020204" pitchFamily="34" charset="77"/>
              </a:rPr>
              <a:t>“exposed”</a:t>
            </a:r>
            <a:r>
              <a:rPr dirty="0">
                <a:latin typeface="Avenir Light" panose="020B0402020203020204" pitchFamily="34" charset="77"/>
              </a:rPr>
              <a:t>: adversary knows the internal state of the party</a:t>
            </a:r>
          </a:p>
        </p:txBody>
      </p:sp>
      <p:sp>
        <p:nvSpPr>
          <p:cNvPr id="855" name="PKI: threshold signature scheme + threshold encryption scheme with threshold ts+1 (trusted dealer)"/>
          <p:cNvSpPr txBox="1"/>
          <p:nvPr/>
        </p:nvSpPr>
        <p:spPr>
          <a:xfrm>
            <a:off x="927100" y="6514244"/>
            <a:ext cx="22939230" cy="1498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spcBef>
                <a:spcPts val="1000"/>
              </a:spcBef>
              <a:defRPr sz="4400">
                <a:solidFill>
                  <a:srgbClr val="000000"/>
                </a:solidFill>
              </a:defRPr>
            </a:pPr>
            <a:r>
              <a:rPr dirty="0">
                <a:latin typeface="Avenir Book" panose="02000503020000020003" pitchFamily="2" charset="0"/>
                <a:ea typeface="Gill Sans"/>
                <a:cs typeface="Gill Sans"/>
                <a:sym typeface="Gill Sans"/>
              </a:rPr>
              <a:t>PKI</a:t>
            </a:r>
            <a:r>
              <a:rPr dirty="0">
                <a:latin typeface="Avenir Light" panose="020B0402020203020204" pitchFamily="34" charset="77"/>
              </a:rPr>
              <a:t>: threshold signature scheme + threshold encryption scheme with threshold t</a:t>
            </a:r>
            <a:r>
              <a:rPr baseline="-5999" dirty="0">
                <a:latin typeface="Avenir Light" panose="020B0402020203020204" pitchFamily="34" charset="77"/>
              </a:rPr>
              <a:t>s</a:t>
            </a:r>
            <a:r>
              <a:rPr dirty="0">
                <a:latin typeface="Avenir Light" panose="020B0402020203020204" pitchFamily="34" charset="77"/>
              </a:rPr>
              <a:t>+1 (trusted dealer)</a:t>
            </a:r>
          </a:p>
        </p:txBody>
      </p:sp>
      <p:sp>
        <p:nvSpPr>
          <p:cNvPr id="856" name="Byzantine faults: ts &lt; n/2 corruptions if the network is synchronous, ta &lt; n/3 corruptions if the network is asynchronous; 2ts + ta &lt; n…"/>
          <p:cNvSpPr txBox="1"/>
          <p:nvPr/>
        </p:nvSpPr>
        <p:spPr>
          <a:xfrm>
            <a:off x="856114" y="2076372"/>
            <a:ext cx="22671771" cy="2986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spcBef>
                <a:spcPts val="1000"/>
              </a:spcBef>
              <a:defRPr sz="4400">
                <a:solidFill>
                  <a:srgbClr val="000000"/>
                </a:solidFill>
              </a:defRPr>
            </a:pPr>
            <a:r>
              <a:rPr dirty="0">
                <a:latin typeface="Avenir Book" panose="02000503020000020003" pitchFamily="2" charset="0"/>
                <a:ea typeface="Gill Sans"/>
                <a:cs typeface="Gill Sans"/>
                <a:sym typeface="Gill Sans"/>
              </a:rPr>
              <a:t>Byzantine faults</a:t>
            </a:r>
            <a:r>
              <a:rPr dirty="0">
                <a:latin typeface="Avenir Light" panose="020B0402020203020204" pitchFamily="34" charset="77"/>
              </a:rPr>
              <a:t>: </a:t>
            </a:r>
            <a:r>
              <a:rPr dirty="0" err="1">
                <a:latin typeface="Avenir Light" panose="020B0402020203020204" pitchFamily="34" charset="77"/>
              </a:rPr>
              <a:t>t</a:t>
            </a:r>
            <a:r>
              <a:rPr baseline="-5999" dirty="0" err="1">
                <a:latin typeface="Avenir Light" panose="020B0402020203020204" pitchFamily="34" charset="77"/>
              </a:rPr>
              <a:t>s</a:t>
            </a:r>
            <a:r>
              <a:rPr baseline="-5999" dirty="0">
                <a:latin typeface="Avenir Light" panose="020B0402020203020204" pitchFamily="34" charset="77"/>
              </a:rPr>
              <a:t> </a:t>
            </a:r>
            <a:r>
              <a:rPr dirty="0">
                <a:latin typeface="Avenir Light" panose="020B0402020203020204" pitchFamily="34" charset="77"/>
              </a:rPr>
              <a:t>&lt; n/2 corruptions if the network is synchronous, t</a:t>
            </a:r>
            <a:r>
              <a:rPr baseline="-5999" dirty="0">
                <a:latin typeface="Avenir Light" panose="020B0402020203020204" pitchFamily="34" charset="77"/>
              </a:rPr>
              <a:t>a</a:t>
            </a:r>
            <a:r>
              <a:rPr dirty="0">
                <a:latin typeface="Avenir Light" panose="020B0402020203020204" pitchFamily="34" charset="77"/>
              </a:rPr>
              <a:t> &lt; n/3 corruptions if the network is asynchronous; 2t</a:t>
            </a:r>
            <a:r>
              <a:rPr baseline="-5999" dirty="0">
                <a:latin typeface="Avenir Light" panose="020B0402020203020204" pitchFamily="34" charset="77"/>
              </a:rPr>
              <a:t>s</a:t>
            </a:r>
            <a:r>
              <a:rPr dirty="0">
                <a:latin typeface="Avenir Light" panose="020B0402020203020204" pitchFamily="34" charset="77"/>
              </a:rPr>
              <a:t> + t</a:t>
            </a:r>
            <a:r>
              <a:rPr baseline="-5999" dirty="0">
                <a:latin typeface="Avenir Light" panose="020B0402020203020204" pitchFamily="34" charset="77"/>
              </a:rPr>
              <a:t>a</a:t>
            </a:r>
            <a:r>
              <a:rPr dirty="0">
                <a:latin typeface="Avenir Light" panose="020B0402020203020204" pitchFamily="34" charset="77"/>
              </a:rPr>
              <a:t> &lt; n </a:t>
            </a:r>
          </a:p>
          <a:p>
            <a:pPr marL="889000" lvl="2" indent="-381000" algn="l">
              <a:spcBef>
                <a:spcPts val="1000"/>
              </a:spcBef>
              <a:buClr>
                <a:srgbClr val="FFD201"/>
              </a:buClr>
              <a:buSzPct val="70000"/>
              <a:buChar char="‣"/>
              <a:defRPr sz="4400">
                <a:solidFill>
                  <a:srgbClr val="000000"/>
                </a:solidFill>
              </a:defRPr>
            </a:pPr>
            <a:r>
              <a:rPr sz="4000" dirty="0">
                <a:solidFill>
                  <a:srgbClr val="991201"/>
                </a:solidFill>
                <a:latin typeface="Avenir Light" panose="020B0402020203020204" pitchFamily="34" charset="77"/>
              </a:rPr>
              <a:t>mobile</a:t>
            </a:r>
            <a:r>
              <a:rPr sz="4000" dirty="0">
                <a:latin typeface="Avenir Light" panose="020B0402020203020204" pitchFamily="34" charset="77"/>
              </a:rPr>
              <a:t> adversary?</a:t>
            </a:r>
          </a:p>
          <a:p>
            <a:pPr marL="889000" lvl="2" indent="-381000" algn="l">
              <a:spcBef>
                <a:spcPts val="1000"/>
              </a:spcBef>
              <a:buClr>
                <a:srgbClr val="FFD201"/>
              </a:buClr>
              <a:buSzPct val="70000"/>
              <a:buChar char="‣"/>
              <a:defRPr sz="4400">
                <a:solidFill>
                  <a:srgbClr val="000000"/>
                </a:solidFill>
              </a:defRPr>
            </a:pPr>
            <a:r>
              <a:rPr sz="4000" dirty="0">
                <a:solidFill>
                  <a:srgbClr val="991201"/>
                </a:solidFill>
                <a:latin typeface="Avenir Light" panose="020B0402020203020204" pitchFamily="34" charset="77"/>
              </a:rPr>
              <a:t>limited mobile</a:t>
            </a:r>
            <a:r>
              <a:rPr sz="4000" dirty="0">
                <a:latin typeface="Avenir Light" panose="020B0402020203020204" pitchFamily="34" charset="77"/>
              </a:rPr>
              <a:t> adversary? (limited to a set of at most </a:t>
            </a:r>
            <a:r>
              <a:rPr sz="4000" dirty="0" err="1">
                <a:latin typeface="Avenir Light" panose="020B0402020203020204" pitchFamily="34" charset="77"/>
              </a:rPr>
              <a:t>t</a:t>
            </a:r>
            <a:r>
              <a:rPr sz="4000" baseline="-5999" dirty="0" err="1">
                <a:latin typeface="Avenir Light" panose="020B0402020203020204" pitchFamily="34" charset="77"/>
              </a:rPr>
              <a:t>s</a:t>
            </a:r>
            <a:r>
              <a:rPr sz="4000" dirty="0">
                <a:latin typeface="Avenir Light" panose="020B0402020203020204" pitchFamily="34" charset="77"/>
              </a:rPr>
              <a:t> parties for the lifetime of the protocol)</a:t>
            </a:r>
          </a:p>
        </p:txBody>
      </p:sp>
      <p:pic>
        <p:nvPicPr>
          <p:cNvPr id="857" name="Image" descr="Image"/>
          <p:cNvPicPr>
            <a:picLocks noChangeAspect="1"/>
          </p:cNvPicPr>
          <p:nvPr/>
        </p:nvPicPr>
        <p:blipFill>
          <a:blip r:embed="rId3"/>
          <a:stretch>
            <a:fillRect/>
          </a:stretch>
        </p:blipFill>
        <p:spPr>
          <a:xfrm>
            <a:off x="22910358" y="3805204"/>
            <a:ext cx="806486" cy="923016"/>
          </a:xfrm>
          <a:prstGeom prst="rect">
            <a:avLst/>
          </a:prstGeom>
          <a:ln w="12700">
            <a:miter lim="400000"/>
          </a:ln>
        </p:spPr>
      </p:pic>
      <p:pic>
        <p:nvPicPr>
          <p:cNvPr id="858" name="Image" descr="Image"/>
          <p:cNvPicPr>
            <a:picLocks noChangeAspect="1"/>
          </p:cNvPicPr>
          <p:nvPr/>
        </p:nvPicPr>
        <p:blipFill>
          <a:blip r:embed="rId4"/>
          <a:stretch>
            <a:fillRect/>
          </a:stretch>
        </p:blipFill>
        <p:spPr>
          <a:xfrm>
            <a:off x="5977890" y="3511824"/>
            <a:ext cx="834065" cy="688976"/>
          </a:xfrm>
          <a:prstGeom prst="rect">
            <a:avLst/>
          </a:prstGeom>
          <a:ln w="12700">
            <a:miter lim="400000"/>
          </a:ln>
        </p:spPr>
      </p:pic>
      <p:sp>
        <p:nvSpPr>
          <p:cNvPr id="859" name="Model + Terminology: Network-Agnostic (New flavor)"/>
          <p:cNvSpPr txBox="1"/>
          <p:nvPr/>
        </p:nvSpPr>
        <p:spPr>
          <a:xfrm>
            <a:off x="608669" y="454156"/>
            <a:ext cx="22704932" cy="1283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l">
              <a:defRPr sz="7400">
                <a:solidFill>
                  <a:srgbClr val="990000"/>
                </a:solidFill>
              </a:defRPr>
            </a:lvl1pPr>
          </a:lstStyle>
          <a:p>
            <a:r>
              <a:rPr dirty="0">
                <a:latin typeface="Avenir Light" panose="020B0402020203020204" pitchFamily="34" charset="77"/>
              </a:rPr>
              <a:t>Model + Terminology: Network-Agnostic (New flavor)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5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85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85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85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iterate>
                                    <p:tmAbs val="0"/>
                                  </p:iterate>
                                  <p:childTnLst>
                                    <p:set>
                                      <p:cBhvr>
                                        <p:cTn id="20" fill="hold"/>
                                        <p:tgtEl>
                                          <p:spTgt spid="8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3" nodeType="clickEffect">
                                  <p:stCondLst>
                                    <p:cond delay="0"/>
                                  </p:stCondLst>
                                  <p:iterate>
                                    <p:tmAbs val="0"/>
                                  </p:iterate>
                                  <p:childTnLst>
                                    <p:set>
                                      <p:cBhvr>
                                        <p:cTn id="24" fill="hold"/>
                                        <p:tgtEl>
                                          <p:spTgt spid="8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4" nodeType="clickEffect">
                                  <p:stCondLst>
                                    <p:cond delay="0"/>
                                  </p:stCondLst>
                                  <p:iterate>
                                    <p:tmAbs val="0"/>
                                  </p:iterate>
                                  <p:childTnLst>
                                    <p:set>
                                      <p:cBhvr>
                                        <p:cTn id="28" fill="hold"/>
                                        <p:tgtEl>
                                          <p:spTgt spid="8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5" nodeType="clickEffect">
                                  <p:stCondLst>
                                    <p:cond delay="0"/>
                                  </p:stCondLst>
                                  <p:iterate>
                                    <p:tmAbs val="0"/>
                                  </p:iterate>
                                  <p:childTnLst>
                                    <p:set>
                                      <p:cBhvr>
                                        <p:cTn id="32" fill="hold"/>
                                        <p:tgtEl>
                                          <p:spTgt spid="8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6" nodeType="clickEffect">
                                  <p:stCondLst>
                                    <p:cond delay="0"/>
                                  </p:stCondLst>
                                  <p:iterate>
                                    <p:tmAbs val="0"/>
                                  </p:iterate>
                                  <p:childTnLst>
                                    <p:set>
                                      <p:cBhvr>
                                        <p:cTn id="36" fill="hold"/>
                                        <p:tgtEl>
                                          <p:spTgt spid="8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7" nodeType="clickEffect">
                                  <p:stCondLst>
                                    <p:cond delay="0"/>
                                  </p:stCondLst>
                                  <p:iterate>
                                    <p:tmAbs val="0"/>
                                  </p:iterate>
                                  <p:childTnLst>
                                    <p:set>
                                      <p:cBhvr>
                                        <p:cTn id="40" fill="hold"/>
                                        <p:tgtEl>
                                          <p:spTgt spid="8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2" grpId="4" animBg="1" advAuto="0"/>
      <p:bldP spid="853" grpId="6" animBg="1" advAuto="0"/>
      <p:bldP spid="854" grpId="7" animBg="1" advAuto="0"/>
      <p:bldP spid="855" grpId="5" animBg="1" advAuto="0"/>
      <p:bldP spid="856" grpId="1" build="p" bldLvl="5" animBg="1" advAuto="0"/>
      <p:bldP spid="857" grpId="3" animBg="1" advAuto="0"/>
      <p:bldP spid="858" grpId="2" animBg="1" advAuto="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3" name="Slide Number"/>
          <p:cNvSpPr txBox="1">
            <a:spLocks noGrp="1"/>
          </p:cNvSpPr>
          <p:nvPr>
            <p:ph type="sldNum" sz="quarter" idx="2"/>
          </p:nvPr>
        </p:nvSpPr>
        <p:spPr>
          <a:xfrm>
            <a:off x="23672800" y="13031364"/>
            <a:ext cx="650818" cy="7290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l" defTabSz="457200">
              <a:defRPr sz="3800">
                <a:solidFill>
                  <a:srgbClr val="000000"/>
                </a:solidFill>
              </a:defRPr>
            </a:lvl1pPr>
          </a:lstStyle>
          <a:p>
            <a:fld id="{86CB4B4D-7CA3-9044-876B-883B54F8677D}" type="slidenum">
              <a:rPr/>
              <a:t>22</a:t>
            </a:fld>
            <a:endParaRPr dirty="0"/>
          </a:p>
        </p:txBody>
      </p:sp>
      <p:sp>
        <p:nvSpPr>
          <p:cNvPr id="864" name="Security of SMR against a constrained epoch-mobile adversary"/>
          <p:cNvSpPr txBox="1"/>
          <p:nvPr/>
        </p:nvSpPr>
        <p:spPr>
          <a:xfrm>
            <a:off x="295143" y="345264"/>
            <a:ext cx="19745789" cy="1283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7400">
                <a:solidFill>
                  <a:srgbClr val="990000"/>
                </a:solidFill>
              </a:defRPr>
            </a:lvl1pPr>
          </a:lstStyle>
          <a:p>
            <a:r>
              <a:rPr dirty="0">
                <a:latin typeface="Avenir Light" panose="020B0402020203020204" pitchFamily="34" charset="77"/>
              </a:rPr>
              <a:t>SMR </a:t>
            </a:r>
            <a:r>
              <a:rPr lang="en-US" dirty="0">
                <a:latin typeface="Avenir Light" panose="020B0402020203020204" pitchFamily="34" charset="77"/>
              </a:rPr>
              <a:t>vs.</a:t>
            </a:r>
            <a:r>
              <a:rPr dirty="0">
                <a:latin typeface="Avenir Light" panose="020B0402020203020204" pitchFamily="34" charset="77"/>
              </a:rPr>
              <a:t> a constrained epoch-mobile adversary</a:t>
            </a:r>
          </a:p>
        </p:txBody>
      </p:sp>
      <p:sp>
        <p:nvSpPr>
          <p:cNvPr id="865" name="The only change is to use an asynchronous BA with internal threshold of ts +1…"/>
          <p:cNvSpPr txBox="1"/>
          <p:nvPr/>
        </p:nvSpPr>
        <p:spPr>
          <a:xfrm>
            <a:off x="635000" y="6442115"/>
            <a:ext cx="23385218" cy="243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p>
            <a:pPr marL="381000" indent="-381000" algn="l">
              <a:spcBef>
                <a:spcPts val="1000"/>
              </a:spcBef>
              <a:buClr>
                <a:srgbClr val="FFD201"/>
              </a:buClr>
              <a:buSzPct val="70000"/>
              <a:buChar char="‣"/>
              <a:defRPr sz="4400">
                <a:solidFill>
                  <a:srgbClr val="000000"/>
                </a:solidFill>
              </a:defRPr>
            </a:pPr>
            <a:r>
              <a:rPr lang="en-US" dirty="0">
                <a:latin typeface="Avenir Light" panose="020B0402020203020204" pitchFamily="34" charset="77"/>
              </a:rPr>
              <a:t>Idea 1: </a:t>
            </a:r>
            <a:r>
              <a:rPr dirty="0">
                <a:latin typeface="Avenir Light" panose="020B0402020203020204" pitchFamily="34" charset="77"/>
              </a:rPr>
              <a:t>use an asynchronous BA with internal threshold of </a:t>
            </a:r>
            <a:r>
              <a:rPr dirty="0" err="1">
                <a:latin typeface="Avenir Light" panose="020B0402020203020204" pitchFamily="34" charset="77"/>
              </a:rPr>
              <a:t>t</a:t>
            </a:r>
            <a:r>
              <a:rPr baseline="-5999" dirty="0" err="1">
                <a:latin typeface="Avenir Light" panose="020B0402020203020204" pitchFamily="34" charset="77"/>
              </a:rPr>
              <a:t>s</a:t>
            </a:r>
            <a:r>
              <a:rPr baseline="-5999" dirty="0">
                <a:latin typeface="Avenir Light" panose="020B0402020203020204" pitchFamily="34" charset="77"/>
              </a:rPr>
              <a:t> </a:t>
            </a:r>
            <a:r>
              <a:rPr dirty="0">
                <a:latin typeface="Avenir Light" panose="020B0402020203020204" pitchFamily="34" charset="77"/>
              </a:rPr>
              <a:t>+1</a:t>
            </a:r>
          </a:p>
          <a:p>
            <a:pPr lvl="2" algn="l">
              <a:spcBef>
                <a:spcPts val="1000"/>
              </a:spcBef>
              <a:defRPr sz="4400">
                <a:solidFill>
                  <a:srgbClr val="000000"/>
                </a:solidFill>
              </a:defRPr>
            </a:pPr>
            <a:r>
              <a:rPr dirty="0">
                <a:latin typeface="Avenir Light" panose="020B0402020203020204" pitchFamily="34" charset="77"/>
              </a:rPr>
              <a:t>e.g., the network-agnostic BA from [Blum et al TCC’19]</a:t>
            </a:r>
          </a:p>
          <a:p>
            <a:pPr marL="381000" indent="-381000" algn="l">
              <a:spcBef>
                <a:spcPts val="1000"/>
              </a:spcBef>
              <a:buClr>
                <a:srgbClr val="FFD201"/>
              </a:buClr>
              <a:buSzPct val="70000"/>
              <a:buChar char="‣"/>
              <a:defRPr sz="4400">
                <a:solidFill>
                  <a:srgbClr val="000000"/>
                </a:solidFill>
              </a:defRPr>
            </a:pPr>
            <a:r>
              <a:rPr lang="en-US" dirty="0">
                <a:latin typeface="Avenir Light" panose="020B0402020203020204" pitchFamily="34" charset="77"/>
              </a:rPr>
              <a:t>Idea 2: use a</a:t>
            </a:r>
            <a:r>
              <a:rPr dirty="0">
                <a:latin typeface="Avenir Light" panose="020B0402020203020204" pitchFamily="34" charset="77"/>
              </a:rPr>
              <a:t> </a:t>
            </a:r>
            <a:r>
              <a:rPr lang="en-US" dirty="0">
                <a:latin typeface="Avenir Light" panose="020B0402020203020204" pitchFamily="34" charset="77"/>
              </a:rPr>
              <a:t>modified ACS with error-correcting codes</a:t>
            </a:r>
            <a:endParaRPr dirty="0">
              <a:latin typeface="Avenir Light" panose="020B0402020203020204" pitchFamily="34" charset="77"/>
            </a:endParaRPr>
          </a:p>
        </p:txBody>
      </p:sp>
      <p:sp>
        <p:nvSpPr>
          <p:cNvPr id="866" name="Different interpretation of the result: network-agnostic SMR can tolerate more than ta corruptions in an asynchronous network, i.e., extra ts-ta exposed parties"/>
          <p:cNvSpPr txBox="1"/>
          <p:nvPr/>
        </p:nvSpPr>
        <p:spPr>
          <a:xfrm>
            <a:off x="394946" y="10589207"/>
            <a:ext cx="23594108" cy="1498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p>
            <a:pPr>
              <a:spcBef>
                <a:spcPts val="1000"/>
              </a:spcBef>
              <a:defRPr sz="4400">
                <a:solidFill>
                  <a:srgbClr val="991201"/>
                </a:solidFill>
                <a:latin typeface="Gill Sans"/>
                <a:ea typeface="Gill Sans"/>
                <a:cs typeface="Gill Sans"/>
                <a:sym typeface="Gill Sans"/>
              </a:defRPr>
            </a:pPr>
            <a:r>
              <a:rPr dirty="0">
                <a:latin typeface="Avenir Book" panose="02000503020000020003" pitchFamily="2" charset="0"/>
              </a:rPr>
              <a:t>Different interpretation of the result: network-agnostic SMR can tolerate more than t</a:t>
            </a:r>
            <a:r>
              <a:rPr baseline="-5999" dirty="0">
                <a:latin typeface="Avenir Book" panose="02000503020000020003" pitchFamily="2" charset="0"/>
              </a:rPr>
              <a:t>a</a:t>
            </a:r>
            <a:r>
              <a:rPr dirty="0">
                <a:latin typeface="Avenir Book" panose="02000503020000020003" pitchFamily="2" charset="0"/>
              </a:rPr>
              <a:t> corruptions in an asynchronous network, i.e., extra </a:t>
            </a:r>
            <a:r>
              <a:rPr dirty="0" err="1">
                <a:latin typeface="Avenir Book" panose="02000503020000020003" pitchFamily="2" charset="0"/>
              </a:rPr>
              <a:t>t</a:t>
            </a:r>
            <a:r>
              <a:rPr baseline="-5999" dirty="0" err="1">
                <a:latin typeface="Avenir Book" panose="02000503020000020003" pitchFamily="2" charset="0"/>
              </a:rPr>
              <a:t>s</a:t>
            </a:r>
            <a:r>
              <a:rPr dirty="0">
                <a:latin typeface="Avenir Book" panose="02000503020000020003" pitchFamily="2" charset="0"/>
              </a:rPr>
              <a:t>-t</a:t>
            </a:r>
            <a:r>
              <a:rPr baseline="-5999" dirty="0">
                <a:latin typeface="Avenir Book" panose="02000503020000020003" pitchFamily="2" charset="0"/>
              </a:rPr>
              <a:t>a</a:t>
            </a:r>
            <a:r>
              <a:rPr dirty="0">
                <a:latin typeface="Avenir Book" panose="02000503020000020003" pitchFamily="2" charset="0"/>
              </a:rPr>
              <a:t> exposed parties</a:t>
            </a:r>
          </a:p>
        </p:txBody>
      </p:sp>
      <p:sp>
        <p:nvSpPr>
          <p:cNvPr id="867" name="Adversary is limited in mobility to a set of at most ts parties for the lifetime of the protocol"/>
          <p:cNvSpPr txBox="1"/>
          <p:nvPr/>
        </p:nvSpPr>
        <p:spPr>
          <a:xfrm>
            <a:off x="635000" y="2363696"/>
            <a:ext cx="23002178" cy="1498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p>
            <a:pPr marL="381000" indent="-381000" algn="l">
              <a:spcBef>
                <a:spcPts val="1000"/>
              </a:spcBef>
              <a:buClr>
                <a:srgbClr val="FFD201"/>
              </a:buClr>
              <a:buSzPct val="70000"/>
              <a:buChar char="‣"/>
              <a:defRPr sz="4400">
                <a:solidFill>
                  <a:srgbClr val="000000"/>
                </a:solidFill>
              </a:defRPr>
            </a:pPr>
            <a:r>
              <a:rPr dirty="0">
                <a:latin typeface="Avenir Light" panose="020B0402020203020204" pitchFamily="34" charset="77"/>
              </a:rPr>
              <a:t>Adversary is limited in mobility to </a:t>
            </a:r>
            <a:r>
              <a:rPr dirty="0">
                <a:latin typeface="Avenir Book" panose="02000503020000020003" pitchFamily="2" charset="0"/>
                <a:ea typeface="Gill Sans"/>
                <a:cs typeface="Gill Sans"/>
                <a:sym typeface="Gill Sans"/>
              </a:rPr>
              <a:t>a set of at most </a:t>
            </a:r>
            <a:r>
              <a:rPr dirty="0" err="1">
                <a:latin typeface="Avenir Book" panose="02000503020000020003" pitchFamily="2" charset="0"/>
                <a:ea typeface="Gill Sans"/>
                <a:cs typeface="Gill Sans"/>
                <a:sym typeface="Gill Sans"/>
              </a:rPr>
              <a:t>t</a:t>
            </a:r>
            <a:r>
              <a:rPr baseline="-5999" dirty="0" err="1">
                <a:latin typeface="Avenir Book" panose="02000503020000020003" pitchFamily="2" charset="0"/>
                <a:ea typeface="Gill Sans"/>
                <a:cs typeface="Gill Sans"/>
                <a:sym typeface="Gill Sans"/>
              </a:rPr>
              <a:t>s</a:t>
            </a:r>
            <a:r>
              <a:rPr dirty="0">
                <a:latin typeface="Avenir Book" panose="02000503020000020003" pitchFamily="2" charset="0"/>
                <a:ea typeface="Gill Sans"/>
                <a:cs typeface="Gill Sans"/>
                <a:sym typeface="Gill Sans"/>
              </a:rPr>
              <a:t> parties for the lifetime</a:t>
            </a:r>
            <a:r>
              <a:rPr dirty="0">
                <a:latin typeface="Avenir Light" panose="020B0402020203020204" pitchFamily="34" charset="77"/>
              </a:rPr>
              <a:t> of the protocol</a:t>
            </a:r>
            <a:r>
              <a:rPr lang="en-US" dirty="0">
                <a:latin typeface="Avenir Light" panose="020B0402020203020204" pitchFamily="34" charset="77"/>
              </a:rPr>
              <a:t>; allowed to arbitrarily manipulate network as long as it obeys the corruption threshold</a:t>
            </a:r>
            <a:endParaRPr dirty="0">
              <a:latin typeface="Avenir Light" panose="020B0402020203020204" pitchFamily="34" charset="77"/>
            </a:endParaRPr>
          </a:p>
        </p:txBody>
      </p:sp>
      <p:grpSp>
        <p:nvGrpSpPr>
          <p:cNvPr id="870" name="Group"/>
          <p:cNvGrpSpPr/>
          <p:nvPr/>
        </p:nvGrpSpPr>
        <p:grpSpPr>
          <a:xfrm>
            <a:off x="740679" y="4263347"/>
            <a:ext cx="21579241" cy="1498486"/>
            <a:chOff x="0" y="-334224"/>
            <a:chExt cx="21579241" cy="1498482"/>
          </a:xfrm>
        </p:grpSpPr>
        <p:pic>
          <p:nvPicPr>
            <p:cNvPr id="868" name="Image" descr="Image"/>
            <p:cNvPicPr>
              <a:picLocks noChangeAspect="1"/>
            </p:cNvPicPr>
            <p:nvPr/>
          </p:nvPicPr>
          <p:blipFill>
            <a:blip r:embed="rId3"/>
            <a:stretch>
              <a:fillRect/>
            </a:stretch>
          </p:blipFill>
          <p:spPr>
            <a:xfrm>
              <a:off x="0" y="0"/>
              <a:ext cx="638175" cy="830034"/>
            </a:xfrm>
            <a:prstGeom prst="rect">
              <a:avLst/>
            </a:prstGeom>
            <a:ln w="12700" cap="flat">
              <a:noFill/>
              <a:miter lim="400000"/>
            </a:ln>
            <a:effectLst/>
          </p:spPr>
        </p:pic>
        <p:sp>
          <p:nvSpPr>
            <p:cNvPr id="869" name="Update is a (ts,ta)-secure SMR protocol under network transitions (similar for Upstate)."/>
            <p:cNvSpPr/>
            <p:nvPr/>
          </p:nvSpPr>
          <p:spPr>
            <a:xfrm>
              <a:off x="887224" y="-334224"/>
              <a:ext cx="20692017" cy="149848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p>
              <a:pPr lvl="1" algn="l">
                <a:spcBef>
                  <a:spcPts val="1000"/>
                </a:spcBef>
                <a:defRPr sz="4400">
                  <a:solidFill>
                    <a:srgbClr val="000000"/>
                  </a:solidFill>
                  <a:latin typeface="Gill Sans"/>
                  <a:ea typeface="Gill Sans"/>
                  <a:cs typeface="Gill Sans"/>
                  <a:sym typeface="Gill Sans"/>
                </a:defRPr>
              </a:pPr>
              <a:r>
                <a:rPr dirty="0">
                  <a:latin typeface="Avenir Book" panose="02000503020000020003" pitchFamily="2" charset="0"/>
                </a:rPr>
                <a:t>Update is a (</a:t>
              </a:r>
              <a:r>
                <a:rPr dirty="0" err="1">
                  <a:latin typeface="Avenir Book" panose="02000503020000020003" pitchFamily="2" charset="0"/>
                </a:rPr>
                <a:t>t</a:t>
              </a:r>
              <a:r>
                <a:rPr baseline="-5999" dirty="0" err="1">
                  <a:latin typeface="Avenir Book" panose="02000503020000020003" pitchFamily="2" charset="0"/>
                </a:rPr>
                <a:t>s</a:t>
              </a:r>
              <a:r>
                <a:rPr dirty="0" err="1">
                  <a:latin typeface="Avenir Book" panose="02000503020000020003" pitchFamily="2" charset="0"/>
                </a:rPr>
                <a:t>,t</a:t>
              </a:r>
              <a:r>
                <a:rPr baseline="-5999" dirty="0" err="1">
                  <a:latin typeface="Avenir Book" panose="02000503020000020003" pitchFamily="2" charset="0"/>
                </a:rPr>
                <a:t>a</a:t>
              </a:r>
              <a:r>
                <a:rPr dirty="0">
                  <a:latin typeface="Avenir Book" panose="02000503020000020003" pitchFamily="2" charset="0"/>
                </a:rPr>
                <a:t>)-secure SMR protocol under </a:t>
              </a:r>
              <a:r>
                <a:rPr lang="en-US" dirty="0">
                  <a:latin typeface="Avenir Book" panose="02000503020000020003" pitchFamily="2" charset="0"/>
                </a:rPr>
                <a:t>arbitrary </a:t>
              </a:r>
              <a:r>
                <a:rPr dirty="0">
                  <a:latin typeface="Avenir Book" panose="02000503020000020003" pitchFamily="2" charset="0"/>
                </a:rPr>
                <a:t>network transitions (similar for Upstate).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8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 grpId="2" animBg="1" advAuto="0"/>
      <p:bldP spid="866" grpId="3" animBg="1" advAuto="0"/>
      <p:bldP spid="870"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8" name="Thank you!"/>
          <p:cNvSpPr txBox="1">
            <a:spLocks noGrp="1"/>
          </p:cNvSpPr>
          <p:nvPr>
            <p:ph type="title"/>
          </p:nvPr>
        </p:nvSpPr>
        <p:spPr>
          <a:xfrm>
            <a:off x="7380697" y="9327594"/>
            <a:ext cx="9622606" cy="1644606"/>
          </a:xfrm>
          <a:prstGeom prst="rect">
            <a:avLst/>
          </a:prstGeom>
        </p:spPr>
        <p:txBody>
          <a:bodyPr/>
          <a:lstStyle>
            <a:lvl1pPr>
              <a:defRPr sz="8000" cap="none">
                <a:solidFill>
                  <a:srgbClr val="990000"/>
                </a:solidFill>
              </a:defRPr>
            </a:lvl1pPr>
          </a:lstStyle>
          <a:p>
            <a:r>
              <a:rPr dirty="0"/>
              <a:t>Thank you!</a:t>
            </a:r>
          </a:p>
        </p:txBody>
      </p:sp>
      <p:sp>
        <p:nvSpPr>
          <p:cNvPr id="874" name="Slide Number"/>
          <p:cNvSpPr txBox="1">
            <a:spLocks noGrp="1"/>
          </p:cNvSpPr>
          <p:nvPr>
            <p:ph type="sldNum" sz="quarter" idx="2"/>
          </p:nvPr>
        </p:nvSpPr>
        <p:spPr>
          <a:xfrm>
            <a:off x="23672800" y="13031364"/>
            <a:ext cx="650818" cy="7290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l" defTabSz="457200">
              <a:defRPr sz="3800">
                <a:solidFill>
                  <a:srgbClr val="000000"/>
                </a:solidFill>
              </a:defRPr>
            </a:lvl1pPr>
          </a:lstStyle>
          <a:p>
            <a:fld id="{86CB4B4D-7CA3-9044-876B-883B54F8677D}" type="slidenum">
              <a:rPr/>
              <a:t>23</a:t>
            </a:fld>
            <a:endParaRPr dirty="0"/>
          </a:p>
        </p:txBody>
      </p:sp>
      <p:sp>
        <p:nvSpPr>
          <p:cNvPr id="875" name="Open questions"/>
          <p:cNvSpPr txBox="1"/>
          <p:nvPr/>
        </p:nvSpPr>
        <p:spPr>
          <a:xfrm>
            <a:off x="283459" y="217317"/>
            <a:ext cx="6896118" cy="1283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7400">
                <a:solidFill>
                  <a:srgbClr val="990000"/>
                </a:solidFill>
              </a:defRPr>
            </a:lvl1pPr>
          </a:lstStyle>
          <a:p>
            <a:r>
              <a:rPr dirty="0">
                <a:latin typeface="Avenir Light" panose="020B0402020203020204" pitchFamily="34" charset="77"/>
              </a:rPr>
              <a:t>Open questions</a:t>
            </a:r>
          </a:p>
        </p:txBody>
      </p:sp>
      <p:sp>
        <p:nvSpPr>
          <p:cNvPr id="876" name="Adaptive network-agnostic SMR with quadratic communication complexity per committed block and optimal corruption threshold (best of both Update + Upstate)"/>
          <p:cNvSpPr txBox="1"/>
          <p:nvPr/>
        </p:nvSpPr>
        <p:spPr>
          <a:xfrm>
            <a:off x="635000" y="2704290"/>
            <a:ext cx="23147422" cy="1498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p>
            <a:pPr marL="381000" indent="-381000" algn="l">
              <a:spcBef>
                <a:spcPts val="1000"/>
              </a:spcBef>
              <a:buClr>
                <a:srgbClr val="FFD201"/>
              </a:buClr>
              <a:buSzPct val="70000"/>
              <a:buChar char="‣"/>
              <a:defRPr sz="4400">
                <a:solidFill>
                  <a:srgbClr val="000000"/>
                </a:solidFill>
              </a:defRPr>
            </a:pPr>
            <a:r>
              <a:rPr dirty="0">
                <a:latin typeface="Avenir Book" panose="02000503020000020003" pitchFamily="2" charset="0"/>
                <a:ea typeface="Gill Sans"/>
                <a:cs typeface="Gill Sans"/>
                <a:sym typeface="Gill Sans"/>
              </a:rPr>
              <a:t>Adaptive</a:t>
            </a:r>
            <a:r>
              <a:rPr dirty="0">
                <a:latin typeface="Avenir Light" panose="020B0402020203020204" pitchFamily="34" charset="77"/>
              </a:rPr>
              <a:t> network-agnostic SMR with </a:t>
            </a:r>
            <a:r>
              <a:rPr dirty="0">
                <a:latin typeface="Avenir Book" panose="02000503020000020003" pitchFamily="2" charset="0"/>
                <a:ea typeface="Gill Sans"/>
                <a:cs typeface="Gill Sans"/>
                <a:sym typeface="Gill Sans"/>
              </a:rPr>
              <a:t>quadratic</a:t>
            </a:r>
            <a:r>
              <a:rPr dirty="0">
                <a:latin typeface="Avenir Light" panose="020B0402020203020204" pitchFamily="34" charset="77"/>
              </a:rPr>
              <a:t> communication complexity per committed block and </a:t>
            </a:r>
            <a:r>
              <a:rPr dirty="0">
                <a:latin typeface="Avenir Book" panose="02000503020000020003" pitchFamily="2" charset="0"/>
                <a:ea typeface="Gill Sans"/>
                <a:cs typeface="Gill Sans"/>
                <a:sym typeface="Gill Sans"/>
              </a:rPr>
              <a:t>optimal</a:t>
            </a:r>
            <a:r>
              <a:rPr dirty="0">
                <a:latin typeface="Avenir Light" panose="020B0402020203020204" pitchFamily="34" charset="77"/>
              </a:rPr>
              <a:t> corruption threshold (best of both Update + Upstate)</a:t>
            </a:r>
          </a:p>
        </p:txBody>
      </p:sp>
      <p:sp>
        <p:nvSpPr>
          <p:cNvPr id="877" name="Bypass impossibility result for mobile adversaries…"/>
          <p:cNvSpPr txBox="1"/>
          <p:nvPr/>
        </p:nvSpPr>
        <p:spPr>
          <a:xfrm>
            <a:off x="635001" y="5142507"/>
            <a:ext cx="19225768" cy="3109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p>
            <a:pPr marL="381000" indent="-381000" algn="l">
              <a:spcBef>
                <a:spcPts val="1000"/>
              </a:spcBef>
              <a:buClr>
                <a:srgbClr val="FFD201"/>
              </a:buClr>
              <a:buSzPct val="70000"/>
              <a:buChar char="‣"/>
              <a:defRPr sz="4400">
                <a:solidFill>
                  <a:srgbClr val="000000"/>
                </a:solidFill>
              </a:defRPr>
            </a:pPr>
            <a:r>
              <a:rPr dirty="0">
                <a:latin typeface="Avenir Book" panose="02000503020000020003" pitchFamily="2" charset="0"/>
                <a:ea typeface="Gill Sans"/>
                <a:cs typeface="Gill Sans"/>
                <a:sym typeface="Gill Sans"/>
              </a:rPr>
              <a:t>Bypass impossibility result for mobile adversaries</a:t>
            </a:r>
          </a:p>
          <a:p>
            <a:pPr marL="1018760" lvl="1" indent="-498060" algn="l">
              <a:spcBef>
                <a:spcPts val="1000"/>
              </a:spcBef>
              <a:buClr>
                <a:srgbClr val="FFD201"/>
              </a:buClr>
              <a:buSzPct val="82000"/>
              <a:buChar char="‣"/>
              <a:defRPr sz="4400">
                <a:solidFill>
                  <a:srgbClr val="000000"/>
                </a:solidFill>
              </a:defRPr>
            </a:pPr>
            <a:r>
              <a:rPr dirty="0">
                <a:latin typeface="Avenir Light" panose="020B0402020203020204" pitchFamily="34" charset="77"/>
              </a:rPr>
              <a:t>Change definition for proactive secret sharing, e.g., [Yan et al eprint’22], [</a:t>
            </a:r>
            <a:r>
              <a:rPr dirty="0" err="1">
                <a:latin typeface="Avenir Light" panose="020B0402020203020204" pitchFamily="34" charset="77"/>
              </a:rPr>
              <a:t>Yurek</a:t>
            </a:r>
            <a:r>
              <a:rPr dirty="0">
                <a:latin typeface="Avenir Light" panose="020B0402020203020204" pitchFamily="34" charset="77"/>
              </a:rPr>
              <a:t> et al eprint’22], [Günther et al eprint’22]</a:t>
            </a:r>
          </a:p>
          <a:p>
            <a:pPr marL="1018760" lvl="1" indent="-498060" algn="l">
              <a:spcBef>
                <a:spcPts val="1000"/>
              </a:spcBef>
              <a:buClr>
                <a:srgbClr val="FFD201"/>
              </a:buClr>
              <a:buSzPct val="82000"/>
              <a:buChar char="‣"/>
              <a:defRPr sz="4400">
                <a:solidFill>
                  <a:srgbClr val="000000"/>
                </a:solidFill>
              </a:defRPr>
            </a:pPr>
            <a:r>
              <a:rPr dirty="0">
                <a:latin typeface="Avenir Light" panose="020B0402020203020204" pitchFamily="34" charset="77"/>
              </a:rPr>
              <a:t>Don’t use threshold schemes and agree on new PKI every epoch</a:t>
            </a:r>
          </a:p>
        </p:txBody>
      </p:sp>
      <p:sp>
        <p:nvSpPr>
          <p:cNvPr id="879" name="https://eprint.iacr.org/2022/698.pdf"/>
          <p:cNvSpPr txBox="1"/>
          <p:nvPr/>
        </p:nvSpPr>
        <p:spPr>
          <a:xfrm>
            <a:off x="2718258" y="11011710"/>
            <a:ext cx="18947495" cy="16831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a:solidFill>
                  <a:srgbClr val="000000"/>
                </a:solidFill>
              </a:defRPr>
            </a:lvl1pPr>
          </a:lstStyle>
          <a:p>
            <a:r>
              <a:rPr lang="en-US" dirty="0">
                <a:latin typeface="Avenir Light" panose="020B0402020203020204" pitchFamily="34" charset="77"/>
              </a:rPr>
              <a:t>Paper: </a:t>
            </a:r>
            <a:r>
              <a:rPr dirty="0">
                <a:latin typeface="Avenir Light" panose="020B0402020203020204" pitchFamily="34" charset="77"/>
                <a:hlinkClick r:id="rId3"/>
              </a:rPr>
              <a:t>https://eprint.iacr.org/2022/698.pdf</a:t>
            </a:r>
            <a:endParaRPr lang="en-US" dirty="0">
              <a:latin typeface="Avenir Light" panose="020B0402020203020204" pitchFamily="34" charset="77"/>
            </a:endParaRPr>
          </a:p>
          <a:p>
            <a:r>
              <a:rPr lang="en-US" dirty="0">
                <a:latin typeface="Avenir Light" panose="020B0402020203020204" pitchFamily="34" charset="77"/>
              </a:rPr>
              <a:t>Questions/comments/compliments/complaints: </a:t>
            </a:r>
            <a:r>
              <a:rPr lang="en-US" dirty="0" err="1">
                <a:latin typeface="Avenir Light" panose="020B0402020203020204" pitchFamily="34" charset="77"/>
              </a:rPr>
              <a:t>erblum@umd.edu</a:t>
            </a:r>
            <a:endParaRPr dirty="0">
              <a:latin typeface="Avenir Light" panose="020B0402020203020204" pitchFamily="34" charset="77"/>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87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 grpId="1" animBg="1" advAuto="0"/>
      <p:bldP spid="879"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 name="If a transaction is input to at least n-t honest parties, then all honest parties eventually output a block containing that transaction"/>
          <p:cNvSpPr txBox="1"/>
          <p:nvPr/>
        </p:nvSpPr>
        <p:spPr>
          <a:xfrm>
            <a:off x="381000" y="8046503"/>
            <a:ext cx="13249145" cy="1990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L="889000" lvl="1" indent="-381000" algn="l">
              <a:spcBef>
                <a:spcPts val="1000"/>
              </a:spcBef>
              <a:buClr>
                <a:srgbClr val="E2BC00"/>
              </a:buClr>
              <a:buSzPct val="70000"/>
              <a:buChar char="‣"/>
              <a:defRPr sz="4400">
                <a:solidFill>
                  <a:srgbClr val="000000"/>
                </a:solidFill>
              </a:defRPr>
            </a:pPr>
            <a:r>
              <a:rPr sz="4000" dirty="0">
                <a:latin typeface="Avenir Light" panose="020B0402020203020204" pitchFamily="34" charset="77"/>
              </a:rPr>
              <a:t>If a transaction is input to at least n-t honest parties, then all honest parties eventually output a block containing that transaction</a:t>
            </a:r>
          </a:p>
        </p:txBody>
      </p:sp>
      <p:sp>
        <p:nvSpPr>
          <p:cNvPr id="149" name="Liveness"/>
          <p:cNvSpPr txBox="1"/>
          <p:nvPr/>
        </p:nvSpPr>
        <p:spPr>
          <a:xfrm>
            <a:off x="566237" y="7268128"/>
            <a:ext cx="11482661"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a:spcBef>
                <a:spcPts val="1000"/>
              </a:spcBef>
              <a:defRPr sz="4400">
                <a:solidFill>
                  <a:srgbClr val="000000"/>
                </a:solidFill>
                <a:latin typeface="Gill Sans"/>
                <a:ea typeface="Gill Sans"/>
                <a:cs typeface="Gill Sans"/>
                <a:sym typeface="Gill Sans"/>
              </a:defRPr>
            </a:lvl1pPr>
          </a:lstStyle>
          <a:p>
            <a:r>
              <a:rPr sz="4000" dirty="0">
                <a:latin typeface="Avenir Book" panose="02000503020000020003" pitchFamily="2" charset="0"/>
              </a:rPr>
              <a:t>Liveness</a:t>
            </a:r>
          </a:p>
        </p:txBody>
      </p:sp>
      <p:sp>
        <p:nvSpPr>
          <p:cNvPr id="150" name="Consistency"/>
          <p:cNvSpPr txBox="1"/>
          <p:nvPr/>
        </p:nvSpPr>
        <p:spPr>
          <a:xfrm>
            <a:off x="566237" y="2139502"/>
            <a:ext cx="11093473"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a:spcBef>
                <a:spcPts val="1000"/>
              </a:spcBef>
              <a:defRPr sz="4400">
                <a:solidFill>
                  <a:srgbClr val="000000"/>
                </a:solidFill>
                <a:latin typeface="Gill Sans"/>
                <a:ea typeface="Gill Sans"/>
                <a:cs typeface="Gill Sans"/>
                <a:sym typeface="Gill Sans"/>
              </a:defRPr>
            </a:lvl1pPr>
          </a:lstStyle>
          <a:p>
            <a:r>
              <a:rPr sz="4000" dirty="0">
                <a:latin typeface="Avenir Book" panose="02000503020000020003" pitchFamily="2" charset="0"/>
              </a:rPr>
              <a:t>Consistency</a:t>
            </a:r>
          </a:p>
        </p:txBody>
      </p:sp>
      <p:sp>
        <p:nvSpPr>
          <p:cNvPr id="151" name="Slide Number"/>
          <p:cNvSpPr txBox="1">
            <a:spLocks noGrp="1"/>
          </p:cNvSpPr>
          <p:nvPr>
            <p:ph type="sldNum" sz="quarter" idx="2"/>
          </p:nvPr>
        </p:nvSpPr>
        <p:spPr>
          <a:xfrm>
            <a:off x="23672800" y="13031364"/>
            <a:ext cx="397544" cy="7290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l" defTabSz="457200">
              <a:defRPr sz="3800">
                <a:solidFill>
                  <a:srgbClr val="000000"/>
                </a:solidFill>
              </a:defRPr>
            </a:lvl1pPr>
          </a:lstStyle>
          <a:p>
            <a:fld id="{86CB4B4D-7CA3-9044-876B-883B54F8677D}" type="slidenum">
              <a:rPr/>
              <a:t>3</a:t>
            </a:fld>
            <a:endParaRPr dirty="0"/>
          </a:p>
        </p:txBody>
      </p:sp>
      <p:sp>
        <p:nvSpPr>
          <p:cNvPr id="152" name="Completeness"/>
          <p:cNvSpPr txBox="1"/>
          <p:nvPr/>
        </p:nvSpPr>
        <p:spPr>
          <a:xfrm>
            <a:off x="571500" y="4928278"/>
            <a:ext cx="3432029"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l">
              <a:spcBef>
                <a:spcPts val="1000"/>
              </a:spcBef>
              <a:defRPr sz="4400">
                <a:solidFill>
                  <a:srgbClr val="000000"/>
                </a:solidFill>
                <a:latin typeface="Gill Sans"/>
                <a:ea typeface="Gill Sans"/>
                <a:cs typeface="Gill Sans"/>
                <a:sym typeface="Gill Sans"/>
              </a:defRPr>
            </a:lvl1pPr>
          </a:lstStyle>
          <a:p>
            <a:r>
              <a:rPr sz="4000" dirty="0">
                <a:latin typeface="Avenir Book" panose="02000503020000020003" pitchFamily="2" charset="0"/>
              </a:rPr>
              <a:t>Completeness</a:t>
            </a:r>
          </a:p>
        </p:txBody>
      </p:sp>
      <p:sp>
        <p:nvSpPr>
          <p:cNvPr id="153" name="External verifiability"/>
          <p:cNvSpPr txBox="1"/>
          <p:nvPr/>
        </p:nvSpPr>
        <p:spPr>
          <a:xfrm>
            <a:off x="587917" y="10003976"/>
            <a:ext cx="11604083"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a:spcBef>
                <a:spcPts val="1000"/>
              </a:spcBef>
              <a:defRPr sz="4400">
                <a:solidFill>
                  <a:srgbClr val="000000"/>
                </a:solidFill>
                <a:latin typeface="Gill Sans"/>
                <a:ea typeface="Gill Sans"/>
                <a:cs typeface="Gill Sans"/>
                <a:sym typeface="Gill Sans"/>
              </a:defRPr>
            </a:lvl1pPr>
          </a:lstStyle>
          <a:p>
            <a:r>
              <a:rPr sz="4000" dirty="0">
                <a:latin typeface="Avenir Book" panose="02000503020000020003" pitchFamily="2" charset="0"/>
              </a:rPr>
              <a:t>External verifiability</a:t>
            </a:r>
          </a:p>
        </p:txBody>
      </p:sp>
      <p:pic>
        <p:nvPicPr>
          <p:cNvPr id="154" name="clients.png" descr="clients.png"/>
          <p:cNvPicPr>
            <a:picLocks noChangeAspect="1"/>
          </p:cNvPicPr>
          <p:nvPr/>
        </p:nvPicPr>
        <p:blipFill>
          <a:blip r:embed="rId3"/>
          <a:stretch>
            <a:fillRect/>
          </a:stretch>
        </p:blipFill>
        <p:spPr>
          <a:xfrm>
            <a:off x="19501694" y="4676204"/>
            <a:ext cx="968338" cy="968337"/>
          </a:xfrm>
          <a:prstGeom prst="rect">
            <a:avLst/>
          </a:prstGeom>
          <a:ln w="12700">
            <a:miter lim="400000"/>
          </a:ln>
        </p:spPr>
      </p:pic>
      <p:pic>
        <p:nvPicPr>
          <p:cNvPr id="155" name="clients.png" descr="clients.png"/>
          <p:cNvPicPr>
            <a:picLocks noChangeAspect="1"/>
          </p:cNvPicPr>
          <p:nvPr/>
        </p:nvPicPr>
        <p:blipFill>
          <a:blip r:embed="rId3"/>
          <a:stretch>
            <a:fillRect/>
          </a:stretch>
        </p:blipFill>
        <p:spPr>
          <a:xfrm>
            <a:off x="19501715" y="7210237"/>
            <a:ext cx="968337" cy="968337"/>
          </a:xfrm>
          <a:prstGeom prst="rect">
            <a:avLst/>
          </a:prstGeom>
          <a:ln w="12700">
            <a:miter lim="400000"/>
          </a:ln>
        </p:spPr>
      </p:pic>
      <p:sp>
        <p:nvSpPr>
          <p:cNvPr id="156" name="Line"/>
          <p:cNvSpPr/>
          <p:nvPr/>
        </p:nvSpPr>
        <p:spPr>
          <a:xfrm flipV="1">
            <a:off x="14624734" y="3794029"/>
            <a:ext cx="1891411" cy="1015601"/>
          </a:xfrm>
          <a:prstGeom prst="line">
            <a:avLst/>
          </a:prstGeom>
          <a:ln w="25400">
            <a:solidFill>
              <a:srgbClr val="A91732"/>
            </a:solidFill>
            <a:miter lim="400000"/>
            <a:headEnd type="triangle"/>
            <a:tailEnd type="triangle"/>
          </a:ln>
        </p:spPr>
        <p:txBody>
          <a:bodyPr lIns="71437" tIns="71437" rIns="71437" bIns="71437" anchor="ctr"/>
          <a:lstStyle/>
          <a:p>
            <a:pPr>
              <a:defRPr sz="3600">
                <a:solidFill>
                  <a:srgbClr val="FFFFFF"/>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pic>
        <p:nvPicPr>
          <p:cNvPr id="157" name="clients.png" descr="clients.png"/>
          <p:cNvPicPr>
            <a:picLocks noChangeAspect="1"/>
          </p:cNvPicPr>
          <p:nvPr/>
        </p:nvPicPr>
        <p:blipFill>
          <a:blip r:embed="rId3"/>
          <a:stretch>
            <a:fillRect/>
          </a:stretch>
        </p:blipFill>
        <p:spPr>
          <a:xfrm>
            <a:off x="13544241" y="4676223"/>
            <a:ext cx="968337" cy="968338"/>
          </a:xfrm>
          <a:prstGeom prst="rect">
            <a:avLst/>
          </a:prstGeom>
          <a:ln w="12700">
            <a:miter lim="400000"/>
          </a:ln>
        </p:spPr>
      </p:pic>
      <p:pic>
        <p:nvPicPr>
          <p:cNvPr id="158" name="clients.png" descr="clients.png"/>
          <p:cNvPicPr>
            <a:picLocks noChangeAspect="1"/>
          </p:cNvPicPr>
          <p:nvPr/>
        </p:nvPicPr>
        <p:blipFill>
          <a:blip r:embed="rId3"/>
          <a:stretch>
            <a:fillRect/>
          </a:stretch>
        </p:blipFill>
        <p:spPr>
          <a:xfrm>
            <a:off x="16640423" y="3076570"/>
            <a:ext cx="968337" cy="968337"/>
          </a:xfrm>
          <a:prstGeom prst="rect">
            <a:avLst/>
          </a:prstGeom>
          <a:ln w="12700">
            <a:miter lim="400000"/>
          </a:ln>
        </p:spPr>
      </p:pic>
      <p:grpSp>
        <p:nvGrpSpPr>
          <p:cNvPr id="161" name="Group"/>
          <p:cNvGrpSpPr/>
          <p:nvPr/>
        </p:nvGrpSpPr>
        <p:grpSpPr>
          <a:xfrm>
            <a:off x="13517835" y="7186978"/>
            <a:ext cx="968337" cy="989455"/>
            <a:chOff x="0" y="0"/>
            <a:chExt cx="968336" cy="989453"/>
          </a:xfrm>
        </p:grpSpPr>
        <p:pic>
          <p:nvPicPr>
            <p:cNvPr id="159" name="clients.png" descr="clients.png"/>
            <p:cNvPicPr>
              <a:picLocks noChangeAspect="1"/>
            </p:cNvPicPr>
            <p:nvPr/>
          </p:nvPicPr>
          <p:blipFill>
            <a:blip r:embed="rId3"/>
            <a:stretch>
              <a:fillRect/>
            </a:stretch>
          </p:blipFill>
          <p:spPr>
            <a:xfrm>
              <a:off x="0" y="21117"/>
              <a:ext cx="968337" cy="968337"/>
            </a:xfrm>
            <a:prstGeom prst="rect">
              <a:avLst/>
            </a:prstGeom>
            <a:ln w="12700" cap="flat">
              <a:noFill/>
              <a:miter lim="400000"/>
            </a:ln>
            <a:effectLst/>
          </p:spPr>
        </p:pic>
        <p:pic>
          <p:nvPicPr>
            <p:cNvPr id="160" name="img_36572.png" descr="img_36572.png"/>
            <p:cNvPicPr>
              <a:picLocks noChangeAspect="1"/>
            </p:cNvPicPr>
            <p:nvPr/>
          </p:nvPicPr>
          <p:blipFill>
            <a:blip r:embed="rId4"/>
            <a:stretch>
              <a:fillRect/>
            </a:stretch>
          </p:blipFill>
          <p:spPr>
            <a:xfrm>
              <a:off x="160318" y="0"/>
              <a:ext cx="647701" cy="510493"/>
            </a:xfrm>
            <a:prstGeom prst="rect">
              <a:avLst/>
            </a:prstGeom>
            <a:ln w="12700" cap="flat">
              <a:noFill/>
              <a:miter lim="400000"/>
            </a:ln>
            <a:effectLst/>
          </p:spPr>
        </p:pic>
      </p:grpSp>
      <p:grpSp>
        <p:nvGrpSpPr>
          <p:cNvPr id="164" name="Group"/>
          <p:cNvGrpSpPr/>
          <p:nvPr/>
        </p:nvGrpSpPr>
        <p:grpSpPr>
          <a:xfrm>
            <a:off x="16640441" y="8841000"/>
            <a:ext cx="968337" cy="1015601"/>
            <a:chOff x="0" y="0"/>
            <a:chExt cx="968336" cy="1015599"/>
          </a:xfrm>
        </p:grpSpPr>
        <p:pic>
          <p:nvPicPr>
            <p:cNvPr id="162" name="clients.png" descr="clients.png"/>
            <p:cNvPicPr>
              <a:picLocks noChangeAspect="1"/>
            </p:cNvPicPr>
            <p:nvPr/>
          </p:nvPicPr>
          <p:blipFill>
            <a:blip r:embed="rId3"/>
            <a:stretch>
              <a:fillRect/>
            </a:stretch>
          </p:blipFill>
          <p:spPr>
            <a:xfrm>
              <a:off x="0" y="47263"/>
              <a:ext cx="968337" cy="968337"/>
            </a:xfrm>
            <a:prstGeom prst="rect">
              <a:avLst/>
            </a:prstGeom>
            <a:ln w="12700" cap="flat">
              <a:noFill/>
              <a:miter lim="400000"/>
            </a:ln>
            <a:effectLst/>
          </p:spPr>
        </p:pic>
        <p:pic>
          <p:nvPicPr>
            <p:cNvPr id="163" name="img_36572.png" descr="img_36572.png"/>
            <p:cNvPicPr>
              <a:picLocks noChangeAspect="1"/>
            </p:cNvPicPr>
            <p:nvPr/>
          </p:nvPicPr>
          <p:blipFill>
            <a:blip r:embed="rId4"/>
            <a:stretch>
              <a:fillRect/>
            </a:stretch>
          </p:blipFill>
          <p:spPr>
            <a:xfrm>
              <a:off x="148825" y="0"/>
              <a:ext cx="647701" cy="510493"/>
            </a:xfrm>
            <a:prstGeom prst="rect">
              <a:avLst/>
            </a:prstGeom>
            <a:ln w="12700" cap="flat">
              <a:noFill/>
              <a:miter lim="400000"/>
            </a:ln>
            <a:effectLst/>
          </p:spPr>
        </p:pic>
      </p:grpSp>
      <p:sp>
        <p:nvSpPr>
          <p:cNvPr id="165" name="Line"/>
          <p:cNvSpPr/>
          <p:nvPr/>
        </p:nvSpPr>
        <p:spPr>
          <a:xfrm flipH="1" flipV="1">
            <a:off x="14624734" y="8093169"/>
            <a:ext cx="1891410" cy="1015601"/>
          </a:xfrm>
          <a:prstGeom prst="line">
            <a:avLst/>
          </a:prstGeom>
          <a:ln w="25400">
            <a:solidFill>
              <a:srgbClr val="A91732"/>
            </a:solidFill>
            <a:miter lim="400000"/>
            <a:headEnd type="triangle"/>
            <a:tailEnd type="triangle"/>
          </a:ln>
        </p:spPr>
        <p:txBody>
          <a:bodyPr lIns="71437" tIns="71437" rIns="71437" bIns="71437" anchor="ctr"/>
          <a:lstStyle/>
          <a:p>
            <a:pPr>
              <a:defRPr sz="3600">
                <a:solidFill>
                  <a:srgbClr val="FFFFFF"/>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166" name="Line"/>
          <p:cNvSpPr/>
          <p:nvPr/>
        </p:nvSpPr>
        <p:spPr>
          <a:xfrm flipV="1">
            <a:off x="17733095" y="8093169"/>
            <a:ext cx="1891410" cy="1015601"/>
          </a:xfrm>
          <a:prstGeom prst="line">
            <a:avLst/>
          </a:prstGeom>
          <a:ln w="25400">
            <a:solidFill>
              <a:srgbClr val="A91732"/>
            </a:solidFill>
            <a:miter lim="400000"/>
            <a:headEnd type="triangle"/>
            <a:tailEnd type="triangle"/>
          </a:ln>
        </p:spPr>
        <p:txBody>
          <a:bodyPr lIns="71437" tIns="71437" rIns="71437" bIns="71437" anchor="ctr"/>
          <a:lstStyle/>
          <a:p>
            <a:pPr>
              <a:defRPr sz="3600">
                <a:solidFill>
                  <a:srgbClr val="FFFFFF"/>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167" name="Line"/>
          <p:cNvSpPr/>
          <p:nvPr/>
        </p:nvSpPr>
        <p:spPr>
          <a:xfrm flipH="1" flipV="1">
            <a:off x="17733095" y="3794029"/>
            <a:ext cx="1891410" cy="1015601"/>
          </a:xfrm>
          <a:prstGeom prst="line">
            <a:avLst/>
          </a:prstGeom>
          <a:ln w="25400">
            <a:solidFill>
              <a:srgbClr val="A91732"/>
            </a:solidFill>
            <a:miter lim="400000"/>
            <a:headEnd type="triangle"/>
            <a:tailEnd type="triangle"/>
          </a:ln>
        </p:spPr>
        <p:txBody>
          <a:bodyPr lIns="71437" tIns="71437" rIns="71437" bIns="71437" anchor="ctr"/>
          <a:lstStyle/>
          <a:p>
            <a:pPr>
              <a:defRPr sz="3600">
                <a:solidFill>
                  <a:srgbClr val="FFFFFF"/>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168" name="Line"/>
          <p:cNvSpPr/>
          <p:nvPr/>
        </p:nvSpPr>
        <p:spPr>
          <a:xfrm>
            <a:off x="14678848" y="5160391"/>
            <a:ext cx="4789942" cy="1"/>
          </a:xfrm>
          <a:prstGeom prst="line">
            <a:avLst/>
          </a:prstGeom>
          <a:ln w="25400">
            <a:solidFill>
              <a:srgbClr val="A91732"/>
            </a:solidFill>
            <a:miter lim="400000"/>
            <a:headEnd type="triangle"/>
            <a:tailEnd type="triangle"/>
          </a:ln>
        </p:spPr>
        <p:txBody>
          <a:bodyPr lIns="71437" tIns="71437" rIns="71437" bIns="71437" anchor="ctr"/>
          <a:lstStyle/>
          <a:p>
            <a:pPr>
              <a:defRPr sz="3600">
                <a:solidFill>
                  <a:srgbClr val="FFFFFF"/>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169" name="Line"/>
          <p:cNvSpPr/>
          <p:nvPr/>
        </p:nvSpPr>
        <p:spPr>
          <a:xfrm flipV="1">
            <a:off x="14002004" y="5656077"/>
            <a:ext cx="1" cy="1519384"/>
          </a:xfrm>
          <a:prstGeom prst="line">
            <a:avLst/>
          </a:prstGeom>
          <a:ln w="25400">
            <a:solidFill>
              <a:srgbClr val="A91732"/>
            </a:solidFill>
            <a:miter lim="400000"/>
            <a:headEnd type="triangle"/>
            <a:tailEnd type="triangle"/>
          </a:ln>
        </p:spPr>
        <p:txBody>
          <a:bodyPr lIns="71437" tIns="71437" rIns="71437" bIns="71437" anchor="ctr"/>
          <a:lstStyle/>
          <a:p>
            <a:pPr>
              <a:defRPr sz="3600">
                <a:solidFill>
                  <a:srgbClr val="FFFFFF"/>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170" name="Line"/>
          <p:cNvSpPr/>
          <p:nvPr/>
        </p:nvSpPr>
        <p:spPr>
          <a:xfrm flipV="1">
            <a:off x="19985882" y="5667716"/>
            <a:ext cx="1" cy="1519385"/>
          </a:xfrm>
          <a:prstGeom prst="line">
            <a:avLst/>
          </a:prstGeom>
          <a:ln w="25400">
            <a:solidFill>
              <a:srgbClr val="A91732"/>
            </a:solidFill>
            <a:miter lim="400000"/>
            <a:headEnd type="triangle"/>
            <a:tailEnd type="triangle"/>
          </a:ln>
        </p:spPr>
        <p:txBody>
          <a:bodyPr lIns="71437" tIns="71437" rIns="71437" bIns="71437" anchor="ctr"/>
          <a:lstStyle/>
          <a:p>
            <a:pPr>
              <a:defRPr sz="3600">
                <a:solidFill>
                  <a:srgbClr val="FFFFFF"/>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171" name="Line"/>
          <p:cNvSpPr/>
          <p:nvPr/>
        </p:nvSpPr>
        <p:spPr>
          <a:xfrm>
            <a:off x="14729648" y="5323022"/>
            <a:ext cx="4789942" cy="2185495"/>
          </a:xfrm>
          <a:prstGeom prst="line">
            <a:avLst/>
          </a:prstGeom>
          <a:ln w="25400">
            <a:solidFill>
              <a:srgbClr val="A91732"/>
            </a:solidFill>
            <a:miter lim="400000"/>
            <a:headEnd type="triangle"/>
            <a:tailEnd type="triangle"/>
          </a:ln>
        </p:spPr>
        <p:txBody>
          <a:bodyPr lIns="71437" tIns="71437" rIns="71437" bIns="71437" anchor="ctr"/>
          <a:lstStyle/>
          <a:p>
            <a:pPr>
              <a:defRPr sz="3600">
                <a:solidFill>
                  <a:srgbClr val="FFFFFF"/>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172" name="Line"/>
          <p:cNvSpPr/>
          <p:nvPr/>
        </p:nvSpPr>
        <p:spPr>
          <a:xfrm flipH="1">
            <a:off x="14729648" y="5358652"/>
            <a:ext cx="4789943" cy="2185495"/>
          </a:xfrm>
          <a:prstGeom prst="line">
            <a:avLst/>
          </a:prstGeom>
          <a:ln w="25400">
            <a:solidFill>
              <a:srgbClr val="A91732"/>
            </a:solidFill>
            <a:miter lim="400000"/>
            <a:headEnd type="triangle"/>
            <a:tailEnd type="triangle"/>
          </a:ln>
        </p:spPr>
        <p:txBody>
          <a:bodyPr lIns="71437" tIns="71437" rIns="71437" bIns="71437" anchor="ctr"/>
          <a:lstStyle/>
          <a:p>
            <a:pPr>
              <a:defRPr sz="3600">
                <a:solidFill>
                  <a:srgbClr val="FFFFFF"/>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173" name="Line"/>
          <p:cNvSpPr/>
          <p:nvPr/>
        </p:nvSpPr>
        <p:spPr>
          <a:xfrm>
            <a:off x="14678848" y="7694405"/>
            <a:ext cx="4789942" cy="1"/>
          </a:xfrm>
          <a:prstGeom prst="line">
            <a:avLst/>
          </a:prstGeom>
          <a:ln w="25400">
            <a:solidFill>
              <a:srgbClr val="A91732"/>
            </a:solidFill>
            <a:miter lim="400000"/>
            <a:headEnd type="triangle"/>
            <a:tailEnd type="triangle"/>
          </a:ln>
        </p:spPr>
        <p:txBody>
          <a:bodyPr lIns="71437" tIns="71437" rIns="71437" bIns="71437" anchor="ctr"/>
          <a:lstStyle/>
          <a:p>
            <a:pPr>
              <a:defRPr sz="3600">
                <a:solidFill>
                  <a:srgbClr val="FFFFFF"/>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174" name="Line"/>
          <p:cNvSpPr/>
          <p:nvPr/>
        </p:nvSpPr>
        <p:spPr>
          <a:xfrm>
            <a:off x="14598972" y="5485755"/>
            <a:ext cx="2365348" cy="3407975"/>
          </a:xfrm>
          <a:prstGeom prst="line">
            <a:avLst/>
          </a:prstGeom>
          <a:ln w="25400">
            <a:solidFill>
              <a:srgbClr val="A91732"/>
            </a:solidFill>
            <a:miter lim="400000"/>
            <a:headEnd type="triangle"/>
            <a:tailEnd type="triangle"/>
          </a:ln>
        </p:spPr>
        <p:txBody>
          <a:bodyPr lIns="71437" tIns="71437" rIns="71437" bIns="71437" anchor="ctr"/>
          <a:lstStyle/>
          <a:p>
            <a:pPr>
              <a:defRPr sz="3600">
                <a:solidFill>
                  <a:srgbClr val="FFFFFF"/>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175" name="Line"/>
          <p:cNvSpPr/>
          <p:nvPr/>
        </p:nvSpPr>
        <p:spPr>
          <a:xfrm flipH="1">
            <a:off x="17312748" y="5483112"/>
            <a:ext cx="2365348" cy="3407976"/>
          </a:xfrm>
          <a:prstGeom prst="line">
            <a:avLst/>
          </a:prstGeom>
          <a:ln w="25400">
            <a:solidFill>
              <a:srgbClr val="A91732"/>
            </a:solidFill>
            <a:miter lim="400000"/>
            <a:headEnd type="triangle"/>
            <a:tailEnd type="triangle"/>
          </a:ln>
        </p:spPr>
        <p:txBody>
          <a:bodyPr lIns="71437" tIns="71437" rIns="71437" bIns="71437" anchor="ctr"/>
          <a:lstStyle/>
          <a:p>
            <a:pPr>
              <a:defRPr sz="3600">
                <a:solidFill>
                  <a:srgbClr val="FFFFFF"/>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176" name="Line"/>
          <p:cNvSpPr/>
          <p:nvPr/>
        </p:nvSpPr>
        <p:spPr>
          <a:xfrm flipV="1">
            <a:off x="17162836" y="4119503"/>
            <a:ext cx="1" cy="4732233"/>
          </a:xfrm>
          <a:prstGeom prst="line">
            <a:avLst/>
          </a:prstGeom>
          <a:ln w="25400">
            <a:solidFill>
              <a:srgbClr val="A91732"/>
            </a:solidFill>
            <a:miter lim="400000"/>
            <a:headEnd type="triangle"/>
            <a:tailEnd type="triangle"/>
          </a:ln>
        </p:spPr>
        <p:txBody>
          <a:bodyPr lIns="71437" tIns="71437" rIns="71437" bIns="71437" anchor="ctr"/>
          <a:lstStyle/>
          <a:p>
            <a:pPr>
              <a:defRPr sz="3600">
                <a:solidFill>
                  <a:srgbClr val="FFFFFF"/>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177" name="Line"/>
          <p:cNvSpPr/>
          <p:nvPr/>
        </p:nvSpPr>
        <p:spPr>
          <a:xfrm flipH="1">
            <a:off x="14557613" y="4035419"/>
            <a:ext cx="2371866" cy="3329666"/>
          </a:xfrm>
          <a:prstGeom prst="line">
            <a:avLst/>
          </a:prstGeom>
          <a:ln w="25400">
            <a:solidFill>
              <a:srgbClr val="A91732"/>
            </a:solidFill>
            <a:miter lim="400000"/>
            <a:headEnd type="triangle"/>
            <a:tailEnd type="triangle"/>
          </a:ln>
        </p:spPr>
        <p:txBody>
          <a:bodyPr lIns="71437" tIns="71437" rIns="71437" bIns="71437" anchor="ctr"/>
          <a:lstStyle/>
          <a:p>
            <a:pPr>
              <a:defRPr sz="3600">
                <a:solidFill>
                  <a:srgbClr val="FFFFFF"/>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sp>
        <p:nvSpPr>
          <p:cNvPr id="178" name="Line"/>
          <p:cNvSpPr/>
          <p:nvPr/>
        </p:nvSpPr>
        <p:spPr>
          <a:xfrm>
            <a:off x="17362359" y="4035419"/>
            <a:ext cx="2264937" cy="3260222"/>
          </a:xfrm>
          <a:prstGeom prst="line">
            <a:avLst/>
          </a:prstGeom>
          <a:ln w="25400">
            <a:solidFill>
              <a:srgbClr val="A91732"/>
            </a:solidFill>
            <a:miter lim="400000"/>
            <a:headEnd type="triangle"/>
            <a:tailEnd type="triangle"/>
          </a:ln>
        </p:spPr>
        <p:txBody>
          <a:bodyPr lIns="71437" tIns="71437" rIns="71437" bIns="71437" anchor="ctr"/>
          <a:lstStyle/>
          <a:p>
            <a:pPr>
              <a:defRPr sz="3600">
                <a:solidFill>
                  <a:srgbClr val="FFFFFF"/>
                </a:solidFill>
                <a:latin typeface="Helvetica Light"/>
                <a:ea typeface="Helvetica Light"/>
                <a:cs typeface="Helvetica Light"/>
                <a:sym typeface="Helvetica Light"/>
              </a:defRPr>
            </a:pPr>
            <a:endParaRPr dirty="0">
              <a:latin typeface="Arial" panose="020B0604020202020204" pitchFamily="34" charset="0"/>
              <a:cs typeface="Arial" panose="020B0604020202020204" pitchFamily="34" charset="0"/>
            </a:endParaRPr>
          </a:p>
        </p:txBody>
      </p:sp>
      <p:pic>
        <p:nvPicPr>
          <p:cNvPr id="184" name="Image" descr="Image"/>
          <p:cNvPicPr>
            <a:picLocks noChangeAspect="1"/>
          </p:cNvPicPr>
          <p:nvPr/>
        </p:nvPicPr>
        <p:blipFill>
          <a:blip r:embed="rId5"/>
          <a:stretch>
            <a:fillRect/>
          </a:stretch>
        </p:blipFill>
        <p:spPr>
          <a:xfrm>
            <a:off x="15678621" y="2468613"/>
            <a:ext cx="2603501" cy="469901"/>
          </a:xfrm>
          <a:prstGeom prst="rect">
            <a:avLst/>
          </a:prstGeom>
          <a:ln w="12700">
            <a:miter lim="400000"/>
          </a:ln>
        </p:spPr>
      </p:pic>
      <p:grpSp>
        <p:nvGrpSpPr>
          <p:cNvPr id="190" name="Group"/>
          <p:cNvGrpSpPr/>
          <p:nvPr/>
        </p:nvGrpSpPr>
        <p:grpSpPr>
          <a:xfrm>
            <a:off x="9940892" y="4764367"/>
            <a:ext cx="13399062" cy="5615284"/>
            <a:chOff x="0" y="0"/>
            <a:chExt cx="13399061" cy="5615282"/>
          </a:xfrm>
        </p:grpSpPr>
        <p:pic>
          <p:nvPicPr>
            <p:cNvPr id="185" name="Image" descr="Image"/>
            <p:cNvPicPr>
              <a:picLocks noChangeAspect="1"/>
            </p:cNvPicPr>
            <p:nvPr/>
          </p:nvPicPr>
          <p:blipFill>
            <a:blip r:embed="rId6"/>
            <a:stretch>
              <a:fillRect/>
            </a:stretch>
          </p:blipFill>
          <p:spPr>
            <a:xfrm>
              <a:off x="10795561" y="38100"/>
              <a:ext cx="2603501" cy="469900"/>
            </a:xfrm>
            <a:prstGeom prst="rect">
              <a:avLst/>
            </a:prstGeom>
            <a:ln w="12700" cap="flat">
              <a:noFill/>
              <a:miter lim="400000"/>
            </a:ln>
            <a:effectLst/>
          </p:spPr>
        </p:pic>
        <p:pic>
          <p:nvPicPr>
            <p:cNvPr id="186" name="Image" descr="Image"/>
            <p:cNvPicPr>
              <a:picLocks noChangeAspect="1"/>
            </p:cNvPicPr>
            <p:nvPr/>
          </p:nvPicPr>
          <p:blipFill>
            <a:blip r:embed="rId7"/>
            <a:stretch>
              <a:fillRect/>
            </a:stretch>
          </p:blipFill>
          <p:spPr>
            <a:xfrm>
              <a:off x="10795561" y="2432413"/>
              <a:ext cx="2603501" cy="469901"/>
            </a:xfrm>
            <a:prstGeom prst="rect">
              <a:avLst/>
            </a:prstGeom>
            <a:ln w="12700" cap="flat">
              <a:noFill/>
              <a:miter lim="400000"/>
            </a:ln>
            <a:effectLst/>
          </p:spPr>
        </p:pic>
        <p:pic>
          <p:nvPicPr>
            <p:cNvPr id="187" name="Image" descr="Image"/>
            <p:cNvPicPr>
              <a:picLocks noChangeAspect="1"/>
            </p:cNvPicPr>
            <p:nvPr/>
          </p:nvPicPr>
          <p:blipFill>
            <a:blip r:embed="rId8"/>
            <a:stretch>
              <a:fillRect/>
            </a:stretch>
          </p:blipFill>
          <p:spPr>
            <a:xfrm>
              <a:off x="22107" y="0"/>
              <a:ext cx="2603501" cy="469900"/>
            </a:xfrm>
            <a:prstGeom prst="rect">
              <a:avLst/>
            </a:prstGeom>
            <a:ln w="12700" cap="flat">
              <a:noFill/>
              <a:miter lim="400000"/>
            </a:ln>
            <a:effectLst/>
          </p:spPr>
        </p:pic>
        <p:pic>
          <p:nvPicPr>
            <p:cNvPr id="188" name="Image" descr="Image"/>
            <p:cNvPicPr>
              <a:picLocks noChangeAspect="1"/>
            </p:cNvPicPr>
            <p:nvPr/>
          </p:nvPicPr>
          <p:blipFill>
            <a:blip r:embed="rId9"/>
            <a:stretch>
              <a:fillRect/>
            </a:stretch>
          </p:blipFill>
          <p:spPr>
            <a:xfrm>
              <a:off x="6412370" y="5132682"/>
              <a:ext cx="2717801" cy="482601"/>
            </a:xfrm>
            <a:prstGeom prst="rect">
              <a:avLst/>
            </a:prstGeom>
            <a:ln w="12700" cap="flat">
              <a:noFill/>
              <a:miter lim="400000"/>
            </a:ln>
            <a:effectLst/>
          </p:spPr>
        </p:pic>
        <p:pic>
          <p:nvPicPr>
            <p:cNvPr id="189" name="Image" descr="Image"/>
            <p:cNvPicPr>
              <a:picLocks noChangeAspect="1"/>
            </p:cNvPicPr>
            <p:nvPr/>
          </p:nvPicPr>
          <p:blipFill>
            <a:blip r:embed="rId10"/>
            <a:stretch>
              <a:fillRect/>
            </a:stretch>
          </p:blipFill>
          <p:spPr>
            <a:xfrm>
              <a:off x="0" y="2438763"/>
              <a:ext cx="2819400" cy="482601"/>
            </a:xfrm>
            <a:prstGeom prst="rect">
              <a:avLst/>
            </a:prstGeom>
            <a:ln w="12700" cap="flat">
              <a:noFill/>
              <a:miter lim="400000"/>
            </a:ln>
            <a:effectLst/>
          </p:spPr>
        </p:pic>
      </p:grpSp>
      <p:grpSp>
        <p:nvGrpSpPr>
          <p:cNvPr id="197" name="Group"/>
          <p:cNvGrpSpPr/>
          <p:nvPr/>
        </p:nvGrpSpPr>
        <p:grpSpPr>
          <a:xfrm>
            <a:off x="9954532" y="2911353"/>
            <a:ext cx="11658222" cy="8014754"/>
            <a:chOff x="0" y="0"/>
            <a:chExt cx="11658220" cy="8014752"/>
          </a:xfrm>
        </p:grpSpPr>
        <p:pic>
          <p:nvPicPr>
            <p:cNvPr id="191" name="Image" descr="Image"/>
            <p:cNvPicPr>
              <a:picLocks noChangeAspect="1"/>
            </p:cNvPicPr>
            <p:nvPr/>
          </p:nvPicPr>
          <p:blipFill>
            <a:blip r:embed="rId11"/>
            <a:stretch>
              <a:fillRect/>
            </a:stretch>
          </p:blipFill>
          <p:spPr>
            <a:xfrm>
              <a:off x="5697077" y="0"/>
              <a:ext cx="876301" cy="469900"/>
            </a:xfrm>
            <a:prstGeom prst="rect">
              <a:avLst/>
            </a:prstGeom>
            <a:ln w="12700" cap="flat">
              <a:noFill/>
              <a:miter lim="400000"/>
            </a:ln>
            <a:effectLst/>
          </p:spPr>
        </p:pic>
        <p:pic>
          <p:nvPicPr>
            <p:cNvPr id="192" name="Image" descr="Image"/>
            <p:cNvPicPr>
              <a:picLocks noChangeAspect="1"/>
            </p:cNvPicPr>
            <p:nvPr/>
          </p:nvPicPr>
          <p:blipFill>
            <a:blip r:embed="rId12"/>
            <a:stretch>
              <a:fillRect/>
            </a:stretch>
          </p:blipFill>
          <p:spPr>
            <a:xfrm>
              <a:off x="10781920" y="4811024"/>
              <a:ext cx="876301" cy="469901"/>
            </a:xfrm>
            <a:prstGeom prst="rect">
              <a:avLst/>
            </a:prstGeom>
            <a:ln w="12700" cap="flat">
              <a:noFill/>
              <a:miter lim="400000"/>
            </a:ln>
            <a:effectLst/>
          </p:spPr>
        </p:pic>
        <p:pic>
          <p:nvPicPr>
            <p:cNvPr id="193" name="Image" descr="Image"/>
            <p:cNvPicPr>
              <a:picLocks noChangeAspect="1"/>
            </p:cNvPicPr>
            <p:nvPr/>
          </p:nvPicPr>
          <p:blipFill>
            <a:blip r:embed="rId13"/>
            <a:stretch>
              <a:fillRect/>
            </a:stretch>
          </p:blipFill>
          <p:spPr>
            <a:xfrm>
              <a:off x="10781920" y="2386870"/>
              <a:ext cx="876301" cy="469901"/>
            </a:xfrm>
            <a:prstGeom prst="rect">
              <a:avLst/>
            </a:prstGeom>
            <a:ln w="12700" cap="flat">
              <a:noFill/>
              <a:miter lim="400000"/>
            </a:ln>
            <a:effectLst/>
          </p:spPr>
        </p:pic>
        <p:pic>
          <p:nvPicPr>
            <p:cNvPr id="194" name="Image" descr="Image"/>
            <p:cNvPicPr>
              <a:picLocks noChangeAspect="1"/>
            </p:cNvPicPr>
            <p:nvPr/>
          </p:nvPicPr>
          <p:blipFill>
            <a:blip r:embed="rId14"/>
            <a:stretch>
              <a:fillRect/>
            </a:stretch>
          </p:blipFill>
          <p:spPr>
            <a:xfrm>
              <a:off x="0" y="2336070"/>
              <a:ext cx="876301" cy="469901"/>
            </a:xfrm>
            <a:prstGeom prst="rect">
              <a:avLst/>
            </a:prstGeom>
            <a:ln w="12700" cap="flat">
              <a:noFill/>
              <a:miter lim="400000"/>
            </a:ln>
            <a:effectLst/>
          </p:spPr>
        </p:pic>
        <p:pic>
          <p:nvPicPr>
            <p:cNvPr id="195" name="Image" descr="Image"/>
            <p:cNvPicPr>
              <a:picLocks noChangeAspect="1"/>
            </p:cNvPicPr>
            <p:nvPr/>
          </p:nvPicPr>
          <p:blipFill>
            <a:blip r:embed="rId15"/>
            <a:stretch>
              <a:fillRect/>
            </a:stretch>
          </p:blipFill>
          <p:spPr>
            <a:xfrm>
              <a:off x="6485154" y="7544852"/>
              <a:ext cx="876301" cy="469901"/>
            </a:xfrm>
            <a:prstGeom prst="rect">
              <a:avLst/>
            </a:prstGeom>
            <a:ln w="12700" cap="flat">
              <a:noFill/>
              <a:miter lim="400000"/>
            </a:ln>
            <a:effectLst/>
          </p:spPr>
        </p:pic>
        <p:pic>
          <p:nvPicPr>
            <p:cNvPr id="196" name="Image" descr="Image"/>
            <p:cNvPicPr>
              <a:picLocks noChangeAspect="1"/>
            </p:cNvPicPr>
            <p:nvPr/>
          </p:nvPicPr>
          <p:blipFill>
            <a:blip r:embed="rId16"/>
            <a:stretch>
              <a:fillRect/>
            </a:stretch>
          </p:blipFill>
          <p:spPr>
            <a:xfrm>
              <a:off x="0" y="4772924"/>
              <a:ext cx="876300" cy="469901"/>
            </a:xfrm>
            <a:prstGeom prst="rect">
              <a:avLst/>
            </a:prstGeom>
            <a:ln w="12700" cap="flat">
              <a:noFill/>
              <a:miter lim="400000"/>
            </a:ln>
            <a:effectLst/>
          </p:spPr>
        </p:pic>
      </p:grpSp>
      <p:sp>
        <p:nvSpPr>
          <p:cNvPr id="202" name="If an honest party outputs a block at some index then all honest parties output the same block at that index"/>
          <p:cNvSpPr txBox="1"/>
          <p:nvPr/>
        </p:nvSpPr>
        <p:spPr>
          <a:xfrm>
            <a:off x="381000" y="3195697"/>
            <a:ext cx="12947124" cy="1375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L="889000" lvl="1" indent="-381000" algn="l">
              <a:spcBef>
                <a:spcPts val="1000"/>
              </a:spcBef>
              <a:buClr>
                <a:srgbClr val="E2BC00"/>
              </a:buClr>
              <a:buSzPct val="70000"/>
              <a:buChar char="‣"/>
              <a:defRPr sz="4400">
                <a:solidFill>
                  <a:srgbClr val="000000"/>
                </a:solidFill>
              </a:defRPr>
            </a:pPr>
            <a:r>
              <a:rPr lang="en-US" sz="4000" dirty="0">
                <a:latin typeface="Avenir Light" panose="020B0402020203020204" pitchFamily="34" charset="77"/>
              </a:rPr>
              <a:t>Any honest parties (who have output block k) agree on the contents of block k</a:t>
            </a:r>
            <a:endParaRPr sz="4000" dirty="0">
              <a:latin typeface="Avenir Light" panose="020B0402020203020204" pitchFamily="34" charset="77"/>
            </a:endParaRPr>
          </a:p>
        </p:txBody>
      </p:sp>
      <p:sp>
        <p:nvSpPr>
          <p:cNvPr id="203" name="Every honest party eventually outputs a block at all indices"/>
          <p:cNvSpPr txBox="1"/>
          <p:nvPr/>
        </p:nvSpPr>
        <p:spPr>
          <a:xfrm>
            <a:off x="380999" y="5797931"/>
            <a:ext cx="11181171" cy="1375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L="889000" lvl="1" indent="-381000" algn="l">
              <a:spcBef>
                <a:spcPts val="1000"/>
              </a:spcBef>
              <a:buClr>
                <a:srgbClr val="E2BC00"/>
              </a:buClr>
              <a:buSzPct val="70000"/>
              <a:buChar char="‣"/>
              <a:defRPr sz="4400">
                <a:solidFill>
                  <a:srgbClr val="000000"/>
                </a:solidFill>
              </a:defRPr>
            </a:pPr>
            <a:r>
              <a:rPr sz="4000" dirty="0">
                <a:latin typeface="Avenir Light" panose="020B0402020203020204" pitchFamily="34" charset="77"/>
              </a:rPr>
              <a:t>Every honest party eventually outputs a block at all indices</a:t>
            </a:r>
          </a:p>
        </p:txBody>
      </p:sp>
      <p:sp>
        <p:nvSpPr>
          <p:cNvPr id="204" name="If an honest party outputs a block and a proof, then anybody with access to some public parameters can validate the respective block and proof (and dishonest parties cannot forge valid proofs)"/>
          <p:cNvSpPr txBox="1"/>
          <p:nvPr/>
        </p:nvSpPr>
        <p:spPr>
          <a:xfrm>
            <a:off x="375529" y="10763798"/>
            <a:ext cx="15802420" cy="1990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marL="889000" lvl="1" indent="-381000" algn="l">
              <a:spcBef>
                <a:spcPts val="1000"/>
              </a:spcBef>
              <a:buClr>
                <a:srgbClr val="E2BC00"/>
              </a:buClr>
              <a:buSzPct val="70000"/>
              <a:buChar char="‣"/>
              <a:defRPr sz="4400">
                <a:solidFill>
                  <a:srgbClr val="000000"/>
                </a:solidFill>
              </a:defRPr>
            </a:pPr>
            <a:r>
              <a:rPr sz="4000" dirty="0">
                <a:latin typeface="Avenir Light" panose="020B0402020203020204" pitchFamily="34" charset="77"/>
              </a:rPr>
              <a:t>If an honest party outputs a block and a proof, then anybody with access to some public parameters can validate the respective block and proof (and dishonest parties cannot forge valid proofs)</a:t>
            </a:r>
          </a:p>
        </p:txBody>
      </p:sp>
      <p:sp>
        <p:nvSpPr>
          <p:cNvPr id="205" name="State Machine Replication: Goals"/>
          <p:cNvSpPr txBox="1"/>
          <p:nvPr/>
        </p:nvSpPr>
        <p:spPr>
          <a:xfrm>
            <a:off x="375529" y="367063"/>
            <a:ext cx="14048717" cy="1283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7400">
                <a:solidFill>
                  <a:srgbClr val="990000"/>
                </a:solidFill>
              </a:defRPr>
            </a:lvl1pPr>
          </a:lstStyle>
          <a:p>
            <a:r>
              <a:rPr dirty="0">
                <a:latin typeface="Avenir Light" panose="020B0402020203020204" pitchFamily="34" charset="77"/>
              </a:rPr>
              <a:t>State Machine Replication: Goals</a:t>
            </a:r>
          </a:p>
        </p:txBody>
      </p:sp>
    </p:spTree>
    <p:extLst>
      <p:ext uri="{BB962C8B-B14F-4D97-AF65-F5344CB8AC3E}">
        <p14:creationId xmlns:p14="http://schemas.microsoft.com/office/powerpoint/2010/main" val="127732687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iterate>
                                    <p:tmAbs val="0"/>
                                  </p:iterate>
                                  <p:childTnLst>
                                    <p:set>
                                      <p:cBhvr>
                                        <p:cTn id="18" fill="hold">
                                          <p:stCondLst>
                                            <p:cond delay="0"/>
                                          </p:stCondLst>
                                        </p:cTn>
                                        <p:tgtEl>
                                          <p:spTgt spid="202"/>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152"/>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iterate>
                                    <p:tmAbs val="0"/>
                                  </p:iterate>
                                  <p:childTnLst>
                                    <p:set>
                                      <p:cBhvr>
                                        <p:cTn id="24" fill="hold"/>
                                        <p:tgtEl>
                                          <p:spTgt spid="20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iterate>
                                    <p:tmAbs val="0"/>
                                  </p:iterate>
                                  <p:childTnLst>
                                    <p:set>
                                      <p:cBhvr>
                                        <p:cTn id="28" fill="hold">
                                          <p:stCondLst>
                                            <p:cond delay="0"/>
                                          </p:stCondLst>
                                        </p:cTn>
                                        <p:tgtEl>
                                          <p:spTgt spid="203"/>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grpId="0" nodeType="afterEffect">
                                  <p:stCondLst>
                                    <p:cond delay="0"/>
                                  </p:stCondLst>
                                  <p:iterate>
                                    <p:tmAbs val="0"/>
                                  </p:iterate>
                                  <p:childTnLst>
                                    <p:set>
                                      <p:cBhvr>
                                        <p:cTn id="31" fill="hold"/>
                                        <p:tgtEl>
                                          <p:spTgt spid="149"/>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iterate>
                                    <p:tmAbs val="0"/>
                                  </p:iterate>
                                  <p:childTnLst>
                                    <p:set>
                                      <p:cBhvr>
                                        <p:cTn id="34" fill="hold"/>
                                        <p:tgtEl>
                                          <p:spTgt spid="1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iterate>
                                    <p:tmAbs val="0"/>
                                  </p:iterate>
                                  <p:childTnLst>
                                    <p:set>
                                      <p:cBhvr>
                                        <p:cTn id="38" fill="hold">
                                          <p:stCondLst>
                                            <p:cond delay="0"/>
                                          </p:stCondLst>
                                        </p:cTn>
                                        <p:tgtEl>
                                          <p:spTgt spid="148"/>
                                        </p:tgtEl>
                                        <p:attrNameLst>
                                          <p:attrName>style.visibility</p:attrName>
                                        </p:attrNameLst>
                                      </p:cBhvr>
                                      <p:to>
                                        <p:strVal val="hidden"/>
                                      </p:to>
                                    </p:set>
                                  </p:childTnLst>
                                </p:cTn>
                              </p:par>
                            </p:childTnLst>
                          </p:cTn>
                        </p:par>
                        <p:par>
                          <p:cTn id="39" fill="hold">
                            <p:stCondLst>
                              <p:cond delay="0"/>
                            </p:stCondLst>
                            <p:childTnLst>
                              <p:par>
                                <p:cTn id="40" presetID="1" presetClass="entr" presetSubtype="0" fill="hold" grpId="0" nodeType="afterEffect">
                                  <p:stCondLst>
                                    <p:cond delay="0"/>
                                  </p:stCondLst>
                                  <p:iterate>
                                    <p:tmAbs val="0"/>
                                  </p:iterate>
                                  <p:childTnLst>
                                    <p:set>
                                      <p:cBhvr>
                                        <p:cTn id="41" fill="hold"/>
                                        <p:tgtEl>
                                          <p:spTgt spid="153"/>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iterate>
                                    <p:tmAbs val="0"/>
                                  </p:iterate>
                                  <p:childTnLst>
                                    <p:set>
                                      <p:cBhvr>
                                        <p:cTn id="44" fill="hold"/>
                                        <p:tgtEl>
                                          <p:spTgt spid="20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iterate>
                                    <p:tmAbs val="0"/>
                                  </p:iterate>
                                  <p:childTnLst>
                                    <p:set>
                                      <p:cBhvr>
                                        <p:cTn id="48" fill="hold"/>
                                        <p:tgtEl>
                                          <p:spTgt spid="19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iterate>
                                    <p:tmAbs val="0"/>
                                  </p:iterate>
                                  <p:childTnLst>
                                    <p:set>
                                      <p:cBhvr>
                                        <p:cTn id="52" fill="hold">
                                          <p:stCondLst>
                                            <p:cond delay="0"/>
                                          </p:stCondLst>
                                        </p:cTn>
                                        <p:tgtEl>
                                          <p:spTgt spid="2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advAuto="0"/>
      <p:bldP spid="148" grpId="1" animBg="1" advAuto="0"/>
      <p:bldP spid="149" grpId="0" animBg="1" advAuto="0"/>
      <p:bldP spid="152" grpId="0" animBg="1" advAuto="0"/>
      <p:bldP spid="153" grpId="0" animBg="1" advAuto="0"/>
      <p:bldP spid="184" grpId="0" animBg="1" advAuto="0"/>
      <p:bldP spid="190" grpId="0" animBg="1" advAuto="0"/>
      <p:bldP spid="197" grpId="0" animBg="1" advAuto="0"/>
      <p:bldP spid="202" grpId="0" animBg="1" advAuto="0"/>
      <p:bldP spid="202" grpId="1" animBg="1" advAuto="0"/>
      <p:bldP spid="203" grpId="0" animBg="1" advAuto="0"/>
      <p:bldP spid="203" grpId="1" animBg="1" advAuto="0"/>
      <p:bldP spid="204" grpId="0" animBg="1" advAuto="0"/>
      <p:bldP spid="204"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1" name="Group"/>
          <p:cNvGrpSpPr/>
          <p:nvPr/>
        </p:nvGrpSpPr>
        <p:grpSpPr>
          <a:xfrm>
            <a:off x="14955367" y="3059048"/>
            <a:ext cx="5805866" cy="3624425"/>
            <a:chOff x="0" y="0"/>
            <a:chExt cx="5805865" cy="3624424"/>
          </a:xfrm>
        </p:grpSpPr>
        <p:sp>
          <p:nvSpPr>
            <p:cNvPr id="209" name="Triangle"/>
            <p:cNvSpPr/>
            <p:nvPr/>
          </p:nvSpPr>
          <p:spPr>
            <a:xfrm>
              <a:off x="0" y="0"/>
              <a:ext cx="5805865" cy="351531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298080">
                <a:alpha val="90023"/>
              </a:srgbClr>
            </a:solidFill>
            <a:ln w="12700" cap="flat">
              <a:noFill/>
              <a:miter lim="400000"/>
            </a:ln>
            <a:effectLst/>
          </p:spPr>
          <p:txBody>
            <a:bodyPr wrap="square" lIns="71437" tIns="71437" rIns="71437" bIns="71437" numCol="1" anchor="ctr">
              <a:noAutofit/>
            </a:bodyPr>
            <a:lstStyle/>
            <a:p>
              <a:pPr>
                <a:defRPr sz="4000">
                  <a:solidFill>
                    <a:srgbClr val="000000"/>
                  </a:solidFill>
                </a:defRPr>
              </a:pPr>
              <a:endParaRPr dirty="0">
                <a:latin typeface="Avenir Light" panose="020B0402020203020204" pitchFamily="34" charset="77"/>
              </a:endParaRPr>
            </a:p>
          </p:txBody>
        </p:sp>
        <p:sp>
          <p:nvSpPr>
            <p:cNvPr id="210" name="asynchronous"/>
            <p:cNvSpPr txBox="1"/>
            <p:nvPr/>
          </p:nvSpPr>
          <p:spPr>
            <a:xfrm rot="3180000">
              <a:off x="2001194" y="1528564"/>
              <a:ext cx="3404967" cy="7867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4000">
                  <a:solidFill>
                    <a:srgbClr val="FFFFFF"/>
                  </a:solidFill>
                </a:defRPr>
              </a:lvl1pPr>
            </a:lstStyle>
            <a:p>
              <a:r>
                <a:rPr dirty="0">
                  <a:latin typeface="Avenir Light" panose="020B0402020203020204" pitchFamily="34" charset="77"/>
                </a:rPr>
                <a:t>asynchronous</a:t>
              </a:r>
            </a:p>
          </p:txBody>
        </p:sp>
      </p:grpSp>
      <p:sp>
        <p:nvSpPr>
          <p:cNvPr id="212" name="Slide Number"/>
          <p:cNvSpPr txBox="1">
            <a:spLocks noGrp="1"/>
          </p:cNvSpPr>
          <p:nvPr>
            <p:ph type="sldNum" sz="quarter" idx="2"/>
          </p:nvPr>
        </p:nvSpPr>
        <p:spPr>
          <a:xfrm>
            <a:off x="23672800" y="13031364"/>
            <a:ext cx="397544" cy="7290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l" defTabSz="457200">
              <a:defRPr sz="3800">
                <a:solidFill>
                  <a:srgbClr val="064986"/>
                </a:solidFill>
              </a:defRPr>
            </a:lvl1pPr>
          </a:lstStyle>
          <a:p>
            <a:fld id="{86CB4B4D-7CA3-9044-876B-883B54F8677D}" type="slidenum">
              <a:rPr/>
              <a:t>4</a:t>
            </a:fld>
            <a:endParaRPr dirty="0"/>
          </a:p>
        </p:txBody>
      </p:sp>
      <p:grpSp>
        <p:nvGrpSpPr>
          <p:cNvPr id="215" name="Group"/>
          <p:cNvGrpSpPr/>
          <p:nvPr/>
        </p:nvGrpSpPr>
        <p:grpSpPr>
          <a:xfrm>
            <a:off x="3622768" y="3032978"/>
            <a:ext cx="5560025" cy="4149117"/>
            <a:chOff x="0" y="0"/>
            <a:chExt cx="5560024" cy="4149115"/>
          </a:xfrm>
        </p:grpSpPr>
        <p:sp>
          <p:nvSpPr>
            <p:cNvPr id="213" name="Triangle"/>
            <p:cNvSpPr/>
            <p:nvPr/>
          </p:nvSpPr>
          <p:spPr>
            <a:xfrm>
              <a:off x="0" y="0"/>
              <a:ext cx="5560024" cy="3557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6">
                <a:hueOff val="-193447"/>
                <a:satOff val="3713"/>
                <a:lumOff val="11329"/>
                <a:alpha val="40000"/>
              </a:schemeClr>
            </a:solidFill>
            <a:ln w="12700" cap="flat">
              <a:noFill/>
              <a:miter lim="400000"/>
            </a:ln>
            <a:effectLst/>
          </p:spPr>
          <p:txBody>
            <a:bodyPr wrap="square" lIns="71437" tIns="71437" rIns="71437" bIns="71437" numCol="1" anchor="ctr">
              <a:noAutofit/>
            </a:bodyPr>
            <a:lstStyle/>
            <a:p>
              <a:pPr>
                <a:defRPr sz="4000">
                  <a:solidFill>
                    <a:srgbClr val="000000"/>
                  </a:solidFill>
                </a:defRPr>
              </a:pPr>
              <a:endParaRPr dirty="0">
                <a:latin typeface="Avenir Light" panose="020B0402020203020204" pitchFamily="34" charset="77"/>
              </a:endParaRPr>
            </a:p>
          </p:txBody>
        </p:sp>
        <p:sp>
          <p:nvSpPr>
            <p:cNvPr id="214" name="synchronous"/>
            <p:cNvSpPr/>
            <p:nvPr/>
          </p:nvSpPr>
          <p:spPr>
            <a:xfrm rot="18420000">
              <a:off x="-133027" y="1723006"/>
              <a:ext cx="4092396" cy="75982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lvl1pPr>
                <a:defRPr sz="4000">
                  <a:solidFill>
                    <a:srgbClr val="000000"/>
                  </a:solidFill>
                </a:defRPr>
              </a:lvl1pPr>
            </a:lstStyle>
            <a:p>
              <a:r>
                <a:rPr dirty="0">
                  <a:latin typeface="Avenir Light" panose="020B0402020203020204" pitchFamily="34" charset="77"/>
                </a:rPr>
                <a:t>synchronous</a:t>
              </a:r>
            </a:p>
          </p:txBody>
        </p:sp>
      </p:grpSp>
      <p:sp>
        <p:nvSpPr>
          <p:cNvPr id="216" name="network-agnostic"/>
          <p:cNvSpPr txBox="1"/>
          <p:nvPr/>
        </p:nvSpPr>
        <p:spPr>
          <a:xfrm>
            <a:off x="11113003" y="5192412"/>
            <a:ext cx="2157993" cy="1375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defTabSz="457200">
              <a:defRPr sz="4000">
                <a:solidFill>
                  <a:srgbClr val="000000"/>
                </a:solidFill>
                <a:latin typeface="Gill Sans"/>
                <a:ea typeface="Gill Sans"/>
                <a:cs typeface="Gill Sans"/>
                <a:sym typeface="Gill Sans"/>
              </a:defRPr>
            </a:lvl1pPr>
          </a:lstStyle>
          <a:p>
            <a:r>
              <a:rPr dirty="0">
                <a:latin typeface="Avenir Book" panose="02000503020000020003" pitchFamily="2" charset="0"/>
              </a:rPr>
              <a:t>network-agnostic</a:t>
            </a:r>
          </a:p>
        </p:txBody>
      </p:sp>
      <p:sp>
        <p:nvSpPr>
          <p:cNvPr id="217" name="adversary can corrupt ts &lt; n/2"/>
          <p:cNvSpPr txBox="1"/>
          <p:nvPr/>
        </p:nvSpPr>
        <p:spPr>
          <a:xfrm>
            <a:off x="684054" y="2200194"/>
            <a:ext cx="6916957"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l" defTabSz="457200">
              <a:defRPr sz="4000">
                <a:solidFill>
                  <a:srgbClr val="000000"/>
                </a:solidFill>
                <a:latin typeface="Gill Sans"/>
                <a:ea typeface="Gill Sans"/>
                <a:cs typeface="Gill Sans"/>
                <a:sym typeface="Gill Sans"/>
              </a:defRPr>
            </a:pPr>
            <a:r>
              <a:rPr dirty="0">
                <a:latin typeface="Avenir Book" panose="02000503020000020003" pitchFamily="2" charset="0"/>
              </a:rPr>
              <a:t>adversary can corrupt </a:t>
            </a:r>
            <a:r>
              <a:rPr dirty="0" err="1">
                <a:latin typeface="Avenir Book" panose="02000503020000020003" pitchFamily="2" charset="0"/>
              </a:rPr>
              <a:t>t</a:t>
            </a:r>
            <a:r>
              <a:rPr baseline="-5999" dirty="0" err="1">
                <a:latin typeface="Avenir Book" panose="02000503020000020003" pitchFamily="2" charset="0"/>
              </a:rPr>
              <a:t>s</a:t>
            </a:r>
            <a:r>
              <a:rPr dirty="0">
                <a:latin typeface="Avenir Book" panose="02000503020000020003" pitchFamily="2" charset="0"/>
              </a:rPr>
              <a:t> &lt; n/2</a:t>
            </a:r>
          </a:p>
        </p:txBody>
      </p:sp>
      <p:sp>
        <p:nvSpPr>
          <p:cNvPr id="218" name="adversary can corrupt ta &lt; n/3"/>
          <p:cNvSpPr txBox="1"/>
          <p:nvPr/>
        </p:nvSpPr>
        <p:spPr>
          <a:xfrm>
            <a:off x="16523282" y="2220614"/>
            <a:ext cx="6949017"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l" defTabSz="457200">
              <a:defRPr sz="4000">
                <a:solidFill>
                  <a:srgbClr val="000000"/>
                </a:solidFill>
                <a:latin typeface="Gill Sans"/>
                <a:ea typeface="Gill Sans"/>
                <a:cs typeface="Gill Sans"/>
                <a:sym typeface="Gill Sans"/>
              </a:defRPr>
            </a:pPr>
            <a:r>
              <a:rPr dirty="0">
                <a:latin typeface="Avenir Book" panose="02000503020000020003" pitchFamily="2" charset="0"/>
              </a:rPr>
              <a:t>adversary can corrupt t</a:t>
            </a:r>
            <a:r>
              <a:rPr baseline="-5999" dirty="0">
                <a:latin typeface="Avenir Book" panose="02000503020000020003" pitchFamily="2" charset="0"/>
              </a:rPr>
              <a:t>a</a:t>
            </a:r>
            <a:r>
              <a:rPr dirty="0">
                <a:latin typeface="Avenir Book" panose="02000503020000020003" pitchFamily="2" charset="0"/>
              </a:rPr>
              <a:t> &lt; n/3</a:t>
            </a:r>
          </a:p>
        </p:txBody>
      </p:sp>
      <p:sp>
        <p:nvSpPr>
          <p:cNvPr id="219" name="adversary can corrupt ts or ta depending on the network state; 2ts + ta &lt; n"/>
          <p:cNvSpPr txBox="1"/>
          <p:nvPr/>
        </p:nvSpPr>
        <p:spPr>
          <a:xfrm>
            <a:off x="3134830" y="6898324"/>
            <a:ext cx="16760998"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l">
              <a:spcBef>
                <a:spcPts val="1000"/>
              </a:spcBef>
              <a:defRPr sz="4000">
                <a:solidFill>
                  <a:srgbClr val="000000"/>
                </a:solidFill>
                <a:latin typeface="Gill Sans"/>
                <a:ea typeface="Gill Sans"/>
                <a:cs typeface="Gill Sans"/>
                <a:sym typeface="Gill Sans"/>
              </a:defRPr>
            </a:pPr>
            <a:r>
              <a:rPr dirty="0">
                <a:latin typeface="Avenir Book" panose="02000503020000020003" pitchFamily="2" charset="0"/>
              </a:rPr>
              <a:t>adversary can corrupt </a:t>
            </a:r>
            <a:r>
              <a:rPr dirty="0" err="1">
                <a:latin typeface="Avenir Book" panose="02000503020000020003" pitchFamily="2" charset="0"/>
              </a:rPr>
              <a:t>t</a:t>
            </a:r>
            <a:r>
              <a:rPr baseline="-5999" dirty="0" err="1">
                <a:latin typeface="Avenir Book" panose="02000503020000020003" pitchFamily="2" charset="0"/>
              </a:rPr>
              <a:t>s</a:t>
            </a:r>
            <a:r>
              <a:rPr dirty="0">
                <a:latin typeface="Avenir Book" panose="02000503020000020003" pitchFamily="2" charset="0"/>
              </a:rPr>
              <a:t> or t</a:t>
            </a:r>
            <a:r>
              <a:rPr baseline="-5999" dirty="0">
                <a:latin typeface="Avenir Book" panose="02000503020000020003" pitchFamily="2" charset="0"/>
              </a:rPr>
              <a:t>a</a:t>
            </a:r>
            <a:r>
              <a:rPr dirty="0">
                <a:latin typeface="Avenir Book" panose="02000503020000020003" pitchFamily="2" charset="0"/>
              </a:rPr>
              <a:t> depending on the network state; 2t</a:t>
            </a:r>
            <a:r>
              <a:rPr baseline="-5999" dirty="0">
                <a:latin typeface="Avenir Book" panose="02000503020000020003" pitchFamily="2" charset="0"/>
              </a:rPr>
              <a:t>s</a:t>
            </a:r>
            <a:r>
              <a:rPr dirty="0">
                <a:latin typeface="Avenir Book" panose="02000503020000020003" pitchFamily="2" charset="0"/>
              </a:rPr>
              <a:t> + t</a:t>
            </a:r>
            <a:r>
              <a:rPr baseline="-5999" dirty="0">
                <a:latin typeface="Avenir Book" panose="02000503020000020003" pitchFamily="2" charset="0"/>
              </a:rPr>
              <a:t>a</a:t>
            </a:r>
            <a:r>
              <a:rPr dirty="0">
                <a:latin typeface="Avenir Book" panose="02000503020000020003" pitchFamily="2" charset="0"/>
              </a:rPr>
              <a:t> &lt; n</a:t>
            </a:r>
          </a:p>
        </p:txBody>
      </p:sp>
      <p:sp>
        <p:nvSpPr>
          <p:cNvPr id="220" name="[Blum et al ’19-’21]"/>
          <p:cNvSpPr txBox="1"/>
          <p:nvPr/>
        </p:nvSpPr>
        <p:spPr>
          <a:xfrm>
            <a:off x="19895828" y="6879141"/>
            <a:ext cx="4432303"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l">
              <a:spcBef>
                <a:spcPts val="1000"/>
              </a:spcBef>
              <a:defRPr sz="4000">
                <a:solidFill>
                  <a:srgbClr val="000000"/>
                </a:solidFill>
                <a:latin typeface="Gill Sans"/>
                <a:ea typeface="Gill Sans"/>
                <a:cs typeface="Gill Sans"/>
                <a:sym typeface="Gill Sans"/>
              </a:defRPr>
            </a:lvl1pPr>
          </a:lstStyle>
          <a:p>
            <a:r>
              <a:rPr dirty="0">
                <a:latin typeface="Avenir Book" panose="02000503020000020003" pitchFamily="2" charset="0"/>
              </a:rPr>
              <a:t>[Blum et al ’19-’21]</a:t>
            </a:r>
          </a:p>
        </p:txBody>
      </p:sp>
      <p:sp>
        <p:nvSpPr>
          <p:cNvPr id="221" name="n parties"/>
          <p:cNvSpPr txBox="1"/>
          <p:nvPr/>
        </p:nvSpPr>
        <p:spPr>
          <a:xfrm>
            <a:off x="21593664" y="663871"/>
            <a:ext cx="2703507" cy="735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9634" tIns="59634" rIns="59634" bIns="59634">
            <a:spAutoFit/>
          </a:bodyPr>
          <a:lstStyle>
            <a:lvl1pPr indent="63500" algn="l" defTabSz="3086100">
              <a:spcBef>
                <a:spcPts val="500"/>
              </a:spcBef>
              <a:defRPr sz="4000">
                <a:solidFill>
                  <a:srgbClr val="000000"/>
                </a:solidFill>
                <a:latin typeface="Gill Sans"/>
                <a:ea typeface="Gill Sans"/>
                <a:cs typeface="Gill Sans"/>
                <a:sym typeface="Gill Sans"/>
              </a:defRPr>
            </a:lvl1pPr>
          </a:lstStyle>
          <a:p>
            <a:r>
              <a:rPr dirty="0">
                <a:latin typeface="Avenir Book" panose="02000503020000020003" pitchFamily="2" charset="0"/>
              </a:rPr>
              <a:t>n parties</a:t>
            </a:r>
          </a:p>
        </p:txBody>
      </p:sp>
      <p:sp>
        <p:nvSpPr>
          <p:cNvPr id="222" name="Communication efficiency?"/>
          <p:cNvSpPr txBox="1"/>
          <p:nvPr/>
        </p:nvSpPr>
        <p:spPr>
          <a:xfrm>
            <a:off x="18071375" y="2943236"/>
            <a:ext cx="6312625"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l" defTabSz="457200">
              <a:defRPr sz="4000">
                <a:solidFill>
                  <a:srgbClr val="991201"/>
                </a:solidFill>
                <a:latin typeface="Gill Sans"/>
                <a:ea typeface="Gill Sans"/>
                <a:cs typeface="Gill Sans"/>
                <a:sym typeface="Gill Sans"/>
              </a:defRPr>
            </a:lvl1pPr>
          </a:lstStyle>
          <a:p>
            <a:r>
              <a:rPr dirty="0">
                <a:latin typeface="Avenir Book" panose="02000503020000020003" pitchFamily="2" charset="0"/>
              </a:rPr>
              <a:t>Communication efficiency?</a:t>
            </a:r>
          </a:p>
        </p:txBody>
      </p:sp>
      <p:sp>
        <p:nvSpPr>
          <p:cNvPr id="223" name="ta ≤ ts"/>
          <p:cNvSpPr txBox="1"/>
          <p:nvPr/>
        </p:nvSpPr>
        <p:spPr>
          <a:xfrm>
            <a:off x="1404019" y="6879142"/>
            <a:ext cx="1413848"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l" defTabSz="457200">
              <a:defRPr sz="4000">
                <a:solidFill>
                  <a:srgbClr val="000000"/>
                </a:solidFill>
                <a:latin typeface="Gill Sans"/>
                <a:ea typeface="Gill Sans"/>
                <a:cs typeface="Gill Sans"/>
                <a:sym typeface="Gill Sans"/>
              </a:defRPr>
            </a:pPr>
            <a:r>
              <a:rPr dirty="0">
                <a:latin typeface="Avenir Book" panose="02000503020000020003" pitchFamily="2" charset="0"/>
              </a:rPr>
              <a:t>t</a:t>
            </a:r>
            <a:r>
              <a:rPr baseline="-5999" dirty="0">
                <a:latin typeface="Avenir Book" panose="02000503020000020003" pitchFamily="2" charset="0"/>
              </a:rPr>
              <a:t>a</a:t>
            </a:r>
            <a:r>
              <a:rPr dirty="0">
                <a:latin typeface="Avenir Book" panose="02000503020000020003" pitchFamily="2" charset="0"/>
              </a:rPr>
              <a:t> </a:t>
            </a:r>
            <a:r>
              <a:rPr sz="3900" dirty="0">
                <a:latin typeface="Avenir Book" panose="02000503020000020003" pitchFamily="2" charset="0"/>
              </a:rPr>
              <a:t>≤</a:t>
            </a:r>
            <a:r>
              <a:rPr dirty="0">
                <a:latin typeface="Avenir Book" panose="02000503020000020003" pitchFamily="2" charset="0"/>
              </a:rPr>
              <a:t> </a:t>
            </a:r>
            <a:r>
              <a:rPr dirty="0" err="1">
                <a:latin typeface="Avenir Book" panose="02000503020000020003" pitchFamily="2" charset="0"/>
              </a:rPr>
              <a:t>t</a:t>
            </a:r>
            <a:r>
              <a:rPr baseline="-5999" dirty="0" err="1">
                <a:latin typeface="Avenir Book" panose="02000503020000020003" pitchFamily="2" charset="0"/>
              </a:rPr>
              <a:t>s</a:t>
            </a:r>
            <a:endParaRPr baseline="-5999" dirty="0">
              <a:latin typeface="Avenir Book" panose="02000503020000020003" pitchFamily="2" charset="0"/>
            </a:endParaRPr>
          </a:p>
        </p:txBody>
      </p:sp>
      <p:sp>
        <p:nvSpPr>
          <p:cNvPr id="2" name="State Machine Replication: Challenges">
            <a:extLst>
              <a:ext uri="{FF2B5EF4-FFF2-40B4-BE49-F238E27FC236}">
                <a16:creationId xmlns:a16="http://schemas.microsoft.com/office/drawing/2014/main" id="{C5ABFFB5-F90F-F48B-B70C-34DC2C75E749}"/>
              </a:ext>
            </a:extLst>
          </p:cNvPr>
          <p:cNvSpPr txBox="1"/>
          <p:nvPr/>
        </p:nvSpPr>
        <p:spPr>
          <a:xfrm>
            <a:off x="182193" y="255934"/>
            <a:ext cx="16331394" cy="1283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7400">
                <a:solidFill>
                  <a:srgbClr val="990000"/>
                </a:solidFill>
              </a:defRPr>
            </a:lvl1pPr>
          </a:lstStyle>
          <a:p>
            <a:r>
              <a:rPr dirty="0">
                <a:latin typeface="Avenir Light" panose="020B0402020203020204" pitchFamily="34" charset="77"/>
              </a:rPr>
              <a:t>State Machine Replication: Challenges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000000 0.000000 L -0.196228 0.000000" pathEditMode="relative">
                                      <p:cBhvr>
                                        <p:cTn id="6" dur="1000" fill="hold"/>
                                        <p:tgtEl>
                                          <p:spTgt spid="211"/>
                                        </p:tgtEl>
                                        <p:attrNameLst>
                                          <p:attrName>ppt_x</p:attrName>
                                          <p:attrName>ppt_y</p:attrName>
                                        </p:attrNameLst>
                                      </p:cBhvr>
                                    </p:animMotion>
                                  </p:childTnLst>
                                </p:cTn>
                              </p:par>
                            </p:childTnLst>
                          </p:cTn>
                        </p:par>
                        <p:par>
                          <p:cTn id="7" fill="hold">
                            <p:stCondLst>
                              <p:cond delay="0"/>
                            </p:stCondLst>
                            <p:childTnLst>
                              <p:par>
                                <p:cTn id="8" presetID="-1" presetClass="path" presetSubtype="0" accel="50000" decel="50000" fill="hold" nodeType="withEffect">
                                  <p:stCondLst>
                                    <p:cond delay="0"/>
                                  </p:stCondLst>
                                  <p:childTnLst>
                                    <p:animMotion origin="layout" path="M 0.000000 0.000000 L 0.206314 -0.000472" pathEditMode="relative">
                                      <p:cBhvr>
                                        <p:cTn id="9" dur="1000" fill="hold"/>
                                        <p:tgtEl>
                                          <p:spTgt spid="215"/>
                                        </p:tgtEl>
                                        <p:attrNameLst>
                                          <p:attrName>ppt_x</p:attrName>
                                          <p:attrName>ppt_y</p:attrName>
                                        </p:attrNameLst>
                                      </p:cBhvr>
                                    </p:animMotion>
                                  </p:childTnLst>
                                </p:cTn>
                              </p:par>
                            </p:childTnLst>
                          </p:cTn>
                        </p:par>
                        <p:par>
                          <p:cTn id="10" fill="hold">
                            <p:stCondLst>
                              <p:cond delay="1000"/>
                            </p:stCondLst>
                            <p:childTnLst>
                              <p:par>
                                <p:cTn id="11" presetID="1" presetClass="entr" presetSubtype="0" fill="hold" grpId="3" nodeType="afterEffect">
                                  <p:stCondLst>
                                    <p:cond delay="0"/>
                                  </p:stCondLst>
                                  <p:iterate>
                                    <p:tmAbs val="0"/>
                                  </p:iterate>
                                  <p:childTnLst>
                                    <p:set>
                                      <p:cBhvr>
                                        <p:cTn id="12" fill="hold"/>
                                        <p:tgtEl>
                                          <p:spTgt spid="216"/>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4" nodeType="afterEffect">
                                  <p:stCondLst>
                                    <p:cond delay="0"/>
                                  </p:stCondLst>
                                  <p:iterate>
                                    <p:tmAbs val="0"/>
                                  </p:iterate>
                                  <p:childTnLst>
                                    <p:set>
                                      <p:cBhvr>
                                        <p:cTn id="15" fill="hold"/>
                                        <p:tgtEl>
                                          <p:spTgt spid="219"/>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5" nodeType="afterEffect">
                                  <p:stCondLst>
                                    <p:cond delay="0"/>
                                  </p:stCondLst>
                                  <p:iterate>
                                    <p:tmAbs val="0"/>
                                  </p:iterate>
                                  <p:childTnLst>
                                    <p:set>
                                      <p:cBhvr>
                                        <p:cTn id="18" fill="hold"/>
                                        <p:tgtEl>
                                          <p:spTgt spid="220"/>
                                        </p:tgtEl>
                                        <p:attrNameLst>
                                          <p:attrName>style.visibility</p:attrName>
                                        </p:attrNameLst>
                                      </p:cBhvr>
                                      <p:to>
                                        <p:strVal val="visible"/>
                                      </p:to>
                                    </p:set>
                                  </p:childTnLst>
                                </p:cTn>
                              </p:par>
                            </p:childTnLst>
                          </p:cTn>
                        </p:par>
                        <p:par>
                          <p:cTn id="19" fill="hold">
                            <p:stCondLst>
                              <p:cond delay="1000"/>
                            </p:stCondLst>
                            <p:childTnLst>
                              <p:par>
                                <p:cTn id="20" presetID="1" presetClass="exit" presetSubtype="0" fill="hold" grpId="6" nodeType="afterEffect">
                                  <p:stCondLst>
                                    <p:cond delay="0"/>
                                  </p:stCondLst>
                                  <p:iterate>
                                    <p:tmAbs val="0"/>
                                  </p:iterate>
                                  <p:childTnLst>
                                    <p:set>
                                      <p:cBhvr>
                                        <p:cTn id="21" fill="hold">
                                          <p:stCondLst>
                                            <p:cond delay="0"/>
                                          </p:stCondLst>
                                        </p:cTn>
                                        <p:tgtEl>
                                          <p:spTgt spid="217"/>
                                        </p:tgtEl>
                                        <p:attrNameLst>
                                          <p:attrName>style.visibility</p:attrName>
                                        </p:attrNameLst>
                                      </p:cBhvr>
                                      <p:to>
                                        <p:strVal val="hidden"/>
                                      </p:to>
                                    </p:set>
                                  </p:childTnLst>
                                </p:cTn>
                              </p:par>
                            </p:childTnLst>
                          </p:cTn>
                        </p:par>
                        <p:par>
                          <p:cTn id="22" fill="hold">
                            <p:stCondLst>
                              <p:cond delay="1000"/>
                            </p:stCondLst>
                            <p:childTnLst>
                              <p:par>
                                <p:cTn id="23" presetID="1" presetClass="exit" presetSubtype="0" fill="hold" grpId="7" nodeType="afterEffect">
                                  <p:stCondLst>
                                    <p:cond delay="0"/>
                                  </p:stCondLst>
                                  <p:iterate>
                                    <p:tmAbs val="0"/>
                                  </p:iterate>
                                  <p:childTnLst>
                                    <p:set>
                                      <p:cBhvr>
                                        <p:cTn id="24" fill="hold">
                                          <p:stCondLst>
                                            <p:cond delay="0"/>
                                          </p:stCondLst>
                                        </p:cTn>
                                        <p:tgtEl>
                                          <p:spTgt spid="218"/>
                                        </p:tgtEl>
                                        <p:attrNameLst>
                                          <p:attrName>style.visibility</p:attrName>
                                        </p:attrNameLst>
                                      </p:cBhvr>
                                      <p:to>
                                        <p:strVal val="hidden"/>
                                      </p:to>
                                    </p:set>
                                  </p:childTnLst>
                                </p:cTn>
                              </p:par>
                            </p:childTnLst>
                          </p:cTn>
                        </p:par>
                        <p:par>
                          <p:cTn id="25" fill="hold">
                            <p:stCondLst>
                              <p:cond delay="1000"/>
                            </p:stCondLst>
                            <p:childTnLst>
                              <p:par>
                                <p:cTn id="26" presetID="1" presetClass="entr" presetSubtype="0" fill="hold" grpId="8" nodeType="afterEffect">
                                  <p:stCondLst>
                                    <p:cond delay="0"/>
                                  </p:stCondLst>
                                  <p:iterate>
                                    <p:tmAbs val="0"/>
                                  </p:iterate>
                                  <p:childTnLst>
                                    <p:set>
                                      <p:cBhvr>
                                        <p:cTn id="27" fill="hold"/>
                                        <p:tgtEl>
                                          <p:spTgt spid="22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9" nodeType="clickEffect">
                                  <p:stCondLst>
                                    <p:cond delay="0"/>
                                  </p:stCondLst>
                                  <p:iterate>
                                    <p:tmAbs val="0"/>
                                  </p:iterate>
                                  <p:childTnLst>
                                    <p:set>
                                      <p:cBhvr>
                                        <p:cTn id="31" fill="hold"/>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3" animBg="1" advAuto="0"/>
      <p:bldP spid="217" grpId="6" animBg="1" advAuto="0"/>
      <p:bldP spid="218" grpId="7" animBg="1" advAuto="0"/>
      <p:bldP spid="219" grpId="4" animBg="1" advAuto="0"/>
      <p:bldP spid="220" grpId="5" animBg="1" advAuto="0"/>
      <p:bldP spid="222" grpId="9" animBg="1" advAuto="0"/>
      <p:bldP spid="223" grpId="8" animBg="1" advAuto="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8" name="Slide Number"/>
          <p:cNvSpPr txBox="1">
            <a:spLocks noGrp="1"/>
          </p:cNvSpPr>
          <p:nvPr>
            <p:ph type="sldNum" sz="quarter" idx="2"/>
          </p:nvPr>
        </p:nvSpPr>
        <p:spPr>
          <a:xfrm>
            <a:off x="23672800" y="13031364"/>
            <a:ext cx="397544" cy="7290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l" defTabSz="457200">
              <a:defRPr sz="3800">
                <a:solidFill>
                  <a:srgbClr val="064986"/>
                </a:solidFill>
              </a:defRPr>
            </a:lvl1pPr>
          </a:lstStyle>
          <a:p>
            <a:fld id="{86CB4B4D-7CA3-9044-876B-883B54F8677D}" type="slidenum">
              <a:rPr/>
              <a:t>5</a:t>
            </a:fld>
            <a:endParaRPr dirty="0"/>
          </a:p>
        </p:txBody>
      </p:sp>
      <p:sp>
        <p:nvSpPr>
          <p:cNvPr id="230" name="Rounded Rectangle"/>
          <p:cNvSpPr/>
          <p:nvPr/>
        </p:nvSpPr>
        <p:spPr>
          <a:xfrm>
            <a:off x="16720081" y="1502015"/>
            <a:ext cx="1712462" cy="4063873"/>
          </a:xfrm>
          <a:prstGeom prst="roundRect">
            <a:avLst>
              <a:gd name="adj" fmla="val 50000"/>
            </a:avLst>
          </a:prstGeom>
          <a:solidFill>
            <a:srgbClr val="B4B4B4"/>
          </a:solidFill>
          <a:ln w="76200">
            <a:solidFill>
              <a:srgbClr val="000000"/>
            </a:solidFill>
            <a:miter lim="400000"/>
          </a:ln>
        </p:spPr>
        <p:txBody>
          <a:bodyPr lIns="71437" tIns="71437" rIns="71437" bIns="71437" anchor="ctr"/>
          <a:lstStyle/>
          <a:p>
            <a:pPr>
              <a:defRPr>
                <a:solidFill>
                  <a:srgbClr val="FFFFFF"/>
                </a:solidFill>
              </a:defRPr>
            </a:pPr>
            <a:endParaRPr dirty="0">
              <a:latin typeface="Avenir Light" panose="020B0402020203020204" pitchFamily="34" charset="77"/>
            </a:endParaRPr>
          </a:p>
        </p:txBody>
      </p:sp>
      <p:sp>
        <p:nvSpPr>
          <p:cNvPr id="231" name="Circle"/>
          <p:cNvSpPr/>
          <p:nvPr/>
        </p:nvSpPr>
        <p:spPr>
          <a:xfrm>
            <a:off x="16941311" y="1751907"/>
            <a:ext cx="1270001" cy="1270001"/>
          </a:xfrm>
          <a:prstGeom prst="ellipse">
            <a:avLst/>
          </a:prstGeom>
          <a:solidFill>
            <a:srgbClr val="000000"/>
          </a:solidFill>
          <a:ln w="12700">
            <a:miter lim="400000"/>
          </a:ln>
        </p:spPr>
        <p:txBody>
          <a:bodyPr lIns="71437" tIns="71437" rIns="71437" bIns="71437" anchor="ctr"/>
          <a:lstStyle/>
          <a:p>
            <a:pPr>
              <a:defRPr>
                <a:solidFill>
                  <a:srgbClr val="FFFFFF"/>
                </a:solidFill>
              </a:defRPr>
            </a:pPr>
            <a:endParaRPr dirty="0">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232" name="Synchronous network,…"/>
              <p:cNvSpPr txBox="1"/>
              <p:nvPr/>
            </p:nvSpPr>
            <p:spPr>
              <a:xfrm>
                <a:off x="18774533" y="1657445"/>
                <a:ext cx="5179302" cy="1458925"/>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none" lIns="71437" tIns="71437" rIns="71437" bIns="71437" anchor="ctr">
                <a:spAutoFit/>
              </a:bodyPr>
              <a:lstStyle/>
              <a:p>
                <a:pPr algn="l" defTabSz="457200">
                  <a:defRPr sz="4000">
                    <a:solidFill>
                      <a:srgbClr val="000000"/>
                    </a:solidFill>
                    <a:latin typeface="Gill Sans"/>
                    <a:ea typeface="Gill Sans"/>
                    <a:cs typeface="Gill Sans"/>
                    <a:sym typeface="Gill Sans"/>
                  </a:defRPr>
                </a:pPr>
                <a:r>
                  <a:rPr dirty="0">
                    <a:latin typeface="Avenir Book" panose="02000503020000020003" pitchFamily="2" charset="0"/>
                  </a:rPr>
                  <a:t>Synchronous network,</a:t>
                </a:r>
              </a:p>
              <a:p>
                <a:pPr algn="l" defTabSz="457200">
                  <a:defRPr sz="4000">
                    <a:solidFill>
                      <a:srgbClr val="000000"/>
                    </a:solidFill>
                    <a:latin typeface="Gill Sans"/>
                    <a:ea typeface="Gill Sans"/>
                    <a:cs typeface="Gill Sans"/>
                    <a:sym typeface="Gill Sans"/>
                  </a:defRPr>
                </a:pPr>
                <a14:m>
                  <m:oMath xmlns:m="http://schemas.openxmlformats.org/officeDocument/2006/math">
                    <m:sSub>
                      <m:sSubPr>
                        <m:ctrlPr>
                          <a:rPr sz="4650" i="1">
                            <a:solidFill>
                              <a:srgbClr val="000000"/>
                            </a:solidFill>
                            <a:latin typeface="Cambria Math" panose="02040503050406030204" pitchFamily="18" charset="0"/>
                          </a:rPr>
                        </m:ctrlPr>
                      </m:sSubPr>
                      <m:e>
                        <m:r>
                          <a:rPr sz="4650">
                            <a:solidFill>
                              <a:srgbClr val="000000"/>
                            </a:solidFill>
                            <a:latin typeface="Cambria Math" panose="02040503050406030204" pitchFamily="18" charset="0"/>
                          </a:rPr>
                          <m:t>𝑡</m:t>
                        </m:r>
                      </m:e>
                      <m:sub>
                        <m:r>
                          <a:rPr sz="4650">
                            <a:solidFill>
                              <a:srgbClr val="000000"/>
                            </a:solidFill>
                            <a:latin typeface="Cambria Math" panose="02040503050406030204" pitchFamily="18" charset="0"/>
                          </a:rPr>
                          <m:t>𝑠</m:t>
                        </m:r>
                      </m:sub>
                    </m:sSub>
                  </m:oMath>
                </a14:m>
                <a:r>
                  <a:rPr dirty="0">
                    <a:latin typeface="Avenir Book" panose="02000503020000020003" pitchFamily="2" charset="0"/>
                  </a:rPr>
                  <a:t> corruptions</a:t>
                </a:r>
              </a:p>
            </p:txBody>
          </p:sp>
        </mc:Choice>
        <mc:Fallback xmlns="">
          <p:sp>
            <p:nvSpPr>
              <p:cNvPr id="232" name="Synchronous network,…"/>
              <p:cNvSpPr txBox="1">
                <a:spLocks noRot="1" noChangeAspect="1" noMove="1" noResize="1" noEditPoints="1" noAdjustHandles="1" noChangeArrowheads="1" noChangeShapeType="1" noTextEdit="1"/>
              </p:cNvSpPr>
              <p:nvPr/>
            </p:nvSpPr>
            <p:spPr>
              <a:xfrm>
                <a:off x="18774533" y="1657445"/>
                <a:ext cx="5179302" cy="1458925"/>
              </a:xfrm>
              <a:prstGeom prst="rect">
                <a:avLst/>
              </a:prstGeom>
              <a:blipFill>
                <a:blip r:embed="rId3"/>
                <a:stretch>
                  <a:fillRect l="-4657" t="-5172" r="-3676" b="-15517"/>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3" name="Asynchronous network,…"/>
              <p:cNvSpPr txBox="1"/>
              <p:nvPr/>
            </p:nvSpPr>
            <p:spPr>
              <a:xfrm>
                <a:off x="18800559" y="3923629"/>
                <a:ext cx="5464636" cy="1451422"/>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none" lIns="71437" tIns="71437" rIns="71437" bIns="71437" anchor="ctr">
                <a:spAutoFit/>
              </a:bodyPr>
              <a:lstStyle/>
              <a:p>
                <a:pPr algn="l" defTabSz="457200">
                  <a:defRPr sz="4000">
                    <a:solidFill>
                      <a:srgbClr val="000000"/>
                    </a:solidFill>
                    <a:latin typeface="Gill Sans"/>
                    <a:ea typeface="Gill Sans"/>
                    <a:cs typeface="Gill Sans"/>
                    <a:sym typeface="Gill Sans"/>
                  </a:defRPr>
                </a:pPr>
                <a:r>
                  <a:rPr dirty="0">
                    <a:latin typeface="Avenir Book" panose="02000503020000020003" pitchFamily="2" charset="0"/>
                  </a:rPr>
                  <a:t>Asynchronous network,</a:t>
                </a:r>
              </a:p>
              <a:p>
                <a:pPr algn="l" defTabSz="457200">
                  <a:defRPr sz="4000">
                    <a:solidFill>
                      <a:srgbClr val="000000"/>
                    </a:solidFill>
                    <a:latin typeface="Gill Sans"/>
                    <a:ea typeface="Gill Sans"/>
                    <a:cs typeface="Gill Sans"/>
                    <a:sym typeface="Gill Sans"/>
                  </a:defRPr>
                </a:pPr>
                <a14:m>
                  <m:oMath xmlns:m="http://schemas.openxmlformats.org/officeDocument/2006/math">
                    <m:sSub>
                      <m:sSubPr>
                        <m:ctrlPr>
                          <a:rPr sz="4600" i="1">
                            <a:solidFill>
                              <a:srgbClr val="000000"/>
                            </a:solidFill>
                            <a:latin typeface="Cambria Math" panose="02040503050406030204" pitchFamily="18" charset="0"/>
                          </a:rPr>
                        </m:ctrlPr>
                      </m:sSubPr>
                      <m:e>
                        <m:r>
                          <a:rPr sz="4600">
                            <a:solidFill>
                              <a:srgbClr val="000000"/>
                            </a:solidFill>
                            <a:latin typeface="Cambria Math" panose="02040503050406030204" pitchFamily="18" charset="0"/>
                          </a:rPr>
                          <m:t>𝑡</m:t>
                        </m:r>
                      </m:e>
                      <m:sub>
                        <m:r>
                          <a:rPr sz="4600">
                            <a:solidFill>
                              <a:srgbClr val="000000"/>
                            </a:solidFill>
                            <a:latin typeface="Cambria Math" panose="02040503050406030204" pitchFamily="18" charset="0"/>
                          </a:rPr>
                          <m:t>𝑎</m:t>
                        </m:r>
                      </m:sub>
                    </m:sSub>
                  </m:oMath>
                </a14:m>
                <a:r>
                  <a:rPr dirty="0">
                    <a:latin typeface="Avenir Book" panose="02000503020000020003" pitchFamily="2" charset="0"/>
                  </a:rPr>
                  <a:t> corruptions</a:t>
                </a:r>
              </a:p>
            </p:txBody>
          </p:sp>
        </mc:Choice>
        <mc:Fallback xmlns="">
          <p:sp>
            <p:nvSpPr>
              <p:cNvPr id="233" name="Asynchronous network,…"/>
              <p:cNvSpPr txBox="1">
                <a:spLocks noRot="1" noChangeAspect="1" noMove="1" noResize="1" noEditPoints="1" noAdjustHandles="1" noChangeArrowheads="1" noChangeShapeType="1" noTextEdit="1"/>
              </p:cNvSpPr>
              <p:nvPr/>
            </p:nvSpPr>
            <p:spPr>
              <a:xfrm>
                <a:off x="18800559" y="3923629"/>
                <a:ext cx="5464636" cy="1451422"/>
              </a:xfrm>
              <a:prstGeom prst="rect">
                <a:avLst/>
              </a:prstGeom>
              <a:blipFill>
                <a:blip r:embed="rId4"/>
                <a:stretch>
                  <a:fillRect l="-4408" t="-6087" r="-3480" b="-15652"/>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34" name="Network-agnostic model (original flavor from [Blum et al.])"/>
          <p:cNvSpPr txBox="1"/>
          <p:nvPr/>
        </p:nvSpPr>
        <p:spPr>
          <a:xfrm>
            <a:off x="671185" y="2092591"/>
            <a:ext cx="14095204"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l" defTabSz="457200">
              <a:defRPr sz="4000">
                <a:solidFill>
                  <a:srgbClr val="000000"/>
                </a:solidFill>
                <a:latin typeface="Gill Sans"/>
                <a:ea typeface="Gill Sans"/>
                <a:cs typeface="Gill Sans"/>
                <a:sym typeface="Gill Sans"/>
              </a:defRPr>
            </a:lvl1pPr>
          </a:lstStyle>
          <a:p>
            <a:r>
              <a:rPr dirty="0">
                <a:latin typeface="Avenir Book" panose="02000503020000020003" pitchFamily="2" charset="0"/>
              </a:rPr>
              <a:t>Network-agnostic model (original flavor from [Blum et al.</a:t>
            </a:r>
            <a:r>
              <a:rPr lang="en-US" dirty="0">
                <a:latin typeface="Avenir Book" panose="02000503020000020003" pitchFamily="2" charset="0"/>
              </a:rPr>
              <a:t> ‘19</a:t>
            </a:r>
            <a:r>
              <a:rPr dirty="0">
                <a:latin typeface="Avenir Book" panose="02000503020000020003" pitchFamily="2" charset="0"/>
              </a:rPr>
              <a:t>])</a:t>
            </a:r>
          </a:p>
        </p:txBody>
      </p:sp>
      <p:grpSp>
        <p:nvGrpSpPr>
          <p:cNvPr id="237" name="Group"/>
          <p:cNvGrpSpPr/>
          <p:nvPr/>
        </p:nvGrpSpPr>
        <p:grpSpPr>
          <a:xfrm>
            <a:off x="14490942" y="5772627"/>
            <a:ext cx="9736267" cy="1613161"/>
            <a:chOff x="-1" y="0"/>
            <a:chExt cx="9736266" cy="1613160"/>
          </a:xfrm>
        </p:grpSpPr>
        <mc:AlternateContent xmlns:mc="http://schemas.openxmlformats.org/markup-compatibility/2006" xmlns:a14="http://schemas.microsoft.com/office/drawing/2010/main">
          <mc:Choice Requires="a14">
            <p:sp>
              <p:nvSpPr>
                <p:cNvPr id="235" name="Adversary secretly chooses…"/>
                <p:cNvSpPr txBox="1"/>
                <p:nvPr/>
              </p:nvSpPr>
              <p:spPr>
                <a:xfrm>
                  <a:off x="527592" y="206880"/>
                  <a:ext cx="9208673" cy="1406280"/>
                </a:xfrm>
                <a:prstGeom prst="rect">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none" lIns="71437" tIns="71437" rIns="71437" bIns="71437" numCol="1" anchor="ctr">
                  <a:spAutoFit/>
                </a:bodyPr>
                <a:lstStyle/>
                <a:p>
                  <a:pPr algn="l" defTabSz="457200">
                    <a:defRPr sz="4000">
                      <a:solidFill>
                        <a:srgbClr val="000000"/>
                      </a:solidFill>
                      <a:latin typeface="Gill Sans"/>
                      <a:ea typeface="Gill Sans"/>
                      <a:cs typeface="Gill Sans"/>
                      <a:sym typeface="Gill Sans"/>
                    </a:defRPr>
                  </a:pPr>
                  <a:r>
                    <a:rPr dirty="0">
                      <a:latin typeface="Avenir Book" panose="02000503020000020003" pitchFamily="2" charset="0"/>
                    </a:rPr>
                    <a:t>Adversary secretly chooses</a:t>
                  </a:r>
                </a:p>
                <a:p>
                  <a:pPr algn="l" defTabSz="457200">
                    <a:defRPr sz="4000">
                      <a:solidFill>
                        <a:srgbClr val="000000"/>
                      </a:solidFill>
                      <a:latin typeface="Gill Sans"/>
                      <a:ea typeface="Gill Sans"/>
                      <a:cs typeface="Gill Sans"/>
                      <a:sym typeface="Gill Sans"/>
                    </a:defRPr>
                  </a:pPr>
                  <a:r>
                    <a:rPr dirty="0">
                      <a:latin typeface="Avenir Book" panose="02000503020000020003" pitchFamily="2" charset="0"/>
                    </a:rPr>
                    <a:t>setting + set of parties </a:t>
                  </a:r>
                  <a14:m>
                    <m:oMath xmlns:m="http://schemas.openxmlformats.org/officeDocument/2006/math">
                      <m:r>
                        <a:rPr sz="4300">
                          <a:solidFill>
                            <a:srgbClr val="000000"/>
                          </a:solidFill>
                          <a:latin typeface="Cambria Math" panose="02040503050406030204" pitchFamily="18" charset="0"/>
                        </a:rPr>
                        <m:t>𝐶</m:t>
                      </m:r>
                      <m:r>
                        <a:rPr sz="4300">
                          <a:solidFill>
                            <a:srgbClr val="000000"/>
                          </a:solidFill>
                          <a:latin typeface="Cambria Math" panose="02040503050406030204" pitchFamily="18" charset="0"/>
                        </a:rPr>
                        <m:t>⊂</m:t>
                      </m:r>
                      <m:r>
                        <a:rPr sz="4300">
                          <a:solidFill>
                            <a:srgbClr val="000000"/>
                          </a:solidFill>
                          <a:latin typeface="Cambria Math" panose="02040503050406030204" pitchFamily="18" charset="0"/>
                        </a:rPr>
                        <m:t>𝑃</m:t>
                      </m:r>
                    </m:oMath>
                  </a14:m>
                  <a:r>
                    <a:rPr dirty="0">
                      <a:latin typeface="Avenir Book" panose="02000503020000020003" pitchFamily="2" charset="0"/>
                    </a:rPr>
                    <a:t> to corrupt</a:t>
                  </a:r>
                </a:p>
              </p:txBody>
            </p:sp>
          </mc:Choice>
          <mc:Fallback xmlns="">
            <p:sp>
              <p:nvSpPr>
                <p:cNvPr id="235" name="Adversary secretly chooses…"/>
                <p:cNvSpPr txBox="1">
                  <a:spLocks noRot="1" noChangeAspect="1" noMove="1" noResize="1" noEditPoints="1" noAdjustHandles="1" noChangeArrowheads="1" noChangeShapeType="1" noTextEdit="1"/>
                </p:cNvSpPr>
                <p:nvPr/>
              </p:nvSpPr>
              <p:spPr>
                <a:xfrm>
                  <a:off x="527592" y="206880"/>
                  <a:ext cx="9208673" cy="1406280"/>
                </a:xfrm>
                <a:prstGeom prst="rect">
                  <a:avLst/>
                </a:prstGeom>
                <a:blipFill>
                  <a:blip r:embed="rId5"/>
                  <a:stretch>
                    <a:fillRect l="-2479" t="-5357" r="-2479" b="-16071"/>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36" name="1"/>
            <p:cNvSpPr txBox="1"/>
            <p:nvPr/>
          </p:nvSpPr>
          <p:spPr>
            <a:xfrm>
              <a:off x="-1" y="0"/>
              <a:ext cx="508733" cy="904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b="1">
                  <a:latin typeface="Helvetica"/>
                  <a:ea typeface="Helvetica"/>
                  <a:cs typeface="Helvetica"/>
                  <a:sym typeface="Helvetica"/>
                </a:defRPr>
              </a:lvl1pPr>
            </a:lstStyle>
            <a:p>
              <a:r>
                <a:rPr b="0" dirty="0">
                  <a:latin typeface="Arial" panose="020B0604020202020204" pitchFamily="34" charset="0"/>
                  <a:cs typeface="Arial" panose="020B0604020202020204" pitchFamily="34" charset="0"/>
                </a:rPr>
                <a:t>1</a:t>
              </a:r>
            </a:p>
          </p:txBody>
        </p:sp>
      </p:grpSp>
      <p:grpSp>
        <p:nvGrpSpPr>
          <p:cNvPr id="240" name="Group"/>
          <p:cNvGrpSpPr/>
          <p:nvPr/>
        </p:nvGrpSpPr>
        <p:grpSpPr>
          <a:xfrm>
            <a:off x="943028" y="7431185"/>
            <a:ext cx="3719863" cy="1143542"/>
            <a:chOff x="-1" y="0"/>
            <a:chExt cx="3719862" cy="1143541"/>
          </a:xfrm>
        </p:grpSpPr>
        <p:sp>
          <p:nvSpPr>
            <p:cNvPr id="238" name="Run protocol"/>
            <p:cNvSpPr txBox="1"/>
            <p:nvPr/>
          </p:nvSpPr>
          <p:spPr>
            <a:xfrm>
              <a:off x="619655" y="383720"/>
              <a:ext cx="3100206" cy="759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lgn="l" defTabSz="457200">
                <a:defRPr sz="4000">
                  <a:solidFill>
                    <a:srgbClr val="000000"/>
                  </a:solidFill>
                  <a:latin typeface="Gill Sans"/>
                  <a:ea typeface="Gill Sans"/>
                  <a:cs typeface="Gill Sans"/>
                  <a:sym typeface="Gill Sans"/>
                </a:defRPr>
              </a:lvl1pPr>
            </a:lstStyle>
            <a:p>
              <a:r>
                <a:rPr dirty="0">
                  <a:latin typeface="Avenir Book" panose="02000503020000020003" pitchFamily="2" charset="0"/>
                </a:rPr>
                <a:t>Run protocol</a:t>
              </a:r>
            </a:p>
          </p:txBody>
        </p:sp>
        <p:sp>
          <p:nvSpPr>
            <p:cNvPr id="239" name="2"/>
            <p:cNvSpPr txBox="1"/>
            <p:nvPr/>
          </p:nvSpPr>
          <p:spPr>
            <a:xfrm>
              <a:off x="-1" y="0"/>
              <a:ext cx="508733" cy="904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b="1">
                  <a:latin typeface="Helvetica"/>
                  <a:ea typeface="Helvetica"/>
                  <a:cs typeface="Helvetica"/>
                  <a:sym typeface="Helvetica"/>
                </a:defRPr>
              </a:lvl1pPr>
            </a:lstStyle>
            <a:p>
              <a:r>
                <a:rPr b="0" dirty="0">
                  <a:latin typeface="Arial" panose="020B0604020202020204" pitchFamily="34" charset="0"/>
                  <a:cs typeface="Arial" panose="020B0604020202020204" pitchFamily="34" charset="0"/>
                </a:rPr>
                <a:t>2</a:t>
              </a:r>
            </a:p>
          </p:txBody>
        </p:sp>
      </p:grpSp>
      <p:sp>
        <p:nvSpPr>
          <p:cNvPr id="241" name="Adversary"/>
          <p:cNvSpPr txBox="1"/>
          <p:nvPr/>
        </p:nvSpPr>
        <p:spPr>
          <a:xfrm>
            <a:off x="12866272" y="4437469"/>
            <a:ext cx="2414121"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l" defTabSz="457200">
              <a:defRPr sz="4000">
                <a:solidFill>
                  <a:srgbClr val="000000"/>
                </a:solidFill>
                <a:latin typeface="Gill Sans"/>
                <a:ea typeface="Gill Sans"/>
                <a:cs typeface="Gill Sans"/>
                <a:sym typeface="Gill Sans"/>
              </a:defRPr>
            </a:lvl1pPr>
          </a:lstStyle>
          <a:p>
            <a:r>
              <a:rPr dirty="0">
                <a:latin typeface="Avenir Book" panose="02000503020000020003" pitchFamily="2" charset="0"/>
              </a:rPr>
              <a:t>Adversary</a:t>
            </a:r>
          </a:p>
        </p:txBody>
      </p:sp>
      <p:sp>
        <p:nvSpPr>
          <p:cNvPr id="242" name="Environment"/>
          <p:cNvSpPr txBox="1"/>
          <p:nvPr/>
        </p:nvSpPr>
        <p:spPr>
          <a:xfrm>
            <a:off x="3309703" y="4462869"/>
            <a:ext cx="3042499"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l" defTabSz="457200">
              <a:defRPr sz="4000">
                <a:solidFill>
                  <a:srgbClr val="000000"/>
                </a:solidFill>
                <a:latin typeface="Gill Sans"/>
                <a:ea typeface="Gill Sans"/>
                <a:cs typeface="Gill Sans"/>
                <a:sym typeface="Gill Sans"/>
              </a:defRPr>
            </a:lvl1pPr>
          </a:lstStyle>
          <a:p>
            <a:r>
              <a:rPr dirty="0">
                <a:latin typeface="Avenir Book" panose="02000503020000020003" pitchFamily="2" charset="0"/>
              </a:rPr>
              <a:t>Environment</a:t>
            </a:r>
          </a:p>
        </p:txBody>
      </p:sp>
      <p:sp>
        <p:nvSpPr>
          <p:cNvPr id="243" name="Require protocols to be secure in either “setting” (without honest parties knowing which one the adversary chose)"/>
          <p:cNvSpPr txBox="1"/>
          <p:nvPr/>
        </p:nvSpPr>
        <p:spPr>
          <a:xfrm>
            <a:off x="12032868" y="11419691"/>
            <a:ext cx="11086887" cy="1990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lvl="2" algn="l" defTabSz="457200">
              <a:defRPr sz="4000">
                <a:solidFill>
                  <a:srgbClr val="000000"/>
                </a:solidFill>
                <a:latin typeface="Gill Sans"/>
                <a:ea typeface="Gill Sans"/>
                <a:cs typeface="Gill Sans"/>
                <a:sym typeface="Gill Sans"/>
              </a:defRPr>
            </a:pPr>
            <a:r>
              <a:rPr dirty="0">
                <a:latin typeface="Avenir Book" panose="02000503020000020003" pitchFamily="2" charset="0"/>
              </a:rPr>
              <a:t>Require protocols to be secure in either “setting” (without honest parties knowing which one the adversary chose)</a:t>
            </a:r>
          </a:p>
        </p:txBody>
      </p:sp>
      <p:sp>
        <p:nvSpPr>
          <p:cNvPr id="244" name="Line"/>
          <p:cNvSpPr/>
          <p:nvPr/>
        </p:nvSpPr>
        <p:spPr>
          <a:xfrm>
            <a:off x="13996895" y="5480038"/>
            <a:ext cx="1" cy="5459660"/>
          </a:xfrm>
          <a:prstGeom prst="line">
            <a:avLst/>
          </a:prstGeom>
          <a:ln w="76200">
            <a:solidFill>
              <a:srgbClr val="5A5F5E"/>
            </a:solidFill>
            <a:custDash>
              <a:ds d="200000" sp="200000"/>
            </a:custDash>
            <a:miter lim="400000"/>
          </a:ln>
        </p:spPr>
        <p:txBody>
          <a:bodyPr lIns="71437" tIns="71437" rIns="71437" bIns="71437" anchor="ctr"/>
          <a:lstStyle/>
          <a:p>
            <a:endParaRPr dirty="0">
              <a:latin typeface="Avenir Light" panose="020B0402020203020204" pitchFamily="34" charset="77"/>
            </a:endParaRPr>
          </a:p>
        </p:txBody>
      </p:sp>
      <p:sp>
        <p:nvSpPr>
          <p:cNvPr id="245" name="Line"/>
          <p:cNvSpPr/>
          <p:nvPr/>
        </p:nvSpPr>
        <p:spPr>
          <a:xfrm flipH="1">
            <a:off x="4929343" y="8733063"/>
            <a:ext cx="8830921" cy="517049"/>
          </a:xfrm>
          <a:prstGeom prst="line">
            <a:avLst/>
          </a:prstGeom>
          <a:ln w="762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sp>
        <p:nvSpPr>
          <p:cNvPr id="246" name="Line"/>
          <p:cNvSpPr/>
          <p:nvPr/>
        </p:nvSpPr>
        <p:spPr>
          <a:xfrm flipH="1">
            <a:off x="4695070" y="5505438"/>
            <a:ext cx="1" cy="5459660"/>
          </a:xfrm>
          <a:prstGeom prst="line">
            <a:avLst/>
          </a:prstGeom>
          <a:ln w="76200">
            <a:solidFill>
              <a:srgbClr val="5A5F5E"/>
            </a:solidFill>
            <a:custDash>
              <a:ds d="200000" sp="200000"/>
            </a:custDash>
            <a:miter lim="400000"/>
          </a:ln>
        </p:spPr>
        <p:txBody>
          <a:bodyPr lIns="71437" tIns="71437" rIns="71437" bIns="71437" anchor="ctr"/>
          <a:lstStyle/>
          <a:p>
            <a:endParaRPr dirty="0">
              <a:latin typeface="Avenir Light" panose="020B0402020203020204" pitchFamily="34" charset="77"/>
            </a:endParaRPr>
          </a:p>
        </p:txBody>
      </p:sp>
      <p:sp>
        <p:nvSpPr>
          <p:cNvPr id="247" name="Rounded Rectangle"/>
          <p:cNvSpPr/>
          <p:nvPr/>
        </p:nvSpPr>
        <p:spPr>
          <a:xfrm>
            <a:off x="2940842" y="4287596"/>
            <a:ext cx="3508456" cy="1110369"/>
          </a:xfrm>
          <a:prstGeom prst="roundRect">
            <a:avLst>
              <a:gd name="adj" fmla="val 17156"/>
            </a:avLst>
          </a:prstGeom>
          <a:ln w="63500">
            <a:solidFill>
              <a:srgbClr val="808785"/>
            </a:solidFill>
            <a:miter lim="400000"/>
          </a:ln>
        </p:spPr>
        <p:txBody>
          <a:bodyPr lIns="71437" tIns="71437" rIns="71437" bIns="71437" anchor="ctr"/>
          <a:lstStyle/>
          <a:p>
            <a:endParaRPr dirty="0">
              <a:latin typeface="Avenir Light" panose="020B0402020203020204" pitchFamily="34" charset="77"/>
            </a:endParaRPr>
          </a:p>
        </p:txBody>
      </p:sp>
      <p:sp>
        <p:nvSpPr>
          <p:cNvPr id="248" name="Rounded Rectangle"/>
          <p:cNvSpPr/>
          <p:nvPr/>
        </p:nvSpPr>
        <p:spPr>
          <a:xfrm>
            <a:off x="12242667" y="4262196"/>
            <a:ext cx="3508457" cy="1110369"/>
          </a:xfrm>
          <a:prstGeom prst="roundRect">
            <a:avLst>
              <a:gd name="adj" fmla="val 17156"/>
            </a:avLst>
          </a:prstGeom>
          <a:ln w="63500">
            <a:solidFill>
              <a:srgbClr val="808785"/>
            </a:solidFill>
            <a:miter lim="400000"/>
          </a:ln>
        </p:spPr>
        <p:txBody>
          <a:bodyPr lIns="71437" tIns="71437" rIns="71437" bIns="71437" anchor="ctr"/>
          <a:lstStyle/>
          <a:p>
            <a:endParaRPr dirty="0">
              <a:latin typeface="Avenir Light" panose="020B0402020203020204" pitchFamily="34" charset="77"/>
            </a:endParaRPr>
          </a:p>
        </p:txBody>
      </p:sp>
      <p:sp>
        <p:nvSpPr>
          <p:cNvPr id="249" name="Line"/>
          <p:cNvSpPr/>
          <p:nvPr/>
        </p:nvSpPr>
        <p:spPr>
          <a:xfrm>
            <a:off x="4931561" y="7688708"/>
            <a:ext cx="8844731" cy="515759"/>
          </a:xfrm>
          <a:prstGeom prst="line">
            <a:avLst/>
          </a:prstGeom>
          <a:ln w="762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sp>
        <p:nvSpPr>
          <p:cNvPr id="250" name="Line"/>
          <p:cNvSpPr/>
          <p:nvPr/>
        </p:nvSpPr>
        <p:spPr>
          <a:xfrm>
            <a:off x="4931739" y="9778625"/>
            <a:ext cx="8853606" cy="557739"/>
          </a:xfrm>
          <a:prstGeom prst="line">
            <a:avLst/>
          </a:prstGeom>
          <a:ln w="762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sp>
        <p:nvSpPr>
          <p:cNvPr id="251" name="Line"/>
          <p:cNvSpPr/>
          <p:nvPr/>
        </p:nvSpPr>
        <p:spPr>
          <a:xfrm flipH="1">
            <a:off x="4788489" y="6505193"/>
            <a:ext cx="9112299" cy="613113"/>
          </a:xfrm>
          <a:prstGeom prst="line">
            <a:avLst/>
          </a:prstGeom>
          <a:ln w="762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sp>
        <p:nvSpPr>
          <p:cNvPr id="252" name="…"/>
          <p:cNvSpPr txBox="1"/>
          <p:nvPr/>
        </p:nvSpPr>
        <p:spPr>
          <a:xfrm>
            <a:off x="8747180" y="8976935"/>
            <a:ext cx="790576" cy="904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b="1">
                <a:latin typeface="Helvetica"/>
                <a:ea typeface="Helvetica"/>
                <a:cs typeface="Helvetica"/>
                <a:sym typeface="Helvetica"/>
              </a:defRPr>
            </a:lvl1pPr>
          </a:lstStyle>
          <a:p>
            <a:r>
              <a:rPr b="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253" name="“Setting = async; corrupt  ”"/>
              <p:cNvSpPr txBox="1"/>
              <p:nvPr/>
            </p:nvSpPr>
            <p:spPr>
              <a:xfrm>
                <a:off x="6284720" y="5818415"/>
                <a:ext cx="6607000" cy="81329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none" lIns="71437" tIns="71437" rIns="71437" bIns="71437" anchor="ctr">
                <a:spAutoFit/>
              </a:bodyPr>
              <a:lstStyle/>
              <a:p>
                <a:pPr algn="l" defTabSz="457200">
                  <a:defRPr sz="4000">
                    <a:solidFill>
                      <a:srgbClr val="000000"/>
                    </a:solidFill>
                    <a:latin typeface="Gill Sans"/>
                    <a:ea typeface="Gill Sans"/>
                    <a:cs typeface="Gill Sans"/>
                    <a:sym typeface="Gill Sans"/>
                  </a:defRPr>
                </a:pPr>
                <a:r>
                  <a:rPr dirty="0">
                    <a:latin typeface="Avenir Book" panose="02000503020000020003" pitchFamily="2" charset="0"/>
                  </a:rPr>
                  <a:t>“Setting = async; corrupt </a:t>
                </a:r>
                <a14:m>
                  <m:oMath xmlns:m="http://schemas.openxmlformats.org/officeDocument/2006/math">
                    <m:r>
                      <a:rPr sz="4450">
                        <a:solidFill>
                          <a:srgbClr val="000000"/>
                        </a:solidFill>
                        <a:latin typeface="Cambria Math" panose="02040503050406030204" pitchFamily="18" charset="0"/>
                      </a:rPr>
                      <m:t>𝐶</m:t>
                    </m:r>
                  </m:oMath>
                </a14:m>
                <a:r>
                  <a:rPr dirty="0">
                    <a:latin typeface="Avenir Book" panose="02000503020000020003" pitchFamily="2" charset="0"/>
                  </a:rPr>
                  <a:t>”</a:t>
                </a:r>
              </a:p>
            </p:txBody>
          </p:sp>
        </mc:Choice>
        <mc:Fallback xmlns="">
          <p:sp>
            <p:nvSpPr>
              <p:cNvPr id="253" name="“Setting = async; corrupt  ”"/>
              <p:cNvSpPr txBox="1">
                <a:spLocks noRot="1" noChangeAspect="1" noMove="1" noResize="1" noEditPoints="1" noAdjustHandles="1" noChangeArrowheads="1" noChangeShapeType="1" noTextEdit="1"/>
              </p:cNvSpPr>
              <p:nvPr/>
            </p:nvSpPr>
            <p:spPr>
              <a:xfrm>
                <a:off x="6284720" y="5818415"/>
                <a:ext cx="6607000" cy="813299"/>
              </a:xfrm>
              <a:prstGeom prst="rect">
                <a:avLst/>
              </a:prstGeom>
              <a:blipFill>
                <a:blip r:embed="rId6"/>
                <a:stretch>
                  <a:fillRect l="-3448" t="-1515" r="-3257" b="-28788"/>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 name="State Machine Replication: Challenges">
            <a:extLst>
              <a:ext uri="{FF2B5EF4-FFF2-40B4-BE49-F238E27FC236}">
                <a16:creationId xmlns:a16="http://schemas.microsoft.com/office/drawing/2014/main" id="{99CBB70C-9711-B7A2-D574-3B48B224F300}"/>
              </a:ext>
            </a:extLst>
          </p:cNvPr>
          <p:cNvSpPr txBox="1"/>
          <p:nvPr/>
        </p:nvSpPr>
        <p:spPr>
          <a:xfrm>
            <a:off x="182193" y="255934"/>
            <a:ext cx="16331394" cy="1283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7400">
                <a:solidFill>
                  <a:srgbClr val="990000"/>
                </a:solidFill>
              </a:defRPr>
            </a:lvl1pPr>
          </a:lstStyle>
          <a:p>
            <a:r>
              <a:rPr dirty="0">
                <a:latin typeface="Avenir Light" panose="020B0402020203020204" pitchFamily="34" charset="77"/>
              </a:rPr>
              <a:t>State Machine Replication: Challenges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31"/>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23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4" nodeType="afterEffect">
                                  <p:stCondLst>
                                    <p:cond delay="0"/>
                                  </p:stCondLst>
                                  <p:iterate>
                                    <p:tmAbs val="0"/>
                                  </p:iterate>
                                  <p:childTnLst>
                                    <p:set>
                                      <p:cBhvr>
                                        <p:cTn id="15" fill="hold"/>
                                        <p:tgtEl>
                                          <p:spTgt spid="23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5" nodeType="clickEffect">
                                  <p:stCondLst>
                                    <p:cond delay="0"/>
                                  </p:stCondLst>
                                  <p:iterate>
                                    <p:tmAbs val="0"/>
                                  </p:iterate>
                                  <p:childTnLst>
                                    <p:set>
                                      <p:cBhvr>
                                        <p:cTn id="19" fill="hold"/>
                                        <p:tgtEl>
                                          <p:spTgt spid="23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path" presetSubtype="0" accel="50000" decel="50000" fill="hold" nodeType="clickEffect">
                                  <p:stCondLst>
                                    <p:cond delay="0"/>
                                  </p:stCondLst>
                                  <p:childTnLst>
                                    <p:animMotion origin="layout" path="M 0.000000 0.000000 L 0.000020 0.167643" pathEditMode="relative">
                                      <p:cBhvr>
                                        <p:cTn id="23" dur="1000" fill="hold"/>
                                        <p:tgtEl>
                                          <p:spTgt spid="231"/>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7" nodeType="clickEffect">
                                  <p:stCondLst>
                                    <p:cond delay="0"/>
                                  </p:stCondLst>
                                  <p:iterate>
                                    <p:tmAbs val="0"/>
                                  </p:iterate>
                                  <p:childTnLst>
                                    <p:set>
                                      <p:cBhvr>
                                        <p:cTn id="27" fill="hold"/>
                                        <p:tgtEl>
                                          <p:spTgt spid="251"/>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8" nodeType="afterEffect">
                                  <p:stCondLst>
                                    <p:cond delay="0"/>
                                  </p:stCondLst>
                                  <p:iterate>
                                    <p:tmAbs val="0"/>
                                  </p:iterate>
                                  <p:childTnLst>
                                    <p:set>
                                      <p:cBhvr>
                                        <p:cTn id="30" fill="hold"/>
                                        <p:tgtEl>
                                          <p:spTgt spid="2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9" nodeType="clickEffect">
                                  <p:stCondLst>
                                    <p:cond delay="0"/>
                                  </p:stCondLst>
                                  <p:iterate>
                                    <p:tmAbs val="0"/>
                                  </p:iterate>
                                  <p:childTnLst>
                                    <p:set>
                                      <p:cBhvr>
                                        <p:cTn id="34" fill="hold"/>
                                        <p:tgtEl>
                                          <p:spTgt spid="2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0" nodeType="clickEffect">
                                  <p:stCondLst>
                                    <p:cond delay="0"/>
                                  </p:stCondLst>
                                  <p:iterate>
                                    <p:tmAbs val="0"/>
                                  </p:iterate>
                                  <p:childTnLst>
                                    <p:set>
                                      <p:cBhvr>
                                        <p:cTn id="38" fill="hold"/>
                                        <p:tgtEl>
                                          <p:spTgt spid="249"/>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11" nodeType="afterEffect">
                                  <p:stCondLst>
                                    <p:cond delay="0"/>
                                  </p:stCondLst>
                                  <p:iterate>
                                    <p:tmAbs val="0"/>
                                  </p:iterate>
                                  <p:childTnLst>
                                    <p:set>
                                      <p:cBhvr>
                                        <p:cTn id="41" fill="hold"/>
                                        <p:tgtEl>
                                          <p:spTgt spid="245"/>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12" nodeType="afterEffect">
                                  <p:stCondLst>
                                    <p:cond delay="0"/>
                                  </p:stCondLst>
                                  <p:iterate>
                                    <p:tmAbs val="0"/>
                                  </p:iterate>
                                  <p:childTnLst>
                                    <p:set>
                                      <p:cBhvr>
                                        <p:cTn id="44" fill="hold"/>
                                        <p:tgtEl>
                                          <p:spTgt spid="252"/>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13" nodeType="afterEffect">
                                  <p:stCondLst>
                                    <p:cond delay="0"/>
                                  </p:stCondLst>
                                  <p:iterate>
                                    <p:tmAbs val="0"/>
                                  </p:iterate>
                                  <p:childTnLst>
                                    <p:set>
                                      <p:cBhvr>
                                        <p:cTn id="47" fill="hold"/>
                                        <p:tgtEl>
                                          <p:spTgt spid="25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14" nodeType="clickEffect">
                                  <p:stCondLst>
                                    <p:cond delay="0"/>
                                  </p:stCondLst>
                                  <p:iterate>
                                    <p:tmAbs val="0"/>
                                  </p:iterate>
                                  <p:childTnLst>
                                    <p:set>
                                      <p:cBhvr>
                                        <p:cTn id="51" fill="hold"/>
                                        <p:tgtEl>
                                          <p:spTgt spid="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1" animBg="1" advAuto="0"/>
      <p:bldP spid="231" grpId="2" animBg="1" advAuto="0"/>
      <p:bldP spid="232" grpId="3" animBg="1" advAuto="0"/>
      <p:bldP spid="233" grpId="4" animBg="1" advAuto="0"/>
      <p:bldP spid="237" grpId="5" animBg="1" advAuto="0"/>
      <p:bldP spid="240" grpId="9" animBg="1" advAuto="0"/>
      <p:bldP spid="243" grpId="14" animBg="1" advAuto="0"/>
      <p:bldP spid="245" grpId="11" animBg="1" advAuto="0"/>
      <p:bldP spid="249" grpId="10" animBg="1" advAuto="0"/>
      <p:bldP spid="250" grpId="13" animBg="1" advAuto="0"/>
      <p:bldP spid="251" grpId="7" animBg="1" advAuto="0"/>
      <p:bldP spid="252" grpId="12" animBg="1" advAuto="0"/>
      <p:bldP spid="253" grpId="8" animBg="1" advAuto="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9" name="Group"/>
          <p:cNvGrpSpPr/>
          <p:nvPr/>
        </p:nvGrpSpPr>
        <p:grpSpPr>
          <a:xfrm>
            <a:off x="10294328" y="2992693"/>
            <a:ext cx="5805866" cy="3617844"/>
            <a:chOff x="0" y="0"/>
            <a:chExt cx="5805865" cy="3617842"/>
          </a:xfrm>
        </p:grpSpPr>
        <p:sp>
          <p:nvSpPr>
            <p:cNvPr id="257" name="Triangle"/>
            <p:cNvSpPr/>
            <p:nvPr/>
          </p:nvSpPr>
          <p:spPr>
            <a:xfrm>
              <a:off x="0" y="0"/>
              <a:ext cx="5805865" cy="351531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298080">
                <a:alpha val="90023"/>
              </a:srgbClr>
            </a:solidFill>
            <a:ln w="12700" cap="flat">
              <a:noFill/>
              <a:miter lim="400000"/>
            </a:ln>
            <a:effectLst/>
          </p:spPr>
          <p:txBody>
            <a:bodyPr wrap="square" lIns="71437" tIns="71437" rIns="71437" bIns="71437" numCol="1" anchor="ctr">
              <a:noAutofit/>
            </a:bodyPr>
            <a:lstStyle/>
            <a:p>
              <a:pPr>
                <a:defRPr sz="4000">
                  <a:solidFill>
                    <a:srgbClr val="000000"/>
                  </a:solidFill>
                </a:defRPr>
              </a:pPr>
              <a:endParaRPr dirty="0">
                <a:latin typeface="Avenir Light" panose="020B0402020203020204" pitchFamily="34" charset="77"/>
              </a:endParaRPr>
            </a:p>
          </p:txBody>
        </p:sp>
        <p:sp>
          <p:nvSpPr>
            <p:cNvPr id="258" name="asynchronous"/>
            <p:cNvSpPr txBox="1"/>
            <p:nvPr/>
          </p:nvSpPr>
          <p:spPr>
            <a:xfrm rot="3180000">
              <a:off x="2053545" y="1554664"/>
              <a:ext cx="3339603" cy="7867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4000">
                  <a:solidFill>
                    <a:srgbClr val="FFFFFF"/>
                  </a:solidFill>
                </a:defRPr>
              </a:lvl1pPr>
            </a:lstStyle>
            <a:p>
              <a:r>
                <a:rPr dirty="0">
                  <a:latin typeface="Avenir Light" panose="020B0402020203020204" pitchFamily="34" charset="77"/>
                </a:rPr>
                <a:t>asynchronous</a:t>
              </a:r>
            </a:p>
          </p:txBody>
        </p:sp>
      </p:grpSp>
      <p:sp>
        <p:nvSpPr>
          <p:cNvPr id="260" name="Slide Number"/>
          <p:cNvSpPr txBox="1">
            <a:spLocks noGrp="1"/>
          </p:cNvSpPr>
          <p:nvPr>
            <p:ph type="sldNum" sz="quarter" idx="2"/>
          </p:nvPr>
        </p:nvSpPr>
        <p:spPr>
          <a:xfrm>
            <a:off x="23672800" y="13031364"/>
            <a:ext cx="397544" cy="7290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l" defTabSz="457200">
              <a:defRPr sz="3800">
                <a:solidFill>
                  <a:srgbClr val="064986"/>
                </a:solidFill>
              </a:defRPr>
            </a:lvl1pPr>
          </a:lstStyle>
          <a:p>
            <a:fld id="{86CB4B4D-7CA3-9044-876B-883B54F8677D}" type="slidenum">
              <a:rPr/>
              <a:t>6</a:t>
            </a:fld>
            <a:endParaRPr dirty="0"/>
          </a:p>
        </p:txBody>
      </p:sp>
      <p:grpSp>
        <p:nvGrpSpPr>
          <p:cNvPr id="263" name="Group"/>
          <p:cNvGrpSpPr/>
          <p:nvPr/>
        </p:nvGrpSpPr>
        <p:grpSpPr>
          <a:xfrm>
            <a:off x="8594841" y="2954593"/>
            <a:ext cx="5560025" cy="4149117"/>
            <a:chOff x="0" y="0"/>
            <a:chExt cx="5560024" cy="4149115"/>
          </a:xfrm>
        </p:grpSpPr>
        <p:sp>
          <p:nvSpPr>
            <p:cNvPr id="261" name="Triangle"/>
            <p:cNvSpPr/>
            <p:nvPr/>
          </p:nvSpPr>
          <p:spPr>
            <a:xfrm>
              <a:off x="0" y="0"/>
              <a:ext cx="5560024" cy="3557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6">
                <a:hueOff val="-193447"/>
                <a:satOff val="3713"/>
                <a:lumOff val="11329"/>
                <a:alpha val="40000"/>
              </a:schemeClr>
            </a:solidFill>
            <a:ln w="12700" cap="flat">
              <a:noFill/>
              <a:miter lim="400000"/>
            </a:ln>
            <a:effectLst/>
          </p:spPr>
          <p:txBody>
            <a:bodyPr wrap="square" lIns="71437" tIns="71437" rIns="71437" bIns="71437" numCol="1" anchor="ctr">
              <a:noAutofit/>
            </a:bodyPr>
            <a:lstStyle/>
            <a:p>
              <a:pPr>
                <a:defRPr sz="4000">
                  <a:solidFill>
                    <a:srgbClr val="000000"/>
                  </a:solidFill>
                </a:defRPr>
              </a:pPr>
              <a:endParaRPr dirty="0">
                <a:latin typeface="Avenir Light" panose="020B0402020203020204" pitchFamily="34" charset="77"/>
              </a:endParaRPr>
            </a:p>
          </p:txBody>
        </p:sp>
        <p:sp>
          <p:nvSpPr>
            <p:cNvPr id="262" name="synchronous"/>
            <p:cNvSpPr/>
            <p:nvPr/>
          </p:nvSpPr>
          <p:spPr>
            <a:xfrm rot="18420000">
              <a:off x="-133027" y="1723006"/>
              <a:ext cx="4092396" cy="75982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lvl1pPr>
                <a:defRPr sz="4000">
                  <a:solidFill>
                    <a:srgbClr val="000000"/>
                  </a:solidFill>
                </a:defRPr>
              </a:lvl1pPr>
            </a:lstStyle>
            <a:p>
              <a:r>
                <a:rPr dirty="0">
                  <a:latin typeface="Avenir Light" panose="020B0402020203020204" pitchFamily="34" charset="77"/>
                </a:rPr>
                <a:t>synchronous</a:t>
              </a:r>
            </a:p>
          </p:txBody>
        </p:sp>
      </p:grpSp>
      <p:sp>
        <p:nvSpPr>
          <p:cNvPr id="264" name="network-agnostic"/>
          <p:cNvSpPr txBox="1"/>
          <p:nvPr/>
        </p:nvSpPr>
        <p:spPr>
          <a:xfrm>
            <a:off x="11113003" y="5192412"/>
            <a:ext cx="2157993" cy="1375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defTabSz="457200">
              <a:defRPr sz="4000">
                <a:solidFill>
                  <a:srgbClr val="000000"/>
                </a:solidFill>
                <a:latin typeface="Gill Sans"/>
                <a:ea typeface="Gill Sans"/>
                <a:cs typeface="Gill Sans"/>
                <a:sym typeface="Gill Sans"/>
              </a:defRPr>
            </a:lvl1pPr>
          </a:lstStyle>
          <a:p>
            <a:r>
              <a:rPr dirty="0">
                <a:latin typeface="Avenir Book" panose="02000503020000020003" pitchFamily="2" charset="0"/>
              </a:rPr>
              <a:t>network-agnostic</a:t>
            </a:r>
          </a:p>
        </p:txBody>
      </p:sp>
      <p:grpSp>
        <p:nvGrpSpPr>
          <p:cNvPr id="290" name="Group"/>
          <p:cNvGrpSpPr/>
          <p:nvPr/>
        </p:nvGrpSpPr>
        <p:grpSpPr>
          <a:xfrm>
            <a:off x="3622767" y="8401376"/>
            <a:ext cx="16663889" cy="4839164"/>
            <a:chOff x="-1" y="-1"/>
            <a:chExt cx="16663888" cy="4839162"/>
          </a:xfrm>
        </p:grpSpPr>
        <p:grpSp>
          <p:nvGrpSpPr>
            <p:cNvPr id="267" name="Group"/>
            <p:cNvGrpSpPr/>
            <p:nvPr/>
          </p:nvGrpSpPr>
          <p:grpSpPr>
            <a:xfrm>
              <a:off x="-1" y="-1"/>
              <a:ext cx="5560026" cy="4149117"/>
              <a:chOff x="0" y="0"/>
              <a:chExt cx="5560024" cy="4149115"/>
            </a:xfrm>
          </p:grpSpPr>
          <p:sp>
            <p:nvSpPr>
              <p:cNvPr id="265" name="Triangle"/>
              <p:cNvSpPr/>
              <p:nvPr/>
            </p:nvSpPr>
            <p:spPr>
              <a:xfrm>
                <a:off x="0" y="0"/>
                <a:ext cx="5560024" cy="3557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6">
                  <a:hueOff val="-193447"/>
                  <a:satOff val="3713"/>
                  <a:lumOff val="11329"/>
                  <a:alpha val="40000"/>
                </a:schemeClr>
              </a:solidFill>
              <a:ln w="12700" cap="flat">
                <a:noFill/>
                <a:miter lim="400000"/>
              </a:ln>
              <a:effectLst/>
            </p:spPr>
            <p:txBody>
              <a:bodyPr wrap="square" lIns="71437" tIns="71437" rIns="71437" bIns="71437" numCol="1" anchor="ctr">
                <a:noAutofit/>
              </a:bodyPr>
              <a:lstStyle/>
              <a:p>
                <a:pPr>
                  <a:defRPr sz="4000">
                    <a:solidFill>
                      <a:srgbClr val="000000"/>
                    </a:solidFill>
                  </a:defRPr>
                </a:pPr>
                <a:endParaRPr dirty="0">
                  <a:latin typeface="Avenir Light" panose="020B0402020203020204" pitchFamily="34" charset="77"/>
                </a:endParaRPr>
              </a:p>
            </p:txBody>
          </p:sp>
          <p:sp>
            <p:nvSpPr>
              <p:cNvPr id="266" name="synchronous"/>
              <p:cNvSpPr/>
              <p:nvPr/>
            </p:nvSpPr>
            <p:spPr>
              <a:xfrm rot="18420000">
                <a:off x="-133027" y="1723006"/>
                <a:ext cx="4092396" cy="75982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lvl1pPr>
                  <a:defRPr sz="4000">
                    <a:solidFill>
                      <a:srgbClr val="000000"/>
                    </a:solidFill>
                  </a:defRPr>
                </a:lvl1pPr>
              </a:lstStyle>
              <a:p>
                <a:r>
                  <a:rPr dirty="0">
                    <a:latin typeface="Avenir Light" panose="020B0402020203020204" pitchFamily="34" charset="77"/>
                  </a:rPr>
                  <a:t>synchronous</a:t>
                </a:r>
              </a:p>
            </p:txBody>
          </p:sp>
        </p:grpSp>
        <p:grpSp>
          <p:nvGrpSpPr>
            <p:cNvPr id="270" name="Group"/>
            <p:cNvGrpSpPr/>
            <p:nvPr/>
          </p:nvGrpSpPr>
          <p:grpSpPr>
            <a:xfrm>
              <a:off x="1379809" y="37432"/>
              <a:ext cx="5805867" cy="3624621"/>
              <a:chOff x="0" y="0"/>
              <a:chExt cx="5805865" cy="3624619"/>
            </a:xfrm>
          </p:grpSpPr>
          <p:sp>
            <p:nvSpPr>
              <p:cNvPr id="268" name="Triangle"/>
              <p:cNvSpPr/>
              <p:nvPr/>
            </p:nvSpPr>
            <p:spPr>
              <a:xfrm>
                <a:off x="0" y="0"/>
                <a:ext cx="5805865" cy="351531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298080">
                  <a:alpha val="90023"/>
                </a:srgbClr>
              </a:solidFill>
              <a:ln w="12700" cap="flat">
                <a:noFill/>
                <a:miter lim="400000"/>
              </a:ln>
              <a:effectLst/>
            </p:spPr>
            <p:txBody>
              <a:bodyPr wrap="square" lIns="71437" tIns="71437" rIns="71437" bIns="71437" numCol="1" anchor="ctr">
                <a:noAutofit/>
              </a:bodyPr>
              <a:lstStyle/>
              <a:p>
                <a:pPr>
                  <a:defRPr sz="4000">
                    <a:solidFill>
                      <a:srgbClr val="000000"/>
                    </a:solidFill>
                  </a:defRPr>
                </a:pPr>
                <a:endParaRPr dirty="0">
                  <a:latin typeface="Avenir Light" panose="020B0402020203020204" pitchFamily="34" charset="77"/>
                </a:endParaRPr>
              </a:p>
            </p:txBody>
          </p:sp>
          <p:sp>
            <p:nvSpPr>
              <p:cNvPr id="269" name="asynchronous"/>
              <p:cNvSpPr txBox="1"/>
              <p:nvPr/>
            </p:nvSpPr>
            <p:spPr>
              <a:xfrm rot="3180000">
                <a:off x="1999652" y="1527796"/>
                <a:ext cx="3406892" cy="7867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4000">
                    <a:solidFill>
                      <a:srgbClr val="FFFFFF"/>
                    </a:solidFill>
                  </a:defRPr>
                </a:lvl1pPr>
              </a:lstStyle>
              <a:p>
                <a:r>
                  <a:rPr dirty="0">
                    <a:latin typeface="Avenir Light" panose="020B0402020203020204" pitchFamily="34" charset="77"/>
                  </a:rPr>
                  <a:t>asynchronous</a:t>
                </a:r>
              </a:p>
            </p:txBody>
          </p:sp>
        </p:grpSp>
        <p:grpSp>
          <p:nvGrpSpPr>
            <p:cNvPr id="273" name="Group"/>
            <p:cNvGrpSpPr/>
            <p:nvPr/>
          </p:nvGrpSpPr>
          <p:grpSpPr>
            <a:xfrm>
              <a:off x="3121526" y="-1"/>
              <a:ext cx="5560025" cy="4149117"/>
              <a:chOff x="0" y="0"/>
              <a:chExt cx="5560024" cy="4149115"/>
            </a:xfrm>
          </p:grpSpPr>
          <p:sp>
            <p:nvSpPr>
              <p:cNvPr id="271" name="Triangle"/>
              <p:cNvSpPr/>
              <p:nvPr/>
            </p:nvSpPr>
            <p:spPr>
              <a:xfrm>
                <a:off x="0" y="0"/>
                <a:ext cx="5560024" cy="3557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6">
                  <a:hueOff val="-193447"/>
                  <a:satOff val="3713"/>
                  <a:lumOff val="11329"/>
                  <a:alpha val="40000"/>
                </a:schemeClr>
              </a:solidFill>
              <a:ln w="12700" cap="flat">
                <a:noFill/>
                <a:miter lim="400000"/>
              </a:ln>
              <a:effectLst/>
            </p:spPr>
            <p:txBody>
              <a:bodyPr wrap="square" lIns="71437" tIns="71437" rIns="71437" bIns="71437" numCol="1" anchor="ctr">
                <a:noAutofit/>
              </a:bodyPr>
              <a:lstStyle/>
              <a:p>
                <a:pPr>
                  <a:defRPr sz="4000">
                    <a:solidFill>
                      <a:srgbClr val="000000"/>
                    </a:solidFill>
                  </a:defRPr>
                </a:pPr>
                <a:endParaRPr dirty="0">
                  <a:latin typeface="Avenir Light" panose="020B0402020203020204" pitchFamily="34" charset="77"/>
                </a:endParaRPr>
              </a:p>
            </p:txBody>
          </p:sp>
          <p:sp>
            <p:nvSpPr>
              <p:cNvPr id="272" name="synchronous"/>
              <p:cNvSpPr/>
              <p:nvPr/>
            </p:nvSpPr>
            <p:spPr>
              <a:xfrm rot="18420000">
                <a:off x="-133027" y="1723006"/>
                <a:ext cx="4092396" cy="75982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lvl1pPr>
                  <a:defRPr sz="4000">
                    <a:solidFill>
                      <a:srgbClr val="000000"/>
                    </a:solidFill>
                  </a:defRPr>
                </a:lvl1pPr>
              </a:lstStyle>
              <a:p>
                <a:r>
                  <a:rPr dirty="0">
                    <a:latin typeface="Avenir Light" panose="020B0402020203020204" pitchFamily="34" charset="77"/>
                  </a:rPr>
                  <a:t>synchronous</a:t>
                </a:r>
              </a:p>
            </p:txBody>
          </p:sp>
        </p:grpSp>
        <p:grpSp>
          <p:nvGrpSpPr>
            <p:cNvPr id="276" name="Group"/>
            <p:cNvGrpSpPr/>
            <p:nvPr/>
          </p:nvGrpSpPr>
          <p:grpSpPr>
            <a:xfrm>
              <a:off x="4501336" y="37433"/>
              <a:ext cx="5805866" cy="3619328"/>
              <a:chOff x="0" y="0"/>
              <a:chExt cx="5805865" cy="3619327"/>
            </a:xfrm>
          </p:grpSpPr>
          <p:sp>
            <p:nvSpPr>
              <p:cNvPr id="274" name="Triangle"/>
              <p:cNvSpPr/>
              <p:nvPr/>
            </p:nvSpPr>
            <p:spPr>
              <a:xfrm>
                <a:off x="0" y="0"/>
                <a:ext cx="5805865" cy="351531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298080">
                  <a:alpha val="90023"/>
                </a:srgbClr>
              </a:solidFill>
              <a:ln w="12700" cap="flat">
                <a:noFill/>
                <a:miter lim="400000"/>
              </a:ln>
              <a:effectLst/>
            </p:spPr>
            <p:txBody>
              <a:bodyPr wrap="square" lIns="71437" tIns="71437" rIns="71437" bIns="71437" numCol="1" anchor="ctr">
                <a:noAutofit/>
              </a:bodyPr>
              <a:lstStyle/>
              <a:p>
                <a:pPr>
                  <a:defRPr sz="4000">
                    <a:solidFill>
                      <a:srgbClr val="000000"/>
                    </a:solidFill>
                  </a:defRPr>
                </a:pPr>
                <a:endParaRPr dirty="0">
                  <a:latin typeface="Avenir Light" panose="020B0402020203020204" pitchFamily="34" charset="77"/>
                </a:endParaRPr>
              </a:p>
            </p:txBody>
          </p:sp>
          <p:sp>
            <p:nvSpPr>
              <p:cNvPr id="275" name="asynchronous"/>
              <p:cNvSpPr txBox="1"/>
              <p:nvPr/>
            </p:nvSpPr>
            <p:spPr>
              <a:xfrm rot="3180000">
                <a:off x="2041734" y="1548775"/>
                <a:ext cx="3354350" cy="7867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4000">
                    <a:solidFill>
                      <a:srgbClr val="FFFFFF"/>
                    </a:solidFill>
                  </a:defRPr>
                </a:lvl1pPr>
              </a:lstStyle>
              <a:p>
                <a:r>
                  <a:rPr dirty="0">
                    <a:latin typeface="Avenir Light" panose="020B0402020203020204" pitchFamily="34" charset="77"/>
                  </a:rPr>
                  <a:t>asynchronous</a:t>
                </a:r>
              </a:p>
            </p:txBody>
          </p:sp>
        </p:grpSp>
        <p:grpSp>
          <p:nvGrpSpPr>
            <p:cNvPr id="279" name="Group"/>
            <p:cNvGrpSpPr/>
            <p:nvPr/>
          </p:nvGrpSpPr>
          <p:grpSpPr>
            <a:xfrm>
              <a:off x="6269789" y="-1"/>
              <a:ext cx="5560025" cy="4149117"/>
              <a:chOff x="0" y="0"/>
              <a:chExt cx="5560024" cy="4149115"/>
            </a:xfrm>
          </p:grpSpPr>
          <p:sp>
            <p:nvSpPr>
              <p:cNvPr id="277" name="Triangle"/>
              <p:cNvSpPr/>
              <p:nvPr/>
            </p:nvSpPr>
            <p:spPr>
              <a:xfrm>
                <a:off x="0" y="0"/>
                <a:ext cx="5560024" cy="3557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6">
                  <a:hueOff val="-193447"/>
                  <a:satOff val="3713"/>
                  <a:lumOff val="11329"/>
                  <a:alpha val="40000"/>
                </a:schemeClr>
              </a:solidFill>
              <a:ln w="12700" cap="flat">
                <a:noFill/>
                <a:miter lim="400000"/>
              </a:ln>
              <a:effectLst/>
            </p:spPr>
            <p:txBody>
              <a:bodyPr wrap="square" lIns="71437" tIns="71437" rIns="71437" bIns="71437" numCol="1" anchor="ctr">
                <a:noAutofit/>
              </a:bodyPr>
              <a:lstStyle/>
              <a:p>
                <a:pPr>
                  <a:defRPr sz="4000">
                    <a:solidFill>
                      <a:srgbClr val="000000"/>
                    </a:solidFill>
                  </a:defRPr>
                </a:pPr>
                <a:endParaRPr dirty="0">
                  <a:latin typeface="Avenir Light" panose="020B0402020203020204" pitchFamily="34" charset="77"/>
                </a:endParaRPr>
              </a:p>
            </p:txBody>
          </p:sp>
          <p:sp>
            <p:nvSpPr>
              <p:cNvPr id="278" name="synchronous"/>
              <p:cNvSpPr/>
              <p:nvPr/>
            </p:nvSpPr>
            <p:spPr>
              <a:xfrm rot="18420000">
                <a:off x="-133027" y="1723006"/>
                <a:ext cx="4092396" cy="75982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lvl1pPr>
                  <a:defRPr sz="4000">
                    <a:solidFill>
                      <a:srgbClr val="000000"/>
                    </a:solidFill>
                  </a:defRPr>
                </a:lvl1pPr>
              </a:lstStyle>
              <a:p>
                <a:r>
                  <a:rPr dirty="0">
                    <a:latin typeface="Avenir Light" panose="020B0402020203020204" pitchFamily="34" charset="77"/>
                  </a:rPr>
                  <a:t>synchronous</a:t>
                </a:r>
              </a:p>
            </p:txBody>
          </p:sp>
        </p:grpSp>
        <p:grpSp>
          <p:nvGrpSpPr>
            <p:cNvPr id="282" name="Group"/>
            <p:cNvGrpSpPr/>
            <p:nvPr/>
          </p:nvGrpSpPr>
          <p:grpSpPr>
            <a:xfrm>
              <a:off x="7649599" y="37433"/>
              <a:ext cx="5805866" cy="3620603"/>
              <a:chOff x="0" y="0"/>
              <a:chExt cx="5805865" cy="3620602"/>
            </a:xfrm>
          </p:grpSpPr>
          <p:sp>
            <p:nvSpPr>
              <p:cNvPr id="280" name="Triangle"/>
              <p:cNvSpPr/>
              <p:nvPr/>
            </p:nvSpPr>
            <p:spPr>
              <a:xfrm>
                <a:off x="0" y="0"/>
                <a:ext cx="5805865" cy="351531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298080">
                  <a:alpha val="90023"/>
                </a:srgbClr>
              </a:solidFill>
              <a:ln w="12700" cap="flat">
                <a:noFill/>
                <a:miter lim="400000"/>
              </a:ln>
              <a:effectLst/>
            </p:spPr>
            <p:txBody>
              <a:bodyPr wrap="square" lIns="71437" tIns="71437" rIns="71437" bIns="71437" numCol="1" anchor="ctr">
                <a:noAutofit/>
              </a:bodyPr>
              <a:lstStyle/>
              <a:p>
                <a:pPr>
                  <a:defRPr sz="4000">
                    <a:solidFill>
                      <a:srgbClr val="000000"/>
                    </a:solidFill>
                  </a:defRPr>
                </a:pPr>
                <a:endParaRPr dirty="0">
                  <a:latin typeface="Avenir Light" panose="020B0402020203020204" pitchFamily="34" charset="77"/>
                </a:endParaRPr>
              </a:p>
            </p:txBody>
          </p:sp>
          <p:sp>
            <p:nvSpPr>
              <p:cNvPr id="281" name="asynchronous"/>
              <p:cNvSpPr txBox="1"/>
              <p:nvPr/>
            </p:nvSpPr>
            <p:spPr>
              <a:xfrm rot="3180000">
                <a:off x="2031589" y="1543717"/>
                <a:ext cx="3367017" cy="7867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4000">
                    <a:solidFill>
                      <a:srgbClr val="FFFFFF"/>
                    </a:solidFill>
                  </a:defRPr>
                </a:lvl1pPr>
              </a:lstStyle>
              <a:p>
                <a:r>
                  <a:rPr dirty="0">
                    <a:latin typeface="Avenir Light" panose="020B0402020203020204" pitchFamily="34" charset="77"/>
                  </a:rPr>
                  <a:t>asynchronous</a:t>
                </a:r>
              </a:p>
            </p:txBody>
          </p:sp>
        </p:grpSp>
        <p:grpSp>
          <p:nvGrpSpPr>
            <p:cNvPr id="285" name="Group"/>
            <p:cNvGrpSpPr/>
            <p:nvPr/>
          </p:nvGrpSpPr>
          <p:grpSpPr>
            <a:xfrm>
              <a:off x="9478210" y="-1"/>
              <a:ext cx="5560025" cy="4149117"/>
              <a:chOff x="0" y="0"/>
              <a:chExt cx="5560024" cy="4149115"/>
            </a:xfrm>
          </p:grpSpPr>
          <p:sp>
            <p:nvSpPr>
              <p:cNvPr id="283" name="Triangle"/>
              <p:cNvSpPr/>
              <p:nvPr/>
            </p:nvSpPr>
            <p:spPr>
              <a:xfrm>
                <a:off x="0" y="0"/>
                <a:ext cx="5560024" cy="35579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6">
                  <a:hueOff val="-193447"/>
                  <a:satOff val="3713"/>
                  <a:lumOff val="11329"/>
                  <a:alpha val="40000"/>
                </a:schemeClr>
              </a:solidFill>
              <a:ln w="12700" cap="flat">
                <a:noFill/>
                <a:miter lim="400000"/>
              </a:ln>
              <a:effectLst/>
            </p:spPr>
            <p:txBody>
              <a:bodyPr wrap="square" lIns="71437" tIns="71437" rIns="71437" bIns="71437" numCol="1" anchor="ctr">
                <a:noAutofit/>
              </a:bodyPr>
              <a:lstStyle/>
              <a:p>
                <a:pPr>
                  <a:defRPr sz="4000">
                    <a:solidFill>
                      <a:srgbClr val="000000"/>
                    </a:solidFill>
                  </a:defRPr>
                </a:pPr>
                <a:endParaRPr dirty="0">
                  <a:latin typeface="Avenir Light" panose="020B0402020203020204" pitchFamily="34" charset="77"/>
                </a:endParaRPr>
              </a:p>
            </p:txBody>
          </p:sp>
          <p:sp>
            <p:nvSpPr>
              <p:cNvPr id="284" name="synchronous"/>
              <p:cNvSpPr/>
              <p:nvPr/>
            </p:nvSpPr>
            <p:spPr>
              <a:xfrm rot="18420000">
                <a:off x="-133027" y="1723006"/>
                <a:ext cx="4092396" cy="75982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lvl1pPr>
                  <a:defRPr sz="4000">
                    <a:solidFill>
                      <a:srgbClr val="000000"/>
                    </a:solidFill>
                  </a:defRPr>
                </a:lvl1pPr>
              </a:lstStyle>
              <a:p>
                <a:r>
                  <a:rPr dirty="0">
                    <a:latin typeface="Avenir Light" panose="020B0402020203020204" pitchFamily="34" charset="77"/>
                  </a:rPr>
                  <a:t>synchronous</a:t>
                </a:r>
              </a:p>
            </p:txBody>
          </p:sp>
        </p:grpSp>
        <p:grpSp>
          <p:nvGrpSpPr>
            <p:cNvPr id="288" name="Group"/>
            <p:cNvGrpSpPr/>
            <p:nvPr/>
          </p:nvGrpSpPr>
          <p:grpSpPr>
            <a:xfrm>
              <a:off x="10858020" y="37433"/>
              <a:ext cx="5805867" cy="3616573"/>
              <a:chOff x="0" y="0"/>
              <a:chExt cx="5805865" cy="3616572"/>
            </a:xfrm>
          </p:grpSpPr>
          <p:sp>
            <p:nvSpPr>
              <p:cNvPr id="286" name="Triangle"/>
              <p:cNvSpPr/>
              <p:nvPr/>
            </p:nvSpPr>
            <p:spPr>
              <a:xfrm>
                <a:off x="0" y="0"/>
                <a:ext cx="5805865" cy="351531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298080">
                  <a:alpha val="90023"/>
                </a:srgbClr>
              </a:solidFill>
              <a:ln w="12700" cap="flat">
                <a:noFill/>
                <a:miter lim="400000"/>
              </a:ln>
              <a:effectLst/>
            </p:spPr>
            <p:txBody>
              <a:bodyPr wrap="square" lIns="71437" tIns="71437" rIns="71437" bIns="71437" numCol="1" anchor="ctr">
                <a:noAutofit/>
              </a:bodyPr>
              <a:lstStyle/>
              <a:p>
                <a:pPr>
                  <a:defRPr sz="4000">
                    <a:solidFill>
                      <a:srgbClr val="000000"/>
                    </a:solidFill>
                  </a:defRPr>
                </a:pPr>
                <a:endParaRPr dirty="0">
                  <a:latin typeface="Avenir Light" panose="020B0402020203020204" pitchFamily="34" charset="77"/>
                </a:endParaRPr>
              </a:p>
            </p:txBody>
          </p:sp>
          <p:sp>
            <p:nvSpPr>
              <p:cNvPr id="287" name="asynchronous"/>
              <p:cNvSpPr txBox="1"/>
              <p:nvPr/>
            </p:nvSpPr>
            <p:spPr>
              <a:xfrm rot="3180000">
                <a:off x="2063652" y="1559703"/>
                <a:ext cx="3326984" cy="7867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sz="4000">
                    <a:solidFill>
                      <a:srgbClr val="FFFFFF"/>
                    </a:solidFill>
                  </a:defRPr>
                </a:lvl1pPr>
              </a:lstStyle>
              <a:p>
                <a:r>
                  <a:rPr dirty="0">
                    <a:latin typeface="Avenir Light" panose="020B0402020203020204" pitchFamily="34" charset="77"/>
                  </a:rPr>
                  <a:t>asynchronous</a:t>
                </a:r>
              </a:p>
            </p:txBody>
          </p:sp>
        </p:grpSp>
        <p:sp>
          <p:nvSpPr>
            <p:cNvPr id="289" name="arbitrary network changes, mobile adversary?"/>
            <p:cNvSpPr/>
            <p:nvPr/>
          </p:nvSpPr>
          <p:spPr>
            <a:xfrm>
              <a:off x="3817741" y="4079339"/>
              <a:ext cx="10464121" cy="75982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lvl1pPr defTabSz="457200">
                <a:defRPr sz="4000">
                  <a:solidFill>
                    <a:srgbClr val="000000"/>
                  </a:solidFill>
                  <a:latin typeface="Gill Sans"/>
                  <a:ea typeface="Gill Sans"/>
                  <a:cs typeface="Gill Sans"/>
                  <a:sym typeface="Gill Sans"/>
                </a:defRPr>
              </a:lvl1pPr>
            </a:lstStyle>
            <a:p>
              <a:r>
                <a:rPr dirty="0">
                  <a:latin typeface="Avenir Book" panose="02000503020000020003" pitchFamily="2" charset="0"/>
                </a:rPr>
                <a:t>arbitrary network changes, mobile adversary?</a:t>
              </a:r>
            </a:p>
          </p:txBody>
        </p:sp>
      </p:grpSp>
      <p:sp>
        <p:nvSpPr>
          <p:cNvPr id="291" name="adversary can corrupt ts &lt; n/2"/>
          <p:cNvSpPr txBox="1"/>
          <p:nvPr/>
        </p:nvSpPr>
        <p:spPr>
          <a:xfrm>
            <a:off x="125254" y="2200194"/>
            <a:ext cx="6916957"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l" defTabSz="457200">
              <a:defRPr sz="4000">
                <a:solidFill>
                  <a:srgbClr val="000000"/>
                </a:solidFill>
                <a:latin typeface="Gill Sans"/>
                <a:ea typeface="Gill Sans"/>
                <a:cs typeface="Gill Sans"/>
                <a:sym typeface="Gill Sans"/>
              </a:defRPr>
            </a:pPr>
            <a:r>
              <a:rPr dirty="0">
                <a:latin typeface="Avenir Book" panose="02000503020000020003" pitchFamily="2" charset="0"/>
              </a:rPr>
              <a:t>adversary can corrupt </a:t>
            </a:r>
            <a:r>
              <a:rPr dirty="0" err="1">
                <a:latin typeface="Avenir Book" panose="02000503020000020003" pitchFamily="2" charset="0"/>
              </a:rPr>
              <a:t>t</a:t>
            </a:r>
            <a:r>
              <a:rPr baseline="-5999" dirty="0" err="1">
                <a:latin typeface="Avenir Book" panose="02000503020000020003" pitchFamily="2" charset="0"/>
              </a:rPr>
              <a:t>s</a:t>
            </a:r>
            <a:r>
              <a:rPr dirty="0">
                <a:latin typeface="Avenir Book" panose="02000503020000020003" pitchFamily="2" charset="0"/>
              </a:rPr>
              <a:t> &lt; n/2</a:t>
            </a:r>
          </a:p>
        </p:txBody>
      </p:sp>
      <p:sp>
        <p:nvSpPr>
          <p:cNvPr id="292" name="adversary can corrupt ta &lt; n/3"/>
          <p:cNvSpPr txBox="1"/>
          <p:nvPr/>
        </p:nvSpPr>
        <p:spPr>
          <a:xfrm>
            <a:off x="17408909" y="2200194"/>
            <a:ext cx="6949017"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l" defTabSz="457200">
              <a:defRPr sz="4000">
                <a:solidFill>
                  <a:srgbClr val="000000"/>
                </a:solidFill>
                <a:latin typeface="Gill Sans"/>
                <a:ea typeface="Gill Sans"/>
                <a:cs typeface="Gill Sans"/>
                <a:sym typeface="Gill Sans"/>
              </a:defRPr>
            </a:pPr>
            <a:r>
              <a:rPr dirty="0">
                <a:latin typeface="Avenir Book" panose="02000503020000020003" pitchFamily="2" charset="0"/>
              </a:rPr>
              <a:t>adversary can corrupt t</a:t>
            </a:r>
            <a:r>
              <a:rPr baseline="-5999" dirty="0">
                <a:latin typeface="Avenir Book" panose="02000503020000020003" pitchFamily="2" charset="0"/>
              </a:rPr>
              <a:t>a</a:t>
            </a:r>
            <a:r>
              <a:rPr dirty="0">
                <a:latin typeface="Avenir Book" panose="02000503020000020003" pitchFamily="2" charset="0"/>
              </a:rPr>
              <a:t> &lt; n/3</a:t>
            </a:r>
          </a:p>
        </p:txBody>
      </p:sp>
      <p:sp>
        <p:nvSpPr>
          <p:cNvPr id="293" name="adversary can corrupt ts or ta depending on the network state 2ts + ta &lt; n"/>
          <p:cNvSpPr txBox="1"/>
          <p:nvPr/>
        </p:nvSpPr>
        <p:spPr>
          <a:xfrm>
            <a:off x="3111182" y="6920315"/>
            <a:ext cx="16618331"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l">
              <a:spcBef>
                <a:spcPts val="1000"/>
              </a:spcBef>
              <a:defRPr sz="4000">
                <a:solidFill>
                  <a:srgbClr val="000000"/>
                </a:solidFill>
                <a:latin typeface="Gill Sans"/>
                <a:ea typeface="Gill Sans"/>
                <a:cs typeface="Gill Sans"/>
                <a:sym typeface="Gill Sans"/>
              </a:defRPr>
            </a:pPr>
            <a:r>
              <a:rPr dirty="0">
                <a:latin typeface="Avenir Book" panose="02000503020000020003" pitchFamily="2" charset="0"/>
              </a:rPr>
              <a:t>adversary can corrupt </a:t>
            </a:r>
            <a:r>
              <a:rPr dirty="0" err="1">
                <a:latin typeface="Avenir Book" panose="02000503020000020003" pitchFamily="2" charset="0"/>
              </a:rPr>
              <a:t>t</a:t>
            </a:r>
            <a:r>
              <a:rPr baseline="-5999" dirty="0" err="1">
                <a:latin typeface="Avenir Book" panose="02000503020000020003" pitchFamily="2" charset="0"/>
              </a:rPr>
              <a:t>s</a:t>
            </a:r>
            <a:r>
              <a:rPr dirty="0">
                <a:latin typeface="Avenir Book" panose="02000503020000020003" pitchFamily="2" charset="0"/>
              </a:rPr>
              <a:t> or t</a:t>
            </a:r>
            <a:r>
              <a:rPr baseline="-5999" dirty="0">
                <a:latin typeface="Avenir Book" panose="02000503020000020003" pitchFamily="2" charset="0"/>
              </a:rPr>
              <a:t>a</a:t>
            </a:r>
            <a:r>
              <a:rPr dirty="0">
                <a:latin typeface="Avenir Book" panose="02000503020000020003" pitchFamily="2" charset="0"/>
              </a:rPr>
              <a:t> depending on the network state 2t</a:t>
            </a:r>
            <a:r>
              <a:rPr baseline="-5999" dirty="0">
                <a:latin typeface="Avenir Book" panose="02000503020000020003" pitchFamily="2" charset="0"/>
              </a:rPr>
              <a:t>s</a:t>
            </a:r>
            <a:r>
              <a:rPr dirty="0">
                <a:latin typeface="Avenir Book" panose="02000503020000020003" pitchFamily="2" charset="0"/>
              </a:rPr>
              <a:t> + t</a:t>
            </a:r>
            <a:r>
              <a:rPr baseline="-5999" dirty="0">
                <a:latin typeface="Avenir Book" panose="02000503020000020003" pitchFamily="2" charset="0"/>
              </a:rPr>
              <a:t>a</a:t>
            </a:r>
            <a:r>
              <a:rPr dirty="0">
                <a:latin typeface="Avenir Book" panose="02000503020000020003" pitchFamily="2" charset="0"/>
              </a:rPr>
              <a:t> &lt; n</a:t>
            </a:r>
          </a:p>
        </p:txBody>
      </p:sp>
      <p:sp>
        <p:nvSpPr>
          <p:cNvPr id="294" name="[Blum et al ’19-’21]"/>
          <p:cNvSpPr txBox="1"/>
          <p:nvPr/>
        </p:nvSpPr>
        <p:spPr>
          <a:xfrm>
            <a:off x="20022828" y="6879141"/>
            <a:ext cx="4432303"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l">
              <a:spcBef>
                <a:spcPts val="1000"/>
              </a:spcBef>
              <a:defRPr sz="4000">
                <a:solidFill>
                  <a:srgbClr val="000000"/>
                </a:solidFill>
                <a:latin typeface="Gill Sans"/>
                <a:ea typeface="Gill Sans"/>
                <a:cs typeface="Gill Sans"/>
                <a:sym typeface="Gill Sans"/>
              </a:defRPr>
            </a:lvl1pPr>
          </a:lstStyle>
          <a:p>
            <a:r>
              <a:rPr dirty="0">
                <a:latin typeface="Avenir Book" panose="02000503020000020003" pitchFamily="2" charset="0"/>
              </a:rPr>
              <a:t>[Blum et al ’19-’21]</a:t>
            </a:r>
          </a:p>
        </p:txBody>
      </p:sp>
      <p:sp>
        <p:nvSpPr>
          <p:cNvPr id="295" name="n parties"/>
          <p:cNvSpPr txBox="1"/>
          <p:nvPr/>
        </p:nvSpPr>
        <p:spPr>
          <a:xfrm>
            <a:off x="21593664" y="663871"/>
            <a:ext cx="2703507" cy="735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9634" tIns="59634" rIns="59634" bIns="59634">
            <a:spAutoFit/>
          </a:bodyPr>
          <a:lstStyle>
            <a:lvl1pPr indent="63500" algn="l" defTabSz="3086100">
              <a:spcBef>
                <a:spcPts val="500"/>
              </a:spcBef>
              <a:defRPr sz="4000">
                <a:solidFill>
                  <a:srgbClr val="000000"/>
                </a:solidFill>
                <a:latin typeface="Gill Sans"/>
                <a:ea typeface="Gill Sans"/>
                <a:cs typeface="Gill Sans"/>
                <a:sym typeface="Gill Sans"/>
              </a:defRPr>
            </a:lvl1pPr>
          </a:lstStyle>
          <a:p>
            <a:r>
              <a:rPr dirty="0">
                <a:latin typeface="Avenir Book" panose="02000503020000020003" pitchFamily="2" charset="0"/>
              </a:rPr>
              <a:t>n parties</a:t>
            </a:r>
          </a:p>
        </p:txBody>
      </p:sp>
      <p:sp>
        <p:nvSpPr>
          <p:cNvPr id="296" name="Communication efficiency?"/>
          <p:cNvSpPr txBox="1"/>
          <p:nvPr/>
        </p:nvSpPr>
        <p:spPr>
          <a:xfrm>
            <a:off x="17797261" y="2961311"/>
            <a:ext cx="6312625"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l" defTabSz="457200">
              <a:defRPr sz="4000">
                <a:solidFill>
                  <a:srgbClr val="991201"/>
                </a:solidFill>
                <a:latin typeface="Gill Sans"/>
                <a:ea typeface="Gill Sans"/>
                <a:cs typeface="Gill Sans"/>
                <a:sym typeface="Gill Sans"/>
              </a:defRPr>
            </a:lvl1pPr>
          </a:lstStyle>
          <a:p>
            <a:r>
              <a:rPr dirty="0">
                <a:latin typeface="Avenir Book" panose="02000503020000020003" pitchFamily="2" charset="0"/>
              </a:rPr>
              <a:t>Communication efficiency?</a:t>
            </a:r>
          </a:p>
        </p:txBody>
      </p:sp>
      <p:sp>
        <p:nvSpPr>
          <p:cNvPr id="297" name="Security under key exposure?"/>
          <p:cNvSpPr txBox="1"/>
          <p:nvPr/>
        </p:nvSpPr>
        <p:spPr>
          <a:xfrm>
            <a:off x="17523148" y="7881668"/>
            <a:ext cx="6860852"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l" defTabSz="457200">
              <a:defRPr sz="4000">
                <a:solidFill>
                  <a:srgbClr val="991201"/>
                </a:solidFill>
                <a:latin typeface="Gill Sans"/>
                <a:ea typeface="Gill Sans"/>
                <a:cs typeface="Gill Sans"/>
                <a:sym typeface="Gill Sans"/>
              </a:defRPr>
            </a:lvl1pPr>
          </a:lstStyle>
          <a:p>
            <a:r>
              <a:rPr dirty="0">
                <a:latin typeface="Avenir Book" panose="02000503020000020003" pitchFamily="2" charset="0"/>
              </a:rPr>
              <a:t>Security under key exposure?</a:t>
            </a:r>
          </a:p>
        </p:txBody>
      </p:sp>
      <p:sp>
        <p:nvSpPr>
          <p:cNvPr id="298" name="ta ≤ ts"/>
          <p:cNvSpPr txBox="1"/>
          <p:nvPr/>
        </p:nvSpPr>
        <p:spPr>
          <a:xfrm>
            <a:off x="1404019" y="6879142"/>
            <a:ext cx="1413848"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gn="l" defTabSz="457200">
              <a:defRPr sz="4000">
                <a:solidFill>
                  <a:srgbClr val="000000"/>
                </a:solidFill>
                <a:latin typeface="Gill Sans"/>
                <a:ea typeface="Gill Sans"/>
                <a:cs typeface="Gill Sans"/>
                <a:sym typeface="Gill Sans"/>
              </a:defRPr>
            </a:pPr>
            <a:r>
              <a:rPr dirty="0">
                <a:latin typeface="Avenir Book" panose="02000503020000020003" pitchFamily="2" charset="0"/>
              </a:rPr>
              <a:t>t</a:t>
            </a:r>
            <a:r>
              <a:rPr baseline="-5999" dirty="0">
                <a:latin typeface="Avenir Book" panose="02000503020000020003" pitchFamily="2" charset="0"/>
              </a:rPr>
              <a:t>a</a:t>
            </a:r>
            <a:r>
              <a:rPr dirty="0">
                <a:latin typeface="Avenir Book" panose="02000503020000020003" pitchFamily="2" charset="0"/>
              </a:rPr>
              <a:t> </a:t>
            </a:r>
            <a:r>
              <a:rPr sz="3900" dirty="0">
                <a:latin typeface="Avenir Book" panose="02000503020000020003" pitchFamily="2" charset="0"/>
              </a:rPr>
              <a:t>≤</a:t>
            </a:r>
            <a:r>
              <a:rPr dirty="0">
                <a:latin typeface="Avenir Book" panose="02000503020000020003" pitchFamily="2" charset="0"/>
              </a:rPr>
              <a:t> </a:t>
            </a:r>
            <a:r>
              <a:rPr dirty="0" err="1">
                <a:latin typeface="Avenir Book" panose="02000503020000020003" pitchFamily="2" charset="0"/>
              </a:rPr>
              <a:t>t</a:t>
            </a:r>
            <a:r>
              <a:rPr baseline="-5999" dirty="0" err="1">
                <a:latin typeface="Avenir Book" panose="02000503020000020003" pitchFamily="2" charset="0"/>
              </a:rPr>
              <a:t>s</a:t>
            </a:r>
            <a:endParaRPr baseline="-5999" dirty="0">
              <a:latin typeface="Avenir Book" panose="02000503020000020003" pitchFamily="2" charset="0"/>
            </a:endParaRPr>
          </a:p>
        </p:txBody>
      </p:sp>
      <p:sp>
        <p:nvSpPr>
          <p:cNvPr id="2" name="State Machine Replication: Challenges">
            <a:extLst>
              <a:ext uri="{FF2B5EF4-FFF2-40B4-BE49-F238E27FC236}">
                <a16:creationId xmlns:a16="http://schemas.microsoft.com/office/drawing/2014/main" id="{81658B1E-DF82-7439-64D9-845276DC019D}"/>
              </a:ext>
            </a:extLst>
          </p:cNvPr>
          <p:cNvSpPr txBox="1"/>
          <p:nvPr/>
        </p:nvSpPr>
        <p:spPr>
          <a:xfrm>
            <a:off x="182193" y="255934"/>
            <a:ext cx="16331394" cy="1283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7400">
                <a:solidFill>
                  <a:srgbClr val="990000"/>
                </a:solidFill>
              </a:defRPr>
            </a:lvl1pPr>
          </a:lstStyle>
          <a:p>
            <a:r>
              <a:rPr dirty="0">
                <a:latin typeface="Avenir Light" panose="020B0402020203020204" pitchFamily="34" charset="77"/>
              </a:rPr>
              <a:t>State Machine Replication: Challenges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1" animBg="1" advAuto="0"/>
      <p:bldP spid="297"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3" name="Slide Number"/>
          <p:cNvSpPr txBox="1">
            <a:spLocks noGrp="1"/>
          </p:cNvSpPr>
          <p:nvPr>
            <p:ph type="sldNum" sz="quarter" idx="2"/>
          </p:nvPr>
        </p:nvSpPr>
        <p:spPr>
          <a:xfrm>
            <a:off x="23672800" y="13031364"/>
            <a:ext cx="397544" cy="7290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l" defTabSz="457200">
              <a:defRPr sz="3800">
                <a:solidFill>
                  <a:srgbClr val="064986"/>
                </a:solidFill>
              </a:defRPr>
            </a:lvl1pPr>
          </a:lstStyle>
          <a:p>
            <a:fld id="{86CB4B4D-7CA3-9044-876B-883B54F8677D}" type="slidenum">
              <a:rPr/>
              <a:t>7</a:t>
            </a:fld>
            <a:endParaRPr dirty="0"/>
          </a:p>
        </p:txBody>
      </p:sp>
      <p:sp>
        <p:nvSpPr>
          <p:cNvPr id="304" name="State Machine Replication: Challenges"/>
          <p:cNvSpPr txBox="1"/>
          <p:nvPr/>
        </p:nvSpPr>
        <p:spPr>
          <a:xfrm>
            <a:off x="182193" y="255934"/>
            <a:ext cx="16331394" cy="1283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7400">
                <a:solidFill>
                  <a:srgbClr val="990000"/>
                </a:solidFill>
              </a:defRPr>
            </a:lvl1pPr>
          </a:lstStyle>
          <a:p>
            <a:r>
              <a:rPr dirty="0">
                <a:latin typeface="Avenir Light" panose="020B0402020203020204" pitchFamily="34" charset="77"/>
              </a:rPr>
              <a:t>State Machine Replication: Challenges</a:t>
            </a:r>
          </a:p>
        </p:txBody>
      </p:sp>
      <p:sp>
        <p:nvSpPr>
          <p:cNvPr id="305" name="Rounded Rectangle"/>
          <p:cNvSpPr/>
          <p:nvPr/>
        </p:nvSpPr>
        <p:spPr>
          <a:xfrm>
            <a:off x="16720081" y="1502015"/>
            <a:ext cx="1712462" cy="4063873"/>
          </a:xfrm>
          <a:prstGeom prst="roundRect">
            <a:avLst>
              <a:gd name="adj" fmla="val 50000"/>
            </a:avLst>
          </a:prstGeom>
          <a:solidFill>
            <a:srgbClr val="B4B4B4"/>
          </a:solidFill>
          <a:ln w="76200">
            <a:solidFill>
              <a:srgbClr val="000000"/>
            </a:solidFill>
            <a:miter lim="400000"/>
          </a:ln>
        </p:spPr>
        <p:txBody>
          <a:bodyPr lIns="71437" tIns="71437" rIns="71437" bIns="71437" anchor="ctr"/>
          <a:lstStyle/>
          <a:p>
            <a:pPr>
              <a:defRPr>
                <a:solidFill>
                  <a:srgbClr val="FFFFFF"/>
                </a:solidFill>
              </a:defRPr>
            </a:pPr>
            <a:endParaRPr dirty="0">
              <a:latin typeface="Avenir Light" panose="020B0402020203020204" pitchFamily="34" charset="77"/>
            </a:endParaRPr>
          </a:p>
        </p:txBody>
      </p:sp>
      <p:sp>
        <p:nvSpPr>
          <p:cNvPr id="306" name="Circle"/>
          <p:cNvSpPr/>
          <p:nvPr/>
        </p:nvSpPr>
        <p:spPr>
          <a:xfrm>
            <a:off x="16941800" y="4056670"/>
            <a:ext cx="1270000" cy="1270001"/>
          </a:xfrm>
          <a:prstGeom prst="ellipse">
            <a:avLst/>
          </a:prstGeom>
          <a:solidFill>
            <a:srgbClr val="000000"/>
          </a:solidFill>
          <a:ln w="12700">
            <a:miter lim="400000"/>
          </a:ln>
        </p:spPr>
        <p:txBody>
          <a:bodyPr lIns="71437" tIns="71437" rIns="71437" bIns="71437" anchor="ctr"/>
          <a:lstStyle/>
          <a:p>
            <a:pPr>
              <a:defRPr>
                <a:solidFill>
                  <a:srgbClr val="FFFFFF"/>
                </a:solidFill>
              </a:defRPr>
            </a:pPr>
            <a:endParaRPr dirty="0">
              <a:latin typeface="Avenir Light" panose="020B0402020203020204" pitchFamily="34" charset="77"/>
            </a:endParaRPr>
          </a:p>
        </p:txBody>
      </p:sp>
      <mc:AlternateContent xmlns:mc="http://schemas.openxmlformats.org/markup-compatibility/2006" xmlns:a14="http://schemas.microsoft.com/office/drawing/2010/main">
        <mc:Choice Requires="a14">
          <p:sp>
            <p:nvSpPr>
              <p:cNvPr id="307" name="Synchronous network,…"/>
              <p:cNvSpPr txBox="1"/>
              <p:nvPr/>
            </p:nvSpPr>
            <p:spPr>
              <a:xfrm>
                <a:off x="18774533" y="1657445"/>
                <a:ext cx="5179302" cy="1458925"/>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none" lIns="71437" tIns="71437" rIns="71437" bIns="71437" anchor="ctr">
                <a:spAutoFit/>
              </a:bodyPr>
              <a:lstStyle/>
              <a:p>
                <a:pPr algn="l" defTabSz="457200">
                  <a:defRPr sz="4000">
                    <a:solidFill>
                      <a:srgbClr val="000000"/>
                    </a:solidFill>
                    <a:latin typeface="Gill Sans"/>
                    <a:ea typeface="Gill Sans"/>
                    <a:cs typeface="Gill Sans"/>
                    <a:sym typeface="Gill Sans"/>
                  </a:defRPr>
                </a:pPr>
                <a:r>
                  <a:rPr dirty="0">
                    <a:latin typeface="Avenir Book" panose="02000503020000020003" pitchFamily="2" charset="0"/>
                  </a:rPr>
                  <a:t>Synchronous network,</a:t>
                </a:r>
              </a:p>
              <a:p>
                <a:pPr algn="l" defTabSz="457200">
                  <a:defRPr sz="4000">
                    <a:solidFill>
                      <a:srgbClr val="000000"/>
                    </a:solidFill>
                    <a:latin typeface="Gill Sans"/>
                    <a:ea typeface="Gill Sans"/>
                    <a:cs typeface="Gill Sans"/>
                    <a:sym typeface="Gill Sans"/>
                  </a:defRPr>
                </a:pPr>
                <a14:m>
                  <m:oMath xmlns:m="http://schemas.openxmlformats.org/officeDocument/2006/math">
                    <m:sSub>
                      <m:sSubPr>
                        <m:ctrlPr>
                          <a:rPr sz="4650" i="1">
                            <a:solidFill>
                              <a:srgbClr val="000000"/>
                            </a:solidFill>
                            <a:latin typeface="Cambria Math" panose="02040503050406030204" pitchFamily="18" charset="0"/>
                          </a:rPr>
                        </m:ctrlPr>
                      </m:sSubPr>
                      <m:e>
                        <m:r>
                          <a:rPr sz="4650">
                            <a:solidFill>
                              <a:srgbClr val="000000"/>
                            </a:solidFill>
                            <a:latin typeface="Cambria Math" panose="02040503050406030204" pitchFamily="18" charset="0"/>
                          </a:rPr>
                          <m:t>𝑡</m:t>
                        </m:r>
                      </m:e>
                      <m:sub>
                        <m:r>
                          <a:rPr sz="4650">
                            <a:solidFill>
                              <a:srgbClr val="000000"/>
                            </a:solidFill>
                            <a:latin typeface="Cambria Math" panose="02040503050406030204" pitchFamily="18" charset="0"/>
                          </a:rPr>
                          <m:t>𝑠</m:t>
                        </m:r>
                      </m:sub>
                    </m:sSub>
                  </m:oMath>
                </a14:m>
                <a:r>
                  <a:rPr dirty="0">
                    <a:latin typeface="Avenir Book" panose="02000503020000020003" pitchFamily="2" charset="0"/>
                  </a:rPr>
                  <a:t> corruptions</a:t>
                </a:r>
              </a:p>
            </p:txBody>
          </p:sp>
        </mc:Choice>
        <mc:Fallback xmlns="">
          <p:sp>
            <p:nvSpPr>
              <p:cNvPr id="307" name="Synchronous network,…"/>
              <p:cNvSpPr txBox="1">
                <a:spLocks noRot="1" noChangeAspect="1" noMove="1" noResize="1" noEditPoints="1" noAdjustHandles="1" noChangeArrowheads="1" noChangeShapeType="1" noTextEdit="1"/>
              </p:cNvSpPr>
              <p:nvPr/>
            </p:nvSpPr>
            <p:spPr>
              <a:xfrm>
                <a:off x="18774533" y="1657445"/>
                <a:ext cx="5179302" cy="1458925"/>
              </a:xfrm>
              <a:prstGeom prst="rect">
                <a:avLst/>
              </a:prstGeom>
              <a:blipFill>
                <a:blip r:embed="rId3"/>
                <a:stretch>
                  <a:fillRect l="-4657" t="-5172" r="-3676" b="-15517"/>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8" name="Asynchronous network,…"/>
              <p:cNvSpPr txBox="1"/>
              <p:nvPr/>
            </p:nvSpPr>
            <p:spPr>
              <a:xfrm>
                <a:off x="18800559" y="3923629"/>
                <a:ext cx="5464636" cy="1451422"/>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none" lIns="71437" tIns="71437" rIns="71437" bIns="71437" anchor="ctr">
                <a:spAutoFit/>
              </a:bodyPr>
              <a:lstStyle/>
              <a:p>
                <a:pPr algn="l" defTabSz="457200">
                  <a:defRPr sz="4000">
                    <a:solidFill>
                      <a:srgbClr val="000000"/>
                    </a:solidFill>
                    <a:latin typeface="Gill Sans"/>
                    <a:ea typeface="Gill Sans"/>
                    <a:cs typeface="Gill Sans"/>
                    <a:sym typeface="Gill Sans"/>
                  </a:defRPr>
                </a:pPr>
                <a:r>
                  <a:rPr dirty="0">
                    <a:latin typeface="Avenir Book" panose="02000503020000020003" pitchFamily="2" charset="0"/>
                  </a:rPr>
                  <a:t>Asynchronous network,</a:t>
                </a:r>
              </a:p>
              <a:p>
                <a:pPr algn="l" defTabSz="457200">
                  <a:defRPr sz="4000">
                    <a:solidFill>
                      <a:srgbClr val="000000"/>
                    </a:solidFill>
                    <a:latin typeface="Gill Sans"/>
                    <a:ea typeface="Gill Sans"/>
                    <a:cs typeface="Gill Sans"/>
                    <a:sym typeface="Gill Sans"/>
                  </a:defRPr>
                </a:pPr>
                <a14:m>
                  <m:oMath xmlns:m="http://schemas.openxmlformats.org/officeDocument/2006/math">
                    <m:sSub>
                      <m:sSubPr>
                        <m:ctrlPr>
                          <a:rPr sz="4600" i="1">
                            <a:solidFill>
                              <a:srgbClr val="000000"/>
                            </a:solidFill>
                            <a:latin typeface="Cambria Math" panose="02040503050406030204" pitchFamily="18" charset="0"/>
                          </a:rPr>
                        </m:ctrlPr>
                      </m:sSubPr>
                      <m:e>
                        <m:r>
                          <a:rPr sz="4600">
                            <a:solidFill>
                              <a:srgbClr val="000000"/>
                            </a:solidFill>
                            <a:latin typeface="Cambria Math" panose="02040503050406030204" pitchFamily="18" charset="0"/>
                          </a:rPr>
                          <m:t>𝑡</m:t>
                        </m:r>
                      </m:e>
                      <m:sub>
                        <m:r>
                          <a:rPr sz="4600">
                            <a:solidFill>
                              <a:srgbClr val="000000"/>
                            </a:solidFill>
                            <a:latin typeface="Cambria Math" panose="02040503050406030204" pitchFamily="18" charset="0"/>
                          </a:rPr>
                          <m:t>𝑎</m:t>
                        </m:r>
                      </m:sub>
                    </m:sSub>
                  </m:oMath>
                </a14:m>
                <a:r>
                  <a:rPr dirty="0">
                    <a:latin typeface="Avenir Book" panose="02000503020000020003" pitchFamily="2" charset="0"/>
                  </a:rPr>
                  <a:t> corruptions</a:t>
                </a:r>
              </a:p>
            </p:txBody>
          </p:sp>
        </mc:Choice>
        <mc:Fallback xmlns="">
          <p:sp>
            <p:nvSpPr>
              <p:cNvPr id="308" name="Asynchronous network,…"/>
              <p:cNvSpPr txBox="1">
                <a:spLocks noRot="1" noChangeAspect="1" noMove="1" noResize="1" noEditPoints="1" noAdjustHandles="1" noChangeArrowheads="1" noChangeShapeType="1" noTextEdit="1"/>
              </p:cNvSpPr>
              <p:nvPr/>
            </p:nvSpPr>
            <p:spPr>
              <a:xfrm>
                <a:off x="18800559" y="3923629"/>
                <a:ext cx="5464636" cy="1451422"/>
              </a:xfrm>
              <a:prstGeom prst="rect">
                <a:avLst/>
              </a:prstGeom>
              <a:blipFill>
                <a:blip r:embed="rId4"/>
                <a:stretch>
                  <a:fillRect l="-4408" t="-6087" r="-3480" b="-15652"/>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309" name="Network-agnostic model (exciting new flavor!)"/>
          <p:cNvSpPr txBox="1"/>
          <p:nvPr/>
        </p:nvSpPr>
        <p:spPr>
          <a:xfrm>
            <a:off x="671185" y="2092591"/>
            <a:ext cx="10634320"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l" defTabSz="457200">
              <a:defRPr sz="4000">
                <a:solidFill>
                  <a:srgbClr val="000000"/>
                </a:solidFill>
                <a:latin typeface="Gill Sans"/>
                <a:ea typeface="Gill Sans"/>
                <a:cs typeface="Gill Sans"/>
                <a:sym typeface="Gill Sans"/>
              </a:defRPr>
            </a:lvl1pPr>
          </a:lstStyle>
          <a:p>
            <a:r>
              <a:rPr dirty="0">
                <a:latin typeface="Avenir Book" panose="02000503020000020003" pitchFamily="2" charset="0"/>
              </a:rPr>
              <a:t>Network-agnostic model (exciting new flavor!)</a:t>
            </a:r>
          </a:p>
        </p:txBody>
      </p:sp>
      <p:grpSp>
        <p:nvGrpSpPr>
          <p:cNvPr id="312" name="Group"/>
          <p:cNvGrpSpPr/>
          <p:nvPr/>
        </p:nvGrpSpPr>
        <p:grpSpPr>
          <a:xfrm>
            <a:off x="14745309" y="6225064"/>
            <a:ext cx="1543227" cy="1727583"/>
            <a:chOff x="254365" y="452437"/>
            <a:chExt cx="1543226" cy="1727581"/>
          </a:xfrm>
        </p:grpSpPr>
        <mc:AlternateContent xmlns:mc="http://schemas.openxmlformats.org/markup-compatibility/2006" xmlns:a14="http://schemas.microsoft.com/office/drawing/2010/main">
          <mc:Choice Requires="a14">
            <p:sp>
              <p:nvSpPr>
                <p:cNvPr id="310" name="Adversary secretly chooses initial…"/>
                <p:cNvSpPr/>
                <p:nvPr/>
              </p:nvSpPr>
              <p:spPr>
                <a:xfrm>
                  <a:off x="527592" y="910019"/>
                  <a:ext cx="1270001" cy="1270001"/>
                </a:xfrm>
                <a:prstGeom prst="line">
                  <a:avLst/>
                </a:prstGeom>
                <a:noFill/>
                <a:ln w="127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none" lIns="71437" tIns="71437" rIns="71437" bIns="71437" numCol="1" anchor="ctr">
                  <a:spAutoFit/>
                </a:bodyPr>
                <a:lstStyle/>
                <a:p>
                  <a:pPr algn="l" defTabSz="457200">
                    <a:defRPr sz="4000">
                      <a:solidFill>
                        <a:srgbClr val="000000"/>
                      </a:solidFill>
                      <a:latin typeface="Gill Sans"/>
                      <a:ea typeface="Gill Sans"/>
                      <a:cs typeface="Gill Sans"/>
                      <a:sym typeface="Gill Sans"/>
                    </a:defRPr>
                  </a:pPr>
                  <a:r>
                    <a:rPr dirty="0">
                      <a:latin typeface="Avenir Book" panose="02000503020000020003" pitchFamily="2" charset="0"/>
                    </a:rPr>
                    <a:t>Adversary secretly chooses initial</a:t>
                  </a:r>
                </a:p>
                <a:p>
                  <a:pPr algn="l" defTabSz="457200">
                    <a:defRPr sz="4000">
                      <a:solidFill>
                        <a:srgbClr val="000000"/>
                      </a:solidFill>
                      <a:latin typeface="Gill Sans"/>
                      <a:ea typeface="Gill Sans"/>
                      <a:cs typeface="Gill Sans"/>
                      <a:sym typeface="Gill Sans"/>
                    </a:defRPr>
                  </a:pPr>
                  <a:r>
                    <a:rPr dirty="0">
                      <a:latin typeface="Avenir Book" panose="02000503020000020003" pitchFamily="2" charset="0"/>
                    </a:rPr>
                    <a:t>setting + set of parties </a:t>
                  </a:r>
                  <a14:m>
                    <m:oMath xmlns:m="http://schemas.openxmlformats.org/officeDocument/2006/math">
                      <m:sSub>
                        <m:sSubPr>
                          <m:ctrlPr>
                            <a:rPr sz="4300" i="1">
                              <a:solidFill>
                                <a:srgbClr val="000000"/>
                              </a:solidFill>
                              <a:latin typeface="Cambria Math" panose="02040503050406030204" pitchFamily="18" charset="0"/>
                            </a:rPr>
                          </m:ctrlPr>
                        </m:sSubPr>
                        <m:e>
                          <m:r>
                            <a:rPr sz="4300">
                              <a:solidFill>
                                <a:srgbClr val="000000"/>
                              </a:solidFill>
                              <a:latin typeface="Cambria Math" panose="02040503050406030204" pitchFamily="18" charset="0"/>
                            </a:rPr>
                            <m:t>𝐶</m:t>
                          </m:r>
                        </m:e>
                        <m:sub>
                          <m:r>
                            <a:rPr sz="4300">
                              <a:solidFill>
                                <a:srgbClr val="000000"/>
                              </a:solidFill>
                              <a:latin typeface="Cambria Math" panose="02040503050406030204" pitchFamily="18" charset="0"/>
                            </a:rPr>
                            <m:t>0</m:t>
                          </m:r>
                        </m:sub>
                      </m:sSub>
                      <m:r>
                        <a:rPr sz="4300">
                          <a:solidFill>
                            <a:srgbClr val="000000"/>
                          </a:solidFill>
                          <a:latin typeface="Cambria Math" panose="02040503050406030204" pitchFamily="18" charset="0"/>
                        </a:rPr>
                        <m:t>⊂</m:t>
                      </m:r>
                      <m:r>
                        <a:rPr sz="4300">
                          <a:solidFill>
                            <a:srgbClr val="000000"/>
                          </a:solidFill>
                          <a:latin typeface="Cambria Math" panose="02040503050406030204" pitchFamily="18" charset="0"/>
                        </a:rPr>
                        <m:t>𝑃</m:t>
                      </m:r>
                    </m:oMath>
                  </a14:m>
                  <a:r>
                    <a:rPr dirty="0">
                      <a:latin typeface="Avenir Book" panose="02000503020000020003" pitchFamily="2" charset="0"/>
                    </a:rPr>
                    <a:t> to corrupt</a:t>
                  </a:r>
                </a:p>
              </p:txBody>
            </p:sp>
          </mc:Choice>
          <mc:Fallback xmlns="">
            <p:sp>
              <p:nvSpPr>
                <p:cNvPr id="310" name="Adversary secretly chooses initial…"/>
                <p:cNvSpPr>
                  <a:spLocks noRot="1" noChangeAspect="1" noMove="1" noResize="1" noEditPoints="1" noAdjustHandles="1" noChangeArrowheads="1" noChangeShapeType="1" noTextEdit="1"/>
                </p:cNvSpPr>
                <p:nvPr/>
              </p:nvSpPr>
              <p:spPr>
                <a:xfrm>
                  <a:off x="527592" y="910019"/>
                  <a:ext cx="1270001" cy="1270001"/>
                </a:xfrm>
                <a:prstGeom prst="line">
                  <a:avLst/>
                </a:prstGeom>
                <a:blipFill>
                  <a:blip r:embed="rId5"/>
                  <a:stretch>
                    <a:fillRect l="-23762" t="-61386" r="-646535"/>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311" name="1"/>
            <p:cNvSpPr/>
            <p:nvPr/>
          </p:nvSpPr>
          <p:spPr>
            <a:xfrm>
              <a:off x="254365" y="452437"/>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b="1">
                  <a:latin typeface="Helvetica"/>
                  <a:ea typeface="Helvetica"/>
                  <a:cs typeface="Helvetica"/>
                  <a:sym typeface="Helvetica"/>
                </a:defRPr>
              </a:lvl1pPr>
            </a:lstStyle>
            <a:p>
              <a:r>
                <a:rPr b="0" dirty="0">
                  <a:latin typeface="Arial" panose="020B0604020202020204" pitchFamily="34" charset="0"/>
                  <a:cs typeface="Arial" panose="020B0604020202020204" pitchFamily="34" charset="0"/>
                </a:rPr>
                <a:t>1</a:t>
              </a:r>
            </a:p>
          </p:txBody>
        </p:sp>
      </p:grpSp>
      <p:grpSp>
        <p:nvGrpSpPr>
          <p:cNvPr id="315" name="Group"/>
          <p:cNvGrpSpPr/>
          <p:nvPr/>
        </p:nvGrpSpPr>
        <p:grpSpPr>
          <a:xfrm>
            <a:off x="943028" y="7431185"/>
            <a:ext cx="3719863" cy="1143542"/>
            <a:chOff x="-1" y="0"/>
            <a:chExt cx="3719862" cy="1143541"/>
          </a:xfrm>
        </p:grpSpPr>
        <p:sp>
          <p:nvSpPr>
            <p:cNvPr id="313" name="Run protocol"/>
            <p:cNvSpPr txBox="1"/>
            <p:nvPr/>
          </p:nvSpPr>
          <p:spPr>
            <a:xfrm>
              <a:off x="619655" y="383720"/>
              <a:ext cx="3100206" cy="7598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lgn="l" defTabSz="457200">
                <a:defRPr sz="4000">
                  <a:solidFill>
                    <a:srgbClr val="000000"/>
                  </a:solidFill>
                  <a:latin typeface="Gill Sans"/>
                  <a:ea typeface="Gill Sans"/>
                  <a:cs typeface="Gill Sans"/>
                  <a:sym typeface="Gill Sans"/>
                </a:defRPr>
              </a:lvl1pPr>
            </a:lstStyle>
            <a:p>
              <a:r>
                <a:rPr dirty="0">
                  <a:latin typeface="Avenir Book" panose="02000503020000020003" pitchFamily="2" charset="0"/>
                </a:rPr>
                <a:t>Run protocol</a:t>
              </a:r>
            </a:p>
          </p:txBody>
        </p:sp>
        <p:sp>
          <p:nvSpPr>
            <p:cNvPr id="314" name="2"/>
            <p:cNvSpPr txBox="1"/>
            <p:nvPr/>
          </p:nvSpPr>
          <p:spPr>
            <a:xfrm>
              <a:off x="-1" y="0"/>
              <a:ext cx="508733" cy="904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b="1">
                  <a:latin typeface="Helvetica"/>
                  <a:ea typeface="Helvetica"/>
                  <a:cs typeface="Helvetica"/>
                  <a:sym typeface="Helvetica"/>
                </a:defRPr>
              </a:lvl1pPr>
            </a:lstStyle>
            <a:p>
              <a:r>
                <a:rPr b="0" dirty="0">
                  <a:latin typeface="Arial" panose="020B0604020202020204" pitchFamily="34" charset="0"/>
                  <a:cs typeface="Arial" panose="020B0604020202020204" pitchFamily="34" charset="0"/>
                </a:rPr>
                <a:t>2</a:t>
              </a:r>
            </a:p>
          </p:txBody>
        </p:sp>
      </p:grpSp>
      <p:sp>
        <p:nvSpPr>
          <p:cNvPr id="316" name="Adversary"/>
          <p:cNvSpPr txBox="1"/>
          <p:nvPr/>
        </p:nvSpPr>
        <p:spPr>
          <a:xfrm>
            <a:off x="12866272" y="4437469"/>
            <a:ext cx="2414121"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l" defTabSz="457200">
              <a:defRPr sz="4000">
                <a:solidFill>
                  <a:srgbClr val="000000"/>
                </a:solidFill>
                <a:latin typeface="Gill Sans"/>
                <a:ea typeface="Gill Sans"/>
                <a:cs typeface="Gill Sans"/>
                <a:sym typeface="Gill Sans"/>
              </a:defRPr>
            </a:lvl1pPr>
          </a:lstStyle>
          <a:p>
            <a:r>
              <a:rPr dirty="0">
                <a:latin typeface="Avenir Book" panose="02000503020000020003" pitchFamily="2" charset="0"/>
              </a:rPr>
              <a:t>Adversary</a:t>
            </a:r>
          </a:p>
        </p:txBody>
      </p:sp>
      <p:sp>
        <p:nvSpPr>
          <p:cNvPr id="317" name="Environment"/>
          <p:cNvSpPr txBox="1"/>
          <p:nvPr/>
        </p:nvSpPr>
        <p:spPr>
          <a:xfrm>
            <a:off x="3309703" y="4462869"/>
            <a:ext cx="3042499"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l" defTabSz="457200">
              <a:defRPr sz="4000">
                <a:solidFill>
                  <a:srgbClr val="000000"/>
                </a:solidFill>
                <a:latin typeface="Gill Sans"/>
                <a:ea typeface="Gill Sans"/>
                <a:cs typeface="Gill Sans"/>
                <a:sym typeface="Gill Sans"/>
              </a:defRPr>
            </a:lvl1pPr>
          </a:lstStyle>
          <a:p>
            <a:r>
              <a:rPr dirty="0">
                <a:latin typeface="Avenir Book" panose="02000503020000020003" pitchFamily="2" charset="0"/>
              </a:rPr>
              <a:t>Environment</a:t>
            </a:r>
          </a:p>
        </p:txBody>
      </p:sp>
      <p:sp>
        <p:nvSpPr>
          <p:cNvPr id="318" name="Line"/>
          <p:cNvSpPr/>
          <p:nvPr/>
        </p:nvSpPr>
        <p:spPr>
          <a:xfrm>
            <a:off x="13996895" y="5480038"/>
            <a:ext cx="1" cy="7238356"/>
          </a:xfrm>
          <a:prstGeom prst="line">
            <a:avLst/>
          </a:prstGeom>
          <a:ln w="76200">
            <a:solidFill>
              <a:srgbClr val="5A5F5E"/>
            </a:solidFill>
            <a:custDash>
              <a:ds d="200000" sp="200000"/>
            </a:custDash>
            <a:miter lim="400000"/>
          </a:ln>
        </p:spPr>
        <p:txBody>
          <a:bodyPr lIns="71437" tIns="71437" rIns="71437" bIns="71437" anchor="ctr"/>
          <a:lstStyle/>
          <a:p>
            <a:endParaRPr dirty="0">
              <a:latin typeface="Avenir Light" panose="020B0402020203020204" pitchFamily="34" charset="77"/>
            </a:endParaRPr>
          </a:p>
        </p:txBody>
      </p:sp>
      <p:sp>
        <p:nvSpPr>
          <p:cNvPr id="319" name="Line"/>
          <p:cNvSpPr/>
          <p:nvPr/>
        </p:nvSpPr>
        <p:spPr>
          <a:xfrm flipH="1">
            <a:off x="4929343" y="9198553"/>
            <a:ext cx="8830921" cy="517050"/>
          </a:xfrm>
          <a:prstGeom prst="line">
            <a:avLst/>
          </a:prstGeom>
          <a:ln w="762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sp>
        <p:nvSpPr>
          <p:cNvPr id="320" name="Line"/>
          <p:cNvSpPr/>
          <p:nvPr/>
        </p:nvSpPr>
        <p:spPr>
          <a:xfrm flipH="1">
            <a:off x="4695070" y="5505438"/>
            <a:ext cx="1" cy="7238356"/>
          </a:xfrm>
          <a:prstGeom prst="line">
            <a:avLst/>
          </a:prstGeom>
          <a:ln w="76200">
            <a:solidFill>
              <a:srgbClr val="5A5F5E"/>
            </a:solidFill>
            <a:custDash>
              <a:ds d="200000" sp="200000"/>
            </a:custDash>
            <a:miter lim="400000"/>
          </a:ln>
        </p:spPr>
        <p:txBody>
          <a:bodyPr lIns="71437" tIns="71437" rIns="71437" bIns="71437" anchor="ctr"/>
          <a:lstStyle/>
          <a:p>
            <a:endParaRPr dirty="0">
              <a:latin typeface="Avenir Light" panose="020B0402020203020204" pitchFamily="34" charset="77"/>
            </a:endParaRPr>
          </a:p>
        </p:txBody>
      </p:sp>
      <p:sp>
        <p:nvSpPr>
          <p:cNvPr id="321" name="Rounded Rectangle"/>
          <p:cNvSpPr/>
          <p:nvPr/>
        </p:nvSpPr>
        <p:spPr>
          <a:xfrm>
            <a:off x="2940842" y="4287596"/>
            <a:ext cx="3508456" cy="1110369"/>
          </a:xfrm>
          <a:prstGeom prst="roundRect">
            <a:avLst>
              <a:gd name="adj" fmla="val 17156"/>
            </a:avLst>
          </a:prstGeom>
          <a:ln w="63500">
            <a:solidFill>
              <a:srgbClr val="808785"/>
            </a:solidFill>
            <a:miter lim="400000"/>
          </a:ln>
        </p:spPr>
        <p:txBody>
          <a:bodyPr lIns="71437" tIns="71437" rIns="71437" bIns="71437" anchor="ctr"/>
          <a:lstStyle/>
          <a:p>
            <a:endParaRPr dirty="0">
              <a:latin typeface="Avenir Light" panose="020B0402020203020204" pitchFamily="34" charset="77"/>
            </a:endParaRPr>
          </a:p>
        </p:txBody>
      </p:sp>
      <p:sp>
        <p:nvSpPr>
          <p:cNvPr id="322" name="Rounded Rectangle"/>
          <p:cNvSpPr/>
          <p:nvPr/>
        </p:nvSpPr>
        <p:spPr>
          <a:xfrm>
            <a:off x="12242667" y="4262196"/>
            <a:ext cx="3508457" cy="1110369"/>
          </a:xfrm>
          <a:prstGeom prst="roundRect">
            <a:avLst>
              <a:gd name="adj" fmla="val 17156"/>
            </a:avLst>
          </a:prstGeom>
          <a:ln w="63500">
            <a:solidFill>
              <a:srgbClr val="808785"/>
            </a:solidFill>
            <a:miter lim="400000"/>
          </a:ln>
        </p:spPr>
        <p:txBody>
          <a:bodyPr lIns="71437" tIns="71437" rIns="71437" bIns="71437" anchor="ctr"/>
          <a:lstStyle/>
          <a:p>
            <a:endParaRPr dirty="0">
              <a:latin typeface="Avenir Light" panose="020B0402020203020204" pitchFamily="34" charset="77"/>
            </a:endParaRPr>
          </a:p>
        </p:txBody>
      </p:sp>
      <p:sp>
        <p:nvSpPr>
          <p:cNvPr id="323" name="Line"/>
          <p:cNvSpPr/>
          <p:nvPr/>
        </p:nvSpPr>
        <p:spPr>
          <a:xfrm>
            <a:off x="4931561" y="7688708"/>
            <a:ext cx="8844731" cy="515759"/>
          </a:xfrm>
          <a:prstGeom prst="line">
            <a:avLst/>
          </a:prstGeom>
          <a:ln w="762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sp>
        <p:nvSpPr>
          <p:cNvPr id="324" name="Line"/>
          <p:cNvSpPr/>
          <p:nvPr/>
        </p:nvSpPr>
        <p:spPr>
          <a:xfrm flipH="1">
            <a:off x="4788489" y="6505193"/>
            <a:ext cx="9112299" cy="613113"/>
          </a:xfrm>
          <a:prstGeom prst="line">
            <a:avLst/>
          </a:prstGeom>
          <a:ln w="762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sp>
        <p:nvSpPr>
          <p:cNvPr id="325" name="…"/>
          <p:cNvSpPr txBox="1"/>
          <p:nvPr/>
        </p:nvSpPr>
        <p:spPr>
          <a:xfrm>
            <a:off x="8747180" y="10852675"/>
            <a:ext cx="790576" cy="904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b="1">
                <a:latin typeface="Helvetica"/>
                <a:ea typeface="Helvetica"/>
                <a:cs typeface="Helvetica"/>
                <a:sym typeface="Helvetica"/>
              </a:defRPr>
            </a:lvl1pPr>
          </a:lstStyle>
          <a:p>
            <a:r>
              <a:rPr b="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26" name="“Setting = async; corrupt  ”"/>
              <p:cNvSpPr txBox="1"/>
              <p:nvPr/>
            </p:nvSpPr>
            <p:spPr>
              <a:xfrm>
                <a:off x="6284720" y="5810881"/>
                <a:ext cx="6826868" cy="828367"/>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none" lIns="71437" tIns="71437" rIns="71437" bIns="71437" anchor="ctr">
                <a:spAutoFit/>
              </a:bodyPr>
              <a:lstStyle/>
              <a:p>
                <a:pPr algn="l" defTabSz="457200">
                  <a:defRPr sz="4000">
                    <a:solidFill>
                      <a:srgbClr val="000000"/>
                    </a:solidFill>
                    <a:latin typeface="Gill Sans"/>
                    <a:ea typeface="Gill Sans"/>
                    <a:cs typeface="Gill Sans"/>
                    <a:sym typeface="Gill Sans"/>
                  </a:defRPr>
                </a:pPr>
                <a:r>
                  <a:rPr dirty="0">
                    <a:latin typeface="Avenir Book" panose="02000503020000020003" pitchFamily="2" charset="0"/>
                  </a:rPr>
                  <a:t>“Setting = async; corrupt </a:t>
                </a:r>
                <a14:m>
                  <m:oMath xmlns:m="http://schemas.openxmlformats.org/officeDocument/2006/math">
                    <m:sSub>
                      <m:sSubPr>
                        <m:ctrlPr>
                          <a:rPr sz="4550" i="1">
                            <a:solidFill>
                              <a:srgbClr val="000000"/>
                            </a:solidFill>
                            <a:latin typeface="Cambria Math" panose="02040503050406030204" pitchFamily="18" charset="0"/>
                          </a:rPr>
                        </m:ctrlPr>
                      </m:sSubPr>
                      <m:e>
                        <m:r>
                          <a:rPr sz="4550">
                            <a:solidFill>
                              <a:srgbClr val="000000"/>
                            </a:solidFill>
                            <a:latin typeface="Cambria Math" panose="02040503050406030204" pitchFamily="18" charset="0"/>
                          </a:rPr>
                          <m:t>𝐶</m:t>
                        </m:r>
                      </m:e>
                      <m:sub>
                        <m:r>
                          <a:rPr sz="4550">
                            <a:solidFill>
                              <a:srgbClr val="000000"/>
                            </a:solidFill>
                            <a:latin typeface="Cambria Math" panose="02040503050406030204" pitchFamily="18" charset="0"/>
                          </a:rPr>
                          <m:t>0</m:t>
                        </m:r>
                      </m:sub>
                    </m:sSub>
                  </m:oMath>
                </a14:m>
                <a:r>
                  <a:rPr dirty="0">
                    <a:latin typeface="Avenir Book" panose="02000503020000020003" pitchFamily="2" charset="0"/>
                  </a:rPr>
                  <a:t>”</a:t>
                </a:r>
              </a:p>
            </p:txBody>
          </p:sp>
        </mc:Choice>
        <mc:Fallback xmlns="">
          <p:sp>
            <p:nvSpPr>
              <p:cNvPr id="326" name="“Setting = async; corrupt  ”"/>
              <p:cNvSpPr txBox="1">
                <a:spLocks noRot="1" noChangeAspect="1" noMove="1" noResize="1" noEditPoints="1" noAdjustHandles="1" noChangeArrowheads="1" noChangeShapeType="1" noTextEdit="1"/>
              </p:cNvSpPr>
              <p:nvPr/>
            </p:nvSpPr>
            <p:spPr>
              <a:xfrm>
                <a:off x="6284720" y="5810881"/>
                <a:ext cx="6826868" cy="828367"/>
              </a:xfrm>
              <a:prstGeom prst="rect">
                <a:avLst/>
              </a:prstGeom>
              <a:blipFill>
                <a:blip r:embed="rId6"/>
                <a:stretch>
                  <a:fillRect l="-3340" r="-3154" b="-28788"/>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327" name="“Setting = sync”"/>
          <p:cNvSpPr txBox="1"/>
          <p:nvPr/>
        </p:nvSpPr>
        <p:spPr>
          <a:xfrm>
            <a:off x="7412935" y="8537651"/>
            <a:ext cx="3933768"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l" defTabSz="457200">
              <a:defRPr sz="4000">
                <a:solidFill>
                  <a:srgbClr val="000000"/>
                </a:solidFill>
                <a:latin typeface="Gill Sans"/>
                <a:ea typeface="Gill Sans"/>
                <a:cs typeface="Gill Sans"/>
                <a:sym typeface="Gill Sans"/>
              </a:defRPr>
            </a:lvl1pPr>
          </a:lstStyle>
          <a:p>
            <a:r>
              <a:rPr dirty="0">
                <a:latin typeface="Avenir Book" panose="02000503020000020003" pitchFamily="2" charset="0"/>
              </a:rPr>
              <a:t>“Setting = sync”</a:t>
            </a:r>
          </a:p>
        </p:txBody>
      </p:sp>
      <p:sp>
        <p:nvSpPr>
          <p:cNvPr id="328" name="Line"/>
          <p:cNvSpPr/>
          <p:nvPr/>
        </p:nvSpPr>
        <p:spPr>
          <a:xfrm>
            <a:off x="4986895" y="10623248"/>
            <a:ext cx="8853606" cy="557739"/>
          </a:xfrm>
          <a:prstGeom prst="line">
            <a:avLst/>
          </a:prstGeom>
          <a:ln w="762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sp>
        <p:nvSpPr>
          <p:cNvPr id="329" name="Line"/>
          <p:cNvSpPr/>
          <p:nvPr/>
        </p:nvSpPr>
        <p:spPr>
          <a:xfrm flipH="1">
            <a:off x="4929343" y="9755346"/>
            <a:ext cx="8830921" cy="517050"/>
          </a:xfrm>
          <a:prstGeom prst="line">
            <a:avLst/>
          </a:prstGeom>
          <a:ln w="762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grpSp>
        <p:nvGrpSpPr>
          <p:cNvPr id="332" name="Group"/>
          <p:cNvGrpSpPr/>
          <p:nvPr/>
        </p:nvGrpSpPr>
        <p:grpSpPr>
          <a:xfrm>
            <a:off x="14567143" y="8510760"/>
            <a:ext cx="8781204" cy="1895476"/>
            <a:chOff x="0" y="0"/>
            <a:chExt cx="8781203" cy="1895475"/>
          </a:xfrm>
        </p:grpSpPr>
        <p:sp>
          <p:nvSpPr>
            <p:cNvPr id="330" name="Adversary is able to adaptively choose setting + corruptions (up to threshold)"/>
            <p:cNvSpPr txBox="1"/>
            <p:nvPr/>
          </p:nvSpPr>
          <p:spPr>
            <a:xfrm>
              <a:off x="547811" y="0"/>
              <a:ext cx="8233393" cy="1895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gn="l" defTabSz="457200">
                <a:defRPr sz="4000">
                  <a:solidFill>
                    <a:srgbClr val="000000"/>
                  </a:solidFill>
                  <a:latin typeface="Gill Sans"/>
                  <a:ea typeface="Gill Sans"/>
                  <a:cs typeface="Gill Sans"/>
                  <a:sym typeface="Gill Sans"/>
                </a:defRPr>
              </a:lvl1pPr>
            </a:lstStyle>
            <a:p>
              <a:r>
                <a:rPr dirty="0">
                  <a:latin typeface="Avenir Book" panose="02000503020000020003" pitchFamily="2" charset="0"/>
                </a:rPr>
                <a:t>Adversary is able to adaptively choose setting + corruptions (up to threshold)</a:t>
              </a:r>
            </a:p>
          </p:txBody>
        </p:sp>
        <p:sp>
          <p:nvSpPr>
            <p:cNvPr id="331" name="3"/>
            <p:cNvSpPr txBox="1"/>
            <p:nvPr/>
          </p:nvSpPr>
          <p:spPr>
            <a:xfrm>
              <a:off x="0" y="37718"/>
              <a:ext cx="528229" cy="904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defRPr b="1">
                  <a:latin typeface="Helvetica"/>
                  <a:ea typeface="Helvetica"/>
                  <a:cs typeface="Helvetica"/>
                  <a:sym typeface="Helvetica"/>
                </a:defRPr>
              </a:lvl1pPr>
            </a:lstStyle>
            <a:p>
              <a:r>
                <a:rPr b="0" dirty="0">
                  <a:latin typeface="Arial" panose="020B0604020202020204" pitchFamily="34" charset="0"/>
                  <a:cs typeface="Arial" panose="020B0604020202020204" pitchFamily="34" charset="0"/>
                </a:rPr>
                <a:t>3</a:t>
              </a:r>
            </a:p>
          </p:txBody>
        </p:sp>
      </p:grpSp>
      <p:sp>
        <p:nvSpPr>
          <p:cNvPr id="333" name="More about corruptions…"/>
          <p:cNvSpPr txBox="1"/>
          <p:nvPr/>
        </p:nvSpPr>
        <p:spPr>
          <a:xfrm>
            <a:off x="18120170" y="11216623"/>
            <a:ext cx="5430449" cy="1990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defTabSz="457200">
              <a:defRPr sz="4000">
                <a:solidFill>
                  <a:srgbClr val="991201"/>
                </a:solidFill>
                <a:latin typeface="Gill Sans"/>
                <a:ea typeface="Gill Sans"/>
                <a:cs typeface="Gill Sans"/>
                <a:sym typeface="Gill Sans"/>
              </a:defRPr>
            </a:pPr>
            <a:r>
              <a:rPr dirty="0">
                <a:latin typeface="Avenir Book" panose="02000503020000020003" pitchFamily="2" charset="0"/>
              </a:rPr>
              <a:t>More about corruptions</a:t>
            </a:r>
          </a:p>
          <a:p>
            <a:pPr algn="l" defTabSz="457200">
              <a:defRPr sz="4000">
                <a:solidFill>
                  <a:srgbClr val="991201"/>
                </a:solidFill>
                <a:latin typeface="Gill Sans"/>
                <a:ea typeface="Gill Sans"/>
                <a:cs typeface="Gill Sans"/>
                <a:sym typeface="Gill Sans"/>
              </a:defRPr>
            </a:pPr>
            <a:r>
              <a:rPr dirty="0">
                <a:latin typeface="Avenir Book" panose="02000503020000020003" pitchFamily="2" charset="0"/>
              </a:rPr>
              <a:t>+ reboots later</a:t>
            </a:r>
          </a:p>
        </p:txBody>
      </p:sp>
      <p:sp>
        <p:nvSpPr>
          <p:cNvPr id="334" name="Line"/>
          <p:cNvSpPr/>
          <p:nvPr/>
        </p:nvSpPr>
        <p:spPr>
          <a:xfrm flipH="1">
            <a:off x="4995926" y="12180219"/>
            <a:ext cx="8830921" cy="517049"/>
          </a:xfrm>
          <a:prstGeom prst="line">
            <a:avLst/>
          </a:prstGeom>
          <a:ln w="76200">
            <a:solidFill>
              <a:srgbClr val="5A5F5E"/>
            </a:solidFill>
            <a:miter lim="400000"/>
            <a:tailEnd type="triangle"/>
          </a:ln>
        </p:spPr>
        <p:txBody>
          <a:bodyPr lIns="71437" tIns="71437" rIns="71437" bIns="71437" anchor="ctr"/>
          <a:lstStyle/>
          <a:p>
            <a:endParaRPr dirty="0">
              <a:latin typeface="Avenir Light" panose="020B0402020203020204" pitchFamily="34" charset="77"/>
            </a:endParaRPr>
          </a:p>
        </p:txBody>
      </p:sp>
      <p:sp>
        <p:nvSpPr>
          <p:cNvPr id="335" name="“Setting = async”"/>
          <p:cNvSpPr txBox="1"/>
          <p:nvPr/>
        </p:nvSpPr>
        <p:spPr>
          <a:xfrm>
            <a:off x="7507989" y="11744172"/>
            <a:ext cx="4199867"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l" defTabSz="457200">
              <a:defRPr sz="4000">
                <a:solidFill>
                  <a:srgbClr val="000000"/>
                </a:solidFill>
                <a:latin typeface="Gill Sans"/>
                <a:ea typeface="Gill Sans"/>
                <a:cs typeface="Gill Sans"/>
                <a:sym typeface="Gill Sans"/>
              </a:defRPr>
            </a:lvl1pPr>
          </a:lstStyle>
          <a:p>
            <a:r>
              <a:rPr dirty="0">
                <a:latin typeface="Avenir Book" panose="02000503020000020003" pitchFamily="2" charset="0"/>
              </a:rPr>
              <a:t>“Setting = async”</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2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3" nodeType="afterEffect">
                                  <p:stCondLst>
                                    <p:cond delay="0"/>
                                  </p:stCondLst>
                                  <p:iterate>
                                    <p:tmAbs val="0"/>
                                  </p:iterate>
                                  <p:childTnLst>
                                    <p:set>
                                      <p:cBhvr>
                                        <p:cTn id="13" fill="hold"/>
                                        <p:tgtEl>
                                          <p:spTgt spid="32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4" nodeType="clickEffect">
                                  <p:stCondLst>
                                    <p:cond delay="0"/>
                                  </p:stCondLst>
                                  <p:iterate>
                                    <p:tmAbs val="0"/>
                                  </p:iterate>
                                  <p:childTnLst>
                                    <p:set>
                                      <p:cBhvr>
                                        <p:cTn id="17" fill="hold"/>
                                        <p:tgtEl>
                                          <p:spTgt spid="323"/>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5" nodeType="afterEffect">
                                  <p:stCondLst>
                                    <p:cond delay="0"/>
                                  </p:stCondLst>
                                  <p:iterate>
                                    <p:tmAbs val="0"/>
                                  </p:iterate>
                                  <p:childTnLst>
                                    <p:set>
                                      <p:cBhvr>
                                        <p:cTn id="20" fill="hold"/>
                                        <p:tgtEl>
                                          <p:spTgt spid="3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6" nodeType="clickEffect">
                                  <p:stCondLst>
                                    <p:cond delay="0"/>
                                  </p:stCondLst>
                                  <p:iterate>
                                    <p:tmAbs val="0"/>
                                  </p:iterate>
                                  <p:childTnLst>
                                    <p:set>
                                      <p:cBhvr>
                                        <p:cTn id="24" fill="hold"/>
                                        <p:tgtEl>
                                          <p:spTgt spid="3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path" presetSubtype="0" accel="50000" decel="50000" fill="hold" nodeType="clickEffect">
                                  <p:stCondLst>
                                    <p:cond delay="0"/>
                                  </p:stCondLst>
                                  <p:childTnLst>
                                    <p:animMotion origin="layout" path="M 0.000000 0.000000 L 0.000000 -0.167984" pathEditMode="relative">
                                      <p:cBhvr>
                                        <p:cTn id="28" dur="1000" fill="hold"/>
                                        <p:tgtEl>
                                          <p:spTgt spid="306"/>
                                        </p:tgtEl>
                                        <p:attrNameLst>
                                          <p:attrName>ppt_x</p:attrName>
                                          <p:attrName>ppt_y</p:attrName>
                                        </p:attrNameLst>
                                      </p:cBhvr>
                                    </p:animMotion>
                                  </p:childTnLst>
                                </p:cTn>
                              </p:par>
                            </p:childTnLst>
                          </p:cTn>
                        </p:par>
                        <p:par>
                          <p:cTn id="29" fill="hold">
                            <p:stCondLst>
                              <p:cond delay="1000"/>
                            </p:stCondLst>
                            <p:childTnLst>
                              <p:par>
                                <p:cTn id="30" presetID="1" presetClass="entr" presetSubtype="0" fill="hold" grpId="8" nodeType="afterEffect">
                                  <p:stCondLst>
                                    <p:cond delay="0"/>
                                  </p:stCondLst>
                                  <p:iterate>
                                    <p:tmAbs val="0"/>
                                  </p:iterate>
                                  <p:childTnLst>
                                    <p:set>
                                      <p:cBhvr>
                                        <p:cTn id="31" fill="hold"/>
                                        <p:tgtEl>
                                          <p:spTgt spid="319"/>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9" nodeType="afterEffect">
                                  <p:stCondLst>
                                    <p:cond delay="0"/>
                                  </p:stCondLst>
                                  <p:iterate>
                                    <p:tmAbs val="0"/>
                                  </p:iterate>
                                  <p:childTnLst>
                                    <p:set>
                                      <p:cBhvr>
                                        <p:cTn id="34" fill="hold"/>
                                        <p:tgtEl>
                                          <p:spTgt spid="3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0" nodeType="clickEffect">
                                  <p:stCondLst>
                                    <p:cond delay="0"/>
                                  </p:stCondLst>
                                  <p:iterate>
                                    <p:tmAbs val="0"/>
                                  </p:iterate>
                                  <p:childTnLst>
                                    <p:set>
                                      <p:cBhvr>
                                        <p:cTn id="38" fill="hold"/>
                                        <p:tgtEl>
                                          <p:spTgt spid="329"/>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11" nodeType="afterEffect">
                                  <p:stCondLst>
                                    <p:cond delay="500"/>
                                  </p:stCondLst>
                                  <p:iterate>
                                    <p:tmAbs val="0"/>
                                  </p:iterate>
                                  <p:childTnLst>
                                    <p:set>
                                      <p:cBhvr>
                                        <p:cTn id="41" fill="hold"/>
                                        <p:tgtEl>
                                          <p:spTgt spid="328"/>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grpId="12" nodeType="afterEffect">
                                  <p:stCondLst>
                                    <p:cond delay="500"/>
                                  </p:stCondLst>
                                  <p:iterate>
                                    <p:tmAbs val="0"/>
                                  </p:iterate>
                                  <p:childTnLst>
                                    <p:set>
                                      <p:cBhvr>
                                        <p:cTn id="44" fill="hold"/>
                                        <p:tgtEl>
                                          <p:spTgt spid="3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path" presetSubtype="0" accel="50000" decel="50000" fill="hold" nodeType="clickEffect">
                                  <p:stCondLst>
                                    <p:cond delay="0"/>
                                  </p:stCondLst>
                                  <p:childTnLst>
                                    <p:animMotion origin="layout" path="M 0.000000 -0.167984 L -0.000020 0.000000" pathEditMode="relative">
                                      <p:cBhvr>
                                        <p:cTn id="48" dur="1000" fill="hold"/>
                                        <p:tgtEl>
                                          <p:spTgt spid="306"/>
                                        </p:tgtEl>
                                        <p:attrNameLst>
                                          <p:attrName>ppt_x</p:attrName>
                                          <p:attrName>ppt_y</p:attrName>
                                        </p:attrNameLst>
                                      </p:cBhvr>
                                    </p:animMotion>
                                  </p:childTnLst>
                                </p:cTn>
                              </p:par>
                            </p:childTnLst>
                          </p:cTn>
                        </p:par>
                        <p:par>
                          <p:cTn id="49" fill="hold">
                            <p:stCondLst>
                              <p:cond delay="1000"/>
                            </p:stCondLst>
                            <p:childTnLst>
                              <p:par>
                                <p:cTn id="50" presetID="1" presetClass="entr" presetSubtype="0" fill="hold" grpId="14" nodeType="afterEffect">
                                  <p:stCondLst>
                                    <p:cond delay="0"/>
                                  </p:stCondLst>
                                  <p:iterate>
                                    <p:tmAbs val="0"/>
                                  </p:iterate>
                                  <p:childTnLst>
                                    <p:set>
                                      <p:cBhvr>
                                        <p:cTn id="51" fill="hold"/>
                                        <p:tgtEl>
                                          <p:spTgt spid="334"/>
                                        </p:tgtEl>
                                        <p:attrNameLst>
                                          <p:attrName>style.visibility</p:attrName>
                                        </p:attrNameLst>
                                      </p:cBhvr>
                                      <p:to>
                                        <p:strVal val="visible"/>
                                      </p:to>
                                    </p:set>
                                  </p:childTnLst>
                                </p:cTn>
                              </p:par>
                            </p:childTnLst>
                          </p:cTn>
                        </p:par>
                        <p:par>
                          <p:cTn id="52" fill="hold">
                            <p:stCondLst>
                              <p:cond delay="1000"/>
                            </p:stCondLst>
                            <p:childTnLst>
                              <p:par>
                                <p:cTn id="53" presetID="1" presetClass="entr" presetSubtype="0" fill="hold" grpId="15" nodeType="afterEffect">
                                  <p:stCondLst>
                                    <p:cond delay="0"/>
                                  </p:stCondLst>
                                  <p:iterate>
                                    <p:tmAbs val="0"/>
                                  </p:iterate>
                                  <p:childTnLst>
                                    <p:set>
                                      <p:cBhvr>
                                        <p:cTn id="54" fill="hold"/>
                                        <p:tgtEl>
                                          <p:spTgt spid="3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6" nodeType="clickEffect">
                                  <p:stCondLst>
                                    <p:cond delay="0"/>
                                  </p:stCondLst>
                                  <p:iterate>
                                    <p:tmAbs val="0"/>
                                  </p:iterate>
                                  <p:childTnLst>
                                    <p:set>
                                      <p:cBhvr>
                                        <p:cTn id="58" fill="hold"/>
                                        <p:tgtEl>
                                          <p:spTgt spid="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1" animBg="1" advAuto="0"/>
      <p:bldP spid="315" grpId="5" animBg="1" advAuto="0"/>
      <p:bldP spid="319" grpId="8" animBg="1" advAuto="0"/>
      <p:bldP spid="323" grpId="4" animBg="1" advAuto="0"/>
      <p:bldP spid="324" grpId="2" animBg="1" advAuto="0"/>
      <p:bldP spid="325" grpId="12" animBg="1" advAuto="0"/>
      <p:bldP spid="326" grpId="3" animBg="1" advAuto="0"/>
      <p:bldP spid="327" grpId="9" animBg="1" advAuto="0"/>
      <p:bldP spid="328" grpId="11" animBg="1" advAuto="0"/>
      <p:bldP spid="329" grpId="10" animBg="1" advAuto="0"/>
      <p:bldP spid="332" grpId="6" animBg="1" advAuto="0"/>
      <p:bldP spid="333" grpId="16" animBg="1" advAuto="0"/>
      <p:bldP spid="334" grpId="14" animBg="1" advAuto="0"/>
      <p:bldP spid="335" grpId="15" animBg="1" advAuto="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9" name="Slide Number"/>
          <p:cNvSpPr txBox="1">
            <a:spLocks noGrp="1"/>
          </p:cNvSpPr>
          <p:nvPr>
            <p:ph type="sldNum" sz="quarter" idx="2"/>
          </p:nvPr>
        </p:nvSpPr>
        <p:spPr>
          <a:xfrm>
            <a:off x="23672800" y="13031364"/>
            <a:ext cx="397544" cy="7290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l" defTabSz="457200">
              <a:defRPr sz="3800">
                <a:solidFill>
                  <a:srgbClr val="000000"/>
                </a:solidFill>
              </a:defRPr>
            </a:lvl1pPr>
          </a:lstStyle>
          <a:p>
            <a:fld id="{86CB4B4D-7CA3-9044-876B-883B54F8677D}" type="slidenum">
              <a:rPr/>
              <a:t>8</a:t>
            </a:fld>
            <a:endParaRPr dirty="0"/>
          </a:p>
        </p:txBody>
      </p:sp>
      <p:sp>
        <p:nvSpPr>
          <p:cNvPr id="340" name="n parties"/>
          <p:cNvSpPr txBox="1"/>
          <p:nvPr/>
        </p:nvSpPr>
        <p:spPr>
          <a:xfrm>
            <a:off x="21353033" y="652233"/>
            <a:ext cx="2703506" cy="797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9634" tIns="59634" rIns="59634" bIns="59634">
            <a:spAutoFit/>
          </a:bodyPr>
          <a:lstStyle>
            <a:lvl1pPr indent="63500" algn="l" defTabSz="3086100">
              <a:spcBef>
                <a:spcPts val="500"/>
              </a:spcBef>
              <a:defRPr sz="4400">
                <a:solidFill>
                  <a:srgbClr val="000000"/>
                </a:solidFill>
                <a:latin typeface="Gill Sans"/>
                <a:ea typeface="Gill Sans"/>
                <a:cs typeface="Gill Sans"/>
                <a:sym typeface="Gill Sans"/>
              </a:defRPr>
            </a:lvl1pPr>
          </a:lstStyle>
          <a:p>
            <a:r>
              <a:rPr dirty="0">
                <a:latin typeface="Avenir Book" panose="02000503020000020003" pitchFamily="2" charset="0"/>
              </a:rPr>
              <a:t>n parties</a:t>
            </a:r>
          </a:p>
        </p:txBody>
      </p:sp>
      <p:graphicFrame>
        <p:nvGraphicFramePr>
          <p:cNvPr id="341" name="Table 1"/>
          <p:cNvGraphicFramePr/>
          <p:nvPr/>
        </p:nvGraphicFramePr>
        <p:xfrm>
          <a:off x="156033" y="2096973"/>
          <a:ext cx="24032293" cy="7651750"/>
        </p:xfrm>
        <a:graphic>
          <a:graphicData uri="http://schemas.openxmlformats.org/drawingml/2006/table">
            <a:tbl>
              <a:tblPr firstRow="1" firstCol="1">
                <a:tableStyleId>{4C3C2611-4C71-4FC5-86AE-919BDF0F9419}</a:tableStyleId>
              </a:tblPr>
              <a:tblGrid>
                <a:gridCol w="6598759">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gridCol w="4191000">
                  <a:extLst>
                    <a:ext uri="{9D8B030D-6E8A-4147-A177-3AD203B41FA5}">
                      <a16:colId xmlns:a16="http://schemas.microsoft.com/office/drawing/2014/main" val="20003"/>
                    </a:ext>
                  </a:extLst>
                </a:gridCol>
                <a:gridCol w="4860534">
                  <a:extLst>
                    <a:ext uri="{9D8B030D-6E8A-4147-A177-3AD203B41FA5}">
                      <a16:colId xmlns:a16="http://schemas.microsoft.com/office/drawing/2014/main" val="20004"/>
                    </a:ext>
                  </a:extLst>
                </a:gridCol>
              </a:tblGrid>
              <a:tr h="1530350">
                <a:tc>
                  <a:txBody>
                    <a:bodyPr/>
                    <a:lstStyle/>
                    <a:p>
                      <a:pPr>
                        <a:defRPr sz="3600">
                          <a:latin typeface="Gill Sans"/>
                          <a:ea typeface="Gill Sans"/>
                          <a:cs typeface="Gill Sans"/>
                          <a:sym typeface="Gill Sans"/>
                        </a:defRPr>
                      </a:pPr>
                      <a:endParaRPr b="0" i="0" dirty="0">
                        <a:latin typeface="Avenir Book" panose="02000503020000020003" pitchFamily="2" charset="0"/>
                      </a:endParaRPr>
                    </a:p>
                  </a:txBody>
                  <a:tcPr marL="50800" marR="50800" marT="50800" marB="50800" anchor="ctr"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solidFill>
                      <a:srgbClr val="B4B4B4"/>
                    </a:solidFill>
                  </a:tcPr>
                </a:tc>
                <a:tc>
                  <a:txBody>
                    <a:bodyPr/>
                    <a:lstStyle/>
                    <a:p>
                      <a:pPr>
                        <a:defRPr sz="1800">
                          <a:solidFill>
                            <a:srgbClr val="000000"/>
                          </a:solidFill>
                        </a:defRPr>
                      </a:pPr>
                      <a:r>
                        <a:rPr sz="3600" b="0" i="0" dirty="0">
                          <a:latin typeface="Avenir Book" panose="02000503020000020003" pitchFamily="2" charset="0"/>
                          <a:ea typeface="Gill Sans"/>
                          <a:cs typeface="Gill Sans"/>
                          <a:sym typeface="Gill Sans"/>
                        </a:rPr>
                        <a:t>Network state</a:t>
                      </a:r>
                    </a:p>
                  </a:txBody>
                  <a:tcPr marL="50800" marR="50800" marT="50800" marB="50800" anchor="ctr"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solidFill>
                      <a:srgbClr val="B4B4B4"/>
                    </a:solidFill>
                  </a:tcPr>
                </a:tc>
                <a:tc>
                  <a:txBody>
                    <a:bodyPr/>
                    <a:lstStyle/>
                    <a:p>
                      <a:pPr>
                        <a:defRPr sz="1800">
                          <a:solidFill>
                            <a:srgbClr val="000000"/>
                          </a:solidFill>
                        </a:defRPr>
                      </a:pPr>
                      <a:r>
                        <a:rPr sz="3600" b="0" i="0" dirty="0">
                          <a:latin typeface="Avenir Book" panose="02000503020000020003" pitchFamily="2" charset="0"/>
                          <a:ea typeface="Gill Sans"/>
                          <a:cs typeface="Gill Sans"/>
                          <a:sym typeface="Gill Sans"/>
                        </a:rPr>
                        <a:t>Security</a:t>
                      </a:r>
                    </a:p>
                  </a:txBody>
                  <a:tcPr marL="50800" marR="50800" marT="50800" marB="50800" anchor="ctr"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solidFill>
                      <a:srgbClr val="B4B4B4"/>
                    </a:solidFill>
                  </a:tcPr>
                </a:tc>
                <a:tc>
                  <a:txBody>
                    <a:bodyPr/>
                    <a:lstStyle/>
                    <a:p>
                      <a:pPr>
                        <a:defRPr sz="1800">
                          <a:solidFill>
                            <a:srgbClr val="000000"/>
                          </a:solidFill>
                        </a:defRPr>
                      </a:pPr>
                      <a:r>
                        <a:rPr sz="3600" b="0" i="0" dirty="0">
                          <a:latin typeface="Avenir Book" panose="02000503020000020003" pitchFamily="2" charset="0"/>
                          <a:ea typeface="Gill Sans"/>
                          <a:cs typeface="Gill Sans"/>
                          <a:sym typeface="Gill Sans"/>
                        </a:rPr>
                        <a:t>Corruption threshold</a:t>
                      </a:r>
                    </a:p>
                  </a:txBody>
                  <a:tcPr marL="50800" marR="50800" marT="50800" marB="50800" anchor="ctr"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solidFill>
                      <a:srgbClr val="B4B4B4"/>
                    </a:solidFill>
                  </a:tcPr>
                </a:tc>
                <a:tc>
                  <a:txBody>
                    <a:bodyPr/>
                    <a:lstStyle/>
                    <a:p>
                      <a:pPr>
                        <a:defRPr sz="1800">
                          <a:solidFill>
                            <a:srgbClr val="000000"/>
                          </a:solidFill>
                        </a:defRPr>
                      </a:pPr>
                      <a:r>
                        <a:rPr sz="3600" b="0" i="0" dirty="0">
                          <a:latin typeface="Avenir Book" panose="02000503020000020003" pitchFamily="2" charset="0"/>
                          <a:ea typeface="Gill Sans"/>
                          <a:cs typeface="Gill Sans"/>
                          <a:sym typeface="Gill Sans"/>
                        </a:rPr>
                        <a:t>Communication complexity</a:t>
                      </a:r>
                    </a:p>
                  </a:txBody>
                  <a:tcPr marL="50800" marR="50800" marT="50800" marB="50800" anchor="ctr"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solidFill>
                      <a:srgbClr val="B4B4B4"/>
                    </a:solidFill>
                  </a:tcPr>
                </a:tc>
                <a:extLst>
                  <a:ext uri="{0D108BD9-81ED-4DB2-BD59-A6C34878D82A}">
                    <a16:rowId xmlns:a16="http://schemas.microsoft.com/office/drawing/2014/main" val="10000"/>
                  </a:ext>
                </a:extLst>
              </a:tr>
              <a:tr h="1530350">
                <a:tc>
                  <a:txBody>
                    <a:bodyPr/>
                    <a:lstStyle/>
                    <a:p>
                      <a:pPr defTabSz="3086100">
                        <a:spcBef>
                          <a:spcPts val="500"/>
                        </a:spcBef>
                        <a:defRPr sz="1800">
                          <a:solidFill>
                            <a:srgbClr val="000000"/>
                          </a:solidFill>
                        </a:defRPr>
                      </a:pPr>
                      <a:r>
                        <a:rPr sz="3600" b="0" i="0" dirty="0">
                          <a:solidFill>
                            <a:srgbClr val="FFFFFF"/>
                          </a:solidFill>
                          <a:latin typeface="Avenir Book" panose="02000503020000020003" pitchFamily="2" charset="0"/>
                          <a:ea typeface="Gill Sans"/>
                          <a:cs typeface="Gill Sans"/>
                          <a:sym typeface="Gill Sans"/>
                        </a:rPr>
                        <a:t>[Miller et al CCS’16], [Duan et al CCS’18], [Guo et al CCS’20]</a:t>
                      </a:r>
                    </a:p>
                  </a:txBody>
                  <a:tcPr marL="50800" marR="50800" marT="50800" marB="50800" anchor="ctr"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tcPr>
                </a:tc>
                <a:tc>
                  <a:txBody>
                    <a:bodyPr/>
                    <a:lstStyle/>
                    <a:p>
                      <a:pPr>
                        <a:defRPr sz="1800">
                          <a:solidFill>
                            <a:srgbClr val="000000"/>
                          </a:solidFill>
                        </a:defRPr>
                      </a:pPr>
                      <a:r>
                        <a:rPr sz="3600" b="0" i="0" dirty="0">
                          <a:latin typeface="Avenir Book" panose="02000503020000020003" pitchFamily="2" charset="0"/>
                          <a:ea typeface="Gill Sans"/>
                          <a:cs typeface="Gill Sans"/>
                          <a:sym typeface="Gill Sans"/>
                        </a:rPr>
                        <a:t>Asynchronous</a:t>
                      </a:r>
                    </a:p>
                  </a:txBody>
                  <a:tcPr marL="50800" marR="50800" marT="50800" marB="50800" anchor="ctr"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tcPr>
                </a:tc>
                <a:tc>
                  <a:txBody>
                    <a:bodyPr/>
                    <a:lstStyle/>
                    <a:p>
                      <a:pPr>
                        <a:defRPr sz="1800">
                          <a:solidFill>
                            <a:srgbClr val="000000"/>
                          </a:solidFill>
                        </a:defRPr>
                      </a:pPr>
                      <a:r>
                        <a:rPr sz="3600" b="0" i="0" dirty="0">
                          <a:latin typeface="Avenir Book" panose="02000503020000020003" pitchFamily="2" charset="0"/>
                          <a:ea typeface="Gill Sans"/>
                          <a:cs typeface="Gill Sans"/>
                          <a:sym typeface="Gill Sans"/>
                        </a:rPr>
                        <a:t>Static</a:t>
                      </a:r>
                    </a:p>
                  </a:txBody>
                  <a:tcPr marL="50800" marR="50800" marT="50800" marB="50800" anchor="ctr"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tcPr>
                </a:tc>
                <a:tc>
                  <a:txBody>
                    <a:bodyPr/>
                    <a:lstStyle/>
                    <a:p>
                      <a:pPr>
                        <a:defRPr sz="3600">
                          <a:solidFill>
                            <a:srgbClr val="000000"/>
                          </a:solidFill>
                          <a:latin typeface="Gill Sans"/>
                          <a:ea typeface="Gill Sans"/>
                          <a:cs typeface="Gill Sans"/>
                          <a:sym typeface="Gill Sans"/>
                        </a:defRPr>
                      </a:pPr>
                      <a:r>
                        <a:rPr b="0" i="0" dirty="0">
                          <a:latin typeface="Avenir Book" panose="02000503020000020003" pitchFamily="2" charset="0"/>
                        </a:rPr>
                        <a:t>3t</a:t>
                      </a:r>
                      <a:r>
                        <a:rPr b="0" i="0" baseline="-5999" dirty="0">
                          <a:latin typeface="Avenir Book" panose="02000503020000020003" pitchFamily="2" charset="0"/>
                        </a:rPr>
                        <a:t>a</a:t>
                      </a:r>
                      <a:r>
                        <a:rPr b="0" i="0" dirty="0">
                          <a:latin typeface="Avenir Book" panose="02000503020000020003" pitchFamily="2" charset="0"/>
                        </a:rPr>
                        <a:t> &lt; n; optimal</a:t>
                      </a:r>
                    </a:p>
                  </a:txBody>
                  <a:tcPr marL="50800" marR="50800" marT="50800" marB="50800" anchor="ctr"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tcPr>
                </a:tc>
                <a:tc>
                  <a:txBody>
                    <a:bodyPr/>
                    <a:lstStyle/>
                    <a:p>
                      <a:pPr indent="63500" defTabSz="3086100">
                        <a:spcBef>
                          <a:spcPts val="500"/>
                        </a:spcBef>
                        <a:defRPr sz="3600">
                          <a:solidFill>
                            <a:srgbClr val="000000"/>
                          </a:solidFill>
                          <a:latin typeface="Gill Sans"/>
                          <a:ea typeface="Gill Sans"/>
                          <a:cs typeface="Gill Sans"/>
                          <a:sym typeface="Gill Sans"/>
                        </a:defRPr>
                      </a:pPr>
                      <a:r>
                        <a:rPr b="0" i="0" dirty="0">
                          <a:latin typeface="Avenir Book" panose="02000503020000020003" pitchFamily="2" charset="0"/>
                        </a:rPr>
                        <a:t>O(n</a:t>
                      </a:r>
                      <a:r>
                        <a:rPr b="0" i="0" baseline="31999" dirty="0">
                          <a:latin typeface="Avenir Book" panose="02000503020000020003" pitchFamily="2" charset="0"/>
                        </a:rPr>
                        <a:t>3</a:t>
                      </a:r>
                      <a:r>
                        <a:rPr b="0" i="0" dirty="0">
                          <a:latin typeface="Avenir Book" panose="02000503020000020003" pitchFamily="2" charset="0"/>
                        </a:rPr>
                        <a:t>) for n transactions</a:t>
                      </a:r>
                    </a:p>
                  </a:txBody>
                  <a:tcPr marL="50800" marR="50800" marT="50800" marB="50800" anchor="ctr"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tcPr>
                </a:tc>
                <a:extLst>
                  <a:ext uri="{0D108BD9-81ED-4DB2-BD59-A6C34878D82A}">
                    <a16:rowId xmlns:a16="http://schemas.microsoft.com/office/drawing/2014/main" val="10001"/>
                  </a:ext>
                </a:extLst>
              </a:tr>
              <a:tr h="1530350">
                <a:tc>
                  <a:txBody>
                    <a:bodyPr/>
                    <a:lstStyle/>
                    <a:p>
                      <a:pPr defTabSz="3086100">
                        <a:spcBef>
                          <a:spcPts val="500"/>
                        </a:spcBef>
                        <a:defRPr sz="1800">
                          <a:solidFill>
                            <a:srgbClr val="000000"/>
                          </a:solidFill>
                        </a:defRPr>
                      </a:pPr>
                      <a:r>
                        <a:rPr sz="3600" b="0" i="0" dirty="0">
                          <a:solidFill>
                            <a:srgbClr val="FFFFFF"/>
                          </a:solidFill>
                          <a:latin typeface="Avenir Book" panose="02000503020000020003" pitchFamily="2" charset="0"/>
                          <a:ea typeface="Gill Sans"/>
                          <a:cs typeface="Gill Sans"/>
                          <a:sym typeface="Gill Sans"/>
                        </a:rPr>
                        <a:t>[Guo et al CCS’20+Lu et al PODC’20], [Liu et al DSN’20],</a:t>
                      </a:r>
                    </a:p>
                  </a:txBody>
                  <a:tcPr marL="50800" marR="50800" marT="50800" marB="50800" anchor="ctr"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tcPr>
                </a:tc>
                <a:tc>
                  <a:txBody>
                    <a:bodyPr/>
                    <a:lstStyle/>
                    <a:p>
                      <a:pPr>
                        <a:defRPr sz="1800">
                          <a:solidFill>
                            <a:srgbClr val="000000"/>
                          </a:solidFill>
                        </a:defRPr>
                      </a:pPr>
                      <a:r>
                        <a:rPr sz="3600" b="0" i="0" dirty="0">
                          <a:latin typeface="Avenir Book" panose="02000503020000020003" pitchFamily="2" charset="0"/>
                          <a:ea typeface="Gill Sans"/>
                          <a:cs typeface="Gill Sans"/>
                          <a:sym typeface="Gill Sans"/>
                        </a:rPr>
                        <a:t>Asynchronous</a:t>
                      </a:r>
                    </a:p>
                  </a:txBody>
                  <a:tcPr marL="50800" marR="50800" marT="50800" marB="50800" anchor="ctr"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tcPr>
                </a:tc>
                <a:tc>
                  <a:txBody>
                    <a:bodyPr/>
                    <a:lstStyle/>
                    <a:p>
                      <a:pPr>
                        <a:defRPr sz="1800">
                          <a:solidFill>
                            <a:srgbClr val="000000"/>
                          </a:solidFill>
                        </a:defRPr>
                      </a:pPr>
                      <a:r>
                        <a:rPr sz="3600" b="0" i="0" dirty="0">
                          <a:latin typeface="Avenir Book" panose="02000503020000020003" pitchFamily="2" charset="0"/>
                          <a:ea typeface="Gill Sans"/>
                          <a:cs typeface="Gill Sans"/>
                          <a:sym typeface="Gill Sans"/>
                        </a:rPr>
                        <a:t>Adaptive</a:t>
                      </a:r>
                    </a:p>
                  </a:txBody>
                  <a:tcPr marL="50800" marR="50800" marT="50800" marB="50800" anchor="ctr"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tcPr>
                </a:tc>
                <a:tc>
                  <a:txBody>
                    <a:bodyPr/>
                    <a:lstStyle/>
                    <a:p>
                      <a:pPr>
                        <a:defRPr sz="3600">
                          <a:solidFill>
                            <a:srgbClr val="000000"/>
                          </a:solidFill>
                          <a:latin typeface="Gill Sans"/>
                          <a:ea typeface="Gill Sans"/>
                          <a:cs typeface="Gill Sans"/>
                          <a:sym typeface="Gill Sans"/>
                        </a:defRPr>
                      </a:pPr>
                      <a:r>
                        <a:rPr b="0" i="0" dirty="0">
                          <a:latin typeface="Avenir Book" panose="02000503020000020003" pitchFamily="2" charset="0"/>
                        </a:rPr>
                        <a:t>3t</a:t>
                      </a:r>
                      <a:r>
                        <a:rPr b="0" i="0" baseline="-5999" dirty="0">
                          <a:latin typeface="Avenir Book" panose="02000503020000020003" pitchFamily="2" charset="0"/>
                        </a:rPr>
                        <a:t>a</a:t>
                      </a:r>
                      <a:r>
                        <a:rPr b="0" i="0" dirty="0">
                          <a:latin typeface="Avenir Book" panose="02000503020000020003" pitchFamily="2" charset="0"/>
                        </a:rPr>
                        <a:t> &lt; n; optimal</a:t>
                      </a:r>
                    </a:p>
                  </a:txBody>
                  <a:tcPr marL="50800" marR="50800" marT="50800" marB="50800" anchor="ctr"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tcPr>
                </a:tc>
                <a:tc>
                  <a:txBody>
                    <a:bodyPr/>
                    <a:lstStyle/>
                    <a:p>
                      <a:pPr indent="63500" defTabSz="3086100">
                        <a:spcBef>
                          <a:spcPts val="500"/>
                        </a:spcBef>
                        <a:defRPr sz="3600">
                          <a:solidFill>
                            <a:srgbClr val="000000"/>
                          </a:solidFill>
                          <a:latin typeface="Gill Sans"/>
                          <a:ea typeface="Gill Sans"/>
                          <a:cs typeface="Gill Sans"/>
                          <a:sym typeface="Gill Sans"/>
                        </a:defRPr>
                      </a:pPr>
                      <a:r>
                        <a:rPr b="0" i="0" dirty="0">
                          <a:latin typeface="Avenir Book" panose="02000503020000020003" pitchFamily="2" charset="0"/>
                        </a:rPr>
                        <a:t>O(n</a:t>
                      </a:r>
                      <a:r>
                        <a:rPr b="0" i="0" baseline="31999" dirty="0">
                          <a:latin typeface="Avenir Book" panose="02000503020000020003" pitchFamily="2" charset="0"/>
                        </a:rPr>
                        <a:t>3</a:t>
                      </a:r>
                      <a:r>
                        <a:rPr b="0" i="0" dirty="0">
                          <a:latin typeface="Avenir Book" panose="02000503020000020003" pitchFamily="2" charset="0"/>
                        </a:rPr>
                        <a:t>) for n transactions</a:t>
                      </a:r>
                    </a:p>
                  </a:txBody>
                  <a:tcPr marL="50800" marR="50800" marT="50800" marB="50800" anchor="ctr"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tcPr>
                </a:tc>
                <a:extLst>
                  <a:ext uri="{0D108BD9-81ED-4DB2-BD59-A6C34878D82A}">
                    <a16:rowId xmlns:a16="http://schemas.microsoft.com/office/drawing/2014/main" val="10002"/>
                  </a:ext>
                </a:extLst>
              </a:tr>
              <a:tr h="1530350">
                <a:tc>
                  <a:txBody>
                    <a:bodyPr/>
                    <a:lstStyle/>
                    <a:p>
                      <a:pPr>
                        <a:defRPr sz="1800">
                          <a:solidFill>
                            <a:srgbClr val="000000"/>
                          </a:solidFill>
                        </a:defRPr>
                      </a:pPr>
                      <a:r>
                        <a:rPr sz="3600" b="0" i="0" dirty="0">
                          <a:solidFill>
                            <a:srgbClr val="FFFFFF"/>
                          </a:solidFill>
                          <a:latin typeface="Avenir Book" panose="02000503020000020003" pitchFamily="2" charset="0"/>
                          <a:ea typeface="Gill Sans"/>
                          <a:cs typeface="Gill Sans"/>
                          <a:sym typeface="Gill Sans"/>
                        </a:rPr>
                        <a:t>[Blum et al ASIACRYPT’21]: Tardigrade</a:t>
                      </a:r>
                    </a:p>
                  </a:txBody>
                  <a:tcPr marL="50800" marR="50800" marT="50800" marB="50800" anchor="ctr"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tcPr>
                </a:tc>
                <a:tc>
                  <a:txBody>
                    <a:bodyPr/>
                    <a:lstStyle/>
                    <a:p>
                      <a:pPr>
                        <a:defRPr sz="1800">
                          <a:solidFill>
                            <a:srgbClr val="000000"/>
                          </a:solidFill>
                        </a:defRPr>
                      </a:pPr>
                      <a:r>
                        <a:rPr sz="3600" b="0" i="0" dirty="0">
                          <a:latin typeface="Avenir Book" panose="02000503020000020003" pitchFamily="2" charset="0"/>
                          <a:ea typeface="Gill Sans"/>
                          <a:cs typeface="Gill Sans"/>
                          <a:sym typeface="Gill Sans"/>
                        </a:rPr>
                        <a:t>Network-agnostic</a:t>
                      </a:r>
                    </a:p>
                  </a:txBody>
                  <a:tcPr marL="50800" marR="50800" marT="50800" marB="50800" anchor="ctr"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tcPr>
                </a:tc>
                <a:tc>
                  <a:txBody>
                    <a:bodyPr/>
                    <a:lstStyle/>
                    <a:p>
                      <a:pPr>
                        <a:defRPr sz="1800">
                          <a:solidFill>
                            <a:srgbClr val="000000"/>
                          </a:solidFill>
                        </a:defRPr>
                      </a:pPr>
                      <a:r>
                        <a:rPr sz="3600" b="0" i="0" dirty="0">
                          <a:latin typeface="Avenir Book" panose="02000503020000020003" pitchFamily="2" charset="0"/>
                          <a:ea typeface="Gill Sans"/>
                          <a:cs typeface="Gill Sans"/>
                          <a:sym typeface="Gill Sans"/>
                        </a:rPr>
                        <a:t>Adaptive</a:t>
                      </a:r>
                    </a:p>
                  </a:txBody>
                  <a:tcPr marL="50800" marR="50800" marT="50800" marB="50800" anchor="ctr"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tcPr>
                </a:tc>
                <a:tc>
                  <a:txBody>
                    <a:bodyPr/>
                    <a:lstStyle/>
                    <a:p>
                      <a:pPr>
                        <a:defRPr sz="3600">
                          <a:solidFill>
                            <a:srgbClr val="000000"/>
                          </a:solidFill>
                          <a:latin typeface="Gill Sans"/>
                          <a:ea typeface="Gill Sans"/>
                          <a:cs typeface="Gill Sans"/>
                          <a:sym typeface="Gill Sans"/>
                        </a:defRPr>
                      </a:pPr>
                      <a:r>
                        <a:rPr b="0" i="0" dirty="0">
                          <a:latin typeface="Avenir Book" panose="02000503020000020003" pitchFamily="2" charset="0"/>
                        </a:rPr>
                        <a:t>2t</a:t>
                      </a:r>
                      <a:r>
                        <a:rPr b="0" i="0" baseline="-5999" dirty="0">
                          <a:latin typeface="Avenir Book" panose="02000503020000020003" pitchFamily="2" charset="0"/>
                        </a:rPr>
                        <a:t>s</a:t>
                      </a:r>
                      <a:r>
                        <a:rPr b="0" i="0" dirty="0">
                          <a:latin typeface="Avenir Book" panose="02000503020000020003" pitchFamily="2" charset="0"/>
                        </a:rPr>
                        <a:t> + t</a:t>
                      </a:r>
                      <a:r>
                        <a:rPr b="0" i="0" baseline="-5999" dirty="0">
                          <a:latin typeface="Avenir Book" panose="02000503020000020003" pitchFamily="2" charset="0"/>
                        </a:rPr>
                        <a:t>a</a:t>
                      </a:r>
                      <a:r>
                        <a:rPr b="0" i="0" dirty="0">
                          <a:latin typeface="Avenir Book" panose="02000503020000020003" pitchFamily="2" charset="0"/>
                        </a:rPr>
                        <a:t> &lt; n; optimal</a:t>
                      </a:r>
                    </a:p>
                  </a:txBody>
                  <a:tcPr marL="50800" marR="50800" marT="50800" marB="50800" anchor="ctr"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tcPr>
                </a:tc>
                <a:tc>
                  <a:txBody>
                    <a:bodyPr/>
                    <a:lstStyle/>
                    <a:p>
                      <a:pPr indent="63500" defTabSz="3086100">
                        <a:spcBef>
                          <a:spcPts val="500"/>
                        </a:spcBef>
                        <a:defRPr sz="3600">
                          <a:solidFill>
                            <a:srgbClr val="000000"/>
                          </a:solidFill>
                          <a:latin typeface="Gill Sans"/>
                          <a:ea typeface="Gill Sans"/>
                          <a:cs typeface="Gill Sans"/>
                          <a:sym typeface="Gill Sans"/>
                        </a:defRPr>
                      </a:pPr>
                      <a:r>
                        <a:rPr b="0" i="0" dirty="0">
                          <a:latin typeface="Avenir Book" panose="02000503020000020003" pitchFamily="2" charset="0"/>
                        </a:rPr>
                        <a:t>O(n</a:t>
                      </a:r>
                      <a:r>
                        <a:rPr b="0" i="0" baseline="31999" dirty="0">
                          <a:latin typeface="Avenir Book" panose="02000503020000020003" pitchFamily="2" charset="0"/>
                        </a:rPr>
                        <a:t>4</a:t>
                      </a:r>
                      <a:r>
                        <a:rPr b="0" i="0" dirty="0">
                          <a:latin typeface="Avenir Book" panose="02000503020000020003" pitchFamily="2" charset="0"/>
                        </a:rPr>
                        <a:t>) for n transactions</a:t>
                      </a:r>
                    </a:p>
                  </a:txBody>
                  <a:tcPr marL="50800" marR="50800" marT="50800" marB="50800" anchor="ctr"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tcPr>
                </a:tc>
                <a:extLst>
                  <a:ext uri="{0D108BD9-81ED-4DB2-BD59-A6C34878D82A}">
                    <a16:rowId xmlns:a16="http://schemas.microsoft.com/office/drawing/2014/main" val="10003"/>
                  </a:ext>
                </a:extLst>
              </a:tr>
              <a:tr h="1530350">
                <a:tc>
                  <a:txBody>
                    <a:bodyPr/>
                    <a:lstStyle/>
                    <a:p>
                      <a:pPr>
                        <a:defRPr sz="1800">
                          <a:solidFill>
                            <a:srgbClr val="000000"/>
                          </a:solidFill>
                        </a:defRPr>
                      </a:pPr>
                      <a:r>
                        <a:rPr sz="3600" b="0" i="0" dirty="0">
                          <a:solidFill>
                            <a:srgbClr val="FFFFFF"/>
                          </a:solidFill>
                          <a:latin typeface="Avenir Book" panose="02000503020000020003" pitchFamily="2" charset="0"/>
                          <a:ea typeface="Gill Sans"/>
                          <a:cs typeface="Gill Sans"/>
                          <a:sym typeface="Gill Sans"/>
                        </a:rPr>
                        <a:t>[Blum et al ASIACRYPT’21]: Upgrade</a:t>
                      </a:r>
                    </a:p>
                  </a:txBody>
                  <a:tcPr marL="50800" marR="50800" marT="50800" marB="50800" anchor="ctr"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tcPr>
                </a:tc>
                <a:tc>
                  <a:txBody>
                    <a:bodyPr/>
                    <a:lstStyle/>
                    <a:p>
                      <a:pPr>
                        <a:defRPr sz="1800">
                          <a:solidFill>
                            <a:srgbClr val="000000"/>
                          </a:solidFill>
                        </a:defRPr>
                      </a:pPr>
                      <a:r>
                        <a:rPr sz="3600" b="0" i="0" dirty="0">
                          <a:latin typeface="Avenir Book" panose="02000503020000020003" pitchFamily="2" charset="0"/>
                          <a:ea typeface="Gill Sans"/>
                          <a:cs typeface="Gill Sans"/>
                          <a:sym typeface="Gill Sans"/>
                        </a:rPr>
                        <a:t>Network-agnostic</a:t>
                      </a:r>
                    </a:p>
                  </a:txBody>
                  <a:tcPr marL="50800" marR="50800" marT="50800" marB="50800" anchor="ctr"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tcPr>
                </a:tc>
                <a:tc>
                  <a:txBody>
                    <a:bodyPr/>
                    <a:lstStyle/>
                    <a:p>
                      <a:pPr>
                        <a:defRPr sz="1800">
                          <a:solidFill>
                            <a:srgbClr val="000000"/>
                          </a:solidFill>
                        </a:defRPr>
                      </a:pPr>
                      <a:r>
                        <a:rPr sz="3600" b="0" i="0" dirty="0">
                          <a:latin typeface="Avenir Book" panose="02000503020000020003" pitchFamily="2" charset="0"/>
                          <a:ea typeface="Gill Sans"/>
                          <a:cs typeface="Gill Sans"/>
                          <a:sym typeface="Gill Sans"/>
                        </a:rPr>
                        <a:t>Static</a:t>
                      </a:r>
                    </a:p>
                  </a:txBody>
                  <a:tcPr marL="50800" marR="50800" marT="50800" marB="50800" anchor="ctr"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tcPr>
                </a:tc>
                <a:tc>
                  <a:txBody>
                    <a:bodyPr/>
                    <a:lstStyle/>
                    <a:p>
                      <a:pPr>
                        <a:defRPr sz="3600">
                          <a:solidFill>
                            <a:srgbClr val="000000"/>
                          </a:solidFill>
                          <a:latin typeface="Gill Sans"/>
                          <a:ea typeface="Gill Sans"/>
                          <a:cs typeface="Gill Sans"/>
                          <a:sym typeface="Gill Sans"/>
                        </a:defRPr>
                      </a:pPr>
                      <a:r>
                        <a:rPr b="0" i="0" dirty="0">
                          <a:latin typeface="Avenir Book" panose="02000503020000020003" pitchFamily="2" charset="0"/>
                        </a:rPr>
                        <a:t>2t</a:t>
                      </a:r>
                      <a:r>
                        <a:rPr b="0" i="0" baseline="-5999" dirty="0">
                          <a:latin typeface="Avenir Book" panose="02000503020000020003" pitchFamily="2" charset="0"/>
                        </a:rPr>
                        <a:t>s</a:t>
                      </a:r>
                      <a:r>
                        <a:rPr b="0" i="0" dirty="0">
                          <a:latin typeface="Avenir Book" panose="02000503020000020003" pitchFamily="2" charset="0"/>
                        </a:rPr>
                        <a:t> + t</a:t>
                      </a:r>
                      <a:r>
                        <a:rPr b="0" i="0" baseline="-5999" dirty="0">
                          <a:latin typeface="Avenir Book" panose="02000503020000020003" pitchFamily="2" charset="0"/>
                        </a:rPr>
                        <a:t>a</a:t>
                      </a:r>
                      <a:r>
                        <a:rPr b="0" i="0" dirty="0">
                          <a:latin typeface="Avenir Book" panose="02000503020000020003" pitchFamily="2" charset="0"/>
                        </a:rPr>
                        <a:t> &lt; (1-ɛ)n; </a:t>
                      </a:r>
                    </a:p>
                    <a:p>
                      <a:pPr>
                        <a:defRPr sz="3600">
                          <a:solidFill>
                            <a:srgbClr val="000000"/>
                          </a:solidFill>
                          <a:latin typeface="Gill Sans"/>
                          <a:ea typeface="Gill Sans"/>
                          <a:cs typeface="Gill Sans"/>
                          <a:sym typeface="Gill Sans"/>
                        </a:defRPr>
                      </a:pPr>
                      <a:r>
                        <a:rPr b="0" i="0" dirty="0">
                          <a:latin typeface="Avenir Book" panose="02000503020000020003" pitchFamily="2" charset="0"/>
                        </a:rPr>
                        <a:t>almost optimal</a:t>
                      </a:r>
                    </a:p>
                  </a:txBody>
                  <a:tcPr marL="50800" marR="50800" marT="50800" marB="50800" anchor="ctr"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tcPr>
                </a:tc>
                <a:tc>
                  <a:txBody>
                    <a:bodyPr/>
                    <a:lstStyle/>
                    <a:p>
                      <a:pPr indent="63500" defTabSz="3086100">
                        <a:spcBef>
                          <a:spcPts val="500"/>
                        </a:spcBef>
                        <a:defRPr sz="3600">
                          <a:solidFill>
                            <a:srgbClr val="000000"/>
                          </a:solidFill>
                          <a:latin typeface="Gill Sans"/>
                          <a:ea typeface="Gill Sans"/>
                          <a:cs typeface="Gill Sans"/>
                          <a:sym typeface="Gill Sans"/>
                        </a:defRPr>
                      </a:pPr>
                      <a:r>
                        <a:rPr b="0" i="0" dirty="0">
                          <a:latin typeface="Avenir Book" panose="02000503020000020003" pitchFamily="2" charset="0"/>
                        </a:rPr>
                        <a:t>O(n</a:t>
                      </a:r>
                      <a:r>
                        <a:rPr b="0" i="0" baseline="31999" dirty="0">
                          <a:latin typeface="Avenir Book" panose="02000503020000020003" pitchFamily="2" charset="0"/>
                        </a:rPr>
                        <a:t>3</a:t>
                      </a:r>
                      <a:r>
                        <a:rPr b="0" i="0" dirty="0">
                          <a:latin typeface="Avenir Book" panose="02000503020000020003" pitchFamily="2" charset="0"/>
                        </a:rPr>
                        <a:t>) for n</a:t>
                      </a:r>
                      <a:r>
                        <a:rPr b="0" i="0" baseline="31999" dirty="0">
                          <a:latin typeface="Avenir Book" panose="02000503020000020003" pitchFamily="2" charset="0"/>
                        </a:rPr>
                        <a:t>2</a:t>
                      </a:r>
                      <a:r>
                        <a:rPr b="0" i="0" dirty="0">
                          <a:latin typeface="Avenir Book" panose="02000503020000020003" pitchFamily="2" charset="0"/>
                        </a:rPr>
                        <a:t> transactions</a:t>
                      </a:r>
                    </a:p>
                  </a:txBody>
                  <a:tcPr marL="50800" marR="50800" marT="50800" marB="50800" anchor="ctr" horzOverflow="overflow">
                    <a:lnL w="12700">
                      <a:solidFill>
                        <a:srgbClr val="5A5F5E"/>
                      </a:solidFill>
                      <a:miter lim="400000"/>
                    </a:lnL>
                    <a:lnR w="12700">
                      <a:solidFill>
                        <a:srgbClr val="5A5F5E"/>
                      </a:solidFill>
                      <a:miter lim="400000"/>
                    </a:lnR>
                    <a:lnT w="12700">
                      <a:solidFill>
                        <a:srgbClr val="5A5F5E"/>
                      </a:solidFill>
                      <a:miter lim="400000"/>
                    </a:lnT>
                    <a:lnB w="12700">
                      <a:solidFill>
                        <a:srgbClr val="5A5F5E"/>
                      </a:solidFill>
                      <a:miter lim="400000"/>
                    </a:lnB>
                  </a:tcPr>
                </a:tc>
                <a:extLst>
                  <a:ext uri="{0D108BD9-81ED-4DB2-BD59-A6C34878D82A}">
                    <a16:rowId xmlns:a16="http://schemas.microsoft.com/office/drawing/2014/main" val="10004"/>
                  </a:ext>
                </a:extLst>
              </a:tr>
            </a:tbl>
          </a:graphicData>
        </a:graphic>
      </p:graphicFrame>
      <p:graphicFrame>
        <p:nvGraphicFramePr>
          <p:cNvPr id="342" name="Table 1-1"/>
          <p:cNvGraphicFramePr/>
          <p:nvPr/>
        </p:nvGraphicFramePr>
        <p:xfrm>
          <a:off x="156033" y="9742218"/>
          <a:ext cx="24041100" cy="3495040"/>
        </p:xfrm>
        <a:graphic>
          <a:graphicData uri="http://schemas.openxmlformats.org/drawingml/2006/table">
            <a:tbl>
              <a:tblPr firstCol="1">
                <a:tableStyleId>{4C3C2611-4C71-4FC5-86AE-919BDF0F9419}</a:tableStyleId>
              </a:tblPr>
              <a:tblGrid>
                <a:gridCol w="6604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gridCol w="4191000">
                  <a:extLst>
                    <a:ext uri="{9D8B030D-6E8A-4147-A177-3AD203B41FA5}">
                      <a16:colId xmlns:a16="http://schemas.microsoft.com/office/drawing/2014/main" val="20003"/>
                    </a:ext>
                  </a:extLst>
                </a:gridCol>
                <a:gridCol w="4864100">
                  <a:extLst>
                    <a:ext uri="{9D8B030D-6E8A-4147-A177-3AD203B41FA5}">
                      <a16:colId xmlns:a16="http://schemas.microsoft.com/office/drawing/2014/main" val="20004"/>
                    </a:ext>
                  </a:extLst>
                </a:gridCol>
              </a:tblGrid>
              <a:tr h="1524000">
                <a:tc>
                  <a:txBody>
                    <a:bodyPr/>
                    <a:lstStyle/>
                    <a:p>
                      <a:pPr>
                        <a:defRPr sz="4200">
                          <a:latin typeface="Gill Sans"/>
                          <a:ea typeface="Gill Sans"/>
                          <a:cs typeface="Gill Sans"/>
                          <a:sym typeface="Gill Sans"/>
                        </a:defRPr>
                      </a:pPr>
                      <a:r>
                        <a:rPr b="0" i="0" dirty="0">
                          <a:latin typeface="Avenir Book" panose="02000503020000020003" pitchFamily="2" charset="0"/>
                        </a:rPr>
                        <a:t>This work: </a:t>
                      </a:r>
                      <a:r>
                        <a:rPr b="1" i="0" dirty="0">
                          <a:latin typeface="Avenir Heavy" panose="02000503020000020003" pitchFamily="2" charset="0"/>
                          <a:ea typeface="Gill Sans SemiBold"/>
                          <a:cs typeface="Gill Sans SemiBold"/>
                          <a:sym typeface="Gill Sans SemiBold"/>
                        </a:rPr>
                        <a:t>Update</a:t>
                      </a:r>
                    </a:p>
                  </a:txBody>
                  <a:tcPr marL="50800" marR="50800" marT="50800" marB="50800" anchor="ctr" horzOverflow="overflow">
                    <a:lnL w="76200">
                      <a:solidFill>
                        <a:srgbClr val="E2BC00"/>
                      </a:solidFill>
                      <a:miter lim="400000"/>
                    </a:lnL>
                    <a:lnR w="12700">
                      <a:solidFill>
                        <a:srgbClr val="5A5F5E"/>
                      </a:solidFill>
                      <a:miter lim="400000"/>
                    </a:lnR>
                    <a:lnT w="76200">
                      <a:solidFill>
                        <a:srgbClr val="E2BC00"/>
                      </a:solidFill>
                      <a:miter lim="400000"/>
                    </a:lnT>
                    <a:lnB w="12700">
                      <a:solidFill>
                        <a:srgbClr val="5A5F5E"/>
                      </a:solidFill>
                      <a:miter lim="400000"/>
                    </a:lnB>
                  </a:tcPr>
                </a:tc>
                <a:tc>
                  <a:txBody>
                    <a:bodyPr/>
                    <a:lstStyle/>
                    <a:p>
                      <a:pPr>
                        <a:defRPr sz="1800">
                          <a:solidFill>
                            <a:srgbClr val="000000"/>
                          </a:solidFill>
                        </a:defRPr>
                      </a:pPr>
                      <a:r>
                        <a:rPr sz="3600" b="0" i="0" dirty="0">
                          <a:latin typeface="Avenir Book" panose="02000503020000020003" pitchFamily="2" charset="0"/>
                          <a:ea typeface="Gill Sans"/>
                          <a:cs typeface="Gill Sans"/>
                          <a:sym typeface="Gill Sans"/>
                        </a:rPr>
                        <a:t>Network-agnostic/arbitrary changes</a:t>
                      </a:r>
                    </a:p>
                  </a:txBody>
                  <a:tcPr marL="50800" marR="50800" marT="50800" marB="50800" anchor="ctr" horzOverflow="overflow">
                    <a:lnL w="12700">
                      <a:solidFill>
                        <a:srgbClr val="5A5F5E"/>
                      </a:solidFill>
                      <a:miter lim="400000"/>
                    </a:lnL>
                    <a:lnR w="12700">
                      <a:solidFill>
                        <a:srgbClr val="5A5F5E"/>
                      </a:solidFill>
                      <a:miter lim="400000"/>
                    </a:lnR>
                    <a:lnT w="76200">
                      <a:solidFill>
                        <a:srgbClr val="E2BC00"/>
                      </a:solidFill>
                      <a:miter lim="400000"/>
                    </a:lnT>
                    <a:lnB w="12700">
                      <a:solidFill>
                        <a:srgbClr val="5A5F5E"/>
                      </a:solidFill>
                      <a:miter lim="400000"/>
                    </a:lnB>
                  </a:tcPr>
                </a:tc>
                <a:tc>
                  <a:txBody>
                    <a:bodyPr/>
                    <a:lstStyle/>
                    <a:p>
                      <a:pPr>
                        <a:defRPr sz="1800">
                          <a:solidFill>
                            <a:srgbClr val="000000"/>
                          </a:solidFill>
                        </a:defRPr>
                      </a:pPr>
                      <a:r>
                        <a:rPr sz="3600" b="0" i="0" dirty="0">
                          <a:latin typeface="Avenir Book" panose="02000503020000020003" pitchFamily="2" charset="0"/>
                          <a:ea typeface="Gill Sans"/>
                          <a:cs typeface="Gill Sans"/>
                          <a:sym typeface="Gill Sans"/>
                        </a:rPr>
                        <a:t>Adaptive</a:t>
                      </a:r>
                    </a:p>
                  </a:txBody>
                  <a:tcPr marL="50800" marR="50800" marT="50800" marB="50800" anchor="ctr" horzOverflow="overflow">
                    <a:lnL w="12700">
                      <a:solidFill>
                        <a:srgbClr val="5A5F5E"/>
                      </a:solidFill>
                      <a:miter lim="400000"/>
                    </a:lnL>
                    <a:lnR w="12700">
                      <a:solidFill>
                        <a:srgbClr val="5A5F5E"/>
                      </a:solidFill>
                      <a:miter lim="400000"/>
                    </a:lnR>
                    <a:lnT w="76200">
                      <a:solidFill>
                        <a:srgbClr val="E2BC00"/>
                      </a:solidFill>
                      <a:miter lim="400000"/>
                    </a:lnT>
                    <a:lnB w="12700">
                      <a:solidFill>
                        <a:srgbClr val="5A5F5E"/>
                      </a:solidFill>
                      <a:miter lim="400000"/>
                    </a:lnB>
                  </a:tcPr>
                </a:tc>
                <a:tc>
                  <a:txBody>
                    <a:bodyPr/>
                    <a:lstStyle/>
                    <a:p>
                      <a:pPr>
                        <a:defRPr sz="3600">
                          <a:solidFill>
                            <a:srgbClr val="000000"/>
                          </a:solidFill>
                          <a:latin typeface="Gill Sans"/>
                          <a:ea typeface="Gill Sans"/>
                          <a:cs typeface="Gill Sans"/>
                          <a:sym typeface="Gill Sans"/>
                        </a:defRPr>
                      </a:pPr>
                      <a:r>
                        <a:rPr b="0" i="0" dirty="0">
                          <a:latin typeface="Avenir Book" panose="02000503020000020003" pitchFamily="2" charset="0"/>
                        </a:rPr>
                        <a:t>2t</a:t>
                      </a:r>
                      <a:r>
                        <a:rPr b="0" i="0" baseline="-5999" dirty="0">
                          <a:latin typeface="Avenir Book" panose="02000503020000020003" pitchFamily="2" charset="0"/>
                        </a:rPr>
                        <a:t>s</a:t>
                      </a:r>
                      <a:r>
                        <a:rPr b="0" i="0" dirty="0">
                          <a:latin typeface="Avenir Book" panose="02000503020000020003" pitchFamily="2" charset="0"/>
                        </a:rPr>
                        <a:t> + t</a:t>
                      </a:r>
                      <a:r>
                        <a:rPr b="0" i="0" baseline="-5999" dirty="0">
                          <a:latin typeface="Avenir Book" panose="02000503020000020003" pitchFamily="2" charset="0"/>
                        </a:rPr>
                        <a:t>a</a:t>
                      </a:r>
                      <a:r>
                        <a:rPr b="0" i="0" dirty="0">
                          <a:latin typeface="Avenir Book" panose="02000503020000020003" pitchFamily="2" charset="0"/>
                        </a:rPr>
                        <a:t> &lt; n; optimal</a:t>
                      </a:r>
                    </a:p>
                  </a:txBody>
                  <a:tcPr marL="50800" marR="50800" marT="50800" marB="50800" anchor="ctr" horzOverflow="overflow">
                    <a:lnL w="12700">
                      <a:solidFill>
                        <a:srgbClr val="5A5F5E"/>
                      </a:solidFill>
                      <a:miter lim="400000"/>
                    </a:lnL>
                    <a:lnR w="12700">
                      <a:solidFill>
                        <a:srgbClr val="5A5F5E"/>
                      </a:solidFill>
                      <a:miter lim="400000"/>
                    </a:lnR>
                    <a:lnT w="76200">
                      <a:solidFill>
                        <a:srgbClr val="E2BC00"/>
                      </a:solidFill>
                      <a:miter lim="400000"/>
                    </a:lnT>
                    <a:lnB w="12700">
                      <a:solidFill>
                        <a:srgbClr val="5A5F5E"/>
                      </a:solidFill>
                      <a:miter lim="400000"/>
                    </a:lnB>
                  </a:tcPr>
                </a:tc>
                <a:tc>
                  <a:txBody>
                    <a:bodyPr/>
                    <a:lstStyle/>
                    <a:p>
                      <a:pPr indent="63500" defTabSz="3086100">
                        <a:spcBef>
                          <a:spcPts val="500"/>
                        </a:spcBef>
                        <a:defRPr sz="3600">
                          <a:solidFill>
                            <a:srgbClr val="000000"/>
                          </a:solidFill>
                          <a:latin typeface="Gill Sans"/>
                          <a:ea typeface="Gill Sans"/>
                          <a:cs typeface="Gill Sans"/>
                          <a:sym typeface="Gill Sans"/>
                        </a:defRPr>
                      </a:pPr>
                      <a:r>
                        <a:rPr b="0" i="0" dirty="0">
                          <a:latin typeface="Avenir Book" panose="02000503020000020003" pitchFamily="2" charset="0"/>
                        </a:rPr>
                        <a:t>O(n</a:t>
                      </a:r>
                      <a:r>
                        <a:rPr b="0" i="0" baseline="31999" dirty="0">
                          <a:latin typeface="Avenir Book" panose="02000503020000020003" pitchFamily="2" charset="0"/>
                        </a:rPr>
                        <a:t>3</a:t>
                      </a:r>
                      <a:r>
                        <a:rPr b="0" i="0" dirty="0">
                          <a:latin typeface="Avenir Book" panose="02000503020000020003" pitchFamily="2" charset="0"/>
                        </a:rPr>
                        <a:t>) for n transactions</a:t>
                      </a:r>
                    </a:p>
                  </a:txBody>
                  <a:tcPr marL="50800" marR="50800" marT="50800" marB="50800" anchor="ctr" horzOverflow="overflow">
                    <a:lnL w="12700">
                      <a:solidFill>
                        <a:srgbClr val="5A5F5E"/>
                      </a:solidFill>
                      <a:miter lim="400000"/>
                    </a:lnL>
                    <a:lnR w="76200">
                      <a:solidFill>
                        <a:srgbClr val="E2BC00"/>
                      </a:solidFill>
                      <a:miter lim="400000"/>
                    </a:lnR>
                    <a:lnT w="76200">
                      <a:solidFill>
                        <a:srgbClr val="E2BC00"/>
                      </a:solidFill>
                      <a:miter lim="400000"/>
                    </a:lnT>
                    <a:lnB w="12700">
                      <a:solidFill>
                        <a:srgbClr val="5A5F5E"/>
                      </a:solidFill>
                      <a:miter lim="400000"/>
                    </a:lnB>
                  </a:tcPr>
                </a:tc>
                <a:extLst>
                  <a:ext uri="{0D108BD9-81ED-4DB2-BD59-A6C34878D82A}">
                    <a16:rowId xmlns:a16="http://schemas.microsoft.com/office/drawing/2014/main" val="10000"/>
                  </a:ext>
                </a:extLst>
              </a:tr>
              <a:tr h="1524000">
                <a:tc>
                  <a:txBody>
                    <a:bodyPr/>
                    <a:lstStyle/>
                    <a:p>
                      <a:pPr>
                        <a:defRPr sz="4200">
                          <a:latin typeface="Gill Sans"/>
                          <a:ea typeface="Gill Sans"/>
                          <a:cs typeface="Gill Sans"/>
                          <a:sym typeface="Gill Sans"/>
                        </a:defRPr>
                      </a:pPr>
                      <a:r>
                        <a:rPr b="0" i="0" dirty="0">
                          <a:latin typeface="Avenir Book" panose="02000503020000020003" pitchFamily="2" charset="0"/>
                        </a:rPr>
                        <a:t>This work: </a:t>
                      </a:r>
                      <a:r>
                        <a:rPr b="1" i="0" dirty="0">
                          <a:latin typeface="Avenir Heavy" panose="02000503020000020003" pitchFamily="2" charset="0"/>
                          <a:ea typeface="Gill Sans SemiBold"/>
                          <a:cs typeface="Gill Sans SemiBold"/>
                          <a:sym typeface="Gill Sans SemiBold"/>
                        </a:rPr>
                        <a:t>Upstate</a:t>
                      </a:r>
                    </a:p>
                  </a:txBody>
                  <a:tcPr marL="50800" marR="50800" marT="50800" marB="50800" anchor="ctr" horzOverflow="overflow">
                    <a:lnL w="76200">
                      <a:solidFill>
                        <a:srgbClr val="E2BC00"/>
                      </a:solidFill>
                      <a:miter lim="400000"/>
                    </a:lnL>
                    <a:lnR w="12700">
                      <a:solidFill>
                        <a:srgbClr val="5A5F5E"/>
                      </a:solidFill>
                      <a:miter lim="400000"/>
                    </a:lnR>
                    <a:lnT w="12700">
                      <a:solidFill>
                        <a:srgbClr val="5A5F5E"/>
                      </a:solidFill>
                      <a:miter lim="400000"/>
                    </a:lnT>
                    <a:lnB w="76200">
                      <a:solidFill>
                        <a:srgbClr val="E2BC00"/>
                      </a:solidFill>
                      <a:miter lim="400000"/>
                    </a:lnB>
                  </a:tcPr>
                </a:tc>
                <a:tc>
                  <a:txBody>
                    <a:bodyPr/>
                    <a:lstStyle/>
                    <a:p>
                      <a:pPr>
                        <a:defRPr sz="1800">
                          <a:solidFill>
                            <a:srgbClr val="000000"/>
                          </a:solidFill>
                        </a:defRPr>
                      </a:pPr>
                      <a:r>
                        <a:rPr sz="3600" b="0" i="0" dirty="0">
                          <a:latin typeface="Avenir Book" panose="02000503020000020003" pitchFamily="2" charset="0"/>
                          <a:ea typeface="Gill Sans"/>
                          <a:cs typeface="Gill Sans"/>
                          <a:sym typeface="Gill Sans"/>
                        </a:rPr>
                        <a:t>Network-agnostic/arbitrary changes</a:t>
                      </a:r>
                    </a:p>
                  </a:txBody>
                  <a:tcPr marL="50800" marR="50800" marT="50800" marB="50800" anchor="ctr" horzOverflow="overflow">
                    <a:lnL w="12700">
                      <a:solidFill>
                        <a:srgbClr val="5A5F5E"/>
                      </a:solidFill>
                      <a:miter lim="400000"/>
                    </a:lnL>
                    <a:lnR w="12700">
                      <a:solidFill>
                        <a:srgbClr val="5A5F5E"/>
                      </a:solidFill>
                      <a:miter lim="400000"/>
                    </a:lnR>
                    <a:lnT w="12700">
                      <a:solidFill>
                        <a:srgbClr val="5A5F5E"/>
                      </a:solidFill>
                      <a:miter lim="400000"/>
                    </a:lnT>
                    <a:lnB w="76200">
                      <a:solidFill>
                        <a:srgbClr val="E2BC00"/>
                      </a:solidFill>
                      <a:miter lim="400000"/>
                    </a:lnB>
                  </a:tcPr>
                </a:tc>
                <a:tc>
                  <a:txBody>
                    <a:bodyPr/>
                    <a:lstStyle/>
                    <a:p>
                      <a:pPr>
                        <a:defRPr sz="1800">
                          <a:solidFill>
                            <a:srgbClr val="000000"/>
                          </a:solidFill>
                        </a:defRPr>
                      </a:pPr>
                      <a:r>
                        <a:rPr sz="3600" b="0" i="0" dirty="0">
                          <a:latin typeface="Avenir Book" panose="02000503020000020003" pitchFamily="2" charset="0"/>
                          <a:ea typeface="Gill Sans"/>
                          <a:cs typeface="Gill Sans"/>
                          <a:sym typeface="Gill Sans"/>
                        </a:rPr>
                        <a:t>Static</a:t>
                      </a:r>
                    </a:p>
                  </a:txBody>
                  <a:tcPr marL="50800" marR="50800" marT="50800" marB="50800" anchor="ctr" horzOverflow="overflow">
                    <a:lnL w="12700">
                      <a:solidFill>
                        <a:srgbClr val="5A5F5E"/>
                      </a:solidFill>
                      <a:miter lim="400000"/>
                    </a:lnL>
                    <a:lnR w="12700">
                      <a:solidFill>
                        <a:srgbClr val="5A5F5E"/>
                      </a:solidFill>
                      <a:miter lim="400000"/>
                    </a:lnR>
                    <a:lnT w="12700">
                      <a:solidFill>
                        <a:srgbClr val="5A5F5E"/>
                      </a:solidFill>
                      <a:miter lim="400000"/>
                    </a:lnT>
                    <a:lnB w="76200">
                      <a:solidFill>
                        <a:srgbClr val="E2BC00"/>
                      </a:solidFill>
                      <a:miter lim="400000"/>
                    </a:lnB>
                  </a:tcPr>
                </a:tc>
                <a:tc>
                  <a:txBody>
                    <a:bodyPr/>
                    <a:lstStyle/>
                    <a:p>
                      <a:pPr>
                        <a:defRPr sz="3600">
                          <a:solidFill>
                            <a:srgbClr val="000000"/>
                          </a:solidFill>
                          <a:latin typeface="Gill Sans"/>
                          <a:ea typeface="Gill Sans"/>
                          <a:cs typeface="Gill Sans"/>
                          <a:sym typeface="Gill Sans"/>
                        </a:defRPr>
                      </a:pPr>
                      <a:r>
                        <a:rPr b="0" i="0" dirty="0">
                          <a:latin typeface="Avenir Book" panose="02000503020000020003" pitchFamily="2" charset="0"/>
                        </a:rPr>
                        <a:t>2t</a:t>
                      </a:r>
                      <a:r>
                        <a:rPr b="0" i="0" baseline="-5999" dirty="0">
                          <a:latin typeface="Avenir Book" panose="02000503020000020003" pitchFamily="2" charset="0"/>
                        </a:rPr>
                        <a:t>s</a:t>
                      </a:r>
                      <a:r>
                        <a:rPr b="0" i="0" dirty="0">
                          <a:latin typeface="Avenir Book" panose="02000503020000020003" pitchFamily="2" charset="0"/>
                        </a:rPr>
                        <a:t> + t</a:t>
                      </a:r>
                      <a:r>
                        <a:rPr b="0" i="0" baseline="-5999" dirty="0">
                          <a:latin typeface="Avenir Book" panose="02000503020000020003" pitchFamily="2" charset="0"/>
                        </a:rPr>
                        <a:t>a</a:t>
                      </a:r>
                      <a:r>
                        <a:rPr b="0" i="0" dirty="0">
                          <a:latin typeface="Avenir Book" panose="02000503020000020003" pitchFamily="2" charset="0"/>
                        </a:rPr>
                        <a:t> &lt; (1-ɛ)n;</a:t>
                      </a:r>
                    </a:p>
                    <a:p>
                      <a:pPr>
                        <a:defRPr sz="3600">
                          <a:solidFill>
                            <a:srgbClr val="000000"/>
                          </a:solidFill>
                          <a:latin typeface="Gill Sans"/>
                          <a:ea typeface="Gill Sans"/>
                          <a:cs typeface="Gill Sans"/>
                          <a:sym typeface="Gill Sans"/>
                        </a:defRPr>
                      </a:pPr>
                      <a:r>
                        <a:rPr b="0" i="0" dirty="0">
                          <a:latin typeface="Avenir Book" panose="02000503020000020003" pitchFamily="2" charset="0"/>
                        </a:rPr>
                        <a:t>almost optimal</a:t>
                      </a:r>
                    </a:p>
                  </a:txBody>
                  <a:tcPr marL="50800" marR="50800" marT="50800" marB="50800" anchor="ctr" horzOverflow="overflow">
                    <a:lnL w="12700">
                      <a:solidFill>
                        <a:srgbClr val="5A5F5E"/>
                      </a:solidFill>
                      <a:miter lim="400000"/>
                    </a:lnL>
                    <a:lnR w="12700">
                      <a:solidFill>
                        <a:srgbClr val="5A5F5E"/>
                      </a:solidFill>
                      <a:miter lim="400000"/>
                    </a:lnR>
                    <a:lnT w="12700">
                      <a:solidFill>
                        <a:srgbClr val="5A5F5E"/>
                      </a:solidFill>
                      <a:miter lim="400000"/>
                    </a:lnT>
                    <a:lnB w="76200">
                      <a:solidFill>
                        <a:srgbClr val="E2BC00"/>
                      </a:solidFill>
                      <a:miter lim="400000"/>
                    </a:lnB>
                  </a:tcPr>
                </a:tc>
                <a:tc>
                  <a:txBody>
                    <a:bodyPr/>
                    <a:lstStyle/>
                    <a:p>
                      <a:pPr indent="63500" defTabSz="3086100">
                        <a:spcBef>
                          <a:spcPts val="500"/>
                        </a:spcBef>
                        <a:defRPr sz="3600">
                          <a:solidFill>
                            <a:srgbClr val="000000"/>
                          </a:solidFill>
                          <a:latin typeface="Gill Sans"/>
                          <a:ea typeface="Gill Sans"/>
                          <a:cs typeface="Gill Sans"/>
                          <a:sym typeface="Gill Sans"/>
                        </a:defRPr>
                      </a:pPr>
                      <a:r>
                        <a:rPr b="0" i="0" dirty="0">
                          <a:latin typeface="Avenir Book" panose="02000503020000020003" pitchFamily="2" charset="0"/>
                        </a:rPr>
                        <a:t>O(n</a:t>
                      </a:r>
                      <a:r>
                        <a:rPr b="0" i="0" baseline="31999" dirty="0">
                          <a:latin typeface="Avenir Book" panose="02000503020000020003" pitchFamily="2" charset="0"/>
                        </a:rPr>
                        <a:t>2</a:t>
                      </a:r>
                      <a:r>
                        <a:rPr b="0" i="0" dirty="0">
                          <a:latin typeface="Avenir Book" panose="02000503020000020003" pitchFamily="2" charset="0"/>
                        </a:rPr>
                        <a:t>) for n transactions</a:t>
                      </a:r>
                    </a:p>
                  </a:txBody>
                  <a:tcPr marL="50800" marR="50800" marT="50800" marB="50800" anchor="ctr" horzOverflow="overflow">
                    <a:lnL w="12700">
                      <a:solidFill>
                        <a:srgbClr val="5A5F5E"/>
                      </a:solidFill>
                      <a:miter lim="400000"/>
                    </a:lnL>
                    <a:lnR w="76200">
                      <a:solidFill>
                        <a:srgbClr val="E2BC00"/>
                      </a:solidFill>
                      <a:miter lim="400000"/>
                    </a:lnR>
                    <a:lnT w="12700">
                      <a:solidFill>
                        <a:srgbClr val="5A5F5E"/>
                      </a:solidFill>
                      <a:miter lim="400000"/>
                    </a:lnT>
                    <a:lnB w="76200">
                      <a:solidFill>
                        <a:srgbClr val="E2BC00"/>
                      </a:solidFill>
                      <a:miter lim="400000"/>
                    </a:lnB>
                  </a:tcPr>
                </a:tc>
                <a:extLst>
                  <a:ext uri="{0D108BD9-81ED-4DB2-BD59-A6C34878D82A}">
                    <a16:rowId xmlns:a16="http://schemas.microsoft.com/office/drawing/2014/main" val="10001"/>
                  </a:ext>
                </a:extLst>
              </a:tr>
            </a:tbl>
          </a:graphicData>
        </a:graphic>
      </p:graphicFrame>
      <p:sp>
        <p:nvSpPr>
          <p:cNvPr id="343" name="Related work"/>
          <p:cNvSpPr txBox="1"/>
          <p:nvPr/>
        </p:nvSpPr>
        <p:spPr>
          <a:xfrm>
            <a:off x="437797" y="217317"/>
            <a:ext cx="5629746" cy="1283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7400">
                <a:solidFill>
                  <a:srgbClr val="990000"/>
                </a:solidFill>
              </a:defRPr>
            </a:lvl1pPr>
          </a:lstStyle>
          <a:p>
            <a:r>
              <a:rPr dirty="0">
                <a:latin typeface="Avenir Light" panose="020B0402020203020204" pitchFamily="34" charset="77"/>
              </a:rPr>
              <a:t>Related work</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7" name="Image" descr="Image"/>
          <p:cNvPicPr>
            <a:picLocks/>
          </p:cNvPicPr>
          <p:nvPr/>
        </p:nvPicPr>
        <p:blipFill>
          <a:blip r:embed="rId3"/>
          <a:stretch>
            <a:fillRect/>
          </a:stretch>
        </p:blipFill>
        <p:spPr>
          <a:xfrm rot="16200000">
            <a:off x="10884461" y="-2972956"/>
            <a:ext cx="2452556" cy="22584078"/>
          </a:xfrm>
          <a:prstGeom prst="rect">
            <a:avLst/>
          </a:prstGeom>
          <a:ln w="12700">
            <a:miter lim="400000"/>
          </a:ln>
        </p:spPr>
      </p:pic>
      <p:grpSp>
        <p:nvGrpSpPr>
          <p:cNvPr id="350" name="Group"/>
          <p:cNvGrpSpPr/>
          <p:nvPr/>
        </p:nvGrpSpPr>
        <p:grpSpPr>
          <a:xfrm>
            <a:off x="138354" y="7124306"/>
            <a:ext cx="3363099" cy="3012486"/>
            <a:chOff x="-197602" y="0"/>
            <a:chExt cx="3363098" cy="3012485"/>
          </a:xfrm>
        </p:grpSpPr>
        <p:pic>
          <p:nvPicPr>
            <p:cNvPr id="348" name="pin-8-512 red.png" descr="pin-8-512 red.png"/>
            <p:cNvPicPr>
              <a:picLocks noChangeAspect="1"/>
            </p:cNvPicPr>
            <p:nvPr/>
          </p:nvPicPr>
          <p:blipFill>
            <a:blip r:embed="rId4"/>
            <a:srcRect/>
            <a:stretch>
              <a:fillRect/>
            </a:stretch>
          </p:blipFill>
          <p:spPr>
            <a:xfrm>
              <a:off x="484849" y="0"/>
              <a:ext cx="1464470" cy="1464469"/>
            </a:xfrm>
            <a:prstGeom prst="rect">
              <a:avLst/>
            </a:prstGeom>
            <a:ln w="12700" cap="flat">
              <a:noFill/>
              <a:miter lim="400000"/>
            </a:ln>
            <a:effectLst/>
          </p:spPr>
        </p:pic>
        <p:sp>
          <p:nvSpPr>
            <p:cNvPr id="349" name="Introduction"/>
            <p:cNvSpPr txBox="1"/>
            <p:nvPr/>
          </p:nvSpPr>
          <p:spPr>
            <a:xfrm>
              <a:off x="-197602" y="2160330"/>
              <a:ext cx="3363098" cy="85215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600">
                  <a:solidFill>
                    <a:srgbClr val="000000"/>
                  </a:solidFill>
                </a:defRPr>
              </a:lvl1pPr>
            </a:lstStyle>
            <a:p>
              <a:r>
                <a:rPr dirty="0">
                  <a:latin typeface="Avenir Light" panose="020B0402020203020204" pitchFamily="34" charset="77"/>
                </a:rPr>
                <a:t>Introduction</a:t>
              </a:r>
            </a:p>
          </p:txBody>
        </p:sp>
      </p:grpSp>
      <p:grpSp>
        <p:nvGrpSpPr>
          <p:cNvPr id="353" name="Group"/>
          <p:cNvGrpSpPr/>
          <p:nvPr/>
        </p:nvGrpSpPr>
        <p:grpSpPr>
          <a:xfrm>
            <a:off x="21046470" y="5385284"/>
            <a:ext cx="2002236" cy="2050918"/>
            <a:chOff x="1171605" y="401637"/>
            <a:chExt cx="2002234" cy="2050917"/>
          </a:xfrm>
        </p:grpSpPr>
        <p:pic>
          <p:nvPicPr>
            <p:cNvPr id="351" name="pin-8-512 red.png" descr="pin-8-512 red.png"/>
            <p:cNvPicPr>
              <a:picLocks noChangeAspect="1"/>
            </p:cNvPicPr>
            <p:nvPr/>
          </p:nvPicPr>
          <p:blipFill>
            <a:blip r:embed="rId4"/>
            <a:stretch>
              <a:fillRect/>
            </a:stretch>
          </p:blipFill>
          <p:spPr>
            <a:xfrm>
              <a:off x="1171605" y="988085"/>
              <a:ext cx="1464470" cy="1464470"/>
            </a:xfrm>
            <a:prstGeom prst="rect">
              <a:avLst/>
            </a:prstGeom>
            <a:ln w="12700" cap="flat">
              <a:noFill/>
              <a:miter lim="400000"/>
            </a:ln>
            <a:effectLst/>
          </p:spPr>
        </p:pic>
        <p:sp>
          <p:nvSpPr>
            <p:cNvPr id="352" name="Open problems"/>
            <p:cNvSpPr/>
            <p:nvPr/>
          </p:nvSpPr>
          <p:spPr>
            <a:xfrm>
              <a:off x="1903840" y="401637"/>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4600">
                  <a:solidFill>
                    <a:srgbClr val="000000"/>
                  </a:solidFill>
                </a:defRPr>
              </a:lvl1pPr>
            </a:lstStyle>
            <a:p>
              <a:r>
                <a:rPr dirty="0">
                  <a:latin typeface="Avenir Light" panose="020B0402020203020204" pitchFamily="34" charset="77"/>
                </a:rPr>
                <a:t>Open problems</a:t>
              </a:r>
            </a:p>
          </p:txBody>
        </p:sp>
      </p:grpSp>
      <p:grpSp>
        <p:nvGrpSpPr>
          <p:cNvPr id="356" name="Group"/>
          <p:cNvGrpSpPr/>
          <p:nvPr/>
        </p:nvGrpSpPr>
        <p:grpSpPr>
          <a:xfrm>
            <a:off x="10242571" y="3703721"/>
            <a:ext cx="6382705" cy="4003014"/>
            <a:chOff x="0" y="-349744"/>
            <a:chExt cx="6382704" cy="4003013"/>
          </a:xfrm>
        </p:grpSpPr>
        <p:sp>
          <p:nvSpPr>
            <p:cNvPr id="354" name="Impossibility of purely asynchronous proactive secret sharing with refresh"/>
            <p:cNvSpPr/>
            <p:nvPr/>
          </p:nvSpPr>
          <p:spPr>
            <a:xfrm>
              <a:off x="0" y="-349744"/>
              <a:ext cx="6382704" cy="270702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p>
              <a:pPr>
                <a:lnSpc>
                  <a:spcPct val="90000"/>
                </a:lnSpc>
                <a:defRPr sz="4600">
                  <a:solidFill>
                    <a:srgbClr val="000000"/>
                  </a:solidFill>
                </a:defRPr>
              </a:pPr>
              <a:r>
                <a:rPr dirty="0">
                  <a:latin typeface="Avenir Book" panose="02000503020000020003" pitchFamily="2" charset="0"/>
                  <a:ea typeface="Gill Sans"/>
                  <a:cs typeface="Gill Sans"/>
                  <a:sym typeface="Gill Sans"/>
                </a:rPr>
                <a:t>Impossibility</a:t>
              </a:r>
              <a:r>
                <a:rPr dirty="0">
                  <a:latin typeface="Avenir Light" panose="020B0402020203020204" pitchFamily="34" charset="77"/>
                </a:rPr>
                <a:t> of purely asynchronous proactive secret sharing with refresh</a:t>
              </a:r>
            </a:p>
          </p:txBody>
        </p:sp>
        <p:pic>
          <p:nvPicPr>
            <p:cNvPr id="355" name="Image" descr="Image"/>
            <p:cNvPicPr>
              <a:picLocks noChangeAspect="1"/>
            </p:cNvPicPr>
            <p:nvPr/>
          </p:nvPicPr>
          <p:blipFill>
            <a:blip r:embed="rId5"/>
            <a:stretch>
              <a:fillRect/>
            </a:stretch>
          </p:blipFill>
          <p:spPr>
            <a:xfrm>
              <a:off x="2459109" y="2188783"/>
              <a:ext cx="1464486" cy="1464486"/>
            </a:xfrm>
            <a:prstGeom prst="rect">
              <a:avLst/>
            </a:prstGeom>
            <a:ln w="12700" cap="flat">
              <a:noFill/>
              <a:miter lim="400000"/>
            </a:ln>
            <a:effectLst/>
          </p:spPr>
        </p:pic>
      </p:grpSp>
      <p:grpSp>
        <p:nvGrpSpPr>
          <p:cNvPr id="359" name="Group"/>
          <p:cNvGrpSpPr/>
          <p:nvPr/>
        </p:nvGrpSpPr>
        <p:grpSpPr>
          <a:xfrm>
            <a:off x="14449220" y="6086698"/>
            <a:ext cx="6953910" cy="4510152"/>
            <a:chOff x="0" y="0"/>
            <a:chExt cx="6953909" cy="4510151"/>
          </a:xfrm>
        </p:grpSpPr>
        <p:sp>
          <p:nvSpPr>
            <p:cNvPr id="357" name="SMR under network changes with constrained mobile adversary, tolerating key exposures"/>
            <p:cNvSpPr/>
            <p:nvPr/>
          </p:nvSpPr>
          <p:spPr>
            <a:xfrm>
              <a:off x="0" y="1817493"/>
              <a:ext cx="6953909" cy="269265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p>
              <a:pPr>
                <a:lnSpc>
                  <a:spcPct val="90000"/>
                </a:lnSpc>
                <a:defRPr sz="4600">
                  <a:solidFill>
                    <a:srgbClr val="000000"/>
                  </a:solidFill>
                </a:defRPr>
              </a:pPr>
              <a:r>
                <a:rPr dirty="0">
                  <a:latin typeface="Avenir Light" panose="020B0402020203020204" pitchFamily="34" charset="77"/>
                </a:rPr>
                <a:t>SMR under </a:t>
              </a:r>
              <a:r>
                <a:rPr dirty="0">
                  <a:latin typeface="Avenir Book" panose="02000503020000020003" pitchFamily="2" charset="0"/>
                  <a:ea typeface="Gill Sans"/>
                  <a:cs typeface="Gill Sans"/>
                  <a:sym typeface="Gill Sans"/>
                </a:rPr>
                <a:t>network changes</a:t>
              </a:r>
              <a:r>
                <a:rPr dirty="0">
                  <a:latin typeface="Avenir Light" panose="020B0402020203020204" pitchFamily="34" charset="77"/>
                </a:rPr>
                <a:t> with constrained mobile adversary, tolerating key exposures</a:t>
              </a:r>
            </a:p>
          </p:txBody>
        </p:sp>
        <p:pic>
          <p:nvPicPr>
            <p:cNvPr id="358" name="pin-8-512 green_2.png" descr="pin-8-512 green_2.png"/>
            <p:cNvPicPr>
              <a:picLocks noChangeAspect="1"/>
            </p:cNvPicPr>
            <p:nvPr/>
          </p:nvPicPr>
          <p:blipFill>
            <a:blip r:embed="rId6"/>
            <a:stretch>
              <a:fillRect/>
            </a:stretch>
          </p:blipFill>
          <p:spPr>
            <a:xfrm>
              <a:off x="2530824" y="0"/>
              <a:ext cx="1464470" cy="1464469"/>
            </a:xfrm>
            <a:prstGeom prst="rect">
              <a:avLst/>
            </a:prstGeom>
            <a:ln w="12700" cap="flat">
              <a:noFill/>
              <a:miter lim="400000"/>
            </a:ln>
            <a:effectLst/>
          </p:spPr>
        </p:pic>
      </p:grpSp>
      <p:sp>
        <p:nvSpPr>
          <p:cNvPr id="360" name="Slide Number"/>
          <p:cNvSpPr txBox="1">
            <a:spLocks noGrp="1"/>
          </p:cNvSpPr>
          <p:nvPr>
            <p:ph type="sldNum" sz="quarter" idx="2"/>
          </p:nvPr>
        </p:nvSpPr>
        <p:spPr>
          <a:xfrm>
            <a:off x="23672800" y="13031364"/>
            <a:ext cx="397544" cy="7290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l" defTabSz="457200">
              <a:defRPr sz="3800">
                <a:solidFill>
                  <a:srgbClr val="000000"/>
                </a:solidFill>
              </a:defRPr>
            </a:lvl1pPr>
          </a:lstStyle>
          <a:p>
            <a:fld id="{86CB4B4D-7CA3-9044-876B-883B54F8677D}" type="slidenum">
              <a:rPr/>
              <a:t>9</a:t>
            </a:fld>
            <a:endParaRPr dirty="0"/>
          </a:p>
        </p:txBody>
      </p:sp>
      <p:grpSp>
        <p:nvGrpSpPr>
          <p:cNvPr id="363" name="Group"/>
          <p:cNvGrpSpPr/>
          <p:nvPr/>
        </p:nvGrpSpPr>
        <p:grpSpPr>
          <a:xfrm>
            <a:off x="5944570" y="7870937"/>
            <a:ext cx="7132746" cy="4494344"/>
            <a:chOff x="0" y="0"/>
            <a:chExt cx="7132744" cy="4494343"/>
          </a:xfrm>
        </p:grpSpPr>
        <p:sp>
          <p:nvSpPr>
            <p:cNvPr id="361" name="Upstate…"/>
            <p:cNvSpPr/>
            <p:nvPr/>
          </p:nvSpPr>
          <p:spPr>
            <a:xfrm>
              <a:off x="0" y="1801685"/>
              <a:ext cx="7132744" cy="269265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p>
              <a:pPr>
                <a:lnSpc>
                  <a:spcPct val="90000"/>
                </a:lnSpc>
                <a:defRPr sz="4600">
                  <a:solidFill>
                    <a:srgbClr val="000000"/>
                  </a:solidFill>
                  <a:latin typeface="Gill Sans"/>
                  <a:ea typeface="Gill Sans"/>
                  <a:cs typeface="Gill Sans"/>
                  <a:sym typeface="Gill Sans"/>
                </a:defRPr>
              </a:pPr>
              <a:r>
                <a:rPr dirty="0">
                  <a:latin typeface="Avenir Book" panose="02000503020000020003" pitchFamily="2" charset="0"/>
                </a:rPr>
                <a:t>Upstate</a:t>
              </a:r>
            </a:p>
            <a:p>
              <a:pPr>
                <a:lnSpc>
                  <a:spcPct val="90000"/>
                </a:lnSpc>
                <a:defRPr sz="4600">
                  <a:solidFill>
                    <a:srgbClr val="000000"/>
                  </a:solidFill>
                </a:defRPr>
              </a:pPr>
              <a:r>
                <a:rPr dirty="0">
                  <a:latin typeface="Avenir Book" panose="02000503020000020003" pitchFamily="2" charset="0"/>
                  <a:ea typeface="Gill Sans"/>
                  <a:cs typeface="Gill Sans"/>
                  <a:sym typeface="Gill Sans"/>
                </a:rPr>
                <a:t>Static</a:t>
              </a:r>
              <a:r>
                <a:rPr lang="en-US" dirty="0">
                  <a:latin typeface="Avenir Book" panose="02000503020000020003" pitchFamily="2" charset="0"/>
                  <a:ea typeface="Gill Sans"/>
                  <a:cs typeface="Gill Sans"/>
                  <a:sym typeface="Gill Sans"/>
                </a:rPr>
                <a:t>ally</a:t>
              </a:r>
              <a:r>
                <a:rPr dirty="0">
                  <a:latin typeface="Avenir Light" panose="020B0402020203020204" pitchFamily="34" charset="77"/>
                </a:rPr>
                <a:t> </a:t>
              </a:r>
              <a:r>
                <a:rPr lang="en-US" dirty="0">
                  <a:latin typeface="Avenir Light" panose="020B0402020203020204" pitchFamily="34" charset="77"/>
                </a:rPr>
                <a:t>secure </a:t>
              </a:r>
              <a:r>
                <a:rPr dirty="0">
                  <a:latin typeface="Avenir Light" panose="020B0402020203020204" pitchFamily="34" charset="77"/>
                </a:rPr>
                <a:t>network-agnostic SMR with </a:t>
              </a:r>
              <a:r>
                <a:rPr dirty="0">
                  <a:latin typeface="Avenir Book" panose="02000503020000020003" pitchFamily="2" charset="0"/>
                  <a:ea typeface="Gill Sans"/>
                  <a:cs typeface="Gill Sans"/>
                  <a:sym typeface="Gill Sans"/>
                </a:rPr>
                <a:t>linear</a:t>
              </a:r>
              <a:r>
                <a:rPr dirty="0">
                  <a:latin typeface="Avenir Light" panose="020B0402020203020204" pitchFamily="34" charset="77"/>
                </a:rPr>
                <a:t> amortized communication</a:t>
              </a:r>
            </a:p>
          </p:txBody>
        </p:sp>
        <p:pic>
          <p:nvPicPr>
            <p:cNvPr id="362" name="pin-8-512 blue_4.png" descr="pin-8-512 blue_4.png"/>
            <p:cNvPicPr>
              <a:picLocks noChangeAspect="1"/>
            </p:cNvPicPr>
            <p:nvPr/>
          </p:nvPicPr>
          <p:blipFill>
            <a:blip r:embed="rId7"/>
            <a:srcRect/>
            <a:stretch>
              <a:fillRect/>
            </a:stretch>
          </p:blipFill>
          <p:spPr>
            <a:xfrm>
              <a:off x="2836121" y="0"/>
              <a:ext cx="1460501" cy="1460500"/>
            </a:xfrm>
            <a:prstGeom prst="rect">
              <a:avLst/>
            </a:prstGeom>
            <a:ln w="12700" cap="flat">
              <a:noFill/>
              <a:miter lim="400000"/>
            </a:ln>
            <a:effectLst/>
          </p:spPr>
        </p:pic>
      </p:grpSp>
      <p:grpSp>
        <p:nvGrpSpPr>
          <p:cNvPr id="366" name="Group"/>
          <p:cNvGrpSpPr/>
          <p:nvPr/>
        </p:nvGrpSpPr>
        <p:grpSpPr>
          <a:xfrm>
            <a:off x="1467136" y="4215222"/>
            <a:ext cx="7030093" cy="4718421"/>
            <a:chOff x="0" y="-365985"/>
            <a:chExt cx="7030092" cy="4718418"/>
          </a:xfrm>
        </p:grpSpPr>
        <p:pic>
          <p:nvPicPr>
            <p:cNvPr id="364" name="pin-8-512 blue_2.png" descr="pin-8-512 blue_2.png"/>
            <p:cNvPicPr>
              <a:picLocks noChangeAspect="1"/>
            </p:cNvPicPr>
            <p:nvPr/>
          </p:nvPicPr>
          <p:blipFill>
            <a:blip r:embed="rId8"/>
            <a:stretch>
              <a:fillRect/>
            </a:stretch>
          </p:blipFill>
          <p:spPr>
            <a:xfrm>
              <a:off x="2909266" y="2887963"/>
              <a:ext cx="1464470" cy="1464470"/>
            </a:xfrm>
            <a:prstGeom prst="rect">
              <a:avLst/>
            </a:prstGeom>
            <a:ln w="12700" cap="flat">
              <a:noFill/>
              <a:miter lim="400000"/>
            </a:ln>
            <a:effectLst/>
          </p:spPr>
        </p:pic>
        <p:sp>
          <p:nvSpPr>
            <p:cNvPr id="365" name="Update…"/>
            <p:cNvSpPr/>
            <p:nvPr/>
          </p:nvSpPr>
          <p:spPr>
            <a:xfrm>
              <a:off x="0" y="-365985"/>
              <a:ext cx="7030092" cy="332975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spAutoFit/>
            </a:bodyPr>
            <a:lstStyle/>
            <a:p>
              <a:pPr>
                <a:lnSpc>
                  <a:spcPct val="90000"/>
                </a:lnSpc>
                <a:defRPr sz="4600">
                  <a:solidFill>
                    <a:srgbClr val="000000"/>
                  </a:solidFill>
                  <a:latin typeface="Gill Sans"/>
                  <a:ea typeface="Gill Sans"/>
                  <a:cs typeface="Gill Sans"/>
                  <a:sym typeface="Gill Sans"/>
                </a:defRPr>
              </a:pPr>
              <a:r>
                <a:rPr dirty="0">
                  <a:latin typeface="Avenir Book" panose="02000503020000020003" pitchFamily="2" charset="0"/>
                </a:rPr>
                <a:t>Update</a:t>
              </a:r>
            </a:p>
            <a:p>
              <a:pPr>
                <a:lnSpc>
                  <a:spcPct val="90000"/>
                </a:lnSpc>
                <a:defRPr sz="4600">
                  <a:solidFill>
                    <a:srgbClr val="000000"/>
                  </a:solidFill>
                </a:defRPr>
              </a:pPr>
              <a:r>
                <a:rPr dirty="0">
                  <a:latin typeface="Avenir Book" panose="02000503020000020003" pitchFamily="2" charset="0"/>
                  <a:ea typeface="Gill Sans"/>
                  <a:cs typeface="Gill Sans"/>
                  <a:sym typeface="Gill Sans"/>
                </a:rPr>
                <a:t>Adaptively</a:t>
              </a:r>
              <a:r>
                <a:rPr dirty="0">
                  <a:latin typeface="Avenir Light" panose="020B0402020203020204" pitchFamily="34" charset="77"/>
                </a:rPr>
                <a:t> secure network-agnostic SMR with </a:t>
              </a:r>
              <a:r>
                <a:rPr dirty="0">
                  <a:latin typeface="Avenir Book" panose="02000503020000020003" pitchFamily="2" charset="0"/>
                  <a:ea typeface="Gill Sans"/>
                  <a:cs typeface="Gill Sans"/>
                  <a:sym typeface="Gill Sans"/>
                </a:rPr>
                <a:t>quadratic</a:t>
              </a:r>
              <a:r>
                <a:rPr dirty="0">
                  <a:latin typeface="Avenir Light" panose="020B0402020203020204" pitchFamily="34" charset="77"/>
                </a:rPr>
                <a:t> amortized communication </a:t>
              </a:r>
            </a:p>
          </p:txBody>
        </p:sp>
      </p:grpSp>
      <p:sp>
        <p:nvSpPr>
          <p:cNvPr id="367" name="Contributions roadmap"/>
          <p:cNvSpPr txBox="1"/>
          <p:nvPr/>
        </p:nvSpPr>
        <p:spPr>
          <a:xfrm>
            <a:off x="561520" y="340366"/>
            <a:ext cx="9989913" cy="1283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7400">
                <a:solidFill>
                  <a:srgbClr val="990000"/>
                </a:solidFill>
              </a:defRPr>
            </a:lvl1pPr>
          </a:lstStyle>
          <a:p>
            <a:r>
              <a:rPr dirty="0">
                <a:latin typeface="Avenir Light" panose="020B0402020203020204" pitchFamily="34" charset="77"/>
              </a:rPr>
              <a:t>Contributions roadmap</a:t>
            </a:r>
          </a:p>
        </p:txBody>
      </p:sp>
      <p:sp>
        <p:nvSpPr>
          <p:cNvPr id="368" name="We are here!"/>
          <p:cNvSpPr txBox="1"/>
          <p:nvPr/>
        </p:nvSpPr>
        <p:spPr>
          <a:xfrm>
            <a:off x="1109780" y="12034055"/>
            <a:ext cx="3823161" cy="913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b="1">
                <a:latin typeface="Gill Sans"/>
                <a:ea typeface="Gill Sans"/>
                <a:cs typeface="Gill Sans"/>
                <a:sym typeface="Gill Sans"/>
              </a:defRPr>
            </a:lvl1pPr>
          </a:lstStyle>
          <a:p>
            <a:r>
              <a:rPr b="0" dirty="0">
                <a:latin typeface="Avenir Book" panose="02000503020000020003" pitchFamily="2" charset="0"/>
              </a:rPr>
              <a:t>We are here!</a:t>
            </a:r>
          </a:p>
        </p:txBody>
      </p:sp>
      <p:sp>
        <p:nvSpPr>
          <p:cNvPr id="370" name="Connection Line"/>
          <p:cNvSpPr/>
          <p:nvPr/>
        </p:nvSpPr>
        <p:spPr>
          <a:xfrm>
            <a:off x="3944922" y="8933643"/>
            <a:ext cx="714769" cy="3117541"/>
          </a:xfrm>
          <a:custGeom>
            <a:avLst/>
            <a:gdLst/>
            <a:ahLst/>
            <a:cxnLst>
              <a:cxn ang="0">
                <a:pos x="wd2" y="hd2"/>
              </a:cxn>
              <a:cxn ang="5400000">
                <a:pos x="wd2" y="hd2"/>
              </a:cxn>
              <a:cxn ang="10800000">
                <a:pos x="wd2" y="hd2"/>
              </a:cxn>
              <a:cxn ang="16200000">
                <a:pos x="wd2" y="hd2"/>
              </a:cxn>
            </a:cxnLst>
            <a:rect l="0" t="0" r="r" b="b"/>
            <a:pathLst>
              <a:path w="16290" h="21600" extrusionOk="0">
                <a:moveTo>
                  <a:pt x="4489" y="21600"/>
                </a:moveTo>
                <a:cubicBezTo>
                  <a:pt x="21600" y="17103"/>
                  <a:pt x="20104" y="9903"/>
                  <a:pt x="0" y="0"/>
                </a:cubicBezTo>
              </a:path>
            </a:pathLst>
          </a:custGeom>
          <a:ln w="101600">
            <a:solidFill>
              <a:srgbClr val="991201"/>
            </a:solidFill>
            <a:miter lim="400000"/>
            <a:tailEnd type="triangle"/>
          </a:ln>
        </p:spPr>
        <p:txBody>
          <a:bodyPr/>
          <a:lstStyle/>
          <a:p>
            <a:endParaRPr dirty="0">
              <a:latin typeface="Avenir Light" panose="020B0402020203020204" pitchFamily="34" charset="77"/>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3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36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7" nodeType="afterEffect">
                                  <p:stCondLst>
                                    <p:cond delay="0"/>
                                  </p:stCondLst>
                                  <p:iterate>
                                    <p:tmAbs val="0"/>
                                  </p:iterate>
                                  <p:childTnLst>
                                    <p:set>
                                      <p:cBhvr>
                                        <p:cTn id="29" fill="hold"/>
                                        <p:tgtEl>
                                          <p:spTgt spid="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5" animBg="1" advAuto="0"/>
      <p:bldP spid="356" grpId="3" animBg="1" advAuto="0"/>
      <p:bldP spid="359" grpId="4" animBg="1" advAuto="0"/>
      <p:bldP spid="363" grpId="2" animBg="1" advAuto="0"/>
      <p:bldP spid="366" grpId="1" animBg="1" advAuto="0"/>
      <p:bldP spid="368" grpId="6" animBg="1" advAuto="0"/>
      <p:bldP spid="370" grpId="7" animBg="1" advAuto="0"/>
    </p:bldLst>
  </p:timing>
</p:sld>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434</TotalTime>
  <Words>6729</Words>
  <Application>Microsoft Macintosh PowerPoint</Application>
  <PresentationFormat>Custom</PresentationFormat>
  <Paragraphs>417</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Cambria Math</vt:lpstr>
      <vt:lpstr>Avenir Heavy</vt:lpstr>
      <vt:lpstr>Avenir Book</vt:lpstr>
      <vt:lpstr>Avenir Light</vt:lpstr>
      <vt:lpstr>Arial</vt:lpstr>
      <vt:lpstr>Showroom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Erica Blum</cp:lastModifiedBy>
  <cp:revision>271</cp:revision>
  <cp:lastPrinted>2022-12-06T04:20:48Z</cp:lastPrinted>
  <dcterms:modified xsi:type="dcterms:W3CDTF">2022-12-07T02:48:40Z</dcterms:modified>
</cp:coreProperties>
</file>