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C614ED-4FE1-4E65-8BBA-77BCE003910F}">
  <a:tblStyle styleId="{CDC614ED-4FE1-4E65-8BBA-77BCE00391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a.cr/2021/1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31d44ac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031d44ac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31d44ac7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031d44ac7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</a:rPr>
              <a:t>[OS05] Rafail Ostrovsky and William E. Skeith. Private searching on streaming data.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150">
                <a:solidFill>
                  <a:schemeClr val="dk1"/>
                </a:solidFill>
                <a:highlight>
                  <a:srgbClr val="FFFFFF"/>
                </a:highlight>
              </a:rPr>
              <a:t>CRYPTO 2005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31d44ac76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031d44ac76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slide saying what we have achieved so far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0554d387a1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0554d387a1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031d44ac7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031d44ac7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031d44ac7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031d44ac7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0554d387a1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0554d387a1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07179be93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07179be93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distance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3f068eea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03f068eea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distance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4047d56b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4047d56b4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adjust distance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0554d387a1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0554d387a1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shrink detectors and recipients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3c126ef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3c126ef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conceptually put into a centralized bulletin board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031d44ac7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031d44ac7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03f068eea8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03f068eea8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three bullets: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fastest retrieval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059d701152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059d701152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things to brag about arrow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059d70115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059d70115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1031d44ac7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1031d44ac7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41e3af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41e3af1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MSGs are for multiple recipients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41e3af12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41e3af12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[BLMG21] Gabrielle Beck, Julia Len, Ian Miers, and Matthew Green. Fuzzy message detection, CCS 2021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[MSSSV21] Varun Madathil, Alessandra Scafuro, Istv´an Andr´as Seres, Omer Shlomovits, and Denis Varlakov. Private signaling. Cryptology ePrint Archive, Report 2021/853 (20210624:145011), 2021.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solution is to introduce a third party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554d387a1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554d387a1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[ZIP-307] Jack Grigg and Daira Hopwood. Zcash improvement proposal 307: Light client protocol for payment detection. https://zips.z.cash/zip-0307, September 2018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[BLMG21] Gabrielle Beck, Julia Len, Ian Miers, and Matthew Green. Fuzzy message detection, CCS 2021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[SPB21] Istv ́an Andr ́as Seres, Bal ́azs Pej ́o, and P ́eter Burcsi. The effect of false positives: Why fuzzy message detection leads to fuzzy privacy guarantees?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https://ia.cr/2021/1180</a:t>
            </a:r>
            <a:r>
              <a:rPr lang="en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[Lew21] Sarah Jamie Lewis. Discreet log #1: Anonymity, bandwidth and Fuzzytags, Feb 2021. URL: https://openprivacy.ca/discreet-log/01-anonymity-bandwidth-and-fuzzytags/.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554d387a1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554d387a1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[LZ16] David Lazar and Nickolai Zeldovich. Alpenhorn: Bootstrapping secure communication without leaking metadata. In 12th USENIX Symposium on Operating Systems Design and Implementation (OSDI 16), pages 571–586. USENIX Association, November 2016.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[MSSSV21] Varun Madathil, Alessandra Scafuro, Istv´an Andr´as Seres, Omer Shlomovits, and Denis Varlakov. Private signaling. Cryptology ePrint Archive, Report 2021/853 (20210624:145011), 2021.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444411257_5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444411257_5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31d44ac7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031d44ac7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payload afterwards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31d44ac7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31d44ac7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 wires and the circles and align the circles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Top">
  <p:cSld name="Title Slide_Top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rot="10800000">
            <a:off x="0" y="1257300"/>
            <a:ext cx="9144000" cy="3886200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112577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2399741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" y="4914900"/>
            <a:ext cx="8652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9144000" cy="1086000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>
            <a:off x="-131" y="4914900"/>
            <a:ext cx="440400" cy="228600"/>
          </a:xfrm>
          <a:prstGeom prst="rect">
            <a:avLst/>
          </a:prstGeom>
          <a:gradFill>
            <a:gsLst>
              <a:gs pos="0">
                <a:srgbClr val="C0C0C0"/>
              </a:gs>
              <a:gs pos="100000">
                <a:srgbClr val="C8C8C8"/>
              </a:gs>
            </a:gsLst>
            <a:lin ang="5400000" scaled="0"/>
          </a:gra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0" y="4883153"/>
            <a:ext cx="91440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>
                <a:solidFill>
                  <a:schemeClr val="dk2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>
                <a:solidFill>
                  <a:schemeClr val="dk2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43053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86300" y="914400"/>
            <a:ext cx="43053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 rot="5400000">
            <a:off x="2724150" y="-1581150"/>
            <a:ext cx="3771900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66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>
                <a:solidFill>
                  <a:srgbClr val="000000"/>
                </a:solidFill>
              </a:defRPr>
            </a:lvl1pPr>
            <a:lvl2pPr marL="914400" lvl="1" indent="-36195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  <a:defRPr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>
                <a:solidFill>
                  <a:srgbClr val="000000"/>
                </a:solidFill>
              </a:defRPr>
            </a:lvl3pPr>
            <a:lvl4pPr marL="1828800" lvl="3" indent="-32385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2385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5pPr>
            <a:lvl6pPr marL="2743200" lvl="5" indent="-32385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6pPr>
            <a:lvl7pPr marL="3200400" lvl="6" indent="-32385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7pPr>
            <a:lvl8pPr marL="3657600" lvl="7" indent="-32385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8pPr>
            <a:lvl9pPr marL="4114800" lvl="8" indent="-323850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" y="0"/>
            <a:ext cx="9150300" cy="5715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427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1" y="0"/>
            <a:ext cx="9150300" cy="5715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427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71431"/>
            <a:ext cx="9144000" cy="2787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957763"/>
            <a:ext cx="8652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5858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 rot="10800000">
            <a:off x="0" y="567473"/>
            <a:ext cx="9144000" cy="2787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-19" y="567525"/>
            <a:ext cx="9144000" cy="2865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67500" tIns="35100" rIns="67500" bIns="351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1" y="0"/>
            <a:ext cx="9150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427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ctrTitle"/>
          </p:nvPr>
        </p:nvSpPr>
        <p:spPr>
          <a:xfrm>
            <a:off x="0" y="1125775"/>
            <a:ext cx="9144000" cy="1102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/>
              <a:t>Oblivious Message Retrieval</a:t>
            </a:r>
            <a:endParaRPr sz="5000" dirty="0"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1"/>
          </p:nvPr>
        </p:nvSpPr>
        <p:spPr>
          <a:xfrm>
            <a:off x="1371600" y="2721391"/>
            <a:ext cx="6400800" cy="131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r>
              <a:rPr lang="en" sz="2220" u="sng"/>
              <a:t>Zeyu Liu </a:t>
            </a:r>
            <a:endParaRPr sz="2220" u="sng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r>
              <a:rPr lang="en" sz="2220"/>
              <a:t>Eran Tromer</a:t>
            </a:r>
            <a:endParaRPr sz="2220"/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440"/>
              <a:buNone/>
            </a:pPr>
            <a:br>
              <a:rPr lang="en" sz="2220" u="sng"/>
            </a:br>
            <a:r>
              <a:rPr lang="en" sz="1920"/>
              <a:t>Columbia University</a:t>
            </a:r>
            <a:endParaRPr sz="1920"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0" y="4883153"/>
            <a:ext cx="9144000" cy="26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CRYPTO 2022																   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/>
          <p:nvPr/>
        </p:nvSpPr>
        <p:spPr>
          <a:xfrm>
            <a:off x="2246200" y="1411100"/>
            <a:ext cx="847200" cy="20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2246200" y="1184250"/>
            <a:ext cx="389700" cy="20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 txBox="1"/>
          <p:nvPr/>
        </p:nvSpPr>
        <p:spPr>
          <a:xfrm>
            <a:off x="1274675" y="1510300"/>
            <a:ext cx="58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Send the accumulators and counters to the recipient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3" name="Google Shape;403;p20"/>
          <p:cNvSpPr txBox="1"/>
          <p:nvPr/>
        </p:nvSpPr>
        <p:spPr>
          <a:xfrm>
            <a:off x="1274675" y="873075"/>
            <a:ext cx="5857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For each message i ∈ [N] and its PV</a:t>
            </a:r>
            <a:r>
              <a:rPr lang="en" baseline="-25000" dirty="0">
                <a:solidFill>
                  <a:schemeClr val="dk1"/>
                </a:solidFill>
              </a:rPr>
              <a:t>i </a:t>
            </a:r>
            <a:r>
              <a:rPr lang="en" dirty="0">
                <a:solidFill>
                  <a:schemeClr val="dk1"/>
                </a:solidFill>
              </a:rPr>
              <a:t>(encrypting 0 or 1)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Add  PV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     i  to a pseudorandomly-chosen accumulator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Increment the corresponding counter by PV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04" name="Google Shape;404;p20"/>
          <p:cNvGrpSpPr/>
          <p:nvPr/>
        </p:nvGrpSpPr>
        <p:grpSpPr>
          <a:xfrm>
            <a:off x="545834" y="636667"/>
            <a:ext cx="741805" cy="1146411"/>
            <a:chOff x="3664659" y="2033242"/>
            <a:chExt cx="741805" cy="1146411"/>
          </a:xfrm>
        </p:grpSpPr>
        <p:sp>
          <p:nvSpPr>
            <p:cNvPr id="405" name="Google Shape;405;p20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6" name="Google Shape;40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20"/>
            <p:cNvSpPr txBox="1"/>
            <p:nvPr/>
          </p:nvSpPr>
          <p:spPr>
            <a:xfrm>
              <a:off x="3664659" y="2033242"/>
              <a:ext cx="741805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8" name="Google Shape;408;p20"/>
          <p:cNvSpPr txBox="1"/>
          <p:nvPr/>
        </p:nvSpPr>
        <p:spPr>
          <a:xfrm>
            <a:off x="1269983" y="594017"/>
            <a:ext cx="608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Initialize m accumulator+counter ciphertexts to 0 (m &gt; k)</a:t>
            </a:r>
            <a:endParaRPr dirty="0"/>
          </a:p>
        </p:txBody>
      </p:sp>
      <p:sp>
        <p:nvSpPr>
          <p:cNvPr id="409" name="Google Shape;409;p20"/>
          <p:cNvSpPr/>
          <p:nvPr/>
        </p:nvSpPr>
        <p:spPr>
          <a:xfrm>
            <a:off x="1142100" y="2194549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1142100" y="2736599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11" name="Google Shape;411;p20"/>
          <p:cNvSpPr/>
          <p:nvPr/>
        </p:nvSpPr>
        <p:spPr>
          <a:xfrm>
            <a:off x="1142100" y="3325424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12" name="Google Shape;412;p20"/>
          <p:cNvSpPr/>
          <p:nvPr/>
        </p:nvSpPr>
        <p:spPr>
          <a:xfrm>
            <a:off x="1158900" y="4614899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13" name="Google Shape;413;p20"/>
          <p:cNvSpPr txBox="1"/>
          <p:nvPr/>
        </p:nvSpPr>
        <p:spPr>
          <a:xfrm>
            <a:off x="651600" y="184665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20"/>
          <p:cNvSpPr txBox="1"/>
          <p:nvPr/>
        </p:nvSpPr>
        <p:spPr>
          <a:xfrm>
            <a:off x="1125300" y="184665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p20"/>
          <p:cNvSpPr txBox="1"/>
          <p:nvPr/>
        </p:nvSpPr>
        <p:spPr>
          <a:xfrm>
            <a:off x="612125" y="218045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6" name="Google Shape;416;p20"/>
          <p:cNvSpPr txBox="1"/>
          <p:nvPr/>
        </p:nvSpPr>
        <p:spPr>
          <a:xfrm>
            <a:off x="612125" y="272250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20"/>
          <p:cNvSpPr txBox="1"/>
          <p:nvPr/>
        </p:nvSpPr>
        <p:spPr>
          <a:xfrm>
            <a:off x="612125" y="326455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20"/>
          <p:cNvSpPr txBox="1"/>
          <p:nvPr/>
        </p:nvSpPr>
        <p:spPr>
          <a:xfrm>
            <a:off x="612125" y="458065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20"/>
          <p:cNvSpPr/>
          <p:nvPr/>
        </p:nvSpPr>
        <p:spPr>
          <a:xfrm>
            <a:off x="898625" y="2290850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898625" y="2832900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898625" y="3396188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 flipH="1">
            <a:off x="901625" y="4691050"/>
            <a:ext cx="187200" cy="179400"/>
          </a:xfrm>
          <a:prstGeom prst="mathMultiply">
            <a:avLst>
              <a:gd name="adj1" fmla="val 24844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1779450" y="3027350"/>
            <a:ext cx="548700" cy="4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0"/>
          <p:cNvSpPr/>
          <p:nvPr/>
        </p:nvSpPr>
        <p:spPr>
          <a:xfrm>
            <a:off x="2525400" y="2180450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25" name="Google Shape;425;p20"/>
          <p:cNvSpPr/>
          <p:nvPr/>
        </p:nvSpPr>
        <p:spPr>
          <a:xfrm>
            <a:off x="2525400" y="2722500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26" name="Google Shape;426;p20"/>
          <p:cNvSpPr/>
          <p:nvPr/>
        </p:nvSpPr>
        <p:spPr>
          <a:xfrm>
            <a:off x="2525400" y="3311325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27" name="Google Shape;427;p20"/>
          <p:cNvSpPr/>
          <p:nvPr/>
        </p:nvSpPr>
        <p:spPr>
          <a:xfrm>
            <a:off x="2525400" y="4629000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28" name="Google Shape;428;p20"/>
          <p:cNvSpPr txBox="1"/>
          <p:nvPr/>
        </p:nvSpPr>
        <p:spPr>
          <a:xfrm rot="5400000">
            <a:off x="1201800" y="4363975"/>
            <a:ext cx="5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...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9" name="Google Shape;429;p20"/>
          <p:cNvCxnSpPr/>
          <p:nvPr/>
        </p:nvCxnSpPr>
        <p:spPr>
          <a:xfrm>
            <a:off x="3076750" y="2378000"/>
            <a:ext cx="895800" cy="186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0" name="Google Shape;430;p20"/>
          <p:cNvCxnSpPr/>
          <p:nvPr/>
        </p:nvCxnSpPr>
        <p:spPr>
          <a:xfrm rot="10800000" flipH="1">
            <a:off x="3139075" y="2487050"/>
            <a:ext cx="810600" cy="42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1" name="Google Shape;431;p20"/>
          <p:cNvCxnSpPr/>
          <p:nvPr/>
        </p:nvCxnSpPr>
        <p:spPr>
          <a:xfrm>
            <a:off x="3115700" y="3500225"/>
            <a:ext cx="893700" cy="13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2" name="Google Shape;432;p20"/>
          <p:cNvCxnSpPr/>
          <p:nvPr/>
        </p:nvCxnSpPr>
        <p:spPr>
          <a:xfrm>
            <a:off x="3112600" y="4190200"/>
            <a:ext cx="867600" cy="200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3" name="Google Shape;433;p20"/>
          <p:cNvSpPr/>
          <p:nvPr/>
        </p:nvSpPr>
        <p:spPr>
          <a:xfrm>
            <a:off x="4083800" y="232787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4998225" y="2327863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4083812" y="3251100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4998200" y="324957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4083812" y="417432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4998225" y="417737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39" name="Google Shape;439;p20"/>
          <p:cNvSpPr txBox="1"/>
          <p:nvPr/>
        </p:nvSpPr>
        <p:spPr>
          <a:xfrm>
            <a:off x="3817775" y="1832263"/>
            <a:ext cx="12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Accumulator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20"/>
          <p:cNvSpPr txBox="1"/>
          <p:nvPr/>
        </p:nvSpPr>
        <p:spPr>
          <a:xfrm>
            <a:off x="4892900" y="1832263"/>
            <a:ext cx="88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Counter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1142100" y="3924624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42" name="Google Shape;442;p20"/>
          <p:cNvSpPr txBox="1"/>
          <p:nvPr/>
        </p:nvSpPr>
        <p:spPr>
          <a:xfrm>
            <a:off x="612125" y="386375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898625" y="3995388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0"/>
          <p:cNvSpPr/>
          <p:nvPr/>
        </p:nvSpPr>
        <p:spPr>
          <a:xfrm>
            <a:off x="1779450" y="3626550"/>
            <a:ext cx="548700" cy="4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0"/>
          <p:cNvSpPr/>
          <p:nvPr/>
        </p:nvSpPr>
        <p:spPr>
          <a:xfrm>
            <a:off x="2525400" y="3910525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46" name="Google Shape;446;p20"/>
          <p:cNvSpPr txBox="1"/>
          <p:nvPr/>
        </p:nvSpPr>
        <p:spPr>
          <a:xfrm rot="5400000">
            <a:off x="2568300" y="4363975"/>
            <a:ext cx="5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20"/>
          <p:cNvSpPr/>
          <p:nvPr/>
        </p:nvSpPr>
        <p:spPr>
          <a:xfrm>
            <a:off x="2967900" y="1184263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0"/>
          <p:cNvSpPr/>
          <p:nvPr/>
        </p:nvSpPr>
        <p:spPr>
          <a:xfrm>
            <a:off x="4083800" y="2327863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49" name="Google Shape;449;p20"/>
          <p:cNvSpPr/>
          <p:nvPr/>
        </p:nvSpPr>
        <p:spPr>
          <a:xfrm>
            <a:off x="4998225" y="2327863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50" name="Google Shape;450;p20"/>
          <p:cNvSpPr/>
          <p:nvPr/>
        </p:nvSpPr>
        <p:spPr>
          <a:xfrm>
            <a:off x="4083812" y="3251100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51" name="Google Shape;451;p20"/>
          <p:cNvSpPr/>
          <p:nvPr/>
        </p:nvSpPr>
        <p:spPr>
          <a:xfrm>
            <a:off x="4998225" y="325262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cxnSp>
        <p:nvCxnSpPr>
          <p:cNvPr id="452" name="Google Shape;452;p20"/>
          <p:cNvCxnSpPr/>
          <p:nvPr/>
        </p:nvCxnSpPr>
        <p:spPr>
          <a:xfrm rot="10800000" flipH="1">
            <a:off x="3154600" y="3705250"/>
            <a:ext cx="769800" cy="1091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3" name="Google Shape;453;p20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Compressing the Pertivency Vector to o(N)</a:t>
            </a:r>
            <a:br>
              <a:rPr lang="en"/>
            </a:br>
            <a:r>
              <a:rPr lang="en" sz="1700"/>
              <a:t>a la Private Stream Search [OS05]</a:t>
            </a:r>
            <a:endParaRPr sz="1700"/>
          </a:p>
        </p:txBody>
      </p:sp>
      <p:sp>
        <p:nvSpPr>
          <p:cNvPr id="454" name="Google Shape;454;p20"/>
          <p:cNvSpPr txBox="1"/>
          <p:nvPr/>
        </p:nvSpPr>
        <p:spPr>
          <a:xfrm>
            <a:off x="5893550" y="4190200"/>
            <a:ext cx="313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Collisions (counter&gt;1) possible,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handled by repetitions and deduction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" name="Google Shape;428;p20">
            <a:extLst>
              <a:ext uri="{FF2B5EF4-FFF2-40B4-BE49-F238E27FC236}">
                <a16:creationId xmlns:a16="http://schemas.microsoft.com/office/drawing/2014/main" id="{FA9B4D43-5C59-03FC-1672-817249CF1581}"/>
              </a:ext>
            </a:extLst>
          </p:cNvPr>
          <p:cNvSpPr txBox="1"/>
          <p:nvPr/>
        </p:nvSpPr>
        <p:spPr>
          <a:xfrm rot="5400000">
            <a:off x="562576" y="4375650"/>
            <a:ext cx="5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...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"/>
          <p:cNvSpPr/>
          <p:nvPr/>
        </p:nvSpPr>
        <p:spPr>
          <a:xfrm>
            <a:off x="1985325" y="820725"/>
            <a:ext cx="639900" cy="20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"/>
          <p:cNvSpPr/>
          <p:nvPr/>
        </p:nvSpPr>
        <p:spPr>
          <a:xfrm>
            <a:off x="842600" y="2016774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61" name="Google Shape;461;p21"/>
          <p:cNvSpPr/>
          <p:nvPr/>
        </p:nvSpPr>
        <p:spPr>
          <a:xfrm>
            <a:off x="842600" y="2558824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62" name="Google Shape;462;p21"/>
          <p:cNvSpPr/>
          <p:nvPr/>
        </p:nvSpPr>
        <p:spPr>
          <a:xfrm>
            <a:off x="842600" y="3147649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63" name="Google Shape;463;p21"/>
          <p:cNvSpPr/>
          <p:nvPr/>
        </p:nvSpPr>
        <p:spPr>
          <a:xfrm>
            <a:off x="859400" y="4016549"/>
            <a:ext cx="440100" cy="400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464" name="Google Shape;464;p21"/>
          <p:cNvSpPr txBox="1"/>
          <p:nvPr/>
        </p:nvSpPr>
        <p:spPr>
          <a:xfrm>
            <a:off x="107425" y="1668875"/>
            <a:ext cx="88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Payload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21"/>
          <p:cNvSpPr txBox="1"/>
          <p:nvPr/>
        </p:nvSpPr>
        <p:spPr>
          <a:xfrm>
            <a:off x="825800" y="1668875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21"/>
          <p:cNvSpPr txBox="1"/>
          <p:nvPr/>
        </p:nvSpPr>
        <p:spPr>
          <a:xfrm>
            <a:off x="265875" y="2002675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21"/>
          <p:cNvSpPr txBox="1"/>
          <p:nvPr/>
        </p:nvSpPr>
        <p:spPr>
          <a:xfrm>
            <a:off x="257650" y="2544725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8" name="Google Shape;468;p21"/>
          <p:cNvSpPr txBox="1"/>
          <p:nvPr/>
        </p:nvSpPr>
        <p:spPr>
          <a:xfrm>
            <a:off x="257650" y="3086775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9" name="Google Shape;469;p21"/>
          <p:cNvSpPr txBox="1"/>
          <p:nvPr/>
        </p:nvSpPr>
        <p:spPr>
          <a:xfrm>
            <a:off x="257650" y="3982300"/>
            <a:ext cx="47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599125" y="2113075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1"/>
          <p:cNvSpPr/>
          <p:nvPr/>
        </p:nvSpPr>
        <p:spPr>
          <a:xfrm>
            <a:off x="599125" y="2655125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599125" y="3218413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1"/>
          <p:cNvSpPr/>
          <p:nvPr/>
        </p:nvSpPr>
        <p:spPr>
          <a:xfrm>
            <a:off x="599125" y="4092700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"/>
          <p:cNvSpPr/>
          <p:nvPr/>
        </p:nvSpPr>
        <p:spPr>
          <a:xfrm>
            <a:off x="2051925" y="1946575"/>
            <a:ext cx="506700" cy="49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P1</a:t>
            </a:r>
            <a:endParaRPr sz="1100"/>
          </a:p>
        </p:txBody>
      </p:sp>
      <p:sp>
        <p:nvSpPr>
          <p:cNvPr id="475" name="Google Shape;475;p21"/>
          <p:cNvSpPr txBox="1"/>
          <p:nvPr/>
        </p:nvSpPr>
        <p:spPr>
          <a:xfrm>
            <a:off x="934000" y="3582100"/>
            <a:ext cx="5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6" name="Google Shape;476;p21"/>
          <p:cNvSpPr txBox="1"/>
          <p:nvPr/>
        </p:nvSpPr>
        <p:spPr>
          <a:xfrm>
            <a:off x="2163175" y="3617800"/>
            <a:ext cx="5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21"/>
          <p:cNvSpPr txBox="1"/>
          <p:nvPr/>
        </p:nvSpPr>
        <p:spPr>
          <a:xfrm>
            <a:off x="3921043" y="1668875"/>
            <a:ext cx="17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Weights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21"/>
          <p:cNvSpPr/>
          <p:nvPr/>
        </p:nvSpPr>
        <p:spPr>
          <a:xfrm>
            <a:off x="6975200" y="2990825"/>
            <a:ext cx="726000" cy="49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1"/>
          <p:cNvSpPr/>
          <p:nvPr/>
        </p:nvSpPr>
        <p:spPr>
          <a:xfrm>
            <a:off x="7812562" y="194657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C1</a:t>
            </a:r>
            <a:endParaRPr/>
          </a:p>
        </p:txBody>
      </p:sp>
      <p:sp>
        <p:nvSpPr>
          <p:cNvPr id="480" name="Google Shape;480;p21"/>
          <p:cNvSpPr/>
          <p:nvPr/>
        </p:nvSpPr>
        <p:spPr>
          <a:xfrm>
            <a:off x="7812575" y="2591450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C2</a:t>
            </a:r>
            <a:endParaRPr/>
          </a:p>
        </p:txBody>
      </p:sp>
      <p:sp>
        <p:nvSpPr>
          <p:cNvPr id="481" name="Google Shape;481;p21"/>
          <p:cNvSpPr/>
          <p:nvPr/>
        </p:nvSpPr>
        <p:spPr>
          <a:xfrm>
            <a:off x="7812575" y="3218425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C3</a:t>
            </a:r>
            <a:endParaRPr/>
          </a:p>
        </p:txBody>
      </p:sp>
      <p:sp>
        <p:nvSpPr>
          <p:cNvPr id="482" name="Google Shape;482;p21"/>
          <p:cNvSpPr txBox="1"/>
          <p:nvPr/>
        </p:nvSpPr>
        <p:spPr>
          <a:xfrm>
            <a:off x="7543713" y="1467675"/>
            <a:ext cx="123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Combination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2051925" y="2534525"/>
            <a:ext cx="506700" cy="49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0</a:t>
            </a:r>
            <a:endParaRPr sz="1100"/>
          </a:p>
        </p:txBody>
      </p:sp>
      <p:sp>
        <p:nvSpPr>
          <p:cNvPr id="484" name="Google Shape;484;p21"/>
          <p:cNvSpPr/>
          <p:nvPr/>
        </p:nvSpPr>
        <p:spPr>
          <a:xfrm>
            <a:off x="2051925" y="3122475"/>
            <a:ext cx="506700" cy="49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P3</a:t>
            </a:r>
            <a:endParaRPr sz="1100"/>
          </a:p>
        </p:txBody>
      </p:sp>
      <p:sp>
        <p:nvSpPr>
          <p:cNvPr id="485" name="Google Shape;485;p21"/>
          <p:cNvSpPr/>
          <p:nvPr/>
        </p:nvSpPr>
        <p:spPr>
          <a:xfrm>
            <a:off x="2051925" y="4016550"/>
            <a:ext cx="506700" cy="49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0</a:t>
            </a:r>
            <a:endParaRPr sz="1100"/>
          </a:p>
        </p:txBody>
      </p:sp>
      <p:graphicFrame>
        <p:nvGraphicFramePr>
          <p:cNvPr id="486" name="Google Shape;486;p21"/>
          <p:cNvGraphicFramePr/>
          <p:nvPr/>
        </p:nvGraphicFramePr>
        <p:xfrm>
          <a:off x="3120238" y="2189675"/>
          <a:ext cx="3782500" cy="203114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7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w(1,1)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w(1,2)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w(1,3)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w(1,m)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w(2,1)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w(2,2)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w(2,3)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w(2,m)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w(3,1)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w(3,2)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w(3,3)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w(3,m)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w(4,m)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w(N,1)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w(N,2)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w(N,2)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w(N,m)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7" name="Google Shape;487;p21"/>
          <p:cNvSpPr/>
          <p:nvPr/>
        </p:nvSpPr>
        <p:spPr>
          <a:xfrm>
            <a:off x="2475775" y="2768725"/>
            <a:ext cx="726000" cy="6333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1"/>
          <p:cNvSpPr txBox="1"/>
          <p:nvPr/>
        </p:nvSpPr>
        <p:spPr>
          <a:xfrm>
            <a:off x="7948825" y="3774625"/>
            <a:ext cx="50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21"/>
          <p:cNvSpPr/>
          <p:nvPr/>
        </p:nvSpPr>
        <p:spPr>
          <a:xfrm>
            <a:off x="7812575" y="4092700"/>
            <a:ext cx="592500" cy="5562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Cm</a:t>
            </a:r>
            <a:endParaRPr sz="1100"/>
          </a:p>
        </p:txBody>
      </p:sp>
      <p:sp>
        <p:nvSpPr>
          <p:cNvPr id="490" name="Google Shape;490;p21"/>
          <p:cNvSpPr txBox="1"/>
          <p:nvPr/>
        </p:nvSpPr>
        <p:spPr>
          <a:xfrm>
            <a:off x="3102650" y="4312200"/>
            <a:ext cx="5093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Using suitable </a:t>
            </a:r>
            <a:r>
              <a:rPr lang="en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Sparse Random Linear Coding</a:t>
            </a:r>
            <a:br>
              <a:rPr lang="en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Cost message is Õ(1)</a:t>
            </a:r>
            <a:endParaRPr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1" name="Google Shape;491;p21"/>
          <p:cNvGrpSpPr/>
          <p:nvPr/>
        </p:nvGrpSpPr>
        <p:grpSpPr>
          <a:xfrm>
            <a:off x="710911" y="484582"/>
            <a:ext cx="749600" cy="1146096"/>
            <a:chOff x="3649111" y="2033557"/>
            <a:chExt cx="749600" cy="1146096"/>
          </a:xfrm>
        </p:grpSpPr>
        <p:sp>
          <p:nvSpPr>
            <p:cNvPr id="492" name="Google Shape;492;p21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21"/>
            <p:cNvSpPr txBox="1"/>
            <p:nvPr/>
          </p:nvSpPr>
          <p:spPr>
            <a:xfrm>
              <a:off x="3649111" y="2033557"/>
              <a:ext cx="7496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95" name="Google Shape;495;p21"/>
          <p:cNvSpPr txBox="1"/>
          <p:nvPr/>
        </p:nvSpPr>
        <p:spPr>
          <a:xfrm>
            <a:off x="1455300" y="485025"/>
            <a:ext cx="76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Compute (PV</a:t>
            </a:r>
            <a:r>
              <a:rPr lang="en" baseline="-25000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    Payload</a:t>
            </a:r>
            <a:r>
              <a:rPr lang="en" baseline="-25000">
                <a:solidFill>
                  <a:schemeClr val="dk1"/>
                </a:solidFill>
              </a:rPr>
              <a:t>i</a:t>
            </a:r>
            <a:r>
              <a:rPr lang="en">
                <a:solidFill>
                  <a:schemeClr val="dk1"/>
                </a:solidFill>
              </a:rPr>
              <a:t>)</a:t>
            </a:r>
            <a:endParaRPr/>
          </a:p>
        </p:txBody>
      </p:sp>
      <p:sp>
        <p:nvSpPr>
          <p:cNvPr id="496" name="Google Shape;496;p21"/>
          <p:cNvSpPr txBox="1"/>
          <p:nvPr/>
        </p:nvSpPr>
        <p:spPr>
          <a:xfrm>
            <a:off x="1455300" y="720675"/>
            <a:ext cx="76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Multiply it by a pseudorandom weights matrix of width m</a:t>
            </a:r>
            <a:endParaRPr/>
          </a:p>
        </p:txBody>
      </p:sp>
      <p:sp>
        <p:nvSpPr>
          <p:cNvPr id="497" name="Google Shape;497;p21"/>
          <p:cNvSpPr txBox="1"/>
          <p:nvPr/>
        </p:nvSpPr>
        <p:spPr>
          <a:xfrm>
            <a:off x="1455300" y="969250"/>
            <a:ext cx="768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Yields m encrypted linear combinations of the pertinent payloads.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If at least k are linearly independent, recipient can solve and obtain all pertinent payloads</a:t>
            </a:r>
            <a:endParaRPr/>
          </a:p>
        </p:txBody>
      </p:sp>
      <p:sp>
        <p:nvSpPr>
          <p:cNvPr id="498" name="Google Shape;498;p21"/>
          <p:cNvSpPr/>
          <p:nvPr/>
        </p:nvSpPr>
        <p:spPr>
          <a:xfrm>
            <a:off x="1304300" y="2839375"/>
            <a:ext cx="726000" cy="49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1"/>
          <p:cNvSpPr/>
          <p:nvPr/>
        </p:nvSpPr>
        <p:spPr>
          <a:xfrm>
            <a:off x="3102650" y="595425"/>
            <a:ext cx="187200" cy="179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1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From detection to retrieval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2"/>
          <p:cNvSpPr txBox="1"/>
          <p:nvPr/>
        </p:nvSpPr>
        <p:spPr>
          <a:xfrm>
            <a:off x="657525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6" name="Google Shape;506;p22"/>
          <p:cNvSpPr txBox="1">
            <a:spLocks noGrp="1"/>
          </p:cNvSpPr>
          <p:nvPr>
            <p:ph type="body" idx="1"/>
          </p:nvPr>
        </p:nvSpPr>
        <p:spPr>
          <a:xfrm>
            <a:off x="311700" y="681510"/>
            <a:ext cx="8520600" cy="366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spcBef>
                <a:spcPts val="5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Generic FHE-based</a:t>
            </a:r>
            <a:endParaRPr sz="2300" dirty="0"/>
          </a:p>
          <a:p>
            <a:pPr marL="914400" lvl="1" indent="-374650" algn="l" rtl="0">
              <a:spcBef>
                <a:spcPts val="400"/>
              </a:spcBef>
              <a:spcAft>
                <a:spcPts val="0"/>
              </a:spcAft>
              <a:buSzPts val="2300"/>
              <a:buChar char="–"/>
            </a:pPr>
            <a:r>
              <a:rPr lang="en" sz="2300" dirty="0"/>
              <a:t>Oblivious Message Detection</a:t>
            </a:r>
            <a:endParaRPr sz="2300" dirty="0"/>
          </a:p>
          <a:p>
            <a:pPr marL="914400" lvl="1" indent="-374650" algn="l" rtl="0">
              <a:spcBef>
                <a:spcPts val="400"/>
              </a:spcBef>
              <a:spcAft>
                <a:spcPts val="0"/>
              </a:spcAft>
              <a:buSzPts val="2300"/>
              <a:buChar char="–"/>
            </a:pPr>
            <a:r>
              <a:rPr lang="en" sz="2300" dirty="0"/>
              <a:t>Oblivious Message Retrieval</a:t>
            </a:r>
            <a:endParaRPr sz="1900" dirty="0"/>
          </a:p>
        </p:txBody>
      </p:sp>
      <p:sp>
        <p:nvSpPr>
          <p:cNvPr id="507" name="Google Shape;507;p22"/>
          <p:cNvSpPr txBox="1"/>
          <p:nvPr/>
        </p:nvSpPr>
        <p:spPr>
          <a:xfrm>
            <a:off x="973575" y="1889410"/>
            <a:ext cx="80790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Asymptotically efficient and succinct</a:t>
            </a:r>
            <a:endParaRPr sz="230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o(N) communication cost</a:t>
            </a:r>
            <a:endParaRPr sz="190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>
                <a:solidFill>
                  <a:schemeClr val="dk2"/>
                </a:solidFill>
              </a:rPr>
              <a:t>Õ(N) computational cost</a:t>
            </a:r>
            <a:endParaRPr/>
          </a:p>
        </p:txBody>
      </p:sp>
      <p:sp>
        <p:nvSpPr>
          <p:cNvPr id="508" name="Google Shape;508;p22"/>
          <p:cNvSpPr txBox="1"/>
          <p:nvPr/>
        </p:nvSpPr>
        <p:spPr>
          <a:xfrm>
            <a:off x="973575" y="3057298"/>
            <a:ext cx="87135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 dirty="0">
                <a:solidFill>
                  <a:schemeClr val="dk2"/>
                </a:solidFill>
              </a:rPr>
              <a:t>Impractical</a:t>
            </a:r>
            <a:endParaRPr sz="23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 dirty="0">
                <a:solidFill>
                  <a:schemeClr val="dk2"/>
                </a:solidFill>
              </a:rPr>
              <a:t>FHE has high computational cost and communication cost</a:t>
            </a:r>
            <a:endParaRPr sz="19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 dirty="0">
                <a:solidFill>
                  <a:schemeClr val="dk2"/>
                </a:solidFill>
              </a:rPr>
              <a:t>Take milliseconds to do an AND gate (TFHE [CGGI20])</a:t>
            </a:r>
            <a:endParaRPr sz="19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sz="1900" dirty="0">
                <a:solidFill>
                  <a:schemeClr val="dk2"/>
                </a:solidFill>
              </a:rPr>
              <a:t>One ciphertext can be kilobytes (TFHE [CGGI20]) or more</a:t>
            </a:r>
            <a:endParaRPr dirty="0"/>
          </a:p>
        </p:txBody>
      </p:sp>
      <p:sp>
        <p:nvSpPr>
          <p:cNvPr id="509" name="Google Shape;509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Thus far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"/>
          <p:cNvSpPr/>
          <p:nvPr/>
        </p:nvSpPr>
        <p:spPr>
          <a:xfrm>
            <a:off x="5191675" y="1052725"/>
            <a:ext cx="1878300" cy="452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15" name="Google Shape;515;p23"/>
          <p:cNvGraphicFramePr/>
          <p:nvPr/>
        </p:nvGraphicFramePr>
        <p:xfrm>
          <a:off x="250850" y="987072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6" name="Google Shape;516;p23"/>
          <p:cNvGraphicFramePr/>
          <p:nvPr/>
        </p:nvGraphicFramePr>
        <p:xfrm>
          <a:off x="2186600" y="987072"/>
          <a:ext cx="11485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ℓ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7" name="Google Shape;517;p23"/>
          <p:cNvSpPr txBox="1"/>
          <p:nvPr/>
        </p:nvSpPr>
        <p:spPr>
          <a:xfrm>
            <a:off x="167350" y="488650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PVW Encryption for ℓ bits [PVW07]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18" name="Google Shape;518;p23"/>
          <p:cNvGraphicFramePr/>
          <p:nvPr/>
        </p:nvGraphicFramePr>
        <p:xfrm>
          <a:off x="250850" y="1494285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1</a:t>
                      </a:r>
                      <a:endParaRPr sz="1100" baseline="-250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2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...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n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9" name="Google Shape;519;p23"/>
          <p:cNvGraphicFramePr/>
          <p:nvPr/>
        </p:nvGraphicFramePr>
        <p:xfrm>
          <a:off x="250850" y="1956598"/>
          <a:ext cx="1935750" cy="35049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sℓ</a:t>
                      </a:r>
                      <a:r>
                        <a:rPr lang="en" sz="1100" baseline="-25000"/>
                        <a:t>1</a:t>
                      </a:r>
                      <a:endParaRPr sz="1100" baseline="-250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sℓ</a:t>
                      </a:r>
                      <a:r>
                        <a:rPr lang="en" sz="1100" baseline="-25000"/>
                        <a:t>2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sℓ</a:t>
                      </a:r>
                      <a:r>
                        <a:rPr lang="en" sz="1100" baseline="-250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...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sℓ</a:t>
                      </a:r>
                      <a:r>
                        <a:rPr lang="en" sz="1100" baseline="-25000" dirty="0"/>
                        <a:t>n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0" name="Google Shape;520;p23"/>
          <p:cNvSpPr txBox="1"/>
          <p:nvPr/>
        </p:nvSpPr>
        <p:spPr>
          <a:xfrm>
            <a:off x="1043075" y="1668224"/>
            <a:ext cx="3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...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1" name="Google Shape;521;p23"/>
          <p:cNvSpPr txBox="1"/>
          <p:nvPr/>
        </p:nvSpPr>
        <p:spPr>
          <a:xfrm>
            <a:off x="2186600" y="1509425"/>
            <a:ext cx="35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}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2" name="Google Shape;522;p23"/>
          <p:cNvSpPr txBox="1"/>
          <p:nvPr/>
        </p:nvSpPr>
        <p:spPr>
          <a:xfrm>
            <a:off x="4958350" y="488650"/>
            <a:ext cx="389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BFV Homomorphic Encryption [Bra12][FV12]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supports packed SIMD field operations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5247875" y="1109750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</a:t>
            </a:r>
            <a:endParaRPr sz="1100"/>
          </a:p>
        </p:txBody>
      </p:sp>
      <p:sp>
        <p:nvSpPr>
          <p:cNvPr id="524" name="Google Shape;524;p23"/>
          <p:cNvSpPr/>
          <p:nvPr/>
        </p:nvSpPr>
        <p:spPr>
          <a:xfrm>
            <a:off x="5599175" y="1103575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</a:t>
            </a:r>
            <a:endParaRPr sz="1100"/>
          </a:p>
        </p:txBody>
      </p:sp>
      <p:sp>
        <p:nvSpPr>
          <p:cNvPr id="525" name="Google Shape;525;p23"/>
          <p:cNvSpPr/>
          <p:nvPr/>
        </p:nvSpPr>
        <p:spPr>
          <a:xfrm>
            <a:off x="5945212" y="1103575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</a:t>
            </a:r>
            <a:endParaRPr sz="1100"/>
          </a:p>
        </p:txBody>
      </p:sp>
      <p:sp>
        <p:nvSpPr>
          <p:cNvPr id="526" name="Google Shape;526;p23"/>
          <p:cNvSpPr/>
          <p:nvPr/>
        </p:nvSpPr>
        <p:spPr>
          <a:xfrm>
            <a:off x="6296525" y="1103575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...</a:t>
            </a:r>
            <a:endParaRPr sz="500"/>
          </a:p>
        </p:txBody>
      </p:sp>
      <p:sp>
        <p:nvSpPr>
          <p:cNvPr id="527" name="Google Shape;527;p23"/>
          <p:cNvSpPr/>
          <p:nvPr/>
        </p:nvSpPr>
        <p:spPr>
          <a:xfrm>
            <a:off x="6642575" y="1103575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z</a:t>
            </a:r>
            <a:endParaRPr sz="1100"/>
          </a:p>
        </p:txBody>
      </p:sp>
      <p:sp>
        <p:nvSpPr>
          <p:cNvPr id="528" name="Google Shape;528;p23"/>
          <p:cNvSpPr txBox="1"/>
          <p:nvPr/>
        </p:nvSpPr>
        <p:spPr>
          <a:xfrm>
            <a:off x="7289363" y="970975"/>
            <a:ext cx="114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BFV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ciphertext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9" name="Google Shape;529;p23"/>
          <p:cNvSpPr txBox="1"/>
          <p:nvPr/>
        </p:nvSpPr>
        <p:spPr>
          <a:xfrm>
            <a:off x="3474675" y="878663"/>
            <a:ext cx="149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PVW</a:t>
            </a:r>
            <a:br>
              <a:rPr lang="en"/>
            </a:br>
            <a:r>
              <a:rPr lang="en"/>
              <a:t>ciphertext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5129502" y="3553229"/>
            <a:ext cx="2120400" cy="61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3"/>
          <p:cNvSpPr txBox="1"/>
          <p:nvPr/>
        </p:nvSpPr>
        <p:spPr>
          <a:xfrm>
            <a:off x="250850" y="2299238"/>
            <a:ext cx="17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PVW decryption: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32" name="Google Shape;532;p23"/>
          <p:cNvGraphicFramePr/>
          <p:nvPr/>
        </p:nvGraphicFramePr>
        <p:xfrm>
          <a:off x="5008500" y="2382710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3" name="Google Shape;533;p23"/>
          <p:cNvGraphicFramePr/>
          <p:nvPr/>
        </p:nvGraphicFramePr>
        <p:xfrm>
          <a:off x="5050475" y="2474048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4" name="Google Shape;534;p23"/>
          <p:cNvGraphicFramePr/>
          <p:nvPr/>
        </p:nvGraphicFramePr>
        <p:xfrm>
          <a:off x="5104050" y="2591048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5" name="Google Shape;535;p23"/>
          <p:cNvGraphicFramePr/>
          <p:nvPr/>
        </p:nvGraphicFramePr>
        <p:xfrm>
          <a:off x="5162950" y="2690023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6" name="Google Shape;536;p23"/>
          <p:cNvGraphicFramePr/>
          <p:nvPr/>
        </p:nvGraphicFramePr>
        <p:xfrm>
          <a:off x="5221825" y="2778948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7" name="Google Shape;537;p23"/>
          <p:cNvGraphicFramePr/>
          <p:nvPr/>
        </p:nvGraphicFramePr>
        <p:xfrm>
          <a:off x="5221825" y="3662985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1</a:t>
                      </a:r>
                      <a:endParaRPr sz="1100" baseline="-250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2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...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n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8" name="Google Shape;538;p23"/>
          <p:cNvSpPr txBox="1"/>
          <p:nvPr/>
        </p:nvSpPr>
        <p:spPr>
          <a:xfrm>
            <a:off x="5523075" y="3201038"/>
            <a:ext cx="114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Inner Prod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9" name="Google Shape;539;p23"/>
          <p:cNvSpPr/>
          <p:nvPr/>
        </p:nvSpPr>
        <p:spPr>
          <a:xfrm>
            <a:off x="7358438" y="2996225"/>
            <a:ext cx="351300" cy="3504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40" name="Google Shape;540;p23"/>
          <p:cNvGraphicFramePr/>
          <p:nvPr/>
        </p:nvGraphicFramePr>
        <p:xfrm>
          <a:off x="7764988" y="2847823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1" name="Google Shape;541;p23"/>
          <p:cNvGraphicFramePr/>
          <p:nvPr/>
        </p:nvGraphicFramePr>
        <p:xfrm>
          <a:off x="7839338" y="2907298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2" name="Google Shape;542;p23"/>
          <p:cNvGraphicFramePr/>
          <p:nvPr/>
        </p:nvGraphicFramePr>
        <p:xfrm>
          <a:off x="7940463" y="2973310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3" name="Google Shape;543;p23"/>
          <p:cNvGraphicFramePr/>
          <p:nvPr/>
        </p:nvGraphicFramePr>
        <p:xfrm>
          <a:off x="8016588" y="3085873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4" name="Google Shape;544;p23"/>
          <p:cNvGraphicFramePr/>
          <p:nvPr/>
        </p:nvGraphicFramePr>
        <p:xfrm>
          <a:off x="8093388" y="3171323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5" name="Google Shape;545;p23"/>
          <p:cNvSpPr txBox="1"/>
          <p:nvPr/>
        </p:nvSpPr>
        <p:spPr>
          <a:xfrm>
            <a:off x="250850" y="2299238"/>
            <a:ext cx="17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PVW decryption: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46" name="Google Shape;546;p23"/>
          <p:cNvGraphicFramePr/>
          <p:nvPr/>
        </p:nvGraphicFramePr>
        <p:xfrm>
          <a:off x="250850" y="2680210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3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 baseline="-25000"/>
                        <a:t>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7" name="Google Shape;547;p23"/>
          <p:cNvGraphicFramePr/>
          <p:nvPr/>
        </p:nvGraphicFramePr>
        <p:xfrm>
          <a:off x="250850" y="3438735"/>
          <a:ext cx="19357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1</a:t>
                      </a:r>
                      <a:endParaRPr sz="1100" baseline="-250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2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s1</a:t>
                      </a:r>
                      <a:r>
                        <a:rPr lang="en" sz="1100" baseline="-250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...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s1</a:t>
                      </a:r>
                      <a:r>
                        <a:rPr lang="en" sz="1100" baseline="-25000" dirty="0"/>
                        <a:t>n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8" name="Google Shape;548;p23"/>
          <p:cNvSpPr txBox="1"/>
          <p:nvPr/>
        </p:nvSpPr>
        <p:spPr>
          <a:xfrm>
            <a:off x="642675" y="3062963"/>
            <a:ext cx="137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inner product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9" name="Google Shape;549;p23"/>
          <p:cNvSpPr txBox="1"/>
          <p:nvPr/>
        </p:nvSpPr>
        <p:spPr>
          <a:xfrm>
            <a:off x="1752863" y="4351100"/>
            <a:ext cx="5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0/1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8039825" y="3641278"/>
            <a:ext cx="218100" cy="35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51" name="Google Shape;551;p23"/>
          <p:cNvGraphicFramePr/>
          <p:nvPr/>
        </p:nvGraphicFramePr>
        <p:xfrm>
          <a:off x="2796113" y="2924023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2" name="Google Shape;552;p23"/>
          <p:cNvGraphicFramePr/>
          <p:nvPr/>
        </p:nvGraphicFramePr>
        <p:xfrm>
          <a:off x="2870463" y="2983498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3" name="Google Shape;553;p23"/>
          <p:cNvGraphicFramePr/>
          <p:nvPr/>
        </p:nvGraphicFramePr>
        <p:xfrm>
          <a:off x="2971588" y="3049510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4" name="Google Shape;554;p23"/>
          <p:cNvGraphicFramePr/>
          <p:nvPr/>
        </p:nvGraphicFramePr>
        <p:xfrm>
          <a:off x="3047713" y="3162073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5" name="Google Shape;555;p23"/>
          <p:cNvGraphicFramePr/>
          <p:nvPr/>
        </p:nvGraphicFramePr>
        <p:xfrm>
          <a:off x="3124513" y="3247523"/>
          <a:ext cx="382850" cy="3962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r>
                        <a:rPr lang="en" baseline="-25000"/>
                        <a:t>1</a:t>
                      </a:r>
                      <a:endParaRPr baseline="-250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6" name="Google Shape;556;p23"/>
          <p:cNvSpPr/>
          <p:nvPr/>
        </p:nvSpPr>
        <p:spPr>
          <a:xfrm>
            <a:off x="2805725" y="4133600"/>
            <a:ext cx="714600" cy="83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</a:t>
            </a:r>
            <a:endParaRPr/>
          </a:p>
        </p:txBody>
      </p:sp>
      <p:sp>
        <p:nvSpPr>
          <p:cNvPr id="557" name="Google Shape;557;p23"/>
          <p:cNvSpPr/>
          <p:nvPr/>
        </p:nvSpPr>
        <p:spPr>
          <a:xfrm>
            <a:off x="3070950" y="3717478"/>
            <a:ext cx="218100" cy="35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3"/>
          <p:cNvSpPr/>
          <p:nvPr/>
        </p:nvSpPr>
        <p:spPr>
          <a:xfrm>
            <a:off x="2306075" y="4420100"/>
            <a:ext cx="382800" cy="2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3"/>
          <p:cNvSpPr/>
          <p:nvPr/>
        </p:nvSpPr>
        <p:spPr>
          <a:xfrm>
            <a:off x="7703225" y="4099238"/>
            <a:ext cx="714600" cy="8352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Range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Check</a:t>
            </a:r>
            <a:endParaRPr dirty="0"/>
          </a:p>
        </p:txBody>
      </p:sp>
      <p:sp>
        <p:nvSpPr>
          <p:cNvPr id="560" name="Google Shape;560;p23"/>
          <p:cNvSpPr/>
          <p:nvPr/>
        </p:nvSpPr>
        <p:spPr>
          <a:xfrm>
            <a:off x="7203575" y="4385738"/>
            <a:ext cx="382800" cy="2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/>
          <p:nvPr/>
        </p:nvSpPr>
        <p:spPr>
          <a:xfrm>
            <a:off x="5191675" y="4404625"/>
            <a:ext cx="1878300" cy="4521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3"/>
          <p:cNvSpPr/>
          <p:nvPr/>
        </p:nvSpPr>
        <p:spPr>
          <a:xfrm>
            <a:off x="5237350" y="4455475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563" name="Google Shape;563;p23"/>
          <p:cNvSpPr/>
          <p:nvPr/>
        </p:nvSpPr>
        <p:spPr>
          <a:xfrm>
            <a:off x="5588650" y="4464900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564" name="Google Shape;564;p23"/>
          <p:cNvSpPr/>
          <p:nvPr/>
        </p:nvSpPr>
        <p:spPr>
          <a:xfrm>
            <a:off x="5939950" y="4464900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565" name="Google Shape;565;p23"/>
          <p:cNvSpPr/>
          <p:nvPr/>
        </p:nvSpPr>
        <p:spPr>
          <a:xfrm>
            <a:off x="6291250" y="4464900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dirty="0"/>
          </a:p>
        </p:txBody>
      </p:sp>
      <p:sp>
        <p:nvSpPr>
          <p:cNvPr id="566" name="Google Shape;566;p23"/>
          <p:cNvSpPr/>
          <p:nvPr/>
        </p:nvSpPr>
        <p:spPr>
          <a:xfrm>
            <a:off x="6642550" y="4464900"/>
            <a:ext cx="351300" cy="3504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567" name="Google Shape;567;p23"/>
          <p:cNvSpPr txBox="1"/>
          <p:nvPr/>
        </p:nvSpPr>
        <p:spPr>
          <a:xfrm>
            <a:off x="8438063" y="4197950"/>
            <a:ext cx="714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0475" bIns="91425" anchor="t" anchorCtr="0">
            <a:spAutoFit/>
          </a:bodyPr>
          <a:lstStyle/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via</a:t>
            </a:r>
            <a:endParaRPr sz="1200" dirty="0"/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[LCZ21]</a:t>
            </a:r>
            <a:endParaRPr sz="1200" dirty="0"/>
          </a:p>
        </p:txBody>
      </p:sp>
      <p:sp>
        <p:nvSpPr>
          <p:cNvPr id="568" name="Google Shape;568;p23"/>
          <p:cNvSpPr txBox="1"/>
          <p:nvPr/>
        </p:nvSpPr>
        <p:spPr>
          <a:xfrm>
            <a:off x="2343350" y="3028625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+</a:t>
            </a:r>
            <a:endParaRPr sz="2000"/>
          </a:p>
        </p:txBody>
      </p:sp>
      <p:sp>
        <p:nvSpPr>
          <p:cNvPr id="569" name="Google Shape;569;p23"/>
          <p:cNvSpPr txBox="1"/>
          <p:nvPr/>
        </p:nvSpPr>
        <p:spPr>
          <a:xfrm>
            <a:off x="4958350" y="1888713"/>
            <a:ext cx="38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SIMD PVW decryption under BFV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0" name="Google Shape;570;p23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optimization: reduce clue size, lightweight recryption</a:t>
            </a:r>
            <a:endParaRPr/>
          </a:p>
        </p:txBody>
      </p:sp>
      <p:sp>
        <p:nvSpPr>
          <p:cNvPr id="571" name="Google Shape;571;p23"/>
          <p:cNvSpPr txBox="1"/>
          <p:nvPr/>
        </p:nvSpPr>
        <p:spPr>
          <a:xfrm>
            <a:off x="3474675" y="1637875"/>
            <a:ext cx="149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PVW</a:t>
            </a:r>
            <a:br>
              <a:rPr lang="en" dirty="0"/>
            </a:br>
            <a:r>
              <a:rPr lang="en" dirty="0"/>
              <a:t>secret key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D8F5B5-086E-D16D-A600-22C975C8E86D}"/>
              </a:ext>
            </a:extLst>
          </p:cNvPr>
          <p:cNvSpPr txBox="1"/>
          <p:nvPr/>
        </p:nvSpPr>
        <p:spPr>
          <a:xfrm>
            <a:off x="5214067" y="449217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0/1</a:t>
            </a:r>
            <a:endParaRPr lang="zh-CN" altLang="en-US" sz="1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CC1E62-BD92-3275-64B6-F9CBB88AE268}"/>
              </a:ext>
            </a:extLst>
          </p:cNvPr>
          <p:cNvSpPr txBox="1"/>
          <p:nvPr/>
        </p:nvSpPr>
        <p:spPr>
          <a:xfrm>
            <a:off x="5565367" y="449217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0/1</a:t>
            </a:r>
            <a:endParaRPr lang="zh-CN" altLang="en-US" sz="1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E13A88-A438-2F0B-9F99-F1CEC92CD5AF}"/>
              </a:ext>
            </a:extLst>
          </p:cNvPr>
          <p:cNvSpPr txBox="1"/>
          <p:nvPr/>
        </p:nvSpPr>
        <p:spPr>
          <a:xfrm>
            <a:off x="5928059" y="449217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0/1</a:t>
            </a:r>
            <a:endParaRPr lang="zh-CN" altLang="en-US" sz="1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1D2DB4-1390-4F3E-705C-BC3C6C8B2736}"/>
              </a:ext>
            </a:extLst>
          </p:cNvPr>
          <p:cNvSpPr txBox="1"/>
          <p:nvPr/>
        </p:nvSpPr>
        <p:spPr>
          <a:xfrm>
            <a:off x="6299189" y="45016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…</a:t>
            </a:r>
            <a:endParaRPr lang="zh-CN" alt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CFFFEA1-0534-637D-1C29-3895934FD5D0}"/>
              </a:ext>
            </a:extLst>
          </p:cNvPr>
          <p:cNvSpPr txBox="1"/>
          <p:nvPr/>
        </p:nvSpPr>
        <p:spPr>
          <a:xfrm>
            <a:off x="6619267" y="449217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0/1</a:t>
            </a:r>
            <a:endParaRPr lang="zh-CN" altLang="en-US" sz="1200" dirty="0"/>
          </a:p>
        </p:txBody>
      </p:sp>
      <p:graphicFrame>
        <p:nvGraphicFramePr>
          <p:cNvPr id="7" name="Google Shape;519;p23">
            <a:extLst>
              <a:ext uri="{FF2B5EF4-FFF2-40B4-BE49-F238E27FC236}">
                <a16:creationId xmlns:a16="http://schemas.microsoft.com/office/drawing/2014/main" id="{D134FE37-EFEF-9037-3D42-A8B7C6F35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622686"/>
              </p:ext>
            </p:extLst>
          </p:nvPr>
        </p:nvGraphicFramePr>
        <p:xfrm>
          <a:off x="250850" y="3892633"/>
          <a:ext cx="1935750" cy="35049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sℓ</a:t>
                      </a:r>
                      <a:r>
                        <a:rPr lang="en" sz="1100" baseline="-25000"/>
                        <a:t>1</a:t>
                      </a:r>
                      <a:endParaRPr sz="1100" baseline="-250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sℓ</a:t>
                      </a:r>
                      <a:r>
                        <a:rPr lang="en" sz="1100" baseline="-25000"/>
                        <a:t>2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sℓ</a:t>
                      </a:r>
                      <a:r>
                        <a:rPr lang="en" sz="1100" baseline="-250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...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sℓ</a:t>
                      </a:r>
                      <a:r>
                        <a:rPr lang="en" sz="1100" baseline="-25000" dirty="0"/>
                        <a:t>n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Google Shape;520;p23">
            <a:extLst>
              <a:ext uri="{FF2B5EF4-FFF2-40B4-BE49-F238E27FC236}">
                <a16:creationId xmlns:a16="http://schemas.microsoft.com/office/drawing/2014/main" id="{0AAB6EBD-D265-BAD2-C942-D097715EECAC}"/>
              </a:ext>
            </a:extLst>
          </p:cNvPr>
          <p:cNvSpPr txBox="1"/>
          <p:nvPr/>
        </p:nvSpPr>
        <p:spPr>
          <a:xfrm>
            <a:off x="1043075" y="3594463"/>
            <a:ext cx="3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...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50" y="484450"/>
            <a:ext cx="8611851" cy="44985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77" name="Google Shape;577;p24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together: hybrid PVW+BFV OMR/OMD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5"/>
          <p:cNvSpPr txBox="1">
            <a:spLocks noGrp="1"/>
          </p:cNvSpPr>
          <p:nvPr>
            <p:ph type="body" idx="4294967295"/>
          </p:nvPr>
        </p:nvSpPr>
        <p:spPr>
          <a:xfrm>
            <a:off x="311678" y="478581"/>
            <a:ext cx="8520600" cy="366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FHE tailoring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Optimized ladder of moduli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Homomorphic operation scheduling (e.g., multiplication vs. rotation)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Symmetric BFV encryption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Level-specific homomorphic rotation keys</a:t>
            </a:r>
            <a:endParaRPr dirty="0"/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Scheme optimizations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Tailored range check</a:t>
            </a:r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Deterministic bitwise index retrieval</a:t>
            </a:r>
            <a:endParaRPr dirty="0"/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" dirty="0"/>
              <a:t>Application tailoring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Memory footprint reduction</a:t>
            </a:r>
            <a:endParaRPr dirty="0"/>
          </a:p>
          <a:p>
            <a:pPr marL="914400" lvl="1" indent="-361950" algn="l" rtl="0">
              <a:spcBef>
                <a:spcPts val="400"/>
              </a:spcBef>
              <a:spcAft>
                <a:spcPts val="0"/>
              </a:spcAft>
              <a:buSzPts val="2100"/>
              <a:buChar char="–"/>
            </a:pPr>
            <a:r>
              <a:rPr lang="en" dirty="0"/>
              <a:t>Streaming updates with low-latency finalization</a:t>
            </a:r>
            <a:endParaRPr dirty="0"/>
          </a:p>
        </p:txBody>
      </p:sp>
      <p:sp>
        <p:nvSpPr>
          <p:cNvPr id="583" name="Google Shape;583;p25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techniques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/>
          <p:nvPr/>
        </p:nvSpPr>
        <p:spPr>
          <a:xfrm>
            <a:off x="2440325" y="1158550"/>
            <a:ext cx="11874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6"/>
          <p:cNvSpPr txBox="1"/>
          <p:nvPr/>
        </p:nvSpPr>
        <p:spPr>
          <a:xfrm>
            <a:off x="2599563" y="1330350"/>
            <a:ext cx="864962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cxnSp>
        <p:nvCxnSpPr>
          <p:cNvPr id="591" name="Google Shape;591;p26"/>
          <p:cNvCxnSpPr/>
          <p:nvPr/>
        </p:nvCxnSpPr>
        <p:spPr>
          <a:xfrm>
            <a:off x="1193425" y="2306700"/>
            <a:ext cx="7800" cy="957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2" name="Google Shape;592;p26"/>
          <p:cNvSpPr txBox="1"/>
          <p:nvPr/>
        </p:nvSpPr>
        <p:spPr>
          <a:xfrm>
            <a:off x="1291725" y="2608188"/>
            <a:ext cx="8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Generate</a:t>
            </a:r>
            <a:endParaRPr sz="1100"/>
          </a:p>
        </p:txBody>
      </p:sp>
      <p:graphicFrame>
        <p:nvGraphicFramePr>
          <p:cNvPr id="594" name="Google Shape;594;p26"/>
          <p:cNvGraphicFramePr/>
          <p:nvPr/>
        </p:nvGraphicFramePr>
        <p:xfrm>
          <a:off x="2607375" y="1717763"/>
          <a:ext cx="857150" cy="213487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42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3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...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-1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N</a:t>
                      </a:r>
                      <a:endParaRPr sz="1000" i="1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95" name="Google Shape;595;p26"/>
          <p:cNvGraphicFramePr/>
          <p:nvPr>
            <p:extLst>
              <p:ext uri="{D42A27DB-BD31-4B8C-83A1-F6EECF244321}">
                <p14:modId xmlns:p14="http://schemas.microsoft.com/office/powerpoint/2010/main" val="1048669317"/>
              </p:ext>
            </p:extLst>
          </p:nvPr>
        </p:nvGraphicFramePr>
        <p:xfrm>
          <a:off x="6101513" y="2335602"/>
          <a:ext cx="63990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Payload</a:t>
                      </a:r>
                      <a:endParaRPr sz="1000" dirty="0"/>
                    </a:p>
                  </a:txBody>
                  <a:tcPr marL="57150" marR="48650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96" name="Google Shape;596;p26"/>
          <p:cNvGrpSpPr/>
          <p:nvPr/>
        </p:nvGrpSpPr>
        <p:grpSpPr>
          <a:xfrm>
            <a:off x="7006373" y="650613"/>
            <a:ext cx="760277" cy="1091100"/>
            <a:chOff x="4471348" y="2080750"/>
            <a:chExt cx="760277" cy="1091100"/>
          </a:xfrm>
        </p:grpSpPr>
        <p:sp>
          <p:nvSpPr>
            <p:cNvPr id="597" name="Google Shape;597;p26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8" name="Google Shape;598;p26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26"/>
            <p:cNvSpPr txBox="1"/>
            <p:nvPr/>
          </p:nvSpPr>
          <p:spPr>
            <a:xfrm>
              <a:off x="4471348" y="2088400"/>
              <a:ext cx="760277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00" name="Google Shape;600;p26"/>
          <p:cNvGrpSpPr/>
          <p:nvPr/>
        </p:nvGrpSpPr>
        <p:grpSpPr>
          <a:xfrm>
            <a:off x="7030278" y="3849963"/>
            <a:ext cx="871694" cy="1091100"/>
            <a:chOff x="4486078" y="2080750"/>
            <a:chExt cx="871694" cy="1091100"/>
          </a:xfrm>
        </p:grpSpPr>
        <p:sp>
          <p:nvSpPr>
            <p:cNvPr id="601" name="Google Shape;601;p26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2" name="Google Shape;602;p26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3" name="Google Shape;603;p26"/>
            <p:cNvSpPr txBox="1"/>
            <p:nvPr/>
          </p:nvSpPr>
          <p:spPr>
            <a:xfrm>
              <a:off x="4486078" y="2088305"/>
              <a:ext cx="871694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04" name="Google Shape;604;p26"/>
          <p:cNvGrpSpPr/>
          <p:nvPr/>
        </p:nvGrpSpPr>
        <p:grpSpPr>
          <a:xfrm>
            <a:off x="7028948" y="2172525"/>
            <a:ext cx="760277" cy="1091100"/>
            <a:chOff x="4471348" y="2080750"/>
            <a:chExt cx="760277" cy="1091100"/>
          </a:xfrm>
        </p:grpSpPr>
        <p:sp>
          <p:nvSpPr>
            <p:cNvPr id="605" name="Google Shape;605;p26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26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p26"/>
            <p:cNvSpPr txBox="1"/>
            <p:nvPr/>
          </p:nvSpPr>
          <p:spPr>
            <a:xfrm>
              <a:off x="4471348" y="2088400"/>
              <a:ext cx="760277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08" name="Google Shape;608;p26"/>
          <p:cNvGrpSpPr/>
          <p:nvPr/>
        </p:nvGrpSpPr>
        <p:grpSpPr>
          <a:xfrm>
            <a:off x="5105436" y="587159"/>
            <a:ext cx="771128" cy="1143519"/>
            <a:chOff x="3646823" y="2036134"/>
            <a:chExt cx="771128" cy="1143519"/>
          </a:xfrm>
        </p:grpSpPr>
        <p:sp>
          <p:nvSpPr>
            <p:cNvPr id="609" name="Google Shape;609;p26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0" name="Google Shape;61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26"/>
            <p:cNvSpPr txBox="1"/>
            <p:nvPr/>
          </p:nvSpPr>
          <p:spPr>
            <a:xfrm>
              <a:off x="3646823" y="2036134"/>
              <a:ext cx="771128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2" name="Google Shape;612;p26"/>
          <p:cNvGrpSpPr/>
          <p:nvPr/>
        </p:nvGrpSpPr>
        <p:grpSpPr>
          <a:xfrm>
            <a:off x="5105436" y="2140270"/>
            <a:ext cx="760277" cy="1153395"/>
            <a:chOff x="3657136" y="2026258"/>
            <a:chExt cx="760277" cy="1153395"/>
          </a:xfrm>
        </p:grpSpPr>
        <p:sp>
          <p:nvSpPr>
            <p:cNvPr id="613" name="Google Shape;613;p26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4" name="Google Shape;61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" name="Google Shape;615;p26"/>
            <p:cNvSpPr txBox="1"/>
            <p:nvPr/>
          </p:nvSpPr>
          <p:spPr>
            <a:xfrm>
              <a:off x="3657136" y="2026258"/>
              <a:ext cx="760277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6" name="Google Shape;616;p26"/>
          <p:cNvGrpSpPr/>
          <p:nvPr/>
        </p:nvGrpSpPr>
        <p:grpSpPr>
          <a:xfrm>
            <a:off x="5122187" y="3823341"/>
            <a:ext cx="726773" cy="1144999"/>
            <a:chOff x="3673887" y="2034654"/>
            <a:chExt cx="726773" cy="1144999"/>
          </a:xfrm>
        </p:grpSpPr>
        <p:sp>
          <p:nvSpPr>
            <p:cNvPr id="617" name="Google Shape;617;p26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8" name="Google Shape;61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9" name="Google Shape;619;p26"/>
            <p:cNvSpPr txBox="1"/>
            <p:nvPr/>
          </p:nvSpPr>
          <p:spPr>
            <a:xfrm>
              <a:off x="3673887" y="2034654"/>
              <a:ext cx="72677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23" name="Google Shape;623;p26"/>
          <p:cNvSpPr/>
          <p:nvPr/>
        </p:nvSpPr>
        <p:spPr>
          <a:xfrm>
            <a:off x="1871436" y="3340550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24" name="Google Shape;624;p26"/>
          <p:cNvSpPr/>
          <p:nvPr/>
        </p:nvSpPr>
        <p:spPr>
          <a:xfrm>
            <a:off x="5907808" y="2596600"/>
            <a:ext cx="1187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625" name="Google Shape;625;p26"/>
          <p:cNvGrpSpPr/>
          <p:nvPr/>
        </p:nvGrpSpPr>
        <p:grpSpPr>
          <a:xfrm>
            <a:off x="422975" y="1761458"/>
            <a:ext cx="8299075" cy="3289224"/>
            <a:chOff x="422975" y="1761375"/>
            <a:chExt cx="8299075" cy="3145175"/>
          </a:xfrm>
        </p:grpSpPr>
        <p:cxnSp>
          <p:nvCxnSpPr>
            <p:cNvPr id="626" name="Google Shape;626;p26"/>
            <p:cNvCxnSpPr/>
            <p:nvPr/>
          </p:nvCxnSpPr>
          <p:spPr>
            <a:xfrm rot="10800000" flipH="1">
              <a:off x="7920746" y="2571646"/>
              <a:ext cx="792900" cy="5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26"/>
            <p:cNvCxnSpPr/>
            <p:nvPr/>
          </p:nvCxnSpPr>
          <p:spPr>
            <a:xfrm>
              <a:off x="8713650" y="2571650"/>
              <a:ext cx="8400" cy="231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26"/>
            <p:cNvCxnSpPr/>
            <p:nvPr/>
          </p:nvCxnSpPr>
          <p:spPr>
            <a:xfrm flipH="1">
              <a:off x="423900" y="4889750"/>
              <a:ext cx="8296200" cy="1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26"/>
            <p:cNvCxnSpPr/>
            <p:nvPr/>
          </p:nvCxnSpPr>
          <p:spPr>
            <a:xfrm rot="10800000" flipH="1">
              <a:off x="422975" y="1761375"/>
              <a:ext cx="17700" cy="313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26"/>
            <p:cNvCxnSpPr/>
            <p:nvPr/>
          </p:nvCxnSpPr>
          <p:spPr>
            <a:xfrm>
              <a:off x="440675" y="1761375"/>
              <a:ext cx="287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31" name="Google Shape;631;p26"/>
          <p:cNvSpPr txBox="1"/>
          <p:nvPr/>
        </p:nvSpPr>
        <p:spPr>
          <a:xfrm rot="2170">
            <a:off x="1832093" y="4768921"/>
            <a:ext cx="1425600" cy="224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clue key</a:t>
            </a:r>
            <a:endParaRPr sz="1000" dirty="0"/>
          </a:p>
        </p:txBody>
      </p:sp>
      <p:sp>
        <p:nvSpPr>
          <p:cNvPr id="632" name="Google Shape;632;p26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Denial of Service Attacks</a:t>
            </a:r>
            <a:endParaRPr/>
          </a:p>
        </p:txBody>
      </p:sp>
      <p:sp>
        <p:nvSpPr>
          <p:cNvPr id="633" name="Google Shape;633;p26"/>
          <p:cNvSpPr/>
          <p:nvPr/>
        </p:nvSpPr>
        <p:spPr>
          <a:xfrm>
            <a:off x="3685706" y="2612388"/>
            <a:ext cx="1406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34" name="Google Shape;634;p26"/>
          <p:cNvSpPr/>
          <p:nvPr/>
        </p:nvSpPr>
        <p:spPr>
          <a:xfrm>
            <a:off x="3685706" y="1158550"/>
            <a:ext cx="1406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35" name="Google Shape;635;p26"/>
          <p:cNvSpPr/>
          <p:nvPr/>
        </p:nvSpPr>
        <p:spPr>
          <a:xfrm>
            <a:off x="3680531" y="4239438"/>
            <a:ext cx="1406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2" name="Google Shape;284;p18">
            <a:extLst>
              <a:ext uri="{FF2B5EF4-FFF2-40B4-BE49-F238E27FC236}">
                <a16:creationId xmlns:a16="http://schemas.microsoft.com/office/drawing/2014/main" id="{E71E0A4D-DE64-E8C8-5DFC-18C6A875D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274082"/>
              </p:ext>
            </p:extLst>
          </p:nvPr>
        </p:nvGraphicFramePr>
        <p:xfrm>
          <a:off x="3716650" y="80079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Google Shape;298;p18">
            <a:extLst>
              <a:ext uri="{FF2B5EF4-FFF2-40B4-BE49-F238E27FC236}">
                <a16:creationId xmlns:a16="http://schemas.microsoft.com/office/drawing/2014/main" id="{B1C9A5B1-222B-38BC-49EB-DA00540DE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636160"/>
              </p:ext>
            </p:extLst>
          </p:nvPr>
        </p:nvGraphicFramePr>
        <p:xfrm>
          <a:off x="4332450" y="80079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Google Shape;284;p18">
            <a:extLst>
              <a:ext uri="{FF2B5EF4-FFF2-40B4-BE49-F238E27FC236}">
                <a16:creationId xmlns:a16="http://schemas.microsoft.com/office/drawing/2014/main" id="{27DE6000-835B-E405-17AC-764CBAC8C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4741303"/>
              </p:ext>
            </p:extLst>
          </p:nvPr>
        </p:nvGraphicFramePr>
        <p:xfrm>
          <a:off x="3711630" y="2246988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oogle Shape;298;p18">
            <a:extLst>
              <a:ext uri="{FF2B5EF4-FFF2-40B4-BE49-F238E27FC236}">
                <a16:creationId xmlns:a16="http://schemas.microsoft.com/office/drawing/2014/main" id="{EF70CAA5-811F-9B63-15F8-3EEB892E8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966529"/>
              </p:ext>
            </p:extLst>
          </p:nvPr>
        </p:nvGraphicFramePr>
        <p:xfrm>
          <a:off x="4327430" y="2246988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oogle Shape;284;p18">
            <a:extLst>
              <a:ext uri="{FF2B5EF4-FFF2-40B4-BE49-F238E27FC236}">
                <a16:creationId xmlns:a16="http://schemas.microsoft.com/office/drawing/2014/main" id="{5331D2CA-9DBE-E1A7-ABA1-B86BC50CF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191092"/>
              </p:ext>
            </p:extLst>
          </p:nvPr>
        </p:nvGraphicFramePr>
        <p:xfrm>
          <a:off x="3716650" y="388198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oogle Shape;298;p18">
            <a:extLst>
              <a:ext uri="{FF2B5EF4-FFF2-40B4-BE49-F238E27FC236}">
                <a16:creationId xmlns:a16="http://schemas.microsoft.com/office/drawing/2014/main" id="{FBC73B0F-90F0-F4F7-C278-E3FDF0F27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78052"/>
              </p:ext>
            </p:extLst>
          </p:nvPr>
        </p:nvGraphicFramePr>
        <p:xfrm>
          <a:off x="4332450" y="388198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284;p18">
            <a:extLst>
              <a:ext uri="{FF2B5EF4-FFF2-40B4-BE49-F238E27FC236}">
                <a16:creationId xmlns:a16="http://schemas.microsoft.com/office/drawing/2014/main" id="{7EF68DB3-C20E-B067-050A-8088A4A28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81678"/>
              </p:ext>
            </p:extLst>
          </p:nvPr>
        </p:nvGraphicFramePr>
        <p:xfrm>
          <a:off x="599573" y="3375222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oogle Shape;298;p18">
            <a:extLst>
              <a:ext uri="{FF2B5EF4-FFF2-40B4-BE49-F238E27FC236}">
                <a16:creationId xmlns:a16="http://schemas.microsoft.com/office/drawing/2014/main" id="{3C7CB493-DB09-F9C1-6686-048992BA8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364324"/>
              </p:ext>
            </p:extLst>
          </p:nvPr>
        </p:nvGraphicFramePr>
        <p:xfrm>
          <a:off x="1215373" y="3375222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oogle Shape;175;p15">
            <a:extLst>
              <a:ext uri="{FF2B5EF4-FFF2-40B4-BE49-F238E27FC236}">
                <a16:creationId xmlns:a16="http://schemas.microsoft.com/office/drawing/2014/main" id="{990B57EA-1D11-43AC-0BC9-8B2EEE88708C}"/>
              </a:ext>
            </a:extLst>
          </p:cNvPr>
          <p:cNvGrpSpPr/>
          <p:nvPr/>
        </p:nvGrpSpPr>
        <p:grpSpPr>
          <a:xfrm>
            <a:off x="848588" y="1106247"/>
            <a:ext cx="639900" cy="1091100"/>
            <a:chOff x="1631600" y="2080750"/>
            <a:chExt cx="639900" cy="1091100"/>
          </a:xfrm>
        </p:grpSpPr>
        <p:sp>
          <p:nvSpPr>
            <p:cNvPr id="11" name="Google Shape;176;p15">
              <a:extLst>
                <a:ext uri="{FF2B5EF4-FFF2-40B4-BE49-F238E27FC236}">
                  <a16:creationId xmlns:a16="http://schemas.microsoft.com/office/drawing/2014/main" id="{93B045B4-0DA0-58CF-2A5F-78B1AFB98B73}"/>
                </a:ext>
              </a:extLst>
            </p:cNvPr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77;p15">
              <a:extLst>
                <a:ext uri="{FF2B5EF4-FFF2-40B4-BE49-F238E27FC236}">
                  <a16:creationId xmlns:a16="http://schemas.microsoft.com/office/drawing/2014/main" id="{CDD80D70-9E4F-444A-E573-54CB92656B1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78;p15">
              <a:extLst>
                <a:ext uri="{FF2B5EF4-FFF2-40B4-BE49-F238E27FC236}">
                  <a16:creationId xmlns:a16="http://schemas.microsoft.com/office/drawing/2014/main" id="{FFE7F0E6-72F2-0ED8-2AF1-96F93C6DF0F5}"/>
                </a:ext>
              </a:extLst>
            </p:cNvPr>
            <p:cNvSpPr txBox="1"/>
            <p:nvPr/>
          </p:nvSpPr>
          <p:spPr>
            <a:xfrm>
              <a:off x="1648751" y="2080763"/>
              <a:ext cx="539812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450" y="1092350"/>
            <a:ext cx="857125" cy="12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27"/>
          <p:cNvSpPr/>
          <p:nvPr/>
        </p:nvSpPr>
        <p:spPr>
          <a:xfrm>
            <a:off x="2440325" y="1158550"/>
            <a:ext cx="11874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7"/>
          <p:cNvSpPr txBox="1"/>
          <p:nvPr/>
        </p:nvSpPr>
        <p:spPr>
          <a:xfrm>
            <a:off x="2599563" y="1330350"/>
            <a:ext cx="864962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cxnSp>
        <p:nvCxnSpPr>
          <p:cNvPr id="643" name="Google Shape;643;p27"/>
          <p:cNvCxnSpPr/>
          <p:nvPr/>
        </p:nvCxnSpPr>
        <p:spPr>
          <a:xfrm>
            <a:off x="1193425" y="2306700"/>
            <a:ext cx="7800" cy="957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4" name="Google Shape;644;p27"/>
          <p:cNvSpPr txBox="1"/>
          <p:nvPr/>
        </p:nvSpPr>
        <p:spPr>
          <a:xfrm>
            <a:off x="1291725" y="2608188"/>
            <a:ext cx="8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Generate</a:t>
            </a:r>
            <a:endParaRPr sz="1100"/>
          </a:p>
        </p:txBody>
      </p:sp>
      <p:pic>
        <p:nvPicPr>
          <p:cNvPr id="648" name="Google Shape;6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19" y="1109074"/>
            <a:ext cx="1087430" cy="1207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9" name="Google Shape;649;p27"/>
          <p:cNvGraphicFramePr/>
          <p:nvPr/>
        </p:nvGraphicFramePr>
        <p:xfrm>
          <a:off x="2607375" y="1717763"/>
          <a:ext cx="857150" cy="213487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42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3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...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-1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N</a:t>
                      </a:r>
                      <a:endParaRPr sz="1000" i="1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77" name="Google Shape;677;p27"/>
          <p:cNvPicPr preferRelativeResize="0"/>
          <p:nvPr/>
        </p:nvPicPr>
        <p:blipFill rotWithShape="1">
          <a:blip r:embed="rId4">
            <a:alphaModFix/>
          </a:blip>
          <a:srcRect l="10501" t="17415" r="18105" b="64555"/>
          <a:stretch/>
        </p:blipFill>
        <p:spPr>
          <a:xfrm>
            <a:off x="1267593" y="3229175"/>
            <a:ext cx="496357" cy="1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27"/>
          <p:cNvSpPr/>
          <p:nvPr/>
        </p:nvSpPr>
        <p:spPr>
          <a:xfrm>
            <a:off x="1871436" y="3340550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90" name="Google Shape;690;p27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Denial of Service Attacks (mitigated)</a:t>
            </a:r>
            <a:endParaRPr dirty="0"/>
          </a:p>
        </p:txBody>
      </p:sp>
      <p:sp>
        <p:nvSpPr>
          <p:cNvPr id="691" name="Google Shape;691;p27"/>
          <p:cNvSpPr txBox="1"/>
          <p:nvPr/>
        </p:nvSpPr>
        <p:spPr>
          <a:xfrm>
            <a:off x="505975" y="4553700"/>
            <a:ext cx="366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FMD and PS are vulnerable.</a:t>
            </a:r>
            <a:endParaRPr sz="2100">
              <a:solidFill>
                <a:srgbClr val="FF0000"/>
              </a:solidFill>
            </a:endParaRPr>
          </a:p>
        </p:txBody>
      </p:sp>
      <p:graphicFrame>
        <p:nvGraphicFramePr>
          <p:cNvPr id="2" name="Google Shape;595;p26">
            <a:extLst>
              <a:ext uri="{FF2B5EF4-FFF2-40B4-BE49-F238E27FC236}">
                <a16:creationId xmlns:a16="http://schemas.microsoft.com/office/drawing/2014/main" id="{7F647B74-6F83-549E-7146-07DBEF4EF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547828"/>
              </p:ext>
            </p:extLst>
          </p:nvPr>
        </p:nvGraphicFramePr>
        <p:xfrm>
          <a:off x="6101513" y="2335602"/>
          <a:ext cx="63990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highlight>
                            <a:srgbClr val="FF0000"/>
                          </a:highlight>
                        </a:rPr>
                        <a:t>Payload</a:t>
                      </a:r>
                      <a:endParaRPr sz="1000" dirty="0">
                        <a:highlight>
                          <a:srgbClr val="FF0000"/>
                        </a:highlight>
                      </a:endParaRPr>
                    </a:p>
                  </a:txBody>
                  <a:tcPr marL="57150" marR="48650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oogle Shape;596;p26">
            <a:extLst>
              <a:ext uri="{FF2B5EF4-FFF2-40B4-BE49-F238E27FC236}">
                <a16:creationId xmlns:a16="http://schemas.microsoft.com/office/drawing/2014/main" id="{BADF73B2-1AA4-2DDB-B1FC-CD6DFB829BF5}"/>
              </a:ext>
            </a:extLst>
          </p:cNvPr>
          <p:cNvGrpSpPr/>
          <p:nvPr/>
        </p:nvGrpSpPr>
        <p:grpSpPr>
          <a:xfrm>
            <a:off x="7006373" y="650613"/>
            <a:ext cx="760277" cy="1091100"/>
            <a:chOff x="4471348" y="2080750"/>
            <a:chExt cx="760277" cy="1091100"/>
          </a:xfrm>
        </p:grpSpPr>
        <p:sp>
          <p:nvSpPr>
            <p:cNvPr id="4" name="Google Shape;597;p26">
              <a:extLst>
                <a:ext uri="{FF2B5EF4-FFF2-40B4-BE49-F238E27FC236}">
                  <a16:creationId xmlns:a16="http://schemas.microsoft.com/office/drawing/2014/main" id="{6FD1446D-6F8E-968D-ABC0-14FE743FAD8D}"/>
                </a:ext>
              </a:extLst>
            </p:cNvPr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" name="Google Shape;598;p26">
              <a:extLst>
                <a:ext uri="{FF2B5EF4-FFF2-40B4-BE49-F238E27FC236}">
                  <a16:creationId xmlns:a16="http://schemas.microsoft.com/office/drawing/2014/main" id="{1CD05F36-FE66-EC2E-2ECC-EAA636CDE22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99;p26">
              <a:extLst>
                <a:ext uri="{FF2B5EF4-FFF2-40B4-BE49-F238E27FC236}">
                  <a16:creationId xmlns:a16="http://schemas.microsoft.com/office/drawing/2014/main" id="{C0AE7228-0010-3857-1128-53DA8DC03EDB}"/>
                </a:ext>
              </a:extLst>
            </p:cNvPr>
            <p:cNvSpPr txBox="1"/>
            <p:nvPr/>
          </p:nvSpPr>
          <p:spPr>
            <a:xfrm>
              <a:off x="4471348" y="2088400"/>
              <a:ext cx="760277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" name="Google Shape;600;p26">
            <a:extLst>
              <a:ext uri="{FF2B5EF4-FFF2-40B4-BE49-F238E27FC236}">
                <a16:creationId xmlns:a16="http://schemas.microsoft.com/office/drawing/2014/main" id="{340D53D2-C3B6-FAC1-B1E0-4C77FBE274B6}"/>
              </a:ext>
            </a:extLst>
          </p:cNvPr>
          <p:cNvGrpSpPr/>
          <p:nvPr/>
        </p:nvGrpSpPr>
        <p:grpSpPr>
          <a:xfrm>
            <a:off x="7030278" y="3849963"/>
            <a:ext cx="871694" cy="1091100"/>
            <a:chOff x="4486078" y="2080750"/>
            <a:chExt cx="871694" cy="1091100"/>
          </a:xfrm>
        </p:grpSpPr>
        <p:sp>
          <p:nvSpPr>
            <p:cNvPr id="8" name="Google Shape;601;p26">
              <a:extLst>
                <a:ext uri="{FF2B5EF4-FFF2-40B4-BE49-F238E27FC236}">
                  <a16:creationId xmlns:a16="http://schemas.microsoft.com/office/drawing/2014/main" id="{D61FEBD0-AAD8-F20E-F9F7-4DD72B7A5CF9}"/>
                </a:ext>
              </a:extLst>
            </p:cNvPr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602;p26">
              <a:extLst>
                <a:ext uri="{FF2B5EF4-FFF2-40B4-BE49-F238E27FC236}">
                  <a16:creationId xmlns:a16="http://schemas.microsoft.com/office/drawing/2014/main" id="{E56EF635-A602-6B36-82DA-BA38AFF0117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603;p26">
              <a:extLst>
                <a:ext uri="{FF2B5EF4-FFF2-40B4-BE49-F238E27FC236}">
                  <a16:creationId xmlns:a16="http://schemas.microsoft.com/office/drawing/2014/main" id="{B7F7CB0B-D440-A8A2-35A2-D9C70F2BC196}"/>
                </a:ext>
              </a:extLst>
            </p:cNvPr>
            <p:cNvSpPr txBox="1"/>
            <p:nvPr/>
          </p:nvSpPr>
          <p:spPr>
            <a:xfrm>
              <a:off x="4486078" y="2088305"/>
              <a:ext cx="871694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" name="Google Shape;604;p26">
            <a:extLst>
              <a:ext uri="{FF2B5EF4-FFF2-40B4-BE49-F238E27FC236}">
                <a16:creationId xmlns:a16="http://schemas.microsoft.com/office/drawing/2014/main" id="{24D57A4F-127A-E570-F9AD-23E6B95AD18B}"/>
              </a:ext>
            </a:extLst>
          </p:cNvPr>
          <p:cNvGrpSpPr/>
          <p:nvPr/>
        </p:nvGrpSpPr>
        <p:grpSpPr>
          <a:xfrm>
            <a:off x="7028948" y="2172525"/>
            <a:ext cx="760277" cy="1091100"/>
            <a:chOff x="4471348" y="2080750"/>
            <a:chExt cx="760277" cy="1091100"/>
          </a:xfrm>
        </p:grpSpPr>
        <p:sp>
          <p:nvSpPr>
            <p:cNvPr id="12" name="Google Shape;605;p26">
              <a:extLst>
                <a:ext uri="{FF2B5EF4-FFF2-40B4-BE49-F238E27FC236}">
                  <a16:creationId xmlns:a16="http://schemas.microsoft.com/office/drawing/2014/main" id="{C1FB9597-EEC6-07B0-2E0B-61B625F2755A}"/>
                </a:ext>
              </a:extLst>
            </p:cNvPr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606;p26">
              <a:extLst>
                <a:ext uri="{FF2B5EF4-FFF2-40B4-BE49-F238E27FC236}">
                  <a16:creationId xmlns:a16="http://schemas.microsoft.com/office/drawing/2014/main" id="{F4A836C9-3686-3924-C4AF-15913561408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607;p26">
              <a:extLst>
                <a:ext uri="{FF2B5EF4-FFF2-40B4-BE49-F238E27FC236}">
                  <a16:creationId xmlns:a16="http://schemas.microsoft.com/office/drawing/2014/main" id="{4580ECAE-B2AA-DB6A-223A-C78A32947A50}"/>
                </a:ext>
              </a:extLst>
            </p:cNvPr>
            <p:cNvSpPr txBox="1"/>
            <p:nvPr/>
          </p:nvSpPr>
          <p:spPr>
            <a:xfrm>
              <a:off x="4471348" y="2088400"/>
              <a:ext cx="760277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" name="Google Shape;608;p26">
            <a:extLst>
              <a:ext uri="{FF2B5EF4-FFF2-40B4-BE49-F238E27FC236}">
                <a16:creationId xmlns:a16="http://schemas.microsoft.com/office/drawing/2014/main" id="{010B4670-C1D5-40BD-FDE9-C4414C485241}"/>
              </a:ext>
            </a:extLst>
          </p:cNvPr>
          <p:cNvGrpSpPr/>
          <p:nvPr/>
        </p:nvGrpSpPr>
        <p:grpSpPr>
          <a:xfrm>
            <a:off x="5105436" y="587159"/>
            <a:ext cx="771128" cy="1143519"/>
            <a:chOff x="3646823" y="2036134"/>
            <a:chExt cx="771128" cy="1143519"/>
          </a:xfrm>
        </p:grpSpPr>
        <p:sp>
          <p:nvSpPr>
            <p:cNvPr id="16" name="Google Shape;609;p26">
              <a:extLst>
                <a:ext uri="{FF2B5EF4-FFF2-40B4-BE49-F238E27FC236}">
                  <a16:creationId xmlns:a16="http://schemas.microsoft.com/office/drawing/2014/main" id="{D20A06F2-5E95-1C4E-F6B3-B31E054D7029}"/>
                </a:ext>
              </a:extLst>
            </p:cNvPr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" name="Google Shape;610;p26">
              <a:extLst>
                <a:ext uri="{FF2B5EF4-FFF2-40B4-BE49-F238E27FC236}">
                  <a16:creationId xmlns:a16="http://schemas.microsoft.com/office/drawing/2014/main" id="{7AE4B3EB-5411-80CF-DDA8-E4F288875C7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611;p26">
              <a:extLst>
                <a:ext uri="{FF2B5EF4-FFF2-40B4-BE49-F238E27FC236}">
                  <a16:creationId xmlns:a16="http://schemas.microsoft.com/office/drawing/2014/main" id="{5C6C02CA-FB5E-7C41-2D56-2E03ECA934BE}"/>
                </a:ext>
              </a:extLst>
            </p:cNvPr>
            <p:cNvSpPr txBox="1"/>
            <p:nvPr/>
          </p:nvSpPr>
          <p:spPr>
            <a:xfrm>
              <a:off x="3646823" y="2036134"/>
              <a:ext cx="771128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" name="Google Shape;612;p26">
            <a:extLst>
              <a:ext uri="{FF2B5EF4-FFF2-40B4-BE49-F238E27FC236}">
                <a16:creationId xmlns:a16="http://schemas.microsoft.com/office/drawing/2014/main" id="{FE9DFB86-ACE0-32A1-1B54-9ABC04442C23}"/>
              </a:ext>
            </a:extLst>
          </p:cNvPr>
          <p:cNvGrpSpPr/>
          <p:nvPr/>
        </p:nvGrpSpPr>
        <p:grpSpPr>
          <a:xfrm>
            <a:off x="5105436" y="2140270"/>
            <a:ext cx="760277" cy="1153395"/>
            <a:chOff x="3657136" y="2026258"/>
            <a:chExt cx="760277" cy="1153395"/>
          </a:xfrm>
        </p:grpSpPr>
        <p:sp>
          <p:nvSpPr>
            <p:cNvPr id="20" name="Google Shape;613;p26">
              <a:extLst>
                <a:ext uri="{FF2B5EF4-FFF2-40B4-BE49-F238E27FC236}">
                  <a16:creationId xmlns:a16="http://schemas.microsoft.com/office/drawing/2014/main" id="{DD28DD3D-4236-623C-B30C-4D5A23ED6127}"/>
                </a:ext>
              </a:extLst>
            </p:cNvPr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614;p26">
              <a:extLst>
                <a:ext uri="{FF2B5EF4-FFF2-40B4-BE49-F238E27FC236}">
                  <a16:creationId xmlns:a16="http://schemas.microsoft.com/office/drawing/2014/main" id="{43579133-669F-7E03-A074-94C17FA6AD0F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615;p26">
              <a:extLst>
                <a:ext uri="{FF2B5EF4-FFF2-40B4-BE49-F238E27FC236}">
                  <a16:creationId xmlns:a16="http://schemas.microsoft.com/office/drawing/2014/main" id="{C63FA010-2E79-CC53-E182-08A2EA2999C8}"/>
                </a:ext>
              </a:extLst>
            </p:cNvPr>
            <p:cNvSpPr txBox="1"/>
            <p:nvPr/>
          </p:nvSpPr>
          <p:spPr>
            <a:xfrm>
              <a:off x="3657136" y="2026258"/>
              <a:ext cx="760277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" name="Google Shape;616;p26">
            <a:extLst>
              <a:ext uri="{FF2B5EF4-FFF2-40B4-BE49-F238E27FC236}">
                <a16:creationId xmlns:a16="http://schemas.microsoft.com/office/drawing/2014/main" id="{26EB54E9-719E-C74D-6A3D-ABE5E2564944}"/>
              </a:ext>
            </a:extLst>
          </p:cNvPr>
          <p:cNvGrpSpPr/>
          <p:nvPr/>
        </p:nvGrpSpPr>
        <p:grpSpPr>
          <a:xfrm>
            <a:off x="5122187" y="3823341"/>
            <a:ext cx="726773" cy="1144999"/>
            <a:chOff x="3673887" y="2034654"/>
            <a:chExt cx="726773" cy="1144999"/>
          </a:xfrm>
        </p:grpSpPr>
        <p:sp>
          <p:nvSpPr>
            <p:cNvPr id="24" name="Google Shape;617;p26">
              <a:extLst>
                <a:ext uri="{FF2B5EF4-FFF2-40B4-BE49-F238E27FC236}">
                  <a16:creationId xmlns:a16="http://schemas.microsoft.com/office/drawing/2014/main" id="{866AEE46-5C98-58A4-58F7-452A8A57CDB1}"/>
                </a:ext>
              </a:extLst>
            </p:cNvPr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" name="Google Shape;618;p26">
              <a:extLst>
                <a:ext uri="{FF2B5EF4-FFF2-40B4-BE49-F238E27FC236}">
                  <a16:creationId xmlns:a16="http://schemas.microsoft.com/office/drawing/2014/main" id="{F7DBD5D4-CA21-3E1A-D69C-710BEBC3137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619;p26">
              <a:extLst>
                <a:ext uri="{FF2B5EF4-FFF2-40B4-BE49-F238E27FC236}">
                  <a16:creationId xmlns:a16="http://schemas.microsoft.com/office/drawing/2014/main" id="{AF05EDFD-35FC-38D8-1E08-9760487F9711}"/>
                </a:ext>
              </a:extLst>
            </p:cNvPr>
            <p:cNvSpPr txBox="1"/>
            <p:nvPr/>
          </p:nvSpPr>
          <p:spPr>
            <a:xfrm>
              <a:off x="3673887" y="2034654"/>
              <a:ext cx="72677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" name="Google Shape;624;p26">
            <a:extLst>
              <a:ext uri="{FF2B5EF4-FFF2-40B4-BE49-F238E27FC236}">
                <a16:creationId xmlns:a16="http://schemas.microsoft.com/office/drawing/2014/main" id="{8E3C5036-CB45-EEE1-2834-9ED08FBFC203}"/>
              </a:ext>
            </a:extLst>
          </p:cNvPr>
          <p:cNvSpPr/>
          <p:nvPr/>
        </p:nvSpPr>
        <p:spPr>
          <a:xfrm>
            <a:off x="5907808" y="2596600"/>
            <a:ext cx="1187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8" name="Google Shape;633;p26">
            <a:extLst>
              <a:ext uri="{FF2B5EF4-FFF2-40B4-BE49-F238E27FC236}">
                <a16:creationId xmlns:a16="http://schemas.microsoft.com/office/drawing/2014/main" id="{C722001D-C8BF-C1F9-AEB9-6B9C4F6E9623}"/>
              </a:ext>
            </a:extLst>
          </p:cNvPr>
          <p:cNvSpPr/>
          <p:nvPr/>
        </p:nvSpPr>
        <p:spPr>
          <a:xfrm>
            <a:off x="3685706" y="2612388"/>
            <a:ext cx="1406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9" name="Google Shape;634;p26">
            <a:extLst>
              <a:ext uri="{FF2B5EF4-FFF2-40B4-BE49-F238E27FC236}">
                <a16:creationId xmlns:a16="http://schemas.microsoft.com/office/drawing/2014/main" id="{5300416E-4CA7-32DB-B448-A6B53B952CA8}"/>
              </a:ext>
            </a:extLst>
          </p:cNvPr>
          <p:cNvSpPr/>
          <p:nvPr/>
        </p:nvSpPr>
        <p:spPr>
          <a:xfrm>
            <a:off x="3685706" y="1158550"/>
            <a:ext cx="1406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0" name="Google Shape;635;p26">
            <a:extLst>
              <a:ext uri="{FF2B5EF4-FFF2-40B4-BE49-F238E27FC236}">
                <a16:creationId xmlns:a16="http://schemas.microsoft.com/office/drawing/2014/main" id="{09B2C6FB-9277-71A0-9C2A-9169A2E4D9D4}"/>
              </a:ext>
            </a:extLst>
          </p:cNvPr>
          <p:cNvSpPr/>
          <p:nvPr/>
        </p:nvSpPr>
        <p:spPr>
          <a:xfrm>
            <a:off x="3680531" y="4239438"/>
            <a:ext cx="1406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31" name="Google Shape;284;p18">
            <a:extLst>
              <a:ext uri="{FF2B5EF4-FFF2-40B4-BE49-F238E27FC236}">
                <a16:creationId xmlns:a16="http://schemas.microsoft.com/office/drawing/2014/main" id="{A76C39E7-4194-5338-69FD-C0C8D0A66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903261"/>
              </p:ext>
            </p:extLst>
          </p:nvPr>
        </p:nvGraphicFramePr>
        <p:xfrm>
          <a:off x="3716650" y="80079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2" name="Google Shape;298;p18">
            <a:extLst>
              <a:ext uri="{FF2B5EF4-FFF2-40B4-BE49-F238E27FC236}">
                <a16:creationId xmlns:a16="http://schemas.microsoft.com/office/drawing/2014/main" id="{FEC1BC53-90D6-3E24-9881-8B86701ED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835788"/>
              </p:ext>
            </p:extLst>
          </p:nvPr>
        </p:nvGraphicFramePr>
        <p:xfrm>
          <a:off x="4332450" y="80079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3" name="Google Shape;284;p18">
            <a:extLst>
              <a:ext uri="{FF2B5EF4-FFF2-40B4-BE49-F238E27FC236}">
                <a16:creationId xmlns:a16="http://schemas.microsoft.com/office/drawing/2014/main" id="{C93A2B25-7ABA-A088-FE51-29D4B015D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688930"/>
              </p:ext>
            </p:extLst>
          </p:nvPr>
        </p:nvGraphicFramePr>
        <p:xfrm>
          <a:off x="3716650" y="2243725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4" name="Google Shape;298;p18">
            <a:extLst>
              <a:ext uri="{FF2B5EF4-FFF2-40B4-BE49-F238E27FC236}">
                <a16:creationId xmlns:a16="http://schemas.microsoft.com/office/drawing/2014/main" id="{738C9AC7-A68E-D05B-A05F-DF65D0EDD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43168"/>
              </p:ext>
            </p:extLst>
          </p:nvPr>
        </p:nvGraphicFramePr>
        <p:xfrm>
          <a:off x="4332450" y="2243725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5" name="Google Shape;284;p18">
            <a:extLst>
              <a:ext uri="{FF2B5EF4-FFF2-40B4-BE49-F238E27FC236}">
                <a16:creationId xmlns:a16="http://schemas.microsoft.com/office/drawing/2014/main" id="{63FB44ED-ED36-5E38-C0B5-0D4D97367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459154"/>
              </p:ext>
            </p:extLst>
          </p:nvPr>
        </p:nvGraphicFramePr>
        <p:xfrm>
          <a:off x="3716650" y="388198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6" name="Google Shape;298;p18">
            <a:extLst>
              <a:ext uri="{FF2B5EF4-FFF2-40B4-BE49-F238E27FC236}">
                <a16:creationId xmlns:a16="http://schemas.microsoft.com/office/drawing/2014/main" id="{2B179A0A-8CD7-1E6B-3433-BA2CC088F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118404"/>
              </p:ext>
            </p:extLst>
          </p:nvPr>
        </p:nvGraphicFramePr>
        <p:xfrm>
          <a:off x="4332450" y="3881984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" name="Google Shape;284;p18">
            <a:extLst>
              <a:ext uri="{FF2B5EF4-FFF2-40B4-BE49-F238E27FC236}">
                <a16:creationId xmlns:a16="http://schemas.microsoft.com/office/drawing/2014/main" id="{48118E50-19A2-3008-9E12-5DFE438E0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844340"/>
              </p:ext>
            </p:extLst>
          </p:nvPr>
        </p:nvGraphicFramePr>
        <p:xfrm>
          <a:off x="599573" y="3375222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8" name="Google Shape;298;p18">
            <a:extLst>
              <a:ext uri="{FF2B5EF4-FFF2-40B4-BE49-F238E27FC236}">
                <a16:creationId xmlns:a16="http://schemas.microsoft.com/office/drawing/2014/main" id="{9BAAB36D-D31C-BBB2-6FC2-94C459D31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526335"/>
              </p:ext>
            </p:extLst>
          </p:nvPr>
        </p:nvGraphicFramePr>
        <p:xfrm>
          <a:off x="1215373" y="3375222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9" name="Google Shape;595;p26">
            <a:extLst>
              <a:ext uri="{FF2B5EF4-FFF2-40B4-BE49-F238E27FC236}">
                <a16:creationId xmlns:a16="http://schemas.microsoft.com/office/drawing/2014/main" id="{95EF17F5-E404-BC62-8241-CE654D904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64901"/>
              </p:ext>
            </p:extLst>
          </p:nvPr>
        </p:nvGraphicFramePr>
        <p:xfrm>
          <a:off x="6084774" y="845717"/>
          <a:ext cx="63990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highlight>
                            <a:srgbClr val="FF0000"/>
                          </a:highlight>
                        </a:rPr>
                        <a:t>Payload</a:t>
                      </a:r>
                      <a:endParaRPr sz="1000" dirty="0">
                        <a:highlight>
                          <a:srgbClr val="FF0000"/>
                        </a:highlight>
                      </a:endParaRPr>
                    </a:p>
                  </a:txBody>
                  <a:tcPr marL="57150" marR="48650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0" name="Google Shape;624;p26">
            <a:extLst>
              <a:ext uri="{FF2B5EF4-FFF2-40B4-BE49-F238E27FC236}">
                <a16:creationId xmlns:a16="http://schemas.microsoft.com/office/drawing/2014/main" id="{00E792C4-6020-F7CC-AABF-A1AB8EBF5623}"/>
              </a:ext>
            </a:extLst>
          </p:cNvPr>
          <p:cNvSpPr/>
          <p:nvPr/>
        </p:nvSpPr>
        <p:spPr>
          <a:xfrm>
            <a:off x="5891069" y="1106715"/>
            <a:ext cx="1187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701" name="Google Shape;595;p26">
            <a:extLst>
              <a:ext uri="{FF2B5EF4-FFF2-40B4-BE49-F238E27FC236}">
                <a16:creationId xmlns:a16="http://schemas.microsoft.com/office/drawing/2014/main" id="{EC67B2B4-89B8-9DDF-098E-16EEA9333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422824"/>
              </p:ext>
            </p:extLst>
          </p:nvPr>
        </p:nvGraphicFramePr>
        <p:xfrm>
          <a:off x="6089407" y="3978440"/>
          <a:ext cx="63990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highlight>
                            <a:srgbClr val="FF0000"/>
                          </a:highlight>
                        </a:rPr>
                        <a:t>Payload</a:t>
                      </a:r>
                      <a:endParaRPr sz="1000" dirty="0">
                        <a:highlight>
                          <a:srgbClr val="FF0000"/>
                        </a:highlight>
                      </a:endParaRPr>
                    </a:p>
                  </a:txBody>
                  <a:tcPr marL="57150" marR="48650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2" name="Google Shape;624;p26">
            <a:extLst>
              <a:ext uri="{FF2B5EF4-FFF2-40B4-BE49-F238E27FC236}">
                <a16:creationId xmlns:a16="http://schemas.microsoft.com/office/drawing/2014/main" id="{F936BE2B-9218-0E90-E704-9D665AE4E6FA}"/>
              </a:ext>
            </a:extLst>
          </p:cNvPr>
          <p:cNvSpPr/>
          <p:nvPr/>
        </p:nvSpPr>
        <p:spPr>
          <a:xfrm>
            <a:off x="5895702" y="4239438"/>
            <a:ext cx="1187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pic>
        <p:nvPicPr>
          <p:cNvPr id="703" name="Google Shape;677;p27">
            <a:extLst>
              <a:ext uri="{FF2B5EF4-FFF2-40B4-BE49-F238E27FC236}">
                <a16:creationId xmlns:a16="http://schemas.microsoft.com/office/drawing/2014/main" id="{2ED11686-9BB0-740E-97FE-0A429F24C8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501" t="17415" r="18105" b="64555"/>
          <a:stretch/>
        </p:blipFill>
        <p:spPr>
          <a:xfrm>
            <a:off x="4371563" y="659295"/>
            <a:ext cx="496357" cy="1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677;p27">
            <a:extLst>
              <a:ext uri="{FF2B5EF4-FFF2-40B4-BE49-F238E27FC236}">
                <a16:creationId xmlns:a16="http://schemas.microsoft.com/office/drawing/2014/main" id="{A7EDA155-AD5B-8EBD-B209-0542588B2D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501" t="17415" r="18105" b="64555"/>
          <a:stretch/>
        </p:blipFill>
        <p:spPr>
          <a:xfrm>
            <a:off x="4365477" y="2102925"/>
            <a:ext cx="496357" cy="1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677;p27">
            <a:extLst>
              <a:ext uri="{FF2B5EF4-FFF2-40B4-BE49-F238E27FC236}">
                <a16:creationId xmlns:a16="http://schemas.microsoft.com/office/drawing/2014/main" id="{EF788891-0CBC-FFAC-B736-AD5D5A95C3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501" t="17415" r="18105" b="64555"/>
          <a:stretch/>
        </p:blipFill>
        <p:spPr>
          <a:xfrm>
            <a:off x="4370468" y="3718318"/>
            <a:ext cx="496357" cy="1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6" name="Google Shape;696;p28"/>
          <p:cNvCxnSpPr/>
          <p:nvPr/>
        </p:nvCxnSpPr>
        <p:spPr>
          <a:xfrm>
            <a:off x="2023225" y="2214650"/>
            <a:ext cx="1495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97" name="Google Shape;697;p28"/>
          <p:cNvGraphicFramePr/>
          <p:nvPr/>
        </p:nvGraphicFramePr>
        <p:xfrm>
          <a:off x="2433750" y="1815538"/>
          <a:ext cx="943625" cy="39621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94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ct = (a,b)</a:t>
                      </a:r>
                      <a:endParaRPr sz="1000"/>
                    </a:p>
                  </a:txBody>
                  <a:tcPr marL="91425" marR="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98" name="Google Shape;698;p28"/>
          <p:cNvPicPr preferRelativeResize="0"/>
          <p:nvPr/>
        </p:nvPicPr>
        <p:blipFill rotWithShape="1">
          <a:blip r:embed="rId3">
            <a:alphaModFix/>
          </a:blip>
          <a:srcRect t="19891"/>
          <a:stretch/>
        </p:blipFill>
        <p:spPr>
          <a:xfrm>
            <a:off x="993875" y="1616962"/>
            <a:ext cx="1087425" cy="9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28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Snake-eye Conjecture for LWE encryption</a:t>
            </a:r>
            <a:endParaRPr/>
          </a:p>
        </p:txBody>
      </p:sp>
      <p:sp>
        <p:nvSpPr>
          <p:cNvPr id="700" name="Google Shape;700;p28"/>
          <p:cNvSpPr txBox="1"/>
          <p:nvPr/>
        </p:nvSpPr>
        <p:spPr>
          <a:xfrm>
            <a:off x="4500450" y="1862488"/>
            <a:ext cx="248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nontrivial probability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  ½ + </a:t>
            </a:r>
            <a:r>
              <a:rPr lang="en" i="1"/>
              <a:t>nonnegl</a:t>
            </a:r>
            <a:endParaRPr i="1"/>
          </a:p>
        </p:txBody>
      </p:sp>
      <p:graphicFrame>
        <p:nvGraphicFramePr>
          <p:cNvPr id="701" name="Google Shape;701;p28"/>
          <p:cNvGraphicFramePr/>
          <p:nvPr/>
        </p:nvGraphicFramePr>
        <p:xfrm>
          <a:off x="1436000" y="1242838"/>
          <a:ext cx="602275" cy="36573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pk</a:t>
                      </a:r>
                      <a:r>
                        <a:rPr lang="en" sz="1200" baseline="-25000"/>
                        <a:t>1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2" name="Google Shape;702;p28"/>
          <p:cNvGraphicFramePr/>
          <p:nvPr/>
        </p:nvGraphicFramePr>
        <p:xfrm>
          <a:off x="1436000" y="2745035"/>
          <a:ext cx="602275" cy="36573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pk</a:t>
                      </a:r>
                      <a:r>
                        <a:rPr lang="en" sz="1200" baseline="-25000"/>
                        <a:t>2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3" name="Google Shape;703;p28"/>
          <p:cNvSpPr txBox="1"/>
          <p:nvPr/>
        </p:nvSpPr>
        <p:spPr>
          <a:xfrm>
            <a:off x="621506" y="814625"/>
            <a:ext cx="1721557" cy="415468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Regev05.KeyGen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704" name="Google Shape;704;p28"/>
          <p:cNvSpPr txBox="1"/>
          <p:nvPr/>
        </p:nvSpPr>
        <p:spPr>
          <a:xfrm>
            <a:off x="621506" y="3118100"/>
            <a:ext cx="1721557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Regev05.KeyGen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705" name="Google Shape;705;p28"/>
          <p:cNvCxnSpPr>
            <a:cxnSpLocks/>
            <a:stCxn id="703" idx="2"/>
          </p:cNvCxnSpPr>
          <p:nvPr/>
        </p:nvCxnSpPr>
        <p:spPr>
          <a:xfrm>
            <a:off x="1482285" y="1230093"/>
            <a:ext cx="55278" cy="551432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6" name="Google Shape;706;p28"/>
          <p:cNvCxnSpPr>
            <a:cxnSpLocks/>
            <a:stCxn id="704" idx="0"/>
            <a:endCxn id="698" idx="2"/>
          </p:cNvCxnSpPr>
          <p:nvPr/>
        </p:nvCxnSpPr>
        <p:spPr>
          <a:xfrm flipV="1">
            <a:off x="1482285" y="2584237"/>
            <a:ext cx="55303" cy="533863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7" name="Google Shape;707;p28"/>
          <p:cNvCxnSpPr/>
          <p:nvPr/>
        </p:nvCxnSpPr>
        <p:spPr>
          <a:xfrm rot="10800000" flipH="1">
            <a:off x="2358713" y="102176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708" name="Google Shape;708;p28"/>
          <p:cNvGraphicFramePr/>
          <p:nvPr/>
        </p:nvGraphicFramePr>
        <p:xfrm>
          <a:off x="2433738" y="643838"/>
          <a:ext cx="602275" cy="36573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sk</a:t>
                      </a:r>
                      <a:r>
                        <a:rPr lang="en" sz="1200" baseline="-25000" dirty="0"/>
                        <a:t>1</a:t>
                      </a:r>
                      <a:endParaRPr sz="1200" baseline="-250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09" name="Google Shape;709;p28"/>
          <p:cNvCxnSpPr/>
          <p:nvPr/>
        </p:nvCxnSpPr>
        <p:spPr>
          <a:xfrm rot="10800000" flipH="1">
            <a:off x="2358713" y="333008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710" name="Google Shape;710;p28"/>
          <p:cNvGraphicFramePr/>
          <p:nvPr/>
        </p:nvGraphicFramePr>
        <p:xfrm>
          <a:off x="2433738" y="2952163"/>
          <a:ext cx="602275" cy="36573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sk</a:t>
                      </a:r>
                      <a:r>
                        <a:rPr lang="en" sz="1200" baseline="-25000"/>
                        <a:t>2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1" name="Google Shape;711;p28"/>
          <p:cNvSpPr txBox="1"/>
          <p:nvPr/>
        </p:nvSpPr>
        <p:spPr>
          <a:xfrm>
            <a:off x="3187063" y="814613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Regev05.Dec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712" name="Google Shape;712;p28"/>
          <p:cNvSpPr txBox="1"/>
          <p:nvPr/>
        </p:nvSpPr>
        <p:spPr>
          <a:xfrm>
            <a:off x="3187063" y="3118088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Regev05.Dec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713" name="Google Shape;713;p28"/>
          <p:cNvCxnSpPr/>
          <p:nvPr/>
        </p:nvCxnSpPr>
        <p:spPr>
          <a:xfrm rot="10800000" flipH="1">
            <a:off x="3518175" y="1329175"/>
            <a:ext cx="476400" cy="883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4" name="Google Shape;714;p28"/>
          <p:cNvCxnSpPr/>
          <p:nvPr/>
        </p:nvCxnSpPr>
        <p:spPr>
          <a:xfrm>
            <a:off x="3514025" y="2212375"/>
            <a:ext cx="453000" cy="78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5" name="Google Shape;715;p28"/>
          <p:cNvCxnSpPr/>
          <p:nvPr/>
        </p:nvCxnSpPr>
        <p:spPr>
          <a:xfrm rot="10800000" flipH="1">
            <a:off x="4828200" y="102176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6" name="Google Shape;716;p28"/>
          <p:cNvCxnSpPr/>
          <p:nvPr/>
        </p:nvCxnSpPr>
        <p:spPr>
          <a:xfrm rot="10800000" flipH="1">
            <a:off x="4828200" y="332523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7" name="Google Shape;717;p28"/>
          <p:cNvSpPr txBox="1"/>
          <p:nvPr/>
        </p:nvSpPr>
        <p:spPr>
          <a:xfrm>
            <a:off x="5598750" y="822275"/>
            <a:ext cx="2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718" name="Google Shape;718;p28"/>
          <p:cNvSpPr txBox="1"/>
          <p:nvPr/>
        </p:nvSpPr>
        <p:spPr>
          <a:xfrm>
            <a:off x="5598750" y="3130600"/>
            <a:ext cx="2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719" name="Google Shape;719;p28"/>
          <p:cNvSpPr txBox="1"/>
          <p:nvPr/>
        </p:nvSpPr>
        <p:spPr>
          <a:xfrm>
            <a:off x="2584000" y="2184363"/>
            <a:ext cx="6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≠ 0</a:t>
            </a:r>
            <a:endParaRPr/>
          </a:p>
        </p:txBody>
      </p:sp>
      <p:sp>
        <p:nvSpPr>
          <p:cNvPr id="720" name="Google Shape;720;p28"/>
          <p:cNvSpPr txBox="1"/>
          <p:nvPr/>
        </p:nvSpPr>
        <p:spPr>
          <a:xfrm>
            <a:off x="167100" y="3685488"/>
            <a:ext cx="88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Conjecture: this is infeasible</a:t>
            </a:r>
            <a:endParaRPr/>
          </a:p>
        </p:txBody>
      </p:sp>
      <p:sp>
        <p:nvSpPr>
          <p:cNvPr id="721" name="Google Shape;721;p28"/>
          <p:cNvSpPr txBox="1"/>
          <p:nvPr/>
        </p:nvSpPr>
        <p:spPr>
          <a:xfrm>
            <a:off x="167100" y="3979192"/>
            <a:ext cx="88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Not directly implied standard notions like semantic security or key privacy.</a:t>
            </a:r>
            <a:endParaRPr/>
          </a:p>
        </p:txBody>
      </p:sp>
      <p:sp>
        <p:nvSpPr>
          <p:cNvPr id="722" name="Google Shape;722;p28"/>
          <p:cNvSpPr txBox="1"/>
          <p:nvPr/>
        </p:nvSpPr>
        <p:spPr>
          <a:xfrm>
            <a:off x="167075" y="4566600"/>
            <a:ext cx="88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Provable under SIS + generalization of the knowledge of Knapsack of Noisy Inner Products     </a:t>
            </a:r>
            <a:r>
              <a:rPr lang="en" sz="1200">
                <a:solidFill>
                  <a:schemeClr val="dk1"/>
                </a:solidFill>
              </a:rPr>
              <a:t>[BCCT12]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23" name="Google Shape;723;p28"/>
          <p:cNvSpPr txBox="1"/>
          <p:nvPr/>
        </p:nvSpPr>
        <p:spPr>
          <a:xfrm>
            <a:off x="167075" y="4272896"/>
            <a:ext cx="88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For PKE schemes like El Gamal, it’s trivially impossible for nontrivial probabilities.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4" name="Google Shape;724;p28"/>
          <p:cNvSpPr txBox="1"/>
          <p:nvPr/>
        </p:nvSpPr>
        <p:spPr>
          <a:xfrm>
            <a:off x="2848000" y="2050600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→</a:t>
            </a:r>
            <a:endParaRPr dirty="0"/>
          </a:p>
        </p:txBody>
      </p:sp>
      <p:sp>
        <p:nvSpPr>
          <p:cNvPr id="725" name="Google Shape;725;p28"/>
          <p:cNvSpPr txBox="1"/>
          <p:nvPr/>
        </p:nvSpPr>
        <p:spPr>
          <a:xfrm>
            <a:off x="2570850" y="2050600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→</a:t>
            </a:r>
            <a:endParaRPr dirty="0"/>
          </a:p>
        </p:txBody>
      </p:sp>
      <p:sp>
        <p:nvSpPr>
          <p:cNvPr id="726" name="Google Shape;726;p28"/>
          <p:cNvSpPr txBox="1"/>
          <p:nvPr/>
        </p:nvSpPr>
        <p:spPr>
          <a:xfrm>
            <a:off x="2848000" y="1694600"/>
            <a:ext cx="2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→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/>
      <p:bldP spid="725" grpId="0"/>
      <p:bldP spid="7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6" name="Google Shape;766;p30"/>
          <p:cNvCxnSpPr/>
          <p:nvPr/>
        </p:nvCxnSpPr>
        <p:spPr>
          <a:xfrm flipH="1">
            <a:off x="980450" y="1277425"/>
            <a:ext cx="686100" cy="29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7" name="Google Shape;767;p30"/>
          <p:cNvSpPr txBox="1"/>
          <p:nvPr/>
        </p:nvSpPr>
        <p:spPr>
          <a:xfrm>
            <a:off x="925699" y="2079713"/>
            <a:ext cx="723101" cy="492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Detection</a:t>
            </a:r>
            <a:endParaRPr sz="1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Key 2</a:t>
            </a:r>
            <a:endParaRPr sz="1000" dirty="0"/>
          </a:p>
        </p:txBody>
      </p:sp>
      <p:cxnSp>
        <p:nvCxnSpPr>
          <p:cNvPr id="768" name="Google Shape;768;p30"/>
          <p:cNvCxnSpPr/>
          <p:nvPr/>
        </p:nvCxnSpPr>
        <p:spPr>
          <a:xfrm rot="10800000">
            <a:off x="980350" y="1765375"/>
            <a:ext cx="669300" cy="25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9" name="Google Shape;769;p30"/>
          <p:cNvCxnSpPr/>
          <p:nvPr/>
        </p:nvCxnSpPr>
        <p:spPr>
          <a:xfrm rot="10800000">
            <a:off x="980348" y="3792900"/>
            <a:ext cx="65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0" name="Google Shape;770;p30"/>
          <p:cNvCxnSpPr/>
          <p:nvPr/>
        </p:nvCxnSpPr>
        <p:spPr>
          <a:xfrm rot="10800000">
            <a:off x="980375" y="3990025"/>
            <a:ext cx="66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1" name="Google Shape;771;p30"/>
          <p:cNvSpPr txBox="1"/>
          <p:nvPr/>
        </p:nvSpPr>
        <p:spPr>
          <a:xfrm>
            <a:off x="926047" y="720763"/>
            <a:ext cx="722753" cy="492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Detection</a:t>
            </a:r>
            <a:endParaRPr sz="1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Key </a:t>
            </a:r>
            <a:r>
              <a:rPr lang="en" sz="1000" dirty="0"/>
              <a:t>1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772" name="Google Shape;772;p30"/>
          <p:cNvSpPr txBox="1"/>
          <p:nvPr/>
        </p:nvSpPr>
        <p:spPr>
          <a:xfrm>
            <a:off x="921149" y="4118197"/>
            <a:ext cx="723101" cy="492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Detection</a:t>
            </a:r>
            <a:endParaRPr sz="1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Key </a:t>
            </a:r>
            <a:r>
              <a:rPr lang="en" sz="1000" dirty="0"/>
              <a:t>2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773" name="Google Shape;773;p30"/>
          <p:cNvSpPr txBox="1"/>
          <p:nvPr/>
        </p:nvSpPr>
        <p:spPr>
          <a:xfrm>
            <a:off x="922531" y="3145463"/>
            <a:ext cx="721719" cy="492412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Detection</a:t>
            </a:r>
            <a:endParaRPr sz="1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Key </a:t>
            </a:r>
            <a:r>
              <a:rPr lang="en" sz="1000" dirty="0"/>
              <a:t>1</a:t>
            </a:r>
            <a:endParaRPr sz="1000" dirty="0">
              <a:solidFill>
                <a:srgbClr val="000000"/>
              </a:solidFill>
            </a:endParaRPr>
          </a:p>
        </p:txBody>
      </p:sp>
      <p:grpSp>
        <p:nvGrpSpPr>
          <p:cNvPr id="774" name="Google Shape;774;p30"/>
          <p:cNvGrpSpPr/>
          <p:nvPr/>
        </p:nvGrpSpPr>
        <p:grpSpPr>
          <a:xfrm>
            <a:off x="1041700" y="2350713"/>
            <a:ext cx="536700" cy="1116875"/>
            <a:chOff x="1096750" y="2350713"/>
            <a:chExt cx="536700" cy="1116875"/>
          </a:xfrm>
        </p:grpSpPr>
        <p:sp>
          <p:nvSpPr>
            <p:cNvPr id="775" name="Google Shape;775;p30"/>
            <p:cNvSpPr txBox="1"/>
            <p:nvPr/>
          </p:nvSpPr>
          <p:spPr>
            <a:xfrm>
              <a:off x="1096750" y="2350713"/>
              <a:ext cx="53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/>
                <a:t>~</a:t>
              </a:r>
              <a:endParaRPr sz="5200"/>
            </a:p>
          </p:txBody>
        </p:sp>
        <p:sp>
          <p:nvSpPr>
            <p:cNvPr id="776" name="Google Shape;776;p30"/>
            <p:cNvSpPr txBox="1"/>
            <p:nvPr/>
          </p:nvSpPr>
          <p:spPr>
            <a:xfrm>
              <a:off x="1096750" y="2482388"/>
              <a:ext cx="53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/>
                <a:t>~</a:t>
              </a:r>
              <a:endParaRPr sz="5200"/>
            </a:p>
          </p:txBody>
        </p:sp>
      </p:grpSp>
      <p:grpSp>
        <p:nvGrpSpPr>
          <p:cNvPr id="777" name="Google Shape;777;p30"/>
          <p:cNvGrpSpPr/>
          <p:nvPr/>
        </p:nvGrpSpPr>
        <p:grpSpPr>
          <a:xfrm>
            <a:off x="3944725" y="2454525"/>
            <a:ext cx="536700" cy="1113350"/>
            <a:chOff x="1041700" y="2360013"/>
            <a:chExt cx="536700" cy="1113350"/>
          </a:xfrm>
        </p:grpSpPr>
        <p:sp>
          <p:nvSpPr>
            <p:cNvPr id="778" name="Google Shape;778;p30"/>
            <p:cNvSpPr txBox="1"/>
            <p:nvPr/>
          </p:nvSpPr>
          <p:spPr>
            <a:xfrm>
              <a:off x="1041700" y="2360013"/>
              <a:ext cx="53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/>
                <a:t>~</a:t>
              </a:r>
              <a:endParaRPr sz="5200"/>
            </a:p>
          </p:txBody>
        </p:sp>
        <p:sp>
          <p:nvSpPr>
            <p:cNvPr id="779" name="Google Shape;779;p30"/>
            <p:cNvSpPr txBox="1"/>
            <p:nvPr/>
          </p:nvSpPr>
          <p:spPr>
            <a:xfrm>
              <a:off x="1041700" y="2488163"/>
              <a:ext cx="53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/>
                <a:t>~</a:t>
              </a:r>
              <a:endParaRPr sz="5200"/>
            </a:p>
          </p:txBody>
        </p:sp>
      </p:grpSp>
      <p:sp>
        <p:nvSpPr>
          <p:cNvPr id="780" name="Google Shape;780;p30"/>
          <p:cNvSpPr txBox="1"/>
          <p:nvPr/>
        </p:nvSpPr>
        <p:spPr>
          <a:xfrm>
            <a:off x="4834312" y="797713"/>
            <a:ext cx="812661" cy="338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Clue Key 1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781" name="Google Shape;781;p30"/>
          <p:cNvSpPr txBox="1"/>
          <p:nvPr/>
        </p:nvSpPr>
        <p:spPr>
          <a:xfrm>
            <a:off x="4834312" y="2007763"/>
            <a:ext cx="812663" cy="3387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Clue Key 2</a:t>
            </a:r>
            <a:endParaRPr sz="1000" dirty="0">
              <a:solidFill>
                <a:srgbClr val="000000"/>
              </a:solidFill>
            </a:endParaRPr>
          </a:p>
        </p:txBody>
      </p:sp>
      <p:sp>
        <p:nvSpPr>
          <p:cNvPr id="782" name="Google Shape;782;p30"/>
          <p:cNvSpPr txBox="1"/>
          <p:nvPr/>
        </p:nvSpPr>
        <p:spPr>
          <a:xfrm>
            <a:off x="4834312" y="3340850"/>
            <a:ext cx="812665" cy="338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Clue Key 1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783" name="Google Shape;783;p30"/>
          <p:cNvSpPr txBox="1"/>
          <p:nvPr/>
        </p:nvSpPr>
        <p:spPr>
          <a:xfrm>
            <a:off x="4834312" y="3951550"/>
            <a:ext cx="812671" cy="3387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Clue Key 2</a:t>
            </a:r>
            <a:endParaRPr sz="1000">
              <a:solidFill>
                <a:srgbClr val="000000"/>
              </a:solidFill>
            </a:endParaRPr>
          </a:p>
        </p:txBody>
      </p:sp>
      <p:grpSp>
        <p:nvGrpSpPr>
          <p:cNvPr id="784" name="Google Shape;784;p30"/>
          <p:cNvGrpSpPr/>
          <p:nvPr/>
        </p:nvGrpSpPr>
        <p:grpSpPr>
          <a:xfrm>
            <a:off x="7335488" y="1822238"/>
            <a:ext cx="536700" cy="1113350"/>
            <a:chOff x="1041700" y="2360013"/>
            <a:chExt cx="536700" cy="1113350"/>
          </a:xfrm>
        </p:grpSpPr>
        <p:sp>
          <p:nvSpPr>
            <p:cNvPr id="785" name="Google Shape;785;p30"/>
            <p:cNvSpPr txBox="1"/>
            <p:nvPr/>
          </p:nvSpPr>
          <p:spPr>
            <a:xfrm>
              <a:off x="1041700" y="2360013"/>
              <a:ext cx="53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/>
                <a:t>~</a:t>
              </a:r>
              <a:endParaRPr sz="5200"/>
            </a:p>
          </p:txBody>
        </p:sp>
        <p:sp>
          <p:nvSpPr>
            <p:cNvPr id="786" name="Google Shape;786;p30"/>
            <p:cNvSpPr txBox="1"/>
            <p:nvPr/>
          </p:nvSpPr>
          <p:spPr>
            <a:xfrm>
              <a:off x="1041700" y="2488163"/>
              <a:ext cx="53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/>
                <a:t>~</a:t>
              </a:r>
              <a:endParaRPr sz="5200"/>
            </a:p>
          </p:txBody>
        </p:sp>
      </p:grpSp>
      <p:sp>
        <p:nvSpPr>
          <p:cNvPr id="787" name="Google Shape;787;p30"/>
          <p:cNvSpPr txBox="1"/>
          <p:nvPr/>
        </p:nvSpPr>
        <p:spPr>
          <a:xfrm>
            <a:off x="8003609" y="797713"/>
            <a:ext cx="814786" cy="338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Clue Key 1</a:t>
            </a:r>
            <a:endParaRPr sz="1000" dirty="0"/>
          </a:p>
        </p:txBody>
      </p:sp>
      <p:sp>
        <p:nvSpPr>
          <p:cNvPr id="788" name="Google Shape;788;p30"/>
          <p:cNvSpPr txBox="1"/>
          <p:nvPr/>
        </p:nvSpPr>
        <p:spPr>
          <a:xfrm>
            <a:off x="6418069" y="2764785"/>
            <a:ext cx="762842" cy="492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Detection</a:t>
            </a:r>
            <a:endParaRPr sz="10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000000"/>
                </a:solidFill>
              </a:rPr>
              <a:t>Key </a:t>
            </a:r>
            <a:r>
              <a:rPr lang="en" sz="1000" dirty="0"/>
              <a:t>1</a:t>
            </a:r>
            <a:endParaRPr sz="1000" dirty="0">
              <a:solidFill>
                <a:srgbClr val="000000"/>
              </a:solidFill>
            </a:endParaRPr>
          </a:p>
        </p:txBody>
      </p:sp>
      <p:grpSp>
        <p:nvGrpSpPr>
          <p:cNvPr id="789" name="Google Shape;789;p30"/>
          <p:cNvGrpSpPr/>
          <p:nvPr/>
        </p:nvGrpSpPr>
        <p:grpSpPr>
          <a:xfrm>
            <a:off x="1639745" y="535210"/>
            <a:ext cx="652898" cy="906704"/>
            <a:chOff x="4509153" y="2080750"/>
            <a:chExt cx="722472" cy="1091100"/>
          </a:xfrm>
        </p:grpSpPr>
        <p:sp>
          <p:nvSpPr>
            <p:cNvPr id="790" name="Google Shape;790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91" name="Google Shape;791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p30"/>
            <p:cNvSpPr txBox="1"/>
            <p:nvPr/>
          </p:nvSpPr>
          <p:spPr>
            <a:xfrm>
              <a:off x="4509153" y="2088400"/>
              <a:ext cx="722472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93" name="Google Shape;793;p30"/>
          <p:cNvGrpSpPr/>
          <p:nvPr/>
        </p:nvGrpSpPr>
        <p:grpSpPr>
          <a:xfrm>
            <a:off x="258838" y="1211520"/>
            <a:ext cx="697757" cy="906681"/>
            <a:chOff x="3665052" y="2033986"/>
            <a:chExt cx="772110" cy="1145667"/>
          </a:xfrm>
        </p:grpSpPr>
        <p:sp>
          <p:nvSpPr>
            <p:cNvPr id="794" name="Google Shape;794;p30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95" name="Google Shape;79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79975" y="2329517"/>
              <a:ext cx="462857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6" name="Google Shape;796;p30"/>
            <p:cNvSpPr txBox="1"/>
            <p:nvPr/>
          </p:nvSpPr>
          <p:spPr>
            <a:xfrm>
              <a:off x="3665052" y="2033986"/>
              <a:ext cx="772110" cy="427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97" name="Google Shape;797;p30"/>
          <p:cNvSpPr txBox="1"/>
          <p:nvPr/>
        </p:nvSpPr>
        <p:spPr>
          <a:xfrm>
            <a:off x="211500" y="4604950"/>
            <a:ext cx="3037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Detection-key to detection-key unlinkability</a:t>
            </a:r>
            <a:endParaRPr/>
          </a:p>
        </p:txBody>
      </p:sp>
      <p:sp>
        <p:nvSpPr>
          <p:cNvPr id="798" name="Google Shape;798;p30"/>
          <p:cNvSpPr txBox="1"/>
          <p:nvPr/>
        </p:nvSpPr>
        <p:spPr>
          <a:xfrm>
            <a:off x="3171800" y="4609825"/>
            <a:ext cx="260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Clue-key to clue-key</a:t>
            </a:r>
            <a:br>
              <a:rPr lang="en"/>
            </a:br>
            <a:r>
              <a:rPr lang="en"/>
              <a:t>unlinkability</a:t>
            </a:r>
            <a:endParaRPr/>
          </a:p>
        </p:txBody>
      </p:sp>
      <p:sp>
        <p:nvSpPr>
          <p:cNvPr id="799" name="Google Shape;799;p30"/>
          <p:cNvSpPr txBox="1"/>
          <p:nvPr/>
        </p:nvSpPr>
        <p:spPr>
          <a:xfrm>
            <a:off x="6172400" y="4609825"/>
            <a:ext cx="2966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Clue-key to detection-key</a:t>
            </a:r>
            <a:br>
              <a:rPr lang="en"/>
            </a:br>
            <a:r>
              <a:rPr lang="en"/>
              <a:t>unlinkability</a:t>
            </a:r>
            <a:endParaRPr/>
          </a:p>
        </p:txBody>
      </p:sp>
      <p:cxnSp>
        <p:nvCxnSpPr>
          <p:cNvPr id="800" name="Google Shape;800;p30"/>
          <p:cNvCxnSpPr/>
          <p:nvPr/>
        </p:nvCxnSpPr>
        <p:spPr>
          <a:xfrm>
            <a:off x="2987138" y="522525"/>
            <a:ext cx="0" cy="463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30"/>
          <p:cNvCxnSpPr/>
          <p:nvPr/>
        </p:nvCxnSpPr>
        <p:spPr>
          <a:xfrm>
            <a:off x="6008925" y="522525"/>
            <a:ext cx="0" cy="463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2" name="Google Shape;802;p30"/>
          <p:cNvGrpSpPr/>
          <p:nvPr/>
        </p:nvGrpSpPr>
        <p:grpSpPr>
          <a:xfrm>
            <a:off x="1633262" y="1723773"/>
            <a:ext cx="659400" cy="906704"/>
            <a:chOff x="4501959" y="2080750"/>
            <a:chExt cx="729666" cy="1091100"/>
          </a:xfrm>
        </p:grpSpPr>
        <p:sp>
          <p:nvSpPr>
            <p:cNvPr id="803" name="Google Shape;803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4" name="Google Shape;804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30"/>
            <p:cNvSpPr txBox="1"/>
            <p:nvPr/>
          </p:nvSpPr>
          <p:spPr>
            <a:xfrm>
              <a:off x="4501959" y="2088400"/>
              <a:ext cx="729666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6" name="Google Shape;806;p30"/>
          <p:cNvGrpSpPr/>
          <p:nvPr/>
        </p:nvGrpSpPr>
        <p:grpSpPr>
          <a:xfrm>
            <a:off x="1639744" y="3446073"/>
            <a:ext cx="651539" cy="906704"/>
            <a:chOff x="4510657" y="2080750"/>
            <a:chExt cx="720968" cy="1091100"/>
          </a:xfrm>
        </p:grpSpPr>
        <p:sp>
          <p:nvSpPr>
            <p:cNvPr id="807" name="Google Shape;807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8" name="Google Shape;808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9" name="Google Shape;809;p30"/>
            <p:cNvSpPr txBox="1"/>
            <p:nvPr/>
          </p:nvSpPr>
          <p:spPr>
            <a:xfrm>
              <a:off x="4510657" y="2088400"/>
              <a:ext cx="720968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10" name="Google Shape;810;p30"/>
          <p:cNvGrpSpPr/>
          <p:nvPr/>
        </p:nvGrpSpPr>
        <p:grpSpPr>
          <a:xfrm>
            <a:off x="270623" y="3430635"/>
            <a:ext cx="647335" cy="922129"/>
            <a:chOff x="3678098" y="2014466"/>
            <a:chExt cx="716316" cy="1165187"/>
          </a:xfrm>
        </p:grpSpPr>
        <p:sp>
          <p:nvSpPr>
            <p:cNvPr id="811" name="Google Shape;811;p30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2" name="Google Shape;81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79975" y="2329517"/>
              <a:ext cx="462857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3" name="Google Shape;813;p30"/>
            <p:cNvSpPr txBox="1"/>
            <p:nvPr/>
          </p:nvSpPr>
          <p:spPr>
            <a:xfrm>
              <a:off x="3678098" y="2014466"/>
              <a:ext cx="716316" cy="4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14" name="Google Shape;814;p30"/>
          <p:cNvGrpSpPr/>
          <p:nvPr/>
        </p:nvGrpSpPr>
        <p:grpSpPr>
          <a:xfrm>
            <a:off x="4119486" y="617248"/>
            <a:ext cx="661797" cy="906704"/>
            <a:chOff x="4499306" y="2080750"/>
            <a:chExt cx="732319" cy="1091100"/>
          </a:xfrm>
        </p:grpSpPr>
        <p:sp>
          <p:nvSpPr>
            <p:cNvPr id="815" name="Google Shape;815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6" name="Google Shape;816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7" name="Google Shape;817;p30"/>
            <p:cNvSpPr txBox="1"/>
            <p:nvPr/>
          </p:nvSpPr>
          <p:spPr>
            <a:xfrm>
              <a:off x="4499306" y="2088400"/>
              <a:ext cx="732319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18" name="Google Shape;818;p30"/>
          <p:cNvGrpSpPr/>
          <p:nvPr/>
        </p:nvGrpSpPr>
        <p:grpSpPr>
          <a:xfrm>
            <a:off x="4119490" y="1805810"/>
            <a:ext cx="661806" cy="906704"/>
            <a:chOff x="4499297" y="2080750"/>
            <a:chExt cx="732329" cy="1091100"/>
          </a:xfrm>
        </p:grpSpPr>
        <p:sp>
          <p:nvSpPr>
            <p:cNvPr id="819" name="Google Shape;819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0" name="Google Shape;820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1" name="Google Shape;821;p30"/>
            <p:cNvSpPr txBox="1"/>
            <p:nvPr/>
          </p:nvSpPr>
          <p:spPr>
            <a:xfrm>
              <a:off x="4499297" y="2088400"/>
              <a:ext cx="732329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22" name="Google Shape;822;p30"/>
          <p:cNvGrpSpPr/>
          <p:nvPr/>
        </p:nvGrpSpPr>
        <p:grpSpPr>
          <a:xfrm>
            <a:off x="3512469" y="1217708"/>
            <a:ext cx="697851" cy="900481"/>
            <a:chOff x="3659642" y="2041820"/>
            <a:chExt cx="772215" cy="1137833"/>
          </a:xfrm>
        </p:grpSpPr>
        <p:sp>
          <p:nvSpPr>
            <p:cNvPr id="823" name="Google Shape;823;p30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4" name="Google Shape;824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79975" y="2329517"/>
              <a:ext cx="462857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0"/>
            <p:cNvSpPr txBox="1"/>
            <p:nvPr/>
          </p:nvSpPr>
          <p:spPr>
            <a:xfrm>
              <a:off x="3659642" y="2041820"/>
              <a:ext cx="772215" cy="427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26" name="Google Shape;826;p30"/>
          <p:cNvGrpSpPr/>
          <p:nvPr/>
        </p:nvGrpSpPr>
        <p:grpSpPr>
          <a:xfrm>
            <a:off x="4119488" y="3389448"/>
            <a:ext cx="671523" cy="906704"/>
            <a:chOff x="4488544" y="2080750"/>
            <a:chExt cx="743081" cy="1091100"/>
          </a:xfrm>
        </p:grpSpPr>
        <p:sp>
          <p:nvSpPr>
            <p:cNvPr id="827" name="Google Shape;827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8" name="Google Shape;828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9" name="Google Shape;829;p30"/>
            <p:cNvSpPr txBox="1"/>
            <p:nvPr/>
          </p:nvSpPr>
          <p:spPr>
            <a:xfrm>
              <a:off x="4488544" y="2088400"/>
              <a:ext cx="743081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30" name="Google Shape;830;p30"/>
          <p:cNvGrpSpPr/>
          <p:nvPr/>
        </p:nvGrpSpPr>
        <p:grpSpPr>
          <a:xfrm>
            <a:off x="3516872" y="3389457"/>
            <a:ext cx="638863" cy="906669"/>
            <a:chOff x="3664518" y="2034001"/>
            <a:chExt cx="706942" cy="1145652"/>
          </a:xfrm>
        </p:grpSpPr>
        <p:sp>
          <p:nvSpPr>
            <p:cNvPr id="831" name="Google Shape;831;p30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2" name="Google Shape;83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79975" y="2329517"/>
              <a:ext cx="462857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3" name="Google Shape;833;p30"/>
            <p:cNvSpPr txBox="1"/>
            <p:nvPr/>
          </p:nvSpPr>
          <p:spPr>
            <a:xfrm>
              <a:off x="3664518" y="2034001"/>
              <a:ext cx="706942" cy="427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34" name="Google Shape;834;p30"/>
          <p:cNvGrpSpPr/>
          <p:nvPr/>
        </p:nvGrpSpPr>
        <p:grpSpPr>
          <a:xfrm>
            <a:off x="6503493" y="1790705"/>
            <a:ext cx="668400" cy="921784"/>
            <a:chOff x="3683861" y="2014902"/>
            <a:chExt cx="739626" cy="1164751"/>
          </a:xfrm>
        </p:grpSpPr>
        <p:sp>
          <p:nvSpPr>
            <p:cNvPr id="835" name="Google Shape;835;p30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6" name="Google Shape;83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79975" y="2329517"/>
              <a:ext cx="462857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30"/>
            <p:cNvSpPr txBox="1"/>
            <p:nvPr/>
          </p:nvSpPr>
          <p:spPr>
            <a:xfrm>
              <a:off x="3683861" y="2014902"/>
              <a:ext cx="739626" cy="4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0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38" name="Google Shape;838;p30"/>
          <p:cNvGrpSpPr/>
          <p:nvPr/>
        </p:nvGrpSpPr>
        <p:grpSpPr>
          <a:xfrm>
            <a:off x="7318154" y="513723"/>
            <a:ext cx="657252" cy="906704"/>
            <a:chOff x="4504335" y="2080750"/>
            <a:chExt cx="727290" cy="1091100"/>
          </a:xfrm>
        </p:grpSpPr>
        <p:sp>
          <p:nvSpPr>
            <p:cNvPr id="839" name="Google Shape;839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0" name="Google Shape;840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1" name="Google Shape;841;p30"/>
            <p:cNvSpPr txBox="1"/>
            <p:nvPr/>
          </p:nvSpPr>
          <p:spPr>
            <a:xfrm>
              <a:off x="4504335" y="2088969"/>
              <a:ext cx="708112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42" name="Google Shape;842;p30"/>
          <p:cNvSpPr txBox="1"/>
          <p:nvPr/>
        </p:nvSpPr>
        <p:spPr>
          <a:xfrm>
            <a:off x="8059484" y="3595081"/>
            <a:ext cx="834838" cy="338524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Clue Key 2</a:t>
            </a:r>
            <a:endParaRPr sz="1000" dirty="0"/>
          </a:p>
        </p:txBody>
      </p:sp>
      <p:grpSp>
        <p:nvGrpSpPr>
          <p:cNvPr id="843" name="Google Shape;843;p30"/>
          <p:cNvGrpSpPr/>
          <p:nvPr/>
        </p:nvGrpSpPr>
        <p:grpSpPr>
          <a:xfrm>
            <a:off x="7342290" y="3335913"/>
            <a:ext cx="682262" cy="906704"/>
            <a:chOff x="4476660" y="2080750"/>
            <a:chExt cx="754965" cy="1091100"/>
          </a:xfrm>
        </p:grpSpPr>
        <p:sp>
          <p:nvSpPr>
            <p:cNvPr id="844" name="Google Shape;844;p30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5" name="Google Shape;845;p30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p30"/>
            <p:cNvSpPr txBox="1"/>
            <p:nvPr/>
          </p:nvSpPr>
          <p:spPr>
            <a:xfrm>
              <a:off x="4476660" y="2094249"/>
              <a:ext cx="739319" cy="3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9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unlinkability (defined and attained)</a:t>
            </a:r>
            <a:endParaRPr/>
          </a:p>
        </p:txBody>
      </p:sp>
      <p:sp>
        <p:nvSpPr>
          <p:cNvPr id="848" name="Google Shape;848;p30"/>
          <p:cNvSpPr txBox="1"/>
          <p:nvPr/>
        </p:nvSpPr>
        <p:spPr>
          <a:xfrm>
            <a:off x="5474975" y="55850"/>
            <a:ext cx="366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FMD and PS are vulnerable.</a:t>
            </a:r>
            <a:endParaRPr sz="21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4333825" y="2643100"/>
            <a:ext cx="30597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0" name="Google Shape;60;p12"/>
          <p:cNvSpPr txBox="1"/>
          <p:nvPr/>
        </p:nvSpPr>
        <p:spPr>
          <a:xfrm rot="1243">
            <a:off x="5657164" y="2378850"/>
            <a:ext cx="8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Retrieve</a:t>
            </a:r>
            <a:endParaRPr sz="1200"/>
          </a:p>
        </p:txBody>
      </p:sp>
      <p:grpSp>
        <p:nvGrpSpPr>
          <p:cNvPr id="61" name="Google Shape;61;p12"/>
          <p:cNvGrpSpPr/>
          <p:nvPr/>
        </p:nvGrpSpPr>
        <p:grpSpPr>
          <a:xfrm>
            <a:off x="7281333" y="2096700"/>
            <a:ext cx="752242" cy="1091100"/>
            <a:chOff x="4479383" y="2080750"/>
            <a:chExt cx="752242" cy="1091100"/>
          </a:xfrm>
        </p:grpSpPr>
        <p:sp>
          <p:nvSpPr>
            <p:cNvPr id="62" name="Google Shape;62;p12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3" name="Google Shape;63;p12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2"/>
            <p:cNvSpPr txBox="1"/>
            <p:nvPr/>
          </p:nvSpPr>
          <p:spPr>
            <a:xfrm>
              <a:off x="4479383" y="2088400"/>
              <a:ext cx="752242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5" name="Google Shape;65;p12"/>
          <p:cNvPicPr preferRelativeResize="0"/>
          <p:nvPr/>
        </p:nvPicPr>
        <p:blipFill rotWithShape="1">
          <a:blip r:embed="rId4">
            <a:alphaModFix/>
          </a:blip>
          <a:srcRect l="23015" t="32891" r="20766" b="34690"/>
          <a:stretch/>
        </p:blipFill>
        <p:spPr>
          <a:xfrm>
            <a:off x="4405675" y="872038"/>
            <a:ext cx="1080650" cy="3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/>
        </p:nvSpPr>
        <p:spPr>
          <a:xfrm>
            <a:off x="0" y="3413400"/>
            <a:ext cx="30081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42700"/>
                </a:solidFill>
              </a:rPr>
              <a:t>Sending privacy</a:t>
            </a:r>
            <a:endParaRPr sz="1700">
              <a:solidFill>
                <a:srgbClr val="A427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Riposte [CGBM15]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Dandelion [VFV17]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Dandelion++ [FVBDBMV18]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Signal’s Sealed Sender [Lun18]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+ improvement [</a:t>
            </a:r>
            <a:r>
              <a:rPr lang="en" sz="1200">
                <a:solidFill>
                  <a:schemeClr val="dk1"/>
                </a:solidFill>
              </a:rPr>
              <a:t>MKARW21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2825875" y="3873600"/>
            <a:ext cx="30081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42700"/>
                </a:solidFill>
              </a:rPr>
              <a:t>Bulletin board privacy</a:t>
            </a:r>
            <a:endParaRPr sz="1700">
              <a:solidFill>
                <a:srgbClr val="A427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Zerocash [BSCGMTV14,...]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Monero  [Noe15,...]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8" name="Google Shape;68;p12"/>
          <p:cNvGrpSpPr/>
          <p:nvPr/>
        </p:nvGrpSpPr>
        <p:grpSpPr>
          <a:xfrm>
            <a:off x="126225" y="1153488"/>
            <a:ext cx="639900" cy="1091100"/>
            <a:chOff x="1631600" y="2080750"/>
            <a:chExt cx="639900" cy="1091100"/>
          </a:xfrm>
        </p:grpSpPr>
        <p:sp>
          <p:nvSpPr>
            <p:cNvPr id="69" name="Google Shape;69;p12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0" name="Google Shape;70;p12"/>
            <p:cNvPicPr preferRelativeResize="0"/>
            <p:nvPr/>
          </p:nvPicPr>
          <p:blipFill rotWithShape="1">
            <a:blip r:embed="rId5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2"/>
            <p:cNvSpPr txBox="1"/>
            <p:nvPr/>
          </p:nvSpPr>
          <p:spPr>
            <a:xfrm>
              <a:off x="1652050" y="2080763"/>
              <a:ext cx="53651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2" name="Google Shape;72;p12"/>
          <p:cNvSpPr txBox="1"/>
          <p:nvPr/>
        </p:nvSpPr>
        <p:spPr>
          <a:xfrm>
            <a:off x="844725" y="1437788"/>
            <a:ext cx="8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Generate</a:t>
            </a:r>
            <a:endParaRPr sz="1100"/>
          </a:p>
        </p:txBody>
      </p:sp>
      <p:sp>
        <p:nvSpPr>
          <p:cNvPr id="73" name="Google Shape;73;p12"/>
          <p:cNvSpPr txBox="1"/>
          <p:nvPr/>
        </p:nvSpPr>
        <p:spPr>
          <a:xfrm>
            <a:off x="1258275" y="2093025"/>
            <a:ext cx="12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Text message,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coin transfer,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etc.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766125" y="1611950"/>
            <a:ext cx="2342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75" name="Google Shape;75;p12"/>
          <p:cNvGraphicFramePr/>
          <p:nvPr/>
        </p:nvGraphicFramePr>
        <p:xfrm>
          <a:off x="1564150" y="1837688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6" name="Google Shape;76;p12"/>
          <p:cNvPicPr preferRelativeResize="0"/>
          <p:nvPr/>
        </p:nvPicPr>
        <p:blipFill rotWithShape="1">
          <a:blip r:embed="rId6">
            <a:alphaModFix/>
          </a:blip>
          <a:srcRect t="34073" b="33169"/>
          <a:stretch/>
        </p:blipFill>
        <p:spPr>
          <a:xfrm>
            <a:off x="5481200" y="873088"/>
            <a:ext cx="930382" cy="3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/>
        </p:nvSpPr>
        <p:spPr>
          <a:xfrm>
            <a:off x="6346550" y="3873600"/>
            <a:ext cx="2216400" cy="93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42700"/>
                </a:solidFill>
              </a:rPr>
              <a:t>Recipient </a:t>
            </a:r>
            <a:r>
              <a:rPr lang="en" sz="1700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rPr>
              <a:t>privacy</a:t>
            </a:r>
            <a:br>
              <a:rPr lang="en" sz="2200">
                <a:solidFill>
                  <a:srgbClr val="A427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receive pertinent messages without leaking identity</a:t>
            </a:r>
            <a:r>
              <a:rPr lang="en" sz="1200"/>
              <a:t> or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metadata? </a:t>
            </a:r>
            <a:endParaRPr sz="1200"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- anonymous message delivery systems</a:t>
            </a:r>
            <a:endParaRPr/>
          </a:p>
        </p:txBody>
      </p:sp>
      <p:graphicFrame>
        <p:nvGraphicFramePr>
          <p:cNvPr id="79" name="Google Shape;79;p12"/>
          <p:cNvGraphicFramePr/>
          <p:nvPr>
            <p:extLst>
              <p:ext uri="{D42A27DB-BD31-4B8C-83A1-F6EECF244321}">
                <p14:modId xmlns:p14="http://schemas.microsoft.com/office/powerpoint/2010/main" val="3991923988"/>
              </p:ext>
            </p:extLst>
          </p:nvPr>
        </p:nvGraphicFramePr>
        <p:xfrm>
          <a:off x="6346550" y="2852538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Google Shape;80;p12"/>
          <p:cNvSpPr txBox="1"/>
          <p:nvPr/>
        </p:nvSpPr>
        <p:spPr>
          <a:xfrm>
            <a:off x="0" y="4815100"/>
            <a:ext cx="6415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Alpenhorn [LZ16]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7">
            <a:alphaModFix/>
          </a:blip>
          <a:srcRect t="10824" b="16134"/>
          <a:stretch/>
        </p:blipFill>
        <p:spPr>
          <a:xfrm>
            <a:off x="6411575" y="873087"/>
            <a:ext cx="829500" cy="30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 rotWithShape="1">
          <a:blip r:embed="rId8">
            <a:alphaModFix/>
          </a:blip>
          <a:srcRect b="-7956"/>
          <a:stretch/>
        </p:blipFill>
        <p:spPr>
          <a:xfrm>
            <a:off x="7239875" y="873076"/>
            <a:ext cx="1070400" cy="3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/>
          <p:nvPr/>
        </p:nvSpPr>
        <p:spPr>
          <a:xfrm>
            <a:off x="3108625" y="746100"/>
            <a:ext cx="1225200" cy="2764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3337001" y="809400"/>
            <a:ext cx="863524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85" name="Google Shape;85;p12"/>
          <p:cNvGraphicFramePr/>
          <p:nvPr/>
        </p:nvGraphicFramePr>
        <p:xfrm>
          <a:off x="3350263" y="1240500"/>
          <a:ext cx="741775" cy="204750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7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" name="Google Shape;86;p12"/>
          <p:cNvSpPr/>
          <p:nvPr/>
        </p:nvSpPr>
        <p:spPr>
          <a:xfrm>
            <a:off x="3633013" y="2002850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1784263" y="1922025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7;p12">
            <a:extLst>
              <a:ext uri="{FF2B5EF4-FFF2-40B4-BE49-F238E27FC236}">
                <a16:creationId xmlns:a16="http://schemas.microsoft.com/office/drawing/2014/main" id="{5092F2F7-101D-D258-2B50-455DBDF93BB3}"/>
              </a:ext>
            </a:extLst>
          </p:cNvPr>
          <p:cNvSpPr/>
          <p:nvPr/>
        </p:nvSpPr>
        <p:spPr>
          <a:xfrm>
            <a:off x="6566675" y="2932238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31"/>
          <p:cNvPicPr preferRelativeResize="0"/>
          <p:nvPr/>
        </p:nvPicPr>
        <p:blipFill rotWithShape="1">
          <a:blip r:embed="rId3">
            <a:alphaModFix/>
          </a:blip>
          <a:srcRect t="1837" b="1431"/>
          <a:stretch/>
        </p:blipFill>
        <p:spPr>
          <a:xfrm>
            <a:off x="1080875" y="820525"/>
            <a:ext cx="7297701" cy="415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31"/>
          <p:cNvSpPr txBox="1"/>
          <p:nvPr/>
        </p:nvSpPr>
        <p:spPr>
          <a:xfrm>
            <a:off x="657525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5" name="Google Shape;855;p31"/>
          <p:cNvSpPr/>
          <p:nvPr/>
        </p:nvSpPr>
        <p:spPr>
          <a:xfrm>
            <a:off x="7272700" y="851075"/>
            <a:ext cx="1106100" cy="40770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856" name="Google Shape;856;p31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Detection benchmarks (N = 500,000, k = 50)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550" y="569600"/>
            <a:ext cx="6029850" cy="441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32"/>
          <p:cNvPicPr preferRelativeResize="0"/>
          <p:nvPr/>
        </p:nvPicPr>
        <p:blipFill rotWithShape="1">
          <a:blip r:embed="rId4">
            <a:alphaModFix/>
          </a:blip>
          <a:srcRect t="16850" r="62623" b="953"/>
          <a:stretch/>
        </p:blipFill>
        <p:spPr>
          <a:xfrm>
            <a:off x="160325" y="1247200"/>
            <a:ext cx="2653224" cy="369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32"/>
          <p:cNvSpPr/>
          <p:nvPr/>
        </p:nvSpPr>
        <p:spPr>
          <a:xfrm>
            <a:off x="6652000" y="788900"/>
            <a:ext cx="2152500" cy="41562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864" name="Google Shape;86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4638" y="3473325"/>
            <a:ext cx="681125" cy="4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2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benchmarks (N = 500,000, k = 50)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33"/>
          <p:cNvPicPr preferRelativeResize="0"/>
          <p:nvPr/>
        </p:nvPicPr>
        <p:blipFill rotWithShape="1">
          <a:blip r:embed="rId3">
            <a:alphaModFix/>
          </a:blip>
          <a:srcRect l="49176" b="23838"/>
          <a:stretch/>
        </p:blipFill>
        <p:spPr>
          <a:xfrm>
            <a:off x="441780" y="2672710"/>
            <a:ext cx="3580845" cy="247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33"/>
          <p:cNvCxnSpPr/>
          <p:nvPr/>
        </p:nvCxnSpPr>
        <p:spPr>
          <a:xfrm rot="10800000">
            <a:off x="10199800" y="2168725"/>
            <a:ext cx="16800" cy="43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2" name="Google Shape;872;p33"/>
          <p:cNvSpPr txBox="1"/>
          <p:nvPr/>
        </p:nvSpPr>
        <p:spPr>
          <a:xfrm>
            <a:off x="4431150" y="1785700"/>
            <a:ext cx="459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For N&gt;300,000 messages, our OMR1p has the lowest costs for the recipients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873" name="Google Shape;873;p33"/>
          <p:cNvCxnSpPr/>
          <p:nvPr/>
        </p:nvCxnSpPr>
        <p:spPr>
          <a:xfrm rot="10800000">
            <a:off x="11028700" y="1898125"/>
            <a:ext cx="169200" cy="27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74" name="Google Shape;874;p33"/>
          <p:cNvPicPr preferRelativeResize="0"/>
          <p:nvPr/>
        </p:nvPicPr>
        <p:blipFill rotWithShape="1">
          <a:blip r:embed="rId3">
            <a:alphaModFix/>
          </a:blip>
          <a:srcRect t="2902" r="51148" b="27167"/>
          <a:stretch/>
        </p:blipFill>
        <p:spPr>
          <a:xfrm>
            <a:off x="441775" y="507675"/>
            <a:ext cx="3441952" cy="2268624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3"/>
          <p:cNvSpPr txBox="1"/>
          <p:nvPr/>
        </p:nvSpPr>
        <p:spPr>
          <a:xfrm>
            <a:off x="3883725" y="507675"/>
            <a:ext cx="425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Digest size </a:t>
            </a:r>
            <a:br>
              <a:rPr lang="en"/>
            </a:br>
            <a:r>
              <a:rPr lang="en"/>
              <a:t>vs. number of messages</a:t>
            </a:r>
            <a:endParaRPr/>
          </a:p>
        </p:txBody>
      </p:sp>
      <p:sp>
        <p:nvSpPr>
          <p:cNvPr id="876" name="Google Shape;876;p33"/>
          <p:cNvSpPr txBox="1"/>
          <p:nvPr/>
        </p:nvSpPr>
        <p:spPr>
          <a:xfrm>
            <a:off x="3883725" y="2776300"/>
            <a:ext cx="425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Recipient computation time </a:t>
            </a:r>
            <a:br>
              <a:rPr lang="en"/>
            </a:br>
            <a:r>
              <a:rPr lang="en"/>
              <a:t>vs. number of messages</a:t>
            </a:r>
            <a:endParaRPr/>
          </a:p>
        </p:txBody>
      </p:sp>
      <p:cxnSp>
        <p:nvCxnSpPr>
          <p:cNvPr id="877" name="Google Shape;877;p33"/>
          <p:cNvCxnSpPr/>
          <p:nvPr/>
        </p:nvCxnSpPr>
        <p:spPr>
          <a:xfrm>
            <a:off x="3041600" y="1703300"/>
            <a:ext cx="0" cy="3150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78" name="Google Shape;878;p33"/>
          <p:cNvCxnSpPr/>
          <p:nvPr/>
        </p:nvCxnSpPr>
        <p:spPr>
          <a:xfrm>
            <a:off x="2279600" y="1932518"/>
            <a:ext cx="0" cy="2921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79" name="Google Shape;879;p33"/>
          <p:cNvSpPr txBox="1"/>
          <p:nvPr/>
        </p:nvSpPr>
        <p:spPr>
          <a:xfrm>
            <a:off x="4431150" y="4238988"/>
            <a:ext cx="425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… while attaining the strongest privacy guarantees and under minimal environmental/trust assumptions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80" name="Google Shape;880;p33"/>
          <p:cNvSpPr txBox="1"/>
          <p:nvPr/>
        </p:nvSpPr>
        <p:spPr>
          <a:xfrm>
            <a:off x="4431150" y="3623388"/>
            <a:ext cx="459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For N&gt;10,000,000 messages, our OMR2p has the lowest costs for the recipients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881" name="Google Shape;881;p33"/>
          <p:cNvCxnSpPr>
            <a:endCxn id="872" idx="1"/>
          </p:cNvCxnSpPr>
          <p:nvPr/>
        </p:nvCxnSpPr>
        <p:spPr>
          <a:xfrm>
            <a:off x="2279550" y="2093500"/>
            <a:ext cx="2151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2" name="Google Shape;882;p33"/>
          <p:cNvCxnSpPr/>
          <p:nvPr/>
        </p:nvCxnSpPr>
        <p:spPr>
          <a:xfrm>
            <a:off x="3041600" y="3931188"/>
            <a:ext cx="1389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3" name="Google Shape;883;p33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of recipient costs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4"/>
          <p:cNvSpPr txBox="1">
            <a:spLocks noGrp="1"/>
          </p:cNvSpPr>
          <p:nvPr>
            <p:ph type="body" idx="4294967295"/>
          </p:nvPr>
        </p:nvSpPr>
        <p:spPr>
          <a:xfrm>
            <a:off x="311700" y="816275"/>
            <a:ext cx="8520600" cy="366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Concrete retrieval costs</a:t>
            </a:r>
            <a:endParaRPr sz="2000"/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$1.02 per million payments scanned (based on GCP cost)</a:t>
            </a:r>
            <a:endParaRPr sz="1700"/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$0.02/month for Zcash, $1.66/month for Monero</a:t>
            </a:r>
            <a:endParaRPr sz="1700"/>
          </a:p>
          <a:p>
            <a:pPr marL="457200" lvl="0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Integration considerations</a:t>
            </a:r>
            <a:endParaRPr sz="2000"/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Payload Size: </a:t>
            </a:r>
            <a:r>
              <a:rPr lang="en" sz="1400"/>
              <a:t>for Zcash, 612 bytes sizes</a:t>
            </a:r>
            <a:endParaRPr sz="1400"/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Clue Key Distribution</a:t>
            </a:r>
            <a:endParaRPr sz="1700"/>
          </a:p>
          <a:p>
            <a: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embedded in the recipient’s public address</a:t>
            </a:r>
            <a:endParaRPr sz="1400"/>
          </a:p>
          <a:p>
            <a: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short URL from which the clue key can be fetched (senders using Tor or IPFS)</a:t>
            </a:r>
            <a:endParaRPr sz="1400"/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Clue Embedding</a:t>
            </a:r>
            <a:endParaRPr sz="1700"/>
          </a:p>
          <a:p>
            <a: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956 bytes, close to a Zcash shielded transaction (which is 1.3kB)</a:t>
            </a:r>
            <a:endParaRPr sz="1400"/>
          </a:p>
          <a:p>
            <a: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extend the transaction format with a dedicated clue field</a:t>
            </a:r>
            <a:endParaRPr sz="1400"/>
          </a:p>
          <a:p>
            <a: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other ways like OP_RETURN field in Zcash transactions</a:t>
            </a:r>
            <a:endParaRPr sz="1400"/>
          </a:p>
          <a:p>
            <a:pPr marL="914400" lvl="1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Detection Latency</a:t>
            </a:r>
            <a:endParaRPr sz="1700"/>
          </a:p>
          <a:p>
            <a: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Streaming updates reduces latency to 0.0005 core-seconds/msg</a:t>
            </a:r>
            <a:endParaRPr sz="1400"/>
          </a:p>
        </p:txBody>
      </p:sp>
      <p:sp>
        <p:nvSpPr>
          <p:cNvPr id="889" name="Google Shape;889;p34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prospects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5"/>
          <p:cNvSpPr txBox="1">
            <a:spLocks noGrp="1"/>
          </p:cNvSpPr>
          <p:nvPr>
            <p:ph type="body" idx="4294967295"/>
          </p:nvPr>
        </p:nvSpPr>
        <p:spPr>
          <a:xfrm>
            <a:off x="311700" y="562800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Ongoing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>
                <a:solidFill>
                  <a:schemeClr val="dk1"/>
                </a:solidFill>
              </a:rPr>
              <a:t>Reducing detector cost (~2.5x faster)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Group messaging (one msg, multiple recipients)</a:t>
            </a:r>
            <a:endParaRPr sz="1600" dirty="0"/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Integrations</a:t>
            </a:r>
            <a:endParaRPr sz="16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/>
              <a:t>Future directions</a:t>
            </a:r>
            <a:endParaRPr sz="1600" dirty="0"/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Reducing size of clue, clue key, detection key</a:t>
            </a:r>
            <a:endParaRPr sz="1600" dirty="0"/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DoS-Resistance from standard assumptions</a:t>
            </a:r>
            <a:endParaRPr sz="1600" dirty="0"/>
          </a:p>
          <a:p>
            <a:pPr marL="457200" lvl="0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Integrity against fully-malicious detectors</a:t>
            </a:r>
            <a:endParaRPr sz="16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95" name="Google Shape;895;p35"/>
          <p:cNvSpPr txBox="1"/>
          <p:nvPr/>
        </p:nvSpPr>
        <p:spPr>
          <a:xfrm>
            <a:off x="657525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6" name="Google Shape;896;p35"/>
          <p:cNvSpPr txBox="1">
            <a:spLocks noGrp="1"/>
          </p:cNvSpPr>
          <p:nvPr>
            <p:ph type="body" idx="4294967295"/>
          </p:nvPr>
        </p:nvSpPr>
        <p:spPr>
          <a:xfrm>
            <a:off x="311675" y="4658402"/>
            <a:ext cx="8520600" cy="48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github.com/ZeyuThomasLiu/ObliviousMessageRetrival</a:t>
            </a:r>
            <a:endParaRPr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7" name="Google Shape;897;p35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898" name="Google Shape;898;p35"/>
          <p:cNvSpPr txBox="1">
            <a:spLocks noGrp="1"/>
          </p:cNvSpPr>
          <p:nvPr>
            <p:ph type="title"/>
          </p:nvPr>
        </p:nvSpPr>
        <p:spPr>
          <a:xfrm>
            <a:off x="311675" y="4179583"/>
            <a:ext cx="8520600" cy="519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1A1A1A"/>
                </a:solidFill>
              </a:rPr>
              <a:t>Code</a:t>
            </a:r>
            <a:endParaRPr sz="2300" b="1">
              <a:solidFill>
                <a:srgbClr val="1A1A1A"/>
              </a:solidFill>
            </a:endParaRPr>
          </a:p>
        </p:txBody>
      </p:sp>
      <p:sp>
        <p:nvSpPr>
          <p:cNvPr id="899" name="Google Shape;899;p35"/>
          <p:cNvSpPr txBox="1">
            <a:spLocks noGrp="1"/>
          </p:cNvSpPr>
          <p:nvPr>
            <p:ph type="body" idx="4294967295"/>
          </p:nvPr>
        </p:nvSpPr>
        <p:spPr>
          <a:xfrm>
            <a:off x="311675" y="3777719"/>
            <a:ext cx="8520600" cy="48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ia.cr/2021/1256</a:t>
            </a:r>
            <a:endParaRPr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00" name="Google Shape;900;p35"/>
          <p:cNvSpPr txBox="1">
            <a:spLocks noGrp="1"/>
          </p:cNvSpPr>
          <p:nvPr>
            <p:ph type="title"/>
          </p:nvPr>
        </p:nvSpPr>
        <p:spPr>
          <a:xfrm>
            <a:off x="311675" y="3298901"/>
            <a:ext cx="8520600" cy="519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1A1A1A"/>
                </a:solidFill>
              </a:rPr>
              <a:t>Paper</a:t>
            </a:r>
            <a:endParaRPr sz="2300" b="1">
              <a:solidFill>
                <a:srgbClr val="1A1A1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766125" y="1611950"/>
            <a:ext cx="2342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3" name="Google Shape;93;p13"/>
          <p:cNvSpPr txBox="1"/>
          <p:nvPr/>
        </p:nvSpPr>
        <p:spPr>
          <a:xfrm>
            <a:off x="657525" y="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126225" y="1153488"/>
            <a:ext cx="639900" cy="1091100"/>
            <a:chOff x="1631600" y="2080750"/>
            <a:chExt cx="639900" cy="1091100"/>
          </a:xfrm>
        </p:grpSpPr>
        <p:sp>
          <p:nvSpPr>
            <p:cNvPr id="95" name="Google Shape;95;p13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13"/>
            <p:cNvPicPr preferRelativeResize="0"/>
            <p:nvPr/>
          </p:nvPicPr>
          <p:blipFill rotWithShape="1">
            <a:blip r:embed="rId3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3"/>
            <p:cNvSpPr txBox="1"/>
            <p:nvPr/>
          </p:nvSpPr>
          <p:spPr>
            <a:xfrm>
              <a:off x="1652050" y="2080763"/>
              <a:ext cx="53651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5370950" y="3832725"/>
            <a:ext cx="339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expensive in</a:t>
            </a:r>
            <a:br>
              <a:rPr lang="en"/>
            </a:br>
            <a:r>
              <a:rPr lang="en"/>
              <a:t>bandwidth, computation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844725" y="1437788"/>
            <a:ext cx="8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Generate</a:t>
            </a:r>
            <a:endParaRPr sz="1100"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 retrieval via full scan</a:t>
            </a:r>
            <a:endParaRPr/>
          </a:p>
        </p:txBody>
      </p:sp>
      <p:graphicFrame>
        <p:nvGraphicFramePr>
          <p:cNvPr id="101" name="Google Shape;101;p13"/>
          <p:cNvGraphicFramePr/>
          <p:nvPr/>
        </p:nvGraphicFramePr>
        <p:xfrm>
          <a:off x="1564150" y="1837688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Google Shape;102;p13"/>
          <p:cNvSpPr/>
          <p:nvPr/>
        </p:nvSpPr>
        <p:spPr>
          <a:xfrm>
            <a:off x="4333825" y="997475"/>
            <a:ext cx="3020700" cy="2502900"/>
          </a:xfrm>
          <a:prstGeom prst="rightArrow">
            <a:avLst>
              <a:gd name="adj1" fmla="val 86434"/>
              <a:gd name="adj2" fmla="val 18525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3" name="Google Shape;103;p13"/>
          <p:cNvSpPr txBox="1"/>
          <p:nvPr/>
        </p:nvSpPr>
        <p:spPr>
          <a:xfrm rot="1243">
            <a:off x="5370939" y="776675"/>
            <a:ext cx="8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Retrieve</a:t>
            </a:r>
            <a:endParaRPr sz="1200"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7292622" y="2096700"/>
            <a:ext cx="740953" cy="1091100"/>
            <a:chOff x="4490672" y="2080750"/>
            <a:chExt cx="740953" cy="1091100"/>
          </a:xfrm>
        </p:grpSpPr>
        <p:sp>
          <p:nvSpPr>
            <p:cNvPr id="105" name="Google Shape;105;p13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" name="Google Shape;106;p13"/>
            <p:cNvPicPr preferRelativeResize="0"/>
            <p:nvPr/>
          </p:nvPicPr>
          <p:blipFill rotWithShape="1">
            <a:blip r:embed="rId4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13"/>
            <p:cNvSpPr txBox="1"/>
            <p:nvPr/>
          </p:nvSpPr>
          <p:spPr>
            <a:xfrm>
              <a:off x="4490672" y="2088400"/>
              <a:ext cx="740953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8" name="Google Shape;108;p13"/>
          <p:cNvSpPr/>
          <p:nvPr/>
        </p:nvSpPr>
        <p:spPr>
          <a:xfrm>
            <a:off x="3108625" y="746100"/>
            <a:ext cx="1225200" cy="2764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3245556" y="809400"/>
            <a:ext cx="887057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110" name="Google Shape;110;p13"/>
          <p:cNvGraphicFramePr/>
          <p:nvPr/>
        </p:nvGraphicFramePr>
        <p:xfrm>
          <a:off x="3350263" y="1240500"/>
          <a:ext cx="741775" cy="204750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7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1" name="Google Shape;111;p13"/>
          <p:cNvSpPr/>
          <p:nvPr/>
        </p:nvSpPr>
        <p:spPr>
          <a:xfrm>
            <a:off x="3633013" y="2002850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1784263" y="1922025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766125" y="1611950"/>
            <a:ext cx="2342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18" name="Google Shape;118;p14"/>
          <p:cNvSpPr/>
          <p:nvPr/>
        </p:nvSpPr>
        <p:spPr>
          <a:xfrm rot="10800000" flipH="1">
            <a:off x="5625325" y="2514100"/>
            <a:ext cx="1759500" cy="1102800"/>
          </a:xfrm>
          <a:prstGeom prst="bentArrow">
            <a:avLst>
              <a:gd name="adj1" fmla="val 9424"/>
              <a:gd name="adj2" fmla="val 17876"/>
              <a:gd name="adj3" fmla="val 17180"/>
              <a:gd name="adj4" fmla="val 4375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67">
              <a:solidFill>
                <a:srgbClr val="A42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3108625" y="746100"/>
            <a:ext cx="1225200" cy="2764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3256844" y="809400"/>
            <a:ext cx="903057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121" name="Google Shape;121;p14"/>
          <p:cNvGraphicFramePr/>
          <p:nvPr/>
        </p:nvGraphicFramePr>
        <p:xfrm>
          <a:off x="3350263" y="1240500"/>
          <a:ext cx="741775" cy="204750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7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/>
                        <a:t>?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2" name="Google Shape;122;p14"/>
          <p:cNvGrpSpPr/>
          <p:nvPr/>
        </p:nvGrpSpPr>
        <p:grpSpPr>
          <a:xfrm>
            <a:off x="7281333" y="2934900"/>
            <a:ext cx="752242" cy="1091100"/>
            <a:chOff x="4479383" y="2080750"/>
            <a:chExt cx="752242" cy="1091100"/>
          </a:xfrm>
        </p:grpSpPr>
        <p:sp>
          <p:nvSpPr>
            <p:cNvPr id="123" name="Google Shape;123;p1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 txBox="1"/>
            <p:nvPr/>
          </p:nvSpPr>
          <p:spPr>
            <a:xfrm>
              <a:off x="4479383" y="2088400"/>
              <a:ext cx="752242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6" name="Google Shape;126;p14"/>
          <p:cNvSpPr txBox="1"/>
          <p:nvPr/>
        </p:nvSpPr>
        <p:spPr>
          <a:xfrm rot="1243">
            <a:off x="4488427" y="1376938"/>
            <a:ext cx="82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Retriev</a:t>
            </a:r>
            <a:r>
              <a:rPr lang="en" sz="1200"/>
              <a:t>e</a:t>
            </a:r>
            <a:endParaRPr sz="1200"/>
          </a:p>
        </p:txBody>
      </p:sp>
      <p:graphicFrame>
        <p:nvGraphicFramePr>
          <p:cNvPr id="127" name="Google Shape;127;p14"/>
          <p:cNvGraphicFramePr/>
          <p:nvPr/>
        </p:nvGraphicFramePr>
        <p:xfrm>
          <a:off x="6195113" y="3426475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Digest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Google Shape;128;p14"/>
          <p:cNvGraphicFramePr/>
          <p:nvPr/>
        </p:nvGraphicFramePr>
        <p:xfrm>
          <a:off x="6280825" y="3510975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Digest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9" name="Google Shape;129;p14"/>
          <p:cNvGraphicFramePr/>
          <p:nvPr/>
        </p:nvGraphicFramePr>
        <p:xfrm>
          <a:off x="6367413" y="3598775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Digest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0" name="Google Shape;130;p14"/>
          <p:cNvGrpSpPr/>
          <p:nvPr/>
        </p:nvGrpSpPr>
        <p:grpSpPr>
          <a:xfrm>
            <a:off x="5328098" y="1371673"/>
            <a:ext cx="751559" cy="1143892"/>
            <a:chOff x="3643823" y="2035761"/>
            <a:chExt cx="751559" cy="1143892"/>
          </a:xfrm>
        </p:grpSpPr>
        <p:sp>
          <p:nvSpPr>
            <p:cNvPr id="131" name="Google Shape;131;p1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2" name="Google Shape;13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4"/>
            <p:cNvSpPr txBox="1"/>
            <p:nvPr/>
          </p:nvSpPr>
          <p:spPr>
            <a:xfrm>
              <a:off x="3643823" y="2035761"/>
              <a:ext cx="751559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4" name="Google Shape;134;p14"/>
          <p:cNvSpPr txBox="1"/>
          <p:nvPr/>
        </p:nvSpPr>
        <p:spPr>
          <a:xfrm>
            <a:off x="844725" y="1437788"/>
            <a:ext cx="8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Generate</a:t>
            </a:r>
            <a:endParaRPr sz="1100"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26225" y="1153488"/>
            <a:ext cx="639900" cy="1091100"/>
            <a:chOff x="1631600" y="2080750"/>
            <a:chExt cx="639900" cy="1091100"/>
          </a:xfrm>
        </p:grpSpPr>
        <p:sp>
          <p:nvSpPr>
            <p:cNvPr id="136" name="Google Shape;136;p14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14"/>
            <p:cNvPicPr preferRelativeResize="0"/>
            <p:nvPr/>
          </p:nvPicPr>
          <p:blipFill rotWithShape="1">
            <a:blip r:embed="rId5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4"/>
            <p:cNvSpPr txBox="1"/>
            <p:nvPr/>
          </p:nvSpPr>
          <p:spPr>
            <a:xfrm>
              <a:off x="1652050" y="2080763"/>
              <a:ext cx="53651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9" name="Google Shape;139;p14"/>
          <p:cNvSpPr/>
          <p:nvPr/>
        </p:nvSpPr>
        <p:spPr>
          <a:xfrm>
            <a:off x="4333825" y="1611950"/>
            <a:ext cx="10419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0" name="Google Shape;140;p14"/>
          <p:cNvSpPr txBox="1"/>
          <p:nvPr/>
        </p:nvSpPr>
        <p:spPr>
          <a:xfrm>
            <a:off x="1258275" y="2093025"/>
            <a:ext cx="126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Text message,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coin transfer,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etc.</a:t>
            </a:r>
            <a:endParaRPr sz="1000">
              <a:solidFill>
                <a:schemeClr val="dk1"/>
              </a:solidFill>
            </a:endParaRPr>
          </a:p>
        </p:txBody>
      </p:sp>
      <p:graphicFrame>
        <p:nvGraphicFramePr>
          <p:cNvPr id="141" name="Google Shape;141;p14"/>
          <p:cNvGraphicFramePr/>
          <p:nvPr/>
        </p:nvGraphicFramePr>
        <p:xfrm>
          <a:off x="1564150" y="1837688"/>
          <a:ext cx="616650" cy="335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retrieval using a detector</a:t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3633013" y="2002850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1784263" y="1922025"/>
            <a:ext cx="176400" cy="1710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7518400" y="899838"/>
            <a:ext cx="790222" cy="1091100"/>
            <a:chOff x="4492400" y="2080750"/>
            <a:chExt cx="790222" cy="1091100"/>
          </a:xfrm>
        </p:grpSpPr>
        <p:sp>
          <p:nvSpPr>
            <p:cNvPr id="150" name="Google Shape;150;p15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1" name="Google Shape;151;p15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5"/>
            <p:cNvSpPr txBox="1"/>
            <p:nvPr/>
          </p:nvSpPr>
          <p:spPr>
            <a:xfrm>
              <a:off x="4492400" y="2088400"/>
              <a:ext cx="790222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5680739" y="872579"/>
            <a:ext cx="711311" cy="1145652"/>
            <a:chOff x="3674339" y="2034001"/>
            <a:chExt cx="711311" cy="1145652"/>
          </a:xfrm>
        </p:grpSpPr>
        <p:sp>
          <p:nvSpPr>
            <p:cNvPr id="154" name="Google Shape;154;p15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" name="Google Shape;15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15"/>
            <p:cNvSpPr txBox="1"/>
            <p:nvPr/>
          </p:nvSpPr>
          <p:spPr>
            <a:xfrm>
              <a:off x="3674339" y="2034001"/>
              <a:ext cx="711311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4046400" y="3069450"/>
            <a:ext cx="829500" cy="1257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4049700" y="3069450"/>
            <a:ext cx="894111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159" name="Google Shape;159;p15"/>
          <p:cNvGraphicFramePr/>
          <p:nvPr/>
        </p:nvGraphicFramePr>
        <p:xfrm>
          <a:off x="4269725" y="3500550"/>
          <a:ext cx="382850" cy="6719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0" name="Google Shape;160;p15"/>
          <p:cNvGrpSpPr/>
          <p:nvPr/>
        </p:nvGrpSpPr>
        <p:grpSpPr>
          <a:xfrm>
            <a:off x="7518400" y="3152563"/>
            <a:ext cx="810635" cy="1091100"/>
            <a:chOff x="4492400" y="2080750"/>
            <a:chExt cx="810635" cy="1091100"/>
          </a:xfrm>
        </p:grpSpPr>
        <p:sp>
          <p:nvSpPr>
            <p:cNvPr id="161" name="Google Shape;161;p15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2" name="Google Shape;162;p15"/>
            <p:cNvPicPr preferRelativeResize="0"/>
            <p:nvPr/>
          </p:nvPicPr>
          <p:blipFill rotWithShape="1">
            <a:blip r:embed="rId3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5"/>
            <p:cNvSpPr txBox="1"/>
            <p:nvPr/>
          </p:nvSpPr>
          <p:spPr>
            <a:xfrm>
              <a:off x="4492400" y="2088400"/>
              <a:ext cx="810635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64" name="Google Shape;164;p15"/>
          <p:cNvGraphicFramePr/>
          <p:nvPr/>
        </p:nvGraphicFramePr>
        <p:xfrm>
          <a:off x="6766475" y="3855313"/>
          <a:ext cx="382850" cy="6719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5" name="Google Shape;165;p15"/>
          <p:cNvSpPr/>
          <p:nvPr/>
        </p:nvSpPr>
        <p:spPr>
          <a:xfrm>
            <a:off x="6738750" y="3953773"/>
            <a:ext cx="438300" cy="12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6738750" y="4127825"/>
            <a:ext cx="438300" cy="12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6738750" y="4289732"/>
            <a:ext cx="438300" cy="12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5"/>
          <p:cNvGrpSpPr/>
          <p:nvPr/>
        </p:nvGrpSpPr>
        <p:grpSpPr>
          <a:xfrm>
            <a:off x="2788925" y="3152550"/>
            <a:ext cx="639900" cy="1091100"/>
            <a:chOff x="1631600" y="2080750"/>
            <a:chExt cx="639900" cy="1091100"/>
          </a:xfrm>
        </p:grpSpPr>
        <p:sp>
          <p:nvSpPr>
            <p:cNvPr id="169" name="Google Shape;169;p15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0" name="Google Shape;170;p15"/>
            <p:cNvPicPr preferRelativeResize="0"/>
            <p:nvPr/>
          </p:nvPicPr>
          <p:blipFill rotWithShape="1">
            <a:blip r:embed="rId5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5"/>
            <p:cNvSpPr txBox="1"/>
            <p:nvPr/>
          </p:nvSpPr>
          <p:spPr>
            <a:xfrm>
              <a:off x="1649424" y="2080763"/>
              <a:ext cx="539139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4045625" y="816738"/>
            <a:ext cx="829500" cy="1257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4048926" y="816738"/>
            <a:ext cx="894886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174" name="Google Shape;174;p15"/>
          <p:cNvGraphicFramePr/>
          <p:nvPr/>
        </p:nvGraphicFramePr>
        <p:xfrm>
          <a:off x="4268950" y="1247838"/>
          <a:ext cx="382850" cy="6719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5" name="Google Shape;175;p15"/>
          <p:cNvGrpSpPr/>
          <p:nvPr/>
        </p:nvGrpSpPr>
        <p:grpSpPr>
          <a:xfrm>
            <a:off x="2788925" y="899838"/>
            <a:ext cx="639900" cy="1091100"/>
            <a:chOff x="1631600" y="2080750"/>
            <a:chExt cx="639900" cy="1091100"/>
          </a:xfrm>
        </p:grpSpPr>
        <p:sp>
          <p:nvSpPr>
            <p:cNvPr id="176" name="Google Shape;176;p15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5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5"/>
            <p:cNvSpPr txBox="1"/>
            <p:nvPr/>
          </p:nvSpPr>
          <p:spPr>
            <a:xfrm>
              <a:off x="1648751" y="2080763"/>
              <a:ext cx="539812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79" name="Google Shape;179;p15"/>
          <p:cNvSpPr/>
          <p:nvPr/>
        </p:nvSpPr>
        <p:spPr>
          <a:xfrm>
            <a:off x="2809325" y="3403226"/>
            <a:ext cx="599100" cy="138000"/>
          </a:xfrm>
          <a:prstGeom prst="donut">
            <a:avLst>
              <a:gd name="adj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7638125" y="3403226"/>
            <a:ext cx="599100" cy="138000"/>
          </a:xfrm>
          <a:prstGeom prst="donut">
            <a:avLst>
              <a:gd name="adj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Message retrieval using a detector - prior work</a:t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3462675" y="1247850"/>
            <a:ext cx="5829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3" name="Google Shape;183;p15"/>
          <p:cNvGraphicFramePr/>
          <p:nvPr/>
        </p:nvGraphicFramePr>
        <p:xfrm>
          <a:off x="3497488" y="1695788"/>
          <a:ext cx="479450" cy="208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4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" name="Google Shape;184;p15"/>
          <p:cNvSpPr/>
          <p:nvPr/>
        </p:nvSpPr>
        <p:spPr>
          <a:xfrm>
            <a:off x="3464225" y="3477023"/>
            <a:ext cx="5829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5" name="Google Shape;185;p15"/>
          <p:cNvGraphicFramePr/>
          <p:nvPr/>
        </p:nvGraphicFramePr>
        <p:xfrm>
          <a:off x="3497875" y="3925250"/>
          <a:ext cx="479450" cy="208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4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6" name="Google Shape;186;p15"/>
          <p:cNvSpPr/>
          <p:nvPr/>
        </p:nvSpPr>
        <p:spPr>
          <a:xfrm>
            <a:off x="4926875" y="1212325"/>
            <a:ext cx="7713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87" name="Google Shape;187;p15"/>
          <p:cNvSpPr/>
          <p:nvPr/>
        </p:nvSpPr>
        <p:spPr>
          <a:xfrm>
            <a:off x="6367537" y="3477025"/>
            <a:ext cx="12408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150" tIns="91425" rIns="0" bIns="91425" anchor="ctr" anchorCtr="0">
            <a:noAutofit/>
          </a:bodyPr>
          <a:lstStyle/>
          <a:p>
            <a:pPr marL="11430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Digest</a:t>
            </a:r>
            <a:endParaRPr sz="1100"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5656225" y="3137279"/>
            <a:ext cx="711311" cy="1145652"/>
            <a:chOff x="3649825" y="2034001"/>
            <a:chExt cx="711311" cy="1145652"/>
          </a:xfrm>
        </p:grpSpPr>
        <p:sp>
          <p:nvSpPr>
            <p:cNvPr id="189" name="Google Shape;189;p15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0" name="Google Shape;19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5"/>
            <p:cNvSpPr txBox="1"/>
            <p:nvPr/>
          </p:nvSpPr>
          <p:spPr>
            <a:xfrm>
              <a:off x="3649825" y="2034001"/>
              <a:ext cx="711311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2" name="Google Shape;192;p15"/>
          <p:cNvSpPr/>
          <p:nvPr/>
        </p:nvSpPr>
        <p:spPr>
          <a:xfrm>
            <a:off x="4926875" y="3477025"/>
            <a:ext cx="7713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193" name="Google Shape;193;p15"/>
          <p:cNvGraphicFramePr/>
          <p:nvPr/>
        </p:nvGraphicFramePr>
        <p:xfrm>
          <a:off x="6756288" y="1590600"/>
          <a:ext cx="382850" cy="6719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" name="Google Shape;194;p15"/>
          <p:cNvSpPr/>
          <p:nvPr/>
        </p:nvSpPr>
        <p:spPr>
          <a:xfrm>
            <a:off x="6357349" y="1212313"/>
            <a:ext cx="12408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150" tIns="91425" rIns="0" bIns="91425" anchor="ctr" anchorCtr="0">
            <a:noAutofit/>
          </a:bodyPr>
          <a:lstStyle/>
          <a:p>
            <a:pPr marL="11430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Digest</a:t>
            </a:r>
            <a:endParaRPr sz="1100"/>
          </a:p>
        </p:txBody>
      </p:sp>
      <p:sp>
        <p:nvSpPr>
          <p:cNvPr id="195" name="Google Shape;195;p15"/>
          <p:cNvSpPr txBox="1"/>
          <p:nvPr/>
        </p:nvSpPr>
        <p:spPr>
          <a:xfrm>
            <a:off x="171200" y="858675"/>
            <a:ext cx="2743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Distilled full scan</a:t>
            </a:r>
            <a:r>
              <a:rPr lang="en">
                <a:solidFill>
                  <a:schemeClr val="dk1"/>
                </a:solidFill>
              </a:rPr>
              <a:t> [ZIP-307]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Digest size linear to 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b="1"/>
          </a:p>
        </p:txBody>
      </p:sp>
      <p:sp>
        <p:nvSpPr>
          <p:cNvPr id="196" name="Google Shape;196;p15"/>
          <p:cNvSpPr txBox="1"/>
          <p:nvPr/>
        </p:nvSpPr>
        <p:spPr>
          <a:xfrm>
            <a:off x="171200" y="2970463"/>
            <a:ext cx="27432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Fuzzy Message Detection</a:t>
            </a:r>
            <a:r>
              <a:rPr lang="en" dirty="0">
                <a:solidFill>
                  <a:schemeClr val="dk1"/>
                </a:solidFill>
              </a:rPr>
              <a:t> [BLMG21]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Decoy-based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→weak privacy </a:t>
            </a:r>
            <a:r>
              <a:rPr lang="en" sz="1100" dirty="0">
                <a:solidFill>
                  <a:schemeClr val="dk1"/>
                </a:solidFill>
              </a:rPr>
              <a:t>[Lew21][SPB21]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Honest senders &amp; recipients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>
            <a:off x="4045625" y="816738"/>
            <a:ext cx="829500" cy="1257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4048925" y="816738"/>
            <a:ext cx="877949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203" name="Google Shape;203;p16"/>
          <p:cNvGraphicFramePr/>
          <p:nvPr/>
        </p:nvGraphicFramePr>
        <p:xfrm>
          <a:off x="4268950" y="1247838"/>
          <a:ext cx="382850" cy="6719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4" name="Google Shape;204;p16"/>
          <p:cNvGrpSpPr/>
          <p:nvPr/>
        </p:nvGrpSpPr>
        <p:grpSpPr>
          <a:xfrm>
            <a:off x="2788925" y="899838"/>
            <a:ext cx="639900" cy="1091100"/>
            <a:chOff x="1631600" y="2080750"/>
            <a:chExt cx="639900" cy="1091100"/>
          </a:xfrm>
        </p:grpSpPr>
        <p:sp>
          <p:nvSpPr>
            <p:cNvPr id="205" name="Google Shape;205;p16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" name="Google Shape;206;p16"/>
            <p:cNvPicPr preferRelativeResize="0"/>
            <p:nvPr/>
          </p:nvPicPr>
          <p:blipFill rotWithShape="1">
            <a:blip r:embed="rId3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6"/>
            <p:cNvSpPr txBox="1"/>
            <p:nvPr/>
          </p:nvSpPr>
          <p:spPr>
            <a:xfrm>
              <a:off x="1651950" y="2080763"/>
              <a:ext cx="536613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8" name="Google Shape;208;p16"/>
          <p:cNvGrpSpPr/>
          <p:nvPr/>
        </p:nvGrpSpPr>
        <p:grpSpPr>
          <a:xfrm>
            <a:off x="7526198" y="899838"/>
            <a:ext cx="816653" cy="1091100"/>
            <a:chOff x="4500198" y="2080750"/>
            <a:chExt cx="816653" cy="1091100"/>
          </a:xfrm>
        </p:grpSpPr>
        <p:sp>
          <p:nvSpPr>
            <p:cNvPr id="209" name="Google Shape;209;p16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0" name="Google Shape;210;p16"/>
            <p:cNvPicPr preferRelativeResize="0"/>
            <p:nvPr/>
          </p:nvPicPr>
          <p:blipFill rotWithShape="1">
            <a:blip r:embed="rId4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6"/>
            <p:cNvSpPr txBox="1"/>
            <p:nvPr/>
          </p:nvSpPr>
          <p:spPr>
            <a:xfrm>
              <a:off x="4500198" y="2088413"/>
              <a:ext cx="816653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2" name="Google Shape;212;p16"/>
          <p:cNvSpPr/>
          <p:nvPr/>
        </p:nvSpPr>
        <p:spPr>
          <a:xfrm>
            <a:off x="4046400" y="3069463"/>
            <a:ext cx="829500" cy="12573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4049700" y="3069463"/>
            <a:ext cx="867233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graphicFrame>
        <p:nvGraphicFramePr>
          <p:cNvPr id="214" name="Google Shape;214;p16"/>
          <p:cNvGraphicFramePr/>
          <p:nvPr/>
        </p:nvGraphicFramePr>
        <p:xfrm>
          <a:off x="4269725" y="3500563"/>
          <a:ext cx="382850" cy="6719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5" name="Google Shape;215;p16"/>
          <p:cNvGrpSpPr/>
          <p:nvPr/>
        </p:nvGrpSpPr>
        <p:grpSpPr>
          <a:xfrm>
            <a:off x="7526198" y="3152563"/>
            <a:ext cx="776780" cy="1091100"/>
            <a:chOff x="4500198" y="2080750"/>
            <a:chExt cx="776780" cy="1091100"/>
          </a:xfrm>
        </p:grpSpPr>
        <p:sp>
          <p:nvSpPr>
            <p:cNvPr id="216" name="Google Shape;216;p16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7" name="Google Shape;217;p16"/>
            <p:cNvPicPr preferRelativeResize="0"/>
            <p:nvPr/>
          </p:nvPicPr>
          <p:blipFill rotWithShape="1">
            <a:blip r:embed="rId4">
              <a:alphaModFix/>
            </a:blip>
            <a:srcRect l="10896" r="11823"/>
            <a:stretch/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6"/>
            <p:cNvSpPr txBox="1"/>
            <p:nvPr/>
          </p:nvSpPr>
          <p:spPr>
            <a:xfrm>
              <a:off x="4500198" y="2088400"/>
              <a:ext cx="77678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Recipient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9" name="Google Shape;219;p16"/>
          <p:cNvSpPr/>
          <p:nvPr/>
        </p:nvSpPr>
        <p:spPr>
          <a:xfrm>
            <a:off x="5810263" y="3146690"/>
            <a:ext cx="639900" cy="109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5592" y="3428702"/>
            <a:ext cx="249222" cy="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 txBox="1"/>
          <p:nvPr/>
        </p:nvSpPr>
        <p:spPr>
          <a:xfrm>
            <a:off x="5789702" y="3099638"/>
            <a:ext cx="72719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Detector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2" name="Google Shape;222;p16"/>
          <p:cNvGrpSpPr/>
          <p:nvPr/>
        </p:nvGrpSpPr>
        <p:grpSpPr>
          <a:xfrm>
            <a:off x="2785626" y="3152563"/>
            <a:ext cx="643199" cy="1091100"/>
            <a:chOff x="1628301" y="2080750"/>
            <a:chExt cx="643199" cy="1091100"/>
          </a:xfrm>
        </p:grpSpPr>
        <p:sp>
          <p:nvSpPr>
            <p:cNvPr id="223" name="Google Shape;223;p16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4" name="Google Shape;224;p16"/>
            <p:cNvPicPr preferRelativeResize="0"/>
            <p:nvPr/>
          </p:nvPicPr>
          <p:blipFill rotWithShape="1">
            <a:blip r:embed="rId3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6"/>
            <p:cNvSpPr txBox="1"/>
            <p:nvPr/>
          </p:nvSpPr>
          <p:spPr>
            <a:xfrm>
              <a:off x="1628301" y="2080763"/>
              <a:ext cx="560262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26" name="Google Shape;226;p16"/>
          <p:cNvPicPr preferRelativeResize="0"/>
          <p:nvPr/>
        </p:nvPicPr>
        <p:blipFill rotWithShape="1">
          <a:blip r:embed="rId6">
            <a:alphaModFix/>
          </a:blip>
          <a:srcRect l="5519" r="26922"/>
          <a:stretch/>
        </p:blipFill>
        <p:spPr>
          <a:xfrm>
            <a:off x="5706750" y="1007332"/>
            <a:ext cx="771300" cy="79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604" y="3827327"/>
            <a:ext cx="249222" cy="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/>
        </p:nvSpPr>
        <p:spPr>
          <a:xfrm>
            <a:off x="171200" y="858675"/>
            <a:ext cx="2743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Private Signaling 1</a:t>
            </a:r>
            <a:r>
              <a:rPr lang="en"/>
              <a:t> 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[MSSSV21]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Trusted hardware </a:t>
            </a:r>
            <a:br>
              <a:rPr lang="en"/>
            </a:br>
            <a:r>
              <a:rPr lang="en"/>
              <a:t>(e.g., Intel SGX)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Honest senders &amp; recipients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2809325" y="1164001"/>
            <a:ext cx="599100" cy="138000"/>
          </a:xfrm>
          <a:prstGeom prst="donut">
            <a:avLst>
              <a:gd name="adj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2809325" y="3403226"/>
            <a:ext cx="599100" cy="138000"/>
          </a:xfrm>
          <a:prstGeom prst="donut">
            <a:avLst>
              <a:gd name="adj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7638125" y="1150526"/>
            <a:ext cx="599100" cy="138000"/>
          </a:xfrm>
          <a:prstGeom prst="donut">
            <a:avLst>
              <a:gd name="adj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7638125" y="3403226"/>
            <a:ext cx="599100" cy="138000"/>
          </a:xfrm>
          <a:prstGeom prst="donut">
            <a:avLst>
              <a:gd name="adj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6004780" y="3377576"/>
            <a:ext cx="249300" cy="82200"/>
          </a:xfrm>
          <a:prstGeom prst="donut">
            <a:avLst>
              <a:gd name="adj" fmla="val 25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6015455" y="3769788"/>
            <a:ext cx="249300" cy="82200"/>
          </a:xfrm>
          <a:prstGeom prst="donut">
            <a:avLst>
              <a:gd name="adj" fmla="val 25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171200" y="2970463"/>
            <a:ext cx="2743200" cy="1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Private Signaling 2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[MSSSV21]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Two communicating but non-colluding servers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Honest senders &amp; recipients</a:t>
            </a:r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 retrieval using a detector - prior work (cont.)</a:t>
            </a:r>
            <a:endParaRPr/>
          </a:p>
        </p:txBody>
      </p:sp>
      <p:graphicFrame>
        <p:nvGraphicFramePr>
          <p:cNvPr id="237" name="Google Shape;237;p16"/>
          <p:cNvGraphicFramePr/>
          <p:nvPr/>
        </p:nvGraphicFramePr>
        <p:xfrm>
          <a:off x="6766475" y="3855313"/>
          <a:ext cx="382850" cy="22397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8" name="Google Shape;238;p16"/>
          <p:cNvSpPr/>
          <p:nvPr/>
        </p:nvSpPr>
        <p:spPr>
          <a:xfrm>
            <a:off x="6562248" y="3459002"/>
            <a:ext cx="10380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150" tIns="91425" rIns="0" bIns="91425" anchor="ctr" anchorCtr="0">
            <a:noAutofit/>
          </a:bodyPr>
          <a:lstStyle/>
          <a:p>
            <a:pPr marL="11430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Digest</a:t>
            </a:r>
            <a:endParaRPr sz="1100"/>
          </a:p>
        </p:txBody>
      </p:sp>
      <p:graphicFrame>
        <p:nvGraphicFramePr>
          <p:cNvPr id="239" name="Google Shape;239;p16"/>
          <p:cNvGraphicFramePr/>
          <p:nvPr/>
        </p:nvGraphicFramePr>
        <p:xfrm>
          <a:off x="6756288" y="1590600"/>
          <a:ext cx="382850" cy="22397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0" name="Google Shape;240;p16"/>
          <p:cNvSpPr/>
          <p:nvPr/>
        </p:nvSpPr>
        <p:spPr>
          <a:xfrm>
            <a:off x="6553725" y="1194300"/>
            <a:ext cx="10380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150" tIns="91425" rIns="0" bIns="91425" anchor="ctr" anchorCtr="0">
            <a:noAutofit/>
          </a:bodyPr>
          <a:lstStyle/>
          <a:p>
            <a:pPr marL="11430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Digest</a:t>
            </a:r>
            <a:endParaRPr sz="1100"/>
          </a:p>
        </p:txBody>
      </p:sp>
      <p:sp>
        <p:nvSpPr>
          <p:cNvPr id="241" name="Google Shape;241;p16"/>
          <p:cNvSpPr/>
          <p:nvPr/>
        </p:nvSpPr>
        <p:spPr>
          <a:xfrm>
            <a:off x="3462675" y="1247850"/>
            <a:ext cx="5829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2" name="Google Shape;242;p16"/>
          <p:cNvGraphicFramePr/>
          <p:nvPr/>
        </p:nvGraphicFramePr>
        <p:xfrm>
          <a:off x="3497488" y="1695788"/>
          <a:ext cx="479450" cy="208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4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3" name="Google Shape;243;p16"/>
          <p:cNvSpPr/>
          <p:nvPr/>
        </p:nvSpPr>
        <p:spPr>
          <a:xfrm>
            <a:off x="3464225" y="3477023"/>
            <a:ext cx="5829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44" name="Google Shape;244;p16"/>
          <p:cNvGraphicFramePr/>
          <p:nvPr/>
        </p:nvGraphicFramePr>
        <p:xfrm>
          <a:off x="3497875" y="3925250"/>
          <a:ext cx="479450" cy="2082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4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" name="Google Shape;245;p16"/>
          <p:cNvSpPr/>
          <p:nvPr/>
        </p:nvSpPr>
        <p:spPr>
          <a:xfrm>
            <a:off x="4926875" y="1212325"/>
            <a:ext cx="7713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46" name="Google Shape;246;p16"/>
          <p:cNvSpPr/>
          <p:nvPr/>
        </p:nvSpPr>
        <p:spPr>
          <a:xfrm>
            <a:off x="4926875" y="3477025"/>
            <a:ext cx="7713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results</a:t>
            </a:r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377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/>
              <a:t>Oblivious Message Retrieval (and Detection) that is</a:t>
            </a:r>
            <a:endParaRPr/>
          </a:p>
          <a:p>
            <a:pPr marL="457200" lvl="0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fully private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under strong, hitherto-unachieved security notions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based on Fully Homomorphic Encryption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+ bespoke application-driven optimizations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practical for Bitcoin-scale applications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/>
        </p:nvSpPr>
        <p:spPr>
          <a:xfrm>
            <a:off x="3687381" y="3610525"/>
            <a:ext cx="5222894" cy="14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Goals: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dirty="0">
                <a:solidFill>
                  <a:schemeClr val="dk2"/>
                </a:solidFill>
              </a:rPr>
              <a:t>Detector learns nothing about a recipient </a:t>
            </a:r>
            <a:endParaRPr dirty="0">
              <a:solidFill>
                <a:schemeClr val="dk2"/>
              </a:solidFill>
            </a:endParaRPr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</a:pPr>
            <a:r>
              <a:rPr lang="en" dirty="0">
                <a:solidFill>
                  <a:schemeClr val="dk2"/>
                </a:solidFill>
              </a:rPr>
              <a:t>Which messages are pertinent</a:t>
            </a:r>
            <a:endParaRPr dirty="0">
              <a:solidFill>
                <a:schemeClr val="dk2"/>
              </a:solidFill>
            </a:endParaRPr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</a:pPr>
            <a:r>
              <a:rPr lang="en" dirty="0">
                <a:solidFill>
                  <a:schemeClr val="dk2"/>
                </a:solidFill>
              </a:rPr>
              <a:t>Who is doing the retrieval with what keys</a:t>
            </a:r>
            <a:endParaRPr dirty="0">
              <a:solidFill>
                <a:schemeClr val="dk2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</a:pPr>
            <a:r>
              <a:rPr lang="en" dirty="0">
                <a:solidFill>
                  <a:schemeClr val="dk2"/>
                </a:solidFill>
              </a:rPr>
              <a:t>Digest size is much smaller than the bulletin size </a:t>
            </a:r>
            <a:endParaRPr dirty="0"/>
          </a:p>
        </p:txBody>
      </p:sp>
      <p:sp>
        <p:nvSpPr>
          <p:cNvPr id="258" name="Google Shape;258;p18"/>
          <p:cNvSpPr/>
          <p:nvPr/>
        </p:nvSpPr>
        <p:spPr>
          <a:xfrm>
            <a:off x="2152975" y="739250"/>
            <a:ext cx="1561800" cy="23151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>
            <a:off x="127500" y="720800"/>
            <a:ext cx="1376100" cy="2504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313322" y="1008500"/>
            <a:ext cx="1004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Sender</a:t>
            </a:r>
            <a:endParaRPr sz="1600"/>
          </a:p>
        </p:txBody>
      </p:sp>
      <p:sp>
        <p:nvSpPr>
          <p:cNvPr id="261" name="Google Shape;261;p18"/>
          <p:cNvSpPr/>
          <p:nvPr/>
        </p:nvSpPr>
        <p:spPr>
          <a:xfrm>
            <a:off x="4651850" y="469125"/>
            <a:ext cx="1962900" cy="30909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4812425" y="1303575"/>
            <a:ext cx="1728000" cy="431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/>
          </a:p>
        </p:txBody>
      </p:sp>
      <p:sp>
        <p:nvSpPr>
          <p:cNvPr id="263" name="Google Shape;263;p18"/>
          <p:cNvSpPr/>
          <p:nvPr/>
        </p:nvSpPr>
        <p:spPr>
          <a:xfrm>
            <a:off x="4810438" y="1938263"/>
            <a:ext cx="1728000" cy="2952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Payloads</a:t>
            </a:r>
            <a:endParaRPr sz="1200"/>
          </a:p>
        </p:txBody>
      </p:sp>
      <p:sp>
        <p:nvSpPr>
          <p:cNvPr id="264" name="Google Shape;264;p18"/>
          <p:cNvSpPr/>
          <p:nvPr/>
        </p:nvSpPr>
        <p:spPr>
          <a:xfrm>
            <a:off x="4774475" y="1883375"/>
            <a:ext cx="1728000" cy="2952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Payloads</a:t>
            </a:r>
            <a:endParaRPr sz="1200"/>
          </a:p>
        </p:txBody>
      </p:sp>
      <p:sp>
        <p:nvSpPr>
          <p:cNvPr id="265" name="Google Shape;265;p18"/>
          <p:cNvSpPr txBox="1"/>
          <p:nvPr/>
        </p:nvSpPr>
        <p:spPr>
          <a:xfrm>
            <a:off x="4582775" y="640675"/>
            <a:ext cx="194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Detector</a:t>
            </a:r>
            <a:endParaRPr sz="1600"/>
          </a:p>
        </p:txBody>
      </p:sp>
      <p:sp>
        <p:nvSpPr>
          <p:cNvPr id="266" name="Google Shape;266;p18"/>
          <p:cNvSpPr/>
          <p:nvPr/>
        </p:nvSpPr>
        <p:spPr>
          <a:xfrm>
            <a:off x="4759513" y="1247813"/>
            <a:ext cx="1728000" cy="431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/>
          </a:p>
        </p:txBody>
      </p:sp>
      <p:sp>
        <p:nvSpPr>
          <p:cNvPr id="267" name="Google Shape;267;p18"/>
          <p:cNvSpPr/>
          <p:nvPr/>
        </p:nvSpPr>
        <p:spPr>
          <a:xfrm>
            <a:off x="3758074" y="1755500"/>
            <a:ext cx="850500" cy="43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68" name="Google Shape;268;p18"/>
          <p:cNvSpPr/>
          <p:nvPr/>
        </p:nvSpPr>
        <p:spPr>
          <a:xfrm>
            <a:off x="4706600" y="1207500"/>
            <a:ext cx="1728000" cy="4311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Clues</a:t>
            </a:r>
            <a:endParaRPr sz="1200" i="1"/>
          </a:p>
        </p:txBody>
      </p:sp>
      <p:sp>
        <p:nvSpPr>
          <p:cNvPr id="269" name="Google Shape;269;p18"/>
          <p:cNvSpPr/>
          <p:nvPr/>
        </p:nvSpPr>
        <p:spPr>
          <a:xfrm>
            <a:off x="4740788" y="1825963"/>
            <a:ext cx="1728000" cy="2952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Payloads</a:t>
            </a:r>
            <a:endParaRPr sz="1200"/>
          </a:p>
        </p:txBody>
      </p:sp>
      <p:cxnSp>
        <p:nvCxnSpPr>
          <p:cNvPr id="270" name="Google Shape;270;p18"/>
          <p:cNvCxnSpPr/>
          <p:nvPr/>
        </p:nvCxnSpPr>
        <p:spPr>
          <a:xfrm>
            <a:off x="5511163" y="2246438"/>
            <a:ext cx="0" cy="40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18"/>
          <p:cNvSpPr/>
          <p:nvPr/>
        </p:nvSpPr>
        <p:spPr>
          <a:xfrm>
            <a:off x="4832125" y="2663200"/>
            <a:ext cx="1640700" cy="5241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Digest</a:t>
            </a:r>
            <a:endParaRPr sz="1200" i="1"/>
          </a:p>
        </p:txBody>
      </p:sp>
      <p:sp>
        <p:nvSpPr>
          <p:cNvPr id="272" name="Google Shape;272;p18"/>
          <p:cNvSpPr/>
          <p:nvPr/>
        </p:nvSpPr>
        <p:spPr>
          <a:xfrm>
            <a:off x="7568350" y="386275"/>
            <a:ext cx="1058400" cy="31737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7577325" y="469113"/>
            <a:ext cx="104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Recipient</a:t>
            </a:r>
            <a:endParaRPr sz="1600"/>
          </a:p>
        </p:txBody>
      </p:sp>
      <p:sp>
        <p:nvSpPr>
          <p:cNvPr id="274" name="Google Shape;274;p18"/>
          <p:cNvSpPr txBox="1"/>
          <p:nvPr/>
        </p:nvSpPr>
        <p:spPr>
          <a:xfrm>
            <a:off x="7591650" y="820038"/>
            <a:ext cx="1004700" cy="35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28575" marR="0" lvl="0" indent="5873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/>
              <a:t>Secret keys</a:t>
            </a:r>
            <a:endParaRPr sz="1100" b="1" dirty="0">
              <a:solidFill>
                <a:srgbClr val="D5A6BD"/>
              </a:solidFill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7599775" y="1449662"/>
            <a:ext cx="991200" cy="120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Public Keys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3C4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3C4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3C47D"/>
              </a:solidFill>
            </a:endParaRPr>
          </a:p>
        </p:txBody>
      </p:sp>
      <p:cxnSp>
        <p:nvCxnSpPr>
          <p:cNvPr id="276" name="Google Shape;276;p18"/>
          <p:cNvCxnSpPr/>
          <p:nvPr/>
        </p:nvCxnSpPr>
        <p:spPr>
          <a:xfrm>
            <a:off x="7965175" y="2637450"/>
            <a:ext cx="5100" cy="212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7" name="Google Shape;277;p18"/>
          <p:cNvSpPr txBox="1"/>
          <p:nvPr/>
        </p:nvSpPr>
        <p:spPr>
          <a:xfrm>
            <a:off x="8019575" y="2605501"/>
            <a:ext cx="89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Process</a:t>
            </a:r>
            <a:endParaRPr sz="1000"/>
          </a:p>
        </p:txBody>
      </p:sp>
      <p:cxnSp>
        <p:nvCxnSpPr>
          <p:cNvPr id="278" name="Google Shape;278;p18"/>
          <p:cNvCxnSpPr>
            <a:stCxn id="279" idx="1"/>
          </p:cNvCxnSpPr>
          <p:nvPr/>
        </p:nvCxnSpPr>
        <p:spPr>
          <a:xfrm flipH="1" flipV="1">
            <a:off x="6707050" y="1159063"/>
            <a:ext cx="1049100" cy="111551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p18"/>
          <p:cNvCxnSpPr/>
          <p:nvPr/>
        </p:nvCxnSpPr>
        <p:spPr>
          <a:xfrm>
            <a:off x="8092200" y="1207488"/>
            <a:ext cx="3600" cy="258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1" name="Google Shape;281;p18"/>
          <p:cNvSpPr txBox="1"/>
          <p:nvPr/>
        </p:nvSpPr>
        <p:spPr>
          <a:xfrm>
            <a:off x="7627775" y="2869213"/>
            <a:ext cx="850500" cy="492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</a:rPr>
              <a:t>Plaintext</a:t>
            </a:r>
            <a:endParaRPr sz="10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p</a:t>
            </a:r>
            <a:r>
              <a:rPr lang="en" sz="1000" b="1">
                <a:solidFill>
                  <a:srgbClr val="000000"/>
                </a:solidFill>
              </a:rPr>
              <a:t>ayloads</a:t>
            </a:r>
            <a:endParaRPr sz="1000"/>
          </a:p>
        </p:txBody>
      </p:sp>
      <p:graphicFrame>
        <p:nvGraphicFramePr>
          <p:cNvPr id="282" name="Google Shape;282;p18"/>
          <p:cNvGraphicFramePr/>
          <p:nvPr>
            <p:extLst>
              <p:ext uri="{D42A27DB-BD31-4B8C-83A1-F6EECF244321}">
                <p14:modId xmlns:p14="http://schemas.microsoft.com/office/powerpoint/2010/main" val="901450384"/>
              </p:ext>
            </p:extLst>
          </p:nvPr>
        </p:nvGraphicFramePr>
        <p:xfrm>
          <a:off x="2264750" y="1054550"/>
          <a:ext cx="668400" cy="15238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925">
                <a:tc>
                  <a:txBody>
                    <a:bodyPr/>
                    <a:lstStyle/>
                    <a:p>
                      <a:pPr marL="0" marR="0" lvl="0" indent="-89827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Payload</a:t>
                      </a:r>
                      <a:r>
                        <a:rPr lang="en" sz="800" baseline="-25000" dirty="0"/>
                        <a:t> </a:t>
                      </a:r>
                      <a:r>
                        <a:rPr lang="en" sz="800" dirty="0"/>
                        <a:t>1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pPr marL="889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rgbClr val="000000"/>
                          </a:solidFill>
                        </a:rPr>
                        <a:t>Payload</a:t>
                      </a:r>
                      <a:r>
                        <a:rPr lang="en" sz="800" baseline="-25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800" dirty="0"/>
                    </a:p>
                  </a:txBody>
                  <a:tcPr marL="0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00">
                <a:tc>
                  <a:txBody>
                    <a:bodyPr/>
                    <a:lstStyle/>
                    <a:p>
                      <a:pPr marL="176213" marR="0" lvl="0" indent="-87313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rgbClr val="000000"/>
                          </a:solidFill>
                        </a:rPr>
                        <a:t>Payload</a:t>
                      </a:r>
                      <a:r>
                        <a:rPr lang="en" sz="800" baseline="-25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8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800" dirty="0"/>
                    </a:p>
                  </a:txBody>
                  <a:tcPr marL="0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/>
                        <a:t>…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3" name="Google Shape;283;p18"/>
          <p:cNvSpPr txBox="1"/>
          <p:nvPr/>
        </p:nvSpPr>
        <p:spPr>
          <a:xfrm>
            <a:off x="2470151" y="698925"/>
            <a:ext cx="92216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Bulletin</a:t>
            </a:r>
            <a:endParaRPr sz="1600"/>
          </a:p>
        </p:txBody>
      </p:sp>
      <p:graphicFrame>
        <p:nvGraphicFramePr>
          <p:cNvPr id="284" name="Google Shape;284;p18"/>
          <p:cNvGraphicFramePr/>
          <p:nvPr>
            <p:extLst>
              <p:ext uri="{D42A27DB-BD31-4B8C-83A1-F6EECF244321}">
                <p14:modId xmlns:p14="http://schemas.microsoft.com/office/powerpoint/2010/main" val="3266940606"/>
              </p:ext>
            </p:extLst>
          </p:nvPr>
        </p:nvGraphicFramePr>
        <p:xfrm>
          <a:off x="199013" y="2458650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Payload</a:t>
                      </a:r>
                      <a:endParaRPr sz="9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5" name="Google Shape;285;p18"/>
          <p:cNvSpPr txBox="1"/>
          <p:nvPr/>
        </p:nvSpPr>
        <p:spPr>
          <a:xfrm rot="2844191">
            <a:off x="6578051" y="1717153"/>
            <a:ext cx="1026986" cy="224851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detection key</a:t>
            </a:r>
            <a:endParaRPr sz="1000"/>
          </a:p>
        </p:txBody>
      </p:sp>
      <p:sp>
        <p:nvSpPr>
          <p:cNvPr id="286" name="Google Shape;286;p18"/>
          <p:cNvSpPr txBox="1"/>
          <p:nvPr/>
        </p:nvSpPr>
        <p:spPr>
          <a:xfrm rot="2170">
            <a:off x="1885375" y="3362286"/>
            <a:ext cx="1425600" cy="2244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clue key</a:t>
            </a:r>
            <a:endParaRPr sz="1000"/>
          </a:p>
        </p:txBody>
      </p:sp>
      <p:sp>
        <p:nvSpPr>
          <p:cNvPr id="287" name="Google Shape;287;p18"/>
          <p:cNvSpPr txBox="1"/>
          <p:nvPr/>
        </p:nvSpPr>
        <p:spPr>
          <a:xfrm rot="2425">
            <a:off x="6660768" y="2699188"/>
            <a:ext cx="85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Digest</a:t>
            </a:r>
            <a:endParaRPr sz="1000"/>
          </a:p>
        </p:txBody>
      </p:sp>
      <p:sp>
        <p:nvSpPr>
          <p:cNvPr id="288" name="Google Shape;288;p18"/>
          <p:cNvSpPr txBox="1"/>
          <p:nvPr/>
        </p:nvSpPr>
        <p:spPr>
          <a:xfrm rot="1399">
            <a:off x="1407125" y="2367900"/>
            <a:ext cx="73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Message</a:t>
            </a:r>
            <a:endParaRPr sz="1000"/>
          </a:p>
        </p:txBody>
      </p:sp>
      <p:sp>
        <p:nvSpPr>
          <p:cNvPr id="289" name="Google Shape;289;p18"/>
          <p:cNvSpPr txBox="1"/>
          <p:nvPr/>
        </p:nvSpPr>
        <p:spPr>
          <a:xfrm>
            <a:off x="5549213" y="2263675"/>
            <a:ext cx="99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Accumulate</a:t>
            </a:r>
            <a:endParaRPr sz="1200"/>
          </a:p>
        </p:txBody>
      </p:sp>
      <p:sp>
        <p:nvSpPr>
          <p:cNvPr id="290" name="Google Shape;290;p18"/>
          <p:cNvSpPr/>
          <p:nvPr/>
        </p:nvSpPr>
        <p:spPr>
          <a:xfrm>
            <a:off x="40750" y="1573500"/>
            <a:ext cx="8918075" cy="2045375"/>
          </a:xfrm>
          <a:custGeom>
            <a:avLst/>
            <a:gdLst/>
            <a:ahLst/>
            <a:cxnLst/>
            <a:rect l="l" t="t" r="r" b="b"/>
            <a:pathLst>
              <a:path w="356723" h="81815" extrusionOk="0">
                <a:moveTo>
                  <a:pt x="337435" y="10490"/>
                </a:moveTo>
                <a:lnTo>
                  <a:pt x="356723" y="10152"/>
                </a:lnTo>
                <a:lnTo>
                  <a:pt x="356601" y="81815"/>
                </a:lnTo>
                <a:lnTo>
                  <a:pt x="0" y="81815"/>
                </a:lnTo>
                <a:lnTo>
                  <a:pt x="0" y="0"/>
                </a:lnTo>
                <a:lnTo>
                  <a:pt x="33183" y="0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Google Shape;291;p18"/>
          <p:cNvSpPr txBox="1"/>
          <p:nvPr/>
        </p:nvSpPr>
        <p:spPr>
          <a:xfrm>
            <a:off x="7756150" y="1715375"/>
            <a:ext cx="668400" cy="323135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00"/>
                </a:solidFill>
              </a:rPr>
              <a:t>Clue Key</a:t>
            </a:r>
            <a:endParaRPr sz="900" dirty="0">
              <a:solidFill>
                <a:srgbClr val="000000"/>
              </a:solidFill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7756150" y="2043763"/>
            <a:ext cx="668400" cy="461635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Detection</a:t>
            </a:r>
            <a:endParaRPr sz="9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Key</a:t>
            </a:r>
            <a:endParaRPr sz="900">
              <a:solidFill>
                <a:srgbClr val="000000"/>
              </a:solidFill>
            </a:endParaRPr>
          </a:p>
        </p:txBody>
      </p:sp>
      <p:cxnSp>
        <p:nvCxnSpPr>
          <p:cNvPr id="292" name="Google Shape;292;p18"/>
          <p:cNvCxnSpPr/>
          <p:nvPr/>
        </p:nvCxnSpPr>
        <p:spPr>
          <a:xfrm flipH="1">
            <a:off x="1031200" y="1978075"/>
            <a:ext cx="6600" cy="312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3" name="Google Shape;293;p18"/>
          <p:cNvSpPr txBox="1"/>
          <p:nvPr/>
        </p:nvSpPr>
        <p:spPr>
          <a:xfrm>
            <a:off x="495125" y="1675438"/>
            <a:ext cx="822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GenClue</a:t>
            </a:r>
            <a:endParaRPr sz="1100"/>
          </a:p>
        </p:txBody>
      </p:sp>
      <p:cxnSp>
        <p:nvCxnSpPr>
          <p:cNvPr id="294" name="Google Shape;294;p18"/>
          <p:cNvCxnSpPr/>
          <p:nvPr/>
        </p:nvCxnSpPr>
        <p:spPr>
          <a:xfrm>
            <a:off x="864263" y="1565650"/>
            <a:ext cx="0" cy="162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5" name="Google Shape;295;p18"/>
          <p:cNvSpPr txBox="1"/>
          <p:nvPr/>
        </p:nvSpPr>
        <p:spPr>
          <a:xfrm rot="1158">
            <a:off x="3743700" y="1477750"/>
            <a:ext cx="89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Streaming</a:t>
            </a:r>
            <a:endParaRPr sz="1000"/>
          </a:p>
        </p:txBody>
      </p:sp>
      <p:sp>
        <p:nvSpPr>
          <p:cNvPr id="296" name="Google Shape;296;p18"/>
          <p:cNvSpPr txBox="1"/>
          <p:nvPr/>
        </p:nvSpPr>
        <p:spPr>
          <a:xfrm>
            <a:off x="93349" y="3653350"/>
            <a:ext cx="3168993" cy="1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2"/>
                </a:solidFill>
              </a:rPr>
              <a:t>Functionality:</a:t>
            </a:r>
            <a:br>
              <a:rPr lang="en" b="1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Oblivious Message Detection (</a:t>
            </a:r>
            <a:r>
              <a:rPr lang="en" b="1" dirty="0">
                <a:solidFill>
                  <a:schemeClr val="dk2"/>
                </a:solidFill>
              </a:rPr>
              <a:t>OMD</a:t>
            </a:r>
            <a:r>
              <a:rPr lang="en" dirty="0">
                <a:solidFill>
                  <a:schemeClr val="dk2"/>
                </a:solidFill>
              </a:rPr>
              <a:t>)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</a:rPr>
              <a:t>Oblivious Message Retrieval  (</a:t>
            </a:r>
            <a:r>
              <a:rPr lang="en" b="1" dirty="0">
                <a:solidFill>
                  <a:schemeClr val="dk2"/>
                </a:solidFill>
              </a:rPr>
              <a:t>OMR</a:t>
            </a:r>
            <a:r>
              <a:rPr lang="en" dirty="0">
                <a:solidFill>
                  <a:schemeClr val="dk2"/>
                </a:solidFill>
              </a:rPr>
              <a:t>)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97" name="Google Shape;297;p18"/>
          <p:cNvGraphicFramePr/>
          <p:nvPr>
            <p:extLst>
              <p:ext uri="{D42A27DB-BD31-4B8C-83A1-F6EECF244321}">
                <p14:modId xmlns:p14="http://schemas.microsoft.com/office/powerpoint/2010/main" val="2127142557"/>
              </p:ext>
            </p:extLst>
          </p:nvPr>
        </p:nvGraphicFramePr>
        <p:xfrm>
          <a:off x="2934600" y="1054547"/>
          <a:ext cx="668400" cy="152385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770">
                <a:tc>
                  <a:txBody>
                    <a:bodyPr/>
                    <a:lstStyle/>
                    <a:p>
                      <a:pPr marL="0" marR="0" lvl="0" indent="-89827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Clue</a:t>
                      </a:r>
                      <a:r>
                        <a:rPr lang="en" sz="800" baseline="-25000"/>
                        <a:t> </a:t>
                      </a: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0" marR="0" lvl="0" indent="88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</a:rPr>
                        <a:t>Clue</a:t>
                      </a:r>
                      <a:r>
                        <a:rPr lang="en" sz="800" baseline="-25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800" dirty="0"/>
                    </a:p>
                  </a:txBody>
                  <a:tcPr marL="0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0" marR="0" lvl="0" indent="88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</a:rPr>
                        <a:t>Clue</a:t>
                      </a:r>
                      <a:r>
                        <a:rPr lang="en" sz="800" baseline="-25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8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800" dirty="0"/>
                    </a:p>
                  </a:txBody>
                  <a:tcPr marL="0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sz="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</a:rPr>
                        <a:t>…</a:t>
                      </a:r>
                      <a:endParaRPr sz="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8" name="Google Shape;298;p18"/>
          <p:cNvGraphicFramePr/>
          <p:nvPr>
            <p:extLst>
              <p:ext uri="{D42A27DB-BD31-4B8C-83A1-F6EECF244321}">
                <p14:modId xmlns:p14="http://schemas.microsoft.com/office/powerpoint/2010/main" val="357158087"/>
              </p:ext>
            </p:extLst>
          </p:nvPr>
        </p:nvGraphicFramePr>
        <p:xfrm>
          <a:off x="814813" y="2458650"/>
          <a:ext cx="61665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1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9" name="Google Shape;299;p18"/>
          <p:cNvSpPr/>
          <p:nvPr/>
        </p:nvSpPr>
        <p:spPr>
          <a:xfrm>
            <a:off x="1556500" y="2605500"/>
            <a:ext cx="543600" cy="43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00" name="Google Shape;300;p18"/>
          <p:cNvSpPr/>
          <p:nvPr/>
        </p:nvSpPr>
        <p:spPr>
          <a:xfrm>
            <a:off x="6666299" y="2913950"/>
            <a:ext cx="850500" cy="43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301" name="Google Shape;301;p18"/>
          <p:cNvGraphicFramePr/>
          <p:nvPr>
            <p:extLst>
              <p:ext uri="{D42A27DB-BD31-4B8C-83A1-F6EECF244321}">
                <p14:modId xmlns:p14="http://schemas.microsoft.com/office/powerpoint/2010/main" val="3548508056"/>
              </p:ext>
            </p:extLst>
          </p:nvPr>
        </p:nvGraphicFramePr>
        <p:xfrm>
          <a:off x="2264750" y="2572806"/>
          <a:ext cx="66840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/>
                        <a:t>Payload </a:t>
                      </a:r>
                      <a:r>
                        <a:rPr lang="en" sz="800" i="1" dirty="0"/>
                        <a:t>N</a:t>
                      </a:r>
                      <a:endParaRPr sz="800" i="1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2" name="Google Shape;302;p18"/>
          <p:cNvGraphicFramePr/>
          <p:nvPr>
            <p:extLst>
              <p:ext uri="{D42A27DB-BD31-4B8C-83A1-F6EECF244321}">
                <p14:modId xmlns:p14="http://schemas.microsoft.com/office/powerpoint/2010/main" val="3127764385"/>
              </p:ext>
            </p:extLst>
          </p:nvPr>
        </p:nvGraphicFramePr>
        <p:xfrm>
          <a:off x="2934600" y="2572806"/>
          <a:ext cx="668400" cy="328025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6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Clue </a:t>
                      </a:r>
                      <a:r>
                        <a:rPr lang="en" sz="900" i="1" dirty="0"/>
                        <a:t>N</a:t>
                      </a:r>
                      <a:endParaRPr sz="900" i="1"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3" name="Google Shape;303;p18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Clue-based Model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Google Shape;308;p19"/>
          <p:cNvCxnSpPr/>
          <p:nvPr/>
        </p:nvCxnSpPr>
        <p:spPr>
          <a:xfrm flipH="1">
            <a:off x="7209176" y="2782898"/>
            <a:ext cx="661800" cy="7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19"/>
          <p:cNvSpPr txBox="1"/>
          <p:nvPr/>
        </p:nvSpPr>
        <p:spPr>
          <a:xfrm>
            <a:off x="791500" y="4490625"/>
            <a:ext cx="168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ℓ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encryptions of 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19"/>
          <p:cNvSpPr/>
          <p:nvPr/>
        </p:nvSpPr>
        <p:spPr>
          <a:xfrm>
            <a:off x="1563863" y="1274025"/>
            <a:ext cx="18285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2086888" y="1308663"/>
            <a:ext cx="951044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Bulletin</a:t>
            </a:r>
            <a:endParaRPr sz="1600" dirty="0"/>
          </a:p>
        </p:txBody>
      </p:sp>
      <p:sp>
        <p:nvSpPr>
          <p:cNvPr id="312" name="Google Shape;312;p19"/>
          <p:cNvSpPr/>
          <p:nvPr/>
        </p:nvSpPr>
        <p:spPr>
          <a:xfrm>
            <a:off x="3432850" y="1657325"/>
            <a:ext cx="15768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313" name="Google Shape;313;p19"/>
          <p:cNvGraphicFramePr/>
          <p:nvPr>
            <p:extLst>
              <p:ext uri="{D42A27DB-BD31-4B8C-83A1-F6EECF244321}">
                <p14:modId xmlns:p14="http://schemas.microsoft.com/office/powerpoint/2010/main" val="3066527290"/>
              </p:ext>
            </p:extLst>
          </p:nvPr>
        </p:nvGraphicFramePr>
        <p:xfrm>
          <a:off x="1649689" y="1639751"/>
          <a:ext cx="1609000" cy="2725480"/>
        </p:xfrm>
        <a:graphic>
          <a:graphicData uri="http://schemas.openxmlformats.org/drawingml/2006/table">
            <a:tbl>
              <a:tblPr>
                <a:noFill/>
                <a:tableStyleId>{CDC614ED-4FE1-4E65-8BBA-77BCE003910F}</a:tableStyleId>
              </a:tblPr>
              <a:tblGrid>
                <a:gridCol w="78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Payload</a:t>
                      </a:r>
                      <a:r>
                        <a:rPr lang="en" sz="1000" baseline="-25000"/>
                        <a:t> </a:t>
                      </a: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Payload</a:t>
                      </a:r>
                      <a:r>
                        <a:rPr lang="en" sz="1000" baseline="-250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Payload</a:t>
                      </a:r>
                      <a:r>
                        <a:rPr lang="en" sz="1000" baseline="-250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3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6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...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</a:rPr>
                        <a:t>...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/>
                        <a:t>…</a:t>
                      </a:r>
                      <a:endParaRPr sz="1000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0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</a:rPr>
                        <a:t>Payload</a:t>
                      </a:r>
                      <a:r>
                        <a:rPr lang="en" sz="1000" baseline="-250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1000" i="1" dirty="0">
                          <a:solidFill>
                            <a:srgbClr val="000000"/>
                          </a:solidFill>
                        </a:rPr>
                        <a:t>N</a:t>
                      </a:r>
                      <a:endParaRPr sz="1000" i="1" dirty="0"/>
                    </a:p>
                  </a:txBody>
                  <a:tcPr marL="91425" marR="91425" marT="91425" marB="91425"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1" dirty="0"/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14" name="Google Shape;314;p19"/>
          <p:cNvCxnSpPr/>
          <p:nvPr/>
        </p:nvCxnSpPr>
        <p:spPr>
          <a:xfrm>
            <a:off x="4984000" y="2928557"/>
            <a:ext cx="17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p19"/>
          <p:cNvCxnSpPr>
            <a:cxnSpLocks/>
            <a:endCxn id="317" idx="1"/>
          </p:cNvCxnSpPr>
          <p:nvPr/>
        </p:nvCxnSpPr>
        <p:spPr>
          <a:xfrm>
            <a:off x="3037932" y="2391238"/>
            <a:ext cx="1174319" cy="5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p19"/>
          <p:cNvSpPr/>
          <p:nvPr/>
        </p:nvSpPr>
        <p:spPr>
          <a:xfrm>
            <a:off x="4212251" y="3588125"/>
            <a:ext cx="769589" cy="88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FHE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Recrypt</a:t>
            </a:r>
            <a:endParaRPr sz="1100"/>
          </a:p>
        </p:txBody>
      </p:sp>
      <p:sp>
        <p:nvSpPr>
          <p:cNvPr id="319" name="Google Shape;319;p19"/>
          <p:cNvSpPr/>
          <p:nvPr/>
        </p:nvSpPr>
        <p:spPr>
          <a:xfrm>
            <a:off x="4320625" y="4263048"/>
            <a:ext cx="546600" cy="158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FHE.PK</a:t>
            </a:r>
            <a:endParaRPr sz="700"/>
          </a:p>
        </p:txBody>
      </p:sp>
      <p:cxnSp>
        <p:nvCxnSpPr>
          <p:cNvPr id="320" name="Google Shape;320;p19"/>
          <p:cNvCxnSpPr/>
          <p:nvPr/>
        </p:nvCxnSpPr>
        <p:spPr>
          <a:xfrm>
            <a:off x="4994613" y="3927832"/>
            <a:ext cx="177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21" name="Google Shape;3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9908" y="2779962"/>
            <a:ext cx="915900" cy="430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9"/>
          <p:cNvGrpSpPr/>
          <p:nvPr/>
        </p:nvGrpSpPr>
        <p:grpSpPr>
          <a:xfrm>
            <a:off x="487713" y="1347913"/>
            <a:ext cx="639900" cy="1091100"/>
            <a:chOff x="1631600" y="2080750"/>
            <a:chExt cx="639900" cy="1091100"/>
          </a:xfrm>
        </p:grpSpPr>
        <p:sp>
          <p:nvSpPr>
            <p:cNvPr id="323" name="Google Shape;323;p19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19"/>
            <p:cNvPicPr preferRelativeResize="0"/>
            <p:nvPr/>
          </p:nvPicPr>
          <p:blipFill rotWithShape="1">
            <a:blip r:embed="rId4">
              <a:alphaModFix/>
            </a:blip>
            <a:srcRect l="11329" r="5668"/>
            <a:stretch/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19"/>
            <p:cNvSpPr txBox="1"/>
            <p:nvPr/>
          </p:nvSpPr>
          <p:spPr>
            <a:xfrm>
              <a:off x="1652011" y="2080763"/>
              <a:ext cx="536552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26" name="Google Shape;326;p19"/>
          <p:cNvSpPr txBox="1"/>
          <p:nvPr/>
        </p:nvSpPr>
        <p:spPr>
          <a:xfrm>
            <a:off x="302813" y="2439013"/>
            <a:ext cx="9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 1, …, 1</a:t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383125" y="3066064"/>
            <a:ext cx="857100" cy="55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Enc</a:t>
            </a:r>
            <a:endParaRPr dirty="0"/>
          </a:p>
        </p:txBody>
      </p:sp>
      <p:cxnSp>
        <p:nvCxnSpPr>
          <p:cNvPr id="328" name="Google Shape;328;p19"/>
          <p:cNvCxnSpPr/>
          <p:nvPr/>
        </p:nvCxnSpPr>
        <p:spPr>
          <a:xfrm flipH="1">
            <a:off x="805725" y="2726763"/>
            <a:ext cx="3900" cy="2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" name="Google Shape;317;p19"/>
          <p:cNvSpPr/>
          <p:nvPr/>
        </p:nvSpPr>
        <p:spPr>
          <a:xfrm>
            <a:off x="4212251" y="2520838"/>
            <a:ext cx="766833" cy="88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FHE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Recrypt</a:t>
            </a:r>
            <a:endParaRPr sz="1100" dirty="0"/>
          </a:p>
        </p:txBody>
      </p:sp>
      <p:sp>
        <p:nvSpPr>
          <p:cNvPr id="329" name="Google Shape;329;p19"/>
          <p:cNvSpPr/>
          <p:nvPr/>
        </p:nvSpPr>
        <p:spPr>
          <a:xfrm>
            <a:off x="4332975" y="3195761"/>
            <a:ext cx="546600" cy="158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FHE.PK</a:t>
            </a:r>
            <a:endParaRPr sz="700"/>
          </a:p>
        </p:txBody>
      </p:sp>
      <p:sp>
        <p:nvSpPr>
          <p:cNvPr id="330" name="Google Shape;330;p19"/>
          <p:cNvSpPr txBox="1"/>
          <p:nvPr/>
        </p:nvSpPr>
        <p:spPr>
          <a:xfrm>
            <a:off x="163400" y="435300"/>
            <a:ext cx="269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Sender: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Use recipient’s clue key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Generate ℓ FHE.Enc(1)</a:t>
            </a:r>
            <a:endParaRPr dirty="0"/>
          </a:p>
        </p:txBody>
      </p:sp>
      <p:sp>
        <p:nvSpPr>
          <p:cNvPr id="331" name="Google Shape;331;p19"/>
          <p:cNvSpPr txBox="1"/>
          <p:nvPr/>
        </p:nvSpPr>
        <p:spPr>
          <a:xfrm>
            <a:off x="3477450" y="388525"/>
            <a:ext cx="532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Detector: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Recrypt all </a:t>
            </a:r>
            <a:r>
              <a:rPr lang="en" dirty="0">
                <a:solidFill>
                  <a:schemeClr val="dk1"/>
                </a:solidFill>
              </a:rPr>
              <a:t>ℓ ciphertexts for each clue (totally N clues)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Use AND gate to compress ℓ ciphertexts into one ciphertext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  </a:t>
            </a:r>
            <a:r>
              <a:rPr lang="en" dirty="0">
                <a:solidFill>
                  <a:schemeClr val="dk1"/>
                </a:solidFill>
                <a:sym typeface="Wingdings" panose="05000000000000000000" pitchFamily="2" charset="2"/>
              </a:rPr>
              <a:t></a:t>
            </a:r>
            <a:r>
              <a:rPr lang="en" dirty="0">
                <a:solidFill>
                  <a:schemeClr val="dk1"/>
                </a:solidFill>
              </a:rPr>
              <a:t>	|PV| linear in N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332" name="Google Shape;332;p19"/>
          <p:cNvGrpSpPr/>
          <p:nvPr/>
        </p:nvGrpSpPr>
        <p:grpSpPr>
          <a:xfrm>
            <a:off x="4979084" y="1320211"/>
            <a:ext cx="772555" cy="1146092"/>
            <a:chOff x="3660871" y="2033561"/>
            <a:chExt cx="772555" cy="1146092"/>
          </a:xfrm>
        </p:grpSpPr>
        <p:sp>
          <p:nvSpPr>
            <p:cNvPr id="333" name="Google Shape;333;p19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4" name="Google Shape;33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19"/>
            <p:cNvSpPr txBox="1"/>
            <p:nvPr/>
          </p:nvSpPr>
          <p:spPr>
            <a:xfrm>
              <a:off x="3660871" y="2033561"/>
              <a:ext cx="772555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Detector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015513" y="2096600"/>
            <a:ext cx="161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Pertinency Vector (PV)</a:t>
            </a:r>
            <a:endParaRPr dirty="0"/>
          </a:p>
        </p:txBody>
      </p:sp>
      <p:grpSp>
        <p:nvGrpSpPr>
          <p:cNvPr id="337" name="Google Shape;337;p19"/>
          <p:cNvGrpSpPr/>
          <p:nvPr/>
        </p:nvGrpSpPr>
        <p:grpSpPr>
          <a:xfrm>
            <a:off x="163400" y="1967263"/>
            <a:ext cx="8821775" cy="3145213"/>
            <a:chOff x="163400" y="1967262"/>
            <a:chExt cx="8821775" cy="3145213"/>
          </a:xfrm>
        </p:grpSpPr>
        <p:cxnSp>
          <p:nvCxnSpPr>
            <p:cNvPr id="338" name="Google Shape;338;p19"/>
            <p:cNvCxnSpPr>
              <a:stCxn id="339" idx="3"/>
            </p:cNvCxnSpPr>
            <p:nvPr/>
          </p:nvCxnSpPr>
          <p:spPr>
            <a:xfrm>
              <a:off x="8741275" y="3389800"/>
              <a:ext cx="243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9"/>
            <p:cNvCxnSpPr/>
            <p:nvPr/>
          </p:nvCxnSpPr>
          <p:spPr>
            <a:xfrm>
              <a:off x="8977250" y="3393100"/>
              <a:ext cx="0" cy="1693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9"/>
            <p:cNvCxnSpPr/>
            <p:nvPr/>
          </p:nvCxnSpPr>
          <p:spPr>
            <a:xfrm flipH="1">
              <a:off x="164450" y="5084275"/>
              <a:ext cx="8811300" cy="2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9"/>
            <p:cNvCxnSpPr/>
            <p:nvPr/>
          </p:nvCxnSpPr>
          <p:spPr>
            <a:xfrm rot="10800000" flipH="1">
              <a:off x="163400" y="1967263"/>
              <a:ext cx="17700" cy="313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9"/>
            <p:cNvCxnSpPr/>
            <p:nvPr/>
          </p:nvCxnSpPr>
          <p:spPr>
            <a:xfrm>
              <a:off x="181100" y="1967263"/>
              <a:ext cx="287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44" name="Google Shape;344;p19"/>
          <p:cNvSpPr/>
          <p:nvPr/>
        </p:nvSpPr>
        <p:spPr>
          <a:xfrm>
            <a:off x="7894900" y="1347925"/>
            <a:ext cx="639900" cy="1091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794922" y="1347913"/>
            <a:ext cx="832805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91425" rIns="34500" bIns="91425" anchor="t" anchorCtr="0">
            <a:spAutoFit/>
          </a:bodyPr>
          <a:lstStyle/>
          <a:p>
            <a:pPr marL="0" lvl="0" indent="-1143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Times New Roman"/>
                <a:ea typeface="Times New Roman"/>
                <a:cs typeface="Times New Roman"/>
                <a:sym typeface="Times New Roman"/>
              </a:rPr>
              <a:t>Recipient</a:t>
            </a:r>
            <a:endParaRPr sz="11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6" name="Google Shape;346;p19"/>
          <p:cNvGrpSpPr/>
          <p:nvPr/>
        </p:nvGrpSpPr>
        <p:grpSpPr>
          <a:xfrm>
            <a:off x="2531826" y="1666775"/>
            <a:ext cx="517798" cy="2693488"/>
            <a:chOff x="2531826" y="1666775"/>
            <a:chExt cx="517798" cy="2693488"/>
          </a:xfrm>
        </p:grpSpPr>
        <p:sp>
          <p:nvSpPr>
            <p:cNvPr id="347" name="Google Shape;347;p19"/>
            <p:cNvSpPr/>
            <p:nvPr/>
          </p:nvSpPr>
          <p:spPr>
            <a:xfrm>
              <a:off x="2540076" y="3457075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2588975" y="3486725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2649724" y="3531050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2531826" y="2985163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580725" y="3014813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2641474" y="3059138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2534226" y="2548725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2583125" y="2578375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2643874" y="2622700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2534226" y="2082613"/>
              <a:ext cx="399900" cy="372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2583125" y="2112263"/>
              <a:ext cx="399900" cy="372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2643874" y="2156588"/>
              <a:ext cx="399900" cy="372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2534151" y="1666775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2583050" y="1696425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2643799" y="1740750"/>
              <a:ext cx="399900" cy="372000"/>
            </a:xfrm>
            <a:prstGeom prst="ellipse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2532164" y="3914288"/>
              <a:ext cx="399900" cy="372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2581062" y="3943938"/>
              <a:ext cx="399900" cy="372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2641811" y="3988263"/>
              <a:ext cx="399900" cy="372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</p:grpSp>
      <p:cxnSp>
        <p:nvCxnSpPr>
          <p:cNvPr id="365" name="Google Shape;365;p19"/>
          <p:cNvCxnSpPr>
            <a:cxnSpLocks/>
            <a:stCxn id="355" idx="6"/>
            <a:endCxn id="318" idx="1"/>
          </p:cNvCxnSpPr>
          <p:nvPr/>
        </p:nvCxnSpPr>
        <p:spPr>
          <a:xfrm>
            <a:off x="3043774" y="2808700"/>
            <a:ext cx="1168477" cy="12222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19"/>
          <p:cNvSpPr/>
          <p:nvPr/>
        </p:nvSpPr>
        <p:spPr>
          <a:xfrm>
            <a:off x="723800" y="3734350"/>
            <a:ext cx="2052100" cy="1046700"/>
          </a:xfrm>
          <a:custGeom>
            <a:avLst/>
            <a:gdLst/>
            <a:ahLst/>
            <a:cxnLst/>
            <a:rect l="l" t="t" r="r" b="b"/>
            <a:pathLst>
              <a:path w="82084" h="41868" extrusionOk="0">
                <a:moveTo>
                  <a:pt x="0" y="0"/>
                </a:moveTo>
                <a:lnTo>
                  <a:pt x="0" y="41868"/>
                </a:lnTo>
                <a:lnTo>
                  <a:pt x="81743" y="41868"/>
                </a:lnTo>
                <a:lnTo>
                  <a:pt x="82084" y="41015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67" name="Google Shape;367;p19"/>
          <p:cNvCxnSpPr/>
          <p:nvPr/>
        </p:nvCxnSpPr>
        <p:spPr>
          <a:xfrm rot="10800000">
            <a:off x="2774700" y="4457763"/>
            <a:ext cx="1200" cy="3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19"/>
          <p:cNvSpPr txBox="1"/>
          <p:nvPr/>
        </p:nvSpPr>
        <p:spPr>
          <a:xfrm rot="5400000">
            <a:off x="4401875" y="4552913"/>
            <a:ext cx="3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 rot="5400000">
            <a:off x="5433150" y="4532025"/>
            <a:ext cx="3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19"/>
          <p:cNvSpPr txBox="1"/>
          <p:nvPr/>
        </p:nvSpPr>
        <p:spPr>
          <a:xfrm rot="5400000">
            <a:off x="3591238" y="3726938"/>
            <a:ext cx="3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1" name="Google Shape;3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8025" y="1587388"/>
            <a:ext cx="546600" cy="75977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9"/>
          <p:cNvSpPr/>
          <p:nvPr/>
        </p:nvSpPr>
        <p:spPr>
          <a:xfrm>
            <a:off x="5220500" y="2638138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5220500" y="2804888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5220512" y="2980663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pic>
        <p:nvPicPr>
          <p:cNvPr id="375" name="Google Shape;3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4833" y="3807262"/>
            <a:ext cx="915900" cy="43089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9"/>
          <p:cNvSpPr/>
          <p:nvPr/>
        </p:nvSpPr>
        <p:spPr>
          <a:xfrm>
            <a:off x="5225425" y="3665438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377" name="Google Shape;377;p19"/>
          <p:cNvSpPr/>
          <p:nvPr/>
        </p:nvSpPr>
        <p:spPr>
          <a:xfrm>
            <a:off x="5225425" y="3832188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225437" y="4007963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title"/>
          </p:nvPr>
        </p:nvSpPr>
        <p:spPr>
          <a:xfrm>
            <a:off x="-22" y="15041"/>
            <a:ext cx="9144000" cy="62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Detection using generic Fully Homomorphic Encryption</a:t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1127624" y="1657325"/>
            <a:ext cx="4362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381" name="Google Shape;381;p19"/>
          <p:cNvSpPr/>
          <p:nvPr/>
        </p:nvSpPr>
        <p:spPr>
          <a:xfrm>
            <a:off x="6573975" y="2658475"/>
            <a:ext cx="500400" cy="2167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9"/>
          <p:cNvGrpSpPr/>
          <p:nvPr/>
        </p:nvGrpSpPr>
        <p:grpSpPr>
          <a:xfrm>
            <a:off x="7835815" y="2658846"/>
            <a:ext cx="880575" cy="759725"/>
            <a:chOff x="7681375" y="2602625"/>
            <a:chExt cx="1059913" cy="1014725"/>
          </a:xfrm>
        </p:grpSpPr>
        <p:sp>
          <p:nvSpPr>
            <p:cNvPr id="383" name="Google Shape;383;p19"/>
            <p:cNvSpPr/>
            <p:nvPr/>
          </p:nvSpPr>
          <p:spPr>
            <a:xfrm>
              <a:off x="7681388" y="2602625"/>
              <a:ext cx="1059900" cy="4551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FHE.SK</a:t>
              </a:r>
              <a:endParaRPr sz="900"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7681375" y="3162250"/>
              <a:ext cx="1059900" cy="4551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FHE.PK</a:t>
              </a:r>
              <a:endParaRPr sz="900"/>
            </a:p>
          </p:txBody>
        </p:sp>
      </p:grpSp>
      <p:sp>
        <p:nvSpPr>
          <p:cNvPr id="386" name="Google Shape;386;p19"/>
          <p:cNvSpPr txBox="1"/>
          <p:nvPr/>
        </p:nvSpPr>
        <p:spPr>
          <a:xfrm>
            <a:off x="7152275" y="3373575"/>
            <a:ext cx="189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Recipient: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Generate keys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87" name="Google Shape;387;p19"/>
          <p:cNvSpPr txBox="1"/>
          <p:nvPr/>
        </p:nvSpPr>
        <p:spPr>
          <a:xfrm rot="5400000">
            <a:off x="6697725" y="4504825"/>
            <a:ext cx="35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19"/>
          <p:cNvSpPr/>
          <p:nvPr/>
        </p:nvSpPr>
        <p:spPr>
          <a:xfrm>
            <a:off x="7413200" y="4236364"/>
            <a:ext cx="857100" cy="55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FHE.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</a:t>
            </a:r>
            <a:endParaRPr dirty="0"/>
          </a:p>
        </p:txBody>
      </p:sp>
      <p:cxnSp>
        <p:nvCxnSpPr>
          <p:cNvPr id="390" name="Google Shape;390;p19"/>
          <p:cNvCxnSpPr>
            <a:endCxn id="389" idx="1"/>
          </p:cNvCxnSpPr>
          <p:nvPr/>
        </p:nvCxnSpPr>
        <p:spPr>
          <a:xfrm rot="10800000" flipH="1">
            <a:off x="7119200" y="4512364"/>
            <a:ext cx="294000" cy="3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1" name="Google Shape;391;p19"/>
          <p:cNvCxnSpPr/>
          <p:nvPr/>
        </p:nvCxnSpPr>
        <p:spPr>
          <a:xfrm>
            <a:off x="7209175" y="2796000"/>
            <a:ext cx="12900" cy="1580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19"/>
          <p:cNvCxnSpPr/>
          <p:nvPr/>
        </p:nvCxnSpPr>
        <p:spPr>
          <a:xfrm rot="10800000" flipH="1">
            <a:off x="8301050" y="4510714"/>
            <a:ext cx="294000" cy="3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3" name="Google Shape;393;p19"/>
          <p:cNvSpPr txBox="1"/>
          <p:nvPr/>
        </p:nvSpPr>
        <p:spPr>
          <a:xfrm>
            <a:off x="8489624" y="4312275"/>
            <a:ext cx="50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</a:t>
            </a:r>
            <a:endParaRPr/>
          </a:p>
        </p:txBody>
      </p:sp>
      <p:cxnSp>
        <p:nvCxnSpPr>
          <p:cNvPr id="394" name="Google Shape;394;p19"/>
          <p:cNvCxnSpPr/>
          <p:nvPr/>
        </p:nvCxnSpPr>
        <p:spPr>
          <a:xfrm>
            <a:off x="7209175" y="4360264"/>
            <a:ext cx="191100" cy="123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5" name="Google Shape;395;p19"/>
          <p:cNvSpPr txBox="1"/>
          <p:nvPr/>
        </p:nvSpPr>
        <p:spPr>
          <a:xfrm>
            <a:off x="7152275" y="3867000"/>
            <a:ext cx="182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Decrypt digest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" name="Google Shape;374;p19">
            <a:extLst>
              <a:ext uri="{FF2B5EF4-FFF2-40B4-BE49-F238E27FC236}">
                <a16:creationId xmlns:a16="http://schemas.microsoft.com/office/drawing/2014/main" id="{9DC48393-B3C0-4BB3-2F86-041AF4AC920D}"/>
              </a:ext>
            </a:extLst>
          </p:cNvPr>
          <p:cNvSpPr/>
          <p:nvPr/>
        </p:nvSpPr>
        <p:spPr>
          <a:xfrm>
            <a:off x="6621236" y="2804888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" name="Google Shape;378;p19">
            <a:extLst>
              <a:ext uri="{FF2B5EF4-FFF2-40B4-BE49-F238E27FC236}">
                <a16:creationId xmlns:a16="http://schemas.microsoft.com/office/drawing/2014/main" id="{467C01EF-D43A-4057-EA97-416B90D7B290}"/>
              </a:ext>
            </a:extLst>
          </p:cNvPr>
          <p:cNvSpPr/>
          <p:nvPr/>
        </p:nvSpPr>
        <p:spPr>
          <a:xfrm>
            <a:off x="6634388" y="3824276"/>
            <a:ext cx="399900" cy="3720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1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000000"/>
      </a:dk2>
      <a:lt2>
        <a:srgbClr val="D9D9D9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6B8AF"/>
      </a:accent6>
      <a:hlink>
        <a:srgbClr val="FF6600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1944</Words>
  <Application>Microsoft Office PowerPoint</Application>
  <PresentationFormat>全屏显示(16:9)</PresentationFormat>
  <Paragraphs>612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Lato</vt:lpstr>
      <vt:lpstr>Raleway</vt:lpstr>
      <vt:lpstr>Courier New</vt:lpstr>
      <vt:lpstr>Times New Roman</vt:lpstr>
      <vt:lpstr>Arial</vt:lpstr>
      <vt:lpstr>GrayGrad</vt:lpstr>
      <vt:lpstr>Oblivious Message Retrieval</vt:lpstr>
      <vt:lpstr>Motivation - anonymous message delivery systems</vt:lpstr>
      <vt:lpstr>Message retrieval via full scan</vt:lpstr>
      <vt:lpstr>Message retrieval using a detector</vt:lpstr>
      <vt:lpstr>Message retrieval using a detector - prior work</vt:lpstr>
      <vt:lpstr>Message retrieval using a detector - prior work (cont.)</vt:lpstr>
      <vt:lpstr>Our results</vt:lpstr>
      <vt:lpstr>Clue-based Model</vt:lpstr>
      <vt:lpstr>Detection using generic Fully Homomorphic Encryption</vt:lpstr>
      <vt:lpstr>Compressing the Pertivency Vector to o(N) a la Private Stream Search [OS05]</vt:lpstr>
      <vt:lpstr>From detection to retrieval</vt:lpstr>
      <vt:lpstr>Thus far </vt:lpstr>
      <vt:lpstr>Key optimization: reduce clue size, lightweight recryption</vt:lpstr>
      <vt:lpstr>Putting it together: hybrid PVW+BFV OMR/OMD</vt:lpstr>
      <vt:lpstr>Additional techniques</vt:lpstr>
      <vt:lpstr>Denial of Service Attacks</vt:lpstr>
      <vt:lpstr>Denial of Service Attacks (mitigated)</vt:lpstr>
      <vt:lpstr>Snake-eye Conjecture for LWE encryption</vt:lpstr>
      <vt:lpstr>Key unlinkability (defined and attained)</vt:lpstr>
      <vt:lpstr>Detection benchmarks (N = 500,000, k = 50)</vt:lpstr>
      <vt:lpstr>Retrieval benchmarks (N = 500,000, k = 50)</vt:lpstr>
      <vt:lpstr>Scaling of recipient costs</vt:lpstr>
      <vt:lpstr>Real-world prospects</vt:lpstr>
      <vt:lpstr>Future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Oblivious Message Retrieval</dc:title>
  <cp:lastModifiedBy>ZEYU LIU</cp:lastModifiedBy>
  <cp:revision>21</cp:revision>
  <dcterms:modified xsi:type="dcterms:W3CDTF">2022-08-15T22:03:44Z</dcterms:modified>
</cp:coreProperties>
</file>