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2" r:id="rId2"/>
    <p:sldId id="315" r:id="rId3"/>
    <p:sldId id="342" r:id="rId4"/>
    <p:sldId id="362" r:id="rId5"/>
    <p:sldId id="344" r:id="rId6"/>
    <p:sldId id="346" r:id="rId7"/>
    <p:sldId id="350" r:id="rId8"/>
    <p:sldId id="349" r:id="rId9"/>
    <p:sldId id="351" r:id="rId10"/>
    <p:sldId id="352" r:id="rId11"/>
    <p:sldId id="323" r:id="rId12"/>
    <p:sldId id="301" r:id="rId13"/>
    <p:sldId id="355" r:id="rId14"/>
    <p:sldId id="356" r:id="rId15"/>
    <p:sldId id="357" r:id="rId16"/>
    <p:sldId id="358" r:id="rId17"/>
    <p:sldId id="360" r:id="rId18"/>
    <p:sldId id="359" r:id="rId19"/>
    <p:sldId id="361" r:id="rId20"/>
    <p:sldId id="308" r:id="rId21"/>
    <p:sldId id="313" r:id="rId22"/>
    <p:sldId id="35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FF7C80"/>
    <a:srgbClr val="FF0000"/>
    <a:srgbClr val="FF9999"/>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718" autoAdjust="0"/>
  </p:normalViewPr>
  <p:slideViewPr>
    <p:cSldViewPr snapToGrid="0">
      <p:cViewPr>
        <p:scale>
          <a:sx n="41" d="100"/>
          <a:sy n="41" d="100"/>
        </p:scale>
        <p:origin x="1068"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ADD81-3D4E-4867-8D16-3228F011B422}"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6FA9D-F2AA-4AE8-B62E-5BCAD8A23FAD}" type="slidenum">
              <a:rPr lang="en-US" smtClean="0"/>
              <a:t>‹#›</a:t>
            </a:fld>
            <a:endParaRPr lang="en-US"/>
          </a:p>
        </p:txBody>
      </p:sp>
    </p:spTree>
    <p:extLst>
      <p:ext uri="{BB962C8B-B14F-4D97-AF65-F5344CB8AC3E}">
        <p14:creationId xmlns:p14="http://schemas.microsoft.com/office/powerpoint/2010/main" val="308857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6FA9D-F2AA-4AE8-B62E-5BCAD8A23FAD}" type="slidenum">
              <a:rPr lang="en-US" smtClean="0"/>
              <a:t>1</a:t>
            </a:fld>
            <a:endParaRPr lang="en-US"/>
          </a:p>
        </p:txBody>
      </p:sp>
    </p:spTree>
    <p:extLst>
      <p:ext uri="{BB962C8B-B14F-4D97-AF65-F5344CB8AC3E}">
        <p14:creationId xmlns:p14="http://schemas.microsoft.com/office/powerpoint/2010/main" val="487640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constructive reductions. Formally, this means that the reduction should work given the algorithm and its auxiliary input, without requiring further resources that it cannot really generate. </a:t>
            </a:r>
          </a:p>
          <a:p>
            <a:r>
              <a:rPr lang="en-US"/>
              <a:t>Because reduction-based </a:t>
            </a:r>
            <a:r>
              <a:rPr lang="en-US" dirty="0"/>
              <a:t>crypto is much about win-win: if we come up with a concrete way of breaking a cryptographic scheme then we should be able to use it right here and now to achieve algorithmic advance.</a:t>
            </a:r>
          </a:p>
          <a:p>
            <a:r>
              <a:rPr lang="en-US" dirty="0"/>
              <a:t>And we’re not the first to argue this, this is something that is also targeted in the classical setting and is why we usually insist on uniform reductions.</a:t>
            </a:r>
          </a:p>
          <a:p>
            <a:endParaRPr lang="en-US" dirty="0"/>
          </a:p>
          <a:p>
            <a:r>
              <a:rPr lang="en-US" dirty="0"/>
              <a:t>Another thing to consider here, which doesn’t come up classically, is durability. We want our reduction to keep working forever, whenever we choose to run it, we don’t want it to work only once. </a:t>
            </a:r>
          </a:p>
          <a:p>
            <a:endParaRPr lang="en-US" dirty="0"/>
          </a:p>
          <a:p>
            <a:endParaRPr lang="en-US" dirty="0"/>
          </a:p>
        </p:txBody>
      </p:sp>
      <p:sp>
        <p:nvSpPr>
          <p:cNvPr id="4" name="Slide Number Placeholder 3"/>
          <p:cNvSpPr>
            <a:spLocks noGrp="1"/>
          </p:cNvSpPr>
          <p:nvPr>
            <p:ph type="sldNum" sz="quarter" idx="10"/>
          </p:nvPr>
        </p:nvSpPr>
        <p:spPr/>
        <p:txBody>
          <a:bodyPr/>
          <a:lstStyle/>
          <a:p>
            <a:fld id="{C056FA9D-F2AA-4AE8-B62E-5BCAD8A23FAD}" type="slidenum">
              <a:rPr lang="en-US" smtClean="0"/>
              <a:t>10</a:t>
            </a:fld>
            <a:endParaRPr lang="en-US"/>
          </a:p>
        </p:txBody>
      </p:sp>
    </p:spTree>
    <p:extLst>
      <p:ext uri="{BB962C8B-B14F-4D97-AF65-F5344CB8AC3E}">
        <p14:creationId xmlns:p14="http://schemas.microsoft.com/office/powerpoint/2010/main" val="3514055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Say what’s non adaptive.</a:t>
            </a:r>
          </a:p>
        </p:txBody>
      </p:sp>
      <p:sp>
        <p:nvSpPr>
          <p:cNvPr id="4" name="Slide Number Placeholder 3"/>
          <p:cNvSpPr>
            <a:spLocks noGrp="1"/>
          </p:cNvSpPr>
          <p:nvPr>
            <p:ph type="sldNum" sz="quarter" idx="10"/>
          </p:nvPr>
        </p:nvSpPr>
        <p:spPr/>
        <p:txBody>
          <a:bodyPr/>
          <a:lstStyle/>
          <a:p>
            <a:fld id="{C056FA9D-F2AA-4AE8-B62E-5BCAD8A23FAD}" type="slidenum">
              <a:rPr lang="en-US" smtClean="0"/>
              <a:t>11</a:t>
            </a:fld>
            <a:endParaRPr lang="en-US"/>
          </a:p>
        </p:txBody>
      </p:sp>
    </p:spTree>
    <p:extLst>
      <p:ext uri="{BB962C8B-B14F-4D97-AF65-F5344CB8AC3E}">
        <p14:creationId xmlns:p14="http://schemas.microsoft.com/office/powerpoint/2010/main" val="305662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remaining time I would like to give you a taste of the techniques.</a:t>
            </a:r>
          </a:p>
          <a:p>
            <a:r>
              <a:rPr lang="en-US" baseline="0" dirty="0"/>
              <a:t>And perhaps some of you already recognize this dog…</a:t>
            </a:r>
          </a:p>
        </p:txBody>
      </p:sp>
      <p:sp>
        <p:nvSpPr>
          <p:cNvPr id="4" name="Slide Number Placeholder 3"/>
          <p:cNvSpPr>
            <a:spLocks noGrp="1"/>
          </p:cNvSpPr>
          <p:nvPr>
            <p:ph type="sldNum" sz="quarter" idx="10"/>
          </p:nvPr>
        </p:nvSpPr>
        <p:spPr/>
        <p:txBody>
          <a:bodyPr/>
          <a:lstStyle/>
          <a:p>
            <a:fld id="{C056FA9D-F2AA-4AE8-B62E-5BCAD8A23FAD}" type="slidenum">
              <a:rPr lang="en-US" smtClean="0"/>
              <a:t>12</a:t>
            </a:fld>
            <a:endParaRPr lang="en-US"/>
          </a:p>
        </p:txBody>
      </p:sp>
    </p:spTree>
    <p:extLst>
      <p:ext uri="{BB962C8B-B14F-4D97-AF65-F5344CB8AC3E}">
        <p14:creationId xmlns:p14="http://schemas.microsoft.com/office/powerpoint/2010/main" val="4180516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So what we basically </a:t>
            </a:r>
            <a:r>
              <a:rPr lang="en-US" baseline="0" dirty="0" err="1"/>
              <a:t>wanna</a:t>
            </a:r>
            <a:r>
              <a:rPr lang="en-US" baseline="0" dirty="0"/>
              <a:t> do is build a bridge between two adversarial models.</a:t>
            </a:r>
          </a:p>
          <a:p>
            <a:pPr marL="0" indent="0">
              <a:buFont typeface="Arial" panose="020B0604020202020204" pitchFamily="34" charset="0"/>
              <a:buNone/>
            </a:pPr>
            <a:r>
              <a:rPr lang="en-US" baseline="0" dirty="0"/>
              <a:t>Our finish line is the model where classical reductions work, and we call this the stateless model. Here every query the reduction makes is answered by the same function.</a:t>
            </a:r>
          </a:p>
          <a:p>
            <a:pPr marL="0" indent="0">
              <a:buFont typeface="Arial" panose="020B0604020202020204" pitchFamily="34" charset="0"/>
              <a:buNone/>
            </a:pPr>
            <a:r>
              <a:rPr lang="en-US" baseline="0" dirty="0"/>
              <a:t>And our starting point seems quite far, here we have a one-shot stateful adversary, we know that it works if we run it once, but then its quantum state changes, and we lose any guarantee. </a:t>
            </a:r>
          </a:p>
          <a:p>
            <a:pPr marL="0" indent="0">
              <a:buFont typeface="Arial" panose="020B0604020202020204" pitchFamily="34" charset="0"/>
              <a:buNone/>
            </a:pPr>
            <a:r>
              <a:rPr lang="en-US" baseline="0" dirty="0"/>
              <a:t>So this is the gap we want to bridge, and we do it in several steps.</a:t>
            </a:r>
          </a:p>
        </p:txBody>
      </p:sp>
      <p:sp>
        <p:nvSpPr>
          <p:cNvPr id="4" name="Slide Number Placeholder 3"/>
          <p:cNvSpPr>
            <a:spLocks noGrp="1"/>
          </p:cNvSpPr>
          <p:nvPr>
            <p:ph type="sldNum" sz="quarter" idx="10"/>
          </p:nvPr>
        </p:nvSpPr>
        <p:spPr/>
        <p:txBody>
          <a:bodyPr/>
          <a:lstStyle/>
          <a:p>
            <a:fld id="{C056FA9D-F2AA-4AE8-B62E-5BCAD8A23FAD}" type="slidenum">
              <a:rPr lang="en-US" smtClean="0"/>
              <a:t>13</a:t>
            </a:fld>
            <a:endParaRPr lang="en-US"/>
          </a:p>
        </p:txBody>
      </p:sp>
    </p:spTree>
    <p:extLst>
      <p:ext uri="{BB962C8B-B14F-4D97-AF65-F5344CB8AC3E}">
        <p14:creationId xmlns:p14="http://schemas.microsoft.com/office/powerpoint/2010/main" val="1541526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In the first step, we’ll transition from one-shot adversaries to what we call persistent adversaries. These are adversaries that never lose steam, even after we run them, and despite the fact that their state may change, they will keep breaking the corresponding primitive with almost the same probability.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And the way we do this is by leveraging recent quantum rewinding techniques, and this is the step that introduces the restriction to decision problems </a:t>
            </a:r>
            <a:r>
              <a:rPr lang="en-US" baseline="0" dirty="0" err="1"/>
              <a:t>etc</a:t>
            </a:r>
            <a:r>
              <a:rPr lang="en-US" baseline="0" dirty="0"/>
              <a:t>, which as I told you turns out to be somewhat inherent.  </a:t>
            </a:r>
          </a:p>
        </p:txBody>
      </p:sp>
      <p:sp>
        <p:nvSpPr>
          <p:cNvPr id="4" name="Slide Number Placeholder 3"/>
          <p:cNvSpPr>
            <a:spLocks noGrp="1"/>
          </p:cNvSpPr>
          <p:nvPr>
            <p:ph type="sldNum" sz="quarter" idx="10"/>
          </p:nvPr>
        </p:nvSpPr>
        <p:spPr/>
        <p:txBody>
          <a:bodyPr/>
          <a:lstStyle/>
          <a:p>
            <a:fld id="{C056FA9D-F2AA-4AE8-B62E-5BCAD8A23FAD}" type="slidenum">
              <a:rPr lang="en-US" smtClean="0"/>
              <a:t>14</a:t>
            </a:fld>
            <a:endParaRPr lang="en-US"/>
          </a:p>
        </p:txBody>
      </p:sp>
    </p:spTree>
    <p:extLst>
      <p:ext uri="{BB962C8B-B14F-4D97-AF65-F5344CB8AC3E}">
        <p14:creationId xmlns:p14="http://schemas.microsoft.com/office/powerpoint/2010/main" val="95025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So before proceeding to the next step, we should ask ourselves why persistent adversaries aren’t enough, they never lose steam so what can go wrong.</a:t>
            </a:r>
          </a:p>
          <a:p>
            <a:pPr marL="0" indent="0">
              <a:buFont typeface="Arial" panose="020B0604020202020204" pitchFamily="34" charset="0"/>
              <a:buNone/>
            </a:pPr>
            <a:r>
              <a:rPr lang="en-US" baseline="0" dirty="0"/>
              <a:t>So it is enough if we consider for say reductions that make a single query, but if our reductions makes multiple queries we might run into trouble, and the reason is that the adversary state still changes and while the set of instances that it solves, remains of roughly the same size, it can wonder around. </a:t>
            </a:r>
          </a:p>
          <a:p>
            <a:pPr marL="0" indent="0">
              <a:buFont typeface="Arial" panose="020B0604020202020204" pitchFamily="34" charset="0"/>
              <a:buNone/>
            </a:pPr>
            <a:r>
              <a:rPr lang="en-US" baseline="0" dirty="0"/>
              <a:t>And this is going to be a problem for reductions that make multiple correlated queries (like say GL), in the extreme case it could be that after the first query, the solution space changes in a way such that all other queries won’t be answered correctly.</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*Maybe enough in some cases, e.g. if there’s some form of random self-reducibility. </a:t>
            </a:r>
          </a:p>
        </p:txBody>
      </p:sp>
      <p:sp>
        <p:nvSpPr>
          <p:cNvPr id="4" name="Slide Number Placeholder 3"/>
          <p:cNvSpPr>
            <a:spLocks noGrp="1"/>
          </p:cNvSpPr>
          <p:nvPr>
            <p:ph type="sldNum" sz="quarter" idx="10"/>
          </p:nvPr>
        </p:nvSpPr>
        <p:spPr/>
        <p:txBody>
          <a:bodyPr/>
          <a:lstStyle/>
          <a:p>
            <a:fld id="{C056FA9D-F2AA-4AE8-B62E-5BCAD8A23FAD}" type="slidenum">
              <a:rPr lang="en-US" smtClean="0"/>
              <a:t>15</a:t>
            </a:fld>
            <a:endParaRPr lang="en-US"/>
          </a:p>
        </p:txBody>
      </p:sp>
    </p:spTree>
    <p:extLst>
      <p:ext uri="{BB962C8B-B14F-4D97-AF65-F5344CB8AC3E}">
        <p14:creationId xmlns:p14="http://schemas.microsoft.com/office/powerpoint/2010/main" val="857815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So this brings us to the next step, where we basically want to make sure that the state forgets the previous queries. </a:t>
            </a:r>
          </a:p>
          <a:p>
            <a:pPr marL="0" indent="0">
              <a:buFont typeface="Arial" panose="020B0604020202020204" pitchFamily="34" charset="0"/>
              <a:buNone/>
            </a:pPr>
            <a:r>
              <a:rPr lang="en-US" baseline="0" dirty="0"/>
              <a:t>Specifically, we’re going to transition from the model of persistent adversaries to a model of memoryless adversaries. In this model, every query may be answered by a different function, but these functions are fixed ahead of time, independently of the queries made. </a:t>
            </a:r>
          </a:p>
          <a:p>
            <a:pPr marL="0" indent="0">
              <a:buFont typeface="Arial" panose="020B0604020202020204" pitchFamily="34" charset="0"/>
              <a:buNone/>
            </a:pPr>
            <a:r>
              <a:rPr lang="en-US" baseline="0" dirty="0"/>
              <a:t>And we bridge this gap by showing how to simulate such memoryless behavior, in the case that the underlying reduction is non adaptive. And this step is perhaps the main technical contribution, so I’ll say a few words on how we do this.</a:t>
            </a:r>
          </a:p>
        </p:txBody>
      </p:sp>
      <p:sp>
        <p:nvSpPr>
          <p:cNvPr id="4" name="Slide Number Placeholder 3"/>
          <p:cNvSpPr>
            <a:spLocks noGrp="1"/>
          </p:cNvSpPr>
          <p:nvPr>
            <p:ph type="sldNum" sz="quarter" idx="10"/>
          </p:nvPr>
        </p:nvSpPr>
        <p:spPr/>
        <p:txBody>
          <a:bodyPr/>
          <a:lstStyle/>
          <a:p>
            <a:fld id="{C056FA9D-F2AA-4AE8-B62E-5BCAD8A23FAD}" type="slidenum">
              <a:rPr lang="en-US" smtClean="0"/>
              <a:t>16</a:t>
            </a:fld>
            <a:endParaRPr lang="en-US"/>
          </a:p>
        </p:txBody>
      </p:sp>
    </p:spTree>
    <p:extLst>
      <p:ext uri="{BB962C8B-B14F-4D97-AF65-F5344CB8AC3E}">
        <p14:creationId xmlns:p14="http://schemas.microsoft.com/office/powerpoint/2010/main" val="2943287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The basic idea is to leverage the fact that the adversary’s quantum state is </a:t>
            </a:r>
            <a:r>
              <a:rPr lang="en-US" baseline="0" dirty="0" err="1"/>
              <a:t>polynomially</a:t>
            </a:r>
            <a:r>
              <a:rPr lang="en-US" baseline="0" dirty="0"/>
              <a:t> bounded, so there’s only so much that it can remember about past queries.</a:t>
            </a:r>
          </a:p>
          <a:p>
            <a:pPr marL="0" indent="0">
              <a:buFont typeface="Arial" panose="020B0604020202020204" pitchFamily="34" charset="0"/>
              <a:buNone/>
            </a:pPr>
            <a:r>
              <a:rPr lang="en-US" baseline="0" dirty="0"/>
              <a:t>In more detail, when we want to get an answer for the </a:t>
            </a:r>
            <a:r>
              <a:rPr lang="en-US" baseline="0" dirty="0" err="1"/>
              <a:t>i-th</a:t>
            </a:r>
            <a:r>
              <a:rPr lang="en-US" baseline="0" dirty="0"/>
              <a:t> query of our reduction, we’ll first sample many dummy queries from the marginal of the </a:t>
            </a:r>
            <a:r>
              <a:rPr lang="en-US" baseline="0" dirty="0" err="1"/>
              <a:t>ith</a:t>
            </a:r>
            <a:r>
              <a:rPr lang="en-US" baseline="0" dirty="0"/>
              <a:t> query, then we’re going to plant our real query somewhere at random among these dummy queries, and then we’re going to make all of these queries to the adversary, use the answer we got to the real query and discard the rest.</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intuition is that the attacker can’t tell the real query from the </a:t>
            </a:r>
          </a:p>
          <a:p>
            <a:pPr marL="0" indent="0">
              <a:buFont typeface="Arial" panose="020B0604020202020204" pitchFamily="34" charset="0"/>
              <a:buNone/>
            </a:pPr>
            <a:r>
              <a:rPr lang="en-US" baseline="0" dirty="0"/>
              <a:t>dummy ones, and doesn’t have a large enough state to store them all.</a:t>
            </a:r>
          </a:p>
          <a:p>
            <a:pPr marL="0" indent="0">
              <a:buFont typeface="Arial" panose="020B0604020202020204" pitchFamily="34" charset="0"/>
              <a:buNone/>
            </a:pPr>
            <a:r>
              <a:rPr lang="en-US" baseline="0" dirty="0"/>
              <a:t>And we prove that the query-answer distribution we get is actually close to an execution with some predetermined oracles, that basically depend only on dummy queries, but are completely independent of the real queries.</a:t>
            </a:r>
          </a:p>
          <a:p>
            <a:pPr marL="0" indent="0">
              <a:buFont typeface="Arial" panose="020B0604020202020204" pitchFamily="34" charset="0"/>
              <a:buNone/>
            </a:pPr>
            <a:r>
              <a:rPr lang="en-US" baseline="0" dirty="0"/>
              <a:t>And to get this closeness we naturally need to make sure that we’re flooding the </a:t>
            </a:r>
            <a:r>
              <a:rPr lang="en-US" baseline="0" dirty="0" err="1"/>
              <a:t>adversdary</a:t>
            </a:r>
            <a:r>
              <a:rPr lang="en-US" baseline="0" dirty="0"/>
              <a:t> with enough dummy queries, more than the length of its quantum state.</a:t>
            </a:r>
          </a:p>
          <a:p>
            <a:pPr marL="0" indent="0">
              <a:buFont typeface="Arial" panose="020B0604020202020204" pitchFamily="34" charset="0"/>
              <a:buNone/>
            </a:pPr>
            <a:r>
              <a:rPr lang="en-US" baseline="0" dirty="0"/>
              <a:t>The formal proof relies on basic quantum information theory.</a:t>
            </a:r>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Where did we use non-adaptivity?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the marginals </a:t>
            </a:r>
            <a:r>
              <a:rPr lang="en-US" baseline="0" dirty="0" err="1"/>
              <a:t>Q_i</a:t>
            </a:r>
            <a:r>
              <a:rPr lang="en-US" baseline="0" dirty="0"/>
              <a:t> are well defined independently of the adversary’s answers.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C056FA9D-F2AA-4AE8-B62E-5BCAD8A23FAD}" type="slidenum">
              <a:rPr lang="en-US" smtClean="0"/>
              <a:t>17</a:t>
            </a:fld>
            <a:endParaRPr lang="en-US"/>
          </a:p>
        </p:txBody>
      </p:sp>
    </p:spTree>
    <p:extLst>
      <p:ext uri="{BB962C8B-B14F-4D97-AF65-F5344CB8AC3E}">
        <p14:creationId xmlns:p14="http://schemas.microsoft.com/office/powerpoint/2010/main" val="2911640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The last step</a:t>
            </a:r>
          </a:p>
        </p:txBody>
      </p:sp>
      <p:sp>
        <p:nvSpPr>
          <p:cNvPr id="4" name="Slide Number Placeholder 3"/>
          <p:cNvSpPr>
            <a:spLocks noGrp="1"/>
          </p:cNvSpPr>
          <p:nvPr>
            <p:ph type="sldNum" sz="quarter" idx="10"/>
          </p:nvPr>
        </p:nvSpPr>
        <p:spPr/>
        <p:txBody>
          <a:bodyPr/>
          <a:lstStyle/>
          <a:p>
            <a:fld id="{C056FA9D-F2AA-4AE8-B62E-5BCAD8A23FAD}" type="slidenum">
              <a:rPr lang="en-US" smtClean="0"/>
              <a:t>18</a:t>
            </a:fld>
            <a:endParaRPr lang="en-US"/>
          </a:p>
        </p:txBody>
      </p:sp>
    </p:spTree>
    <p:extLst>
      <p:ext uri="{BB962C8B-B14F-4D97-AF65-F5344CB8AC3E}">
        <p14:creationId xmlns:p14="http://schemas.microsoft.com/office/powerpoint/2010/main" val="3900376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So we combine all of these steps and we get the bridge we wanted between one shot adversaries and stateless adversaries.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As I mentioned before we think that these </a:t>
            </a:r>
            <a:r>
              <a:rPr lang="en-US" baseline="0" dirty="0" err="1"/>
              <a:t>interemediate</a:t>
            </a:r>
            <a:r>
              <a:rPr lang="en-US" baseline="0" dirty="0"/>
              <a:t> models of stateful adversaries are also interesting beyond the context of quantum, you could ask what can be done in a model where the adversary somehow adapts over time.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And indeed this question is also explored in a concurrent work of Chen-Freitag-Pass on cosmic security where they consider a similar model of memoryless adversaries and give a similar shuffling transformation to stateless adversaries. </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C056FA9D-F2AA-4AE8-B62E-5BCAD8A23FAD}" type="slidenum">
              <a:rPr lang="en-US" smtClean="0"/>
              <a:t>19</a:t>
            </a:fld>
            <a:endParaRPr lang="en-US"/>
          </a:p>
        </p:txBody>
      </p:sp>
    </p:spTree>
    <p:extLst>
      <p:ext uri="{BB962C8B-B14F-4D97-AF65-F5344CB8AC3E}">
        <p14:creationId xmlns:p14="http://schemas.microsoft.com/office/powerpoint/2010/main" val="329189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we’re still in the context of </a:t>
            </a:r>
            <a:r>
              <a:rPr lang="en-US" dirty="0" err="1"/>
              <a:t>pq</a:t>
            </a:r>
            <a:r>
              <a:rPr lang="en-US" dirty="0"/>
              <a:t> crypto, where we want to design classical protocols that can withstand quantum attackers</a:t>
            </a:r>
          </a:p>
        </p:txBody>
      </p:sp>
      <p:sp>
        <p:nvSpPr>
          <p:cNvPr id="4" name="Slide Number Placeholder 3"/>
          <p:cNvSpPr>
            <a:spLocks noGrp="1"/>
          </p:cNvSpPr>
          <p:nvPr>
            <p:ph type="sldNum" sz="quarter" idx="10"/>
          </p:nvPr>
        </p:nvSpPr>
        <p:spPr/>
        <p:txBody>
          <a:bodyPr/>
          <a:lstStyle/>
          <a:p>
            <a:fld id="{C056FA9D-F2AA-4AE8-B62E-5BCAD8A23FAD}" type="slidenum">
              <a:rPr lang="en-US" smtClean="0"/>
              <a:t>2</a:t>
            </a:fld>
            <a:endParaRPr lang="en-US"/>
          </a:p>
        </p:txBody>
      </p:sp>
    </p:spTree>
    <p:extLst>
      <p:ext uri="{BB962C8B-B14F-4D97-AF65-F5344CB8AC3E}">
        <p14:creationId xmlns:p14="http://schemas.microsoft.com/office/powerpoint/2010/main" val="1115489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 me conclude with some food for thought.</a:t>
            </a:r>
          </a:p>
          <a:p>
            <a:r>
              <a:rPr lang="en-US" baseline="0" dirty="0"/>
              <a:t>So we showed how to deal with non-adaptive reductions, and perhaps most reductions are non-adaptive, and yet there are some important examples of adaptive reductions, and the most notorious example is PRGs from general OWFs. So we still don’t know how to deal with those, and whether it’s even possible.</a:t>
            </a:r>
          </a:p>
        </p:txBody>
      </p:sp>
      <p:sp>
        <p:nvSpPr>
          <p:cNvPr id="4" name="Slide Number Placeholder 3"/>
          <p:cNvSpPr>
            <a:spLocks noGrp="1"/>
          </p:cNvSpPr>
          <p:nvPr>
            <p:ph type="sldNum" sz="quarter" idx="10"/>
          </p:nvPr>
        </p:nvSpPr>
        <p:spPr/>
        <p:txBody>
          <a:bodyPr/>
          <a:lstStyle/>
          <a:p>
            <a:fld id="{C056FA9D-F2AA-4AE8-B62E-5BCAD8A23FAD}" type="slidenum">
              <a:rPr lang="en-US" smtClean="0"/>
              <a:t>20</a:t>
            </a:fld>
            <a:endParaRPr lang="en-US"/>
          </a:p>
        </p:txBody>
      </p:sp>
    </p:spTree>
    <p:extLst>
      <p:ext uri="{BB962C8B-B14F-4D97-AF65-F5344CB8AC3E}">
        <p14:creationId xmlns:p14="http://schemas.microsoft.com/office/powerpoint/2010/main" val="1076055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6FA9D-F2AA-4AE8-B62E-5BCAD8A23FAD}" type="slidenum">
              <a:rPr lang="en-US" smtClean="0"/>
              <a:t>22</a:t>
            </a:fld>
            <a:endParaRPr lang="en-US"/>
          </a:p>
        </p:txBody>
      </p:sp>
    </p:spTree>
    <p:extLst>
      <p:ext uri="{BB962C8B-B14F-4D97-AF65-F5344CB8AC3E}">
        <p14:creationId xmlns:p14="http://schemas.microsoft.com/office/powerpoint/2010/main" val="235563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 community has been thinking about </a:t>
            </a:r>
            <a:r>
              <a:rPr lang="en-US" dirty="0" err="1"/>
              <a:t>pq</a:t>
            </a:r>
            <a:r>
              <a:rPr lang="en-US" dirty="0"/>
              <a:t> for some time now, and it required that we reconsider different aspects of crypto.</a:t>
            </a:r>
          </a:p>
          <a:p>
            <a:pPr marL="171450" indent="-171450">
              <a:buFontTx/>
              <a:buChar char="-"/>
            </a:pPr>
            <a:r>
              <a:rPr lang="en-US" dirty="0"/>
              <a:t>One obvious thing is assumptions, we can no longer use assumptions that are quantumly broken like factoring, and have to turn for new sources of hardness like lattices,</a:t>
            </a:r>
          </a:p>
          <a:p>
            <a:pPr marL="171450" indent="-171450">
              <a:buFontTx/>
              <a:buChar char="-"/>
            </a:pPr>
            <a:r>
              <a:rPr lang="en-US" dirty="0"/>
              <a:t>But there are also other aspects, for instance how does the quantum adversary interact with our classical protocol, can they say query a signature oracle in superposition and so on…</a:t>
            </a:r>
          </a:p>
          <a:p>
            <a:pPr marL="171450" indent="-171450">
              <a:buFontTx/>
              <a:buChar char="-"/>
            </a:pPr>
            <a:r>
              <a:rPr lang="en-US" dirty="0"/>
              <a:t>And there’s another even more basic aspect which is reductions. Do the reductions we have in the classical setting carry over. For instance do OWFs still imply all symmetric-key crypto?</a:t>
            </a:r>
          </a:p>
          <a:p>
            <a:pPr marL="0" indent="0">
              <a:buFontTx/>
              <a:buNone/>
            </a:pPr>
            <a:r>
              <a:rPr lang="en-US" dirty="0"/>
              <a:t>And this is going to be our focus today.</a:t>
            </a:r>
          </a:p>
        </p:txBody>
      </p:sp>
      <p:sp>
        <p:nvSpPr>
          <p:cNvPr id="4" name="Slide Number Placeholder 3"/>
          <p:cNvSpPr>
            <a:spLocks noGrp="1"/>
          </p:cNvSpPr>
          <p:nvPr>
            <p:ph type="sldNum" sz="quarter" idx="10"/>
          </p:nvPr>
        </p:nvSpPr>
        <p:spPr/>
        <p:txBody>
          <a:bodyPr/>
          <a:lstStyle/>
          <a:p>
            <a:fld id="{C056FA9D-F2AA-4AE8-B62E-5BCAD8A23FAD}" type="slidenum">
              <a:rPr lang="en-US" smtClean="0"/>
              <a:t>3</a:t>
            </a:fld>
            <a:endParaRPr lang="en-US"/>
          </a:p>
        </p:txBody>
      </p:sp>
    </p:spTree>
    <p:extLst>
      <p:ext uri="{BB962C8B-B14F-4D97-AF65-F5344CB8AC3E}">
        <p14:creationId xmlns:p14="http://schemas.microsoft.com/office/powerpoint/2010/main" val="163216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more explicitly, we’re concerned with security reductions, so let recall what those are. </a:t>
            </a:r>
          </a:p>
          <a:p>
            <a:r>
              <a:rPr lang="en-US" dirty="0"/>
              <a:t>Say we’ve constructed some primitive P from some assumption Q, and now we </a:t>
            </a:r>
            <a:r>
              <a:rPr lang="en-US" dirty="0" err="1"/>
              <a:t>wanna</a:t>
            </a:r>
            <a:r>
              <a:rPr lang="en-US" dirty="0"/>
              <a:t> prove that breaking P is no easier than breaking Q. </a:t>
            </a:r>
          </a:p>
          <a:p>
            <a:r>
              <a:rPr lang="en-US" dirty="0"/>
              <a:t>So the way we do it is by giving a reduction algorithm that can use an adversary that breaks P in order to break Q.</a:t>
            </a:r>
          </a:p>
          <a:p>
            <a:endParaRPr lang="en-US" dirty="0"/>
          </a:p>
          <a:p>
            <a:r>
              <a:rPr lang="en-US" dirty="0"/>
              <a:t>And such reductions are the bread and butter of crypto, and we’ve coming up with such classical reductions for decades, it would be a shame if we have to redo everything in the quantum setting. </a:t>
            </a:r>
          </a:p>
          <a:p>
            <a:endParaRPr lang="en-US" dirty="0"/>
          </a:p>
        </p:txBody>
      </p:sp>
      <p:sp>
        <p:nvSpPr>
          <p:cNvPr id="4" name="Slide Number Placeholder 3"/>
          <p:cNvSpPr>
            <a:spLocks noGrp="1"/>
          </p:cNvSpPr>
          <p:nvPr>
            <p:ph type="sldNum" sz="quarter" idx="10"/>
          </p:nvPr>
        </p:nvSpPr>
        <p:spPr/>
        <p:txBody>
          <a:bodyPr/>
          <a:lstStyle/>
          <a:p>
            <a:fld id="{C056FA9D-F2AA-4AE8-B62E-5BCAD8A23FAD}" type="slidenum">
              <a:rPr lang="en-US" smtClean="0"/>
              <a:t>4</a:t>
            </a:fld>
            <a:endParaRPr lang="en-US"/>
          </a:p>
        </p:txBody>
      </p:sp>
    </p:spTree>
    <p:extLst>
      <p:ext uri="{BB962C8B-B14F-4D97-AF65-F5344CB8AC3E}">
        <p14:creationId xmlns:p14="http://schemas.microsoft.com/office/powerpoint/2010/main" val="959552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brings us to the basic question of whether we can lift our classical reductions to the post-quantum regime.</a:t>
            </a:r>
          </a:p>
          <a:p>
            <a:r>
              <a:rPr lang="en-US" dirty="0"/>
              <a:t>And there’s seems to be a good reason we can hope to do that --- and the reason is that almost all of our reductions are black box. They don’t really care how the attacker is implemented, so who cares if its quantum. </a:t>
            </a:r>
          </a:p>
        </p:txBody>
      </p:sp>
      <p:sp>
        <p:nvSpPr>
          <p:cNvPr id="4" name="Slide Number Placeholder 3"/>
          <p:cNvSpPr>
            <a:spLocks noGrp="1"/>
          </p:cNvSpPr>
          <p:nvPr>
            <p:ph type="sldNum" sz="quarter" idx="10"/>
          </p:nvPr>
        </p:nvSpPr>
        <p:spPr/>
        <p:txBody>
          <a:bodyPr/>
          <a:lstStyle/>
          <a:p>
            <a:fld id="{C056FA9D-F2AA-4AE8-B62E-5BCAD8A23FAD}" type="slidenum">
              <a:rPr lang="en-US" smtClean="0"/>
              <a:t>5</a:t>
            </a:fld>
            <a:endParaRPr lang="en-US"/>
          </a:p>
        </p:txBody>
      </p:sp>
    </p:spTree>
    <p:extLst>
      <p:ext uri="{BB962C8B-B14F-4D97-AF65-F5344CB8AC3E}">
        <p14:creationId xmlns:p14="http://schemas.microsoft.com/office/powerpoint/2010/main" val="286612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intuition is generally not true, and in particular if we think about interactive protocols, it is known to be quite problematic. </a:t>
            </a:r>
          </a:p>
          <a:p>
            <a:r>
              <a:rPr lang="en-US" dirty="0"/>
              <a:t>The reason is that a basic thing that classical reductions do in the interactive setting is rewind the adversary at some intermediate point in the protocol. And in the quantum setting this doesn’t work due to the observer effect. Whenever the reduction observes the adversary’s messages in the protocol, it disturbs its intermediate quantum state.</a:t>
            </a:r>
          </a:p>
          <a:p>
            <a:r>
              <a:rPr lang="en-US" dirty="0"/>
              <a:t>And as a matter of fact, you can come up with interactive protocols whose security classically reduces to LWE, which is allegedly quantum hard, yet you can break these protocols quantumly. In particular, we don’t expect that a post-quantum reduction exists.  </a:t>
            </a:r>
          </a:p>
        </p:txBody>
      </p:sp>
      <p:sp>
        <p:nvSpPr>
          <p:cNvPr id="4" name="Slide Number Placeholder 3"/>
          <p:cNvSpPr>
            <a:spLocks noGrp="1"/>
          </p:cNvSpPr>
          <p:nvPr>
            <p:ph type="sldNum" sz="quarter" idx="10"/>
          </p:nvPr>
        </p:nvSpPr>
        <p:spPr/>
        <p:txBody>
          <a:bodyPr/>
          <a:lstStyle/>
          <a:p>
            <a:fld id="{C056FA9D-F2AA-4AE8-B62E-5BCAD8A23FAD}" type="slidenum">
              <a:rPr lang="en-US" smtClean="0"/>
              <a:t>6</a:t>
            </a:fld>
            <a:endParaRPr lang="en-US"/>
          </a:p>
        </p:txBody>
      </p:sp>
    </p:spTree>
    <p:extLst>
      <p:ext uri="{BB962C8B-B14F-4D97-AF65-F5344CB8AC3E}">
        <p14:creationId xmlns:p14="http://schemas.microsoft.com/office/powerpoint/2010/main" val="392600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focus on the more basic setting of non-interactive primitives, like say pseudorandom generators, or public key encryption, there are still plenty of reductions here that we would like to carry them to the post-quantum world. </a:t>
            </a:r>
          </a:p>
          <a:p>
            <a:r>
              <a:rPr lang="en-US" dirty="0"/>
              <a:t>Here the adversary has no intermediate state, it gets a challenge and spits out a solution, so it looks like everything should work. </a:t>
            </a:r>
          </a:p>
        </p:txBody>
      </p:sp>
      <p:sp>
        <p:nvSpPr>
          <p:cNvPr id="4" name="Slide Number Placeholder 3"/>
          <p:cNvSpPr>
            <a:spLocks noGrp="1"/>
          </p:cNvSpPr>
          <p:nvPr>
            <p:ph type="sldNum" sz="quarter" idx="10"/>
          </p:nvPr>
        </p:nvSpPr>
        <p:spPr/>
        <p:txBody>
          <a:bodyPr/>
          <a:lstStyle/>
          <a:p>
            <a:fld id="{C056FA9D-F2AA-4AE8-B62E-5BCAD8A23FAD}" type="slidenum">
              <a:rPr lang="en-US" smtClean="0"/>
              <a:t>7</a:t>
            </a:fld>
            <a:endParaRPr lang="en-US"/>
          </a:p>
        </p:txBody>
      </p:sp>
    </p:spTree>
    <p:extLst>
      <p:ext uri="{BB962C8B-B14F-4D97-AF65-F5344CB8AC3E}">
        <p14:creationId xmlns:p14="http://schemas.microsoft.com/office/powerpoint/2010/main" val="78793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actually things are a bit more subtle than that. </a:t>
            </a:r>
          </a:p>
          <a:p>
            <a:r>
              <a:rPr lang="en-US" b="1" dirty="0"/>
              <a:t>Specifically, we want our reductions to also work</a:t>
            </a:r>
            <a:r>
              <a:rPr lang="en-US" dirty="0"/>
              <a:t> when the adversary has an auxiliary quantum input. </a:t>
            </a:r>
          </a:p>
          <a:p>
            <a:r>
              <a:rPr lang="en-US" dirty="0"/>
              <a:t>Such an auxiliary input may come from different sources:</a:t>
            </a:r>
          </a:p>
          <a:p>
            <a:pPr marL="171450" indent="-171450">
              <a:buFontTx/>
              <a:buChar char="-"/>
            </a:pPr>
            <a:r>
              <a:rPr lang="en-US" dirty="0"/>
              <a:t>It can be the result of some expensive preprocessing,</a:t>
            </a:r>
          </a:p>
          <a:p>
            <a:pPr marL="171450" indent="-171450">
              <a:buFontTx/>
              <a:buChar char="-"/>
            </a:pPr>
            <a:r>
              <a:rPr lang="en-US" dirty="0"/>
              <a:t>It can be an intermediate state in some larger protocol,</a:t>
            </a:r>
          </a:p>
          <a:p>
            <a:pPr marL="171450" indent="-171450">
              <a:buFontTx/>
              <a:buChar char="-"/>
            </a:pPr>
            <a:r>
              <a:rPr lang="en-US" dirty="0"/>
              <a:t>And so on….</a:t>
            </a:r>
          </a:p>
          <a:p>
            <a:pPr marL="171450" indent="-171450">
              <a:buFontTx/>
              <a:buChar char="-"/>
            </a:pPr>
            <a:endParaRPr lang="en-US" dirty="0"/>
          </a:p>
          <a:p>
            <a:pPr marL="0" indent="0">
              <a:buFontTx/>
              <a:buNone/>
            </a:pPr>
            <a:r>
              <a:rPr lang="en-US" dirty="0"/>
              <a:t>Now, whereas a classical auxiliary input is typically not an issue for black-box reductions, a quantum auxiliary input is again problematic due to the same observer we’ve just discussed.  Because every time the reduction queries the adversary and observes the result the auxiliary quantum state is disturbed, and we have no guarantee on what’s going to happen next, as far as we know the adversary will stop working and the reduction won’t be able to perform its next queries.</a:t>
            </a:r>
          </a:p>
        </p:txBody>
      </p:sp>
      <p:sp>
        <p:nvSpPr>
          <p:cNvPr id="4" name="Slide Number Placeholder 3"/>
          <p:cNvSpPr>
            <a:spLocks noGrp="1"/>
          </p:cNvSpPr>
          <p:nvPr>
            <p:ph type="sldNum" sz="quarter" idx="10"/>
          </p:nvPr>
        </p:nvSpPr>
        <p:spPr/>
        <p:txBody>
          <a:bodyPr/>
          <a:lstStyle/>
          <a:p>
            <a:fld id="{C056FA9D-F2AA-4AE8-B62E-5BCAD8A23FAD}" type="slidenum">
              <a:rPr lang="en-US" smtClean="0"/>
              <a:t>8</a:t>
            </a:fld>
            <a:endParaRPr lang="en-US"/>
          </a:p>
        </p:txBody>
      </p:sp>
    </p:spTree>
    <p:extLst>
      <p:ext uri="{BB962C8B-B14F-4D97-AF65-F5344CB8AC3E}">
        <p14:creationId xmlns:p14="http://schemas.microsoft.com/office/powerpoint/2010/main" val="266187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perhaps this has an easy solution which is just to provide the reduction with many copies of this auxiliary state. So what’s the problem? </a:t>
            </a:r>
          </a:p>
          <a:p>
            <a:r>
              <a:rPr lang="en-US" dirty="0"/>
              <a:t>This would work, but it is non-constructive. Indeed, it is generally impossible to copy quantum states let alone, do it efficiently.    </a:t>
            </a:r>
          </a:p>
          <a:p>
            <a:endParaRPr lang="en-US" dirty="0"/>
          </a:p>
          <a:p>
            <a:r>
              <a:rPr lang="en-US" dirty="0"/>
              <a:t>Now, sometimes this may be fine, e.g., if we only care about the underlying assumption Q and are willing to assume it holds in the presence of arbitrary auxiliary input, we might be satisfied with this solution, but we argue that in general we want more.</a:t>
            </a:r>
          </a:p>
        </p:txBody>
      </p:sp>
      <p:sp>
        <p:nvSpPr>
          <p:cNvPr id="4" name="Slide Number Placeholder 3"/>
          <p:cNvSpPr>
            <a:spLocks noGrp="1"/>
          </p:cNvSpPr>
          <p:nvPr>
            <p:ph type="sldNum" sz="quarter" idx="10"/>
          </p:nvPr>
        </p:nvSpPr>
        <p:spPr/>
        <p:txBody>
          <a:bodyPr/>
          <a:lstStyle/>
          <a:p>
            <a:fld id="{C056FA9D-F2AA-4AE8-B62E-5BCAD8A23FAD}" type="slidenum">
              <a:rPr lang="en-US" smtClean="0"/>
              <a:t>9</a:t>
            </a:fld>
            <a:endParaRPr lang="en-US"/>
          </a:p>
        </p:txBody>
      </p:sp>
    </p:spTree>
    <p:extLst>
      <p:ext uri="{BB962C8B-B14F-4D97-AF65-F5344CB8AC3E}">
        <p14:creationId xmlns:p14="http://schemas.microsoft.com/office/powerpoint/2010/main" val="409387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BDF77C-3CCA-4AF0-AD91-F9494EED5C5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F261-4364-4678-96CB-6209A539CA3E}" type="slidenum">
              <a:rPr lang="en-US" smtClean="0"/>
              <a:t>‹#›</a:t>
            </a:fld>
            <a:endParaRPr lang="en-US"/>
          </a:p>
        </p:txBody>
      </p:sp>
    </p:spTree>
    <p:extLst>
      <p:ext uri="{BB962C8B-B14F-4D97-AF65-F5344CB8AC3E}">
        <p14:creationId xmlns:p14="http://schemas.microsoft.com/office/powerpoint/2010/main" val="130416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DF77C-3CCA-4AF0-AD91-F9494EED5C5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F261-4364-4678-96CB-6209A539CA3E}" type="slidenum">
              <a:rPr lang="en-US" smtClean="0"/>
              <a:t>‹#›</a:t>
            </a:fld>
            <a:endParaRPr lang="en-US"/>
          </a:p>
        </p:txBody>
      </p:sp>
    </p:spTree>
    <p:extLst>
      <p:ext uri="{BB962C8B-B14F-4D97-AF65-F5344CB8AC3E}">
        <p14:creationId xmlns:p14="http://schemas.microsoft.com/office/powerpoint/2010/main" val="349670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DF77C-3CCA-4AF0-AD91-F9494EED5C5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F261-4364-4678-96CB-6209A539CA3E}" type="slidenum">
              <a:rPr lang="en-US" smtClean="0"/>
              <a:t>‹#›</a:t>
            </a:fld>
            <a:endParaRPr lang="en-US"/>
          </a:p>
        </p:txBody>
      </p:sp>
    </p:spTree>
    <p:extLst>
      <p:ext uri="{BB962C8B-B14F-4D97-AF65-F5344CB8AC3E}">
        <p14:creationId xmlns:p14="http://schemas.microsoft.com/office/powerpoint/2010/main" val="253691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BDF77C-3CCA-4AF0-AD91-F9494EED5C5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F261-4364-4678-96CB-6209A539CA3E}" type="slidenum">
              <a:rPr lang="en-US" smtClean="0"/>
              <a:t>‹#›</a:t>
            </a:fld>
            <a:endParaRPr lang="en-US"/>
          </a:p>
        </p:txBody>
      </p:sp>
    </p:spTree>
    <p:extLst>
      <p:ext uri="{BB962C8B-B14F-4D97-AF65-F5344CB8AC3E}">
        <p14:creationId xmlns:p14="http://schemas.microsoft.com/office/powerpoint/2010/main" val="205532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BDF77C-3CCA-4AF0-AD91-F9494EED5C58}" type="datetimeFigureOut">
              <a:rPr lang="en-US" smtClean="0"/>
              <a:t>8/17/2022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CCF261-4364-4678-96CB-6209A539CA3E}" type="slidenum">
              <a:rPr lang="en-US" smtClean="0"/>
              <a:t>‹#›</a:t>
            </a:fld>
            <a:endParaRPr lang="en-US"/>
          </a:p>
        </p:txBody>
      </p:sp>
    </p:spTree>
    <p:extLst>
      <p:ext uri="{BB962C8B-B14F-4D97-AF65-F5344CB8AC3E}">
        <p14:creationId xmlns:p14="http://schemas.microsoft.com/office/powerpoint/2010/main" val="372343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BDF77C-3CCA-4AF0-AD91-F9494EED5C58}"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CF261-4364-4678-96CB-6209A539CA3E}" type="slidenum">
              <a:rPr lang="en-US" smtClean="0"/>
              <a:t>‹#›</a:t>
            </a:fld>
            <a:endParaRPr lang="en-US"/>
          </a:p>
        </p:txBody>
      </p:sp>
    </p:spTree>
    <p:extLst>
      <p:ext uri="{BB962C8B-B14F-4D97-AF65-F5344CB8AC3E}">
        <p14:creationId xmlns:p14="http://schemas.microsoft.com/office/powerpoint/2010/main" val="267014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BDF77C-3CCA-4AF0-AD91-F9494EED5C58}" type="datetimeFigureOut">
              <a:rPr lang="en-US" smtClean="0"/>
              <a:t>8/17/2022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CCF261-4364-4678-96CB-6209A539CA3E}" type="slidenum">
              <a:rPr lang="en-US" smtClean="0"/>
              <a:t>‹#›</a:t>
            </a:fld>
            <a:endParaRPr lang="en-US"/>
          </a:p>
        </p:txBody>
      </p:sp>
    </p:spTree>
    <p:extLst>
      <p:ext uri="{BB962C8B-B14F-4D97-AF65-F5344CB8AC3E}">
        <p14:creationId xmlns:p14="http://schemas.microsoft.com/office/powerpoint/2010/main" val="248990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BDF77C-3CCA-4AF0-AD91-F9494EED5C58}" type="datetimeFigureOut">
              <a:rPr lang="en-US" smtClean="0"/>
              <a:t>8/17/2022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CCF261-4364-4678-96CB-6209A539CA3E}" type="slidenum">
              <a:rPr lang="en-US" smtClean="0"/>
              <a:t>‹#›</a:t>
            </a:fld>
            <a:endParaRPr lang="en-US"/>
          </a:p>
        </p:txBody>
      </p:sp>
    </p:spTree>
    <p:extLst>
      <p:ext uri="{BB962C8B-B14F-4D97-AF65-F5344CB8AC3E}">
        <p14:creationId xmlns:p14="http://schemas.microsoft.com/office/powerpoint/2010/main" val="367950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DF77C-3CCA-4AF0-AD91-F9494EED5C58}" type="datetimeFigureOut">
              <a:rPr lang="en-US" smtClean="0"/>
              <a:t>8/17/2022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CCF261-4364-4678-96CB-6209A539CA3E}" type="slidenum">
              <a:rPr lang="en-US" smtClean="0"/>
              <a:t>‹#›</a:t>
            </a:fld>
            <a:endParaRPr lang="en-US"/>
          </a:p>
        </p:txBody>
      </p:sp>
    </p:spTree>
    <p:extLst>
      <p:ext uri="{BB962C8B-B14F-4D97-AF65-F5344CB8AC3E}">
        <p14:creationId xmlns:p14="http://schemas.microsoft.com/office/powerpoint/2010/main" val="122663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BDF77C-3CCA-4AF0-AD91-F9494EED5C58}"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CF261-4364-4678-96CB-6209A539CA3E}" type="slidenum">
              <a:rPr lang="en-US" smtClean="0"/>
              <a:t>‹#›</a:t>
            </a:fld>
            <a:endParaRPr lang="en-US"/>
          </a:p>
        </p:txBody>
      </p:sp>
    </p:spTree>
    <p:extLst>
      <p:ext uri="{BB962C8B-B14F-4D97-AF65-F5344CB8AC3E}">
        <p14:creationId xmlns:p14="http://schemas.microsoft.com/office/powerpoint/2010/main" val="204176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BDF77C-3CCA-4AF0-AD91-F9494EED5C58}" type="datetimeFigureOut">
              <a:rPr lang="en-US" smtClean="0"/>
              <a:t>8/17/2022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CCF261-4364-4678-96CB-6209A539CA3E}" type="slidenum">
              <a:rPr lang="en-US" smtClean="0"/>
              <a:t>‹#›</a:t>
            </a:fld>
            <a:endParaRPr lang="en-US"/>
          </a:p>
        </p:txBody>
      </p:sp>
    </p:spTree>
    <p:extLst>
      <p:ext uri="{BB962C8B-B14F-4D97-AF65-F5344CB8AC3E}">
        <p14:creationId xmlns:p14="http://schemas.microsoft.com/office/powerpoint/2010/main" val="98310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DF77C-3CCA-4AF0-AD91-F9494EED5C58}" type="datetimeFigureOut">
              <a:rPr lang="en-US" smtClean="0"/>
              <a:t>8/17/2022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CF261-4364-4678-96CB-6209A539CA3E}" type="slidenum">
              <a:rPr lang="en-US" smtClean="0"/>
              <a:t>‹#›</a:t>
            </a:fld>
            <a:endParaRPr lang="en-US"/>
          </a:p>
        </p:txBody>
      </p:sp>
    </p:spTree>
    <p:extLst>
      <p:ext uri="{BB962C8B-B14F-4D97-AF65-F5344CB8AC3E}">
        <p14:creationId xmlns:p14="http://schemas.microsoft.com/office/powerpoint/2010/main" val="1351639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notesSlide" Target="../notesSlides/notesSlide14.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6.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1.png"/><Relationship Id="rId11" Type="http://schemas.openxmlformats.org/officeDocument/2006/relationships/image" Target="../media/image40.png"/><Relationship Id="rId5" Type="http://schemas.openxmlformats.org/officeDocument/2006/relationships/image" Target="../media/image30.png"/><Relationship Id="rId10"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6.png"/><Relationship Id="rId3" Type="http://schemas.openxmlformats.org/officeDocument/2006/relationships/notesSlide" Target="../notesSlides/notesSlide17.xml"/><Relationship Id="rId7" Type="http://schemas.openxmlformats.org/officeDocument/2006/relationships/image" Target="../media/image31.png"/><Relationship Id="rId12"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0.png"/><Relationship Id="rId11" Type="http://schemas.openxmlformats.org/officeDocument/2006/relationships/image" Target="../media/image44.png"/><Relationship Id="rId5" Type="http://schemas.openxmlformats.org/officeDocument/2006/relationships/image" Target="../media/image29.png"/><Relationship Id="rId10" Type="http://schemas.openxmlformats.org/officeDocument/2006/relationships/image" Target="../media/image43.png"/><Relationship Id="rId4" Type="http://schemas.openxmlformats.org/officeDocument/2006/relationships/image" Target="../media/image41.png"/><Relationship Id="rId9" Type="http://schemas.openxmlformats.org/officeDocument/2006/relationships/image" Target="../media/image42.pn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11" Type="http://schemas.openxmlformats.org/officeDocument/2006/relationships/image" Target="../media/image40.png"/><Relationship Id="rId10" Type="http://schemas.openxmlformats.org/officeDocument/2006/relationships/image" Target="../media/image39.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9.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55494"/>
            <a:ext cx="10058400" cy="1482512"/>
          </a:xfrm>
        </p:spPr>
        <p:txBody>
          <a:bodyPr>
            <a:normAutofit/>
          </a:bodyPr>
          <a:lstStyle/>
          <a:p>
            <a:r>
              <a:rPr lang="en-US" sz="4800" dirty="0"/>
              <a:t>Constructive Post-quantum Reductions</a:t>
            </a:r>
          </a:p>
        </p:txBody>
      </p:sp>
      <p:sp>
        <p:nvSpPr>
          <p:cNvPr id="3" name="Subtitle 2"/>
          <p:cNvSpPr>
            <a:spLocks noGrp="1"/>
          </p:cNvSpPr>
          <p:nvPr>
            <p:ph type="subTitle" idx="1"/>
          </p:nvPr>
        </p:nvSpPr>
        <p:spPr>
          <a:xfrm>
            <a:off x="1577488" y="2884301"/>
            <a:ext cx="3204916" cy="1655762"/>
          </a:xfrm>
        </p:spPr>
        <p:txBody>
          <a:bodyPr/>
          <a:lstStyle/>
          <a:p>
            <a:endParaRPr lang="en-US" dirty="0"/>
          </a:p>
          <a:p>
            <a:r>
              <a:rPr lang="en-US" sz="2800" b="1" dirty="0"/>
              <a:t>Nir Bitansky </a:t>
            </a:r>
          </a:p>
          <a:p>
            <a:r>
              <a:rPr lang="en-US" sz="2800" dirty="0"/>
              <a:t>TAU</a:t>
            </a:r>
          </a:p>
        </p:txBody>
      </p:sp>
      <p:sp>
        <p:nvSpPr>
          <p:cNvPr id="8" name="Subtitle 2"/>
          <p:cNvSpPr txBox="1">
            <a:spLocks/>
          </p:cNvSpPr>
          <p:nvPr/>
        </p:nvSpPr>
        <p:spPr>
          <a:xfrm>
            <a:off x="3817570" y="2893976"/>
            <a:ext cx="4056867"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sz="2800" dirty="0" err="1"/>
              <a:t>Zvika</a:t>
            </a:r>
            <a:r>
              <a:rPr lang="en-US" sz="2800" dirty="0"/>
              <a:t> </a:t>
            </a:r>
            <a:r>
              <a:rPr lang="en-US" sz="2800" dirty="0" err="1"/>
              <a:t>Brakerski</a:t>
            </a:r>
            <a:r>
              <a:rPr lang="en-US" sz="2800" dirty="0"/>
              <a:t> </a:t>
            </a:r>
          </a:p>
          <a:p>
            <a:r>
              <a:rPr lang="en-US" sz="2800" dirty="0"/>
              <a:t>Weizmann</a:t>
            </a:r>
          </a:p>
        </p:txBody>
      </p:sp>
      <p:sp>
        <p:nvSpPr>
          <p:cNvPr id="4" name="Subtitle 2">
            <a:extLst>
              <a:ext uri="{FF2B5EF4-FFF2-40B4-BE49-F238E27FC236}">
                <a16:creationId xmlns:a16="http://schemas.microsoft.com/office/drawing/2014/main" id="{30A003CB-637D-A727-3239-EA8126E1242F}"/>
              </a:ext>
            </a:extLst>
          </p:cNvPr>
          <p:cNvSpPr txBox="1">
            <a:spLocks/>
          </p:cNvSpPr>
          <p:nvPr/>
        </p:nvSpPr>
        <p:spPr>
          <a:xfrm>
            <a:off x="6909603" y="2850432"/>
            <a:ext cx="4056867"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sz="2800" dirty="0"/>
              <a:t>Yael </a:t>
            </a:r>
            <a:r>
              <a:rPr lang="en-US" sz="2800" dirty="0" err="1"/>
              <a:t>Kalai</a:t>
            </a:r>
            <a:endParaRPr lang="en-US" sz="2800" dirty="0"/>
          </a:p>
          <a:p>
            <a:r>
              <a:rPr lang="en-US" sz="2800" dirty="0"/>
              <a:t>MSR/MIT</a:t>
            </a:r>
          </a:p>
        </p:txBody>
      </p:sp>
      <p:pic>
        <p:nvPicPr>
          <p:cNvPr id="5" name="Picture 4">
            <a:extLst>
              <a:ext uri="{FF2B5EF4-FFF2-40B4-BE49-F238E27FC236}">
                <a16:creationId xmlns:a16="http://schemas.microsoft.com/office/drawing/2014/main" id="{5233D919-FD6B-0037-D150-ADE8201559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58" t="11521" r="1098" b="19519"/>
          <a:stretch/>
        </p:blipFill>
        <p:spPr>
          <a:xfrm>
            <a:off x="18434" y="5408668"/>
            <a:ext cx="2763956" cy="1449332"/>
          </a:xfrm>
          <a:prstGeom prst="rect">
            <a:avLst/>
          </a:prstGeom>
        </p:spPr>
      </p:pic>
      <p:pic>
        <p:nvPicPr>
          <p:cNvPr id="6" name="Picture 5" descr="Text&#10;&#10;Description automatically generated">
            <a:extLst>
              <a:ext uri="{FF2B5EF4-FFF2-40B4-BE49-F238E27FC236}">
                <a16:creationId xmlns:a16="http://schemas.microsoft.com/office/drawing/2014/main" id="{68A9AD88-AE6D-2071-8697-86A3D12A1FC4}"/>
              </a:ext>
            </a:extLst>
          </p:cNvPr>
          <p:cNvPicPr>
            <a:picLocks noChangeAspect="1"/>
          </p:cNvPicPr>
          <p:nvPr/>
        </p:nvPicPr>
        <p:blipFill>
          <a:blip r:embed="rId4"/>
          <a:stretch>
            <a:fillRect/>
          </a:stretch>
        </p:blipFill>
        <p:spPr>
          <a:xfrm>
            <a:off x="2994491" y="5723759"/>
            <a:ext cx="2276475" cy="819150"/>
          </a:xfrm>
          <a:prstGeom prst="rect">
            <a:avLst/>
          </a:prstGeom>
        </p:spPr>
      </p:pic>
      <p:sp>
        <p:nvSpPr>
          <p:cNvPr id="9" name="TextBox 8">
            <a:extLst>
              <a:ext uri="{FF2B5EF4-FFF2-40B4-BE49-F238E27FC236}">
                <a16:creationId xmlns:a16="http://schemas.microsoft.com/office/drawing/2014/main" id="{1AB96EBE-3B72-540E-AF9F-A674766A1D2A}"/>
              </a:ext>
            </a:extLst>
          </p:cNvPr>
          <p:cNvSpPr txBox="1"/>
          <p:nvPr/>
        </p:nvSpPr>
        <p:spPr>
          <a:xfrm>
            <a:off x="7004653" y="6273225"/>
            <a:ext cx="5209118" cy="584775"/>
          </a:xfrm>
          <a:prstGeom prst="rect">
            <a:avLst/>
          </a:prstGeom>
          <a:noFill/>
        </p:spPr>
        <p:txBody>
          <a:bodyPr wrap="none" rtlCol="0">
            <a:spAutoFit/>
          </a:bodyPr>
          <a:lstStyle/>
          <a:p>
            <a:r>
              <a:rPr lang="en-US" sz="3200" dirty="0"/>
              <a:t>*Some slides inspired by </a:t>
            </a:r>
            <a:r>
              <a:rPr lang="en-US" sz="3200" dirty="0" err="1"/>
              <a:t>Zvika</a:t>
            </a:r>
            <a:endParaRPr lang="en-IL" sz="3200" dirty="0">
              <a:solidFill>
                <a:schemeClr val="accent1">
                  <a:lumMod val="75000"/>
                </a:schemeClr>
              </a:solidFill>
            </a:endParaRPr>
          </a:p>
        </p:txBody>
      </p:sp>
    </p:spTree>
    <p:extLst>
      <p:ext uri="{BB962C8B-B14F-4D97-AF65-F5344CB8AC3E}">
        <p14:creationId xmlns:p14="http://schemas.microsoft.com/office/powerpoint/2010/main" val="2803289572"/>
      </p:ext>
    </p:extLst>
  </p:cSld>
  <p:clrMapOvr>
    <a:masterClrMapping/>
  </p:clrMapOvr>
  <mc:AlternateContent xmlns:mc="http://schemas.openxmlformats.org/markup-compatibility/2006" xmlns:p14="http://schemas.microsoft.com/office/powerpoint/2010/main">
    <mc:Choice Requires="p14">
      <p:transition spd="slow" p14:dur="2000" advTm="8408"/>
    </mc:Choice>
    <mc:Fallback xmlns="">
      <p:transition spd="slow" advTm="840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01" y="39633"/>
            <a:ext cx="10515600" cy="905377"/>
          </a:xfrm>
        </p:spPr>
        <p:txBody>
          <a:bodyPr>
            <a:normAutofit/>
          </a:bodyPr>
          <a:lstStyle/>
          <a:p>
            <a:r>
              <a:rPr lang="en-US" sz="4000" b="1" dirty="0"/>
              <a:t>Goal:</a:t>
            </a:r>
            <a:r>
              <a:rPr lang="en-US" sz="4000" dirty="0"/>
              <a:t> Constructive Reductions</a:t>
            </a:r>
            <a:endParaRPr lang="en-US" sz="2800" dirty="0">
              <a:solidFill>
                <a:schemeClr val="tx1">
                  <a:lumMod val="50000"/>
                  <a:lumOff val="50000"/>
                </a:schemeClr>
              </a:solidFill>
            </a:endParaRPr>
          </a:p>
        </p:txBody>
      </p:sp>
      <p:sp>
        <p:nvSpPr>
          <p:cNvPr id="7" name="Rounded Rectangle 17">
            <a:extLst>
              <a:ext uri="{FF2B5EF4-FFF2-40B4-BE49-F238E27FC236}">
                <a16:creationId xmlns:a16="http://schemas.microsoft.com/office/drawing/2014/main" id="{55D7638B-46D9-91EF-12CD-4F7041417744}"/>
              </a:ext>
            </a:extLst>
          </p:cNvPr>
          <p:cNvSpPr/>
          <p:nvPr/>
        </p:nvSpPr>
        <p:spPr>
          <a:xfrm>
            <a:off x="1434323" y="1913703"/>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0" b="1" i="0" dirty="0">
                <a:solidFill>
                  <a:srgbClr val="C00000"/>
                </a:solidFill>
                <a:latin typeface="+mj-lt"/>
              </a:rPr>
              <a:t>A</a:t>
            </a:r>
            <a:endParaRPr lang="en-US" sz="12000" b="1" dirty="0">
              <a:solidFill>
                <a:srgbClr val="C00000"/>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383CF62-23F5-AF95-0EE1-952CD88AC164}"/>
                  </a:ext>
                </a:extLst>
              </p:cNvPr>
              <p:cNvSpPr txBox="1"/>
              <p:nvPr/>
            </p:nvSpPr>
            <p:spPr>
              <a:xfrm>
                <a:off x="2655067" y="2532402"/>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1" i="1" smtClean="0">
                              <a:solidFill>
                                <a:srgbClr val="C00000"/>
                              </a:solidFill>
                              <a:latin typeface="Cambria Math" panose="02040503050406030204" pitchFamily="18" charset="0"/>
                            </a:rPr>
                          </m:ctrlPr>
                        </m:dPr>
                        <m:e>
                          <m:r>
                            <a:rPr lang="en-US" sz="3600" b="1" i="1" smtClean="0">
                              <a:solidFill>
                                <a:srgbClr val="C00000"/>
                              </a:solidFill>
                              <a:latin typeface="Cambria Math" panose="02040503050406030204" pitchFamily="18" charset="0"/>
                            </a:rPr>
                            <m:t> </m:t>
                          </m:r>
                          <m:r>
                            <a:rPr lang="he-IL" sz="3600" b="1" i="1" smtClean="0">
                              <a:solidFill>
                                <a:srgbClr val="C00000"/>
                              </a:solidFill>
                              <a:latin typeface="Cambria Math" panose="02040503050406030204" pitchFamily="18" charset="0"/>
                            </a:rPr>
                            <m:t>𝝍</m:t>
                          </m:r>
                          <m:r>
                            <a:rPr lang="en-US" sz="3600" b="1" i="1" smtClean="0">
                              <a:solidFill>
                                <a:srgbClr val="C00000"/>
                              </a:solidFill>
                              <a:latin typeface="Cambria Math" panose="02040503050406030204" pitchFamily="18" charset="0"/>
                            </a:rPr>
                            <m:t> </m:t>
                          </m:r>
                        </m:e>
                      </m:d>
                    </m:oMath>
                  </m:oMathPara>
                </a14:m>
                <a:endParaRPr lang="en-IL" sz="3600" b="1" dirty="0">
                  <a:solidFill>
                    <a:srgbClr val="C00000"/>
                  </a:solidFill>
                </a:endParaRPr>
              </a:p>
            </p:txBody>
          </p:sp>
        </mc:Choice>
        <mc:Fallback xmlns="">
          <p:sp>
            <p:nvSpPr>
              <p:cNvPr id="8" name="TextBox 7">
                <a:extLst>
                  <a:ext uri="{FF2B5EF4-FFF2-40B4-BE49-F238E27FC236}">
                    <a16:creationId xmlns:a16="http://schemas.microsoft.com/office/drawing/2014/main" id="{C383CF62-23F5-AF95-0EE1-952CD88AC164}"/>
                  </a:ext>
                </a:extLst>
              </p:cNvPr>
              <p:cNvSpPr txBox="1">
                <a:spLocks noRot="1" noChangeAspect="1" noMove="1" noResize="1" noEditPoints="1" noAdjustHandles="1" noChangeArrowheads="1" noChangeShapeType="1" noTextEdit="1"/>
              </p:cNvSpPr>
              <p:nvPr/>
            </p:nvSpPr>
            <p:spPr>
              <a:xfrm>
                <a:off x="2655067" y="2532402"/>
                <a:ext cx="751009" cy="646331"/>
              </a:xfrm>
              <a:prstGeom prst="rect">
                <a:avLst/>
              </a:prstGeom>
              <a:blipFill>
                <a:blip r:embed="rId4"/>
                <a:stretch>
                  <a:fillRect r="-24390"/>
                </a:stretch>
              </a:blipFill>
            </p:spPr>
            <p:txBody>
              <a:bodyPr/>
              <a:lstStyle/>
              <a:p>
                <a:r>
                  <a:rPr lang="en-IL">
                    <a:noFill/>
                  </a:rPr>
                  <a:t> </a:t>
                </a:r>
              </a:p>
            </p:txBody>
          </p:sp>
        </mc:Fallback>
      </mc:AlternateContent>
      <p:sp>
        <p:nvSpPr>
          <p:cNvPr id="9" name="TextBox 8">
            <a:extLst>
              <a:ext uri="{FF2B5EF4-FFF2-40B4-BE49-F238E27FC236}">
                <a16:creationId xmlns:a16="http://schemas.microsoft.com/office/drawing/2014/main" id="{0DA2DF2F-0B3F-8AFC-21FD-90C6B0B768AB}"/>
              </a:ext>
            </a:extLst>
          </p:cNvPr>
          <p:cNvSpPr txBox="1"/>
          <p:nvPr/>
        </p:nvSpPr>
        <p:spPr>
          <a:xfrm>
            <a:off x="1547391" y="3336255"/>
            <a:ext cx="1668791" cy="584775"/>
          </a:xfrm>
          <a:prstGeom prst="rect">
            <a:avLst/>
          </a:prstGeom>
          <a:noFill/>
        </p:spPr>
        <p:txBody>
          <a:bodyPr wrap="square" rtlCol="0">
            <a:spAutoFit/>
          </a:bodyPr>
          <a:lstStyle/>
          <a:p>
            <a:r>
              <a:rPr lang="en-US" sz="3200" b="1" dirty="0">
                <a:solidFill>
                  <a:srgbClr val="C00000"/>
                </a:solidFill>
              </a:rPr>
              <a:t>breaks P</a:t>
            </a:r>
          </a:p>
        </p:txBody>
      </p:sp>
      <p:sp>
        <p:nvSpPr>
          <p:cNvPr id="10" name="Rounded Rectangle 17">
            <a:extLst>
              <a:ext uri="{FF2B5EF4-FFF2-40B4-BE49-F238E27FC236}">
                <a16:creationId xmlns:a16="http://schemas.microsoft.com/office/drawing/2014/main" id="{3821928B-DA0C-3034-5C99-0FE85364E58F}"/>
              </a:ext>
            </a:extLst>
          </p:cNvPr>
          <p:cNvSpPr/>
          <p:nvPr/>
        </p:nvSpPr>
        <p:spPr>
          <a:xfrm>
            <a:off x="7556462" y="1882800"/>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0" b="1" i="0" dirty="0">
                <a:solidFill>
                  <a:schemeClr val="tx1"/>
                </a:solidFill>
                <a:latin typeface="+mj-lt"/>
              </a:rPr>
              <a:t>R</a:t>
            </a:r>
            <a:endParaRPr lang="en-US" sz="20000" b="1" dirty="0">
              <a:solidFill>
                <a:schemeClr val="tx1"/>
              </a:solidFill>
            </a:endParaRPr>
          </a:p>
        </p:txBody>
      </p:sp>
      <p:sp>
        <p:nvSpPr>
          <p:cNvPr id="11" name="Rounded Rectangle 17">
            <a:extLst>
              <a:ext uri="{FF2B5EF4-FFF2-40B4-BE49-F238E27FC236}">
                <a16:creationId xmlns:a16="http://schemas.microsoft.com/office/drawing/2014/main" id="{D6E9F205-0357-23EC-7D5A-A6A443DFA4FA}"/>
              </a:ext>
            </a:extLst>
          </p:cNvPr>
          <p:cNvSpPr/>
          <p:nvPr/>
        </p:nvSpPr>
        <p:spPr>
          <a:xfrm>
            <a:off x="8627626" y="812066"/>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0" b="1" i="0" dirty="0">
                <a:solidFill>
                  <a:srgbClr val="C00000"/>
                </a:solidFill>
                <a:latin typeface="+mj-lt"/>
              </a:rPr>
              <a:t>A</a:t>
            </a:r>
            <a:endParaRPr lang="en-US" sz="12000" b="1" dirty="0">
              <a:solidFill>
                <a:srgbClr val="C00000"/>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17E3B5-B5E9-995B-1530-21DBAEA841CB}"/>
                  </a:ext>
                </a:extLst>
              </p:cNvPr>
              <p:cNvSpPr txBox="1"/>
              <p:nvPr/>
            </p:nvSpPr>
            <p:spPr>
              <a:xfrm>
                <a:off x="9051535" y="2710931"/>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1" i="1" smtClean="0">
                              <a:solidFill>
                                <a:srgbClr val="C00000"/>
                              </a:solidFill>
                              <a:latin typeface="Cambria Math" panose="02040503050406030204" pitchFamily="18" charset="0"/>
                            </a:rPr>
                          </m:ctrlPr>
                        </m:dPr>
                        <m:e>
                          <m:r>
                            <a:rPr lang="en-US" sz="3600" b="1" i="1" smtClean="0">
                              <a:solidFill>
                                <a:srgbClr val="C00000"/>
                              </a:solidFill>
                              <a:latin typeface="Cambria Math" panose="02040503050406030204" pitchFamily="18" charset="0"/>
                            </a:rPr>
                            <m:t> </m:t>
                          </m:r>
                          <m:r>
                            <a:rPr lang="he-IL" sz="3600" b="1" i="1" smtClean="0">
                              <a:solidFill>
                                <a:srgbClr val="C00000"/>
                              </a:solidFill>
                              <a:latin typeface="Cambria Math" panose="02040503050406030204" pitchFamily="18" charset="0"/>
                            </a:rPr>
                            <m:t>𝝍</m:t>
                          </m:r>
                          <m:r>
                            <a:rPr lang="en-US" sz="3600" b="1" i="1" smtClean="0">
                              <a:solidFill>
                                <a:srgbClr val="C00000"/>
                              </a:solidFill>
                              <a:latin typeface="Cambria Math" panose="02040503050406030204" pitchFamily="18" charset="0"/>
                            </a:rPr>
                            <m:t> </m:t>
                          </m:r>
                        </m:e>
                      </m:d>
                    </m:oMath>
                  </m:oMathPara>
                </a14:m>
                <a:endParaRPr lang="en-IL" sz="3600" b="1" dirty="0">
                  <a:solidFill>
                    <a:srgbClr val="C00000"/>
                  </a:solidFill>
                </a:endParaRPr>
              </a:p>
            </p:txBody>
          </p:sp>
        </mc:Choice>
        <mc:Fallback xmlns="">
          <p:sp>
            <p:nvSpPr>
              <p:cNvPr id="12" name="TextBox 11">
                <a:extLst>
                  <a:ext uri="{FF2B5EF4-FFF2-40B4-BE49-F238E27FC236}">
                    <a16:creationId xmlns:a16="http://schemas.microsoft.com/office/drawing/2014/main" id="{B017E3B5-B5E9-995B-1530-21DBAEA841CB}"/>
                  </a:ext>
                </a:extLst>
              </p:cNvPr>
              <p:cNvSpPr txBox="1">
                <a:spLocks noRot="1" noChangeAspect="1" noMove="1" noResize="1" noEditPoints="1" noAdjustHandles="1" noChangeArrowheads="1" noChangeShapeType="1" noTextEdit="1"/>
              </p:cNvSpPr>
              <p:nvPr/>
            </p:nvSpPr>
            <p:spPr>
              <a:xfrm>
                <a:off x="9051535" y="2710931"/>
                <a:ext cx="751009" cy="646331"/>
              </a:xfrm>
              <a:prstGeom prst="rect">
                <a:avLst/>
              </a:prstGeom>
              <a:blipFill>
                <a:blip r:embed="rId5"/>
                <a:stretch>
                  <a:fillRect r="-25203"/>
                </a:stretch>
              </a:blipFill>
            </p:spPr>
            <p:txBody>
              <a:bodyPr/>
              <a:lstStyle/>
              <a:p>
                <a:r>
                  <a:rPr lang="en-IL">
                    <a:noFill/>
                  </a:rPr>
                  <a:t> </a:t>
                </a:r>
              </a:p>
            </p:txBody>
          </p:sp>
        </mc:Fallback>
      </mc:AlternateContent>
      <p:sp>
        <p:nvSpPr>
          <p:cNvPr id="13" name="TextBox 12">
            <a:extLst>
              <a:ext uri="{FF2B5EF4-FFF2-40B4-BE49-F238E27FC236}">
                <a16:creationId xmlns:a16="http://schemas.microsoft.com/office/drawing/2014/main" id="{5FF666C5-42A5-43C9-4F8C-AEA9A43DF1B8}"/>
              </a:ext>
            </a:extLst>
          </p:cNvPr>
          <p:cNvSpPr txBox="1"/>
          <p:nvPr/>
        </p:nvSpPr>
        <p:spPr>
          <a:xfrm>
            <a:off x="7677535" y="3397218"/>
            <a:ext cx="1835670" cy="1077218"/>
          </a:xfrm>
          <a:prstGeom prst="rect">
            <a:avLst/>
          </a:prstGeom>
          <a:noFill/>
        </p:spPr>
        <p:txBody>
          <a:bodyPr wrap="square" rtlCol="0">
            <a:spAutoFit/>
          </a:bodyPr>
          <a:lstStyle/>
          <a:p>
            <a:r>
              <a:rPr lang="en-US" sz="3200" b="1" dirty="0"/>
              <a:t>breaks Q</a:t>
            </a:r>
          </a:p>
        </p:txBody>
      </p:sp>
      <p:cxnSp>
        <p:nvCxnSpPr>
          <p:cNvPr id="14" name="Straight Arrow Connector 13">
            <a:extLst>
              <a:ext uri="{FF2B5EF4-FFF2-40B4-BE49-F238E27FC236}">
                <a16:creationId xmlns:a16="http://schemas.microsoft.com/office/drawing/2014/main" id="{5DC41A6D-41FE-1213-4642-BE793E411611}"/>
              </a:ext>
            </a:extLst>
          </p:cNvPr>
          <p:cNvCxnSpPr>
            <a:cxnSpLocks/>
          </p:cNvCxnSpPr>
          <p:nvPr/>
        </p:nvCxnSpPr>
        <p:spPr>
          <a:xfrm>
            <a:off x="4141304" y="2437642"/>
            <a:ext cx="2685835" cy="0"/>
          </a:xfrm>
          <a:prstGeom prst="straightConnector1">
            <a:avLst/>
          </a:prstGeom>
          <a:ln w="152400" cmpd="dbl">
            <a:solidFill>
              <a:schemeClr val="tx1"/>
            </a:solidFill>
            <a:headEnd type="none" w="lg" len="lg"/>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53381EB-A02D-23AF-1920-3007A6A79271}"/>
                  </a:ext>
                </a:extLst>
              </p:cNvPr>
              <p:cNvSpPr txBox="1"/>
              <p:nvPr/>
            </p:nvSpPr>
            <p:spPr>
              <a:xfrm>
                <a:off x="452448" y="4227570"/>
                <a:ext cx="9998635" cy="584775"/>
              </a:xfrm>
              <a:prstGeom prst="rect">
                <a:avLst/>
              </a:prstGeom>
              <a:noFill/>
            </p:spPr>
            <p:txBody>
              <a:bodyPr wrap="none" rtlCol="0">
                <a:spAutoFit/>
              </a:bodyPr>
              <a:lstStyle/>
              <a:p>
                <a:r>
                  <a:rPr lang="en-IL" sz="3200" b="1" dirty="0"/>
                  <a:t>Win-Win:</a:t>
                </a:r>
                <a:r>
                  <a:rPr lang="en-IL" sz="3200" dirty="0"/>
                  <a:t> </a:t>
                </a:r>
                <a:r>
                  <a:rPr lang="en-US" sz="3200" dirty="0"/>
                  <a:t>broken scheme   </a:t>
                </a:r>
                <a14:m>
                  <m:oMath xmlns:m="http://schemas.openxmlformats.org/officeDocument/2006/math">
                    <m:r>
                      <a:rPr lang="en-IL" sz="3200" i="1">
                        <a:latin typeface="Cambria Math" panose="02040503050406030204" pitchFamily="18" charset="0"/>
                        <a:ea typeface="Cambria Math" panose="02040503050406030204" pitchFamily="18" charset="0"/>
                      </a:rPr>
                      <m:t>⇒</m:t>
                    </m:r>
                  </m:oMath>
                </a14:m>
                <a:r>
                  <a:rPr lang="en-IL" sz="3200" dirty="0"/>
                  <a:t> </a:t>
                </a:r>
                <a:r>
                  <a:rPr lang="en-US" sz="3200" dirty="0"/>
                  <a:t>  explicit algorithmic advance</a:t>
                </a:r>
                <a:endParaRPr lang="en-IL" sz="3200" dirty="0"/>
              </a:p>
            </p:txBody>
          </p:sp>
        </mc:Choice>
        <mc:Fallback xmlns="">
          <p:sp>
            <p:nvSpPr>
              <p:cNvPr id="15" name="TextBox 14">
                <a:extLst>
                  <a:ext uri="{FF2B5EF4-FFF2-40B4-BE49-F238E27FC236}">
                    <a16:creationId xmlns:a16="http://schemas.microsoft.com/office/drawing/2014/main" id="{B53381EB-A02D-23AF-1920-3007A6A79271}"/>
                  </a:ext>
                </a:extLst>
              </p:cNvPr>
              <p:cNvSpPr txBox="1">
                <a:spLocks noRot="1" noChangeAspect="1" noMove="1" noResize="1" noEditPoints="1" noAdjustHandles="1" noChangeArrowheads="1" noChangeShapeType="1" noTextEdit="1"/>
              </p:cNvSpPr>
              <p:nvPr/>
            </p:nvSpPr>
            <p:spPr>
              <a:xfrm>
                <a:off x="452448" y="4227570"/>
                <a:ext cx="9998635" cy="584775"/>
              </a:xfrm>
              <a:prstGeom prst="rect">
                <a:avLst/>
              </a:prstGeom>
              <a:blipFill>
                <a:blip r:embed="rId6"/>
                <a:stretch>
                  <a:fillRect l="-1524" t="-12500" r="-610" b="-34375"/>
                </a:stretch>
              </a:blipFill>
            </p:spPr>
            <p:txBody>
              <a:bodyPr/>
              <a:lstStyle/>
              <a:p>
                <a:r>
                  <a:rPr lang="en-IL">
                    <a:noFill/>
                  </a:rPr>
                  <a:t> </a:t>
                </a:r>
              </a:p>
            </p:txBody>
          </p:sp>
        </mc:Fallback>
      </mc:AlternateContent>
      <p:sp>
        <p:nvSpPr>
          <p:cNvPr id="17" name="TextBox 16">
            <a:extLst>
              <a:ext uri="{FF2B5EF4-FFF2-40B4-BE49-F238E27FC236}">
                <a16:creationId xmlns:a16="http://schemas.microsoft.com/office/drawing/2014/main" id="{63C21BDF-4A92-A811-D0ED-2FFD615ED001}"/>
              </a:ext>
            </a:extLst>
          </p:cNvPr>
          <p:cNvSpPr txBox="1"/>
          <p:nvPr/>
        </p:nvSpPr>
        <p:spPr>
          <a:xfrm>
            <a:off x="421967" y="4980863"/>
            <a:ext cx="10852843" cy="584775"/>
          </a:xfrm>
          <a:prstGeom prst="rect">
            <a:avLst/>
          </a:prstGeom>
          <a:noFill/>
        </p:spPr>
        <p:txBody>
          <a:bodyPr wrap="none" rtlCol="0">
            <a:spAutoFit/>
          </a:bodyPr>
          <a:lstStyle/>
          <a:p>
            <a:r>
              <a:rPr lang="en-US" sz="3200" dirty="0"/>
              <a:t>Targeted also classically (</a:t>
            </a:r>
            <a:r>
              <a:rPr lang="en-US" sz="3200" b="1" dirty="0"/>
              <a:t>uniform</a:t>
            </a:r>
            <a:r>
              <a:rPr lang="en-US" sz="3200" dirty="0"/>
              <a:t> reductions) </a:t>
            </a:r>
            <a:r>
              <a:rPr lang="en-US" sz="3200" dirty="0">
                <a:solidFill>
                  <a:schemeClr val="accent1">
                    <a:lumMod val="75000"/>
                  </a:schemeClr>
                </a:solidFill>
              </a:rPr>
              <a:t>[</a:t>
            </a:r>
            <a:r>
              <a:rPr lang="en-US" sz="3200" dirty="0" err="1">
                <a:solidFill>
                  <a:schemeClr val="accent1">
                    <a:lumMod val="75000"/>
                  </a:schemeClr>
                </a:solidFill>
              </a:rPr>
              <a:t>Bellare</a:t>
            </a:r>
            <a:r>
              <a:rPr lang="en-US" sz="3200" dirty="0">
                <a:solidFill>
                  <a:schemeClr val="accent1">
                    <a:lumMod val="75000"/>
                  </a:schemeClr>
                </a:solidFill>
              </a:rPr>
              <a:t>, </a:t>
            </a:r>
            <a:r>
              <a:rPr lang="en-US" sz="3200" dirty="0" err="1">
                <a:solidFill>
                  <a:schemeClr val="accent1">
                    <a:lumMod val="75000"/>
                  </a:schemeClr>
                </a:solidFill>
              </a:rPr>
              <a:t>Rogaway</a:t>
            </a:r>
            <a:r>
              <a:rPr lang="en-US" sz="3200" dirty="0">
                <a:solidFill>
                  <a:schemeClr val="accent1">
                    <a:lumMod val="75000"/>
                  </a:schemeClr>
                </a:solidFill>
              </a:rPr>
              <a:t>]</a:t>
            </a:r>
            <a:endParaRPr lang="en-IL" sz="3200" dirty="0">
              <a:solidFill>
                <a:schemeClr val="accent1">
                  <a:lumMod val="75000"/>
                </a:schemeClr>
              </a:solidFill>
            </a:endParaRPr>
          </a:p>
        </p:txBody>
      </p:sp>
      <p:sp>
        <p:nvSpPr>
          <p:cNvPr id="20" name="Title 1">
            <a:extLst>
              <a:ext uri="{FF2B5EF4-FFF2-40B4-BE49-F238E27FC236}">
                <a16:creationId xmlns:a16="http://schemas.microsoft.com/office/drawing/2014/main" id="{EA4D1B44-6B85-BD43-6926-B513CBF9DD9E}"/>
              </a:ext>
            </a:extLst>
          </p:cNvPr>
          <p:cNvSpPr txBox="1">
            <a:spLocks/>
          </p:cNvSpPr>
          <p:nvPr/>
        </p:nvSpPr>
        <p:spPr>
          <a:xfrm>
            <a:off x="138245" y="5743762"/>
            <a:ext cx="10515600" cy="90537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Goal II:</a:t>
            </a:r>
            <a:r>
              <a:rPr lang="en-US" sz="4000" dirty="0"/>
              <a:t> Durability, new algorithm should work forever.</a:t>
            </a:r>
            <a:endParaRPr lang="en-US" sz="2800" dirty="0">
              <a:solidFill>
                <a:schemeClr val="tx1">
                  <a:lumMod val="50000"/>
                  <a:lumOff val="50000"/>
                </a:schemeClr>
              </a:solidFill>
            </a:endParaRPr>
          </a:p>
        </p:txBody>
      </p:sp>
    </p:spTree>
    <p:custDataLst>
      <p:tags r:id="rId1"/>
    </p:custDataLst>
    <p:extLst>
      <p:ext uri="{BB962C8B-B14F-4D97-AF65-F5344CB8AC3E}">
        <p14:creationId xmlns:p14="http://schemas.microsoft.com/office/powerpoint/2010/main" val="3035379143"/>
      </p:ext>
    </p:extLst>
  </p:cSld>
  <p:clrMapOvr>
    <a:masterClrMapping/>
  </p:clrMapOvr>
  <mc:AlternateContent xmlns:mc="http://schemas.openxmlformats.org/markup-compatibility/2006" xmlns:p14="http://schemas.microsoft.com/office/powerpoint/2010/main">
    <mc:Choice Requires="p14">
      <p:transition spd="slow" p14:dur="2000" advTm="24520"/>
    </mc:Choice>
    <mc:Fallback xmlns="">
      <p:transition spd="slow" advTm="24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37" y="91326"/>
            <a:ext cx="10515600" cy="823070"/>
          </a:xfrm>
        </p:spPr>
        <p:txBody>
          <a:bodyPr>
            <a:normAutofit/>
          </a:bodyPr>
          <a:lstStyle/>
          <a:p>
            <a:r>
              <a:rPr lang="en-US" sz="4000" dirty="0"/>
              <a:t>Results</a:t>
            </a:r>
          </a:p>
        </p:txBody>
      </p:sp>
      <p:sp>
        <p:nvSpPr>
          <p:cNvPr id="9" name="TextBox 8">
            <a:extLst>
              <a:ext uri="{FF2B5EF4-FFF2-40B4-BE49-F238E27FC236}">
                <a16:creationId xmlns:a16="http://schemas.microsoft.com/office/drawing/2014/main" id="{CDB6C75D-62B4-CFF9-5B9B-577F7C2C4674}"/>
              </a:ext>
            </a:extLst>
          </p:cNvPr>
          <p:cNvSpPr txBox="1"/>
          <p:nvPr/>
        </p:nvSpPr>
        <p:spPr>
          <a:xfrm>
            <a:off x="178125" y="1001038"/>
            <a:ext cx="11831252" cy="4278094"/>
          </a:xfrm>
          <a:prstGeom prst="rect">
            <a:avLst/>
          </a:prstGeom>
          <a:noFill/>
        </p:spPr>
        <p:txBody>
          <a:bodyPr wrap="none" rtlCol="0">
            <a:spAutoFit/>
          </a:bodyPr>
          <a:lstStyle/>
          <a:p>
            <a:r>
              <a:rPr lang="en-US" sz="4000" b="1" dirty="0"/>
              <a:t>Lifting large class of classical reductions</a:t>
            </a:r>
            <a:endParaRPr lang="en-US" sz="4000" dirty="0"/>
          </a:p>
          <a:p>
            <a:r>
              <a:rPr lang="en-US" sz="3200" dirty="0"/>
              <a:t>Any </a:t>
            </a:r>
            <a:r>
              <a:rPr lang="en-US" sz="3200" b="1" dirty="0"/>
              <a:t>R</a:t>
            </a:r>
            <a:r>
              <a:rPr lang="en-US" sz="3200" dirty="0"/>
              <a:t> from breaking </a:t>
            </a:r>
            <a:r>
              <a:rPr lang="en-US" sz="3200" b="1" dirty="0"/>
              <a:t>Q</a:t>
            </a:r>
            <a:r>
              <a:rPr lang="en-US" sz="3200" dirty="0"/>
              <a:t> to breaking </a:t>
            </a:r>
            <a:r>
              <a:rPr lang="en-US" sz="3200" b="1" dirty="0"/>
              <a:t>P</a:t>
            </a:r>
            <a:r>
              <a:rPr lang="en-US" sz="3200" dirty="0"/>
              <a:t> such that:</a:t>
            </a:r>
          </a:p>
          <a:p>
            <a:pPr marL="457200" indent="-457200">
              <a:buFontTx/>
              <a:buChar char="-"/>
            </a:pPr>
            <a:r>
              <a:rPr lang="en-US" sz="2800" b="1" dirty="0"/>
              <a:t>R</a:t>
            </a:r>
            <a:r>
              <a:rPr lang="en-US" sz="2800" dirty="0"/>
              <a:t> is black box</a:t>
            </a:r>
          </a:p>
          <a:p>
            <a:pPr marL="457200" indent="-457200">
              <a:buFontTx/>
              <a:buChar char="-"/>
            </a:pPr>
            <a:r>
              <a:rPr lang="en-US" sz="2800" b="1" dirty="0"/>
              <a:t>R</a:t>
            </a:r>
            <a:r>
              <a:rPr lang="en-US" sz="2800" dirty="0"/>
              <a:t> is non-adaptive</a:t>
            </a:r>
          </a:p>
          <a:p>
            <a:pPr marL="457200" indent="-457200">
              <a:buFontTx/>
              <a:buChar char="-"/>
            </a:pPr>
            <a:r>
              <a:rPr lang="en-US" sz="2800" b="1" dirty="0"/>
              <a:t>P</a:t>
            </a:r>
            <a:r>
              <a:rPr lang="en-US" sz="2800" dirty="0"/>
              <a:t> is a decision assumption (e.g. PRG) or has few solutions (</a:t>
            </a:r>
            <a:r>
              <a:rPr lang="en-US" sz="2800" dirty="0" err="1"/>
              <a:t>e.g</a:t>
            </a:r>
            <a:r>
              <a:rPr lang="en-US" sz="2800" dirty="0"/>
              <a:t> Injective OWF)</a:t>
            </a:r>
          </a:p>
          <a:p>
            <a:endParaRPr lang="en-US" sz="1000" dirty="0"/>
          </a:p>
          <a:p>
            <a:r>
              <a:rPr lang="en-US" sz="3200" dirty="0">
                <a:solidFill>
                  <a:srgbClr val="C00000"/>
                </a:solidFill>
              </a:rPr>
              <a:t>Resulting post-quantum reduction is </a:t>
            </a:r>
            <a:r>
              <a:rPr lang="en-US" sz="3200" b="1" dirty="0">
                <a:solidFill>
                  <a:srgbClr val="C00000"/>
                </a:solidFill>
              </a:rPr>
              <a:t>constructive</a:t>
            </a:r>
            <a:r>
              <a:rPr lang="en-US" sz="3200" dirty="0">
                <a:solidFill>
                  <a:srgbClr val="C00000"/>
                </a:solidFill>
              </a:rPr>
              <a:t> and </a:t>
            </a:r>
            <a:r>
              <a:rPr lang="en-US" sz="3200" b="1" dirty="0">
                <a:solidFill>
                  <a:srgbClr val="C00000"/>
                </a:solidFill>
              </a:rPr>
              <a:t>durable</a:t>
            </a:r>
            <a:r>
              <a:rPr lang="en-US" sz="3200" dirty="0">
                <a:solidFill>
                  <a:srgbClr val="C00000"/>
                </a:solidFill>
              </a:rPr>
              <a:t>.</a:t>
            </a:r>
          </a:p>
          <a:p>
            <a:endParaRPr lang="en-US" sz="1000" dirty="0">
              <a:solidFill>
                <a:srgbClr val="C00000"/>
              </a:solidFill>
            </a:endParaRPr>
          </a:p>
          <a:p>
            <a:r>
              <a:rPr lang="en-US" sz="3200" dirty="0"/>
              <a:t>Intermediate models of stateful adversaries, also of interest classically</a:t>
            </a:r>
          </a:p>
          <a:p>
            <a:pPr marL="457200" indent="-457200">
              <a:buFontTx/>
              <a:buChar char="-"/>
            </a:pPr>
            <a:endParaRPr lang="en-IL" sz="3200" dirty="0"/>
          </a:p>
        </p:txBody>
      </p:sp>
      <p:sp>
        <p:nvSpPr>
          <p:cNvPr id="10" name="TextBox 9">
            <a:extLst>
              <a:ext uri="{FF2B5EF4-FFF2-40B4-BE49-F238E27FC236}">
                <a16:creationId xmlns:a16="http://schemas.microsoft.com/office/drawing/2014/main" id="{E9EC8DFB-4AE7-670A-ACBB-2D486EACA905}"/>
              </a:ext>
            </a:extLst>
          </p:cNvPr>
          <p:cNvSpPr txBox="1"/>
          <p:nvPr/>
        </p:nvSpPr>
        <p:spPr>
          <a:xfrm>
            <a:off x="226021" y="5085367"/>
            <a:ext cx="6611554" cy="1200329"/>
          </a:xfrm>
          <a:prstGeom prst="rect">
            <a:avLst/>
          </a:prstGeom>
          <a:noFill/>
        </p:spPr>
        <p:txBody>
          <a:bodyPr wrap="none" rtlCol="0">
            <a:spAutoFit/>
          </a:bodyPr>
          <a:lstStyle/>
          <a:p>
            <a:r>
              <a:rPr lang="en-US" sz="4000" b="1" dirty="0"/>
              <a:t>Negative result</a:t>
            </a:r>
            <a:endParaRPr lang="en-US" sz="4000" dirty="0"/>
          </a:p>
          <a:p>
            <a:r>
              <a:rPr lang="en-US" sz="3200" dirty="0"/>
              <a:t>Restriction on </a:t>
            </a:r>
            <a:r>
              <a:rPr lang="en-US" sz="3200" b="1" dirty="0"/>
              <a:t>P</a:t>
            </a:r>
            <a:r>
              <a:rPr lang="en-US" sz="3200" dirty="0"/>
              <a:t> is somewhat inherent.</a:t>
            </a:r>
          </a:p>
        </p:txBody>
      </p:sp>
      <p:pic>
        <p:nvPicPr>
          <p:cNvPr id="12" name="Picture 11" descr="Diagram&#10;&#10;Description automatically generated">
            <a:extLst>
              <a:ext uri="{FF2B5EF4-FFF2-40B4-BE49-F238E27FC236}">
                <a16:creationId xmlns:a16="http://schemas.microsoft.com/office/drawing/2014/main" id="{8B872EC6-368B-2F4A-7547-853EEF5147C5}"/>
              </a:ext>
            </a:extLst>
          </p:cNvPr>
          <p:cNvPicPr>
            <a:picLocks noChangeAspect="1"/>
          </p:cNvPicPr>
          <p:nvPr/>
        </p:nvPicPr>
        <p:blipFill rotWithShape="1">
          <a:blip r:embed="rId4">
            <a:extLst>
              <a:ext uri="{28A0092B-C50C-407E-A947-70E740481C1C}">
                <a14:useLocalDpi xmlns:a14="http://schemas.microsoft.com/office/drawing/2010/main" val="0"/>
              </a:ext>
            </a:extLst>
          </a:blip>
          <a:srcRect l="26572" t="16952" r="23499" b="23022"/>
          <a:stretch/>
        </p:blipFill>
        <p:spPr>
          <a:xfrm>
            <a:off x="8810044" y="610163"/>
            <a:ext cx="3123743" cy="2112434"/>
          </a:xfrm>
          <a:prstGeom prst="rect">
            <a:avLst/>
          </a:prstGeom>
        </p:spPr>
      </p:pic>
    </p:spTree>
    <p:custDataLst>
      <p:tags r:id="rId1"/>
    </p:custDataLst>
    <p:extLst>
      <p:ext uri="{BB962C8B-B14F-4D97-AF65-F5344CB8AC3E}">
        <p14:creationId xmlns:p14="http://schemas.microsoft.com/office/powerpoint/2010/main" val="2268969965"/>
      </p:ext>
    </p:extLst>
  </p:cSld>
  <p:clrMapOvr>
    <a:masterClrMapping/>
  </p:clrMapOvr>
  <mc:AlternateContent xmlns:mc="http://schemas.openxmlformats.org/markup-compatibility/2006" xmlns:p14="http://schemas.microsoft.com/office/powerpoint/2010/main">
    <mc:Choice Requires="p14">
      <p:transition spd="slow" p14:dur="2000" advTm="158452"/>
    </mc:Choice>
    <mc:Fallback xmlns="">
      <p:transition spd="slow" advTm="158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263" y="328241"/>
            <a:ext cx="10515600" cy="1325563"/>
          </a:xfrm>
        </p:spPr>
        <p:txBody>
          <a:bodyPr>
            <a:noAutofit/>
          </a:bodyPr>
          <a:lstStyle/>
          <a:p>
            <a:pPr algn="ctr"/>
            <a:r>
              <a:rPr lang="en-US" sz="6000" dirty="0"/>
              <a:t>A taste of the techniques</a:t>
            </a:r>
          </a:p>
        </p:txBody>
      </p:sp>
      <p:pic>
        <p:nvPicPr>
          <p:cNvPr id="8" name="Picture 7" descr="A picture containing dog, indoor, mammal, drinking&#10;&#10;Description automatically generated">
            <a:extLst>
              <a:ext uri="{FF2B5EF4-FFF2-40B4-BE49-F238E27FC236}">
                <a16:creationId xmlns:a16="http://schemas.microsoft.com/office/drawing/2014/main" id="{8AE24002-589F-717E-C224-7B8084DBC4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381"/>
          <a:stretch/>
        </p:blipFill>
        <p:spPr>
          <a:xfrm>
            <a:off x="3643717" y="1887691"/>
            <a:ext cx="4804420" cy="4258277"/>
          </a:xfrm>
          <a:prstGeom prst="rect">
            <a:avLst/>
          </a:prstGeom>
        </p:spPr>
      </p:pic>
    </p:spTree>
    <p:extLst>
      <p:ext uri="{BB962C8B-B14F-4D97-AF65-F5344CB8AC3E}">
        <p14:creationId xmlns:p14="http://schemas.microsoft.com/office/powerpoint/2010/main" val="1462801726"/>
      </p:ext>
    </p:extLst>
  </p:cSld>
  <p:clrMapOvr>
    <a:masterClrMapping/>
  </p:clrMapOvr>
  <mc:AlternateContent xmlns:mc="http://schemas.openxmlformats.org/markup-compatibility/2006" xmlns:p14="http://schemas.microsoft.com/office/powerpoint/2010/main">
    <mc:Choice Requires="p14">
      <p:transition spd="slow" p14:dur="2000" advTm="11164"/>
    </mc:Choice>
    <mc:Fallback xmlns="">
      <p:transition spd="slow" advTm="1116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 y="154826"/>
            <a:ext cx="10515600" cy="823070"/>
          </a:xfrm>
        </p:spPr>
        <p:txBody>
          <a:bodyPr>
            <a:normAutofit/>
          </a:bodyPr>
          <a:lstStyle/>
          <a:p>
            <a:r>
              <a:rPr lang="en-US" sz="4000" dirty="0"/>
              <a:t>Bridge Between Stateful and Stateless Adversaries</a:t>
            </a:r>
          </a:p>
        </p:txBody>
      </p:sp>
      <p:grpSp>
        <p:nvGrpSpPr>
          <p:cNvPr id="82" name="Group 81">
            <a:extLst>
              <a:ext uri="{FF2B5EF4-FFF2-40B4-BE49-F238E27FC236}">
                <a16:creationId xmlns:a16="http://schemas.microsoft.com/office/drawing/2014/main" id="{8D4C95D6-0344-A280-A605-23CAC49DB4F5}"/>
              </a:ext>
            </a:extLst>
          </p:cNvPr>
          <p:cNvGrpSpPr/>
          <p:nvPr/>
        </p:nvGrpSpPr>
        <p:grpSpPr>
          <a:xfrm>
            <a:off x="475195" y="4990595"/>
            <a:ext cx="10585481" cy="1601417"/>
            <a:chOff x="475195" y="5168395"/>
            <a:chExt cx="10585481" cy="1601417"/>
          </a:xfrm>
        </p:grpSpPr>
        <p:sp>
          <p:nvSpPr>
            <p:cNvPr id="44" name="TextBox 43">
              <a:extLst>
                <a:ext uri="{FF2B5EF4-FFF2-40B4-BE49-F238E27FC236}">
                  <a16:creationId xmlns:a16="http://schemas.microsoft.com/office/drawing/2014/main" id="{035D59E4-2505-5D31-9F96-04660B5E42A7}"/>
                </a:ext>
              </a:extLst>
            </p:cNvPr>
            <p:cNvSpPr txBox="1"/>
            <p:nvPr/>
          </p:nvSpPr>
          <p:spPr>
            <a:xfrm>
              <a:off x="475195" y="5523126"/>
              <a:ext cx="1843801" cy="584775"/>
            </a:xfrm>
            <a:prstGeom prst="rect">
              <a:avLst/>
            </a:prstGeom>
            <a:noFill/>
          </p:spPr>
          <p:txBody>
            <a:bodyPr wrap="square" rtlCol="0">
              <a:spAutoFit/>
            </a:bodyPr>
            <a:lstStyle/>
            <a:p>
              <a:r>
                <a:rPr lang="en-US" sz="3200" b="1" dirty="0"/>
                <a:t>Stateless</a:t>
              </a:r>
            </a:p>
          </p:txBody>
        </p:sp>
        <p:cxnSp>
          <p:nvCxnSpPr>
            <p:cNvPr id="9" name="Straight Arrow Connector 8">
              <a:extLst>
                <a:ext uri="{FF2B5EF4-FFF2-40B4-BE49-F238E27FC236}">
                  <a16:creationId xmlns:a16="http://schemas.microsoft.com/office/drawing/2014/main" id="{2256BA01-9D70-20C4-19E6-E8254569A261}"/>
                </a:ext>
              </a:extLst>
            </p:cNvPr>
            <p:cNvCxnSpPr>
              <a:cxnSpLocks/>
            </p:cNvCxnSpPr>
            <p:nvPr/>
          </p:nvCxnSpPr>
          <p:spPr>
            <a:xfrm>
              <a:off x="2631373" y="65847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1CCCBB3-1929-0D13-0F24-F90BCD29ABA0}"/>
                </a:ext>
              </a:extLst>
            </p:cNvPr>
            <p:cNvSpPr txBox="1"/>
            <p:nvPr/>
          </p:nvSpPr>
          <p:spPr>
            <a:xfrm>
              <a:off x="3767450" y="6286527"/>
              <a:ext cx="5352437" cy="483285"/>
            </a:xfrm>
            <a:prstGeom prst="rect">
              <a:avLst/>
            </a:prstGeom>
            <a:solidFill>
              <a:schemeClr val="bg1"/>
            </a:solidFill>
          </p:spPr>
          <p:txBody>
            <a:bodyPr wrap="square" rtlCol="0">
              <a:spAutoFit/>
            </a:bodyPr>
            <a:lstStyle/>
            <a:p>
              <a:pPr algn="ctr"/>
              <a:r>
                <a:rPr lang="en-US" sz="3200" b="1" dirty="0">
                  <a:solidFill>
                    <a:srgbClr val="C00000"/>
                  </a:solidFill>
                </a:rPr>
                <a:t>classical reduction applicable</a:t>
              </a:r>
            </a:p>
          </p:txBody>
        </p:sp>
        <p:grpSp>
          <p:nvGrpSpPr>
            <p:cNvPr id="12" name="Group 11">
              <a:extLst>
                <a:ext uri="{FF2B5EF4-FFF2-40B4-BE49-F238E27FC236}">
                  <a16:creationId xmlns:a16="http://schemas.microsoft.com/office/drawing/2014/main" id="{3840DA46-48E8-C1F3-302A-95968BE90E0D}"/>
                </a:ext>
              </a:extLst>
            </p:cNvPr>
            <p:cNvGrpSpPr/>
            <p:nvPr/>
          </p:nvGrpSpPr>
          <p:grpSpPr>
            <a:xfrm>
              <a:off x="2547927" y="5172750"/>
              <a:ext cx="1634836" cy="1197953"/>
              <a:chOff x="2205027" y="1390769"/>
              <a:chExt cx="1634836" cy="1929314"/>
            </a:xfrm>
          </p:grpSpPr>
          <p:grpSp>
            <p:nvGrpSpPr>
              <p:cNvPr id="25" name="Group 24">
                <a:extLst>
                  <a:ext uri="{FF2B5EF4-FFF2-40B4-BE49-F238E27FC236}">
                    <a16:creationId xmlns:a16="http://schemas.microsoft.com/office/drawing/2014/main" id="{5D9BD488-A092-BEDC-EE6E-F7C678A9FC43}"/>
                  </a:ext>
                </a:extLst>
              </p:cNvPr>
              <p:cNvGrpSpPr/>
              <p:nvPr/>
            </p:nvGrpSpPr>
            <p:grpSpPr>
              <a:xfrm rot="16200000">
                <a:off x="2688189" y="2820884"/>
                <a:ext cx="678115" cy="320284"/>
                <a:chOff x="5889574" y="2084942"/>
                <a:chExt cx="1092112" cy="387543"/>
              </a:xfrm>
            </p:grpSpPr>
            <p:cxnSp>
              <p:nvCxnSpPr>
                <p:cNvPr id="27" name="Straight Arrow Connector 26">
                  <a:extLst>
                    <a:ext uri="{FF2B5EF4-FFF2-40B4-BE49-F238E27FC236}">
                      <a16:creationId xmlns:a16="http://schemas.microsoft.com/office/drawing/2014/main" id="{84E394CC-CE0E-2A5C-6E7D-E6FA80B39FC7}"/>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C4F72F4-B46D-CD3F-0DFB-AA2C4AE1CD54}"/>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6" name="Rounded Rectangle 17">
                <a:extLst>
                  <a:ext uri="{FF2B5EF4-FFF2-40B4-BE49-F238E27FC236}">
                    <a16:creationId xmlns:a16="http://schemas.microsoft.com/office/drawing/2014/main" id="{1B20893C-61E0-6DA2-3C17-BF5885521710}"/>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29" name="Group 28">
              <a:extLst>
                <a:ext uri="{FF2B5EF4-FFF2-40B4-BE49-F238E27FC236}">
                  <a16:creationId xmlns:a16="http://schemas.microsoft.com/office/drawing/2014/main" id="{7F88AC9E-414A-FE63-5EB9-0E059B92A8B9}"/>
                </a:ext>
              </a:extLst>
            </p:cNvPr>
            <p:cNvGrpSpPr/>
            <p:nvPr/>
          </p:nvGrpSpPr>
          <p:grpSpPr>
            <a:xfrm>
              <a:off x="4690239" y="5168395"/>
              <a:ext cx="1634836" cy="1197953"/>
              <a:chOff x="3637588" y="1360288"/>
              <a:chExt cx="1634836" cy="1929314"/>
            </a:xfrm>
          </p:grpSpPr>
          <p:grpSp>
            <p:nvGrpSpPr>
              <p:cNvPr id="30" name="Group 29">
                <a:extLst>
                  <a:ext uri="{FF2B5EF4-FFF2-40B4-BE49-F238E27FC236}">
                    <a16:creationId xmlns:a16="http://schemas.microsoft.com/office/drawing/2014/main" id="{D3442814-FBD1-089E-FBF2-182EEDA3224E}"/>
                  </a:ext>
                </a:extLst>
              </p:cNvPr>
              <p:cNvGrpSpPr/>
              <p:nvPr/>
            </p:nvGrpSpPr>
            <p:grpSpPr>
              <a:xfrm rot="16200000">
                <a:off x="4120750" y="2790403"/>
                <a:ext cx="678115" cy="320284"/>
                <a:chOff x="5889574" y="2084942"/>
                <a:chExt cx="1092112" cy="387543"/>
              </a:xfrm>
            </p:grpSpPr>
            <p:cxnSp>
              <p:nvCxnSpPr>
                <p:cNvPr id="32" name="Straight Arrow Connector 31">
                  <a:extLst>
                    <a:ext uri="{FF2B5EF4-FFF2-40B4-BE49-F238E27FC236}">
                      <a16:creationId xmlns:a16="http://schemas.microsoft.com/office/drawing/2014/main" id="{534E771E-AE34-BC7F-218E-589C4522EC3D}"/>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D05D143-ACDD-3FF2-8EB8-0F32BAE42658}"/>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1" name="Rounded Rectangle 17">
                <a:extLst>
                  <a:ext uri="{FF2B5EF4-FFF2-40B4-BE49-F238E27FC236}">
                    <a16:creationId xmlns:a16="http://schemas.microsoft.com/office/drawing/2014/main" id="{63CFC46C-A4E3-7D94-F761-FC535DAC0814}"/>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34" name="Group 33">
              <a:extLst>
                <a:ext uri="{FF2B5EF4-FFF2-40B4-BE49-F238E27FC236}">
                  <a16:creationId xmlns:a16="http://schemas.microsoft.com/office/drawing/2014/main" id="{BE4BB236-7940-9676-757E-E031F8B9BC67}"/>
                </a:ext>
              </a:extLst>
            </p:cNvPr>
            <p:cNvGrpSpPr/>
            <p:nvPr/>
          </p:nvGrpSpPr>
          <p:grpSpPr>
            <a:xfrm>
              <a:off x="6832551" y="5177103"/>
              <a:ext cx="1634836" cy="1197953"/>
              <a:chOff x="3637588" y="1360288"/>
              <a:chExt cx="1634836" cy="1929314"/>
            </a:xfrm>
          </p:grpSpPr>
          <p:grpSp>
            <p:nvGrpSpPr>
              <p:cNvPr id="35" name="Group 34">
                <a:extLst>
                  <a:ext uri="{FF2B5EF4-FFF2-40B4-BE49-F238E27FC236}">
                    <a16:creationId xmlns:a16="http://schemas.microsoft.com/office/drawing/2014/main" id="{9635E7DF-094D-A168-3B72-C1B1736AE76A}"/>
                  </a:ext>
                </a:extLst>
              </p:cNvPr>
              <p:cNvGrpSpPr/>
              <p:nvPr/>
            </p:nvGrpSpPr>
            <p:grpSpPr>
              <a:xfrm rot="16200000">
                <a:off x="4120750" y="2790403"/>
                <a:ext cx="678115" cy="320284"/>
                <a:chOff x="5889574" y="2084942"/>
                <a:chExt cx="1092112" cy="387543"/>
              </a:xfrm>
            </p:grpSpPr>
            <p:cxnSp>
              <p:nvCxnSpPr>
                <p:cNvPr id="37" name="Straight Arrow Connector 36">
                  <a:extLst>
                    <a:ext uri="{FF2B5EF4-FFF2-40B4-BE49-F238E27FC236}">
                      <a16:creationId xmlns:a16="http://schemas.microsoft.com/office/drawing/2014/main" id="{75F40C52-D73E-A148-D91A-06035F211312}"/>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A86D15D-D1B4-125B-586B-5722F3A716E2}"/>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6" name="Rounded Rectangle 17">
                <a:extLst>
                  <a:ext uri="{FF2B5EF4-FFF2-40B4-BE49-F238E27FC236}">
                    <a16:creationId xmlns:a16="http://schemas.microsoft.com/office/drawing/2014/main" id="{18B4CAF6-9135-57BE-1D42-28A6D80C662B}"/>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39" name="Group 38">
              <a:extLst>
                <a:ext uri="{FF2B5EF4-FFF2-40B4-BE49-F238E27FC236}">
                  <a16:creationId xmlns:a16="http://schemas.microsoft.com/office/drawing/2014/main" id="{858389AC-5696-C13C-7BC9-A0A947824678}"/>
                </a:ext>
              </a:extLst>
            </p:cNvPr>
            <p:cNvGrpSpPr/>
            <p:nvPr/>
          </p:nvGrpSpPr>
          <p:grpSpPr>
            <a:xfrm>
              <a:off x="8974864" y="5185811"/>
              <a:ext cx="1634836" cy="1197953"/>
              <a:chOff x="3637588" y="1360288"/>
              <a:chExt cx="1634836" cy="1929314"/>
            </a:xfrm>
          </p:grpSpPr>
          <p:grpSp>
            <p:nvGrpSpPr>
              <p:cNvPr id="40" name="Group 39">
                <a:extLst>
                  <a:ext uri="{FF2B5EF4-FFF2-40B4-BE49-F238E27FC236}">
                    <a16:creationId xmlns:a16="http://schemas.microsoft.com/office/drawing/2014/main" id="{5ED6F679-904F-3D86-B2A3-F41D95A49917}"/>
                  </a:ext>
                </a:extLst>
              </p:cNvPr>
              <p:cNvGrpSpPr/>
              <p:nvPr/>
            </p:nvGrpSpPr>
            <p:grpSpPr>
              <a:xfrm rot="16200000">
                <a:off x="4120750" y="2790403"/>
                <a:ext cx="678115" cy="320284"/>
                <a:chOff x="5889574" y="2084942"/>
                <a:chExt cx="1092112" cy="387543"/>
              </a:xfrm>
            </p:grpSpPr>
            <p:cxnSp>
              <p:nvCxnSpPr>
                <p:cNvPr id="42" name="Straight Arrow Connector 41">
                  <a:extLst>
                    <a:ext uri="{FF2B5EF4-FFF2-40B4-BE49-F238E27FC236}">
                      <a16:creationId xmlns:a16="http://schemas.microsoft.com/office/drawing/2014/main" id="{E697057A-B24C-CEDD-23E9-25F8027FD343}"/>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17B5F7F-428C-648E-F1BC-625E72E7F302}"/>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1" name="Rounded Rectangle 17">
                <a:extLst>
                  <a:ext uri="{FF2B5EF4-FFF2-40B4-BE49-F238E27FC236}">
                    <a16:creationId xmlns:a16="http://schemas.microsoft.com/office/drawing/2014/main" id="{BE19750E-6622-200F-8797-496389A37544}"/>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grpSp>
        <p:nvGrpSpPr>
          <p:cNvPr id="81" name="Group 80">
            <a:extLst>
              <a:ext uri="{FF2B5EF4-FFF2-40B4-BE49-F238E27FC236}">
                <a16:creationId xmlns:a16="http://schemas.microsoft.com/office/drawing/2014/main" id="{0608AFF4-8BCB-9D37-CA13-F075CAC8992F}"/>
              </a:ext>
            </a:extLst>
          </p:cNvPr>
          <p:cNvGrpSpPr/>
          <p:nvPr/>
        </p:nvGrpSpPr>
        <p:grpSpPr>
          <a:xfrm>
            <a:off x="487895" y="1282195"/>
            <a:ext cx="10585481" cy="1416347"/>
            <a:chOff x="487895" y="1282195"/>
            <a:chExt cx="10585481" cy="1416347"/>
          </a:xfrm>
        </p:grpSpPr>
        <p:cxnSp>
          <p:nvCxnSpPr>
            <p:cNvPr id="46" name="Straight Arrow Connector 45">
              <a:extLst>
                <a:ext uri="{FF2B5EF4-FFF2-40B4-BE49-F238E27FC236}">
                  <a16:creationId xmlns:a16="http://schemas.microsoft.com/office/drawing/2014/main" id="{2DA03CA9-2500-C4A8-ED30-E0F113D91761}"/>
                </a:ext>
              </a:extLst>
            </p:cNvPr>
            <p:cNvCxnSpPr>
              <a:cxnSpLocks/>
            </p:cNvCxnSpPr>
            <p:nvPr/>
          </p:nvCxnSpPr>
          <p:spPr>
            <a:xfrm>
              <a:off x="2644073" y="26985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01C224D2-1770-8836-6DDC-2186FB287784}"/>
                </a:ext>
              </a:extLst>
            </p:cNvPr>
            <p:cNvGrpSpPr/>
            <p:nvPr/>
          </p:nvGrpSpPr>
          <p:grpSpPr>
            <a:xfrm>
              <a:off x="2560627" y="1286550"/>
              <a:ext cx="1634836" cy="1197953"/>
              <a:chOff x="2205027" y="1390769"/>
              <a:chExt cx="1634836" cy="1929314"/>
            </a:xfrm>
          </p:grpSpPr>
          <p:grpSp>
            <p:nvGrpSpPr>
              <p:cNvPr id="48" name="Group 47">
                <a:extLst>
                  <a:ext uri="{FF2B5EF4-FFF2-40B4-BE49-F238E27FC236}">
                    <a16:creationId xmlns:a16="http://schemas.microsoft.com/office/drawing/2014/main" id="{0F082D31-1F84-A8A4-645B-7C64EDAC6155}"/>
                  </a:ext>
                </a:extLst>
              </p:cNvPr>
              <p:cNvGrpSpPr/>
              <p:nvPr/>
            </p:nvGrpSpPr>
            <p:grpSpPr>
              <a:xfrm rot="16200000">
                <a:off x="2688189" y="2820884"/>
                <a:ext cx="678115" cy="320284"/>
                <a:chOff x="5889574" y="2084942"/>
                <a:chExt cx="1092112" cy="387543"/>
              </a:xfrm>
            </p:grpSpPr>
            <p:cxnSp>
              <p:nvCxnSpPr>
                <p:cNvPr id="50" name="Straight Arrow Connector 49">
                  <a:extLst>
                    <a:ext uri="{FF2B5EF4-FFF2-40B4-BE49-F238E27FC236}">
                      <a16:creationId xmlns:a16="http://schemas.microsoft.com/office/drawing/2014/main" id="{3E3F54E1-1971-720C-B49D-E2F7BC8486AC}"/>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2BF5EE2-EB33-EF60-5224-85931214E631}"/>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9" name="Rounded Rectangle 17">
                <a:extLst>
                  <a:ext uri="{FF2B5EF4-FFF2-40B4-BE49-F238E27FC236}">
                    <a16:creationId xmlns:a16="http://schemas.microsoft.com/office/drawing/2014/main" id="{9F7B9F95-9855-BDF0-5271-085367310289}"/>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52" name="Group 51">
              <a:extLst>
                <a:ext uri="{FF2B5EF4-FFF2-40B4-BE49-F238E27FC236}">
                  <a16:creationId xmlns:a16="http://schemas.microsoft.com/office/drawing/2014/main" id="{5069B0BC-151D-6016-D7FA-E5C276FED01A}"/>
                </a:ext>
              </a:extLst>
            </p:cNvPr>
            <p:cNvGrpSpPr/>
            <p:nvPr/>
          </p:nvGrpSpPr>
          <p:grpSpPr>
            <a:xfrm>
              <a:off x="4702939" y="1282195"/>
              <a:ext cx="1634836" cy="1197953"/>
              <a:chOff x="3637588" y="1360288"/>
              <a:chExt cx="1634836" cy="1929314"/>
            </a:xfrm>
          </p:grpSpPr>
          <p:grpSp>
            <p:nvGrpSpPr>
              <p:cNvPr id="53" name="Group 52">
                <a:extLst>
                  <a:ext uri="{FF2B5EF4-FFF2-40B4-BE49-F238E27FC236}">
                    <a16:creationId xmlns:a16="http://schemas.microsoft.com/office/drawing/2014/main" id="{D4E29864-08CE-D79D-B7DF-BBA7232F1853}"/>
                  </a:ext>
                </a:extLst>
              </p:cNvPr>
              <p:cNvGrpSpPr/>
              <p:nvPr/>
            </p:nvGrpSpPr>
            <p:grpSpPr>
              <a:xfrm rot="16200000">
                <a:off x="4120750" y="2790403"/>
                <a:ext cx="678115" cy="320284"/>
                <a:chOff x="5889574" y="2084942"/>
                <a:chExt cx="1092112" cy="387543"/>
              </a:xfrm>
            </p:grpSpPr>
            <p:cxnSp>
              <p:nvCxnSpPr>
                <p:cNvPr id="55" name="Straight Arrow Connector 54">
                  <a:extLst>
                    <a:ext uri="{FF2B5EF4-FFF2-40B4-BE49-F238E27FC236}">
                      <a16:creationId xmlns:a16="http://schemas.microsoft.com/office/drawing/2014/main" id="{E13901E2-3079-0CF1-1D25-1AB1CB261079}"/>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D89C82A-3B7E-F59F-0845-B13490C15A19}"/>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54" name="Rounded Rectangle 17">
                <a:extLst>
                  <a:ext uri="{FF2B5EF4-FFF2-40B4-BE49-F238E27FC236}">
                    <a16:creationId xmlns:a16="http://schemas.microsoft.com/office/drawing/2014/main" id="{B7091C90-3BD5-EBE0-150F-DDD8E97B16A4}"/>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57" name="Group 56">
              <a:extLst>
                <a:ext uri="{FF2B5EF4-FFF2-40B4-BE49-F238E27FC236}">
                  <a16:creationId xmlns:a16="http://schemas.microsoft.com/office/drawing/2014/main" id="{DCAC7D28-6CCE-39C1-83E4-266F88170A35}"/>
                </a:ext>
              </a:extLst>
            </p:cNvPr>
            <p:cNvGrpSpPr/>
            <p:nvPr/>
          </p:nvGrpSpPr>
          <p:grpSpPr>
            <a:xfrm>
              <a:off x="6845251" y="1290903"/>
              <a:ext cx="1634836" cy="1197953"/>
              <a:chOff x="3637588" y="1360288"/>
              <a:chExt cx="1634836" cy="1929314"/>
            </a:xfrm>
          </p:grpSpPr>
          <p:grpSp>
            <p:nvGrpSpPr>
              <p:cNvPr id="58" name="Group 57">
                <a:extLst>
                  <a:ext uri="{FF2B5EF4-FFF2-40B4-BE49-F238E27FC236}">
                    <a16:creationId xmlns:a16="http://schemas.microsoft.com/office/drawing/2014/main" id="{36C4BD67-14B4-5380-CE2D-C6F92A8BF2BA}"/>
                  </a:ext>
                </a:extLst>
              </p:cNvPr>
              <p:cNvGrpSpPr/>
              <p:nvPr/>
            </p:nvGrpSpPr>
            <p:grpSpPr>
              <a:xfrm rot="16200000">
                <a:off x="4120750" y="2790403"/>
                <a:ext cx="678115" cy="320284"/>
                <a:chOff x="5889574" y="2084942"/>
                <a:chExt cx="1092112" cy="387543"/>
              </a:xfrm>
            </p:grpSpPr>
            <p:cxnSp>
              <p:nvCxnSpPr>
                <p:cNvPr id="60" name="Straight Arrow Connector 59">
                  <a:extLst>
                    <a:ext uri="{FF2B5EF4-FFF2-40B4-BE49-F238E27FC236}">
                      <a16:creationId xmlns:a16="http://schemas.microsoft.com/office/drawing/2014/main" id="{AEDE4532-F56C-CE46-6012-F207FB6C3006}"/>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9869F5C-CB15-CEA4-F63E-F4ACC937AEF0}"/>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59" name="Rounded Rectangle 17">
                <a:extLst>
                  <a:ext uri="{FF2B5EF4-FFF2-40B4-BE49-F238E27FC236}">
                    <a16:creationId xmlns:a16="http://schemas.microsoft.com/office/drawing/2014/main" id="{1C548028-5053-3D15-AEED-D64E8B89E654}"/>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62" name="Group 61">
              <a:extLst>
                <a:ext uri="{FF2B5EF4-FFF2-40B4-BE49-F238E27FC236}">
                  <a16:creationId xmlns:a16="http://schemas.microsoft.com/office/drawing/2014/main" id="{7DC6A3CC-C149-1F1A-9F69-C5AFF9F47CDC}"/>
                </a:ext>
              </a:extLst>
            </p:cNvPr>
            <p:cNvGrpSpPr/>
            <p:nvPr/>
          </p:nvGrpSpPr>
          <p:grpSpPr>
            <a:xfrm>
              <a:off x="8987564" y="1299611"/>
              <a:ext cx="1634836" cy="1197953"/>
              <a:chOff x="3637588" y="1360288"/>
              <a:chExt cx="1634836" cy="1929314"/>
            </a:xfrm>
          </p:grpSpPr>
          <p:grpSp>
            <p:nvGrpSpPr>
              <p:cNvPr id="63" name="Group 62">
                <a:extLst>
                  <a:ext uri="{FF2B5EF4-FFF2-40B4-BE49-F238E27FC236}">
                    <a16:creationId xmlns:a16="http://schemas.microsoft.com/office/drawing/2014/main" id="{73A83918-26E8-C4F3-2F18-6A408E5E8AB2}"/>
                  </a:ext>
                </a:extLst>
              </p:cNvPr>
              <p:cNvGrpSpPr/>
              <p:nvPr/>
            </p:nvGrpSpPr>
            <p:grpSpPr>
              <a:xfrm rot="16200000">
                <a:off x="4120750" y="2790403"/>
                <a:ext cx="678115" cy="320284"/>
                <a:chOff x="5889574" y="2084942"/>
                <a:chExt cx="1092112" cy="387543"/>
              </a:xfrm>
            </p:grpSpPr>
            <p:cxnSp>
              <p:nvCxnSpPr>
                <p:cNvPr id="65" name="Straight Arrow Connector 64">
                  <a:extLst>
                    <a:ext uri="{FF2B5EF4-FFF2-40B4-BE49-F238E27FC236}">
                      <a16:creationId xmlns:a16="http://schemas.microsoft.com/office/drawing/2014/main" id="{B23C1F63-1A88-BAD2-8F22-C47A0EBDD443}"/>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7811E62-A376-C130-2178-AA9C8B48A995}"/>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64" name="Rounded Rectangle 17">
                <a:extLst>
                  <a:ext uri="{FF2B5EF4-FFF2-40B4-BE49-F238E27FC236}">
                    <a16:creationId xmlns:a16="http://schemas.microsoft.com/office/drawing/2014/main" id="{9150AFA6-FA2C-D435-B671-8AE846942936}"/>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sp>
          <p:nvSpPr>
            <p:cNvPr id="67" name="TextBox 66">
              <a:extLst>
                <a:ext uri="{FF2B5EF4-FFF2-40B4-BE49-F238E27FC236}">
                  <a16:creationId xmlns:a16="http://schemas.microsoft.com/office/drawing/2014/main" id="{9FFB4072-9A9B-4119-7ED4-BCE860526502}"/>
                </a:ext>
              </a:extLst>
            </p:cNvPr>
            <p:cNvSpPr txBox="1"/>
            <p:nvPr/>
          </p:nvSpPr>
          <p:spPr>
            <a:xfrm>
              <a:off x="487895" y="1636926"/>
              <a:ext cx="1843801" cy="584775"/>
            </a:xfrm>
            <a:prstGeom prst="rect">
              <a:avLst/>
            </a:prstGeom>
            <a:noFill/>
          </p:spPr>
          <p:txBody>
            <a:bodyPr wrap="square" rtlCol="0">
              <a:spAutoFit/>
            </a:bodyPr>
            <a:lstStyle/>
            <a:p>
              <a:r>
                <a:rPr lang="en-US" sz="3200" b="1" dirty="0"/>
                <a:t>One-shot</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C6C5735-A923-E5FB-F92D-2D7DBE191493}"/>
                    </a:ext>
                  </a:extLst>
                </p:cNvPr>
                <p:cNvSpPr txBox="1"/>
                <p:nvPr/>
              </p:nvSpPr>
              <p:spPr>
                <a:xfrm>
                  <a:off x="3573823" y="150914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he-IL" sz="3000" b="1" i="1" smtClean="0">
                                <a:solidFill>
                                  <a:srgbClr val="C00000"/>
                                </a:solidFill>
                                <a:latin typeface="Cambria Math" panose="02040503050406030204" pitchFamily="18" charset="0"/>
                              </a:rPr>
                              <m:t>𝝍</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68" name="TextBox 67">
                  <a:extLst>
                    <a:ext uri="{FF2B5EF4-FFF2-40B4-BE49-F238E27FC236}">
                      <a16:creationId xmlns:a16="http://schemas.microsoft.com/office/drawing/2014/main" id="{2C6C5735-A923-E5FB-F92D-2D7DBE191493}"/>
                    </a:ext>
                  </a:extLst>
                </p:cNvPr>
                <p:cNvSpPr txBox="1">
                  <a:spLocks noRot="1" noChangeAspect="1" noMove="1" noResize="1" noEditPoints="1" noAdjustHandles="1" noChangeArrowheads="1" noChangeShapeType="1" noTextEdit="1"/>
                </p:cNvSpPr>
                <p:nvPr/>
              </p:nvSpPr>
              <p:spPr>
                <a:xfrm>
                  <a:off x="3573823" y="1509146"/>
                  <a:ext cx="751009" cy="553998"/>
                </a:xfrm>
                <a:prstGeom prst="rect">
                  <a:avLst/>
                </a:prstGeom>
                <a:blipFill>
                  <a:blip r:embed="rId4"/>
                  <a:stretch>
                    <a:fillRect r="-731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36499140-552D-E4A5-DD5A-48D933BDB358}"/>
                    </a:ext>
                  </a:extLst>
                </p:cNvPr>
                <p:cNvSpPr txBox="1"/>
                <p:nvPr/>
              </p:nvSpPr>
              <p:spPr>
                <a:xfrm>
                  <a:off x="5750967" y="153091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𝝋</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69" name="TextBox 68">
                  <a:extLst>
                    <a:ext uri="{FF2B5EF4-FFF2-40B4-BE49-F238E27FC236}">
                      <a16:creationId xmlns:a16="http://schemas.microsoft.com/office/drawing/2014/main" id="{36499140-552D-E4A5-DD5A-48D933BDB358}"/>
                    </a:ext>
                  </a:extLst>
                </p:cNvPr>
                <p:cNvSpPr txBox="1">
                  <a:spLocks noRot="1" noChangeAspect="1" noMove="1" noResize="1" noEditPoints="1" noAdjustHandles="1" noChangeArrowheads="1" noChangeShapeType="1" noTextEdit="1"/>
                </p:cNvSpPr>
                <p:nvPr/>
              </p:nvSpPr>
              <p:spPr>
                <a:xfrm>
                  <a:off x="5750967" y="1530916"/>
                  <a:ext cx="751009" cy="553998"/>
                </a:xfrm>
                <a:prstGeom prst="rect">
                  <a:avLst/>
                </a:prstGeom>
                <a:blipFill>
                  <a:blip r:embed="rId5"/>
                  <a:stretch>
                    <a:fillRect r="-564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649C041-DA2C-8F82-55AE-0CB37EB2214C}"/>
                    </a:ext>
                  </a:extLst>
                </p:cNvPr>
                <p:cNvSpPr txBox="1"/>
                <p:nvPr/>
              </p:nvSpPr>
              <p:spPr>
                <a:xfrm>
                  <a:off x="7836672" y="1526561"/>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𝝆</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70" name="TextBox 69">
                  <a:extLst>
                    <a:ext uri="{FF2B5EF4-FFF2-40B4-BE49-F238E27FC236}">
                      <a16:creationId xmlns:a16="http://schemas.microsoft.com/office/drawing/2014/main" id="{F649C041-DA2C-8F82-55AE-0CB37EB2214C}"/>
                    </a:ext>
                  </a:extLst>
                </p:cNvPr>
                <p:cNvSpPr txBox="1">
                  <a:spLocks noRot="1" noChangeAspect="1" noMove="1" noResize="1" noEditPoints="1" noAdjustHandles="1" noChangeArrowheads="1" noChangeShapeType="1" noTextEdit="1"/>
                </p:cNvSpPr>
                <p:nvPr/>
              </p:nvSpPr>
              <p:spPr>
                <a:xfrm>
                  <a:off x="7836672" y="1526561"/>
                  <a:ext cx="751009" cy="553998"/>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5F5E0B7-B1E7-7692-EAB7-5D3D9A268728}"/>
                    </a:ext>
                  </a:extLst>
                </p:cNvPr>
                <p:cNvSpPr txBox="1"/>
                <p:nvPr/>
              </p:nvSpPr>
              <p:spPr>
                <a:xfrm>
                  <a:off x="10026880" y="1522205"/>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𝜻</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71" name="TextBox 70">
                  <a:extLst>
                    <a:ext uri="{FF2B5EF4-FFF2-40B4-BE49-F238E27FC236}">
                      <a16:creationId xmlns:a16="http://schemas.microsoft.com/office/drawing/2014/main" id="{85F5E0B7-B1E7-7692-EAB7-5D3D9A268728}"/>
                    </a:ext>
                  </a:extLst>
                </p:cNvPr>
                <p:cNvSpPr txBox="1">
                  <a:spLocks noRot="1" noChangeAspect="1" noMove="1" noResize="1" noEditPoints="1" noAdjustHandles="1" noChangeArrowheads="1" noChangeShapeType="1" noTextEdit="1"/>
                </p:cNvSpPr>
                <p:nvPr/>
              </p:nvSpPr>
              <p:spPr>
                <a:xfrm>
                  <a:off x="10026880" y="1522205"/>
                  <a:ext cx="751009" cy="553998"/>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DA86390-C92C-E921-A1CC-EA55E2B76F71}"/>
                    </a:ext>
                  </a:extLst>
                </p:cNvPr>
                <p:cNvSpPr txBox="1"/>
                <p:nvPr/>
              </p:nvSpPr>
              <p:spPr>
                <a:xfrm>
                  <a:off x="5851115" y="2096249"/>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m:t>
                        </m:r>
                      </m:oMath>
                    </m:oMathPara>
                  </a14:m>
                  <a:endParaRPr lang="en-IL" sz="3000" b="1" dirty="0">
                    <a:solidFill>
                      <a:srgbClr val="C00000"/>
                    </a:solidFill>
                  </a:endParaRPr>
                </a:p>
              </p:txBody>
            </p:sp>
          </mc:Choice>
          <mc:Fallback xmlns="">
            <p:sp>
              <p:nvSpPr>
                <p:cNvPr id="72" name="TextBox 71">
                  <a:extLst>
                    <a:ext uri="{FF2B5EF4-FFF2-40B4-BE49-F238E27FC236}">
                      <a16:creationId xmlns:a16="http://schemas.microsoft.com/office/drawing/2014/main" id="{EDA86390-C92C-E921-A1CC-EA55E2B76F71}"/>
                    </a:ext>
                  </a:extLst>
                </p:cNvPr>
                <p:cNvSpPr txBox="1">
                  <a:spLocks noRot="1" noChangeAspect="1" noMove="1" noResize="1" noEditPoints="1" noAdjustHandles="1" noChangeArrowheads="1" noChangeShapeType="1" noTextEdit="1"/>
                </p:cNvSpPr>
                <p:nvPr/>
              </p:nvSpPr>
              <p:spPr>
                <a:xfrm>
                  <a:off x="5851115" y="2096249"/>
                  <a:ext cx="751009" cy="553998"/>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C7510E9-1C7F-A698-5898-046FAC37D349}"/>
                    </a:ext>
                  </a:extLst>
                </p:cNvPr>
                <p:cNvSpPr txBox="1"/>
                <p:nvPr/>
              </p:nvSpPr>
              <p:spPr>
                <a:xfrm>
                  <a:off x="7949882" y="2091894"/>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m:t>
                        </m:r>
                      </m:oMath>
                    </m:oMathPara>
                  </a14:m>
                  <a:endParaRPr lang="en-IL" sz="3000" b="1" dirty="0">
                    <a:solidFill>
                      <a:srgbClr val="C00000"/>
                    </a:solidFill>
                  </a:endParaRPr>
                </a:p>
              </p:txBody>
            </p:sp>
          </mc:Choice>
          <mc:Fallback xmlns="">
            <p:sp>
              <p:nvSpPr>
                <p:cNvPr id="73" name="TextBox 72">
                  <a:extLst>
                    <a:ext uri="{FF2B5EF4-FFF2-40B4-BE49-F238E27FC236}">
                      <a16:creationId xmlns:a16="http://schemas.microsoft.com/office/drawing/2014/main" id="{5C7510E9-1C7F-A698-5898-046FAC37D349}"/>
                    </a:ext>
                  </a:extLst>
                </p:cNvPr>
                <p:cNvSpPr txBox="1">
                  <a:spLocks noRot="1" noChangeAspect="1" noMove="1" noResize="1" noEditPoints="1" noAdjustHandles="1" noChangeArrowheads="1" noChangeShapeType="1" noTextEdit="1"/>
                </p:cNvSpPr>
                <p:nvPr/>
              </p:nvSpPr>
              <p:spPr>
                <a:xfrm>
                  <a:off x="7949882" y="2091894"/>
                  <a:ext cx="751009" cy="553998"/>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773FCB0-A7F7-C498-374C-585EC9DE79BF}"/>
                    </a:ext>
                  </a:extLst>
                </p:cNvPr>
                <p:cNvSpPr txBox="1"/>
                <p:nvPr/>
              </p:nvSpPr>
              <p:spPr>
                <a:xfrm>
                  <a:off x="9922375" y="210495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m:t>
                        </m:r>
                      </m:oMath>
                    </m:oMathPara>
                  </a14:m>
                  <a:endParaRPr lang="en-IL" sz="3000" b="1" dirty="0">
                    <a:solidFill>
                      <a:srgbClr val="C00000"/>
                    </a:solidFill>
                  </a:endParaRPr>
                </a:p>
              </p:txBody>
            </p:sp>
          </mc:Choice>
          <mc:Fallback xmlns="">
            <p:sp>
              <p:nvSpPr>
                <p:cNvPr id="74" name="TextBox 73">
                  <a:extLst>
                    <a:ext uri="{FF2B5EF4-FFF2-40B4-BE49-F238E27FC236}">
                      <a16:creationId xmlns:a16="http://schemas.microsoft.com/office/drawing/2014/main" id="{B773FCB0-A7F7-C498-374C-585EC9DE79BF}"/>
                    </a:ext>
                  </a:extLst>
                </p:cNvPr>
                <p:cNvSpPr txBox="1">
                  <a:spLocks noRot="1" noChangeAspect="1" noMove="1" noResize="1" noEditPoints="1" noAdjustHandles="1" noChangeArrowheads="1" noChangeShapeType="1" noTextEdit="1"/>
                </p:cNvSpPr>
                <p:nvPr/>
              </p:nvSpPr>
              <p:spPr>
                <a:xfrm>
                  <a:off x="9922375" y="2104956"/>
                  <a:ext cx="751009" cy="553998"/>
                </a:xfrm>
                <a:prstGeom prst="rect">
                  <a:avLst/>
                </a:prstGeom>
                <a:blipFill>
                  <a:blip r:embed="rId10"/>
                  <a:stretch>
                    <a:fillRect/>
                  </a:stretch>
                </a:blipFill>
              </p:spPr>
              <p:txBody>
                <a:bodyPr/>
                <a:lstStyle/>
                <a:p>
                  <a:r>
                    <a:rPr lang="en-IL">
                      <a:noFill/>
                    </a:rPr>
                    <a:t> </a:t>
                  </a:r>
                </a:p>
              </p:txBody>
            </p:sp>
          </mc:Fallback>
        </mc:AlternateContent>
      </p:grpSp>
      <p:sp>
        <p:nvSpPr>
          <p:cNvPr id="80" name="Rectangle 79">
            <a:extLst>
              <a:ext uri="{FF2B5EF4-FFF2-40B4-BE49-F238E27FC236}">
                <a16:creationId xmlns:a16="http://schemas.microsoft.com/office/drawing/2014/main" id="{97B43669-691D-E230-19D0-575EA07DAF3D}"/>
              </a:ext>
            </a:extLst>
          </p:cNvPr>
          <p:cNvSpPr/>
          <p:nvPr/>
        </p:nvSpPr>
        <p:spPr>
          <a:xfrm>
            <a:off x="-394979" y="3137713"/>
            <a:ext cx="13042900" cy="1526205"/>
          </a:xfrm>
          <a:prstGeom prst="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dirty="0">
                <a:solidFill>
                  <a:schemeClr val="tx1"/>
                </a:solidFill>
              </a:rPr>
              <a:t>Gap</a:t>
            </a:r>
            <a:endParaRPr lang="en-IL" sz="10000" dirty="0">
              <a:solidFill>
                <a:schemeClr val="tx1"/>
              </a:solidFill>
            </a:endParaRPr>
          </a:p>
        </p:txBody>
      </p:sp>
    </p:spTree>
    <p:custDataLst>
      <p:tags r:id="rId1"/>
    </p:custDataLst>
    <p:extLst>
      <p:ext uri="{BB962C8B-B14F-4D97-AF65-F5344CB8AC3E}">
        <p14:creationId xmlns:p14="http://schemas.microsoft.com/office/powerpoint/2010/main" val="1878832800"/>
      </p:ext>
    </p:extLst>
  </p:cSld>
  <p:clrMapOvr>
    <a:masterClrMapping/>
  </p:clrMapOvr>
  <mc:AlternateContent xmlns:mc="http://schemas.openxmlformats.org/markup-compatibility/2006" xmlns:p14="http://schemas.microsoft.com/office/powerpoint/2010/main">
    <mc:Choice Requires="p14">
      <p:transition spd="slow" p14:dur="2000" advTm="158452"/>
    </mc:Choice>
    <mc:Fallback xmlns="">
      <p:transition spd="slow" advTm="158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 y="154826"/>
            <a:ext cx="10515600" cy="823070"/>
          </a:xfrm>
        </p:spPr>
        <p:txBody>
          <a:bodyPr>
            <a:normAutofit/>
          </a:bodyPr>
          <a:lstStyle/>
          <a:p>
            <a:r>
              <a:rPr lang="en-US" sz="4000" dirty="0"/>
              <a:t>Bridge 1: One-Shot to Persistent</a:t>
            </a:r>
          </a:p>
        </p:txBody>
      </p:sp>
      <p:grpSp>
        <p:nvGrpSpPr>
          <p:cNvPr id="81" name="Group 80">
            <a:extLst>
              <a:ext uri="{FF2B5EF4-FFF2-40B4-BE49-F238E27FC236}">
                <a16:creationId xmlns:a16="http://schemas.microsoft.com/office/drawing/2014/main" id="{0608AFF4-8BCB-9D37-CA13-F075CAC8992F}"/>
              </a:ext>
            </a:extLst>
          </p:cNvPr>
          <p:cNvGrpSpPr/>
          <p:nvPr/>
        </p:nvGrpSpPr>
        <p:grpSpPr>
          <a:xfrm>
            <a:off x="487895" y="1282195"/>
            <a:ext cx="10585481" cy="1416347"/>
            <a:chOff x="487895" y="1282195"/>
            <a:chExt cx="10585481" cy="1416347"/>
          </a:xfrm>
        </p:grpSpPr>
        <p:cxnSp>
          <p:nvCxnSpPr>
            <p:cNvPr id="46" name="Straight Arrow Connector 45">
              <a:extLst>
                <a:ext uri="{FF2B5EF4-FFF2-40B4-BE49-F238E27FC236}">
                  <a16:creationId xmlns:a16="http://schemas.microsoft.com/office/drawing/2014/main" id="{2DA03CA9-2500-C4A8-ED30-E0F113D91761}"/>
                </a:ext>
              </a:extLst>
            </p:cNvPr>
            <p:cNvCxnSpPr>
              <a:cxnSpLocks/>
            </p:cNvCxnSpPr>
            <p:nvPr/>
          </p:nvCxnSpPr>
          <p:spPr>
            <a:xfrm>
              <a:off x="2644073" y="26985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01C224D2-1770-8836-6DDC-2186FB287784}"/>
                </a:ext>
              </a:extLst>
            </p:cNvPr>
            <p:cNvGrpSpPr/>
            <p:nvPr/>
          </p:nvGrpSpPr>
          <p:grpSpPr>
            <a:xfrm>
              <a:off x="2560627" y="1286550"/>
              <a:ext cx="1634836" cy="1197953"/>
              <a:chOff x="2205027" y="1390769"/>
              <a:chExt cx="1634836" cy="1929314"/>
            </a:xfrm>
          </p:grpSpPr>
          <p:grpSp>
            <p:nvGrpSpPr>
              <p:cNvPr id="48" name="Group 47">
                <a:extLst>
                  <a:ext uri="{FF2B5EF4-FFF2-40B4-BE49-F238E27FC236}">
                    <a16:creationId xmlns:a16="http://schemas.microsoft.com/office/drawing/2014/main" id="{0F082D31-1F84-A8A4-645B-7C64EDAC6155}"/>
                  </a:ext>
                </a:extLst>
              </p:cNvPr>
              <p:cNvGrpSpPr/>
              <p:nvPr/>
            </p:nvGrpSpPr>
            <p:grpSpPr>
              <a:xfrm rot="16200000">
                <a:off x="2688189" y="2820884"/>
                <a:ext cx="678115" cy="320284"/>
                <a:chOff x="5889574" y="2084942"/>
                <a:chExt cx="1092112" cy="387543"/>
              </a:xfrm>
            </p:grpSpPr>
            <p:cxnSp>
              <p:nvCxnSpPr>
                <p:cNvPr id="50" name="Straight Arrow Connector 49">
                  <a:extLst>
                    <a:ext uri="{FF2B5EF4-FFF2-40B4-BE49-F238E27FC236}">
                      <a16:creationId xmlns:a16="http://schemas.microsoft.com/office/drawing/2014/main" id="{3E3F54E1-1971-720C-B49D-E2F7BC8486AC}"/>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2BF5EE2-EB33-EF60-5224-85931214E631}"/>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9" name="Rounded Rectangle 17">
                <a:extLst>
                  <a:ext uri="{FF2B5EF4-FFF2-40B4-BE49-F238E27FC236}">
                    <a16:creationId xmlns:a16="http://schemas.microsoft.com/office/drawing/2014/main" id="{9F7B9F95-9855-BDF0-5271-085367310289}"/>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52" name="Group 51">
              <a:extLst>
                <a:ext uri="{FF2B5EF4-FFF2-40B4-BE49-F238E27FC236}">
                  <a16:creationId xmlns:a16="http://schemas.microsoft.com/office/drawing/2014/main" id="{5069B0BC-151D-6016-D7FA-E5C276FED01A}"/>
                </a:ext>
              </a:extLst>
            </p:cNvPr>
            <p:cNvGrpSpPr/>
            <p:nvPr/>
          </p:nvGrpSpPr>
          <p:grpSpPr>
            <a:xfrm>
              <a:off x="4702939" y="1282195"/>
              <a:ext cx="1634836" cy="1197953"/>
              <a:chOff x="3637588" y="1360288"/>
              <a:chExt cx="1634836" cy="1929314"/>
            </a:xfrm>
          </p:grpSpPr>
          <p:grpSp>
            <p:nvGrpSpPr>
              <p:cNvPr id="53" name="Group 52">
                <a:extLst>
                  <a:ext uri="{FF2B5EF4-FFF2-40B4-BE49-F238E27FC236}">
                    <a16:creationId xmlns:a16="http://schemas.microsoft.com/office/drawing/2014/main" id="{D4E29864-08CE-D79D-B7DF-BBA7232F1853}"/>
                  </a:ext>
                </a:extLst>
              </p:cNvPr>
              <p:cNvGrpSpPr/>
              <p:nvPr/>
            </p:nvGrpSpPr>
            <p:grpSpPr>
              <a:xfrm rot="16200000">
                <a:off x="4120750" y="2790403"/>
                <a:ext cx="678115" cy="320284"/>
                <a:chOff x="5889574" y="2084942"/>
                <a:chExt cx="1092112" cy="387543"/>
              </a:xfrm>
            </p:grpSpPr>
            <p:cxnSp>
              <p:nvCxnSpPr>
                <p:cNvPr id="55" name="Straight Arrow Connector 54">
                  <a:extLst>
                    <a:ext uri="{FF2B5EF4-FFF2-40B4-BE49-F238E27FC236}">
                      <a16:creationId xmlns:a16="http://schemas.microsoft.com/office/drawing/2014/main" id="{E13901E2-3079-0CF1-1D25-1AB1CB261079}"/>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D89C82A-3B7E-F59F-0845-B13490C15A19}"/>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54" name="Rounded Rectangle 17">
                <a:extLst>
                  <a:ext uri="{FF2B5EF4-FFF2-40B4-BE49-F238E27FC236}">
                    <a16:creationId xmlns:a16="http://schemas.microsoft.com/office/drawing/2014/main" id="{B7091C90-3BD5-EBE0-150F-DDD8E97B16A4}"/>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57" name="Group 56">
              <a:extLst>
                <a:ext uri="{FF2B5EF4-FFF2-40B4-BE49-F238E27FC236}">
                  <a16:creationId xmlns:a16="http://schemas.microsoft.com/office/drawing/2014/main" id="{DCAC7D28-6CCE-39C1-83E4-266F88170A35}"/>
                </a:ext>
              </a:extLst>
            </p:cNvPr>
            <p:cNvGrpSpPr/>
            <p:nvPr/>
          </p:nvGrpSpPr>
          <p:grpSpPr>
            <a:xfrm>
              <a:off x="6845251" y="1290903"/>
              <a:ext cx="1634836" cy="1197953"/>
              <a:chOff x="3637588" y="1360288"/>
              <a:chExt cx="1634836" cy="1929314"/>
            </a:xfrm>
          </p:grpSpPr>
          <p:grpSp>
            <p:nvGrpSpPr>
              <p:cNvPr id="58" name="Group 57">
                <a:extLst>
                  <a:ext uri="{FF2B5EF4-FFF2-40B4-BE49-F238E27FC236}">
                    <a16:creationId xmlns:a16="http://schemas.microsoft.com/office/drawing/2014/main" id="{36C4BD67-14B4-5380-CE2D-C6F92A8BF2BA}"/>
                  </a:ext>
                </a:extLst>
              </p:cNvPr>
              <p:cNvGrpSpPr/>
              <p:nvPr/>
            </p:nvGrpSpPr>
            <p:grpSpPr>
              <a:xfrm rot="16200000">
                <a:off x="4120750" y="2790403"/>
                <a:ext cx="678115" cy="320284"/>
                <a:chOff x="5889574" y="2084942"/>
                <a:chExt cx="1092112" cy="387543"/>
              </a:xfrm>
            </p:grpSpPr>
            <p:cxnSp>
              <p:nvCxnSpPr>
                <p:cNvPr id="60" name="Straight Arrow Connector 59">
                  <a:extLst>
                    <a:ext uri="{FF2B5EF4-FFF2-40B4-BE49-F238E27FC236}">
                      <a16:creationId xmlns:a16="http://schemas.microsoft.com/office/drawing/2014/main" id="{AEDE4532-F56C-CE46-6012-F207FB6C3006}"/>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9869F5C-CB15-CEA4-F63E-F4ACC937AEF0}"/>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59" name="Rounded Rectangle 17">
                <a:extLst>
                  <a:ext uri="{FF2B5EF4-FFF2-40B4-BE49-F238E27FC236}">
                    <a16:creationId xmlns:a16="http://schemas.microsoft.com/office/drawing/2014/main" id="{1C548028-5053-3D15-AEED-D64E8B89E654}"/>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62" name="Group 61">
              <a:extLst>
                <a:ext uri="{FF2B5EF4-FFF2-40B4-BE49-F238E27FC236}">
                  <a16:creationId xmlns:a16="http://schemas.microsoft.com/office/drawing/2014/main" id="{7DC6A3CC-C149-1F1A-9F69-C5AFF9F47CDC}"/>
                </a:ext>
              </a:extLst>
            </p:cNvPr>
            <p:cNvGrpSpPr/>
            <p:nvPr/>
          </p:nvGrpSpPr>
          <p:grpSpPr>
            <a:xfrm>
              <a:off x="8987564" y="1299611"/>
              <a:ext cx="1634836" cy="1197953"/>
              <a:chOff x="3637588" y="1360288"/>
              <a:chExt cx="1634836" cy="1929314"/>
            </a:xfrm>
          </p:grpSpPr>
          <p:grpSp>
            <p:nvGrpSpPr>
              <p:cNvPr id="63" name="Group 62">
                <a:extLst>
                  <a:ext uri="{FF2B5EF4-FFF2-40B4-BE49-F238E27FC236}">
                    <a16:creationId xmlns:a16="http://schemas.microsoft.com/office/drawing/2014/main" id="{73A83918-26E8-C4F3-2F18-6A408E5E8AB2}"/>
                  </a:ext>
                </a:extLst>
              </p:cNvPr>
              <p:cNvGrpSpPr/>
              <p:nvPr/>
            </p:nvGrpSpPr>
            <p:grpSpPr>
              <a:xfrm rot="16200000">
                <a:off x="4120750" y="2790403"/>
                <a:ext cx="678115" cy="320284"/>
                <a:chOff x="5889574" y="2084942"/>
                <a:chExt cx="1092112" cy="387543"/>
              </a:xfrm>
            </p:grpSpPr>
            <p:cxnSp>
              <p:nvCxnSpPr>
                <p:cNvPr id="65" name="Straight Arrow Connector 64">
                  <a:extLst>
                    <a:ext uri="{FF2B5EF4-FFF2-40B4-BE49-F238E27FC236}">
                      <a16:creationId xmlns:a16="http://schemas.microsoft.com/office/drawing/2014/main" id="{B23C1F63-1A88-BAD2-8F22-C47A0EBDD443}"/>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7811E62-A376-C130-2178-AA9C8B48A995}"/>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64" name="Rounded Rectangle 17">
                <a:extLst>
                  <a:ext uri="{FF2B5EF4-FFF2-40B4-BE49-F238E27FC236}">
                    <a16:creationId xmlns:a16="http://schemas.microsoft.com/office/drawing/2014/main" id="{9150AFA6-FA2C-D435-B671-8AE846942936}"/>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sp>
          <p:nvSpPr>
            <p:cNvPr id="67" name="TextBox 66">
              <a:extLst>
                <a:ext uri="{FF2B5EF4-FFF2-40B4-BE49-F238E27FC236}">
                  <a16:creationId xmlns:a16="http://schemas.microsoft.com/office/drawing/2014/main" id="{9FFB4072-9A9B-4119-7ED4-BCE860526502}"/>
                </a:ext>
              </a:extLst>
            </p:cNvPr>
            <p:cNvSpPr txBox="1"/>
            <p:nvPr/>
          </p:nvSpPr>
          <p:spPr>
            <a:xfrm>
              <a:off x="487895" y="1636926"/>
              <a:ext cx="1843801" cy="584775"/>
            </a:xfrm>
            <a:prstGeom prst="rect">
              <a:avLst/>
            </a:prstGeom>
            <a:noFill/>
          </p:spPr>
          <p:txBody>
            <a:bodyPr wrap="square" rtlCol="0">
              <a:spAutoFit/>
            </a:bodyPr>
            <a:lstStyle/>
            <a:p>
              <a:r>
                <a:rPr lang="en-US" sz="3200" b="1" dirty="0"/>
                <a:t>One-shot</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C6C5735-A923-E5FB-F92D-2D7DBE191493}"/>
                    </a:ext>
                  </a:extLst>
                </p:cNvPr>
                <p:cNvSpPr txBox="1"/>
                <p:nvPr/>
              </p:nvSpPr>
              <p:spPr>
                <a:xfrm>
                  <a:off x="3573823" y="150914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he-IL" sz="3000" b="1" i="1" smtClean="0">
                                <a:solidFill>
                                  <a:srgbClr val="C00000"/>
                                </a:solidFill>
                                <a:latin typeface="Cambria Math" panose="02040503050406030204" pitchFamily="18" charset="0"/>
                              </a:rPr>
                              <m:t>𝝍</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68" name="TextBox 67">
                  <a:extLst>
                    <a:ext uri="{FF2B5EF4-FFF2-40B4-BE49-F238E27FC236}">
                      <a16:creationId xmlns:a16="http://schemas.microsoft.com/office/drawing/2014/main" id="{2C6C5735-A923-E5FB-F92D-2D7DBE191493}"/>
                    </a:ext>
                  </a:extLst>
                </p:cNvPr>
                <p:cNvSpPr txBox="1">
                  <a:spLocks noRot="1" noChangeAspect="1" noMove="1" noResize="1" noEditPoints="1" noAdjustHandles="1" noChangeArrowheads="1" noChangeShapeType="1" noTextEdit="1"/>
                </p:cNvSpPr>
                <p:nvPr/>
              </p:nvSpPr>
              <p:spPr>
                <a:xfrm>
                  <a:off x="3573823" y="1509146"/>
                  <a:ext cx="751009" cy="553998"/>
                </a:xfrm>
                <a:prstGeom prst="rect">
                  <a:avLst/>
                </a:prstGeom>
                <a:blipFill>
                  <a:blip r:embed="rId4"/>
                  <a:stretch>
                    <a:fillRect r="-731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36499140-552D-E4A5-DD5A-48D933BDB358}"/>
                    </a:ext>
                  </a:extLst>
                </p:cNvPr>
                <p:cNvSpPr txBox="1"/>
                <p:nvPr/>
              </p:nvSpPr>
              <p:spPr>
                <a:xfrm>
                  <a:off x="5750967" y="153091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𝝋</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69" name="TextBox 68">
                  <a:extLst>
                    <a:ext uri="{FF2B5EF4-FFF2-40B4-BE49-F238E27FC236}">
                      <a16:creationId xmlns:a16="http://schemas.microsoft.com/office/drawing/2014/main" id="{36499140-552D-E4A5-DD5A-48D933BDB358}"/>
                    </a:ext>
                  </a:extLst>
                </p:cNvPr>
                <p:cNvSpPr txBox="1">
                  <a:spLocks noRot="1" noChangeAspect="1" noMove="1" noResize="1" noEditPoints="1" noAdjustHandles="1" noChangeArrowheads="1" noChangeShapeType="1" noTextEdit="1"/>
                </p:cNvSpPr>
                <p:nvPr/>
              </p:nvSpPr>
              <p:spPr>
                <a:xfrm>
                  <a:off x="5750967" y="1530916"/>
                  <a:ext cx="751009" cy="553998"/>
                </a:xfrm>
                <a:prstGeom prst="rect">
                  <a:avLst/>
                </a:prstGeom>
                <a:blipFill>
                  <a:blip r:embed="rId5"/>
                  <a:stretch>
                    <a:fillRect r="-564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649C041-DA2C-8F82-55AE-0CB37EB2214C}"/>
                    </a:ext>
                  </a:extLst>
                </p:cNvPr>
                <p:cNvSpPr txBox="1"/>
                <p:nvPr/>
              </p:nvSpPr>
              <p:spPr>
                <a:xfrm>
                  <a:off x="7836672" y="1526561"/>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𝝆</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70" name="TextBox 69">
                  <a:extLst>
                    <a:ext uri="{FF2B5EF4-FFF2-40B4-BE49-F238E27FC236}">
                      <a16:creationId xmlns:a16="http://schemas.microsoft.com/office/drawing/2014/main" id="{F649C041-DA2C-8F82-55AE-0CB37EB2214C}"/>
                    </a:ext>
                  </a:extLst>
                </p:cNvPr>
                <p:cNvSpPr txBox="1">
                  <a:spLocks noRot="1" noChangeAspect="1" noMove="1" noResize="1" noEditPoints="1" noAdjustHandles="1" noChangeArrowheads="1" noChangeShapeType="1" noTextEdit="1"/>
                </p:cNvSpPr>
                <p:nvPr/>
              </p:nvSpPr>
              <p:spPr>
                <a:xfrm>
                  <a:off x="7836672" y="1526561"/>
                  <a:ext cx="751009" cy="553998"/>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5F5E0B7-B1E7-7692-EAB7-5D3D9A268728}"/>
                    </a:ext>
                  </a:extLst>
                </p:cNvPr>
                <p:cNvSpPr txBox="1"/>
                <p:nvPr/>
              </p:nvSpPr>
              <p:spPr>
                <a:xfrm>
                  <a:off x="10026880" y="1522205"/>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𝜻</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71" name="TextBox 70">
                  <a:extLst>
                    <a:ext uri="{FF2B5EF4-FFF2-40B4-BE49-F238E27FC236}">
                      <a16:creationId xmlns:a16="http://schemas.microsoft.com/office/drawing/2014/main" id="{85F5E0B7-B1E7-7692-EAB7-5D3D9A268728}"/>
                    </a:ext>
                  </a:extLst>
                </p:cNvPr>
                <p:cNvSpPr txBox="1">
                  <a:spLocks noRot="1" noChangeAspect="1" noMove="1" noResize="1" noEditPoints="1" noAdjustHandles="1" noChangeArrowheads="1" noChangeShapeType="1" noTextEdit="1"/>
                </p:cNvSpPr>
                <p:nvPr/>
              </p:nvSpPr>
              <p:spPr>
                <a:xfrm>
                  <a:off x="10026880" y="1522205"/>
                  <a:ext cx="751009" cy="553998"/>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DA86390-C92C-E921-A1CC-EA55E2B76F71}"/>
                    </a:ext>
                  </a:extLst>
                </p:cNvPr>
                <p:cNvSpPr txBox="1"/>
                <p:nvPr/>
              </p:nvSpPr>
              <p:spPr>
                <a:xfrm>
                  <a:off x="5851115" y="2096249"/>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m:t>
                        </m:r>
                      </m:oMath>
                    </m:oMathPara>
                  </a14:m>
                  <a:endParaRPr lang="en-IL" sz="3000" b="1" dirty="0">
                    <a:solidFill>
                      <a:srgbClr val="C00000"/>
                    </a:solidFill>
                  </a:endParaRPr>
                </a:p>
              </p:txBody>
            </p:sp>
          </mc:Choice>
          <mc:Fallback xmlns="">
            <p:sp>
              <p:nvSpPr>
                <p:cNvPr id="72" name="TextBox 71">
                  <a:extLst>
                    <a:ext uri="{FF2B5EF4-FFF2-40B4-BE49-F238E27FC236}">
                      <a16:creationId xmlns:a16="http://schemas.microsoft.com/office/drawing/2014/main" id="{EDA86390-C92C-E921-A1CC-EA55E2B76F71}"/>
                    </a:ext>
                  </a:extLst>
                </p:cNvPr>
                <p:cNvSpPr txBox="1">
                  <a:spLocks noRot="1" noChangeAspect="1" noMove="1" noResize="1" noEditPoints="1" noAdjustHandles="1" noChangeArrowheads="1" noChangeShapeType="1" noTextEdit="1"/>
                </p:cNvSpPr>
                <p:nvPr/>
              </p:nvSpPr>
              <p:spPr>
                <a:xfrm>
                  <a:off x="5851115" y="2096249"/>
                  <a:ext cx="751009" cy="553998"/>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C7510E9-1C7F-A698-5898-046FAC37D349}"/>
                    </a:ext>
                  </a:extLst>
                </p:cNvPr>
                <p:cNvSpPr txBox="1"/>
                <p:nvPr/>
              </p:nvSpPr>
              <p:spPr>
                <a:xfrm>
                  <a:off x="7949882" y="2091894"/>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m:t>
                        </m:r>
                      </m:oMath>
                    </m:oMathPara>
                  </a14:m>
                  <a:endParaRPr lang="en-IL" sz="3000" b="1" dirty="0">
                    <a:solidFill>
                      <a:srgbClr val="C00000"/>
                    </a:solidFill>
                  </a:endParaRPr>
                </a:p>
              </p:txBody>
            </p:sp>
          </mc:Choice>
          <mc:Fallback xmlns="">
            <p:sp>
              <p:nvSpPr>
                <p:cNvPr id="73" name="TextBox 72">
                  <a:extLst>
                    <a:ext uri="{FF2B5EF4-FFF2-40B4-BE49-F238E27FC236}">
                      <a16:creationId xmlns:a16="http://schemas.microsoft.com/office/drawing/2014/main" id="{5C7510E9-1C7F-A698-5898-046FAC37D349}"/>
                    </a:ext>
                  </a:extLst>
                </p:cNvPr>
                <p:cNvSpPr txBox="1">
                  <a:spLocks noRot="1" noChangeAspect="1" noMove="1" noResize="1" noEditPoints="1" noAdjustHandles="1" noChangeArrowheads="1" noChangeShapeType="1" noTextEdit="1"/>
                </p:cNvSpPr>
                <p:nvPr/>
              </p:nvSpPr>
              <p:spPr>
                <a:xfrm>
                  <a:off x="7949882" y="2091894"/>
                  <a:ext cx="751009" cy="553998"/>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773FCB0-A7F7-C498-374C-585EC9DE79BF}"/>
                    </a:ext>
                  </a:extLst>
                </p:cNvPr>
                <p:cNvSpPr txBox="1"/>
                <p:nvPr/>
              </p:nvSpPr>
              <p:spPr>
                <a:xfrm>
                  <a:off x="9922375" y="210495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m:t>
                        </m:r>
                      </m:oMath>
                    </m:oMathPara>
                  </a14:m>
                  <a:endParaRPr lang="en-IL" sz="3000" b="1" dirty="0">
                    <a:solidFill>
                      <a:srgbClr val="C00000"/>
                    </a:solidFill>
                  </a:endParaRPr>
                </a:p>
              </p:txBody>
            </p:sp>
          </mc:Choice>
          <mc:Fallback xmlns="">
            <p:sp>
              <p:nvSpPr>
                <p:cNvPr id="74" name="TextBox 73">
                  <a:extLst>
                    <a:ext uri="{FF2B5EF4-FFF2-40B4-BE49-F238E27FC236}">
                      <a16:creationId xmlns:a16="http://schemas.microsoft.com/office/drawing/2014/main" id="{B773FCB0-A7F7-C498-374C-585EC9DE79BF}"/>
                    </a:ext>
                  </a:extLst>
                </p:cNvPr>
                <p:cNvSpPr txBox="1">
                  <a:spLocks noRot="1" noChangeAspect="1" noMove="1" noResize="1" noEditPoints="1" noAdjustHandles="1" noChangeArrowheads="1" noChangeShapeType="1" noTextEdit="1"/>
                </p:cNvSpPr>
                <p:nvPr/>
              </p:nvSpPr>
              <p:spPr>
                <a:xfrm>
                  <a:off x="9922375" y="2104956"/>
                  <a:ext cx="751009" cy="553998"/>
                </a:xfrm>
                <a:prstGeom prst="rect">
                  <a:avLst/>
                </a:prstGeom>
                <a:blipFill>
                  <a:blip r:embed="rId10"/>
                  <a:stretch>
                    <a:fillRect/>
                  </a:stretch>
                </a:blipFill>
              </p:spPr>
              <p:txBody>
                <a:bodyPr/>
                <a:lstStyle/>
                <a:p>
                  <a:r>
                    <a:rPr lang="en-IL">
                      <a:noFill/>
                    </a:rPr>
                    <a:t> </a:t>
                  </a:r>
                </a:p>
              </p:txBody>
            </p:sp>
          </mc:Fallback>
        </mc:AlternateContent>
      </p:grpSp>
      <p:grpSp>
        <p:nvGrpSpPr>
          <p:cNvPr id="3" name="Group 2">
            <a:extLst>
              <a:ext uri="{FF2B5EF4-FFF2-40B4-BE49-F238E27FC236}">
                <a16:creationId xmlns:a16="http://schemas.microsoft.com/office/drawing/2014/main" id="{865B4098-46A9-AEE0-33E1-9AD56E03775B}"/>
              </a:ext>
            </a:extLst>
          </p:cNvPr>
          <p:cNvGrpSpPr/>
          <p:nvPr/>
        </p:nvGrpSpPr>
        <p:grpSpPr>
          <a:xfrm>
            <a:off x="421105" y="4838195"/>
            <a:ext cx="10664971" cy="1431949"/>
            <a:chOff x="408405" y="1282195"/>
            <a:chExt cx="10664971" cy="1431949"/>
          </a:xfrm>
        </p:grpSpPr>
        <p:cxnSp>
          <p:nvCxnSpPr>
            <p:cNvPr id="4" name="Straight Arrow Connector 3">
              <a:extLst>
                <a:ext uri="{FF2B5EF4-FFF2-40B4-BE49-F238E27FC236}">
                  <a16:creationId xmlns:a16="http://schemas.microsoft.com/office/drawing/2014/main" id="{1523E9BB-C030-95B9-A482-AD1404A9EED7}"/>
                </a:ext>
              </a:extLst>
            </p:cNvPr>
            <p:cNvCxnSpPr>
              <a:cxnSpLocks/>
            </p:cNvCxnSpPr>
            <p:nvPr/>
          </p:nvCxnSpPr>
          <p:spPr>
            <a:xfrm>
              <a:off x="2644073" y="26985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FFFC74D-BBAA-3055-1FE7-4781714437B6}"/>
                </a:ext>
              </a:extLst>
            </p:cNvPr>
            <p:cNvGrpSpPr/>
            <p:nvPr/>
          </p:nvGrpSpPr>
          <p:grpSpPr>
            <a:xfrm>
              <a:off x="2560627" y="1286550"/>
              <a:ext cx="1634836" cy="1197953"/>
              <a:chOff x="2205027" y="1390769"/>
              <a:chExt cx="1634836" cy="1929314"/>
            </a:xfrm>
          </p:grpSpPr>
          <p:grpSp>
            <p:nvGrpSpPr>
              <p:cNvPr id="84" name="Group 83">
                <a:extLst>
                  <a:ext uri="{FF2B5EF4-FFF2-40B4-BE49-F238E27FC236}">
                    <a16:creationId xmlns:a16="http://schemas.microsoft.com/office/drawing/2014/main" id="{5B394D03-BBAD-1750-85E3-F66512F9E06F}"/>
                  </a:ext>
                </a:extLst>
              </p:cNvPr>
              <p:cNvGrpSpPr/>
              <p:nvPr/>
            </p:nvGrpSpPr>
            <p:grpSpPr>
              <a:xfrm rot="16200000">
                <a:off x="2688189" y="2820884"/>
                <a:ext cx="678115" cy="320284"/>
                <a:chOff x="5889574" y="2084942"/>
                <a:chExt cx="1092112" cy="387543"/>
              </a:xfrm>
            </p:grpSpPr>
            <p:cxnSp>
              <p:nvCxnSpPr>
                <p:cNvPr id="86" name="Straight Arrow Connector 85">
                  <a:extLst>
                    <a:ext uri="{FF2B5EF4-FFF2-40B4-BE49-F238E27FC236}">
                      <a16:creationId xmlns:a16="http://schemas.microsoft.com/office/drawing/2014/main" id="{C40B8D91-33A3-2433-E212-71E9C0EC9E4D}"/>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D029411-9719-15FF-9890-063B27EB6B70}"/>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5" name="Rounded Rectangle 17">
                <a:extLst>
                  <a:ext uri="{FF2B5EF4-FFF2-40B4-BE49-F238E27FC236}">
                    <a16:creationId xmlns:a16="http://schemas.microsoft.com/office/drawing/2014/main" id="{03DA1716-772D-6E8B-6DE2-D56BB51877F7}"/>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6" name="Group 5">
              <a:extLst>
                <a:ext uri="{FF2B5EF4-FFF2-40B4-BE49-F238E27FC236}">
                  <a16:creationId xmlns:a16="http://schemas.microsoft.com/office/drawing/2014/main" id="{9ABF30FA-73AE-C507-6BB2-4FDE021D7688}"/>
                </a:ext>
              </a:extLst>
            </p:cNvPr>
            <p:cNvGrpSpPr/>
            <p:nvPr/>
          </p:nvGrpSpPr>
          <p:grpSpPr>
            <a:xfrm>
              <a:off x="4702939" y="1282195"/>
              <a:ext cx="1634836" cy="1197953"/>
              <a:chOff x="3637588" y="1360288"/>
              <a:chExt cx="1634836" cy="1929314"/>
            </a:xfrm>
          </p:grpSpPr>
          <p:grpSp>
            <p:nvGrpSpPr>
              <p:cNvPr id="77" name="Group 76">
                <a:extLst>
                  <a:ext uri="{FF2B5EF4-FFF2-40B4-BE49-F238E27FC236}">
                    <a16:creationId xmlns:a16="http://schemas.microsoft.com/office/drawing/2014/main" id="{9BF466D7-4D07-F38A-CC65-630BB428C98A}"/>
                  </a:ext>
                </a:extLst>
              </p:cNvPr>
              <p:cNvGrpSpPr/>
              <p:nvPr/>
            </p:nvGrpSpPr>
            <p:grpSpPr>
              <a:xfrm rot="16200000">
                <a:off x="4120750" y="2790403"/>
                <a:ext cx="678115" cy="320284"/>
                <a:chOff x="5889574" y="2084942"/>
                <a:chExt cx="1092112" cy="387543"/>
              </a:xfrm>
            </p:grpSpPr>
            <p:cxnSp>
              <p:nvCxnSpPr>
                <p:cNvPr id="79" name="Straight Arrow Connector 78">
                  <a:extLst>
                    <a:ext uri="{FF2B5EF4-FFF2-40B4-BE49-F238E27FC236}">
                      <a16:creationId xmlns:a16="http://schemas.microsoft.com/office/drawing/2014/main" id="{2D98A433-C8EF-FF7A-DCCB-C70D7E39A4C3}"/>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B24A64-A225-7C64-AE54-7C5DD5356777}"/>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78" name="Rounded Rectangle 17">
                <a:extLst>
                  <a:ext uri="{FF2B5EF4-FFF2-40B4-BE49-F238E27FC236}">
                    <a16:creationId xmlns:a16="http://schemas.microsoft.com/office/drawing/2014/main" id="{A6E54EC7-4DD0-B618-0A0D-4BB9E4771863}"/>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7" name="Group 6">
              <a:extLst>
                <a:ext uri="{FF2B5EF4-FFF2-40B4-BE49-F238E27FC236}">
                  <a16:creationId xmlns:a16="http://schemas.microsoft.com/office/drawing/2014/main" id="{B26BC6BF-6A97-EA8C-35F8-79EFF7B51AB0}"/>
                </a:ext>
              </a:extLst>
            </p:cNvPr>
            <p:cNvGrpSpPr/>
            <p:nvPr/>
          </p:nvGrpSpPr>
          <p:grpSpPr>
            <a:xfrm>
              <a:off x="6845251" y="1290903"/>
              <a:ext cx="1634836" cy="1197953"/>
              <a:chOff x="3637588" y="1360288"/>
              <a:chExt cx="1634836" cy="1929314"/>
            </a:xfrm>
          </p:grpSpPr>
          <p:grpSp>
            <p:nvGrpSpPr>
              <p:cNvPr id="23" name="Group 22">
                <a:extLst>
                  <a:ext uri="{FF2B5EF4-FFF2-40B4-BE49-F238E27FC236}">
                    <a16:creationId xmlns:a16="http://schemas.microsoft.com/office/drawing/2014/main" id="{CA222D00-E941-E253-668B-08F2A5D5EC17}"/>
                  </a:ext>
                </a:extLst>
              </p:cNvPr>
              <p:cNvGrpSpPr/>
              <p:nvPr/>
            </p:nvGrpSpPr>
            <p:grpSpPr>
              <a:xfrm rot="16200000">
                <a:off x="4120750" y="2790403"/>
                <a:ext cx="678115" cy="320284"/>
                <a:chOff x="5889574" y="2084942"/>
                <a:chExt cx="1092112" cy="387543"/>
              </a:xfrm>
            </p:grpSpPr>
            <p:cxnSp>
              <p:nvCxnSpPr>
                <p:cNvPr id="75" name="Straight Arrow Connector 74">
                  <a:extLst>
                    <a:ext uri="{FF2B5EF4-FFF2-40B4-BE49-F238E27FC236}">
                      <a16:creationId xmlns:a16="http://schemas.microsoft.com/office/drawing/2014/main" id="{C76774B9-E1FE-4AC7-02EF-048A0428CB5C}"/>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FF8A9A7-294E-17A2-3AF2-0BB78C526BAD}"/>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4" name="Rounded Rectangle 17">
                <a:extLst>
                  <a:ext uri="{FF2B5EF4-FFF2-40B4-BE49-F238E27FC236}">
                    <a16:creationId xmlns:a16="http://schemas.microsoft.com/office/drawing/2014/main" id="{E22E4B20-6432-7039-9D3C-FD9FCACF4E2A}"/>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8" name="Group 7">
              <a:extLst>
                <a:ext uri="{FF2B5EF4-FFF2-40B4-BE49-F238E27FC236}">
                  <a16:creationId xmlns:a16="http://schemas.microsoft.com/office/drawing/2014/main" id="{47E05A1A-F3A3-50DF-4233-29359B41B2A2}"/>
                </a:ext>
              </a:extLst>
            </p:cNvPr>
            <p:cNvGrpSpPr/>
            <p:nvPr/>
          </p:nvGrpSpPr>
          <p:grpSpPr>
            <a:xfrm>
              <a:off x="8987564" y="1299611"/>
              <a:ext cx="1634836" cy="1197953"/>
              <a:chOff x="3637588" y="1360288"/>
              <a:chExt cx="1634836" cy="1929314"/>
            </a:xfrm>
          </p:grpSpPr>
          <p:grpSp>
            <p:nvGrpSpPr>
              <p:cNvPr id="19" name="Group 18">
                <a:extLst>
                  <a:ext uri="{FF2B5EF4-FFF2-40B4-BE49-F238E27FC236}">
                    <a16:creationId xmlns:a16="http://schemas.microsoft.com/office/drawing/2014/main" id="{846E7F71-1562-CFBF-0CBD-1416D72DDA94}"/>
                  </a:ext>
                </a:extLst>
              </p:cNvPr>
              <p:cNvGrpSpPr/>
              <p:nvPr/>
            </p:nvGrpSpPr>
            <p:grpSpPr>
              <a:xfrm rot="16200000">
                <a:off x="4120750" y="2790403"/>
                <a:ext cx="678115" cy="320284"/>
                <a:chOff x="5889574" y="2084942"/>
                <a:chExt cx="1092112" cy="387543"/>
              </a:xfrm>
            </p:grpSpPr>
            <p:cxnSp>
              <p:nvCxnSpPr>
                <p:cNvPr id="21" name="Straight Arrow Connector 20">
                  <a:extLst>
                    <a:ext uri="{FF2B5EF4-FFF2-40B4-BE49-F238E27FC236}">
                      <a16:creationId xmlns:a16="http://schemas.microsoft.com/office/drawing/2014/main" id="{B21DCBAA-69F4-1AEB-B351-47539519662A}"/>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4B044DB-3FEA-B9B1-CFFB-621BBABB7DFB}"/>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0" name="Rounded Rectangle 17">
                <a:extLst>
                  <a:ext uri="{FF2B5EF4-FFF2-40B4-BE49-F238E27FC236}">
                    <a16:creationId xmlns:a16="http://schemas.microsoft.com/office/drawing/2014/main" id="{C1E72792-4580-54E1-28A8-EDA6AEEE6C5B}"/>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sp>
          <p:nvSpPr>
            <p:cNvPr id="10" name="TextBox 9">
              <a:extLst>
                <a:ext uri="{FF2B5EF4-FFF2-40B4-BE49-F238E27FC236}">
                  <a16:creationId xmlns:a16="http://schemas.microsoft.com/office/drawing/2014/main" id="{AF183675-F63D-4259-B1E2-D4815B1E9A6E}"/>
                </a:ext>
              </a:extLst>
            </p:cNvPr>
            <p:cNvSpPr txBox="1"/>
            <p:nvPr/>
          </p:nvSpPr>
          <p:spPr>
            <a:xfrm>
              <a:off x="408405" y="1636926"/>
              <a:ext cx="2028181" cy="1077218"/>
            </a:xfrm>
            <a:prstGeom prst="rect">
              <a:avLst/>
            </a:prstGeom>
            <a:noFill/>
          </p:spPr>
          <p:txBody>
            <a:bodyPr wrap="square" rtlCol="0">
              <a:spAutoFit/>
            </a:bodyPr>
            <a:lstStyle/>
            <a:p>
              <a:r>
                <a:rPr lang="en-US" sz="3200" b="1" dirty="0"/>
                <a:t>Persistent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F3F2903-269B-09CD-8ED1-244FB9288353}"/>
                    </a:ext>
                  </a:extLst>
                </p:cNvPr>
                <p:cNvSpPr txBox="1"/>
                <p:nvPr/>
              </p:nvSpPr>
              <p:spPr>
                <a:xfrm>
                  <a:off x="3573823" y="150914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he-IL" sz="3000" b="1" i="1" smtClean="0">
                                <a:solidFill>
                                  <a:srgbClr val="C00000"/>
                                </a:solidFill>
                                <a:latin typeface="Cambria Math" panose="02040503050406030204" pitchFamily="18" charset="0"/>
                              </a:rPr>
                              <m:t>𝝍</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1" name="TextBox 10">
                  <a:extLst>
                    <a:ext uri="{FF2B5EF4-FFF2-40B4-BE49-F238E27FC236}">
                      <a16:creationId xmlns:a16="http://schemas.microsoft.com/office/drawing/2014/main" id="{0F3F2903-269B-09CD-8ED1-244FB9288353}"/>
                    </a:ext>
                  </a:extLst>
                </p:cNvPr>
                <p:cNvSpPr txBox="1">
                  <a:spLocks noRot="1" noChangeAspect="1" noMove="1" noResize="1" noEditPoints="1" noAdjustHandles="1" noChangeArrowheads="1" noChangeShapeType="1" noTextEdit="1"/>
                </p:cNvSpPr>
                <p:nvPr/>
              </p:nvSpPr>
              <p:spPr>
                <a:xfrm>
                  <a:off x="3573823" y="1509146"/>
                  <a:ext cx="751009" cy="553998"/>
                </a:xfrm>
                <a:prstGeom prst="rect">
                  <a:avLst/>
                </a:prstGeom>
                <a:blipFill>
                  <a:blip r:embed="rId11"/>
                  <a:stretch>
                    <a:fillRect r="-645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14B1979-AB12-2E02-051A-EE0DE3FFC7AF}"/>
                    </a:ext>
                  </a:extLst>
                </p:cNvPr>
                <p:cNvSpPr txBox="1"/>
                <p:nvPr/>
              </p:nvSpPr>
              <p:spPr>
                <a:xfrm>
                  <a:off x="5750967" y="153091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𝝋</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3" name="TextBox 12">
                  <a:extLst>
                    <a:ext uri="{FF2B5EF4-FFF2-40B4-BE49-F238E27FC236}">
                      <a16:creationId xmlns:a16="http://schemas.microsoft.com/office/drawing/2014/main" id="{314B1979-AB12-2E02-051A-EE0DE3FFC7AF}"/>
                    </a:ext>
                  </a:extLst>
                </p:cNvPr>
                <p:cNvSpPr txBox="1">
                  <a:spLocks noRot="1" noChangeAspect="1" noMove="1" noResize="1" noEditPoints="1" noAdjustHandles="1" noChangeArrowheads="1" noChangeShapeType="1" noTextEdit="1"/>
                </p:cNvSpPr>
                <p:nvPr/>
              </p:nvSpPr>
              <p:spPr>
                <a:xfrm>
                  <a:off x="5750967" y="1530916"/>
                  <a:ext cx="751009" cy="553998"/>
                </a:xfrm>
                <a:prstGeom prst="rect">
                  <a:avLst/>
                </a:prstGeom>
                <a:blipFill>
                  <a:blip r:embed="rId12"/>
                  <a:stretch>
                    <a:fillRect r="-564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B44D89-77A5-D50C-EE85-B8B31D1AEF45}"/>
                    </a:ext>
                  </a:extLst>
                </p:cNvPr>
                <p:cNvSpPr txBox="1"/>
                <p:nvPr/>
              </p:nvSpPr>
              <p:spPr>
                <a:xfrm>
                  <a:off x="7836672" y="1526561"/>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𝝆</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4" name="TextBox 13">
                  <a:extLst>
                    <a:ext uri="{FF2B5EF4-FFF2-40B4-BE49-F238E27FC236}">
                      <a16:creationId xmlns:a16="http://schemas.microsoft.com/office/drawing/2014/main" id="{84B44D89-77A5-D50C-EE85-B8B31D1AEF45}"/>
                    </a:ext>
                  </a:extLst>
                </p:cNvPr>
                <p:cNvSpPr txBox="1">
                  <a:spLocks noRot="1" noChangeAspect="1" noMove="1" noResize="1" noEditPoints="1" noAdjustHandles="1" noChangeArrowheads="1" noChangeShapeType="1" noTextEdit="1"/>
                </p:cNvSpPr>
                <p:nvPr/>
              </p:nvSpPr>
              <p:spPr>
                <a:xfrm>
                  <a:off x="7836672" y="1526561"/>
                  <a:ext cx="751009" cy="553998"/>
                </a:xfrm>
                <a:prstGeom prst="rect">
                  <a:avLst/>
                </a:prstGeom>
                <a:blipFill>
                  <a:blip r:embed="rId1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EF602C8-C395-394C-A564-20BBEBB096E2}"/>
                    </a:ext>
                  </a:extLst>
                </p:cNvPr>
                <p:cNvSpPr txBox="1"/>
                <p:nvPr/>
              </p:nvSpPr>
              <p:spPr>
                <a:xfrm>
                  <a:off x="10026880" y="1522205"/>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𝜻</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5" name="TextBox 14">
                  <a:extLst>
                    <a:ext uri="{FF2B5EF4-FFF2-40B4-BE49-F238E27FC236}">
                      <a16:creationId xmlns:a16="http://schemas.microsoft.com/office/drawing/2014/main" id="{6EF602C8-C395-394C-A564-20BBEBB096E2}"/>
                    </a:ext>
                  </a:extLst>
                </p:cNvPr>
                <p:cNvSpPr txBox="1">
                  <a:spLocks noRot="1" noChangeAspect="1" noMove="1" noResize="1" noEditPoints="1" noAdjustHandles="1" noChangeArrowheads="1" noChangeShapeType="1" noTextEdit="1"/>
                </p:cNvSpPr>
                <p:nvPr/>
              </p:nvSpPr>
              <p:spPr>
                <a:xfrm>
                  <a:off x="10026880" y="1522205"/>
                  <a:ext cx="751009" cy="553998"/>
                </a:xfrm>
                <a:prstGeom prst="rect">
                  <a:avLst/>
                </a:prstGeom>
                <a:blipFill>
                  <a:blip r:embed="rId14"/>
                  <a:stretch>
                    <a:fillRect/>
                  </a:stretch>
                </a:blipFill>
              </p:spPr>
              <p:txBody>
                <a:bodyPr/>
                <a:lstStyle/>
                <a:p>
                  <a:r>
                    <a:rPr lang="en-IL">
                      <a:noFill/>
                    </a:rPr>
                    <a:t> </a:t>
                  </a:r>
                </a:p>
              </p:txBody>
            </p:sp>
          </mc:Fallback>
        </mc:AlternateContent>
      </p:grpSp>
      <p:sp>
        <p:nvSpPr>
          <p:cNvPr id="88" name="TextBox 87">
            <a:extLst>
              <a:ext uri="{FF2B5EF4-FFF2-40B4-BE49-F238E27FC236}">
                <a16:creationId xmlns:a16="http://schemas.microsoft.com/office/drawing/2014/main" id="{432B5964-CFD0-9267-2630-EEDF9E40A6F1}"/>
              </a:ext>
            </a:extLst>
          </p:cNvPr>
          <p:cNvSpPr txBox="1"/>
          <p:nvPr/>
        </p:nvSpPr>
        <p:spPr>
          <a:xfrm>
            <a:off x="3446744" y="6026757"/>
            <a:ext cx="6476449" cy="584775"/>
          </a:xfrm>
          <a:prstGeom prst="rect">
            <a:avLst/>
          </a:prstGeom>
          <a:solidFill>
            <a:schemeClr val="bg1"/>
          </a:solidFill>
        </p:spPr>
        <p:txBody>
          <a:bodyPr wrap="square" rtlCol="0">
            <a:spAutoFit/>
          </a:bodyPr>
          <a:lstStyle/>
          <a:p>
            <a:pPr algn="ctr"/>
            <a:r>
              <a:rPr lang="en-US" sz="3200" b="1" dirty="0">
                <a:solidFill>
                  <a:srgbClr val="C00000"/>
                </a:solidFill>
              </a:rPr>
              <a:t>keeps solving, without losing steam</a:t>
            </a:r>
          </a:p>
        </p:txBody>
      </p:sp>
      <p:sp>
        <p:nvSpPr>
          <p:cNvPr id="89" name="Rectangle 88">
            <a:extLst>
              <a:ext uri="{FF2B5EF4-FFF2-40B4-BE49-F238E27FC236}">
                <a16:creationId xmlns:a16="http://schemas.microsoft.com/office/drawing/2014/main" id="{25A61249-EDED-9CF3-532C-6A1593B6A2CF}"/>
              </a:ext>
            </a:extLst>
          </p:cNvPr>
          <p:cNvSpPr/>
          <p:nvPr/>
        </p:nvSpPr>
        <p:spPr>
          <a:xfrm>
            <a:off x="-394979" y="3426989"/>
            <a:ext cx="13042900" cy="947653"/>
          </a:xfrm>
          <a:prstGeom prst="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Gap 1</a:t>
            </a:r>
            <a:endParaRPr lang="en-IL" sz="5000" dirty="0">
              <a:solidFill>
                <a:schemeClr val="tx1"/>
              </a:solidFill>
            </a:endParaRPr>
          </a:p>
        </p:txBody>
      </p:sp>
      <p:grpSp>
        <p:nvGrpSpPr>
          <p:cNvPr id="95" name="Group 94">
            <a:extLst>
              <a:ext uri="{FF2B5EF4-FFF2-40B4-BE49-F238E27FC236}">
                <a16:creationId xmlns:a16="http://schemas.microsoft.com/office/drawing/2014/main" id="{DC31D10C-D5C9-0E5C-6FC2-34E7F2A214D5}"/>
              </a:ext>
            </a:extLst>
          </p:cNvPr>
          <p:cNvGrpSpPr/>
          <p:nvPr/>
        </p:nvGrpSpPr>
        <p:grpSpPr>
          <a:xfrm>
            <a:off x="4417093" y="3128913"/>
            <a:ext cx="4056314" cy="1572727"/>
            <a:chOff x="4417093" y="3128913"/>
            <a:chExt cx="4056314" cy="1572727"/>
          </a:xfrm>
        </p:grpSpPr>
        <p:sp>
          <p:nvSpPr>
            <p:cNvPr id="90" name="Trapezoid 89">
              <a:extLst>
                <a:ext uri="{FF2B5EF4-FFF2-40B4-BE49-F238E27FC236}">
                  <a16:creationId xmlns:a16="http://schemas.microsoft.com/office/drawing/2014/main" id="{7DC175AB-8B93-A2D4-E7B7-A5E126C64080}"/>
                </a:ext>
              </a:extLst>
            </p:cNvPr>
            <p:cNvSpPr/>
            <p:nvPr/>
          </p:nvSpPr>
          <p:spPr>
            <a:xfrm rot="10800000">
              <a:off x="4417093" y="3128913"/>
              <a:ext cx="4056314" cy="1572727"/>
            </a:xfrm>
            <a:prstGeom prst="trapezoid">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ysClr val="windowText" lastClr="000000"/>
                </a:solidFill>
              </a:endParaRPr>
            </a:p>
          </p:txBody>
        </p:sp>
        <p:sp>
          <p:nvSpPr>
            <p:cNvPr id="93" name="TextBox 92">
              <a:extLst>
                <a:ext uri="{FF2B5EF4-FFF2-40B4-BE49-F238E27FC236}">
                  <a16:creationId xmlns:a16="http://schemas.microsoft.com/office/drawing/2014/main" id="{274FE3D9-AC0E-FE05-5F3F-869579ED9A1F}"/>
                </a:ext>
              </a:extLst>
            </p:cNvPr>
            <p:cNvSpPr txBox="1"/>
            <p:nvPr/>
          </p:nvSpPr>
          <p:spPr>
            <a:xfrm>
              <a:off x="4534493" y="3172410"/>
              <a:ext cx="3800848" cy="877163"/>
            </a:xfrm>
            <a:prstGeom prst="rect">
              <a:avLst/>
            </a:prstGeom>
            <a:noFill/>
          </p:spPr>
          <p:txBody>
            <a:bodyPr wrap="none" rtlCol="0">
              <a:spAutoFit/>
            </a:bodyPr>
            <a:lstStyle/>
            <a:p>
              <a:pPr algn="ctr"/>
              <a:r>
                <a:rPr lang="en-US" sz="2800" dirty="0"/>
                <a:t>quantum rewinding</a:t>
              </a:r>
            </a:p>
            <a:p>
              <a:pPr algn="ctr"/>
              <a:r>
                <a:rPr lang="en-US" sz="2300" dirty="0">
                  <a:solidFill>
                    <a:schemeClr val="accent1"/>
                  </a:solidFill>
                </a:rPr>
                <a:t>[Chiesa-Ma-Spooner-</a:t>
              </a:r>
              <a:r>
                <a:rPr lang="en-US" sz="2300" dirty="0" err="1">
                  <a:solidFill>
                    <a:schemeClr val="accent1"/>
                  </a:solidFill>
                </a:rPr>
                <a:t>Zhandry</a:t>
              </a:r>
              <a:r>
                <a:rPr lang="en-US" sz="2300" dirty="0">
                  <a:solidFill>
                    <a:schemeClr val="accent1"/>
                  </a:solidFill>
                </a:rPr>
                <a:t>]</a:t>
              </a:r>
              <a:endParaRPr lang="en-US" sz="2300" dirty="0"/>
            </a:p>
          </p:txBody>
        </p:sp>
        <p:sp>
          <p:nvSpPr>
            <p:cNvPr id="94" name="TextBox 93">
              <a:extLst>
                <a:ext uri="{FF2B5EF4-FFF2-40B4-BE49-F238E27FC236}">
                  <a16:creationId xmlns:a16="http://schemas.microsoft.com/office/drawing/2014/main" id="{477C74AB-180F-50DE-F916-075619B51300}"/>
                </a:ext>
              </a:extLst>
            </p:cNvPr>
            <p:cNvSpPr txBox="1"/>
            <p:nvPr/>
          </p:nvSpPr>
          <p:spPr>
            <a:xfrm>
              <a:off x="4774324" y="4010610"/>
              <a:ext cx="3422796" cy="461665"/>
            </a:xfrm>
            <a:prstGeom prst="rect">
              <a:avLst/>
            </a:prstGeom>
            <a:noFill/>
          </p:spPr>
          <p:txBody>
            <a:bodyPr wrap="none" rtlCol="0">
              <a:spAutoFit/>
            </a:bodyPr>
            <a:lstStyle/>
            <a:p>
              <a:pPr algn="ctr"/>
              <a:r>
                <a:rPr lang="en-US" sz="2400" dirty="0">
                  <a:solidFill>
                    <a:srgbClr val="C00000"/>
                  </a:solidFill>
                </a:rPr>
                <a:t>restriction to decision etc.</a:t>
              </a:r>
            </a:p>
          </p:txBody>
        </p:sp>
      </p:grpSp>
    </p:spTree>
    <p:custDataLst>
      <p:tags r:id="rId1"/>
    </p:custDataLst>
    <p:extLst>
      <p:ext uri="{BB962C8B-B14F-4D97-AF65-F5344CB8AC3E}">
        <p14:creationId xmlns:p14="http://schemas.microsoft.com/office/powerpoint/2010/main" val="2713402287"/>
      </p:ext>
    </p:extLst>
  </p:cSld>
  <p:clrMapOvr>
    <a:masterClrMapping/>
  </p:clrMapOvr>
  <mc:AlternateContent xmlns:mc="http://schemas.openxmlformats.org/markup-compatibility/2006" xmlns:p14="http://schemas.microsoft.com/office/powerpoint/2010/main">
    <mc:Choice Requires="p14">
      <p:transition spd="slow" p14:dur="2000" advTm="158452"/>
    </mc:Choice>
    <mc:Fallback xmlns="">
      <p:transition spd="slow" advTm="158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 y="154826"/>
            <a:ext cx="10515600" cy="823070"/>
          </a:xfrm>
        </p:spPr>
        <p:txBody>
          <a:bodyPr>
            <a:normAutofit/>
          </a:bodyPr>
          <a:lstStyle/>
          <a:p>
            <a:r>
              <a:rPr lang="en-US" sz="4000" dirty="0"/>
              <a:t>Isn’t Persistent Enough?</a:t>
            </a:r>
          </a:p>
        </p:txBody>
      </p:sp>
      <p:grpSp>
        <p:nvGrpSpPr>
          <p:cNvPr id="3" name="Group 2">
            <a:extLst>
              <a:ext uri="{FF2B5EF4-FFF2-40B4-BE49-F238E27FC236}">
                <a16:creationId xmlns:a16="http://schemas.microsoft.com/office/drawing/2014/main" id="{865B4098-46A9-AEE0-33E1-9AD56E03775B}"/>
              </a:ext>
            </a:extLst>
          </p:cNvPr>
          <p:cNvGrpSpPr/>
          <p:nvPr/>
        </p:nvGrpSpPr>
        <p:grpSpPr>
          <a:xfrm>
            <a:off x="421105" y="1129795"/>
            <a:ext cx="10664971" cy="1431949"/>
            <a:chOff x="408405" y="1282195"/>
            <a:chExt cx="10664971" cy="1431949"/>
          </a:xfrm>
        </p:grpSpPr>
        <p:cxnSp>
          <p:nvCxnSpPr>
            <p:cNvPr id="4" name="Straight Arrow Connector 3">
              <a:extLst>
                <a:ext uri="{FF2B5EF4-FFF2-40B4-BE49-F238E27FC236}">
                  <a16:creationId xmlns:a16="http://schemas.microsoft.com/office/drawing/2014/main" id="{1523E9BB-C030-95B9-A482-AD1404A9EED7}"/>
                </a:ext>
              </a:extLst>
            </p:cNvPr>
            <p:cNvCxnSpPr>
              <a:cxnSpLocks/>
            </p:cNvCxnSpPr>
            <p:nvPr/>
          </p:nvCxnSpPr>
          <p:spPr>
            <a:xfrm>
              <a:off x="2644073" y="26985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FFFC74D-BBAA-3055-1FE7-4781714437B6}"/>
                </a:ext>
              </a:extLst>
            </p:cNvPr>
            <p:cNvGrpSpPr/>
            <p:nvPr/>
          </p:nvGrpSpPr>
          <p:grpSpPr>
            <a:xfrm>
              <a:off x="2560627" y="1286550"/>
              <a:ext cx="1634836" cy="1197953"/>
              <a:chOff x="2205027" y="1390769"/>
              <a:chExt cx="1634836" cy="1929314"/>
            </a:xfrm>
          </p:grpSpPr>
          <p:grpSp>
            <p:nvGrpSpPr>
              <p:cNvPr id="84" name="Group 83">
                <a:extLst>
                  <a:ext uri="{FF2B5EF4-FFF2-40B4-BE49-F238E27FC236}">
                    <a16:creationId xmlns:a16="http://schemas.microsoft.com/office/drawing/2014/main" id="{5B394D03-BBAD-1750-85E3-F66512F9E06F}"/>
                  </a:ext>
                </a:extLst>
              </p:cNvPr>
              <p:cNvGrpSpPr/>
              <p:nvPr/>
            </p:nvGrpSpPr>
            <p:grpSpPr>
              <a:xfrm rot="16200000">
                <a:off x="2688189" y="2820884"/>
                <a:ext cx="678115" cy="320284"/>
                <a:chOff x="5889574" y="2084942"/>
                <a:chExt cx="1092112" cy="387543"/>
              </a:xfrm>
            </p:grpSpPr>
            <p:cxnSp>
              <p:nvCxnSpPr>
                <p:cNvPr id="86" name="Straight Arrow Connector 85">
                  <a:extLst>
                    <a:ext uri="{FF2B5EF4-FFF2-40B4-BE49-F238E27FC236}">
                      <a16:creationId xmlns:a16="http://schemas.microsoft.com/office/drawing/2014/main" id="{C40B8D91-33A3-2433-E212-71E9C0EC9E4D}"/>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D029411-9719-15FF-9890-063B27EB6B70}"/>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5" name="Rounded Rectangle 17">
                <a:extLst>
                  <a:ext uri="{FF2B5EF4-FFF2-40B4-BE49-F238E27FC236}">
                    <a16:creationId xmlns:a16="http://schemas.microsoft.com/office/drawing/2014/main" id="{03DA1716-772D-6E8B-6DE2-D56BB51877F7}"/>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6" name="Group 5">
              <a:extLst>
                <a:ext uri="{FF2B5EF4-FFF2-40B4-BE49-F238E27FC236}">
                  <a16:creationId xmlns:a16="http://schemas.microsoft.com/office/drawing/2014/main" id="{9ABF30FA-73AE-C507-6BB2-4FDE021D7688}"/>
                </a:ext>
              </a:extLst>
            </p:cNvPr>
            <p:cNvGrpSpPr/>
            <p:nvPr/>
          </p:nvGrpSpPr>
          <p:grpSpPr>
            <a:xfrm>
              <a:off x="4702939" y="1282195"/>
              <a:ext cx="1634836" cy="1197953"/>
              <a:chOff x="3637588" y="1360288"/>
              <a:chExt cx="1634836" cy="1929314"/>
            </a:xfrm>
          </p:grpSpPr>
          <p:grpSp>
            <p:nvGrpSpPr>
              <p:cNvPr id="77" name="Group 76">
                <a:extLst>
                  <a:ext uri="{FF2B5EF4-FFF2-40B4-BE49-F238E27FC236}">
                    <a16:creationId xmlns:a16="http://schemas.microsoft.com/office/drawing/2014/main" id="{9BF466D7-4D07-F38A-CC65-630BB428C98A}"/>
                  </a:ext>
                </a:extLst>
              </p:cNvPr>
              <p:cNvGrpSpPr/>
              <p:nvPr/>
            </p:nvGrpSpPr>
            <p:grpSpPr>
              <a:xfrm rot="16200000">
                <a:off x="4120750" y="2790403"/>
                <a:ext cx="678115" cy="320284"/>
                <a:chOff x="5889574" y="2084942"/>
                <a:chExt cx="1092112" cy="387543"/>
              </a:xfrm>
            </p:grpSpPr>
            <p:cxnSp>
              <p:nvCxnSpPr>
                <p:cNvPr id="79" name="Straight Arrow Connector 78">
                  <a:extLst>
                    <a:ext uri="{FF2B5EF4-FFF2-40B4-BE49-F238E27FC236}">
                      <a16:creationId xmlns:a16="http://schemas.microsoft.com/office/drawing/2014/main" id="{2D98A433-C8EF-FF7A-DCCB-C70D7E39A4C3}"/>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B24A64-A225-7C64-AE54-7C5DD5356777}"/>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78" name="Rounded Rectangle 17">
                <a:extLst>
                  <a:ext uri="{FF2B5EF4-FFF2-40B4-BE49-F238E27FC236}">
                    <a16:creationId xmlns:a16="http://schemas.microsoft.com/office/drawing/2014/main" id="{A6E54EC7-4DD0-B618-0A0D-4BB9E4771863}"/>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7" name="Group 6">
              <a:extLst>
                <a:ext uri="{FF2B5EF4-FFF2-40B4-BE49-F238E27FC236}">
                  <a16:creationId xmlns:a16="http://schemas.microsoft.com/office/drawing/2014/main" id="{B26BC6BF-6A97-EA8C-35F8-79EFF7B51AB0}"/>
                </a:ext>
              </a:extLst>
            </p:cNvPr>
            <p:cNvGrpSpPr/>
            <p:nvPr/>
          </p:nvGrpSpPr>
          <p:grpSpPr>
            <a:xfrm>
              <a:off x="6845251" y="1290903"/>
              <a:ext cx="1634836" cy="1197953"/>
              <a:chOff x="3637588" y="1360288"/>
              <a:chExt cx="1634836" cy="1929314"/>
            </a:xfrm>
          </p:grpSpPr>
          <p:grpSp>
            <p:nvGrpSpPr>
              <p:cNvPr id="23" name="Group 22">
                <a:extLst>
                  <a:ext uri="{FF2B5EF4-FFF2-40B4-BE49-F238E27FC236}">
                    <a16:creationId xmlns:a16="http://schemas.microsoft.com/office/drawing/2014/main" id="{CA222D00-E941-E253-668B-08F2A5D5EC17}"/>
                  </a:ext>
                </a:extLst>
              </p:cNvPr>
              <p:cNvGrpSpPr/>
              <p:nvPr/>
            </p:nvGrpSpPr>
            <p:grpSpPr>
              <a:xfrm rot="16200000">
                <a:off x="4120750" y="2790403"/>
                <a:ext cx="678115" cy="320284"/>
                <a:chOff x="5889574" y="2084942"/>
                <a:chExt cx="1092112" cy="387543"/>
              </a:xfrm>
            </p:grpSpPr>
            <p:cxnSp>
              <p:nvCxnSpPr>
                <p:cNvPr id="75" name="Straight Arrow Connector 74">
                  <a:extLst>
                    <a:ext uri="{FF2B5EF4-FFF2-40B4-BE49-F238E27FC236}">
                      <a16:creationId xmlns:a16="http://schemas.microsoft.com/office/drawing/2014/main" id="{C76774B9-E1FE-4AC7-02EF-048A0428CB5C}"/>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FF8A9A7-294E-17A2-3AF2-0BB78C526BAD}"/>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4" name="Rounded Rectangle 17">
                <a:extLst>
                  <a:ext uri="{FF2B5EF4-FFF2-40B4-BE49-F238E27FC236}">
                    <a16:creationId xmlns:a16="http://schemas.microsoft.com/office/drawing/2014/main" id="{E22E4B20-6432-7039-9D3C-FD9FCACF4E2A}"/>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8" name="Group 7">
              <a:extLst>
                <a:ext uri="{FF2B5EF4-FFF2-40B4-BE49-F238E27FC236}">
                  <a16:creationId xmlns:a16="http://schemas.microsoft.com/office/drawing/2014/main" id="{47E05A1A-F3A3-50DF-4233-29359B41B2A2}"/>
                </a:ext>
              </a:extLst>
            </p:cNvPr>
            <p:cNvGrpSpPr/>
            <p:nvPr/>
          </p:nvGrpSpPr>
          <p:grpSpPr>
            <a:xfrm>
              <a:off x="8987564" y="1299611"/>
              <a:ext cx="1634836" cy="1197953"/>
              <a:chOff x="3637588" y="1360288"/>
              <a:chExt cx="1634836" cy="1929314"/>
            </a:xfrm>
          </p:grpSpPr>
          <p:grpSp>
            <p:nvGrpSpPr>
              <p:cNvPr id="19" name="Group 18">
                <a:extLst>
                  <a:ext uri="{FF2B5EF4-FFF2-40B4-BE49-F238E27FC236}">
                    <a16:creationId xmlns:a16="http://schemas.microsoft.com/office/drawing/2014/main" id="{846E7F71-1562-CFBF-0CBD-1416D72DDA94}"/>
                  </a:ext>
                </a:extLst>
              </p:cNvPr>
              <p:cNvGrpSpPr/>
              <p:nvPr/>
            </p:nvGrpSpPr>
            <p:grpSpPr>
              <a:xfrm rot="16200000">
                <a:off x="4120750" y="2790403"/>
                <a:ext cx="678115" cy="320284"/>
                <a:chOff x="5889574" y="2084942"/>
                <a:chExt cx="1092112" cy="387543"/>
              </a:xfrm>
            </p:grpSpPr>
            <p:cxnSp>
              <p:nvCxnSpPr>
                <p:cNvPr id="21" name="Straight Arrow Connector 20">
                  <a:extLst>
                    <a:ext uri="{FF2B5EF4-FFF2-40B4-BE49-F238E27FC236}">
                      <a16:creationId xmlns:a16="http://schemas.microsoft.com/office/drawing/2014/main" id="{B21DCBAA-69F4-1AEB-B351-47539519662A}"/>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4B044DB-3FEA-B9B1-CFFB-621BBABB7DFB}"/>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0" name="Rounded Rectangle 17">
                <a:extLst>
                  <a:ext uri="{FF2B5EF4-FFF2-40B4-BE49-F238E27FC236}">
                    <a16:creationId xmlns:a16="http://schemas.microsoft.com/office/drawing/2014/main" id="{C1E72792-4580-54E1-28A8-EDA6AEEE6C5B}"/>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sp>
          <p:nvSpPr>
            <p:cNvPr id="10" name="TextBox 9">
              <a:extLst>
                <a:ext uri="{FF2B5EF4-FFF2-40B4-BE49-F238E27FC236}">
                  <a16:creationId xmlns:a16="http://schemas.microsoft.com/office/drawing/2014/main" id="{AF183675-F63D-4259-B1E2-D4815B1E9A6E}"/>
                </a:ext>
              </a:extLst>
            </p:cNvPr>
            <p:cNvSpPr txBox="1"/>
            <p:nvPr/>
          </p:nvSpPr>
          <p:spPr>
            <a:xfrm>
              <a:off x="408405" y="1636926"/>
              <a:ext cx="2028181" cy="1077218"/>
            </a:xfrm>
            <a:prstGeom prst="rect">
              <a:avLst/>
            </a:prstGeom>
            <a:noFill/>
          </p:spPr>
          <p:txBody>
            <a:bodyPr wrap="square" rtlCol="0">
              <a:spAutoFit/>
            </a:bodyPr>
            <a:lstStyle/>
            <a:p>
              <a:r>
                <a:rPr lang="en-US" sz="3200" b="1" dirty="0"/>
                <a:t>Persistent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F3F2903-269B-09CD-8ED1-244FB9288353}"/>
                    </a:ext>
                  </a:extLst>
                </p:cNvPr>
                <p:cNvSpPr txBox="1"/>
                <p:nvPr/>
              </p:nvSpPr>
              <p:spPr>
                <a:xfrm>
                  <a:off x="3573823" y="150914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he-IL" sz="3000" b="1" i="1" smtClean="0">
                                <a:solidFill>
                                  <a:srgbClr val="C00000"/>
                                </a:solidFill>
                                <a:latin typeface="Cambria Math" panose="02040503050406030204" pitchFamily="18" charset="0"/>
                              </a:rPr>
                              <m:t>𝝍</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1" name="TextBox 10">
                  <a:extLst>
                    <a:ext uri="{FF2B5EF4-FFF2-40B4-BE49-F238E27FC236}">
                      <a16:creationId xmlns:a16="http://schemas.microsoft.com/office/drawing/2014/main" id="{0F3F2903-269B-09CD-8ED1-244FB9288353}"/>
                    </a:ext>
                  </a:extLst>
                </p:cNvPr>
                <p:cNvSpPr txBox="1">
                  <a:spLocks noRot="1" noChangeAspect="1" noMove="1" noResize="1" noEditPoints="1" noAdjustHandles="1" noChangeArrowheads="1" noChangeShapeType="1" noTextEdit="1"/>
                </p:cNvSpPr>
                <p:nvPr/>
              </p:nvSpPr>
              <p:spPr>
                <a:xfrm>
                  <a:off x="3573823" y="1509146"/>
                  <a:ext cx="751009" cy="553998"/>
                </a:xfrm>
                <a:prstGeom prst="rect">
                  <a:avLst/>
                </a:prstGeom>
                <a:blipFill>
                  <a:blip r:embed="rId4"/>
                  <a:stretch>
                    <a:fillRect r="-645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14B1979-AB12-2E02-051A-EE0DE3FFC7AF}"/>
                    </a:ext>
                  </a:extLst>
                </p:cNvPr>
                <p:cNvSpPr txBox="1"/>
                <p:nvPr/>
              </p:nvSpPr>
              <p:spPr>
                <a:xfrm>
                  <a:off x="5750967" y="153091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𝝋</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3" name="TextBox 12">
                  <a:extLst>
                    <a:ext uri="{FF2B5EF4-FFF2-40B4-BE49-F238E27FC236}">
                      <a16:creationId xmlns:a16="http://schemas.microsoft.com/office/drawing/2014/main" id="{314B1979-AB12-2E02-051A-EE0DE3FFC7AF}"/>
                    </a:ext>
                  </a:extLst>
                </p:cNvPr>
                <p:cNvSpPr txBox="1">
                  <a:spLocks noRot="1" noChangeAspect="1" noMove="1" noResize="1" noEditPoints="1" noAdjustHandles="1" noChangeArrowheads="1" noChangeShapeType="1" noTextEdit="1"/>
                </p:cNvSpPr>
                <p:nvPr/>
              </p:nvSpPr>
              <p:spPr>
                <a:xfrm>
                  <a:off x="5750967" y="1530916"/>
                  <a:ext cx="751009" cy="553998"/>
                </a:xfrm>
                <a:prstGeom prst="rect">
                  <a:avLst/>
                </a:prstGeom>
                <a:blipFill>
                  <a:blip r:embed="rId5"/>
                  <a:stretch>
                    <a:fillRect r="-564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B44D89-77A5-D50C-EE85-B8B31D1AEF45}"/>
                    </a:ext>
                  </a:extLst>
                </p:cNvPr>
                <p:cNvSpPr txBox="1"/>
                <p:nvPr/>
              </p:nvSpPr>
              <p:spPr>
                <a:xfrm>
                  <a:off x="7836672" y="1526561"/>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𝝆</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4" name="TextBox 13">
                  <a:extLst>
                    <a:ext uri="{FF2B5EF4-FFF2-40B4-BE49-F238E27FC236}">
                      <a16:creationId xmlns:a16="http://schemas.microsoft.com/office/drawing/2014/main" id="{84B44D89-77A5-D50C-EE85-B8B31D1AEF45}"/>
                    </a:ext>
                  </a:extLst>
                </p:cNvPr>
                <p:cNvSpPr txBox="1">
                  <a:spLocks noRot="1" noChangeAspect="1" noMove="1" noResize="1" noEditPoints="1" noAdjustHandles="1" noChangeArrowheads="1" noChangeShapeType="1" noTextEdit="1"/>
                </p:cNvSpPr>
                <p:nvPr/>
              </p:nvSpPr>
              <p:spPr>
                <a:xfrm>
                  <a:off x="7836672" y="1526561"/>
                  <a:ext cx="751009" cy="553998"/>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EF602C8-C395-394C-A564-20BBEBB096E2}"/>
                    </a:ext>
                  </a:extLst>
                </p:cNvPr>
                <p:cNvSpPr txBox="1"/>
                <p:nvPr/>
              </p:nvSpPr>
              <p:spPr>
                <a:xfrm>
                  <a:off x="10026880" y="1522205"/>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𝜻</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5" name="TextBox 14">
                  <a:extLst>
                    <a:ext uri="{FF2B5EF4-FFF2-40B4-BE49-F238E27FC236}">
                      <a16:creationId xmlns:a16="http://schemas.microsoft.com/office/drawing/2014/main" id="{6EF602C8-C395-394C-A564-20BBEBB096E2}"/>
                    </a:ext>
                  </a:extLst>
                </p:cNvPr>
                <p:cNvSpPr txBox="1">
                  <a:spLocks noRot="1" noChangeAspect="1" noMove="1" noResize="1" noEditPoints="1" noAdjustHandles="1" noChangeArrowheads="1" noChangeShapeType="1" noTextEdit="1"/>
                </p:cNvSpPr>
                <p:nvPr/>
              </p:nvSpPr>
              <p:spPr>
                <a:xfrm>
                  <a:off x="10026880" y="1522205"/>
                  <a:ext cx="751009" cy="553998"/>
                </a:xfrm>
                <a:prstGeom prst="rect">
                  <a:avLst/>
                </a:prstGeom>
                <a:blipFill>
                  <a:blip r:embed="rId7"/>
                  <a:stretch>
                    <a:fillRect/>
                  </a:stretch>
                </a:blipFill>
              </p:spPr>
              <p:txBody>
                <a:bodyPr/>
                <a:lstStyle/>
                <a:p>
                  <a:r>
                    <a:rPr lang="en-IL">
                      <a:noFill/>
                    </a:rPr>
                    <a:t> </a:t>
                  </a:r>
                </a:p>
              </p:txBody>
            </p:sp>
          </mc:Fallback>
        </mc:AlternateContent>
      </p:grpSp>
      <p:sp>
        <p:nvSpPr>
          <p:cNvPr id="88" name="TextBox 87">
            <a:extLst>
              <a:ext uri="{FF2B5EF4-FFF2-40B4-BE49-F238E27FC236}">
                <a16:creationId xmlns:a16="http://schemas.microsoft.com/office/drawing/2014/main" id="{432B5964-CFD0-9267-2630-EEDF9E40A6F1}"/>
              </a:ext>
            </a:extLst>
          </p:cNvPr>
          <p:cNvSpPr txBox="1"/>
          <p:nvPr/>
        </p:nvSpPr>
        <p:spPr>
          <a:xfrm>
            <a:off x="3446744" y="2369157"/>
            <a:ext cx="6476449" cy="584775"/>
          </a:xfrm>
          <a:prstGeom prst="rect">
            <a:avLst/>
          </a:prstGeom>
          <a:solidFill>
            <a:schemeClr val="bg1"/>
          </a:solidFill>
        </p:spPr>
        <p:txBody>
          <a:bodyPr wrap="square" rtlCol="0">
            <a:spAutoFit/>
          </a:bodyPr>
          <a:lstStyle/>
          <a:p>
            <a:pPr algn="ctr"/>
            <a:r>
              <a:rPr lang="en-US" sz="3200" b="1" dirty="0">
                <a:solidFill>
                  <a:srgbClr val="C00000"/>
                </a:solidFill>
              </a:rPr>
              <a:t>keeps solving, without losing steam</a:t>
            </a:r>
          </a:p>
        </p:txBody>
      </p:sp>
      <p:grpSp>
        <p:nvGrpSpPr>
          <p:cNvPr id="18" name="Group 17">
            <a:extLst>
              <a:ext uri="{FF2B5EF4-FFF2-40B4-BE49-F238E27FC236}">
                <a16:creationId xmlns:a16="http://schemas.microsoft.com/office/drawing/2014/main" id="{5D517D48-BD72-7443-560A-71E14584C179}"/>
              </a:ext>
            </a:extLst>
          </p:cNvPr>
          <p:cNvGrpSpPr/>
          <p:nvPr/>
        </p:nvGrpSpPr>
        <p:grpSpPr>
          <a:xfrm>
            <a:off x="2565400" y="3318190"/>
            <a:ext cx="1917699" cy="1859912"/>
            <a:chOff x="2565400" y="3175000"/>
            <a:chExt cx="1917699" cy="1841497"/>
          </a:xfrm>
        </p:grpSpPr>
        <p:sp>
          <p:nvSpPr>
            <p:cNvPr id="9" name="Rectangle 8">
              <a:extLst>
                <a:ext uri="{FF2B5EF4-FFF2-40B4-BE49-F238E27FC236}">
                  <a16:creationId xmlns:a16="http://schemas.microsoft.com/office/drawing/2014/main" id="{4D40BA2C-4650-7094-21DE-6ABE333D4127}"/>
                </a:ext>
              </a:extLst>
            </p:cNvPr>
            <p:cNvSpPr/>
            <p:nvPr/>
          </p:nvSpPr>
          <p:spPr>
            <a:xfrm>
              <a:off x="2565400" y="3175000"/>
              <a:ext cx="952500" cy="18414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2" name="Rectangle 11">
              <a:extLst>
                <a:ext uri="{FF2B5EF4-FFF2-40B4-BE49-F238E27FC236}">
                  <a16:creationId xmlns:a16="http://schemas.microsoft.com/office/drawing/2014/main" id="{2532218F-65A0-F04F-2F48-38B545A689DE}"/>
                </a:ext>
              </a:extLst>
            </p:cNvPr>
            <p:cNvSpPr/>
            <p:nvPr/>
          </p:nvSpPr>
          <p:spPr>
            <a:xfrm>
              <a:off x="3375782" y="3175000"/>
              <a:ext cx="1107317" cy="1841497"/>
            </a:xfrm>
            <a:prstGeom prst="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grpSp>
      <p:grpSp>
        <p:nvGrpSpPr>
          <p:cNvPr id="25" name="Group 24">
            <a:extLst>
              <a:ext uri="{FF2B5EF4-FFF2-40B4-BE49-F238E27FC236}">
                <a16:creationId xmlns:a16="http://schemas.microsoft.com/office/drawing/2014/main" id="{4DBCA56D-4554-D20E-14E7-48D4AC995E6C}"/>
              </a:ext>
            </a:extLst>
          </p:cNvPr>
          <p:cNvGrpSpPr/>
          <p:nvPr/>
        </p:nvGrpSpPr>
        <p:grpSpPr>
          <a:xfrm rot="5400000">
            <a:off x="4854199" y="3337300"/>
            <a:ext cx="1861302" cy="1841498"/>
            <a:chOff x="2565400" y="3175000"/>
            <a:chExt cx="1917701" cy="1841498"/>
          </a:xfrm>
        </p:grpSpPr>
        <p:sp>
          <p:nvSpPr>
            <p:cNvPr id="26" name="Rectangle 25">
              <a:extLst>
                <a:ext uri="{FF2B5EF4-FFF2-40B4-BE49-F238E27FC236}">
                  <a16:creationId xmlns:a16="http://schemas.microsoft.com/office/drawing/2014/main" id="{F4369B5F-D3B9-7274-C0E9-25B4D52038D1}"/>
                </a:ext>
              </a:extLst>
            </p:cNvPr>
            <p:cNvSpPr/>
            <p:nvPr/>
          </p:nvSpPr>
          <p:spPr>
            <a:xfrm>
              <a:off x="2565400" y="3175000"/>
              <a:ext cx="952500" cy="18414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Rectangle 26">
              <a:extLst>
                <a:ext uri="{FF2B5EF4-FFF2-40B4-BE49-F238E27FC236}">
                  <a16:creationId xmlns:a16="http://schemas.microsoft.com/office/drawing/2014/main" id="{9274BACC-F897-9874-A23F-D6A28B001015}"/>
                </a:ext>
              </a:extLst>
            </p:cNvPr>
            <p:cNvSpPr/>
            <p:nvPr/>
          </p:nvSpPr>
          <p:spPr>
            <a:xfrm>
              <a:off x="3399113" y="3175001"/>
              <a:ext cx="1083988" cy="1841497"/>
            </a:xfrm>
            <a:prstGeom prst="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grpSp>
      <p:grpSp>
        <p:nvGrpSpPr>
          <p:cNvPr id="28" name="Group 27">
            <a:extLst>
              <a:ext uri="{FF2B5EF4-FFF2-40B4-BE49-F238E27FC236}">
                <a16:creationId xmlns:a16="http://schemas.microsoft.com/office/drawing/2014/main" id="{9565B85F-DDA2-9D68-EE15-383F03DFE429}"/>
              </a:ext>
            </a:extLst>
          </p:cNvPr>
          <p:cNvGrpSpPr/>
          <p:nvPr/>
        </p:nvGrpSpPr>
        <p:grpSpPr>
          <a:xfrm rot="10800000">
            <a:off x="7086601" y="3318190"/>
            <a:ext cx="1917700" cy="1859912"/>
            <a:chOff x="2565400" y="3175000"/>
            <a:chExt cx="1917700" cy="1841497"/>
          </a:xfrm>
        </p:grpSpPr>
        <p:sp>
          <p:nvSpPr>
            <p:cNvPr id="29" name="Rectangle 28">
              <a:extLst>
                <a:ext uri="{FF2B5EF4-FFF2-40B4-BE49-F238E27FC236}">
                  <a16:creationId xmlns:a16="http://schemas.microsoft.com/office/drawing/2014/main" id="{0AC7BFA2-9CF7-4378-58C1-8AB9DF79B441}"/>
                </a:ext>
              </a:extLst>
            </p:cNvPr>
            <p:cNvSpPr/>
            <p:nvPr/>
          </p:nvSpPr>
          <p:spPr>
            <a:xfrm>
              <a:off x="2565400" y="3175000"/>
              <a:ext cx="952500" cy="18414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0" name="Rectangle 29">
              <a:extLst>
                <a:ext uri="{FF2B5EF4-FFF2-40B4-BE49-F238E27FC236}">
                  <a16:creationId xmlns:a16="http://schemas.microsoft.com/office/drawing/2014/main" id="{47387043-1619-C66A-D605-30B903439FE9}"/>
                </a:ext>
              </a:extLst>
            </p:cNvPr>
            <p:cNvSpPr/>
            <p:nvPr/>
          </p:nvSpPr>
          <p:spPr>
            <a:xfrm>
              <a:off x="3391502" y="3175000"/>
              <a:ext cx="1091598" cy="1841497"/>
            </a:xfrm>
            <a:prstGeom prst="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grpSp>
      <p:grpSp>
        <p:nvGrpSpPr>
          <p:cNvPr id="31" name="Group 30">
            <a:extLst>
              <a:ext uri="{FF2B5EF4-FFF2-40B4-BE49-F238E27FC236}">
                <a16:creationId xmlns:a16="http://schemas.microsoft.com/office/drawing/2014/main" id="{0E510102-D7EF-781C-0E88-F617ADC0E278}"/>
              </a:ext>
            </a:extLst>
          </p:cNvPr>
          <p:cNvGrpSpPr/>
          <p:nvPr/>
        </p:nvGrpSpPr>
        <p:grpSpPr>
          <a:xfrm rot="5400000">
            <a:off x="9375400" y="3337300"/>
            <a:ext cx="1861301" cy="1841498"/>
            <a:chOff x="2565400" y="3175000"/>
            <a:chExt cx="1917700" cy="1841498"/>
          </a:xfrm>
        </p:grpSpPr>
        <p:sp>
          <p:nvSpPr>
            <p:cNvPr id="32" name="Rectangle 31">
              <a:extLst>
                <a:ext uri="{FF2B5EF4-FFF2-40B4-BE49-F238E27FC236}">
                  <a16:creationId xmlns:a16="http://schemas.microsoft.com/office/drawing/2014/main" id="{E538F8AE-FD74-90C1-1EF9-35B13D492F2C}"/>
                </a:ext>
              </a:extLst>
            </p:cNvPr>
            <p:cNvSpPr/>
            <p:nvPr/>
          </p:nvSpPr>
          <p:spPr>
            <a:xfrm>
              <a:off x="2565400" y="3175000"/>
              <a:ext cx="952500" cy="184149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3" name="Rectangle 32">
              <a:extLst>
                <a:ext uri="{FF2B5EF4-FFF2-40B4-BE49-F238E27FC236}">
                  <a16:creationId xmlns:a16="http://schemas.microsoft.com/office/drawing/2014/main" id="{AD516908-6D3E-A6C8-39CF-9C67B03AA294}"/>
                </a:ext>
              </a:extLst>
            </p:cNvPr>
            <p:cNvSpPr/>
            <p:nvPr/>
          </p:nvSpPr>
          <p:spPr>
            <a:xfrm>
              <a:off x="3399111" y="3175001"/>
              <a:ext cx="1083989" cy="1841497"/>
            </a:xfrm>
            <a:prstGeom prst="rect">
              <a:avLst/>
            </a:prstGeom>
            <a:solidFill>
              <a:schemeClr val="accent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grpSp>
      <p:sp>
        <p:nvSpPr>
          <p:cNvPr id="34" name="TextBox 33">
            <a:extLst>
              <a:ext uri="{FF2B5EF4-FFF2-40B4-BE49-F238E27FC236}">
                <a16:creationId xmlns:a16="http://schemas.microsoft.com/office/drawing/2014/main" id="{AAC46E43-92B0-44EA-6E24-93FA16919757}"/>
              </a:ext>
            </a:extLst>
          </p:cNvPr>
          <p:cNvSpPr txBox="1"/>
          <p:nvPr/>
        </p:nvSpPr>
        <p:spPr>
          <a:xfrm>
            <a:off x="281405" y="3720701"/>
            <a:ext cx="2028181" cy="1077218"/>
          </a:xfrm>
          <a:prstGeom prst="rect">
            <a:avLst/>
          </a:prstGeom>
          <a:noFill/>
        </p:spPr>
        <p:txBody>
          <a:bodyPr wrap="square" rtlCol="0">
            <a:spAutoFit/>
          </a:bodyPr>
          <a:lstStyle/>
          <a:p>
            <a:pPr algn="ctr"/>
            <a:r>
              <a:rPr lang="en-US" sz="3200" b="1" dirty="0">
                <a:solidFill>
                  <a:srgbClr val="70AD47"/>
                </a:solidFill>
              </a:rPr>
              <a:t>Solvable set drifts</a:t>
            </a:r>
          </a:p>
        </p:txBody>
      </p:sp>
      <p:sp>
        <p:nvSpPr>
          <p:cNvPr id="35" name="TextBox 34">
            <a:extLst>
              <a:ext uri="{FF2B5EF4-FFF2-40B4-BE49-F238E27FC236}">
                <a16:creationId xmlns:a16="http://schemas.microsoft.com/office/drawing/2014/main" id="{D7DFC257-EAB6-C8F6-21CA-2D55BE6D57AB}"/>
              </a:ext>
            </a:extLst>
          </p:cNvPr>
          <p:cNvSpPr txBox="1"/>
          <p:nvPr/>
        </p:nvSpPr>
        <p:spPr>
          <a:xfrm>
            <a:off x="3561044" y="5633057"/>
            <a:ext cx="6476449" cy="1077218"/>
          </a:xfrm>
          <a:prstGeom prst="rect">
            <a:avLst/>
          </a:prstGeom>
          <a:solidFill>
            <a:schemeClr val="bg1"/>
          </a:solidFill>
        </p:spPr>
        <p:txBody>
          <a:bodyPr wrap="square" rtlCol="0">
            <a:spAutoFit/>
          </a:bodyPr>
          <a:lstStyle/>
          <a:p>
            <a:pPr algn="ctr"/>
            <a:r>
              <a:rPr lang="en-US" sz="3200" b="1" dirty="0">
                <a:solidFill>
                  <a:srgbClr val="C00000"/>
                </a:solidFill>
              </a:rPr>
              <a:t>reduction queries may be correlated (e.g., </a:t>
            </a:r>
            <a:r>
              <a:rPr lang="en-US" sz="3200" b="1" dirty="0" err="1">
                <a:solidFill>
                  <a:srgbClr val="C00000"/>
                </a:solidFill>
              </a:rPr>
              <a:t>Goldreich</a:t>
            </a:r>
            <a:r>
              <a:rPr lang="en-US" sz="3200" b="1" dirty="0">
                <a:solidFill>
                  <a:srgbClr val="C00000"/>
                </a:solidFill>
              </a:rPr>
              <a:t>-Levin)</a:t>
            </a:r>
          </a:p>
        </p:txBody>
      </p:sp>
      <p:grpSp>
        <p:nvGrpSpPr>
          <p:cNvPr id="44" name="Group 43">
            <a:extLst>
              <a:ext uri="{FF2B5EF4-FFF2-40B4-BE49-F238E27FC236}">
                <a16:creationId xmlns:a16="http://schemas.microsoft.com/office/drawing/2014/main" id="{56B3FEB0-E540-E882-A053-3323AAEE7BDF}"/>
              </a:ext>
            </a:extLst>
          </p:cNvPr>
          <p:cNvGrpSpPr/>
          <p:nvPr/>
        </p:nvGrpSpPr>
        <p:grpSpPr>
          <a:xfrm>
            <a:off x="3682399" y="3398788"/>
            <a:ext cx="7456103" cy="712403"/>
            <a:chOff x="3682399" y="3182888"/>
            <a:chExt cx="7456103" cy="712403"/>
          </a:xfrm>
        </p:grpSpPr>
        <p:sp>
          <p:nvSpPr>
            <p:cNvPr id="36" name="Oval 35">
              <a:extLst>
                <a:ext uri="{FF2B5EF4-FFF2-40B4-BE49-F238E27FC236}">
                  <a16:creationId xmlns:a16="http://schemas.microsoft.com/office/drawing/2014/main" id="{5B2374B9-26EE-76BE-2582-7CE4B3A3A873}"/>
                </a:ext>
              </a:extLst>
            </p:cNvPr>
            <p:cNvSpPr/>
            <p:nvPr/>
          </p:nvSpPr>
          <p:spPr>
            <a:xfrm>
              <a:off x="3682399" y="3195588"/>
              <a:ext cx="687003" cy="687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7" name="Oval 36">
              <a:extLst>
                <a:ext uri="{FF2B5EF4-FFF2-40B4-BE49-F238E27FC236}">
                  <a16:creationId xmlns:a16="http://schemas.microsoft.com/office/drawing/2014/main" id="{6B7E437B-98A0-46E6-C18E-C227A048F2DA}"/>
                </a:ext>
              </a:extLst>
            </p:cNvPr>
            <p:cNvSpPr/>
            <p:nvPr/>
          </p:nvSpPr>
          <p:spPr>
            <a:xfrm>
              <a:off x="5942999" y="3195588"/>
              <a:ext cx="687003" cy="687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8" name="Oval 37">
              <a:extLst>
                <a:ext uri="{FF2B5EF4-FFF2-40B4-BE49-F238E27FC236}">
                  <a16:creationId xmlns:a16="http://schemas.microsoft.com/office/drawing/2014/main" id="{46F6AD45-A801-5940-0655-D22BF22ED7B0}"/>
                </a:ext>
              </a:extLst>
            </p:cNvPr>
            <p:cNvSpPr/>
            <p:nvPr/>
          </p:nvSpPr>
          <p:spPr>
            <a:xfrm>
              <a:off x="8254399" y="3208288"/>
              <a:ext cx="687003" cy="687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9" name="Oval 38">
              <a:extLst>
                <a:ext uri="{FF2B5EF4-FFF2-40B4-BE49-F238E27FC236}">
                  <a16:creationId xmlns:a16="http://schemas.microsoft.com/office/drawing/2014/main" id="{66C70EAD-996F-B591-BD8A-99D4E823E910}"/>
                </a:ext>
              </a:extLst>
            </p:cNvPr>
            <p:cNvSpPr/>
            <p:nvPr/>
          </p:nvSpPr>
          <p:spPr>
            <a:xfrm>
              <a:off x="10451499" y="3182888"/>
              <a:ext cx="687003" cy="68700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0" name="Oval 39">
              <a:extLst>
                <a:ext uri="{FF2B5EF4-FFF2-40B4-BE49-F238E27FC236}">
                  <a16:creationId xmlns:a16="http://schemas.microsoft.com/office/drawing/2014/main" id="{A28347D8-CD97-BF88-1A6B-57C8D1B715B8}"/>
                </a:ext>
              </a:extLst>
            </p:cNvPr>
            <p:cNvSpPr/>
            <p:nvPr/>
          </p:nvSpPr>
          <p:spPr>
            <a:xfrm>
              <a:off x="4096069" y="3363264"/>
              <a:ext cx="164463" cy="1738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1" name="Oval 40">
              <a:extLst>
                <a:ext uri="{FF2B5EF4-FFF2-40B4-BE49-F238E27FC236}">
                  <a16:creationId xmlns:a16="http://schemas.microsoft.com/office/drawing/2014/main" id="{A673A687-F3F6-4A9D-1D4F-8ACA8E2122D1}"/>
                </a:ext>
              </a:extLst>
            </p:cNvPr>
            <p:cNvSpPr/>
            <p:nvPr/>
          </p:nvSpPr>
          <p:spPr>
            <a:xfrm>
              <a:off x="6013769" y="3591864"/>
              <a:ext cx="164463" cy="1738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2" name="Oval 41">
              <a:extLst>
                <a:ext uri="{FF2B5EF4-FFF2-40B4-BE49-F238E27FC236}">
                  <a16:creationId xmlns:a16="http://schemas.microsoft.com/office/drawing/2014/main" id="{2C1EA837-4D24-3BE7-229D-3342D479CE3D}"/>
                </a:ext>
              </a:extLst>
            </p:cNvPr>
            <p:cNvSpPr/>
            <p:nvPr/>
          </p:nvSpPr>
          <p:spPr>
            <a:xfrm>
              <a:off x="8452169" y="3477564"/>
              <a:ext cx="164463" cy="1738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3" name="Oval 42">
              <a:extLst>
                <a:ext uri="{FF2B5EF4-FFF2-40B4-BE49-F238E27FC236}">
                  <a16:creationId xmlns:a16="http://schemas.microsoft.com/office/drawing/2014/main" id="{87F2654D-3786-0692-E89A-11E8B274BA78}"/>
                </a:ext>
              </a:extLst>
            </p:cNvPr>
            <p:cNvSpPr/>
            <p:nvPr/>
          </p:nvSpPr>
          <p:spPr>
            <a:xfrm>
              <a:off x="10827069" y="3617264"/>
              <a:ext cx="164463" cy="1738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Tree>
    <p:custDataLst>
      <p:tags r:id="rId1"/>
    </p:custDataLst>
    <p:extLst>
      <p:ext uri="{BB962C8B-B14F-4D97-AF65-F5344CB8AC3E}">
        <p14:creationId xmlns:p14="http://schemas.microsoft.com/office/powerpoint/2010/main" val="3215503362"/>
      </p:ext>
    </p:extLst>
  </p:cSld>
  <p:clrMapOvr>
    <a:masterClrMapping/>
  </p:clrMapOvr>
  <mc:AlternateContent xmlns:mc="http://schemas.openxmlformats.org/markup-compatibility/2006" xmlns:p14="http://schemas.microsoft.com/office/powerpoint/2010/main">
    <mc:Choice Requires="p14">
      <p:transition spd="slow" p14:dur="2000" advTm="158452"/>
    </mc:Choice>
    <mc:Fallback xmlns="">
      <p:transition spd="slow" advTm="158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 y="154826"/>
            <a:ext cx="10515600" cy="823070"/>
          </a:xfrm>
        </p:spPr>
        <p:txBody>
          <a:bodyPr>
            <a:normAutofit/>
          </a:bodyPr>
          <a:lstStyle/>
          <a:p>
            <a:r>
              <a:rPr lang="en-US" sz="4000" dirty="0"/>
              <a:t>Bridge 2: Persistent to Memoryless</a:t>
            </a:r>
          </a:p>
        </p:txBody>
      </p:sp>
      <p:grpSp>
        <p:nvGrpSpPr>
          <p:cNvPr id="3" name="Group 2">
            <a:extLst>
              <a:ext uri="{FF2B5EF4-FFF2-40B4-BE49-F238E27FC236}">
                <a16:creationId xmlns:a16="http://schemas.microsoft.com/office/drawing/2014/main" id="{865B4098-46A9-AEE0-33E1-9AD56E03775B}"/>
              </a:ext>
            </a:extLst>
          </p:cNvPr>
          <p:cNvGrpSpPr/>
          <p:nvPr/>
        </p:nvGrpSpPr>
        <p:grpSpPr>
          <a:xfrm>
            <a:off x="421105" y="1066295"/>
            <a:ext cx="10664971" cy="1431949"/>
            <a:chOff x="408405" y="1282195"/>
            <a:chExt cx="10664971" cy="1431949"/>
          </a:xfrm>
        </p:grpSpPr>
        <p:cxnSp>
          <p:nvCxnSpPr>
            <p:cNvPr id="4" name="Straight Arrow Connector 3">
              <a:extLst>
                <a:ext uri="{FF2B5EF4-FFF2-40B4-BE49-F238E27FC236}">
                  <a16:creationId xmlns:a16="http://schemas.microsoft.com/office/drawing/2014/main" id="{1523E9BB-C030-95B9-A482-AD1404A9EED7}"/>
                </a:ext>
              </a:extLst>
            </p:cNvPr>
            <p:cNvCxnSpPr>
              <a:cxnSpLocks/>
            </p:cNvCxnSpPr>
            <p:nvPr/>
          </p:nvCxnSpPr>
          <p:spPr>
            <a:xfrm>
              <a:off x="2644073" y="26985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FFFC74D-BBAA-3055-1FE7-4781714437B6}"/>
                </a:ext>
              </a:extLst>
            </p:cNvPr>
            <p:cNvGrpSpPr/>
            <p:nvPr/>
          </p:nvGrpSpPr>
          <p:grpSpPr>
            <a:xfrm>
              <a:off x="2560627" y="1286550"/>
              <a:ext cx="1634836" cy="1197953"/>
              <a:chOff x="2205027" y="1390769"/>
              <a:chExt cx="1634836" cy="1929314"/>
            </a:xfrm>
          </p:grpSpPr>
          <p:grpSp>
            <p:nvGrpSpPr>
              <p:cNvPr id="84" name="Group 83">
                <a:extLst>
                  <a:ext uri="{FF2B5EF4-FFF2-40B4-BE49-F238E27FC236}">
                    <a16:creationId xmlns:a16="http://schemas.microsoft.com/office/drawing/2014/main" id="{5B394D03-BBAD-1750-85E3-F66512F9E06F}"/>
                  </a:ext>
                </a:extLst>
              </p:cNvPr>
              <p:cNvGrpSpPr/>
              <p:nvPr/>
            </p:nvGrpSpPr>
            <p:grpSpPr>
              <a:xfrm rot="16200000">
                <a:off x="2688189" y="2820884"/>
                <a:ext cx="678115" cy="320284"/>
                <a:chOff x="5889574" y="2084942"/>
                <a:chExt cx="1092112" cy="387543"/>
              </a:xfrm>
            </p:grpSpPr>
            <p:cxnSp>
              <p:nvCxnSpPr>
                <p:cNvPr id="86" name="Straight Arrow Connector 85">
                  <a:extLst>
                    <a:ext uri="{FF2B5EF4-FFF2-40B4-BE49-F238E27FC236}">
                      <a16:creationId xmlns:a16="http://schemas.microsoft.com/office/drawing/2014/main" id="{C40B8D91-33A3-2433-E212-71E9C0EC9E4D}"/>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D029411-9719-15FF-9890-063B27EB6B70}"/>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5" name="Rounded Rectangle 17">
                <a:extLst>
                  <a:ext uri="{FF2B5EF4-FFF2-40B4-BE49-F238E27FC236}">
                    <a16:creationId xmlns:a16="http://schemas.microsoft.com/office/drawing/2014/main" id="{03DA1716-772D-6E8B-6DE2-D56BB51877F7}"/>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6" name="Group 5">
              <a:extLst>
                <a:ext uri="{FF2B5EF4-FFF2-40B4-BE49-F238E27FC236}">
                  <a16:creationId xmlns:a16="http://schemas.microsoft.com/office/drawing/2014/main" id="{9ABF30FA-73AE-C507-6BB2-4FDE021D7688}"/>
                </a:ext>
              </a:extLst>
            </p:cNvPr>
            <p:cNvGrpSpPr/>
            <p:nvPr/>
          </p:nvGrpSpPr>
          <p:grpSpPr>
            <a:xfrm>
              <a:off x="4702939" y="1282195"/>
              <a:ext cx="1634836" cy="1197953"/>
              <a:chOff x="3637588" y="1360288"/>
              <a:chExt cx="1634836" cy="1929314"/>
            </a:xfrm>
          </p:grpSpPr>
          <p:grpSp>
            <p:nvGrpSpPr>
              <p:cNvPr id="77" name="Group 76">
                <a:extLst>
                  <a:ext uri="{FF2B5EF4-FFF2-40B4-BE49-F238E27FC236}">
                    <a16:creationId xmlns:a16="http://schemas.microsoft.com/office/drawing/2014/main" id="{9BF466D7-4D07-F38A-CC65-630BB428C98A}"/>
                  </a:ext>
                </a:extLst>
              </p:cNvPr>
              <p:cNvGrpSpPr/>
              <p:nvPr/>
            </p:nvGrpSpPr>
            <p:grpSpPr>
              <a:xfrm rot="16200000">
                <a:off x="4120750" y="2790403"/>
                <a:ext cx="678115" cy="320284"/>
                <a:chOff x="5889574" y="2084942"/>
                <a:chExt cx="1092112" cy="387543"/>
              </a:xfrm>
            </p:grpSpPr>
            <p:cxnSp>
              <p:nvCxnSpPr>
                <p:cNvPr id="79" name="Straight Arrow Connector 78">
                  <a:extLst>
                    <a:ext uri="{FF2B5EF4-FFF2-40B4-BE49-F238E27FC236}">
                      <a16:creationId xmlns:a16="http://schemas.microsoft.com/office/drawing/2014/main" id="{2D98A433-C8EF-FF7A-DCCB-C70D7E39A4C3}"/>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B24A64-A225-7C64-AE54-7C5DD5356777}"/>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78" name="Rounded Rectangle 17">
                <a:extLst>
                  <a:ext uri="{FF2B5EF4-FFF2-40B4-BE49-F238E27FC236}">
                    <a16:creationId xmlns:a16="http://schemas.microsoft.com/office/drawing/2014/main" id="{A6E54EC7-4DD0-B618-0A0D-4BB9E4771863}"/>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7" name="Group 6">
              <a:extLst>
                <a:ext uri="{FF2B5EF4-FFF2-40B4-BE49-F238E27FC236}">
                  <a16:creationId xmlns:a16="http://schemas.microsoft.com/office/drawing/2014/main" id="{B26BC6BF-6A97-EA8C-35F8-79EFF7B51AB0}"/>
                </a:ext>
              </a:extLst>
            </p:cNvPr>
            <p:cNvGrpSpPr/>
            <p:nvPr/>
          </p:nvGrpSpPr>
          <p:grpSpPr>
            <a:xfrm>
              <a:off x="6845251" y="1290903"/>
              <a:ext cx="1634836" cy="1197953"/>
              <a:chOff x="3637588" y="1360288"/>
              <a:chExt cx="1634836" cy="1929314"/>
            </a:xfrm>
          </p:grpSpPr>
          <p:grpSp>
            <p:nvGrpSpPr>
              <p:cNvPr id="23" name="Group 22">
                <a:extLst>
                  <a:ext uri="{FF2B5EF4-FFF2-40B4-BE49-F238E27FC236}">
                    <a16:creationId xmlns:a16="http://schemas.microsoft.com/office/drawing/2014/main" id="{CA222D00-E941-E253-668B-08F2A5D5EC17}"/>
                  </a:ext>
                </a:extLst>
              </p:cNvPr>
              <p:cNvGrpSpPr/>
              <p:nvPr/>
            </p:nvGrpSpPr>
            <p:grpSpPr>
              <a:xfrm rot="16200000">
                <a:off x="4120750" y="2790403"/>
                <a:ext cx="678115" cy="320284"/>
                <a:chOff x="5889574" y="2084942"/>
                <a:chExt cx="1092112" cy="387543"/>
              </a:xfrm>
            </p:grpSpPr>
            <p:cxnSp>
              <p:nvCxnSpPr>
                <p:cNvPr id="75" name="Straight Arrow Connector 74">
                  <a:extLst>
                    <a:ext uri="{FF2B5EF4-FFF2-40B4-BE49-F238E27FC236}">
                      <a16:creationId xmlns:a16="http://schemas.microsoft.com/office/drawing/2014/main" id="{C76774B9-E1FE-4AC7-02EF-048A0428CB5C}"/>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FF8A9A7-294E-17A2-3AF2-0BB78C526BAD}"/>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4" name="Rounded Rectangle 17">
                <a:extLst>
                  <a:ext uri="{FF2B5EF4-FFF2-40B4-BE49-F238E27FC236}">
                    <a16:creationId xmlns:a16="http://schemas.microsoft.com/office/drawing/2014/main" id="{E22E4B20-6432-7039-9D3C-FD9FCACF4E2A}"/>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8" name="Group 7">
              <a:extLst>
                <a:ext uri="{FF2B5EF4-FFF2-40B4-BE49-F238E27FC236}">
                  <a16:creationId xmlns:a16="http://schemas.microsoft.com/office/drawing/2014/main" id="{47E05A1A-F3A3-50DF-4233-29359B41B2A2}"/>
                </a:ext>
              </a:extLst>
            </p:cNvPr>
            <p:cNvGrpSpPr/>
            <p:nvPr/>
          </p:nvGrpSpPr>
          <p:grpSpPr>
            <a:xfrm>
              <a:off x="8987564" y="1299611"/>
              <a:ext cx="1634836" cy="1197953"/>
              <a:chOff x="3637588" y="1360288"/>
              <a:chExt cx="1634836" cy="1929314"/>
            </a:xfrm>
          </p:grpSpPr>
          <p:grpSp>
            <p:nvGrpSpPr>
              <p:cNvPr id="19" name="Group 18">
                <a:extLst>
                  <a:ext uri="{FF2B5EF4-FFF2-40B4-BE49-F238E27FC236}">
                    <a16:creationId xmlns:a16="http://schemas.microsoft.com/office/drawing/2014/main" id="{846E7F71-1562-CFBF-0CBD-1416D72DDA94}"/>
                  </a:ext>
                </a:extLst>
              </p:cNvPr>
              <p:cNvGrpSpPr/>
              <p:nvPr/>
            </p:nvGrpSpPr>
            <p:grpSpPr>
              <a:xfrm rot="16200000">
                <a:off x="4120750" y="2790403"/>
                <a:ext cx="678115" cy="320284"/>
                <a:chOff x="5889574" y="2084942"/>
                <a:chExt cx="1092112" cy="387543"/>
              </a:xfrm>
            </p:grpSpPr>
            <p:cxnSp>
              <p:nvCxnSpPr>
                <p:cNvPr id="21" name="Straight Arrow Connector 20">
                  <a:extLst>
                    <a:ext uri="{FF2B5EF4-FFF2-40B4-BE49-F238E27FC236}">
                      <a16:creationId xmlns:a16="http://schemas.microsoft.com/office/drawing/2014/main" id="{B21DCBAA-69F4-1AEB-B351-47539519662A}"/>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4B044DB-3FEA-B9B1-CFFB-621BBABB7DFB}"/>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0" name="Rounded Rectangle 17">
                <a:extLst>
                  <a:ext uri="{FF2B5EF4-FFF2-40B4-BE49-F238E27FC236}">
                    <a16:creationId xmlns:a16="http://schemas.microsoft.com/office/drawing/2014/main" id="{C1E72792-4580-54E1-28A8-EDA6AEEE6C5B}"/>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sp>
          <p:nvSpPr>
            <p:cNvPr id="10" name="TextBox 9">
              <a:extLst>
                <a:ext uri="{FF2B5EF4-FFF2-40B4-BE49-F238E27FC236}">
                  <a16:creationId xmlns:a16="http://schemas.microsoft.com/office/drawing/2014/main" id="{AF183675-F63D-4259-B1E2-D4815B1E9A6E}"/>
                </a:ext>
              </a:extLst>
            </p:cNvPr>
            <p:cNvSpPr txBox="1"/>
            <p:nvPr/>
          </p:nvSpPr>
          <p:spPr>
            <a:xfrm>
              <a:off x="408405" y="1636926"/>
              <a:ext cx="2028181" cy="1077218"/>
            </a:xfrm>
            <a:prstGeom prst="rect">
              <a:avLst/>
            </a:prstGeom>
            <a:noFill/>
          </p:spPr>
          <p:txBody>
            <a:bodyPr wrap="square" rtlCol="0">
              <a:spAutoFit/>
            </a:bodyPr>
            <a:lstStyle/>
            <a:p>
              <a:r>
                <a:rPr lang="en-US" sz="3200" b="1" dirty="0"/>
                <a:t>Persistent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F3F2903-269B-09CD-8ED1-244FB9288353}"/>
                    </a:ext>
                  </a:extLst>
                </p:cNvPr>
                <p:cNvSpPr txBox="1"/>
                <p:nvPr/>
              </p:nvSpPr>
              <p:spPr>
                <a:xfrm>
                  <a:off x="3573823" y="150914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he-IL" sz="3000" b="1" i="1" smtClean="0">
                                <a:solidFill>
                                  <a:srgbClr val="C00000"/>
                                </a:solidFill>
                                <a:latin typeface="Cambria Math" panose="02040503050406030204" pitchFamily="18" charset="0"/>
                              </a:rPr>
                              <m:t>𝝍</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1" name="TextBox 10">
                  <a:extLst>
                    <a:ext uri="{FF2B5EF4-FFF2-40B4-BE49-F238E27FC236}">
                      <a16:creationId xmlns:a16="http://schemas.microsoft.com/office/drawing/2014/main" id="{0F3F2903-269B-09CD-8ED1-244FB9288353}"/>
                    </a:ext>
                  </a:extLst>
                </p:cNvPr>
                <p:cNvSpPr txBox="1">
                  <a:spLocks noRot="1" noChangeAspect="1" noMove="1" noResize="1" noEditPoints="1" noAdjustHandles="1" noChangeArrowheads="1" noChangeShapeType="1" noTextEdit="1"/>
                </p:cNvSpPr>
                <p:nvPr/>
              </p:nvSpPr>
              <p:spPr>
                <a:xfrm>
                  <a:off x="3573823" y="1509146"/>
                  <a:ext cx="751009" cy="553998"/>
                </a:xfrm>
                <a:prstGeom prst="rect">
                  <a:avLst/>
                </a:prstGeom>
                <a:blipFill>
                  <a:blip r:embed="rId4"/>
                  <a:stretch>
                    <a:fillRect r="-645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14B1979-AB12-2E02-051A-EE0DE3FFC7AF}"/>
                    </a:ext>
                  </a:extLst>
                </p:cNvPr>
                <p:cNvSpPr txBox="1"/>
                <p:nvPr/>
              </p:nvSpPr>
              <p:spPr>
                <a:xfrm>
                  <a:off x="5750967" y="153091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𝝋</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3" name="TextBox 12">
                  <a:extLst>
                    <a:ext uri="{FF2B5EF4-FFF2-40B4-BE49-F238E27FC236}">
                      <a16:creationId xmlns:a16="http://schemas.microsoft.com/office/drawing/2014/main" id="{314B1979-AB12-2E02-051A-EE0DE3FFC7AF}"/>
                    </a:ext>
                  </a:extLst>
                </p:cNvPr>
                <p:cNvSpPr txBox="1">
                  <a:spLocks noRot="1" noChangeAspect="1" noMove="1" noResize="1" noEditPoints="1" noAdjustHandles="1" noChangeArrowheads="1" noChangeShapeType="1" noTextEdit="1"/>
                </p:cNvSpPr>
                <p:nvPr/>
              </p:nvSpPr>
              <p:spPr>
                <a:xfrm>
                  <a:off x="5750967" y="1530916"/>
                  <a:ext cx="751009" cy="553998"/>
                </a:xfrm>
                <a:prstGeom prst="rect">
                  <a:avLst/>
                </a:prstGeom>
                <a:blipFill>
                  <a:blip r:embed="rId5"/>
                  <a:stretch>
                    <a:fillRect r="-564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B44D89-77A5-D50C-EE85-B8B31D1AEF45}"/>
                    </a:ext>
                  </a:extLst>
                </p:cNvPr>
                <p:cNvSpPr txBox="1"/>
                <p:nvPr/>
              </p:nvSpPr>
              <p:spPr>
                <a:xfrm>
                  <a:off x="7836672" y="1526561"/>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𝝆</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4" name="TextBox 13">
                  <a:extLst>
                    <a:ext uri="{FF2B5EF4-FFF2-40B4-BE49-F238E27FC236}">
                      <a16:creationId xmlns:a16="http://schemas.microsoft.com/office/drawing/2014/main" id="{84B44D89-77A5-D50C-EE85-B8B31D1AEF45}"/>
                    </a:ext>
                  </a:extLst>
                </p:cNvPr>
                <p:cNvSpPr txBox="1">
                  <a:spLocks noRot="1" noChangeAspect="1" noMove="1" noResize="1" noEditPoints="1" noAdjustHandles="1" noChangeArrowheads="1" noChangeShapeType="1" noTextEdit="1"/>
                </p:cNvSpPr>
                <p:nvPr/>
              </p:nvSpPr>
              <p:spPr>
                <a:xfrm>
                  <a:off x="7836672" y="1526561"/>
                  <a:ext cx="751009" cy="553998"/>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EF602C8-C395-394C-A564-20BBEBB096E2}"/>
                    </a:ext>
                  </a:extLst>
                </p:cNvPr>
                <p:cNvSpPr txBox="1"/>
                <p:nvPr/>
              </p:nvSpPr>
              <p:spPr>
                <a:xfrm>
                  <a:off x="10026880" y="1522205"/>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𝜻</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5" name="TextBox 14">
                  <a:extLst>
                    <a:ext uri="{FF2B5EF4-FFF2-40B4-BE49-F238E27FC236}">
                      <a16:creationId xmlns:a16="http://schemas.microsoft.com/office/drawing/2014/main" id="{6EF602C8-C395-394C-A564-20BBEBB096E2}"/>
                    </a:ext>
                  </a:extLst>
                </p:cNvPr>
                <p:cNvSpPr txBox="1">
                  <a:spLocks noRot="1" noChangeAspect="1" noMove="1" noResize="1" noEditPoints="1" noAdjustHandles="1" noChangeArrowheads="1" noChangeShapeType="1" noTextEdit="1"/>
                </p:cNvSpPr>
                <p:nvPr/>
              </p:nvSpPr>
              <p:spPr>
                <a:xfrm>
                  <a:off x="10026880" y="1522205"/>
                  <a:ext cx="751009" cy="553998"/>
                </a:xfrm>
                <a:prstGeom prst="rect">
                  <a:avLst/>
                </a:prstGeom>
                <a:blipFill>
                  <a:blip r:embed="rId7"/>
                  <a:stretch>
                    <a:fillRect/>
                  </a:stretch>
                </a:blipFill>
              </p:spPr>
              <p:txBody>
                <a:bodyPr/>
                <a:lstStyle/>
                <a:p>
                  <a:r>
                    <a:rPr lang="en-IL">
                      <a:noFill/>
                    </a:rPr>
                    <a:t> </a:t>
                  </a:r>
                </a:p>
              </p:txBody>
            </p:sp>
          </mc:Fallback>
        </mc:AlternateContent>
      </p:grpSp>
      <p:sp>
        <p:nvSpPr>
          <p:cNvPr id="89" name="Rectangle 88">
            <a:extLst>
              <a:ext uri="{FF2B5EF4-FFF2-40B4-BE49-F238E27FC236}">
                <a16:creationId xmlns:a16="http://schemas.microsoft.com/office/drawing/2014/main" id="{25A61249-EDED-9CF3-532C-6A1593B6A2CF}"/>
              </a:ext>
            </a:extLst>
          </p:cNvPr>
          <p:cNvSpPr/>
          <p:nvPr/>
        </p:nvSpPr>
        <p:spPr>
          <a:xfrm>
            <a:off x="-394979" y="3350789"/>
            <a:ext cx="13042900" cy="947653"/>
          </a:xfrm>
          <a:prstGeom prst="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Gap 2</a:t>
            </a:r>
            <a:endParaRPr lang="en-IL" sz="5000" dirty="0">
              <a:solidFill>
                <a:schemeClr val="tx1"/>
              </a:solidFill>
            </a:endParaRPr>
          </a:p>
        </p:txBody>
      </p:sp>
      <p:grpSp>
        <p:nvGrpSpPr>
          <p:cNvPr id="95" name="Group 94">
            <a:extLst>
              <a:ext uri="{FF2B5EF4-FFF2-40B4-BE49-F238E27FC236}">
                <a16:creationId xmlns:a16="http://schemas.microsoft.com/office/drawing/2014/main" id="{DC31D10C-D5C9-0E5C-6FC2-34E7F2A214D5}"/>
              </a:ext>
            </a:extLst>
          </p:cNvPr>
          <p:cNvGrpSpPr/>
          <p:nvPr/>
        </p:nvGrpSpPr>
        <p:grpSpPr>
          <a:xfrm>
            <a:off x="4417093" y="3040013"/>
            <a:ext cx="4056314" cy="1572727"/>
            <a:chOff x="4417093" y="3128913"/>
            <a:chExt cx="4056314" cy="1572727"/>
          </a:xfrm>
        </p:grpSpPr>
        <p:sp>
          <p:nvSpPr>
            <p:cNvPr id="90" name="Trapezoid 89">
              <a:extLst>
                <a:ext uri="{FF2B5EF4-FFF2-40B4-BE49-F238E27FC236}">
                  <a16:creationId xmlns:a16="http://schemas.microsoft.com/office/drawing/2014/main" id="{7DC175AB-8B93-A2D4-E7B7-A5E126C64080}"/>
                </a:ext>
              </a:extLst>
            </p:cNvPr>
            <p:cNvSpPr/>
            <p:nvPr/>
          </p:nvSpPr>
          <p:spPr>
            <a:xfrm rot="10800000">
              <a:off x="4417093" y="3128913"/>
              <a:ext cx="4056314" cy="1572727"/>
            </a:xfrm>
            <a:prstGeom prst="trapezoid">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ysClr val="windowText" lastClr="000000"/>
                </a:solidFill>
              </a:endParaRPr>
            </a:p>
          </p:txBody>
        </p:sp>
        <p:sp>
          <p:nvSpPr>
            <p:cNvPr id="93" name="TextBox 92">
              <a:extLst>
                <a:ext uri="{FF2B5EF4-FFF2-40B4-BE49-F238E27FC236}">
                  <a16:creationId xmlns:a16="http://schemas.microsoft.com/office/drawing/2014/main" id="{274FE3D9-AC0E-FE05-5F3F-869579ED9A1F}"/>
                </a:ext>
              </a:extLst>
            </p:cNvPr>
            <p:cNvSpPr txBox="1"/>
            <p:nvPr/>
          </p:nvSpPr>
          <p:spPr>
            <a:xfrm>
              <a:off x="4646279" y="3274010"/>
              <a:ext cx="3526478" cy="1261884"/>
            </a:xfrm>
            <a:prstGeom prst="rect">
              <a:avLst/>
            </a:prstGeom>
            <a:noFill/>
          </p:spPr>
          <p:txBody>
            <a:bodyPr wrap="none" rtlCol="0">
              <a:spAutoFit/>
            </a:bodyPr>
            <a:lstStyle/>
            <a:p>
              <a:pPr algn="ctr"/>
              <a:r>
                <a:rPr lang="en-US" sz="2800" dirty="0"/>
                <a:t>simulation argument</a:t>
              </a:r>
            </a:p>
            <a:p>
              <a:pPr algn="ctr"/>
              <a:r>
                <a:rPr lang="en-US" sz="2400" dirty="0">
                  <a:solidFill>
                    <a:srgbClr val="C00000"/>
                  </a:solidFill>
                </a:rPr>
                <a:t>restriction to non-adaptive</a:t>
              </a:r>
            </a:p>
            <a:p>
              <a:pPr algn="ctr"/>
              <a:r>
                <a:rPr lang="en-US" sz="2400" dirty="0"/>
                <a:t>main tech contribution</a:t>
              </a:r>
            </a:p>
          </p:txBody>
        </p:sp>
      </p:grpSp>
      <p:grpSp>
        <p:nvGrpSpPr>
          <p:cNvPr id="44" name="Group 43">
            <a:extLst>
              <a:ext uri="{FF2B5EF4-FFF2-40B4-BE49-F238E27FC236}">
                <a16:creationId xmlns:a16="http://schemas.microsoft.com/office/drawing/2014/main" id="{144549B4-F688-5DB4-9531-6DB30984E68E}"/>
              </a:ext>
            </a:extLst>
          </p:cNvPr>
          <p:cNvGrpSpPr/>
          <p:nvPr/>
        </p:nvGrpSpPr>
        <p:grpSpPr>
          <a:xfrm>
            <a:off x="-41559" y="4876295"/>
            <a:ext cx="11127635" cy="1431949"/>
            <a:chOff x="-54259" y="1282195"/>
            <a:chExt cx="11127635" cy="1431949"/>
          </a:xfrm>
        </p:grpSpPr>
        <p:cxnSp>
          <p:nvCxnSpPr>
            <p:cNvPr id="45" name="Straight Arrow Connector 44">
              <a:extLst>
                <a:ext uri="{FF2B5EF4-FFF2-40B4-BE49-F238E27FC236}">
                  <a16:creationId xmlns:a16="http://schemas.microsoft.com/office/drawing/2014/main" id="{6154C100-6135-6647-B2D9-6F1AB3CBFE83}"/>
                </a:ext>
              </a:extLst>
            </p:cNvPr>
            <p:cNvCxnSpPr>
              <a:cxnSpLocks/>
            </p:cNvCxnSpPr>
            <p:nvPr/>
          </p:nvCxnSpPr>
          <p:spPr>
            <a:xfrm>
              <a:off x="2644073" y="26985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AEE4938B-15E4-EC03-EA12-B81A343B042F}"/>
                </a:ext>
              </a:extLst>
            </p:cNvPr>
            <p:cNvGrpSpPr/>
            <p:nvPr/>
          </p:nvGrpSpPr>
          <p:grpSpPr>
            <a:xfrm>
              <a:off x="2560627" y="1286550"/>
              <a:ext cx="1634836" cy="1197953"/>
              <a:chOff x="2205027" y="1390769"/>
              <a:chExt cx="1634836" cy="1929314"/>
            </a:xfrm>
          </p:grpSpPr>
          <p:grpSp>
            <p:nvGrpSpPr>
              <p:cNvPr id="113" name="Group 112">
                <a:extLst>
                  <a:ext uri="{FF2B5EF4-FFF2-40B4-BE49-F238E27FC236}">
                    <a16:creationId xmlns:a16="http://schemas.microsoft.com/office/drawing/2014/main" id="{7EFB4E56-0B5A-5DF1-BF75-F361C53C32C1}"/>
                  </a:ext>
                </a:extLst>
              </p:cNvPr>
              <p:cNvGrpSpPr/>
              <p:nvPr/>
            </p:nvGrpSpPr>
            <p:grpSpPr>
              <a:xfrm rot="16200000">
                <a:off x="2688189" y="2820884"/>
                <a:ext cx="678115" cy="320284"/>
                <a:chOff x="5889574" y="2084942"/>
                <a:chExt cx="1092112" cy="387543"/>
              </a:xfrm>
            </p:grpSpPr>
            <p:cxnSp>
              <p:nvCxnSpPr>
                <p:cNvPr id="115" name="Straight Arrow Connector 114">
                  <a:extLst>
                    <a:ext uri="{FF2B5EF4-FFF2-40B4-BE49-F238E27FC236}">
                      <a16:creationId xmlns:a16="http://schemas.microsoft.com/office/drawing/2014/main" id="{2A83BFAE-07BF-AFED-DFD4-AA43AB8113B2}"/>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93B107D-B5B0-83B2-FFB9-4ACCE6847264}"/>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14" name="Rounded Rectangle 17">
                <a:extLst>
                  <a:ext uri="{FF2B5EF4-FFF2-40B4-BE49-F238E27FC236}">
                    <a16:creationId xmlns:a16="http://schemas.microsoft.com/office/drawing/2014/main" id="{ECD8D8CA-AC9C-5223-5BFB-20A0645DB21B}"/>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82" name="Group 81">
              <a:extLst>
                <a:ext uri="{FF2B5EF4-FFF2-40B4-BE49-F238E27FC236}">
                  <a16:creationId xmlns:a16="http://schemas.microsoft.com/office/drawing/2014/main" id="{525941CF-B454-7830-A052-F23F9DC5C188}"/>
                </a:ext>
              </a:extLst>
            </p:cNvPr>
            <p:cNvGrpSpPr/>
            <p:nvPr/>
          </p:nvGrpSpPr>
          <p:grpSpPr>
            <a:xfrm>
              <a:off x="4702939" y="1282195"/>
              <a:ext cx="1634836" cy="1197953"/>
              <a:chOff x="3637588" y="1360288"/>
              <a:chExt cx="1634836" cy="1929314"/>
            </a:xfrm>
          </p:grpSpPr>
          <p:grpSp>
            <p:nvGrpSpPr>
              <p:cNvPr id="109" name="Group 108">
                <a:extLst>
                  <a:ext uri="{FF2B5EF4-FFF2-40B4-BE49-F238E27FC236}">
                    <a16:creationId xmlns:a16="http://schemas.microsoft.com/office/drawing/2014/main" id="{E9E6E127-D50A-4312-4044-8B0FEA2E91CC}"/>
                  </a:ext>
                </a:extLst>
              </p:cNvPr>
              <p:cNvGrpSpPr/>
              <p:nvPr/>
            </p:nvGrpSpPr>
            <p:grpSpPr>
              <a:xfrm rot="16200000">
                <a:off x="4120750" y="2790403"/>
                <a:ext cx="678115" cy="320284"/>
                <a:chOff x="5889574" y="2084942"/>
                <a:chExt cx="1092112" cy="387543"/>
              </a:xfrm>
            </p:grpSpPr>
            <p:cxnSp>
              <p:nvCxnSpPr>
                <p:cNvPr id="111" name="Straight Arrow Connector 110">
                  <a:extLst>
                    <a:ext uri="{FF2B5EF4-FFF2-40B4-BE49-F238E27FC236}">
                      <a16:creationId xmlns:a16="http://schemas.microsoft.com/office/drawing/2014/main" id="{F65387A2-D1E8-C6E1-ECB0-E183EB6F95E7}"/>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051BDAB1-68F6-3C78-B83B-CE52DCB50BFD}"/>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10" name="Rounded Rectangle 17">
                <a:extLst>
                  <a:ext uri="{FF2B5EF4-FFF2-40B4-BE49-F238E27FC236}">
                    <a16:creationId xmlns:a16="http://schemas.microsoft.com/office/drawing/2014/main" id="{43AF5570-861E-BF68-F8A7-B7C94714CE38}"/>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91" name="Group 90">
              <a:extLst>
                <a:ext uri="{FF2B5EF4-FFF2-40B4-BE49-F238E27FC236}">
                  <a16:creationId xmlns:a16="http://schemas.microsoft.com/office/drawing/2014/main" id="{B789ADFC-EF1C-3A0B-BA80-E681A1BE17A6}"/>
                </a:ext>
              </a:extLst>
            </p:cNvPr>
            <p:cNvGrpSpPr/>
            <p:nvPr/>
          </p:nvGrpSpPr>
          <p:grpSpPr>
            <a:xfrm>
              <a:off x="6845251" y="1290903"/>
              <a:ext cx="1634836" cy="1197953"/>
              <a:chOff x="3637588" y="1360288"/>
              <a:chExt cx="1634836" cy="1929314"/>
            </a:xfrm>
          </p:grpSpPr>
          <p:grpSp>
            <p:nvGrpSpPr>
              <p:cNvPr id="105" name="Group 104">
                <a:extLst>
                  <a:ext uri="{FF2B5EF4-FFF2-40B4-BE49-F238E27FC236}">
                    <a16:creationId xmlns:a16="http://schemas.microsoft.com/office/drawing/2014/main" id="{FB5EA5F7-AE38-E4E4-3FEC-DF810C50C934}"/>
                  </a:ext>
                </a:extLst>
              </p:cNvPr>
              <p:cNvGrpSpPr/>
              <p:nvPr/>
            </p:nvGrpSpPr>
            <p:grpSpPr>
              <a:xfrm rot="16200000">
                <a:off x="4120750" y="2790403"/>
                <a:ext cx="678115" cy="320284"/>
                <a:chOff x="5889574" y="2084942"/>
                <a:chExt cx="1092112" cy="387543"/>
              </a:xfrm>
            </p:grpSpPr>
            <p:cxnSp>
              <p:nvCxnSpPr>
                <p:cNvPr id="107" name="Straight Arrow Connector 106">
                  <a:extLst>
                    <a:ext uri="{FF2B5EF4-FFF2-40B4-BE49-F238E27FC236}">
                      <a16:creationId xmlns:a16="http://schemas.microsoft.com/office/drawing/2014/main" id="{F403CCB5-04D5-3E67-9A45-5AE41715DAFB}"/>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54DEE483-021B-1AF4-33A5-E12A001AAB87}"/>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6" name="Rounded Rectangle 17">
                <a:extLst>
                  <a:ext uri="{FF2B5EF4-FFF2-40B4-BE49-F238E27FC236}">
                    <a16:creationId xmlns:a16="http://schemas.microsoft.com/office/drawing/2014/main" id="{A220FBAF-D187-4FBA-02A9-63F4F8660B0B}"/>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92" name="Group 91">
              <a:extLst>
                <a:ext uri="{FF2B5EF4-FFF2-40B4-BE49-F238E27FC236}">
                  <a16:creationId xmlns:a16="http://schemas.microsoft.com/office/drawing/2014/main" id="{6FA81DF5-E3BF-D80C-839F-D1EEA11BDC3F}"/>
                </a:ext>
              </a:extLst>
            </p:cNvPr>
            <p:cNvGrpSpPr/>
            <p:nvPr/>
          </p:nvGrpSpPr>
          <p:grpSpPr>
            <a:xfrm>
              <a:off x="8987564" y="1299611"/>
              <a:ext cx="1634836" cy="1197953"/>
              <a:chOff x="3637588" y="1360288"/>
              <a:chExt cx="1634836" cy="1929314"/>
            </a:xfrm>
          </p:grpSpPr>
          <p:grpSp>
            <p:nvGrpSpPr>
              <p:cNvPr id="101" name="Group 100">
                <a:extLst>
                  <a:ext uri="{FF2B5EF4-FFF2-40B4-BE49-F238E27FC236}">
                    <a16:creationId xmlns:a16="http://schemas.microsoft.com/office/drawing/2014/main" id="{A7E25F91-6EFE-83AC-58B4-B91ECECBBDF7}"/>
                  </a:ext>
                </a:extLst>
              </p:cNvPr>
              <p:cNvGrpSpPr/>
              <p:nvPr/>
            </p:nvGrpSpPr>
            <p:grpSpPr>
              <a:xfrm rot="16200000">
                <a:off x="4120750" y="2790403"/>
                <a:ext cx="678115" cy="320284"/>
                <a:chOff x="5889574" y="2084942"/>
                <a:chExt cx="1092112" cy="387543"/>
              </a:xfrm>
            </p:grpSpPr>
            <p:cxnSp>
              <p:nvCxnSpPr>
                <p:cNvPr id="103" name="Straight Arrow Connector 102">
                  <a:extLst>
                    <a:ext uri="{FF2B5EF4-FFF2-40B4-BE49-F238E27FC236}">
                      <a16:creationId xmlns:a16="http://schemas.microsoft.com/office/drawing/2014/main" id="{256E9D5F-D376-9A85-AE4C-0F73C1151209}"/>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39E0858C-6719-E0F7-00E8-F936B18AA38C}"/>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2" name="Rounded Rectangle 17">
                <a:extLst>
                  <a:ext uri="{FF2B5EF4-FFF2-40B4-BE49-F238E27FC236}">
                    <a16:creationId xmlns:a16="http://schemas.microsoft.com/office/drawing/2014/main" id="{9E88FA0E-26B3-14C7-876C-72033B8E7F97}"/>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sp>
          <p:nvSpPr>
            <p:cNvPr id="96" name="TextBox 95">
              <a:extLst>
                <a:ext uri="{FF2B5EF4-FFF2-40B4-BE49-F238E27FC236}">
                  <a16:creationId xmlns:a16="http://schemas.microsoft.com/office/drawing/2014/main" id="{C57C02E2-3ABB-FC1B-01FB-B462F43FD88D}"/>
                </a:ext>
              </a:extLst>
            </p:cNvPr>
            <p:cNvSpPr txBox="1"/>
            <p:nvPr/>
          </p:nvSpPr>
          <p:spPr>
            <a:xfrm>
              <a:off x="-54259" y="1636926"/>
              <a:ext cx="2699509" cy="1077218"/>
            </a:xfrm>
            <a:prstGeom prst="rect">
              <a:avLst/>
            </a:prstGeom>
            <a:noFill/>
          </p:spPr>
          <p:txBody>
            <a:bodyPr wrap="square" rtlCol="0">
              <a:spAutoFit/>
            </a:bodyPr>
            <a:lstStyle/>
            <a:p>
              <a:pPr algn="ctr"/>
              <a:r>
                <a:rPr lang="en-US" sz="3200" b="1" dirty="0"/>
                <a:t>Memoryless</a:t>
              </a:r>
            </a:p>
            <a:p>
              <a:pPr algn="ctr"/>
              <a:r>
                <a:rPr lang="en-US" sz="3200" b="1" dirty="0"/>
                <a:t>(&amp; persistent)</a:t>
              </a: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792FB11-A3C2-2CD8-F5E8-86FF7EBF06EB}"/>
                    </a:ext>
                  </a:extLst>
                </p:cNvPr>
                <p:cNvSpPr txBox="1"/>
                <p:nvPr/>
              </p:nvSpPr>
              <p:spPr>
                <a:xfrm>
                  <a:off x="3434123" y="150914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𝟏</m:t>
                        </m:r>
                      </m:oMath>
                    </m:oMathPara>
                  </a14:m>
                  <a:endParaRPr lang="en-IL" sz="3000" b="1" dirty="0">
                    <a:solidFill>
                      <a:srgbClr val="C00000"/>
                    </a:solidFill>
                  </a:endParaRPr>
                </a:p>
              </p:txBody>
            </p:sp>
          </mc:Choice>
          <mc:Fallback xmlns="">
            <p:sp>
              <p:nvSpPr>
                <p:cNvPr id="97" name="TextBox 96">
                  <a:extLst>
                    <a:ext uri="{FF2B5EF4-FFF2-40B4-BE49-F238E27FC236}">
                      <a16:creationId xmlns:a16="http://schemas.microsoft.com/office/drawing/2014/main" id="{E792FB11-A3C2-2CD8-F5E8-86FF7EBF06EB}"/>
                    </a:ext>
                  </a:extLst>
                </p:cNvPr>
                <p:cNvSpPr txBox="1">
                  <a:spLocks noRot="1" noChangeAspect="1" noMove="1" noResize="1" noEditPoints="1" noAdjustHandles="1" noChangeArrowheads="1" noChangeShapeType="1" noTextEdit="1"/>
                </p:cNvSpPr>
                <p:nvPr/>
              </p:nvSpPr>
              <p:spPr>
                <a:xfrm>
                  <a:off x="3434123" y="1509146"/>
                  <a:ext cx="751009" cy="553998"/>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4EC3E59C-0802-6E00-DDE1-8FBE02C4CD3F}"/>
                    </a:ext>
                  </a:extLst>
                </p:cNvPr>
                <p:cNvSpPr txBox="1"/>
                <p:nvPr/>
              </p:nvSpPr>
              <p:spPr>
                <a:xfrm>
                  <a:off x="5611267" y="153091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𝟐</m:t>
                        </m:r>
                      </m:oMath>
                    </m:oMathPara>
                  </a14:m>
                  <a:endParaRPr lang="en-IL" sz="3000" b="1" dirty="0">
                    <a:solidFill>
                      <a:srgbClr val="C00000"/>
                    </a:solidFill>
                  </a:endParaRPr>
                </a:p>
              </p:txBody>
            </p:sp>
          </mc:Choice>
          <mc:Fallback xmlns="">
            <p:sp>
              <p:nvSpPr>
                <p:cNvPr id="98" name="TextBox 97">
                  <a:extLst>
                    <a:ext uri="{FF2B5EF4-FFF2-40B4-BE49-F238E27FC236}">
                      <a16:creationId xmlns:a16="http://schemas.microsoft.com/office/drawing/2014/main" id="{4EC3E59C-0802-6E00-DDE1-8FBE02C4CD3F}"/>
                    </a:ext>
                  </a:extLst>
                </p:cNvPr>
                <p:cNvSpPr txBox="1">
                  <a:spLocks noRot="1" noChangeAspect="1" noMove="1" noResize="1" noEditPoints="1" noAdjustHandles="1" noChangeArrowheads="1" noChangeShapeType="1" noTextEdit="1"/>
                </p:cNvSpPr>
                <p:nvPr/>
              </p:nvSpPr>
              <p:spPr>
                <a:xfrm>
                  <a:off x="5611267" y="1530916"/>
                  <a:ext cx="751009" cy="553998"/>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CD76C28A-1836-94A8-F0D7-EA85B148FCF2}"/>
                    </a:ext>
                  </a:extLst>
                </p:cNvPr>
                <p:cNvSpPr txBox="1"/>
                <p:nvPr/>
              </p:nvSpPr>
              <p:spPr>
                <a:xfrm>
                  <a:off x="7696972" y="1526561"/>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𝟑</m:t>
                        </m:r>
                      </m:oMath>
                    </m:oMathPara>
                  </a14:m>
                  <a:endParaRPr lang="en-IL" sz="3000" b="1" dirty="0">
                    <a:solidFill>
                      <a:srgbClr val="C00000"/>
                    </a:solidFill>
                  </a:endParaRPr>
                </a:p>
              </p:txBody>
            </p:sp>
          </mc:Choice>
          <mc:Fallback xmlns="">
            <p:sp>
              <p:nvSpPr>
                <p:cNvPr id="99" name="TextBox 98">
                  <a:extLst>
                    <a:ext uri="{FF2B5EF4-FFF2-40B4-BE49-F238E27FC236}">
                      <a16:creationId xmlns:a16="http://schemas.microsoft.com/office/drawing/2014/main" id="{CD76C28A-1836-94A8-F0D7-EA85B148FCF2}"/>
                    </a:ext>
                  </a:extLst>
                </p:cNvPr>
                <p:cNvSpPr txBox="1">
                  <a:spLocks noRot="1" noChangeAspect="1" noMove="1" noResize="1" noEditPoints="1" noAdjustHandles="1" noChangeArrowheads="1" noChangeShapeType="1" noTextEdit="1"/>
                </p:cNvSpPr>
                <p:nvPr/>
              </p:nvSpPr>
              <p:spPr>
                <a:xfrm>
                  <a:off x="7696972" y="1526561"/>
                  <a:ext cx="751009" cy="553998"/>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8ED5E694-28DD-18AB-0B94-4D3AE3C08A65}"/>
                    </a:ext>
                  </a:extLst>
                </p:cNvPr>
                <p:cNvSpPr txBox="1"/>
                <p:nvPr/>
              </p:nvSpPr>
              <p:spPr>
                <a:xfrm>
                  <a:off x="9887180" y="1522205"/>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𝟒</m:t>
                        </m:r>
                      </m:oMath>
                    </m:oMathPara>
                  </a14:m>
                  <a:endParaRPr lang="en-IL" sz="3000" b="1" dirty="0">
                    <a:solidFill>
                      <a:srgbClr val="C00000"/>
                    </a:solidFill>
                  </a:endParaRPr>
                </a:p>
              </p:txBody>
            </p:sp>
          </mc:Choice>
          <mc:Fallback xmlns="">
            <p:sp>
              <p:nvSpPr>
                <p:cNvPr id="100" name="TextBox 99">
                  <a:extLst>
                    <a:ext uri="{FF2B5EF4-FFF2-40B4-BE49-F238E27FC236}">
                      <a16:creationId xmlns:a16="http://schemas.microsoft.com/office/drawing/2014/main" id="{8ED5E694-28DD-18AB-0B94-4D3AE3C08A65}"/>
                    </a:ext>
                  </a:extLst>
                </p:cNvPr>
                <p:cNvSpPr txBox="1">
                  <a:spLocks noRot="1" noChangeAspect="1" noMove="1" noResize="1" noEditPoints="1" noAdjustHandles="1" noChangeArrowheads="1" noChangeShapeType="1" noTextEdit="1"/>
                </p:cNvSpPr>
                <p:nvPr/>
              </p:nvSpPr>
              <p:spPr>
                <a:xfrm>
                  <a:off x="9887180" y="1522205"/>
                  <a:ext cx="751009" cy="553998"/>
                </a:xfrm>
                <a:prstGeom prst="rect">
                  <a:avLst/>
                </a:prstGeom>
                <a:blipFill>
                  <a:blip r:embed="rId11"/>
                  <a:stretch>
                    <a:fillRect/>
                  </a:stretch>
                </a:blipFill>
              </p:spPr>
              <p:txBody>
                <a:bodyPr/>
                <a:lstStyle/>
                <a:p>
                  <a:r>
                    <a:rPr lang="en-IL">
                      <a:noFill/>
                    </a:rPr>
                    <a:t> </a:t>
                  </a:r>
                </a:p>
              </p:txBody>
            </p:sp>
          </mc:Fallback>
        </mc:AlternateContent>
      </p:grpSp>
      <p:sp>
        <p:nvSpPr>
          <p:cNvPr id="9" name="TextBox 8">
            <a:extLst>
              <a:ext uri="{FF2B5EF4-FFF2-40B4-BE49-F238E27FC236}">
                <a16:creationId xmlns:a16="http://schemas.microsoft.com/office/drawing/2014/main" id="{50BEB2FB-B9F1-D7E1-B26B-21C7410B5367}"/>
              </a:ext>
            </a:extLst>
          </p:cNvPr>
          <p:cNvSpPr txBox="1"/>
          <p:nvPr/>
        </p:nvSpPr>
        <p:spPr>
          <a:xfrm>
            <a:off x="3345144" y="6102257"/>
            <a:ext cx="6476449" cy="552784"/>
          </a:xfrm>
          <a:prstGeom prst="rect">
            <a:avLst/>
          </a:prstGeom>
          <a:solidFill>
            <a:schemeClr val="bg1"/>
          </a:solidFill>
        </p:spPr>
        <p:txBody>
          <a:bodyPr wrap="square" rtlCol="0">
            <a:spAutoFit/>
          </a:bodyPr>
          <a:lstStyle/>
          <a:p>
            <a:pPr algn="ctr"/>
            <a:r>
              <a:rPr lang="en-US" sz="3200" b="1" dirty="0">
                <a:solidFill>
                  <a:srgbClr val="C00000"/>
                </a:solidFill>
              </a:rPr>
              <a:t>keeps clock, strategy fixed ahead</a:t>
            </a:r>
          </a:p>
        </p:txBody>
      </p:sp>
    </p:spTree>
    <p:custDataLst>
      <p:tags r:id="rId1"/>
    </p:custDataLst>
    <p:extLst>
      <p:ext uri="{BB962C8B-B14F-4D97-AF65-F5344CB8AC3E}">
        <p14:creationId xmlns:p14="http://schemas.microsoft.com/office/powerpoint/2010/main" val="2819268219"/>
      </p:ext>
    </p:extLst>
  </p:cSld>
  <p:clrMapOvr>
    <a:masterClrMapping/>
  </p:clrMapOvr>
  <mc:AlternateContent xmlns:mc="http://schemas.openxmlformats.org/markup-compatibility/2006" xmlns:p14="http://schemas.microsoft.com/office/powerpoint/2010/main">
    <mc:Choice Requires="p14">
      <p:transition spd="slow" p14:dur="2000" advTm="158452"/>
    </mc:Choice>
    <mc:Fallback xmlns="">
      <p:transition spd="slow" advTm="158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 y="154826"/>
            <a:ext cx="10515600" cy="823070"/>
          </a:xfrm>
        </p:spPr>
        <p:txBody>
          <a:bodyPr>
            <a:normAutofit/>
          </a:bodyPr>
          <a:lstStyle/>
          <a:p>
            <a:r>
              <a:rPr lang="en-US" sz="4000" dirty="0"/>
              <a:t>Simulating Memoryless Behavior</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E5D5131-5B32-5E22-4B13-75EE0F6B9757}"/>
                  </a:ext>
                </a:extLst>
              </p:cNvPr>
              <p:cNvSpPr txBox="1"/>
              <p:nvPr/>
            </p:nvSpPr>
            <p:spPr>
              <a:xfrm>
                <a:off x="568275" y="1883573"/>
                <a:ext cx="10645825" cy="1533690"/>
              </a:xfrm>
              <a:prstGeom prst="rect">
                <a:avLst/>
              </a:prstGeom>
              <a:noFill/>
            </p:spPr>
            <p:txBody>
              <a:bodyPr wrap="square">
                <a:spAutoFit/>
              </a:bodyPr>
              <a:lstStyle/>
              <a:p>
                <a:r>
                  <a:rPr lang="en-US" sz="3000" b="1" dirty="0">
                    <a:solidFill>
                      <a:schemeClr val="tx1"/>
                    </a:solidFill>
                  </a:rPr>
                  <a:t>To make </a:t>
                </a:r>
                <a14:m>
                  <m:oMath xmlns:m="http://schemas.openxmlformats.org/officeDocument/2006/math">
                    <m:r>
                      <a:rPr lang="en-US" sz="3000" b="1" i="1" dirty="0" smtClean="0">
                        <a:solidFill>
                          <a:schemeClr val="tx1"/>
                        </a:solidFill>
                        <a:latin typeface="Cambria Math" panose="02040503050406030204" pitchFamily="18" charset="0"/>
                      </a:rPr>
                      <m:t>𝒊</m:t>
                    </m:r>
                  </m:oMath>
                </a14:m>
                <a:r>
                  <a:rPr lang="en-US" sz="3000" b="1" dirty="0">
                    <a:solidFill>
                      <a:schemeClr val="tx1"/>
                    </a:solidFill>
                  </a:rPr>
                  <a:t>-</a:t>
                </a:r>
                <a:r>
                  <a:rPr lang="en-US" sz="3000" b="1" dirty="0" err="1">
                    <a:solidFill>
                      <a:schemeClr val="tx1"/>
                    </a:solidFill>
                  </a:rPr>
                  <a:t>th</a:t>
                </a:r>
                <a:r>
                  <a:rPr lang="en-US" sz="3000" b="1" dirty="0">
                    <a:solidFill>
                      <a:schemeClr val="tx1"/>
                    </a:solidFill>
                  </a:rPr>
                  <a:t> query </a:t>
                </a:r>
                <a14:m>
                  <m:oMath xmlns:m="http://schemas.openxmlformats.org/officeDocument/2006/math">
                    <m:sSub>
                      <m:sSubPr>
                        <m:ctrlPr>
                          <a:rPr lang="en-US" sz="3000" b="1" i="1" dirty="0" smtClean="0">
                            <a:solidFill>
                              <a:srgbClr val="C00000"/>
                            </a:solidFill>
                            <a:latin typeface="Cambria Math" panose="02040503050406030204" pitchFamily="18" charset="0"/>
                          </a:rPr>
                        </m:ctrlPr>
                      </m:sSubPr>
                      <m:e>
                        <m:r>
                          <a:rPr lang="en-US" sz="3000" b="1" i="1" dirty="0" smtClean="0">
                            <a:solidFill>
                              <a:srgbClr val="C00000"/>
                            </a:solidFill>
                            <a:latin typeface="Cambria Math" panose="02040503050406030204" pitchFamily="18" charset="0"/>
                          </a:rPr>
                          <m:t>𝒒</m:t>
                        </m:r>
                      </m:e>
                      <m:sub>
                        <m:r>
                          <a:rPr lang="en-US" sz="3000" b="1" i="1" dirty="0" smtClean="0">
                            <a:solidFill>
                              <a:srgbClr val="C00000"/>
                            </a:solidFill>
                            <a:latin typeface="Cambria Math" panose="02040503050406030204" pitchFamily="18" charset="0"/>
                          </a:rPr>
                          <m:t>𝒊</m:t>
                        </m:r>
                      </m:sub>
                    </m:sSub>
                  </m:oMath>
                </a14:m>
                <a:r>
                  <a:rPr lang="en-US" sz="3000" b="1" dirty="0">
                    <a:solidFill>
                      <a:schemeClr val="tx1"/>
                    </a:solidFill>
                  </a:rPr>
                  <a:t>:</a:t>
                </a:r>
              </a:p>
              <a:p>
                <a:r>
                  <a:rPr lang="en-US" sz="3000" b="1" dirty="0"/>
                  <a:t>		                       </a:t>
                </a:r>
                <a14:m>
                  <m:oMath xmlns:m="http://schemas.openxmlformats.org/officeDocument/2006/math">
                    <m:sSub>
                      <m:sSubPr>
                        <m:ctrlPr>
                          <a:rPr lang="en-US" sz="3000" b="1" i="1" dirty="0" smtClean="0">
                            <a:solidFill>
                              <a:schemeClr val="tx1"/>
                            </a:solidFill>
                            <a:latin typeface="Cambria Math" panose="02040503050406030204" pitchFamily="18" charset="0"/>
                          </a:rPr>
                        </m:ctrlPr>
                      </m:sSubPr>
                      <m:e>
                        <m:acc>
                          <m:accPr>
                            <m:chr m:val="̃"/>
                            <m:ctrlPr>
                              <a:rPr lang="en-US" sz="3000" b="1" i="1" dirty="0" smtClean="0">
                                <a:solidFill>
                                  <a:schemeClr val="tx1"/>
                                </a:solidFill>
                                <a:latin typeface="Cambria Math" panose="02040503050406030204" pitchFamily="18" charset="0"/>
                              </a:rPr>
                            </m:ctrlPr>
                          </m:accPr>
                          <m:e>
                            <m:r>
                              <a:rPr lang="en-US" sz="3000" b="1" i="1" dirty="0" smtClean="0">
                                <a:solidFill>
                                  <a:schemeClr val="tx1"/>
                                </a:solidFill>
                                <a:latin typeface="Cambria Math" panose="02040503050406030204" pitchFamily="18" charset="0"/>
                              </a:rPr>
                              <m:t>𝒒</m:t>
                            </m:r>
                          </m:e>
                        </m:acc>
                      </m:e>
                      <m:sub>
                        <m:r>
                          <a:rPr lang="en-US" sz="3000" b="1" i="1" dirty="0" smtClean="0">
                            <a:solidFill>
                              <a:schemeClr val="tx1"/>
                            </a:solidFill>
                            <a:latin typeface="Cambria Math" panose="02040503050406030204" pitchFamily="18" charset="0"/>
                          </a:rPr>
                          <m:t>𝒊</m:t>
                        </m:r>
                        <m:r>
                          <a:rPr lang="en-US" sz="3000" b="1" i="1" dirty="0" smtClean="0">
                            <a:solidFill>
                              <a:schemeClr val="tx1"/>
                            </a:solidFill>
                            <a:latin typeface="Cambria Math" panose="02040503050406030204" pitchFamily="18" charset="0"/>
                          </a:rPr>
                          <m:t>𝟏</m:t>
                        </m:r>
                      </m:sub>
                    </m:sSub>
                    <m:r>
                      <a:rPr lang="en-US" sz="3000" b="1" i="1" dirty="0" smtClean="0">
                        <a:latin typeface="Cambria Math" panose="02040503050406030204" pitchFamily="18" charset="0"/>
                      </a:rPr>
                      <m:t>,…,</m:t>
                    </m:r>
                    <m:sSub>
                      <m:sSubPr>
                        <m:ctrlPr>
                          <a:rPr lang="en-US" sz="3000" b="1" i="1" dirty="0">
                            <a:latin typeface="Cambria Math" panose="02040503050406030204" pitchFamily="18" charset="0"/>
                          </a:rPr>
                        </m:ctrlPr>
                      </m:sSubPr>
                      <m:e>
                        <m:acc>
                          <m:accPr>
                            <m:chr m:val="̃"/>
                            <m:ctrlPr>
                              <a:rPr lang="en-US" sz="3000" b="1" i="1" dirty="0">
                                <a:latin typeface="Cambria Math" panose="02040503050406030204" pitchFamily="18" charset="0"/>
                              </a:rPr>
                            </m:ctrlPr>
                          </m:accPr>
                          <m:e>
                            <m:r>
                              <a:rPr lang="en-US" sz="3000" b="1" i="1" dirty="0">
                                <a:latin typeface="Cambria Math" panose="02040503050406030204" pitchFamily="18" charset="0"/>
                              </a:rPr>
                              <m:t>𝒒</m:t>
                            </m:r>
                          </m:e>
                        </m:acc>
                      </m:e>
                      <m:sub>
                        <m:r>
                          <a:rPr lang="en-US" sz="3000" b="1" i="1" dirty="0">
                            <a:latin typeface="Cambria Math" panose="02040503050406030204" pitchFamily="18" charset="0"/>
                          </a:rPr>
                          <m:t>𝒊</m:t>
                        </m:r>
                        <m:r>
                          <a:rPr lang="en-US" sz="3000" b="1" i="1" dirty="0" smtClean="0">
                            <a:latin typeface="Cambria Math" panose="02040503050406030204" pitchFamily="18" charset="0"/>
                          </a:rPr>
                          <m:t>𝒕</m:t>
                        </m:r>
                      </m:sub>
                    </m:sSub>
                    <m:r>
                      <a:rPr lang="en-US" sz="3000" b="1" i="1" dirty="0" smtClean="0">
                        <a:latin typeface="Cambria Math" panose="02040503050406030204" pitchFamily="18" charset="0"/>
                      </a:rPr>
                      <m:t>←</m:t>
                    </m:r>
                    <m:sSub>
                      <m:sSubPr>
                        <m:ctrlPr>
                          <a:rPr lang="en-US" sz="3000" b="1" i="1" dirty="0" smtClean="0">
                            <a:latin typeface="Cambria Math" panose="02040503050406030204" pitchFamily="18" charset="0"/>
                          </a:rPr>
                        </m:ctrlPr>
                      </m:sSubPr>
                      <m:e>
                        <m:r>
                          <a:rPr lang="en-US" sz="3000" b="1" i="1" dirty="0" smtClean="0">
                            <a:latin typeface="Cambria Math" panose="02040503050406030204" pitchFamily="18" charset="0"/>
                          </a:rPr>
                          <m:t>𝑸</m:t>
                        </m:r>
                      </m:e>
                      <m:sub>
                        <m:r>
                          <a:rPr lang="en-US" sz="3000" b="1" i="1" dirty="0" smtClean="0">
                            <a:latin typeface="Cambria Math" panose="02040503050406030204" pitchFamily="18" charset="0"/>
                          </a:rPr>
                          <m:t>𝒊</m:t>
                        </m:r>
                      </m:sub>
                    </m:sSub>
                  </m:oMath>
                </a14:m>
                <a:r>
                  <a:rPr lang="en-US" sz="3000" b="1" dirty="0"/>
                  <a:t>  </a:t>
                </a:r>
                <a:r>
                  <a:rPr lang="en-US" sz="3000" dirty="0"/>
                  <a:t>marginal of </a:t>
                </a:r>
                <a14:m>
                  <m:oMath xmlns:m="http://schemas.openxmlformats.org/officeDocument/2006/math">
                    <m:r>
                      <a:rPr lang="en-US" sz="3000" i="1" dirty="0" smtClean="0">
                        <a:latin typeface="Cambria Math" panose="02040503050406030204" pitchFamily="18" charset="0"/>
                      </a:rPr>
                      <m:t>𝑖</m:t>
                    </m:r>
                  </m:oMath>
                </a14:m>
                <a:r>
                  <a:rPr lang="en-US" sz="3000" dirty="0"/>
                  <a:t>-</a:t>
                </a:r>
                <a:r>
                  <a:rPr lang="en-US" sz="3000" dirty="0" err="1"/>
                  <a:t>th</a:t>
                </a:r>
                <a:r>
                  <a:rPr lang="en-US" sz="3000" dirty="0"/>
                  <a:t> query</a:t>
                </a:r>
                <a:r>
                  <a:rPr lang="en-US" sz="3000" b="1" dirty="0"/>
                  <a:t>	</a:t>
                </a:r>
              </a:p>
              <a:p>
                <a:r>
                  <a:rPr lang="en-US" sz="3000" dirty="0"/>
                  <a:t>                                            plant “real” </a:t>
                </a:r>
                <a14:m>
                  <m:oMath xmlns:m="http://schemas.openxmlformats.org/officeDocument/2006/math">
                    <m:sSub>
                      <m:sSubPr>
                        <m:ctrlPr>
                          <a:rPr lang="en-US" sz="3000" b="1" i="1" dirty="0" smtClean="0">
                            <a:solidFill>
                              <a:srgbClr val="C00000"/>
                            </a:solidFill>
                            <a:latin typeface="Cambria Math" panose="02040503050406030204" pitchFamily="18" charset="0"/>
                          </a:rPr>
                        </m:ctrlPr>
                      </m:sSubPr>
                      <m:e>
                        <m:r>
                          <a:rPr lang="en-US" sz="3000" b="1" i="1" dirty="0" smtClean="0">
                            <a:solidFill>
                              <a:srgbClr val="C00000"/>
                            </a:solidFill>
                            <a:latin typeface="Cambria Math" panose="02040503050406030204" pitchFamily="18" charset="0"/>
                          </a:rPr>
                          <m:t>𝒒</m:t>
                        </m:r>
                      </m:e>
                      <m:sub>
                        <m:r>
                          <a:rPr lang="en-US" sz="3000" b="1" i="1" dirty="0" smtClean="0">
                            <a:solidFill>
                              <a:srgbClr val="C00000"/>
                            </a:solidFill>
                            <a:latin typeface="Cambria Math" panose="02040503050406030204" pitchFamily="18" charset="0"/>
                          </a:rPr>
                          <m:t>𝒊</m:t>
                        </m:r>
                      </m:sub>
                    </m:sSub>
                  </m:oMath>
                </a14:m>
                <a:r>
                  <a:rPr lang="en-US" sz="3000" b="1" dirty="0">
                    <a:solidFill>
                      <a:schemeClr val="tx1"/>
                    </a:solidFill>
                  </a:rPr>
                  <a:t> </a:t>
                </a:r>
                <a:r>
                  <a:rPr lang="en-US" sz="3000" dirty="0"/>
                  <a:t>in random location</a:t>
                </a:r>
                <a:endParaRPr lang="en-IL" sz="3000" b="1" dirty="0">
                  <a:solidFill>
                    <a:schemeClr val="tx1"/>
                  </a:solidFill>
                </a:endParaRPr>
              </a:p>
            </p:txBody>
          </p:sp>
        </mc:Choice>
        <mc:Fallback xmlns="">
          <p:sp>
            <p:nvSpPr>
              <p:cNvPr id="12" name="TextBox 11">
                <a:extLst>
                  <a:ext uri="{FF2B5EF4-FFF2-40B4-BE49-F238E27FC236}">
                    <a16:creationId xmlns:a16="http://schemas.microsoft.com/office/drawing/2014/main" id="{7E5D5131-5B32-5E22-4B13-75EE0F6B9757}"/>
                  </a:ext>
                </a:extLst>
              </p:cNvPr>
              <p:cNvSpPr txBox="1">
                <a:spLocks noRot="1" noChangeAspect="1" noMove="1" noResize="1" noEditPoints="1" noAdjustHandles="1" noChangeArrowheads="1" noChangeShapeType="1" noTextEdit="1"/>
              </p:cNvSpPr>
              <p:nvPr/>
            </p:nvSpPr>
            <p:spPr>
              <a:xfrm>
                <a:off x="568275" y="1883573"/>
                <a:ext cx="10645825" cy="1533690"/>
              </a:xfrm>
              <a:prstGeom prst="rect">
                <a:avLst/>
              </a:prstGeom>
              <a:blipFill>
                <a:blip r:embed="rId4"/>
                <a:stretch>
                  <a:fillRect l="-1317" t="-4762" b="-7937"/>
                </a:stretch>
              </a:blipFill>
            </p:spPr>
            <p:txBody>
              <a:bodyPr/>
              <a:lstStyle/>
              <a:p>
                <a:r>
                  <a:rPr lang="en-IL">
                    <a:noFill/>
                  </a:rPr>
                  <a:t> </a:t>
                </a:r>
              </a:p>
            </p:txBody>
          </p:sp>
        </mc:Fallback>
      </mc:AlternateContent>
      <p:sp>
        <p:nvSpPr>
          <p:cNvPr id="25" name="TextBox 24">
            <a:extLst>
              <a:ext uri="{FF2B5EF4-FFF2-40B4-BE49-F238E27FC236}">
                <a16:creationId xmlns:a16="http://schemas.microsoft.com/office/drawing/2014/main" id="{6146A7FF-28A8-C5C9-C5C6-96F54D3B746A}"/>
              </a:ext>
            </a:extLst>
          </p:cNvPr>
          <p:cNvSpPr txBox="1"/>
          <p:nvPr/>
        </p:nvSpPr>
        <p:spPr>
          <a:xfrm>
            <a:off x="562821" y="1082324"/>
            <a:ext cx="11371545" cy="1015663"/>
          </a:xfrm>
          <a:prstGeom prst="rect">
            <a:avLst/>
          </a:prstGeom>
          <a:noFill/>
        </p:spPr>
        <p:txBody>
          <a:bodyPr wrap="square">
            <a:spAutoFit/>
          </a:bodyPr>
          <a:lstStyle/>
          <a:p>
            <a:r>
              <a:rPr lang="en-US" sz="3000" b="1" dirty="0">
                <a:solidFill>
                  <a:schemeClr val="tx1"/>
                </a:solidFill>
              </a:rPr>
              <a:t>Idea: </a:t>
            </a:r>
            <a:r>
              <a:rPr lang="en-US" sz="3000" dirty="0">
                <a:solidFill>
                  <a:schemeClr val="tx1"/>
                </a:solidFill>
              </a:rPr>
              <a:t>adversary state </a:t>
            </a:r>
            <a:r>
              <a:rPr lang="en-US" sz="3000" dirty="0">
                <a:solidFill>
                  <a:srgbClr val="C00000"/>
                </a:solidFill>
              </a:rPr>
              <a:t>poly-bounded</a:t>
            </a:r>
            <a:r>
              <a:rPr lang="en-US" sz="3000" dirty="0">
                <a:solidFill>
                  <a:schemeClr val="tx1"/>
                </a:solidFill>
              </a:rPr>
              <a:t>, limited memory of</a:t>
            </a:r>
            <a:r>
              <a:rPr lang="en-US" sz="3000" dirty="0"/>
              <a:t> past queries</a:t>
            </a:r>
            <a:endParaRPr lang="en-US" sz="3000" b="1" dirty="0">
              <a:solidFill>
                <a:schemeClr val="tx1"/>
              </a:solidFill>
            </a:endParaRPr>
          </a:p>
          <a:p>
            <a:r>
              <a:rPr lang="en-US" sz="3000" b="1" dirty="0"/>
              <a:t>			</a:t>
            </a:r>
            <a:endParaRPr lang="en-IL" sz="3000" b="1" dirty="0">
              <a:solidFill>
                <a:schemeClr val="tx1"/>
              </a:solidFill>
            </a:endParaRPr>
          </a:p>
        </p:txBody>
      </p:sp>
      <p:grpSp>
        <p:nvGrpSpPr>
          <p:cNvPr id="33" name="Group 32">
            <a:extLst>
              <a:ext uri="{FF2B5EF4-FFF2-40B4-BE49-F238E27FC236}">
                <a16:creationId xmlns:a16="http://schemas.microsoft.com/office/drawing/2014/main" id="{5887E361-0FDE-0BFB-1DC9-361781A5B32A}"/>
              </a:ext>
            </a:extLst>
          </p:cNvPr>
          <p:cNvGrpSpPr/>
          <p:nvPr/>
        </p:nvGrpSpPr>
        <p:grpSpPr>
          <a:xfrm>
            <a:off x="500378" y="3644395"/>
            <a:ext cx="11281592" cy="1416347"/>
            <a:chOff x="500378" y="3644395"/>
            <a:chExt cx="11281592" cy="1416347"/>
          </a:xfrm>
        </p:grpSpPr>
        <p:grpSp>
          <p:nvGrpSpPr>
            <p:cNvPr id="3" name="Group 2">
              <a:extLst>
                <a:ext uri="{FF2B5EF4-FFF2-40B4-BE49-F238E27FC236}">
                  <a16:creationId xmlns:a16="http://schemas.microsoft.com/office/drawing/2014/main" id="{865B4098-46A9-AEE0-33E1-9AD56E03775B}"/>
                </a:ext>
              </a:extLst>
            </p:cNvPr>
            <p:cNvGrpSpPr/>
            <p:nvPr/>
          </p:nvGrpSpPr>
          <p:grpSpPr>
            <a:xfrm>
              <a:off x="2179627" y="3644395"/>
              <a:ext cx="8217262" cy="1215369"/>
              <a:chOff x="2560627" y="1282195"/>
              <a:chExt cx="8217262" cy="1215369"/>
            </a:xfrm>
          </p:grpSpPr>
          <p:grpSp>
            <p:nvGrpSpPr>
              <p:cNvPr id="5" name="Group 4">
                <a:extLst>
                  <a:ext uri="{FF2B5EF4-FFF2-40B4-BE49-F238E27FC236}">
                    <a16:creationId xmlns:a16="http://schemas.microsoft.com/office/drawing/2014/main" id="{9FFFC74D-BBAA-3055-1FE7-4781714437B6}"/>
                  </a:ext>
                </a:extLst>
              </p:cNvPr>
              <p:cNvGrpSpPr/>
              <p:nvPr/>
            </p:nvGrpSpPr>
            <p:grpSpPr>
              <a:xfrm>
                <a:off x="2560627" y="1286550"/>
                <a:ext cx="1634836" cy="1197953"/>
                <a:chOff x="2205027" y="1390769"/>
                <a:chExt cx="1634836" cy="1929314"/>
              </a:xfrm>
            </p:grpSpPr>
            <p:grpSp>
              <p:nvGrpSpPr>
                <p:cNvPr id="84" name="Group 83">
                  <a:extLst>
                    <a:ext uri="{FF2B5EF4-FFF2-40B4-BE49-F238E27FC236}">
                      <a16:creationId xmlns:a16="http://schemas.microsoft.com/office/drawing/2014/main" id="{5B394D03-BBAD-1750-85E3-F66512F9E06F}"/>
                    </a:ext>
                  </a:extLst>
                </p:cNvPr>
                <p:cNvGrpSpPr/>
                <p:nvPr/>
              </p:nvGrpSpPr>
              <p:grpSpPr>
                <a:xfrm rot="16200000">
                  <a:off x="2688189" y="2820884"/>
                  <a:ext cx="678115" cy="320284"/>
                  <a:chOff x="5889574" y="2084942"/>
                  <a:chExt cx="1092112" cy="387543"/>
                </a:xfrm>
              </p:grpSpPr>
              <p:cxnSp>
                <p:nvCxnSpPr>
                  <p:cNvPr id="86" name="Straight Arrow Connector 85">
                    <a:extLst>
                      <a:ext uri="{FF2B5EF4-FFF2-40B4-BE49-F238E27FC236}">
                        <a16:creationId xmlns:a16="http://schemas.microsoft.com/office/drawing/2014/main" id="{C40B8D91-33A3-2433-E212-71E9C0EC9E4D}"/>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D029411-9719-15FF-9890-063B27EB6B70}"/>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85" name="Rounded Rectangle 17">
                  <a:extLst>
                    <a:ext uri="{FF2B5EF4-FFF2-40B4-BE49-F238E27FC236}">
                      <a16:creationId xmlns:a16="http://schemas.microsoft.com/office/drawing/2014/main" id="{03DA1716-772D-6E8B-6DE2-D56BB51877F7}"/>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6" name="Group 5">
                <a:extLst>
                  <a:ext uri="{FF2B5EF4-FFF2-40B4-BE49-F238E27FC236}">
                    <a16:creationId xmlns:a16="http://schemas.microsoft.com/office/drawing/2014/main" id="{9ABF30FA-73AE-C507-6BB2-4FDE021D7688}"/>
                  </a:ext>
                </a:extLst>
              </p:cNvPr>
              <p:cNvGrpSpPr/>
              <p:nvPr/>
            </p:nvGrpSpPr>
            <p:grpSpPr>
              <a:xfrm>
                <a:off x="4702939" y="1282195"/>
                <a:ext cx="1634836" cy="1197953"/>
                <a:chOff x="3637588" y="1360288"/>
                <a:chExt cx="1634836" cy="1929314"/>
              </a:xfrm>
            </p:grpSpPr>
            <p:grpSp>
              <p:nvGrpSpPr>
                <p:cNvPr id="77" name="Group 76">
                  <a:extLst>
                    <a:ext uri="{FF2B5EF4-FFF2-40B4-BE49-F238E27FC236}">
                      <a16:creationId xmlns:a16="http://schemas.microsoft.com/office/drawing/2014/main" id="{9BF466D7-4D07-F38A-CC65-630BB428C98A}"/>
                    </a:ext>
                  </a:extLst>
                </p:cNvPr>
                <p:cNvGrpSpPr/>
                <p:nvPr/>
              </p:nvGrpSpPr>
              <p:grpSpPr>
                <a:xfrm rot="16200000">
                  <a:off x="4120750" y="2790403"/>
                  <a:ext cx="678115" cy="320284"/>
                  <a:chOff x="5889574" y="2084942"/>
                  <a:chExt cx="1092112" cy="387543"/>
                </a:xfrm>
              </p:grpSpPr>
              <p:cxnSp>
                <p:nvCxnSpPr>
                  <p:cNvPr id="79" name="Straight Arrow Connector 78">
                    <a:extLst>
                      <a:ext uri="{FF2B5EF4-FFF2-40B4-BE49-F238E27FC236}">
                        <a16:creationId xmlns:a16="http://schemas.microsoft.com/office/drawing/2014/main" id="{2D98A433-C8EF-FF7A-DCCB-C70D7E39A4C3}"/>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2B24A64-A225-7C64-AE54-7C5DD5356777}"/>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78" name="Rounded Rectangle 17">
                  <a:extLst>
                    <a:ext uri="{FF2B5EF4-FFF2-40B4-BE49-F238E27FC236}">
                      <a16:creationId xmlns:a16="http://schemas.microsoft.com/office/drawing/2014/main" id="{A6E54EC7-4DD0-B618-0A0D-4BB9E4771863}"/>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7" name="Group 6">
                <a:extLst>
                  <a:ext uri="{FF2B5EF4-FFF2-40B4-BE49-F238E27FC236}">
                    <a16:creationId xmlns:a16="http://schemas.microsoft.com/office/drawing/2014/main" id="{B26BC6BF-6A97-EA8C-35F8-79EFF7B51AB0}"/>
                  </a:ext>
                </a:extLst>
              </p:cNvPr>
              <p:cNvGrpSpPr/>
              <p:nvPr/>
            </p:nvGrpSpPr>
            <p:grpSpPr>
              <a:xfrm>
                <a:off x="6845251" y="1290903"/>
                <a:ext cx="1634836" cy="1197953"/>
                <a:chOff x="3637588" y="1360288"/>
                <a:chExt cx="1634836" cy="1929314"/>
              </a:xfrm>
            </p:grpSpPr>
            <p:grpSp>
              <p:nvGrpSpPr>
                <p:cNvPr id="23" name="Group 22">
                  <a:extLst>
                    <a:ext uri="{FF2B5EF4-FFF2-40B4-BE49-F238E27FC236}">
                      <a16:creationId xmlns:a16="http://schemas.microsoft.com/office/drawing/2014/main" id="{CA222D00-E941-E253-668B-08F2A5D5EC17}"/>
                    </a:ext>
                  </a:extLst>
                </p:cNvPr>
                <p:cNvGrpSpPr/>
                <p:nvPr/>
              </p:nvGrpSpPr>
              <p:grpSpPr>
                <a:xfrm rot="16200000">
                  <a:off x="4120750" y="2790403"/>
                  <a:ext cx="678115" cy="320284"/>
                  <a:chOff x="5889574" y="2084942"/>
                  <a:chExt cx="1092112" cy="387543"/>
                </a:xfrm>
              </p:grpSpPr>
              <p:cxnSp>
                <p:nvCxnSpPr>
                  <p:cNvPr id="75" name="Straight Arrow Connector 74">
                    <a:extLst>
                      <a:ext uri="{FF2B5EF4-FFF2-40B4-BE49-F238E27FC236}">
                        <a16:creationId xmlns:a16="http://schemas.microsoft.com/office/drawing/2014/main" id="{C76774B9-E1FE-4AC7-02EF-048A0428CB5C}"/>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FF8A9A7-294E-17A2-3AF2-0BB78C526BAD}"/>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4" name="Rounded Rectangle 17">
                  <a:extLst>
                    <a:ext uri="{FF2B5EF4-FFF2-40B4-BE49-F238E27FC236}">
                      <a16:creationId xmlns:a16="http://schemas.microsoft.com/office/drawing/2014/main" id="{E22E4B20-6432-7039-9D3C-FD9FCACF4E2A}"/>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8" name="Group 7">
                <a:extLst>
                  <a:ext uri="{FF2B5EF4-FFF2-40B4-BE49-F238E27FC236}">
                    <a16:creationId xmlns:a16="http://schemas.microsoft.com/office/drawing/2014/main" id="{47E05A1A-F3A3-50DF-4233-29359B41B2A2}"/>
                  </a:ext>
                </a:extLst>
              </p:cNvPr>
              <p:cNvGrpSpPr/>
              <p:nvPr/>
            </p:nvGrpSpPr>
            <p:grpSpPr>
              <a:xfrm>
                <a:off x="8987564" y="1299611"/>
                <a:ext cx="1634836" cy="1197953"/>
                <a:chOff x="3637588" y="1360288"/>
                <a:chExt cx="1634836" cy="1929314"/>
              </a:xfrm>
            </p:grpSpPr>
            <p:grpSp>
              <p:nvGrpSpPr>
                <p:cNvPr id="19" name="Group 18">
                  <a:extLst>
                    <a:ext uri="{FF2B5EF4-FFF2-40B4-BE49-F238E27FC236}">
                      <a16:creationId xmlns:a16="http://schemas.microsoft.com/office/drawing/2014/main" id="{846E7F71-1562-CFBF-0CBD-1416D72DDA94}"/>
                    </a:ext>
                  </a:extLst>
                </p:cNvPr>
                <p:cNvGrpSpPr/>
                <p:nvPr/>
              </p:nvGrpSpPr>
              <p:grpSpPr>
                <a:xfrm rot="16200000">
                  <a:off x="4120750" y="2790403"/>
                  <a:ext cx="678115" cy="320284"/>
                  <a:chOff x="5889574" y="2084942"/>
                  <a:chExt cx="1092112" cy="387543"/>
                </a:xfrm>
              </p:grpSpPr>
              <p:cxnSp>
                <p:nvCxnSpPr>
                  <p:cNvPr id="21" name="Straight Arrow Connector 20">
                    <a:extLst>
                      <a:ext uri="{FF2B5EF4-FFF2-40B4-BE49-F238E27FC236}">
                        <a16:creationId xmlns:a16="http://schemas.microsoft.com/office/drawing/2014/main" id="{B21DCBAA-69F4-1AEB-B351-47539519662A}"/>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4B044DB-3FEA-B9B1-CFFB-621BBABB7DFB}"/>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0" name="Rounded Rectangle 17">
                  <a:extLst>
                    <a:ext uri="{FF2B5EF4-FFF2-40B4-BE49-F238E27FC236}">
                      <a16:creationId xmlns:a16="http://schemas.microsoft.com/office/drawing/2014/main" id="{C1E72792-4580-54E1-28A8-EDA6AEEE6C5B}"/>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F3F2903-269B-09CD-8ED1-244FB9288353}"/>
                      </a:ext>
                    </a:extLst>
                  </p:cNvPr>
                  <p:cNvSpPr txBox="1"/>
                  <p:nvPr/>
                </p:nvSpPr>
                <p:spPr>
                  <a:xfrm>
                    <a:off x="3573823" y="150914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he-IL" sz="3000" b="1" i="1" smtClean="0">
                                  <a:solidFill>
                                    <a:srgbClr val="C00000"/>
                                  </a:solidFill>
                                  <a:latin typeface="Cambria Math" panose="02040503050406030204" pitchFamily="18" charset="0"/>
                                </a:rPr>
                                <m:t>𝝍</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1" name="TextBox 10">
                    <a:extLst>
                      <a:ext uri="{FF2B5EF4-FFF2-40B4-BE49-F238E27FC236}">
                        <a16:creationId xmlns:a16="http://schemas.microsoft.com/office/drawing/2014/main" id="{0F3F2903-269B-09CD-8ED1-244FB9288353}"/>
                      </a:ext>
                    </a:extLst>
                  </p:cNvPr>
                  <p:cNvSpPr txBox="1">
                    <a:spLocks noRot="1" noChangeAspect="1" noMove="1" noResize="1" noEditPoints="1" noAdjustHandles="1" noChangeArrowheads="1" noChangeShapeType="1" noTextEdit="1"/>
                  </p:cNvSpPr>
                  <p:nvPr/>
                </p:nvSpPr>
                <p:spPr>
                  <a:xfrm>
                    <a:off x="3573823" y="1509146"/>
                    <a:ext cx="751009" cy="553998"/>
                  </a:xfrm>
                  <a:prstGeom prst="rect">
                    <a:avLst/>
                  </a:prstGeom>
                  <a:blipFill>
                    <a:blip r:embed="rId5"/>
                    <a:stretch>
                      <a:fillRect r="-645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14B1979-AB12-2E02-051A-EE0DE3FFC7AF}"/>
                      </a:ext>
                    </a:extLst>
                  </p:cNvPr>
                  <p:cNvSpPr txBox="1"/>
                  <p:nvPr/>
                </p:nvSpPr>
                <p:spPr>
                  <a:xfrm>
                    <a:off x="5750967" y="153091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𝝋</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3" name="TextBox 12">
                    <a:extLst>
                      <a:ext uri="{FF2B5EF4-FFF2-40B4-BE49-F238E27FC236}">
                        <a16:creationId xmlns:a16="http://schemas.microsoft.com/office/drawing/2014/main" id="{314B1979-AB12-2E02-051A-EE0DE3FFC7AF}"/>
                      </a:ext>
                    </a:extLst>
                  </p:cNvPr>
                  <p:cNvSpPr txBox="1">
                    <a:spLocks noRot="1" noChangeAspect="1" noMove="1" noResize="1" noEditPoints="1" noAdjustHandles="1" noChangeArrowheads="1" noChangeShapeType="1" noTextEdit="1"/>
                  </p:cNvSpPr>
                  <p:nvPr/>
                </p:nvSpPr>
                <p:spPr>
                  <a:xfrm>
                    <a:off x="5750967" y="1530916"/>
                    <a:ext cx="751009" cy="553998"/>
                  </a:xfrm>
                  <a:prstGeom prst="rect">
                    <a:avLst/>
                  </a:prstGeom>
                  <a:blipFill>
                    <a:blip r:embed="rId6"/>
                    <a:stretch>
                      <a:fillRect r="-564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4B44D89-77A5-D50C-EE85-B8B31D1AEF45}"/>
                      </a:ext>
                    </a:extLst>
                  </p:cNvPr>
                  <p:cNvSpPr txBox="1"/>
                  <p:nvPr/>
                </p:nvSpPr>
                <p:spPr>
                  <a:xfrm>
                    <a:off x="7836672" y="1526561"/>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𝝆</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4" name="TextBox 13">
                    <a:extLst>
                      <a:ext uri="{FF2B5EF4-FFF2-40B4-BE49-F238E27FC236}">
                        <a16:creationId xmlns:a16="http://schemas.microsoft.com/office/drawing/2014/main" id="{84B44D89-77A5-D50C-EE85-B8B31D1AEF45}"/>
                      </a:ext>
                    </a:extLst>
                  </p:cNvPr>
                  <p:cNvSpPr txBox="1">
                    <a:spLocks noRot="1" noChangeAspect="1" noMove="1" noResize="1" noEditPoints="1" noAdjustHandles="1" noChangeArrowheads="1" noChangeShapeType="1" noTextEdit="1"/>
                  </p:cNvSpPr>
                  <p:nvPr/>
                </p:nvSpPr>
                <p:spPr>
                  <a:xfrm>
                    <a:off x="7836672" y="1526561"/>
                    <a:ext cx="751009" cy="553998"/>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EF602C8-C395-394C-A564-20BBEBB096E2}"/>
                      </a:ext>
                    </a:extLst>
                  </p:cNvPr>
                  <p:cNvSpPr txBox="1"/>
                  <p:nvPr/>
                </p:nvSpPr>
                <p:spPr>
                  <a:xfrm>
                    <a:off x="10026880" y="1522205"/>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𝜻</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15" name="TextBox 14">
                    <a:extLst>
                      <a:ext uri="{FF2B5EF4-FFF2-40B4-BE49-F238E27FC236}">
                        <a16:creationId xmlns:a16="http://schemas.microsoft.com/office/drawing/2014/main" id="{6EF602C8-C395-394C-A564-20BBEBB096E2}"/>
                      </a:ext>
                    </a:extLst>
                  </p:cNvPr>
                  <p:cNvSpPr txBox="1">
                    <a:spLocks noRot="1" noChangeAspect="1" noMove="1" noResize="1" noEditPoints="1" noAdjustHandles="1" noChangeArrowheads="1" noChangeShapeType="1" noTextEdit="1"/>
                  </p:cNvSpPr>
                  <p:nvPr/>
                </p:nvSpPr>
                <p:spPr>
                  <a:xfrm>
                    <a:off x="10026880" y="1522205"/>
                    <a:ext cx="751009" cy="553998"/>
                  </a:xfrm>
                  <a:prstGeom prst="rect">
                    <a:avLst/>
                  </a:prstGeom>
                  <a:blipFill>
                    <a:blip r:embed="rId8"/>
                    <a:stretch>
                      <a:fillRect/>
                    </a:stretch>
                  </a:blipFill>
                </p:spPr>
                <p:txBody>
                  <a:bodyPr/>
                  <a:lstStyle/>
                  <a:p>
                    <a:r>
                      <a:rPr lang="en-IL">
                        <a:noFill/>
                      </a:rPr>
                      <a:t> </a:t>
                    </a:r>
                  </a:p>
                </p:txBody>
              </p:sp>
            </mc:Fallback>
          </mc:AlternateContent>
        </p:grpSp>
        <p:cxnSp>
          <p:nvCxnSpPr>
            <p:cNvPr id="16" name="Straight Arrow Connector 15">
              <a:extLst>
                <a:ext uri="{FF2B5EF4-FFF2-40B4-BE49-F238E27FC236}">
                  <a16:creationId xmlns:a16="http://schemas.microsoft.com/office/drawing/2014/main" id="{121FFFAA-3EED-F254-2CED-4E649AA2F299}"/>
                </a:ext>
              </a:extLst>
            </p:cNvPr>
            <p:cNvCxnSpPr>
              <a:cxnSpLocks/>
            </p:cNvCxnSpPr>
            <p:nvPr/>
          </p:nvCxnSpPr>
          <p:spPr>
            <a:xfrm>
              <a:off x="10114278" y="5060742"/>
              <a:ext cx="1667692" cy="0"/>
            </a:xfrm>
            <a:prstGeom prst="straightConnector1">
              <a:avLst/>
            </a:prstGeom>
            <a:ln w="38100">
              <a:solidFill>
                <a:schemeClr val="tx1"/>
              </a:solidFill>
              <a:prstDash val="dash"/>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8B4F63F-72F4-B4BB-F19B-C113EC0C9E65}"/>
                </a:ext>
              </a:extLst>
            </p:cNvPr>
            <p:cNvCxnSpPr>
              <a:cxnSpLocks/>
            </p:cNvCxnSpPr>
            <p:nvPr/>
          </p:nvCxnSpPr>
          <p:spPr>
            <a:xfrm>
              <a:off x="500378" y="5048042"/>
              <a:ext cx="1667692" cy="0"/>
            </a:xfrm>
            <a:prstGeom prst="straightConnector1">
              <a:avLst/>
            </a:prstGeom>
            <a:ln w="38100">
              <a:solidFill>
                <a:schemeClr val="tx1"/>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7B9C168-CE35-6D34-4920-7859C7BD0FB9}"/>
                </a:ext>
              </a:extLst>
            </p:cNvPr>
            <p:cNvCxnSpPr>
              <a:cxnSpLocks/>
            </p:cNvCxnSpPr>
            <p:nvPr/>
          </p:nvCxnSpPr>
          <p:spPr>
            <a:xfrm>
              <a:off x="2290408" y="5060742"/>
              <a:ext cx="7739633" cy="0"/>
            </a:xfrm>
            <a:prstGeom prst="straightConnector1">
              <a:avLst/>
            </a:prstGeom>
            <a:ln w="38100">
              <a:solidFill>
                <a:schemeClr val="tx1"/>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65C1C04-5043-21F4-51E6-CE69E8E35B92}"/>
                    </a:ext>
                  </a:extLst>
                </p:cNvPr>
                <p:cNvSpPr txBox="1"/>
                <p:nvPr/>
              </p:nvSpPr>
              <p:spPr>
                <a:xfrm>
                  <a:off x="1929493" y="4438081"/>
                  <a:ext cx="122113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solidFill>
                                  <a:schemeClr val="tx1"/>
                                </a:solidFill>
                                <a:latin typeface="Cambria Math" panose="02040503050406030204" pitchFamily="18" charset="0"/>
                              </a:rPr>
                            </m:ctrlPr>
                          </m:sSubPr>
                          <m:e>
                            <m:acc>
                              <m:accPr>
                                <m:chr m:val="̃"/>
                                <m:ctrlPr>
                                  <a:rPr lang="en-US" sz="2800" b="1" i="1" dirty="0" smtClean="0">
                                    <a:solidFill>
                                      <a:schemeClr val="tx1"/>
                                    </a:solidFill>
                                    <a:latin typeface="Cambria Math" panose="02040503050406030204" pitchFamily="18" charset="0"/>
                                  </a:rPr>
                                </m:ctrlPr>
                              </m:accPr>
                              <m:e>
                                <m:r>
                                  <a:rPr lang="en-US" sz="2800" b="1" i="1" dirty="0" smtClean="0">
                                    <a:solidFill>
                                      <a:schemeClr val="tx1"/>
                                    </a:solidFill>
                                    <a:latin typeface="Cambria Math" panose="02040503050406030204" pitchFamily="18" charset="0"/>
                                  </a:rPr>
                                  <m:t>𝒒</m:t>
                                </m:r>
                              </m:e>
                            </m:acc>
                          </m:e>
                          <m:sub>
                            <m:r>
                              <a:rPr lang="en-US" sz="2800" b="1" i="1" dirty="0" smtClean="0">
                                <a:solidFill>
                                  <a:schemeClr val="tx1"/>
                                </a:solidFill>
                                <a:latin typeface="Cambria Math" panose="02040503050406030204" pitchFamily="18" charset="0"/>
                              </a:rPr>
                              <m:t>𝒊</m:t>
                            </m:r>
                            <m:r>
                              <a:rPr lang="en-US" sz="2800" b="1" i="1" dirty="0" smtClean="0">
                                <a:solidFill>
                                  <a:schemeClr val="tx1"/>
                                </a:solidFill>
                                <a:latin typeface="Cambria Math" panose="02040503050406030204" pitchFamily="18" charset="0"/>
                              </a:rPr>
                              <m:t>𝟏</m:t>
                            </m:r>
                          </m:sub>
                        </m:sSub>
                      </m:oMath>
                    </m:oMathPara>
                  </a14:m>
                  <a:endParaRPr lang="en-IL" sz="2800" dirty="0">
                    <a:solidFill>
                      <a:schemeClr val="tx1"/>
                    </a:solidFill>
                  </a:endParaRPr>
                </a:p>
              </p:txBody>
            </p:sp>
          </mc:Choice>
          <mc:Fallback xmlns="">
            <p:sp>
              <p:nvSpPr>
                <p:cNvPr id="27" name="TextBox 26">
                  <a:extLst>
                    <a:ext uri="{FF2B5EF4-FFF2-40B4-BE49-F238E27FC236}">
                      <a16:creationId xmlns:a16="http://schemas.microsoft.com/office/drawing/2014/main" id="{165C1C04-5043-21F4-51E6-CE69E8E35B92}"/>
                    </a:ext>
                  </a:extLst>
                </p:cNvPr>
                <p:cNvSpPr txBox="1">
                  <a:spLocks noRot="1" noChangeAspect="1" noMove="1" noResize="1" noEditPoints="1" noAdjustHandles="1" noChangeArrowheads="1" noChangeShapeType="1" noTextEdit="1"/>
                </p:cNvSpPr>
                <p:nvPr/>
              </p:nvSpPr>
              <p:spPr>
                <a:xfrm>
                  <a:off x="1929493" y="4438081"/>
                  <a:ext cx="1221136" cy="523220"/>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5546BCB-C434-01CE-CBB2-D5243200E73F}"/>
                    </a:ext>
                  </a:extLst>
                </p:cNvPr>
                <p:cNvSpPr txBox="1"/>
                <p:nvPr/>
              </p:nvSpPr>
              <p:spPr>
                <a:xfrm>
                  <a:off x="4012293" y="4425381"/>
                  <a:ext cx="122113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solidFill>
                                  <a:schemeClr val="tx1"/>
                                </a:solidFill>
                                <a:latin typeface="Cambria Math" panose="02040503050406030204" pitchFamily="18" charset="0"/>
                              </a:rPr>
                            </m:ctrlPr>
                          </m:sSubPr>
                          <m:e>
                            <m:acc>
                              <m:accPr>
                                <m:chr m:val="̃"/>
                                <m:ctrlPr>
                                  <a:rPr lang="en-US" sz="2800" b="1" i="1" dirty="0" smtClean="0">
                                    <a:solidFill>
                                      <a:schemeClr val="tx1"/>
                                    </a:solidFill>
                                    <a:latin typeface="Cambria Math" panose="02040503050406030204" pitchFamily="18" charset="0"/>
                                  </a:rPr>
                                </m:ctrlPr>
                              </m:accPr>
                              <m:e>
                                <m:r>
                                  <a:rPr lang="en-US" sz="2800" b="1" i="1" dirty="0" smtClean="0">
                                    <a:solidFill>
                                      <a:schemeClr val="tx1"/>
                                    </a:solidFill>
                                    <a:latin typeface="Cambria Math" panose="02040503050406030204" pitchFamily="18" charset="0"/>
                                  </a:rPr>
                                  <m:t>𝒒</m:t>
                                </m:r>
                              </m:e>
                            </m:acc>
                          </m:e>
                          <m:sub>
                            <m:r>
                              <a:rPr lang="en-US" sz="2800" b="1" i="1" dirty="0" smtClean="0">
                                <a:solidFill>
                                  <a:schemeClr val="tx1"/>
                                </a:solidFill>
                                <a:latin typeface="Cambria Math" panose="02040503050406030204" pitchFamily="18" charset="0"/>
                              </a:rPr>
                              <m:t>𝒊</m:t>
                            </m:r>
                            <m:r>
                              <a:rPr lang="en-US" sz="2800" b="1" i="1" dirty="0" smtClean="0">
                                <a:solidFill>
                                  <a:schemeClr val="tx1"/>
                                </a:solidFill>
                                <a:latin typeface="Cambria Math" panose="02040503050406030204" pitchFamily="18" charset="0"/>
                              </a:rPr>
                              <m:t>𝟐</m:t>
                            </m:r>
                          </m:sub>
                        </m:sSub>
                      </m:oMath>
                    </m:oMathPara>
                  </a14:m>
                  <a:endParaRPr lang="en-IL" sz="2800" dirty="0">
                    <a:solidFill>
                      <a:schemeClr val="tx1"/>
                    </a:solidFill>
                  </a:endParaRPr>
                </a:p>
              </p:txBody>
            </p:sp>
          </mc:Choice>
          <mc:Fallback xmlns="">
            <p:sp>
              <p:nvSpPr>
                <p:cNvPr id="29" name="TextBox 28">
                  <a:extLst>
                    <a:ext uri="{FF2B5EF4-FFF2-40B4-BE49-F238E27FC236}">
                      <a16:creationId xmlns:a16="http://schemas.microsoft.com/office/drawing/2014/main" id="{95546BCB-C434-01CE-CBB2-D5243200E73F}"/>
                    </a:ext>
                  </a:extLst>
                </p:cNvPr>
                <p:cNvSpPr txBox="1">
                  <a:spLocks noRot="1" noChangeAspect="1" noMove="1" noResize="1" noEditPoints="1" noAdjustHandles="1" noChangeArrowheads="1" noChangeShapeType="1" noTextEdit="1"/>
                </p:cNvSpPr>
                <p:nvPr/>
              </p:nvSpPr>
              <p:spPr>
                <a:xfrm>
                  <a:off x="4012293" y="4425381"/>
                  <a:ext cx="1221136" cy="523220"/>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86A21CD-1871-800F-F874-8EEE21962DAC}"/>
                    </a:ext>
                  </a:extLst>
                </p:cNvPr>
                <p:cNvSpPr txBox="1"/>
                <p:nvPr/>
              </p:nvSpPr>
              <p:spPr>
                <a:xfrm>
                  <a:off x="6196693" y="4438081"/>
                  <a:ext cx="122113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solidFill>
                                  <a:srgbClr val="C00000"/>
                                </a:solidFill>
                                <a:latin typeface="Cambria Math" panose="02040503050406030204" pitchFamily="18" charset="0"/>
                              </a:rPr>
                            </m:ctrlPr>
                          </m:sSubPr>
                          <m:e>
                            <m:r>
                              <a:rPr lang="en-US" sz="2800" b="1" i="1" dirty="0" smtClean="0">
                                <a:solidFill>
                                  <a:srgbClr val="C00000"/>
                                </a:solidFill>
                                <a:latin typeface="Cambria Math" panose="02040503050406030204" pitchFamily="18" charset="0"/>
                              </a:rPr>
                              <m:t>𝒒</m:t>
                            </m:r>
                          </m:e>
                          <m:sub>
                            <m:r>
                              <a:rPr lang="en-US" sz="2800" b="1" i="1" dirty="0" smtClean="0">
                                <a:solidFill>
                                  <a:srgbClr val="C00000"/>
                                </a:solidFill>
                                <a:latin typeface="Cambria Math" panose="02040503050406030204" pitchFamily="18" charset="0"/>
                              </a:rPr>
                              <m:t>𝒊</m:t>
                            </m:r>
                          </m:sub>
                        </m:sSub>
                      </m:oMath>
                    </m:oMathPara>
                  </a14:m>
                  <a:endParaRPr lang="en-IL" sz="2800" dirty="0">
                    <a:solidFill>
                      <a:srgbClr val="C00000"/>
                    </a:solidFill>
                  </a:endParaRPr>
                </a:p>
              </p:txBody>
            </p:sp>
          </mc:Choice>
          <mc:Fallback xmlns="">
            <p:sp>
              <p:nvSpPr>
                <p:cNvPr id="30" name="TextBox 29">
                  <a:extLst>
                    <a:ext uri="{FF2B5EF4-FFF2-40B4-BE49-F238E27FC236}">
                      <a16:creationId xmlns:a16="http://schemas.microsoft.com/office/drawing/2014/main" id="{486A21CD-1871-800F-F874-8EEE21962DAC}"/>
                    </a:ext>
                  </a:extLst>
                </p:cNvPr>
                <p:cNvSpPr txBox="1">
                  <a:spLocks noRot="1" noChangeAspect="1" noMove="1" noResize="1" noEditPoints="1" noAdjustHandles="1" noChangeArrowheads="1" noChangeShapeType="1" noTextEdit="1"/>
                </p:cNvSpPr>
                <p:nvPr/>
              </p:nvSpPr>
              <p:spPr>
                <a:xfrm>
                  <a:off x="6196693" y="4438081"/>
                  <a:ext cx="1221136" cy="523220"/>
                </a:xfrm>
                <a:prstGeom prst="rect">
                  <a:avLst/>
                </a:prstGeom>
                <a:blipFill>
                  <a:blip r:embed="rId11"/>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ED9D787-8B99-3F9C-349B-F0EF99F30575}"/>
                    </a:ext>
                  </a:extLst>
                </p:cNvPr>
                <p:cNvSpPr txBox="1"/>
                <p:nvPr/>
              </p:nvSpPr>
              <p:spPr>
                <a:xfrm>
                  <a:off x="7847693" y="4476181"/>
                  <a:ext cx="122113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dirty="0" smtClean="0">
                            <a:solidFill>
                              <a:schemeClr val="tx1"/>
                            </a:solidFill>
                            <a:latin typeface="Cambria Math" panose="02040503050406030204" pitchFamily="18" charset="0"/>
                          </a:rPr>
                          <m:t>⋯</m:t>
                        </m:r>
                      </m:oMath>
                    </m:oMathPara>
                  </a14:m>
                  <a:endParaRPr lang="en-IL" sz="2800" dirty="0">
                    <a:solidFill>
                      <a:schemeClr val="tx1"/>
                    </a:solidFill>
                  </a:endParaRPr>
                </a:p>
              </p:txBody>
            </p:sp>
          </mc:Choice>
          <mc:Fallback xmlns="">
            <p:sp>
              <p:nvSpPr>
                <p:cNvPr id="31" name="TextBox 30">
                  <a:extLst>
                    <a:ext uri="{FF2B5EF4-FFF2-40B4-BE49-F238E27FC236}">
                      <a16:creationId xmlns:a16="http://schemas.microsoft.com/office/drawing/2014/main" id="{6ED9D787-8B99-3F9C-349B-F0EF99F30575}"/>
                    </a:ext>
                  </a:extLst>
                </p:cNvPr>
                <p:cNvSpPr txBox="1">
                  <a:spLocks noRot="1" noChangeAspect="1" noMove="1" noResize="1" noEditPoints="1" noAdjustHandles="1" noChangeArrowheads="1" noChangeShapeType="1" noTextEdit="1"/>
                </p:cNvSpPr>
                <p:nvPr/>
              </p:nvSpPr>
              <p:spPr>
                <a:xfrm>
                  <a:off x="7847693" y="4476181"/>
                  <a:ext cx="1221136" cy="523220"/>
                </a:xfrm>
                <a:prstGeom prst="rect">
                  <a:avLst/>
                </a:prstGeom>
                <a:blipFill>
                  <a:blip r:embed="rId12"/>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73AD9EA-BC1A-E591-A86C-039D674A5C22}"/>
                    </a:ext>
                  </a:extLst>
                </p:cNvPr>
                <p:cNvSpPr txBox="1"/>
                <p:nvPr/>
              </p:nvSpPr>
              <p:spPr>
                <a:xfrm>
                  <a:off x="8355693" y="4425381"/>
                  <a:ext cx="1221136"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1" i="1" dirty="0" smtClean="0">
                                <a:solidFill>
                                  <a:schemeClr val="tx1"/>
                                </a:solidFill>
                                <a:latin typeface="Cambria Math" panose="02040503050406030204" pitchFamily="18" charset="0"/>
                              </a:rPr>
                            </m:ctrlPr>
                          </m:sSubPr>
                          <m:e>
                            <m:acc>
                              <m:accPr>
                                <m:chr m:val="̃"/>
                                <m:ctrlPr>
                                  <a:rPr lang="en-US" sz="2800" b="1" i="1" dirty="0" smtClean="0">
                                    <a:solidFill>
                                      <a:schemeClr val="tx1"/>
                                    </a:solidFill>
                                    <a:latin typeface="Cambria Math" panose="02040503050406030204" pitchFamily="18" charset="0"/>
                                  </a:rPr>
                                </m:ctrlPr>
                              </m:accPr>
                              <m:e>
                                <m:r>
                                  <a:rPr lang="en-US" sz="2800" b="1" i="1" dirty="0" smtClean="0">
                                    <a:solidFill>
                                      <a:schemeClr val="tx1"/>
                                    </a:solidFill>
                                    <a:latin typeface="Cambria Math" panose="02040503050406030204" pitchFamily="18" charset="0"/>
                                  </a:rPr>
                                  <m:t>𝒒</m:t>
                                </m:r>
                              </m:e>
                            </m:acc>
                          </m:e>
                          <m:sub>
                            <m:r>
                              <a:rPr lang="en-US" sz="2800" b="1" i="1" dirty="0" smtClean="0">
                                <a:solidFill>
                                  <a:schemeClr val="tx1"/>
                                </a:solidFill>
                                <a:latin typeface="Cambria Math" panose="02040503050406030204" pitchFamily="18" charset="0"/>
                              </a:rPr>
                              <m:t>𝒊𝒕</m:t>
                            </m:r>
                          </m:sub>
                        </m:sSub>
                      </m:oMath>
                    </m:oMathPara>
                  </a14:m>
                  <a:endParaRPr lang="en-IL" sz="2800" dirty="0">
                    <a:solidFill>
                      <a:schemeClr val="tx1"/>
                    </a:solidFill>
                  </a:endParaRPr>
                </a:p>
              </p:txBody>
            </p:sp>
          </mc:Choice>
          <mc:Fallback xmlns="">
            <p:sp>
              <p:nvSpPr>
                <p:cNvPr id="32" name="TextBox 31">
                  <a:extLst>
                    <a:ext uri="{FF2B5EF4-FFF2-40B4-BE49-F238E27FC236}">
                      <a16:creationId xmlns:a16="http://schemas.microsoft.com/office/drawing/2014/main" id="{C73AD9EA-BC1A-E591-A86C-039D674A5C22}"/>
                    </a:ext>
                  </a:extLst>
                </p:cNvPr>
                <p:cNvSpPr txBox="1">
                  <a:spLocks noRot="1" noChangeAspect="1" noMove="1" noResize="1" noEditPoints="1" noAdjustHandles="1" noChangeArrowheads="1" noChangeShapeType="1" noTextEdit="1"/>
                </p:cNvSpPr>
                <p:nvPr/>
              </p:nvSpPr>
              <p:spPr>
                <a:xfrm>
                  <a:off x="8355693" y="4425381"/>
                  <a:ext cx="1221136" cy="523220"/>
                </a:xfrm>
                <a:prstGeom prst="rect">
                  <a:avLst/>
                </a:prstGeom>
                <a:blipFill>
                  <a:blip r:embed="rId13"/>
                  <a:stretch>
                    <a:fillRect/>
                  </a:stretch>
                </a:blipFill>
              </p:spPr>
              <p:txBody>
                <a:bodyPr/>
                <a:lstStyle/>
                <a:p>
                  <a:r>
                    <a:rPr lang="en-IL">
                      <a:noFill/>
                    </a:rPr>
                    <a:t> </a:t>
                  </a:r>
                </a:p>
              </p:txBody>
            </p:sp>
          </mc:Fallback>
        </mc:AlternateContent>
      </p:grpSp>
      <p:grpSp>
        <p:nvGrpSpPr>
          <p:cNvPr id="39" name="Group 38">
            <a:extLst>
              <a:ext uri="{FF2B5EF4-FFF2-40B4-BE49-F238E27FC236}">
                <a16:creationId xmlns:a16="http://schemas.microsoft.com/office/drawing/2014/main" id="{FFF86819-D03B-C4CB-5784-36B0E2D8CA32}"/>
              </a:ext>
            </a:extLst>
          </p:cNvPr>
          <p:cNvGrpSpPr/>
          <p:nvPr/>
        </p:nvGrpSpPr>
        <p:grpSpPr>
          <a:xfrm>
            <a:off x="918421" y="5235988"/>
            <a:ext cx="11371545" cy="1479070"/>
            <a:chOff x="918421" y="5235988"/>
            <a:chExt cx="11371545" cy="1479070"/>
          </a:xfrm>
        </p:grpSpPr>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C50C859-76FA-2523-40FD-161DF4C68795}"/>
                    </a:ext>
                  </a:extLst>
                </p:cNvPr>
                <p:cNvSpPr txBox="1"/>
                <p:nvPr/>
              </p:nvSpPr>
              <p:spPr>
                <a:xfrm>
                  <a:off x="918421" y="5580132"/>
                  <a:ext cx="11371545" cy="1134926"/>
                </a:xfrm>
                <a:prstGeom prst="rect">
                  <a:avLst/>
                </a:prstGeom>
                <a:noFill/>
              </p:spPr>
              <p:txBody>
                <a:bodyPr wrap="square">
                  <a:spAutoFit/>
                </a:bodyPr>
                <a:lstStyle/>
                <a:p>
                  <a14:m>
                    <m:oMath xmlns:m="http://schemas.openxmlformats.org/officeDocument/2006/math">
                      <m:r>
                        <a:rPr lang="en-US" sz="3000" b="0" i="1" dirty="0" smtClean="0">
                          <a:solidFill>
                            <a:schemeClr val="tx1"/>
                          </a:solidFill>
                          <a:latin typeface="Cambria Math" panose="02040503050406030204" pitchFamily="18" charset="0"/>
                        </a:rPr>
                        <m:t>𝛿</m:t>
                      </m:r>
                    </m:oMath>
                  </a14:m>
                  <a:r>
                    <a:rPr lang="en-US" sz="3000" dirty="0">
                      <a:solidFill>
                        <a:schemeClr val="tx1"/>
                      </a:solidFill>
                    </a:rPr>
                    <a:t>-close to execution with predetermined oracles for </a:t>
                  </a:r>
                  <a14:m>
                    <m:oMath xmlns:m="http://schemas.openxmlformats.org/officeDocument/2006/math">
                      <m:r>
                        <a:rPr lang="en-US" sz="3000" b="0" i="1" smtClean="0">
                          <a:solidFill>
                            <a:schemeClr val="tx1"/>
                          </a:solidFill>
                          <a:latin typeface="Cambria Math" panose="02040503050406030204" pitchFamily="18" charset="0"/>
                        </a:rPr>
                        <m:t>𝑡</m:t>
                      </m:r>
                      <m:r>
                        <a:rPr lang="en-US" sz="3000" b="0" i="1" smtClean="0">
                          <a:solidFill>
                            <a:schemeClr val="tx1"/>
                          </a:solidFill>
                          <a:latin typeface="Cambria Math" panose="02040503050406030204" pitchFamily="18" charset="0"/>
                        </a:rPr>
                        <m:t>≈ </m:t>
                      </m:r>
                      <m:f>
                        <m:fPr>
                          <m:ctrlPr>
                            <a:rPr lang="pt-BR" sz="3000" i="1" smtClean="0">
                              <a:solidFill>
                                <a:schemeClr val="tx1"/>
                              </a:solidFill>
                              <a:latin typeface="Cambria Math" panose="02040503050406030204" pitchFamily="18" charset="0"/>
                            </a:rPr>
                          </m:ctrlPr>
                        </m:fPr>
                        <m:num>
                          <m:r>
                            <a:rPr lang="en-US" sz="3000" i="1" smtClean="0">
                              <a:solidFill>
                                <a:srgbClr val="C00000"/>
                              </a:solidFill>
                              <a:latin typeface="Cambria Math" panose="02040503050406030204" pitchFamily="18" charset="0"/>
                            </a:rPr>
                            <m:t>ℓ</m:t>
                          </m:r>
                        </m:num>
                        <m:den>
                          <m:sSup>
                            <m:sSupPr>
                              <m:ctrlPr>
                                <a:rPr lang="en-US" sz="3000" i="1" smtClean="0">
                                  <a:solidFill>
                                    <a:schemeClr val="tx1"/>
                                  </a:solidFill>
                                  <a:latin typeface="Cambria Math" panose="02040503050406030204" pitchFamily="18" charset="0"/>
                                </a:rPr>
                              </m:ctrlPr>
                            </m:sSupPr>
                            <m:e>
                              <m:r>
                                <a:rPr lang="en-US" sz="3000" b="0" i="1" smtClean="0">
                                  <a:solidFill>
                                    <a:schemeClr val="tx1"/>
                                  </a:solidFill>
                                  <a:latin typeface="Cambria Math" panose="02040503050406030204" pitchFamily="18" charset="0"/>
                                </a:rPr>
                                <m:t>𝛿</m:t>
                              </m:r>
                            </m:e>
                            <m:sup>
                              <m:r>
                                <a:rPr lang="en-US" sz="3000" b="0" i="1" smtClean="0">
                                  <a:solidFill>
                                    <a:schemeClr val="tx1"/>
                                  </a:solidFill>
                                  <a:latin typeface="Cambria Math" panose="02040503050406030204" pitchFamily="18" charset="0"/>
                                </a:rPr>
                                <m:t>2</m:t>
                              </m:r>
                            </m:sup>
                          </m:sSup>
                        </m:den>
                      </m:f>
                    </m:oMath>
                  </a14:m>
                  <a:endParaRPr lang="en-US" sz="3000" dirty="0">
                    <a:solidFill>
                      <a:schemeClr val="tx1"/>
                    </a:solidFill>
                  </a:endParaRPr>
                </a:p>
                <a:p>
                  <a:r>
                    <a:rPr lang="en-US" sz="2400" dirty="0"/>
                    <a:t>(quantum mutual information argument)</a:t>
                  </a:r>
                  <a:endParaRPr lang="en-IL" sz="2400" dirty="0">
                    <a:solidFill>
                      <a:schemeClr val="tx1"/>
                    </a:solidFill>
                  </a:endParaRPr>
                </a:p>
              </p:txBody>
            </p:sp>
          </mc:Choice>
          <mc:Fallback xmlns="">
            <p:sp>
              <p:nvSpPr>
                <p:cNvPr id="34" name="TextBox 33">
                  <a:extLst>
                    <a:ext uri="{FF2B5EF4-FFF2-40B4-BE49-F238E27FC236}">
                      <a16:creationId xmlns:a16="http://schemas.microsoft.com/office/drawing/2014/main" id="{CC50C859-76FA-2523-40FD-161DF4C68795}"/>
                    </a:ext>
                  </a:extLst>
                </p:cNvPr>
                <p:cNvSpPr txBox="1">
                  <a:spLocks noRot="1" noChangeAspect="1" noMove="1" noResize="1" noEditPoints="1" noAdjustHandles="1" noChangeArrowheads="1" noChangeShapeType="1" noTextEdit="1"/>
                </p:cNvSpPr>
                <p:nvPr/>
              </p:nvSpPr>
              <p:spPr>
                <a:xfrm>
                  <a:off x="918421" y="5580132"/>
                  <a:ext cx="11371545" cy="1134926"/>
                </a:xfrm>
                <a:prstGeom prst="rect">
                  <a:avLst/>
                </a:prstGeom>
                <a:blipFill>
                  <a:blip r:embed="rId14"/>
                  <a:stretch>
                    <a:fillRect l="-858" b="-10695"/>
                  </a:stretch>
                </a:blipFill>
              </p:spPr>
              <p:txBody>
                <a:bodyPr/>
                <a:lstStyle/>
                <a:p>
                  <a:r>
                    <a:rPr lang="en-IL">
                      <a:noFill/>
                    </a:rPr>
                    <a:t> </a:t>
                  </a:r>
                </a:p>
              </p:txBody>
            </p:sp>
          </mc:Fallback>
        </mc:AlternateContent>
        <p:sp>
          <p:nvSpPr>
            <p:cNvPr id="36" name="TextBox 35">
              <a:extLst>
                <a:ext uri="{FF2B5EF4-FFF2-40B4-BE49-F238E27FC236}">
                  <a16:creationId xmlns:a16="http://schemas.microsoft.com/office/drawing/2014/main" id="{247ECE7B-C2FA-BD81-920A-F979D8FE956C}"/>
                </a:ext>
              </a:extLst>
            </p:cNvPr>
            <p:cNvSpPr txBox="1"/>
            <p:nvPr/>
          </p:nvSpPr>
          <p:spPr>
            <a:xfrm>
              <a:off x="7834176" y="5235988"/>
              <a:ext cx="1802582" cy="525539"/>
            </a:xfrm>
            <a:prstGeom prst="rect">
              <a:avLst/>
            </a:prstGeom>
            <a:noFill/>
          </p:spPr>
          <p:txBody>
            <a:bodyPr wrap="square">
              <a:spAutoFit/>
            </a:bodyPr>
            <a:lstStyle/>
            <a:p>
              <a:r>
                <a:rPr lang="en-US" sz="2200" dirty="0">
                  <a:solidFill>
                    <a:srgbClr val="C00000"/>
                  </a:solidFill>
                </a:rPr>
                <a:t>#state-qubits</a:t>
              </a:r>
              <a:endParaRPr lang="en-IL" sz="2200" dirty="0"/>
            </a:p>
          </p:txBody>
        </p:sp>
        <p:cxnSp>
          <p:nvCxnSpPr>
            <p:cNvPr id="37" name="Straight Arrow Connector 36">
              <a:extLst>
                <a:ext uri="{FF2B5EF4-FFF2-40B4-BE49-F238E27FC236}">
                  <a16:creationId xmlns:a16="http://schemas.microsoft.com/office/drawing/2014/main" id="{8C9F5555-9577-E4DB-0CB7-5D26DF1E2FDD}"/>
                </a:ext>
              </a:extLst>
            </p:cNvPr>
            <p:cNvCxnSpPr>
              <a:cxnSpLocks/>
            </p:cNvCxnSpPr>
            <p:nvPr/>
          </p:nvCxnSpPr>
          <p:spPr>
            <a:xfrm flipH="1" flipV="1">
              <a:off x="9508000" y="5459116"/>
              <a:ext cx="301478" cy="302411"/>
            </a:xfrm>
            <a:prstGeom prst="straightConnector1">
              <a:avLst/>
            </a:prstGeom>
            <a:ln w="38100">
              <a:solidFill>
                <a:srgbClr val="C0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680138861"/>
      </p:ext>
    </p:extLst>
  </p:cSld>
  <p:clrMapOvr>
    <a:masterClrMapping/>
  </p:clrMapOvr>
  <mc:AlternateContent xmlns:mc="http://schemas.openxmlformats.org/markup-compatibility/2006" xmlns:p14="http://schemas.microsoft.com/office/powerpoint/2010/main">
    <mc:Choice Requires="p14">
      <p:transition spd="slow" p14:dur="2000" advTm="158452"/>
    </mc:Choice>
    <mc:Fallback xmlns="">
      <p:transition spd="slow" advTm="158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 y="154826"/>
            <a:ext cx="10515600" cy="823070"/>
          </a:xfrm>
        </p:spPr>
        <p:txBody>
          <a:bodyPr>
            <a:normAutofit/>
          </a:bodyPr>
          <a:lstStyle/>
          <a:p>
            <a:r>
              <a:rPr lang="en-US" sz="4000" dirty="0"/>
              <a:t>Bridge 3: Memoryless to Stateless</a:t>
            </a:r>
          </a:p>
        </p:txBody>
      </p:sp>
      <p:sp>
        <p:nvSpPr>
          <p:cNvPr id="89" name="Rectangle 88">
            <a:extLst>
              <a:ext uri="{FF2B5EF4-FFF2-40B4-BE49-F238E27FC236}">
                <a16:creationId xmlns:a16="http://schemas.microsoft.com/office/drawing/2014/main" id="{25A61249-EDED-9CF3-532C-6A1593B6A2CF}"/>
              </a:ext>
            </a:extLst>
          </p:cNvPr>
          <p:cNvSpPr/>
          <p:nvPr/>
        </p:nvSpPr>
        <p:spPr>
          <a:xfrm>
            <a:off x="-394979" y="3426989"/>
            <a:ext cx="13042900" cy="947653"/>
          </a:xfrm>
          <a:prstGeom prst="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tx1"/>
                </a:solidFill>
              </a:rPr>
              <a:t>Gap 3</a:t>
            </a:r>
            <a:endParaRPr lang="en-IL" sz="5000" dirty="0">
              <a:solidFill>
                <a:schemeClr val="tx1"/>
              </a:solidFill>
            </a:endParaRPr>
          </a:p>
        </p:txBody>
      </p:sp>
      <p:grpSp>
        <p:nvGrpSpPr>
          <p:cNvPr id="18" name="Group 17">
            <a:extLst>
              <a:ext uri="{FF2B5EF4-FFF2-40B4-BE49-F238E27FC236}">
                <a16:creationId xmlns:a16="http://schemas.microsoft.com/office/drawing/2014/main" id="{676F5B2B-B786-F611-FE26-9CC294E39F3D}"/>
              </a:ext>
            </a:extLst>
          </p:cNvPr>
          <p:cNvGrpSpPr/>
          <p:nvPr/>
        </p:nvGrpSpPr>
        <p:grpSpPr>
          <a:xfrm>
            <a:off x="208146" y="1066295"/>
            <a:ext cx="10877930" cy="1778746"/>
            <a:chOff x="208146" y="4876295"/>
            <a:chExt cx="10877930" cy="1778746"/>
          </a:xfrm>
        </p:grpSpPr>
        <p:grpSp>
          <p:nvGrpSpPr>
            <p:cNvPr id="44" name="Group 43">
              <a:extLst>
                <a:ext uri="{FF2B5EF4-FFF2-40B4-BE49-F238E27FC236}">
                  <a16:creationId xmlns:a16="http://schemas.microsoft.com/office/drawing/2014/main" id="{144549B4-F688-5DB4-9531-6DB30984E68E}"/>
                </a:ext>
              </a:extLst>
            </p:cNvPr>
            <p:cNvGrpSpPr/>
            <p:nvPr/>
          </p:nvGrpSpPr>
          <p:grpSpPr>
            <a:xfrm>
              <a:off x="208146" y="4876295"/>
              <a:ext cx="10877930" cy="1431949"/>
              <a:chOff x="195446" y="1282195"/>
              <a:chExt cx="10877930" cy="1431949"/>
            </a:xfrm>
          </p:grpSpPr>
          <p:cxnSp>
            <p:nvCxnSpPr>
              <p:cNvPr id="45" name="Straight Arrow Connector 44">
                <a:extLst>
                  <a:ext uri="{FF2B5EF4-FFF2-40B4-BE49-F238E27FC236}">
                    <a16:creationId xmlns:a16="http://schemas.microsoft.com/office/drawing/2014/main" id="{6154C100-6135-6647-B2D9-6F1AB3CBFE83}"/>
                  </a:ext>
                </a:extLst>
              </p:cNvPr>
              <p:cNvCxnSpPr>
                <a:cxnSpLocks/>
              </p:cNvCxnSpPr>
              <p:nvPr/>
            </p:nvCxnSpPr>
            <p:spPr>
              <a:xfrm>
                <a:off x="2644073" y="26985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AEE4938B-15E4-EC03-EA12-B81A343B042F}"/>
                  </a:ext>
                </a:extLst>
              </p:cNvPr>
              <p:cNvGrpSpPr/>
              <p:nvPr/>
            </p:nvGrpSpPr>
            <p:grpSpPr>
              <a:xfrm>
                <a:off x="2560627" y="1286550"/>
                <a:ext cx="1634836" cy="1197953"/>
                <a:chOff x="2205027" y="1390769"/>
                <a:chExt cx="1634836" cy="1929314"/>
              </a:xfrm>
            </p:grpSpPr>
            <p:grpSp>
              <p:nvGrpSpPr>
                <p:cNvPr id="113" name="Group 112">
                  <a:extLst>
                    <a:ext uri="{FF2B5EF4-FFF2-40B4-BE49-F238E27FC236}">
                      <a16:creationId xmlns:a16="http://schemas.microsoft.com/office/drawing/2014/main" id="{7EFB4E56-0B5A-5DF1-BF75-F361C53C32C1}"/>
                    </a:ext>
                  </a:extLst>
                </p:cNvPr>
                <p:cNvGrpSpPr/>
                <p:nvPr/>
              </p:nvGrpSpPr>
              <p:grpSpPr>
                <a:xfrm rot="16200000">
                  <a:off x="2688189" y="2820884"/>
                  <a:ext cx="678115" cy="320284"/>
                  <a:chOff x="5889574" y="2084942"/>
                  <a:chExt cx="1092112" cy="387543"/>
                </a:xfrm>
              </p:grpSpPr>
              <p:cxnSp>
                <p:nvCxnSpPr>
                  <p:cNvPr id="115" name="Straight Arrow Connector 114">
                    <a:extLst>
                      <a:ext uri="{FF2B5EF4-FFF2-40B4-BE49-F238E27FC236}">
                        <a16:creationId xmlns:a16="http://schemas.microsoft.com/office/drawing/2014/main" id="{2A83BFAE-07BF-AFED-DFD4-AA43AB8113B2}"/>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93B107D-B5B0-83B2-FFB9-4ACCE6847264}"/>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14" name="Rounded Rectangle 17">
                  <a:extLst>
                    <a:ext uri="{FF2B5EF4-FFF2-40B4-BE49-F238E27FC236}">
                      <a16:creationId xmlns:a16="http://schemas.microsoft.com/office/drawing/2014/main" id="{ECD8D8CA-AC9C-5223-5BFB-20A0645DB21B}"/>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82" name="Group 81">
                <a:extLst>
                  <a:ext uri="{FF2B5EF4-FFF2-40B4-BE49-F238E27FC236}">
                    <a16:creationId xmlns:a16="http://schemas.microsoft.com/office/drawing/2014/main" id="{525941CF-B454-7830-A052-F23F9DC5C188}"/>
                  </a:ext>
                </a:extLst>
              </p:cNvPr>
              <p:cNvGrpSpPr/>
              <p:nvPr/>
            </p:nvGrpSpPr>
            <p:grpSpPr>
              <a:xfrm>
                <a:off x="4702939" y="1282195"/>
                <a:ext cx="1634836" cy="1197953"/>
                <a:chOff x="3637588" y="1360288"/>
                <a:chExt cx="1634836" cy="1929314"/>
              </a:xfrm>
            </p:grpSpPr>
            <p:grpSp>
              <p:nvGrpSpPr>
                <p:cNvPr id="109" name="Group 108">
                  <a:extLst>
                    <a:ext uri="{FF2B5EF4-FFF2-40B4-BE49-F238E27FC236}">
                      <a16:creationId xmlns:a16="http://schemas.microsoft.com/office/drawing/2014/main" id="{E9E6E127-D50A-4312-4044-8B0FEA2E91CC}"/>
                    </a:ext>
                  </a:extLst>
                </p:cNvPr>
                <p:cNvGrpSpPr/>
                <p:nvPr/>
              </p:nvGrpSpPr>
              <p:grpSpPr>
                <a:xfrm rot="16200000">
                  <a:off x="4120750" y="2790403"/>
                  <a:ext cx="678115" cy="320284"/>
                  <a:chOff x="5889574" y="2084942"/>
                  <a:chExt cx="1092112" cy="387543"/>
                </a:xfrm>
              </p:grpSpPr>
              <p:cxnSp>
                <p:nvCxnSpPr>
                  <p:cNvPr id="111" name="Straight Arrow Connector 110">
                    <a:extLst>
                      <a:ext uri="{FF2B5EF4-FFF2-40B4-BE49-F238E27FC236}">
                        <a16:creationId xmlns:a16="http://schemas.microsoft.com/office/drawing/2014/main" id="{F65387A2-D1E8-C6E1-ECB0-E183EB6F95E7}"/>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051BDAB1-68F6-3C78-B83B-CE52DCB50BFD}"/>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10" name="Rounded Rectangle 17">
                  <a:extLst>
                    <a:ext uri="{FF2B5EF4-FFF2-40B4-BE49-F238E27FC236}">
                      <a16:creationId xmlns:a16="http://schemas.microsoft.com/office/drawing/2014/main" id="{43AF5570-861E-BF68-F8A7-B7C94714CE38}"/>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91" name="Group 90">
                <a:extLst>
                  <a:ext uri="{FF2B5EF4-FFF2-40B4-BE49-F238E27FC236}">
                    <a16:creationId xmlns:a16="http://schemas.microsoft.com/office/drawing/2014/main" id="{B789ADFC-EF1C-3A0B-BA80-E681A1BE17A6}"/>
                  </a:ext>
                </a:extLst>
              </p:cNvPr>
              <p:cNvGrpSpPr/>
              <p:nvPr/>
            </p:nvGrpSpPr>
            <p:grpSpPr>
              <a:xfrm>
                <a:off x="6845251" y="1290903"/>
                <a:ext cx="1634836" cy="1197953"/>
                <a:chOff x="3637588" y="1360288"/>
                <a:chExt cx="1634836" cy="1929314"/>
              </a:xfrm>
            </p:grpSpPr>
            <p:grpSp>
              <p:nvGrpSpPr>
                <p:cNvPr id="105" name="Group 104">
                  <a:extLst>
                    <a:ext uri="{FF2B5EF4-FFF2-40B4-BE49-F238E27FC236}">
                      <a16:creationId xmlns:a16="http://schemas.microsoft.com/office/drawing/2014/main" id="{FB5EA5F7-AE38-E4E4-3FEC-DF810C50C934}"/>
                    </a:ext>
                  </a:extLst>
                </p:cNvPr>
                <p:cNvGrpSpPr/>
                <p:nvPr/>
              </p:nvGrpSpPr>
              <p:grpSpPr>
                <a:xfrm rot="16200000">
                  <a:off x="4120750" y="2790403"/>
                  <a:ext cx="678115" cy="320284"/>
                  <a:chOff x="5889574" y="2084942"/>
                  <a:chExt cx="1092112" cy="387543"/>
                </a:xfrm>
              </p:grpSpPr>
              <p:cxnSp>
                <p:nvCxnSpPr>
                  <p:cNvPr id="107" name="Straight Arrow Connector 106">
                    <a:extLst>
                      <a:ext uri="{FF2B5EF4-FFF2-40B4-BE49-F238E27FC236}">
                        <a16:creationId xmlns:a16="http://schemas.microsoft.com/office/drawing/2014/main" id="{F403CCB5-04D5-3E67-9A45-5AE41715DAFB}"/>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54DEE483-021B-1AF4-33A5-E12A001AAB87}"/>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6" name="Rounded Rectangle 17">
                  <a:extLst>
                    <a:ext uri="{FF2B5EF4-FFF2-40B4-BE49-F238E27FC236}">
                      <a16:creationId xmlns:a16="http://schemas.microsoft.com/office/drawing/2014/main" id="{A220FBAF-D187-4FBA-02A9-63F4F8660B0B}"/>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92" name="Group 91">
                <a:extLst>
                  <a:ext uri="{FF2B5EF4-FFF2-40B4-BE49-F238E27FC236}">
                    <a16:creationId xmlns:a16="http://schemas.microsoft.com/office/drawing/2014/main" id="{6FA81DF5-E3BF-D80C-839F-D1EEA11BDC3F}"/>
                  </a:ext>
                </a:extLst>
              </p:cNvPr>
              <p:cNvGrpSpPr/>
              <p:nvPr/>
            </p:nvGrpSpPr>
            <p:grpSpPr>
              <a:xfrm>
                <a:off x="8987564" y="1299611"/>
                <a:ext cx="1634836" cy="1197953"/>
                <a:chOff x="3637588" y="1360288"/>
                <a:chExt cx="1634836" cy="1929314"/>
              </a:xfrm>
            </p:grpSpPr>
            <p:grpSp>
              <p:nvGrpSpPr>
                <p:cNvPr id="101" name="Group 100">
                  <a:extLst>
                    <a:ext uri="{FF2B5EF4-FFF2-40B4-BE49-F238E27FC236}">
                      <a16:creationId xmlns:a16="http://schemas.microsoft.com/office/drawing/2014/main" id="{A7E25F91-6EFE-83AC-58B4-B91ECECBBDF7}"/>
                    </a:ext>
                  </a:extLst>
                </p:cNvPr>
                <p:cNvGrpSpPr/>
                <p:nvPr/>
              </p:nvGrpSpPr>
              <p:grpSpPr>
                <a:xfrm rot="16200000">
                  <a:off x="4120750" y="2790403"/>
                  <a:ext cx="678115" cy="320284"/>
                  <a:chOff x="5889574" y="2084942"/>
                  <a:chExt cx="1092112" cy="387543"/>
                </a:xfrm>
              </p:grpSpPr>
              <p:cxnSp>
                <p:nvCxnSpPr>
                  <p:cNvPr id="103" name="Straight Arrow Connector 102">
                    <a:extLst>
                      <a:ext uri="{FF2B5EF4-FFF2-40B4-BE49-F238E27FC236}">
                        <a16:creationId xmlns:a16="http://schemas.microsoft.com/office/drawing/2014/main" id="{256E9D5F-D376-9A85-AE4C-0F73C1151209}"/>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39E0858C-6719-E0F7-00E8-F936B18AA38C}"/>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102" name="Rounded Rectangle 17">
                  <a:extLst>
                    <a:ext uri="{FF2B5EF4-FFF2-40B4-BE49-F238E27FC236}">
                      <a16:creationId xmlns:a16="http://schemas.microsoft.com/office/drawing/2014/main" id="{9E88FA0E-26B3-14C7-876C-72033B8E7F97}"/>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sp>
            <p:nvSpPr>
              <p:cNvPr id="96" name="TextBox 95">
                <a:extLst>
                  <a:ext uri="{FF2B5EF4-FFF2-40B4-BE49-F238E27FC236}">
                    <a16:creationId xmlns:a16="http://schemas.microsoft.com/office/drawing/2014/main" id="{C57C02E2-3ABB-FC1B-01FB-B462F43FD88D}"/>
                  </a:ext>
                </a:extLst>
              </p:cNvPr>
              <p:cNvSpPr txBox="1"/>
              <p:nvPr/>
            </p:nvSpPr>
            <p:spPr>
              <a:xfrm>
                <a:off x="195446" y="1636926"/>
                <a:ext cx="2454099" cy="1077218"/>
              </a:xfrm>
              <a:prstGeom prst="rect">
                <a:avLst/>
              </a:prstGeom>
              <a:noFill/>
            </p:spPr>
            <p:txBody>
              <a:bodyPr wrap="square" rtlCol="0">
                <a:spAutoFit/>
              </a:bodyPr>
              <a:lstStyle/>
              <a:p>
                <a:r>
                  <a:rPr lang="en-US" sz="3200" b="1" dirty="0"/>
                  <a:t>Memoryless</a:t>
                </a:r>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792FB11-A3C2-2CD8-F5E8-86FF7EBF06EB}"/>
                      </a:ext>
                    </a:extLst>
                  </p:cNvPr>
                  <p:cNvSpPr txBox="1"/>
                  <p:nvPr/>
                </p:nvSpPr>
                <p:spPr>
                  <a:xfrm>
                    <a:off x="3434123" y="150914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𝟏</m:t>
                          </m:r>
                        </m:oMath>
                      </m:oMathPara>
                    </a14:m>
                    <a:endParaRPr lang="en-IL" sz="3000" b="1" dirty="0">
                      <a:solidFill>
                        <a:srgbClr val="C00000"/>
                      </a:solidFill>
                    </a:endParaRPr>
                  </a:p>
                </p:txBody>
              </p:sp>
            </mc:Choice>
            <mc:Fallback xmlns="">
              <p:sp>
                <p:nvSpPr>
                  <p:cNvPr id="97" name="TextBox 96">
                    <a:extLst>
                      <a:ext uri="{FF2B5EF4-FFF2-40B4-BE49-F238E27FC236}">
                        <a16:creationId xmlns:a16="http://schemas.microsoft.com/office/drawing/2014/main" id="{E792FB11-A3C2-2CD8-F5E8-86FF7EBF06EB}"/>
                      </a:ext>
                    </a:extLst>
                  </p:cNvPr>
                  <p:cNvSpPr txBox="1">
                    <a:spLocks noRot="1" noChangeAspect="1" noMove="1" noResize="1" noEditPoints="1" noAdjustHandles="1" noChangeArrowheads="1" noChangeShapeType="1" noTextEdit="1"/>
                  </p:cNvSpPr>
                  <p:nvPr/>
                </p:nvSpPr>
                <p:spPr>
                  <a:xfrm>
                    <a:off x="3434123" y="1509146"/>
                    <a:ext cx="751009" cy="553998"/>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4EC3E59C-0802-6E00-DDE1-8FBE02C4CD3F}"/>
                      </a:ext>
                    </a:extLst>
                  </p:cNvPr>
                  <p:cNvSpPr txBox="1"/>
                  <p:nvPr/>
                </p:nvSpPr>
                <p:spPr>
                  <a:xfrm>
                    <a:off x="5611267" y="153091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𝟐</m:t>
                          </m:r>
                        </m:oMath>
                      </m:oMathPara>
                    </a14:m>
                    <a:endParaRPr lang="en-IL" sz="3000" b="1" dirty="0">
                      <a:solidFill>
                        <a:srgbClr val="C00000"/>
                      </a:solidFill>
                    </a:endParaRPr>
                  </a:p>
                </p:txBody>
              </p:sp>
            </mc:Choice>
            <mc:Fallback xmlns="">
              <p:sp>
                <p:nvSpPr>
                  <p:cNvPr id="98" name="TextBox 97">
                    <a:extLst>
                      <a:ext uri="{FF2B5EF4-FFF2-40B4-BE49-F238E27FC236}">
                        <a16:creationId xmlns:a16="http://schemas.microsoft.com/office/drawing/2014/main" id="{4EC3E59C-0802-6E00-DDE1-8FBE02C4CD3F}"/>
                      </a:ext>
                    </a:extLst>
                  </p:cNvPr>
                  <p:cNvSpPr txBox="1">
                    <a:spLocks noRot="1" noChangeAspect="1" noMove="1" noResize="1" noEditPoints="1" noAdjustHandles="1" noChangeArrowheads="1" noChangeShapeType="1" noTextEdit="1"/>
                  </p:cNvSpPr>
                  <p:nvPr/>
                </p:nvSpPr>
                <p:spPr>
                  <a:xfrm>
                    <a:off x="5611267" y="1530916"/>
                    <a:ext cx="751009" cy="553998"/>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CD76C28A-1836-94A8-F0D7-EA85B148FCF2}"/>
                      </a:ext>
                    </a:extLst>
                  </p:cNvPr>
                  <p:cNvSpPr txBox="1"/>
                  <p:nvPr/>
                </p:nvSpPr>
                <p:spPr>
                  <a:xfrm>
                    <a:off x="7696972" y="1526561"/>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𝟑</m:t>
                          </m:r>
                        </m:oMath>
                      </m:oMathPara>
                    </a14:m>
                    <a:endParaRPr lang="en-IL" sz="3000" b="1" dirty="0">
                      <a:solidFill>
                        <a:srgbClr val="C00000"/>
                      </a:solidFill>
                    </a:endParaRPr>
                  </a:p>
                </p:txBody>
              </p:sp>
            </mc:Choice>
            <mc:Fallback xmlns="">
              <p:sp>
                <p:nvSpPr>
                  <p:cNvPr id="99" name="TextBox 98">
                    <a:extLst>
                      <a:ext uri="{FF2B5EF4-FFF2-40B4-BE49-F238E27FC236}">
                        <a16:creationId xmlns:a16="http://schemas.microsoft.com/office/drawing/2014/main" id="{CD76C28A-1836-94A8-F0D7-EA85B148FCF2}"/>
                      </a:ext>
                    </a:extLst>
                  </p:cNvPr>
                  <p:cNvSpPr txBox="1">
                    <a:spLocks noRot="1" noChangeAspect="1" noMove="1" noResize="1" noEditPoints="1" noAdjustHandles="1" noChangeArrowheads="1" noChangeShapeType="1" noTextEdit="1"/>
                  </p:cNvSpPr>
                  <p:nvPr/>
                </p:nvSpPr>
                <p:spPr>
                  <a:xfrm>
                    <a:off x="7696972" y="1526561"/>
                    <a:ext cx="751009" cy="553998"/>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0" name="TextBox 99">
                    <a:extLst>
                      <a:ext uri="{FF2B5EF4-FFF2-40B4-BE49-F238E27FC236}">
                        <a16:creationId xmlns:a16="http://schemas.microsoft.com/office/drawing/2014/main" id="{8ED5E694-28DD-18AB-0B94-4D3AE3C08A65}"/>
                      </a:ext>
                    </a:extLst>
                  </p:cNvPr>
                  <p:cNvSpPr txBox="1"/>
                  <p:nvPr/>
                </p:nvSpPr>
                <p:spPr>
                  <a:xfrm>
                    <a:off x="9887180" y="1522205"/>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𝟒</m:t>
                          </m:r>
                        </m:oMath>
                      </m:oMathPara>
                    </a14:m>
                    <a:endParaRPr lang="en-IL" sz="3000" b="1" dirty="0">
                      <a:solidFill>
                        <a:srgbClr val="C00000"/>
                      </a:solidFill>
                    </a:endParaRPr>
                  </a:p>
                </p:txBody>
              </p:sp>
            </mc:Choice>
            <mc:Fallback xmlns="">
              <p:sp>
                <p:nvSpPr>
                  <p:cNvPr id="100" name="TextBox 99">
                    <a:extLst>
                      <a:ext uri="{FF2B5EF4-FFF2-40B4-BE49-F238E27FC236}">
                        <a16:creationId xmlns:a16="http://schemas.microsoft.com/office/drawing/2014/main" id="{8ED5E694-28DD-18AB-0B94-4D3AE3C08A65}"/>
                      </a:ext>
                    </a:extLst>
                  </p:cNvPr>
                  <p:cNvSpPr txBox="1">
                    <a:spLocks noRot="1" noChangeAspect="1" noMove="1" noResize="1" noEditPoints="1" noAdjustHandles="1" noChangeArrowheads="1" noChangeShapeType="1" noTextEdit="1"/>
                  </p:cNvSpPr>
                  <p:nvPr/>
                </p:nvSpPr>
                <p:spPr>
                  <a:xfrm>
                    <a:off x="9887180" y="1522205"/>
                    <a:ext cx="751009" cy="553998"/>
                  </a:xfrm>
                  <a:prstGeom prst="rect">
                    <a:avLst/>
                  </a:prstGeom>
                  <a:blipFill>
                    <a:blip r:embed="rId11"/>
                    <a:stretch>
                      <a:fillRect/>
                    </a:stretch>
                  </a:blipFill>
                </p:spPr>
                <p:txBody>
                  <a:bodyPr/>
                  <a:lstStyle/>
                  <a:p>
                    <a:r>
                      <a:rPr lang="en-IL">
                        <a:noFill/>
                      </a:rPr>
                      <a:t> </a:t>
                    </a:r>
                  </a:p>
                </p:txBody>
              </p:sp>
            </mc:Fallback>
          </mc:AlternateContent>
        </p:grpSp>
        <p:sp>
          <p:nvSpPr>
            <p:cNvPr id="9" name="TextBox 8">
              <a:extLst>
                <a:ext uri="{FF2B5EF4-FFF2-40B4-BE49-F238E27FC236}">
                  <a16:creationId xmlns:a16="http://schemas.microsoft.com/office/drawing/2014/main" id="{50BEB2FB-B9F1-D7E1-B26B-21C7410B5367}"/>
                </a:ext>
              </a:extLst>
            </p:cNvPr>
            <p:cNvSpPr txBox="1"/>
            <p:nvPr/>
          </p:nvSpPr>
          <p:spPr>
            <a:xfrm>
              <a:off x="3345144" y="6102257"/>
              <a:ext cx="6476449" cy="552784"/>
            </a:xfrm>
            <a:prstGeom prst="rect">
              <a:avLst/>
            </a:prstGeom>
            <a:solidFill>
              <a:schemeClr val="bg1"/>
            </a:solidFill>
          </p:spPr>
          <p:txBody>
            <a:bodyPr wrap="square" rtlCol="0">
              <a:spAutoFit/>
            </a:bodyPr>
            <a:lstStyle/>
            <a:p>
              <a:pPr algn="ctr"/>
              <a:r>
                <a:rPr lang="en-US" sz="3200" b="1" dirty="0">
                  <a:solidFill>
                    <a:srgbClr val="C00000"/>
                  </a:solidFill>
                </a:rPr>
                <a:t>keeps clock, strategy fixed ahead</a:t>
              </a:r>
            </a:p>
          </p:txBody>
        </p:sp>
      </p:grpSp>
      <p:grpSp>
        <p:nvGrpSpPr>
          <p:cNvPr id="12" name="Group 11">
            <a:extLst>
              <a:ext uri="{FF2B5EF4-FFF2-40B4-BE49-F238E27FC236}">
                <a16:creationId xmlns:a16="http://schemas.microsoft.com/office/drawing/2014/main" id="{EACD582E-D2E3-DC69-6A41-23E69A75716A}"/>
              </a:ext>
            </a:extLst>
          </p:cNvPr>
          <p:cNvGrpSpPr/>
          <p:nvPr/>
        </p:nvGrpSpPr>
        <p:grpSpPr>
          <a:xfrm>
            <a:off x="4417093" y="3116213"/>
            <a:ext cx="4056314" cy="1572727"/>
            <a:chOff x="4417093" y="3128913"/>
            <a:chExt cx="4056314" cy="1572727"/>
          </a:xfrm>
        </p:grpSpPr>
        <p:sp>
          <p:nvSpPr>
            <p:cNvPr id="16" name="Trapezoid 15">
              <a:extLst>
                <a:ext uri="{FF2B5EF4-FFF2-40B4-BE49-F238E27FC236}">
                  <a16:creationId xmlns:a16="http://schemas.microsoft.com/office/drawing/2014/main" id="{74972645-81FC-45CD-3344-F9947142368C}"/>
                </a:ext>
              </a:extLst>
            </p:cNvPr>
            <p:cNvSpPr/>
            <p:nvPr/>
          </p:nvSpPr>
          <p:spPr>
            <a:xfrm rot="10800000">
              <a:off x="4417093" y="3128913"/>
              <a:ext cx="4056314" cy="1572727"/>
            </a:xfrm>
            <a:prstGeom prst="trapezoid">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ysClr val="windowText" lastClr="000000"/>
                </a:solidFill>
              </a:endParaRPr>
            </a:p>
          </p:txBody>
        </p:sp>
        <p:sp>
          <p:nvSpPr>
            <p:cNvPr id="17" name="TextBox 16">
              <a:extLst>
                <a:ext uri="{FF2B5EF4-FFF2-40B4-BE49-F238E27FC236}">
                  <a16:creationId xmlns:a16="http://schemas.microsoft.com/office/drawing/2014/main" id="{C1B01F70-DA3B-1126-587F-FC9F90620A05}"/>
                </a:ext>
              </a:extLst>
            </p:cNvPr>
            <p:cNvSpPr txBox="1"/>
            <p:nvPr/>
          </p:nvSpPr>
          <p:spPr>
            <a:xfrm>
              <a:off x="4646279" y="3286710"/>
              <a:ext cx="3526478" cy="1261884"/>
            </a:xfrm>
            <a:prstGeom prst="rect">
              <a:avLst/>
            </a:prstGeom>
            <a:noFill/>
          </p:spPr>
          <p:txBody>
            <a:bodyPr wrap="none" rtlCol="0">
              <a:spAutoFit/>
            </a:bodyPr>
            <a:lstStyle/>
            <a:p>
              <a:pPr algn="ctr"/>
              <a:r>
                <a:rPr lang="en-US" sz="2800" dirty="0"/>
                <a:t>simulation argument</a:t>
              </a:r>
            </a:p>
            <a:p>
              <a:pPr algn="ctr"/>
              <a:r>
                <a:rPr lang="en-US" sz="2400" dirty="0">
                  <a:solidFill>
                    <a:srgbClr val="C00000"/>
                  </a:solidFill>
                </a:rPr>
                <a:t>restriction to non-adaptive</a:t>
              </a:r>
            </a:p>
            <a:p>
              <a:pPr algn="ctr"/>
              <a:r>
                <a:rPr lang="en-US" sz="2400" dirty="0"/>
                <a:t>(shuffle queries…)</a:t>
              </a:r>
            </a:p>
          </p:txBody>
        </p:sp>
      </p:grpSp>
      <p:grpSp>
        <p:nvGrpSpPr>
          <p:cNvPr id="25" name="Group 24">
            <a:extLst>
              <a:ext uri="{FF2B5EF4-FFF2-40B4-BE49-F238E27FC236}">
                <a16:creationId xmlns:a16="http://schemas.microsoft.com/office/drawing/2014/main" id="{03FA3637-C8EB-4E42-35DD-9C78158E2C3E}"/>
              </a:ext>
            </a:extLst>
          </p:cNvPr>
          <p:cNvGrpSpPr/>
          <p:nvPr/>
        </p:nvGrpSpPr>
        <p:grpSpPr>
          <a:xfrm>
            <a:off x="475195" y="4990595"/>
            <a:ext cx="10585481" cy="1601417"/>
            <a:chOff x="475195" y="5168395"/>
            <a:chExt cx="10585481" cy="1601417"/>
          </a:xfrm>
        </p:grpSpPr>
        <p:sp>
          <p:nvSpPr>
            <p:cNvPr id="26" name="TextBox 25">
              <a:extLst>
                <a:ext uri="{FF2B5EF4-FFF2-40B4-BE49-F238E27FC236}">
                  <a16:creationId xmlns:a16="http://schemas.microsoft.com/office/drawing/2014/main" id="{1FD315E9-1BD7-8CBC-AC62-28230C65B685}"/>
                </a:ext>
              </a:extLst>
            </p:cNvPr>
            <p:cNvSpPr txBox="1"/>
            <p:nvPr/>
          </p:nvSpPr>
          <p:spPr>
            <a:xfrm>
              <a:off x="475195" y="5523126"/>
              <a:ext cx="1843801" cy="584775"/>
            </a:xfrm>
            <a:prstGeom prst="rect">
              <a:avLst/>
            </a:prstGeom>
            <a:noFill/>
          </p:spPr>
          <p:txBody>
            <a:bodyPr wrap="square" rtlCol="0">
              <a:spAutoFit/>
            </a:bodyPr>
            <a:lstStyle/>
            <a:p>
              <a:r>
                <a:rPr lang="en-US" sz="3200" b="1" dirty="0"/>
                <a:t>Stateless</a:t>
              </a:r>
            </a:p>
          </p:txBody>
        </p:sp>
        <p:cxnSp>
          <p:nvCxnSpPr>
            <p:cNvPr id="27" name="Straight Arrow Connector 26">
              <a:extLst>
                <a:ext uri="{FF2B5EF4-FFF2-40B4-BE49-F238E27FC236}">
                  <a16:creationId xmlns:a16="http://schemas.microsoft.com/office/drawing/2014/main" id="{A7ED4B50-23E0-49FB-2C0B-9D9931FC10A3}"/>
                </a:ext>
              </a:extLst>
            </p:cNvPr>
            <p:cNvCxnSpPr>
              <a:cxnSpLocks/>
            </p:cNvCxnSpPr>
            <p:nvPr/>
          </p:nvCxnSpPr>
          <p:spPr>
            <a:xfrm>
              <a:off x="2631373" y="65847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457E144-C25C-170A-60C3-5F6C785A3ED0}"/>
                </a:ext>
              </a:extLst>
            </p:cNvPr>
            <p:cNvSpPr txBox="1"/>
            <p:nvPr/>
          </p:nvSpPr>
          <p:spPr>
            <a:xfrm>
              <a:off x="3767450" y="6286527"/>
              <a:ext cx="5352437" cy="483285"/>
            </a:xfrm>
            <a:prstGeom prst="rect">
              <a:avLst/>
            </a:prstGeom>
            <a:solidFill>
              <a:schemeClr val="bg1"/>
            </a:solidFill>
          </p:spPr>
          <p:txBody>
            <a:bodyPr wrap="square" rtlCol="0">
              <a:spAutoFit/>
            </a:bodyPr>
            <a:lstStyle/>
            <a:p>
              <a:pPr algn="ctr"/>
              <a:r>
                <a:rPr lang="en-US" sz="3200" b="1" dirty="0">
                  <a:solidFill>
                    <a:srgbClr val="C00000"/>
                  </a:solidFill>
                </a:rPr>
                <a:t>classical reduction applicable</a:t>
              </a:r>
            </a:p>
          </p:txBody>
        </p:sp>
        <p:grpSp>
          <p:nvGrpSpPr>
            <p:cNvPr id="29" name="Group 28">
              <a:extLst>
                <a:ext uri="{FF2B5EF4-FFF2-40B4-BE49-F238E27FC236}">
                  <a16:creationId xmlns:a16="http://schemas.microsoft.com/office/drawing/2014/main" id="{7F8EA10D-DC5F-3A26-B5AB-E8AA448412B1}"/>
                </a:ext>
              </a:extLst>
            </p:cNvPr>
            <p:cNvGrpSpPr/>
            <p:nvPr/>
          </p:nvGrpSpPr>
          <p:grpSpPr>
            <a:xfrm>
              <a:off x="2547927" y="5172750"/>
              <a:ext cx="1634836" cy="1197953"/>
              <a:chOff x="2205027" y="1390769"/>
              <a:chExt cx="1634836" cy="1929314"/>
            </a:xfrm>
          </p:grpSpPr>
          <p:grpSp>
            <p:nvGrpSpPr>
              <p:cNvPr id="47" name="Group 46">
                <a:extLst>
                  <a:ext uri="{FF2B5EF4-FFF2-40B4-BE49-F238E27FC236}">
                    <a16:creationId xmlns:a16="http://schemas.microsoft.com/office/drawing/2014/main" id="{9FB2FC40-57DC-CA2B-E10F-713B06136A81}"/>
                  </a:ext>
                </a:extLst>
              </p:cNvPr>
              <p:cNvGrpSpPr/>
              <p:nvPr/>
            </p:nvGrpSpPr>
            <p:grpSpPr>
              <a:xfrm rot="16200000">
                <a:off x="2688189" y="2820884"/>
                <a:ext cx="678115" cy="320284"/>
                <a:chOff x="5889574" y="2084942"/>
                <a:chExt cx="1092112" cy="387543"/>
              </a:xfrm>
            </p:grpSpPr>
            <p:cxnSp>
              <p:nvCxnSpPr>
                <p:cNvPr id="49" name="Straight Arrow Connector 48">
                  <a:extLst>
                    <a:ext uri="{FF2B5EF4-FFF2-40B4-BE49-F238E27FC236}">
                      <a16:creationId xmlns:a16="http://schemas.microsoft.com/office/drawing/2014/main" id="{AF5FA27D-EB83-9746-C10C-215C3D49274C}"/>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E4291AB-A3C9-AFEE-3691-4FF719A627A4}"/>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8" name="Rounded Rectangle 17">
                <a:extLst>
                  <a:ext uri="{FF2B5EF4-FFF2-40B4-BE49-F238E27FC236}">
                    <a16:creationId xmlns:a16="http://schemas.microsoft.com/office/drawing/2014/main" id="{9DCE6265-50CF-7B4F-87B3-F5C5B30DA769}"/>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30" name="Group 29">
              <a:extLst>
                <a:ext uri="{FF2B5EF4-FFF2-40B4-BE49-F238E27FC236}">
                  <a16:creationId xmlns:a16="http://schemas.microsoft.com/office/drawing/2014/main" id="{7DFC22DF-AFE8-A943-216F-5E98BC992999}"/>
                </a:ext>
              </a:extLst>
            </p:cNvPr>
            <p:cNvGrpSpPr/>
            <p:nvPr/>
          </p:nvGrpSpPr>
          <p:grpSpPr>
            <a:xfrm>
              <a:off x="4690239" y="5168395"/>
              <a:ext cx="1634836" cy="1197953"/>
              <a:chOff x="3637588" y="1360288"/>
              <a:chExt cx="1634836" cy="1929314"/>
            </a:xfrm>
          </p:grpSpPr>
          <p:grpSp>
            <p:nvGrpSpPr>
              <p:cNvPr id="41" name="Group 40">
                <a:extLst>
                  <a:ext uri="{FF2B5EF4-FFF2-40B4-BE49-F238E27FC236}">
                    <a16:creationId xmlns:a16="http://schemas.microsoft.com/office/drawing/2014/main" id="{8DE8C0BD-D629-6A7C-E242-C7DF42A5B634}"/>
                  </a:ext>
                </a:extLst>
              </p:cNvPr>
              <p:cNvGrpSpPr/>
              <p:nvPr/>
            </p:nvGrpSpPr>
            <p:grpSpPr>
              <a:xfrm rot="16200000">
                <a:off x="4120750" y="2790403"/>
                <a:ext cx="678115" cy="320284"/>
                <a:chOff x="5889574" y="2084942"/>
                <a:chExt cx="1092112" cy="387543"/>
              </a:xfrm>
            </p:grpSpPr>
            <p:cxnSp>
              <p:nvCxnSpPr>
                <p:cNvPr id="43" name="Straight Arrow Connector 42">
                  <a:extLst>
                    <a:ext uri="{FF2B5EF4-FFF2-40B4-BE49-F238E27FC236}">
                      <a16:creationId xmlns:a16="http://schemas.microsoft.com/office/drawing/2014/main" id="{818D6FA1-98B5-CF74-E0C3-04618477AFCF}"/>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9AD58DE-4E43-63B3-A80D-F51E4CDF7962}"/>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2" name="Rounded Rectangle 17">
                <a:extLst>
                  <a:ext uri="{FF2B5EF4-FFF2-40B4-BE49-F238E27FC236}">
                    <a16:creationId xmlns:a16="http://schemas.microsoft.com/office/drawing/2014/main" id="{10E7A3CE-B5A5-CCB0-8FFD-2D52E92B0629}"/>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31" name="Group 30">
              <a:extLst>
                <a:ext uri="{FF2B5EF4-FFF2-40B4-BE49-F238E27FC236}">
                  <a16:creationId xmlns:a16="http://schemas.microsoft.com/office/drawing/2014/main" id="{E402C53B-4936-321F-7FDC-6D1B16EBC7DF}"/>
                </a:ext>
              </a:extLst>
            </p:cNvPr>
            <p:cNvGrpSpPr/>
            <p:nvPr/>
          </p:nvGrpSpPr>
          <p:grpSpPr>
            <a:xfrm>
              <a:off x="6832551" y="5177103"/>
              <a:ext cx="1634836" cy="1197953"/>
              <a:chOff x="3637588" y="1360288"/>
              <a:chExt cx="1634836" cy="1929314"/>
            </a:xfrm>
          </p:grpSpPr>
          <p:grpSp>
            <p:nvGrpSpPr>
              <p:cNvPr id="37" name="Group 36">
                <a:extLst>
                  <a:ext uri="{FF2B5EF4-FFF2-40B4-BE49-F238E27FC236}">
                    <a16:creationId xmlns:a16="http://schemas.microsoft.com/office/drawing/2014/main" id="{03DEEF9D-E4C7-CA43-C48B-4AFB0B1C7A6C}"/>
                  </a:ext>
                </a:extLst>
              </p:cNvPr>
              <p:cNvGrpSpPr/>
              <p:nvPr/>
            </p:nvGrpSpPr>
            <p:grpSpPr>
              <a:xfrm rot="16200000">
                <a:off x="4120750" y="2790403"/>
                <a:ext cx="678115" cy="320284"/>
                <a:chOff x="5889574" y="2084942"/>
                <a:chExt cx="1092112" cy="387543"/>
              </a:xfrm>
            </p:grpSpPr>
            <p:cxnSp>
              <p:nvCxnSpPr>
                <p:cNvPr id="39" name="Straight Arrow Connector 38">
                  <a:extLst>
                    <a:ext uri="{FF2B5EF4-FFF2-40B4-BE49-F238E27FC236}">
                      <a16:creationId xmlns:a16="http://schemas.microsoft.com/office/drawing/2014/main" id="{90DF12F7-31DB-4C6C-D17E-A6A4AF3C0A27}"/>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C29301B-BFD7-E659-263B-10715EE7E6AF}"/>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8" name="Rounded Rectangle 17">
                <a:extLst>
                  <a:ext uri="{FF2B5EF4-FFF2-40B4-BE49-F238E27FC236}">
                    <a16:creationId xmlns:a16="http://schemas.microsoft.com/office/drawing/2014/main" id="{75C339A9-1671-5515-B5A8-3614E31BC2AA}"/>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32" name="Group 31">
              <a:extLst>
                <a:ext uri="{FF2B5EF4-FFF2-40B4-BE49-F238E27FC236}">
                  <a16:creationId xmlns:a16="http://schemas.microsoft.com/office/drawing/2014/main" id="{EC18A986-0553-9870-A29D-E9B6ADF15802}"/>
                </a:ext>
              </a:extLst>
            </p:cNvPr>
            <p:cNvGrpSpPr/>
            <p:nvPr/>
          </p:nvGrpSpPr>
          <p:grpSpPr>
            <a:xfrm>
              <a:off x="8974864" y="5185811"/>
              <a:ext cx="1634836" cy="1197953"/>
              <a:chOff x="3637588" y="1360288"/>
              <a:chExt cx="1634836" cy="1929314"/>
            </a:xfrm>
          </p:grpSpPr>
          <p:grpSp>
            <p:nvGrpSpPr>
              <p:cNvPr id="33" name="Group 32">
                <a:extLst>
                  <a:ext uri="{FF2B5EF4-FFF2-40B4-BE49-F238E27FC236}">
                    <a16:creationId xmlns:a16="http://schemas.microsoft.com/office/drawing/2014/main" id="{7EC45131-7629-3BAF-A5BD-D1E3B5E4D7BD}"/>
                  </a:ext>
                </a:extLst>
              </p:cNvPr>
              <p:cNvGrpSpPr/>
              <p:nvPr/>
            </p:nvGrpSpPr>
            <p:grpSpPr>
              <a:xfrm rot="16200000">
                <a:off x="4120750" y="2790403"/>
                <a:ext cx="678115" cy="320284"/>
                <a:chOff x="5889574" y="2084942"/>
                <a:chExt cx="1092112" cy="387543"/>
              </a:xfrm>
            </p:grpSpPr>
            <p:cxnSp>
              <p:nvCxnSpPr>
                <p:cNvPr id="35" name="Straight Arrow Connector 34">
                  <a:extLst>
                    <a:ext uri="{FF2B5EF4-FFF2-40B4-BE49-F238E27FC236}">
                      <a16:creationId xmlns:a16="http://schemas.microsoft.com/office/drawing/2014/main" id="{A92D6F5F-A32C-A966-62B0-9E635359FA21}"/>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815CE1C-0EEB-34BD-BB03-0198A104E208}"/>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4" name="Rounded Rectangle 17">
                <a:extLst>
                  <a:ext uri="{FF2B5EF4-FFF2-40B4-BE49-F238E27FC236}">
                    <a16:creationId xmlns:a16="http://schemas.microsoft.com/office/drawing/2014/main" id="{0AB44E9F-1B51-ECC1-14C4-6F395DC1661F}"/>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spTree>
    <p:custDataLst>
      <p:tags r:id="rId1"/>
    </p:custDataLst>
    <p:extLst>
      <p:ext uri="{BB962C8B-B14F-4D97-AF65-F5344CB8AC3E}">
        <p14:creationId xmlns:p14="http://schemas.microsoft.com/office/powerpoint/2010/main" val="1555962492"/>
      </p:ext>
    </p:extLst>
  </p:cSld>
  <p:clrMapOvr>
    <a:masterClrMapping/>
  </p:clrMapOvr>
  <mc:AlternateContent xmlns:mc="http://schemas.openxmlformats.org/markup-compatibility/2006" xmlns:p14="http://schemas.microsoft.com/office/powerpoint/2010/main">
    <mc:Choice Requires="p14">
      <p:transition spd="slow" p14:dur="2000" advTm="158452"/>
    </mc:Choice>
    <mc:Fallback xmlns="">
      <p:transition spd="slow" advTm="158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 y="154826"/>
            <a:ext cx="10515600" cy="823070"/>
          </a:xfrm>
        </p:spPr>
        <p:txBody>
          <a:bodyPr>
            <a:normAutofit/>
          </a:bodyPr>
          <a:lstStyle/>
          <a:p>
            <a:r>
              <a:rPr lang="en-US" sz="4000" dirty="0"/>
              <a:t>Bridge Between Stateful and Stateless Adversaries</a:t>
            </a:r>
          </a:p>
        </p:txBody>
      </p:sp>
      <p:grpSp>
        <p:nvGrpSpPr>
          <p:cNvPr id="82" name="Group 81">
            <a:extLst>
              <a:ext uri="{FF2B5EF4-FFF2-40B4-BE49-F238E27FC236}">
                <a16:creationId xmlns:a16="http://schemas.microsoft.com/office/drawing/2014/main" id="{8D4C95D6-0344-A280-A605-23CAC49DB4F5}"/>
              </a:ext>
            </a:extLst>
          </p:cNvPr>
          <p:cNvGrpSpPr/>
          <p:nvPr/>
        </p:nvGrpSpPr>
        <p:grpSpPr>
          <a:xfrm>
            <a:off x="475195" y="4990595"/>
            <a:ext cx="10585481" cy="1601417"/>
            <a:chOff x="475195" y="5168395"/>
            <a:chExt cx="10585481" cy="1601417"/>
          </a:xfrm>
        </p:grpSpPr>
        <p:sp>
          <p:nvSpPr>
            <p:cNvPr id="44" name="TextBox 43">
              <a:extLst>
                <a:ext uri="{FF2B5EF4-FFF2-40B4-BE49-F238E27FC236}">
                  <a16:creationId xmlns:a16="http://schemas.microsoft.com/office/drawing/2014/main" id="{035D59E4-2505-5D31-9F96-04660B5E42A7}"/>
                </a:ext>
              </a:extLst>
            </p:cNvPr>
            <p:cNvSpPr txBox="1"/>
            <p:nvPr/>
          </p:nvSpPr>
          <p:spPr>
            <a:xfrm>
              <a:off x="475195" y="5523126"/>
              <a:ext cx="1843801" cy="584775"/>
            </a:xfrm>
            <a:prstGeom prst="rect">
              <a:avLst/>
            </a:prstGeom>
            <a:noFill/>
          </p:spPr>
          <p:txBody>
            <a:bodyPr wrap="square" rtlCol="0">
              <a:spAutoFit/>
            </a:bodyPr>
            <a:lstStyle/>
            <a:p>
              <a:r>
                <a:rPr lang="en-US" sz="3200" b="1" dirty="0"/>
                <a:t>Stateless</a:t>
              </a:r>
            </a:p>
          </p:txBody>
        </p:sp>
        <p:cxnSp>
          <p:nvCxnSpPr>
            <p:cNvPr id="9" name="Straight Arrow Connector 8">
              <a:extLst>
                <a:ext uri="{FF2B5EF4-FFF2-40B4-BE49-F238E27FC236}">
                  <a16:creationId xmlns:a16="http://schemas.microsoft.com/office/drawing/2014/main" id="{2256BA01-9D70-20C4-19E6-E8254569A261}"/>
                </a:ext>
              </a:extLst>
            </p:cNvPr>
            <p:cNvCxnSpPr>
              <a:cxnSpLocks/>
            </p:cNvCxnSpPr>
            <p:nvPr/>
          </p:nvCxnSpPr>
          <p:spPr>
            <a:xfrm>
              <a:off x="2631373" y="65847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1CCCBB3-1929-0D13-0F24-F90BCD29ABA0}"/>
                </a:ext>
              </a:extLst>
            </p:cNvPr>
            <p:cNvSpPr txBox="1"/>
            <p:nvPr/>
          </p:nvSpPr>
          <p:spPr>
            <a:xfrm>
              <a:off x="3767450" y="6286527"/>
              <a:ext cx="5352437" cy="483285"/>
            </a:xfrm>
            <a:prstGeom prst="rect">
              <a:avLst/>
            </a:prstGeom>
            <a:solidFill>
              <a:schemeClr val="bg1"/>
            </a:solidFill>
          </p:spPr>
          <p:txBody>
            <a:bodyPr wrap="square" rtlCol="0">
              <a:spAutoFit/>
            </a:bodyPr>
            <a:lstStyle/>
            <a:p>
              <a:pPr algn="ctr"/>
              <a:r>
                <a:rPr lang="en-US" sz="3200" b="1" dirty="0">
                  <a:solidFill>
                    <a:srgbClr val="C00000"/>
                  </a:solidFill>
                </a:rPr>
                <a:t>classical reduction applicable</a:t>
              </a:r>
            </a:p>
          </p:txBody>
        </p:sp>
        <p:grpSp>
          <p:nvGrpSpPr>
            <p:cNvPr id="12" name="Group 11">
              <a:extLst>
                <a:ext uri="{FF2B5EF4-FFF2-40B4-BE49-F238E27FC236}">
                  <a16:creationId xmlns:a16="http://schemas.microsoft.com/office/drawing/2014/main" id="{3840DA46-48E8-C1F3-302A-95968BE90E0D}"/>
                </a:ext>
              </a:extLst>
            </p:cNvPr>
            <p:cNvGrpSpPr/>
            <p:nvPr/>
          </p:nvGrpSpPr>
          <p:grpSpPr>
            <a:xfrm>
              <a:off x="2547927" y="5172750"/>
              <a:ext cx="1634836" cy="1197953"/>
              <a:chOff x="2205027" y="1390769"/>
              <a:chExt cx="1634836" cy="1929314"/>
            </a:xfrm>
          </p:grpSpPr>
          <p:grpSp>
            <p:nvGrpSpPr>
              <p:cNvPr id="25" name="Group 24">
                <a:extLst>
                  <a:ext uri="{FF2B5EF4-FFF2-40B4-BE49-F238E27FC236}">
                    <a16:creationId xmlns:a16="http://schemas.microsoft.com/office/drawing/2014/main" id="{5D9BD488-A092-BEDC-EE6E-F7C678A9FC43}"/>
                  </a:ext>
                </a:extLst>
              </p:cNvPr>
              <p:cNvGrpSpPr/>
              <p:nvPr/>
            </p:nvGrpSpPr>
            <p:grpSpPr>
              <a:xfrm rot="16200000">
                <a:off x="2688189" y="2820884"/>
                <a:ext cx="678115" cy="320284"/>
                <a:chOff x="5889574" y="2084942"/>
                <a:chExt cx="1092112" cy="387543"/>
              </a:xfrm>
            </p:grpSpPr>
            <p:cxnSp>
              <p:nvCxnSpPr>
                <p:cNvPr id="27" name="Straight Arrow Connector 26">
                  <a:extLst>
                    <a:ext uri="{FF2B5EF4-FFF2-40B4-BE49-F238E27FC236}">
                      <a16:creationId xmlns:a16="http://schemas.microsoft.com/office/drawing/2014/main" id="{84E394CC-CE0E-2A5C-6E7D-E6FA80B39FC7}"/>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C4F72F4-B46D-CD3F-0DFB-AA2C4AE1CD54}"/>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6" name="Rounded Rectangle 17">
                <a:extLst>
                  <a:ext uri="{FF2B5EF4-FFF2-40B4-BE49-F238E27FC236}">
                    <a16:creationId xmlns:a16="http://schemas.microsoft.com/office/drawing/2014/main" id="{1B20893C-61E0-6DA2-3C17-BF5885521710}"/>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29" name="Group 28">
              <a:extLst>
                <a:ext uri="{FF2B5EF4-FFF2-40B4-BE49-F238E27FC236}">
                  <a16:creationId xmlns:a16="http://schemas.microsoft.com/office/drawing/2014/main" id="{7F88AC9E-414A-FE63-5EB9-0E059B92A8B9}"/>
                </a:ext>
              </a:extLst>
            </p:cNvPr>
            <p:cNvGrpSpPr/>
            <p:nvPr/>
          </p:nvGrpSpPr>
          <p:grpSpPr>
            <a:xfrm>
              <a:off x="4690239" y="5168395"/>
              <a:ext cx="1634836" cy="1197953"/>
              <a:chOff x="3637588" y="1360288"/>
              <a:chExt cx="1634836" cy="1929314"/>
            </a:xfrm>
          </p:grpSpPr>
          <p:grpSp>
            <p:nvGrpSpPr>
              <p:cNvPr id="30" name="Group 29">
                <a:extLst>
                  <a:ext uri="{FF2B5EF4-FFF2-40B4-BE49-F238E27FC236}">
                    <a16:creationId xmlns:a16="http://schemas.microsoft.com/office/drawing/2014/main" id="{D3442814-FBD1-089E-FBF2-182EEDA3224E}"/>
                  </a:ext>
                </a:extLst>
              </p:cNvPr>
              <p:cNvGrpSpPr/>
              <p:nvPr/>
            </p:nvGrpSpPr>
            <p:grpSpPr>
              <a:xfrm rot="16200000">
                <a:off x="4120750" y="2790403"/>
                <a:ext cx="678115" cy="320284"/>
                <a:chOff x="5889574" y="2084942"/>
                <a:chExt cx="1092112" cy="387543"/>
              </a:xfrm>
            </p:grpSpPr>
            <p:cxnSp>
              <p:nvCxnSpPr>
                <p:cNvPr id="32" name="Straight Arrow Connector 31">
                  <a:extLst>
                    <a:ext uri="{FF2B5EF4-FFF2-40B4-BE49-F238E27FC236}">
                      <a16:creationId xmlns:a16="http://schemas.microsoft.com/office/drawing/2014/main" id="{534E771E-AE34-BC7F-218E-589C4522EC3D}"/>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D05D143-ACDD-3FF2-8EB8-0F32BAE42658}"/>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1" name="Rounded Rectangle 17">
                <a:extLst>
                  <a:ext uri="{FF2B5EF4-FFF2-40B4-BE49-F238E27FC236}">
                    <a16:creationId xmlns:a16="http://schemas.microsoft.com/office/drawing/2014/main" id="{63CFC46C-A4E3-7D94-F761-FC535DAC0814}"/>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34" name="Group 33">
              <a:extLst>
                <a:ext uri="{FF2B5EF4-FFF2-40B4-BE49-F238E27FC236}">
                  <a16:creationId xmlns:a16="http://schemas.microsoft.com/office/drawing/2014/main" id="{BE4BB236-7940-9676-757E-E031F8B9BC67}"/>
                </a:ext>
              </a:extLst>
            </p:cNvPr>
            <p:cNvGrpSpPr/>
            <p:nvPr/>
          </p:nvGrpSpPr>
          <p:grpSpPr>
            <a:xfrm>
              <a:off x="6832551" y="5177103"/>
              <a:ext cx="1634836" cy="1197953"/>
              <a:chOff x="3637588" y="1360288"/>
              <a:chExt cx="1634836" cy="1929314"/>
            </a:xfrm>
          </p:grpSpPr>
          <p:grpSp>
            <p:nvGrpSpPr>
              <p:cNvPr id="35" name="Group 34">
                <a:extLst>
                  <a:ext uri="{FF2B5EF4-FFF2-40B4-BE49-F238E27FC236}">
                    <a16:creationId xmlns:a16="http://schemas.microsoft.com/office/drawing/2014/main" id="{9635E7DF-094D-A168-3B72-C1B1736AE76A}"/>
                  </a:ext>
                </a:extLst>
              </p:cNvPr>
              <p:cNvGrpSpPr/>
              <p:nvPr/>
            </p:nvGrpSpPr>
            <p:grpSpPr>
              <a:xfrm rot="16200000">
                <a:off x="4120750" y="2790403"/>
                <a:ext cx="678115" cy="320284"/>
                <a:chOff x="5889574" y="2084942"/>
                <a:chExt cx="1092112" cy="387543"/>
              </a:xfrm>
            </p:grpSpPr>
            <p:cxnSp>
              <p:nvCxnSpPr>
                <p:cNvPr id="37" name="Straight Arrow Connector 36">
                  <a:extLst>
                    <a:ext uri="{FF2B5EF4-FFF2-40B4-BE49-F238E27FC236}">
                      <a16:creationId xmlns:a16="http://schemas.microsoft.com/office/drawing/2014/main" id="{75F40C52-D73E-A148-D91A-06035F211312}"/>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A86D15D-D1B4-125B-586B-5722F3A716E2}"/>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6" name="Rounded Rectangle 17">
                <a:extLst>
                  <a:ext uri="{FF2B5EF4-FFF2-40B4-BE49-F238E27FC236}">
                    <a16:creationId xmlns:a16="http://schemas.microsoft.com/office/drawing/2014/main" id="{18B4CAF6-9135-57BE-1D42-28A6D80C662B}"/>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39" name="Group 38">
              <a:extLst>
                <a:ext uri="{FF2B5EF4-FFF2-40B4-BE49-F238E27FC236}">
                  <a16:creationId xmlns:a16="http://schemas.microsoft.com/office/drawing/2014/main" id="{858389AC-5696-C13C-7BC9-A0A947824678}"/>
                </a:ext>
              </a:extLst>
            </p:cNvPr>
            <p:cNvGrpSpPr/>
            <p:nvPr/>
          </p:nvGrpSpPr>
          <p:grpSpPr>
            <a:xfrm>
              <a:off x="8974864" y="5185811"/>
              <a:ext cx="1634836" cy="1197953"/>
              <a:chOff x="3637588" y="1360288"/>
              <a:chExt cx="1634836" cy="1929314"/>
            </a:xfrm>
          </p:grpSpPr>
          <p:grpSp>
            <p:nvGrpSpPr>
              <p:cNvPr id="40" name="Group 39">
                <a:extLst>
                  <a:ext uri="{FF2B5EF4-FFF2-40B4-BE49-F238E27FC236}">
                    <a16:creationId xmlns:a16="http://schemas.microsoft.com/office/drawing/2014/main" id="{5ED6F679-904F-3D86-B2A3-F41D95A49917}"/>
                  </a:ext>
                </a:extLst>
              </p:cNvPr>
              <p:cNvGrpSpPr/>
              <p:nvPr/>
            </p:nvGrpSpPr>
            <p:grpSpPr>
              <a:xfrm rot="16200000">
                <a:off x="4120750" y="2790403"/>
                <a:ext cx="678115" cy="320284"/>
                <a:chOff x="5889574" y="2084942"/>
                <a:chExt cx="1092112" cy="387543"/>
              </a:xfrm>
            </p:grpSpPr>
            <p:cxnSp>
              <p:nvCxnSpPr>
                <p:cNvPr id="42" name="Straight Arrow Connector 41">
                  <a:extLst>
                    <a:ext uri="{FF2B5EF4-FFF2-40B4-BE49-F238E27FC236}">
                      <a16:creationId xmlns:a16="http://schemas.microsoft.com/office/drawing/2014/main" id="{E697057A-B24C-CEDD-23E9-25F8027FD343}"/>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17B5F7F-428C-648E-F1BC-625E72E7F302}"/>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1" name="Rounded Rectangle 17">
                <a:extLst>
                  <a:ext uri="{FF2B5EF4-FFF2-40B4-BE49-F238E27FC236}">
                    <a16:creationId xmlns:a16="http://schemas.microsoft.com/office/drawing/2014/main" id="{BE19750E-6622-200F-8797-496389A37544}"/>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grpSp>
        <p:nvGrpSpPr>
          <p:cNvPr id="81" name="Group 80">
            <a:extLst>
              <a:ext uri="{FF2B5EF4-FFF2-40B4-BE49-F238E27FC236}">
                <a16:creationId xmlns:a16="http://schemas.microsoft.com/office/drawing/2014/main" id="{0608AFF4-8BCB-9D37-CA13-F075CAC8992F}"/>
              </a:ext>
            </a:extLst>
          </p:cNvPr>
          <p:cNvGrpSpPr/>
          <p:nvPr/>
        </p:nvGrpSpPr>
        <p:grpSpPr>
          <a:xfrm>
            <a:off x="487895" y="1282195"/>
            <a:ext cx="10585481" cy="1416347"/>
            <a:chOff x="487895" y="1282195"/>
            <a:chExt cx="10585481" cy="1416347"/>
          </a:xfrm>
        </p:grpSpPr>
        <p:cxnSp>
          <p:nvCxnSpPr>
            <p:cNvPr id="46" name="Straight Arrow Connector 45">
              <a:extLst>
                <a:ext uri="{FF2B5EF4-FFF2-40B4-BE49-F238E27FC236}">
                  <a16:creationId xmlns:a16="http://schemas.microsoft.com/office/drawing/2014/main" id="{2DA03CA9-2500-C4A8-ED30-E0F113D91761}"/>
                </a:ext>
              </a:extLst>
            </p:cNvPr>
            <p:cNvCxnSpPr>
              <a:cxnSpLocks/>
            </p:cNvCxnSpPr>
            <p:nvPr/>
          </p:nvCxnSpPr>
          <p:spPr>
            <a:xfrm>
              <a:off x="2644073" y="26985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01C224D2-1770-8836-6DDC-2186FB287784}"/>
                </a:ext>
              </a:extLst>
            </p:cNvPr>
            <p:cNvGrpSpPr/>
            <p:nvPr/>
          </p:nvGrpSpPr>
          <p:grpSpPr>
            <a:xfrm>
              <a:off x="2560627" y="1286550"/>
              <a:ext cx="1634836" cy="1197953"/>
              <a:chOff x="2205027" y="1390769"/>
              <a:chExt cx="1634836" cy="1929314"/>
            </a:xfrm>
          </p:grpSpPr>
          <p:grpSp>
            <p:nvGrpSpPr>
              <p:cNvPr id="48" name="Group 47">
                <a:extLst>
                  <a:ext uri="{FF2B5EF4-FFF2-40B4-BE49-F238E27FC236}">
                    <a16:creationId xmlns:a16="http://schemas.microsoft.com/office/drawing/2014/main" id="{0F082D31-1F84-A8A4-645B-7C64EDAC6155}"/>
                  </a:ext>
                </a:extLst>
              </p:cNvPr>
              <p:cNvGrpSpPr/>
              <p:nvPr/>
            </p:nvGrpSpPr>
            <p:grpSpPr>
              <a:xfrm rot="16200000">
                <a:off x="2688189" y="2820884"/>
                <a:ext cx="678115" cy="320284"/>
                <a:chOff x="5889574" y="2084942"/>
                <a:chExt cx="1092112" cy="387543"/>
              </a:xfrm>
            </p:grpSpPr>
            <p:cxnSp>
              <p:nvCxnSpPr>
                <p:cNvPr id="50" name="Straight Arrow Connector 49">
                  <a:extLst>
                    <a:ext uri="{FF2B5EF4-FFF2-40B4-BE49-F238E27FC236}">
                      <a16:creationId xmlns:a16="http://schemas.microsoft.com/office/drawing/2014/main" id="{3E3F54E1-1971-720C-B49D-E2F7BC8486AC}"/>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2BF5EE2-EB33-EF60-5224-85931214E631}"/>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9" name="Rounded Rectangle 17">
                <a:extLst>
                  <a:ext uri="{FF2B5EF4-FFF2-40B4-BE49-F238E27FC236}">
                    <a16:creationId xmlns:a16="http://schemas.microsoft.com/office/drawing/2014/main" id="{9F7B9F95-9855-BDF0-5271-085367310289}"/>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52" name="Group 51">
              <a:extLst>
                <a:ext uri="{FF2B5EF4-FFF2-40B4-BE49-F238E27FC236}">
                  <a16:creationId xmlns:a16="http://schemas.microsoft.com/office/drawing/2014/main" id="{5069B0BC-151D-6016-D7FA-E5C276FED01A}"/>
                </a:ext>
              </a:extLst>
            </p:cNvPr>
            <p:cNvGrpSpPr/>
            <p:nvPr/>
          </p:nvGrpSpPr>
          <p:grpSpPr>
            <a:xfrm>
              <a:off x="4702939" y="1282195"/>
              <a:ext cx="1634836" cy="1197953"/>
              <a:chOff x="3637588" y="1360288"/>
              <a:chExt cx="1634836" cy="1929314"/>
            </a:xfrm>
          </p:grpSpPr>
          <p:grpSp>
            <p:nvGrpSpPr>
              <p:cNvPr id="53" name="Group 52">
                <a:extLst>
                  <a:ext uri="{FF2B5EF4-FFF2-40B4-BE49-F238E27FC236}">
                    <a16:creationId xmlns:a16="http://schemas.microsoft.com/office/drawing/2014/main" id="{D4E29864-08CE-D79D-B7DF-BBA7232F1853}"/>
                  </a:ext>
                </a:extLst>
              </p:cNvPr>
              <p:cNvGrpSpPr/>
              <p:nvPr/>
            </p:nvGrpSpPr>
            <p:grpSpPr>
              <a:xfrm rot="16200000">
                <a:off x="4120750" y="2790403"/>
                <a:ext cx="678115" cy="320284"/>
                <a:chOff x="5889574" y="2084942"/>
                <a:chExt cx="1092112" cy="387543"/>
              </a:xfrm>
            </p:grpSpPr>
            <p:cxnSp>
              <p:nvCxnSpPr>
                <p:cNvPr id="55" name="Straight Arrow Connector 54">
                  <a:extLst>
                    <a:ext uri="{FF2B5EF4-FFF2-40B4-BE49-F238E27FC236}">
                      <a16:creationId xmlns:a16="http://schemas.microsoft.com/office/drawing/2014/main" id="{E13901E2-3079-0CF1-1D25-1AB1CB261079}"/>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D89C82A-3B7E-F59F-0845-B13490C15A19}"/>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54" name="Rounded Rectangle 17">
                <a:extLst>
                  <a:ext uri="{FF2B5EF4-FFF2-40B4-BE49-F238E27FC236}">
                    <a16:creationId xmlns:a16="http://schemas.microsoft.com/office/drawing/2014/main" id="{B7091C90-3BD5-EBE0-150F-DDD8E97B16A4}"/>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57" name="Group 56">
              <a:extLst>
                <a:ext uri="{FF2B5EF4-FFF2-40B4-BE49-F238E27FC236}">
                  <a16:creationId xmlns:a16="http://schemas.microsoft.com/office/drawing/2014/main" id="{DCAC7D28-6CCE-39C1-83E4-266F88170A35}"/>
                </a:ext>
              </a:extLst>
            </p:cNvPr>
            <p:cNvGrpSpPr/>
            <p:nvPr/>
          </p:nvGrpSpPr>
          <p:grpSpPr>
            <a:xfrm>
              <a:off x="6845251" y="1290903"/>
              <a:ext cx="1634836" cy="1197953"/>
              <a:chOff x="3637588" y="1360288"/>
              <a:chExt cx="1634836" cy="1929314"/>
            </a:xfrm>
          </p:grpSpPr>
          <p:grpSp>
            <p:nvGrpSpPr>
              <p:cNvPr id="58" name="Group 57">
                <a:extLst>
                  <a:ext uri="{FF2B5EF4-FFF2-40B4-BE49-F238E27FC236}">
                    <a16:creationId xmlns:a16="http://schemas.microsoft.com/office/drawing/2014/main" id="{36C4BD67-14B4-5380-CE2D-C6F92A8BF2BA}"/>
                  </a:ext>
                </a:extLst>
              </p:cNvPr>
              <p:cNvGrpSpPr/>
              <p:nvPr/>
            </p:nvGrpSpPr>
            <p:grpSpPr>
              <a:xfrm rot="16200000">
                <a:off x="4120750" y="2790403"/>
                <a:ext cx="678115" cy="320284"/>
                <a:chOff x="5889574" y="2084942"/>
                <a:chExt cx="1092112" cy="387543"/>
              </a:xfrm>
            </p:grpSpPr>
            <p:cxnSp>
              <p:nvCxnSpPr>
                <p:cNvPr id="60" name="Straight Arrow Connector 59">
                  <a:extLst>
                    <a:ext uri="{FF2B5EF4-FFF2-40B4-BE49-F238E27FC236}">
                      <a16:creationId xmlns:a16="http://schemas.microsoft.com/office/drawing/2014/main" id="{AEDE4532-F56C-CE46-6012-F207FB6C3006}"/>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9869F5C-CB15-CEA4-F63E-F4ACC937AEF0}"/>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59" name="Rounded Rectangle 17">
                <a:extLst>
                  <a:ext uri="{FF2B5EF4-FFF2-40B4-BE49-F238E27FC236}">
                    <a16:creationId xmlns:a16="http://schemas.microsoft.com/office/drawing/2014/main" id="{1C548028-5053-3D15-AEED-D64E8B89E654}"/>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grpSp>
          <p:nvGrpSpPr>
            <p:cNvPr id="62" name="Group 61">
              <a:extLst>
                <a:ext uri="{FF2B5EF4-FFF2-40B4-BE49-F238E27FC236}">
                  <a16:creationId xmlns:a16="http://schemas.microsoft.com/office/drawing/2014/main" id="{7DC6A3CC-C149-1F1A-9F69-C5AFF9F47CDC}"/>
                </a:ext>
              </a:extLst>
            </p:cNvPr>
            <p:cNvGrpSpPr/>
            <p:nvPr/>
          </p:nvGrpSpPr>
          <p:grpSpPr>
            <a:xfrm>
              <a:off x="8987564" y="1299611"/>
              <a:ext cx="1634836" cy="1197953"/>
              <a:chOff x="3637588" y="1360288"/>
              <a:chExt cx="1634836" cy="1929314"/>
            </a:xfrm>
          </p:grpSpPr>
          <p:grpSp>
            <p:nvGrpSpPr>
              <p:cNvPr id="63" name="Group 62">
                <a:extLst>
                  <a:ext uri="{FF2B5EF4-FFF2-40B4-BE49-F238E27FC236}">
                    <a16:creationId xmlns:a16="http://schemas.microsoft.com/office/drawing/2014/main" id="{73A83918-26E8-C4F3-2F18-6A408E5E8AB2}"/>
                  </a:ext>
                </a:extLst>
              </p:cNvPr>
              <p:cNvGrpSpPr/>
              <p:nvPr/>
            </p:nvGrpSpPr>
            <p:grpSpPr>
              <a:xfrm rot="16200000">
                <a:off x="4120750" y="2790403"/>
                <a:ext cx="678115" cy="320284"/>
                <a:chOff x="5889574" y="2084942"/>
                <a:chExt cx="1092112" cy="387543"/>
              </a:xfrm>
            </p:grpSpPr>
            <p:cxnSp>
              <p:nvCxnSpPr>
                <p:cNvPr id="65" name="Straight Arrow Connector 64">
                  <a:extLst>
                    <a:ext uri="{FF2B5EF4-FFF2-40B4-BE49-F238E27FC236}">
                      <a16:creationId xmlns:a16="http://schemas.microsoft.com/office/drawing/2014/main" id="{B23C1F63-1A88-BAD2-8F22-C47A0EBDD443}"/>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7811E62-A376-C130-2178-AA9C8B48A995}"/>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64" name="Rounded Rectangle 17">
                <a:extLst>
                  <a:ext uri="{FF2B5EF4-FFF2-40B4-BE49-F238E27FC236}">
                    <a16:creationId xmlns:a16="http://schemas.microsoft.com/office/drawing/2014/main" id="{9150AFA6-FA2C-D435-B671-8AE846942936}"/>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6000" b="1" i="0" dirty="0">
                    <a:solidFill>
                      <a:srgbClr val="C00000"/>
                    </a:solidFill>
                    <a:latin typeface="+mj-lt"/>
                  </a:rPr>
                  <a:t>A</a:t>
                </a:r>
                <a:endParaRPr lang="en-US" sz="6000" b="1" dirty="0">
                  <a:solidFill>
                    <a:srgbClr val="C00000"/>
                  </a:solidFill>
                </a:endParaRPr>
              </a:p>
            </p:txBody>
          </p:sp>
        </p:grpSp>
        <p:sp>
          <p:nvSpPr>
            <p:cNvPr id="67" name="TextBox 66">
              <a:extLst>
                <a:ext uri="{FF2B5EF4-FFF2-40B4-BE49-F238E27FC236}">
                  <a16:creationId xmlns:a16="http://schemas.microsoft.com/office/drawing/2014/main" id="{9FFB4072-9A9B-4119-7ED4-BCE860526502}"/>
                </a:ext>
              </a:extLst>
            </p:cNvPr>
            <p:cNvSpPr txBox="1"/>
            <p:nvPr/>
          </p:nvSpPr>
          <p:spPr>
            <a:xfrm>
              <a:off x="487895" y="1636926"/>
              <a:ext cx="1843801" cy="584775"/>
            </a:xfrm>
            <a:prstGeom prst="rect">
              <a:avLst/>
            </a:prstGeom>
            <a:noFill/>
          </p:spPr>
          <p:txBody>
            <a:bodyPr wrap="square" rtlCol="0">
              <a:spAutoFit/>
            </a:bodyPr>
            <a:lstStyle/>
            <a:p>
              <a:r>
                <a:rPr lang="en-US" sz="3200" b="1" dirty="0"/>
                <a:t>One-shot</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2C6C5735-A923-E5FB-F92D-2D7DBE191493}"/>
                    </a:ext>
                  </a:extLst>
                </p:cNvPr>
                <p:cNvSpPr txBox="1"/>
                <p:nvPr/>
              </p:nvSpPr>
              <p:spPr>
                <a:xfrm>
                  <a:off x="3573823" y="150914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he-IL" sz="3000" b="1" i="1" smtClean="0">
                                <a:solidFill>
                                  <a:srgbClr val="C00000"/>
                                </a:solidFill>
                                <a:latin typeface="Cambria Math" panose="02040503050406030204" pitchFamily="18" charset="0"/>
                              </a:rPr>
                              <m:t>𝝍</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68" name="TextBox 67">
                  <a:extLst>
                    <a:ext uri="{FF2B5EF4-FFF2-40B4-BE49-F238E27FC236}">
                      <a16:creationId xmlns:a16="http://schemas.microsoft.com/office/drawing/2014/main" id="{2C6C5735-A923-E5FB-F92D-2D7DBE191493}"/>
                    </a:ext>
                  </a:extLst>
                </p:cNvPr>
                <p:cNvSpPr txBox="1">
                  <a:spLocks noRot="1" noChangeAspect="1" noMove="1" noResize="1" noEditPoints="1" noAdjustHandles="1" noChangeArrowheads="1" noChangeShapeType="1" noTextEdit="1"/>
                </p:cNvSpPr>
                <p:nvPr/>
              </p:nvSpPr>
              <p:spPr>
                <a:xfrm>
                  <a:off x="3573823" y="1509146"/>
                  <a:ext cx="751009" cy="553998"/>
                </a:xfrm>
                <a:prstGeom prst="rect">
                  <a:avLst/>
                </a:prstGeom>
                <a:blipFill>
                  <a:blip r:embed="rId4"/>
                  <a:stretch>
                    <a:fillRect r="-731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36499140-552D-E4A5-DD5A-48D933BDB358}"/>
                    </a:ext>
                  </a:extLst>
                </p:cNvPr>
                <p:cNvSpPr txBox="1"/>
                <p:nvPr/>
              </p:nvSpPr>
              <p:spPr>
                <a:xfrm>
                  <a:off x="5750967" y="153091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𝝋</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69" name="TextBox 68">
                  <a:extLst>
                    <a:ext uri="{FF2B5EF4-FFF2-40B4-BE49-F238E27FC236}">
                      <a16:creationId xmlns:a16="http://schemas.microsoft.com/office/drawing/2014/main" id="{36499140-552D-E4A5-DD5A-48D933BDB358}"/>
                    </a:ext>
                  </a:extLst>
                </p:cNvPr>
                <p:cNvSpPr txBox="1">
                  <a:spLocks noRot="1" noChangeAspect="1" noMove="1" noResize="1" noEditPoints="1" noAdjustHandles="1" noChangeArrowheads="1" noChangeShapeType="1" noTextEdit="1"/>
                </p:cNvSpPr>
                <p:nvPr/>
              </p:nvSpPr>
              <p:spPr>
                <a:xfrm>
                  <a:off x="5750967" y="1530916"/>
                  <a:ext cx="751009" cy="553998"/>
                </a:xfrm>
                <a:prstGeom prst="rect">
                  <a:avLst/>
                </a:prstGeom>
                <a:blipFill>
                  <a:blip r:embed="rId5"/>
                  <a:stretch>
                    <a:fillRect r="-564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649C041-DA2C-8F82-55AE-0CB37EB2214C}"/>
                    </a:ext>
                  </a:extLst>
                </p:cNvPr>
                <p:cNvSpPr txBox="1"/>
                <p:nvPr/>
              </p:nvSpPr>
              <p:spPr>
                <a:xfrm>
                  <a:off x="7836672" y="1526561"/>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𝝆</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70" name="TextBox 69">
                  <a:extLst>
                    <a:ext uri="{FF2B5EF4-FFF2-40B4-BE49-F238E27FC236}">
                      <a16:creationId xmlns:a16="http://schemas.microsoft.com/office/drawing/2014/main" id="{F649C041-DA2C-8F82-55AE-0CB37EB2214C}"/>
                    </a:ext>
                  </a:extLst>
                </p:cNvPr>
                <p:cNvSpPr txBox="1">
                  <a:spLocks noRot="1" noChangeAspect="1" noMove="1" noResize="1" noEditPoints="1" noAdjustHandles="1" noChangeArrowheads="1" noChangeShapeType="1" noTextEdit="1"/>
                </p:cNvSpPr>
                <p:nvPr/>
              </p:nvSpPr>
              <p:spPr>
                <a:xfrm>
                  <a:off x="7836672" y="1526561"/>
                  <a:ext cx="751009" cy="553998"/>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5F5E0B7-B1E7-7692-EAB7-5D3D9A268728}"/>
                    </a:ext>
                  </a:extLst>
                </p:cNvPr>
                <p:cNvSpPr txBox="1"/>
                <p:nvPr/>
              </p:nvSpPr>
              <p:spPr>
                <a:xfrm>
                  <a:off x="10026880" y="1522205"/>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000" b="1" i="1" smtClean="0">
                                <a:solidFill>
                                  <a:srgbClr val="C00000"/>
                                </a:solidFill>
                                <a:latin typeface="Cambria Math" panose="02040503050406030204" pitchFamily="18" charset="0"/>
                              </a:rPr>
                            </m:ctrlPr>
                          </m:dPr>
                          <m:e>
                            <m:r>
                              <a:rPr lang="en-US" sz="3000" b="1" i="1" smtClean="0">
                                <a:solidFill>
                                  <a:srgbClr val="C00000"/>
                                </a:solidFill>
                                <a:latin typeface="Cambria Math" panose="02040503050406030204" pitchFamily="18" charset="0"/>
                              </a:rPr>
                              <m:t> </m:t>
                            </m:r>
                            <m:r>
                              <a:rPr lang="en-US" sz="3000" b="1" i="1" smtClean="0">
                                <a:solidFill>
                                  <a:srgbClr val="C00000"/>
                                </a:solidFill>
                                <a:latin typeface="Cambria Math" panose="02040503050406030204" pitchFamily="18" charset="0"/>
                              </a:rPr>
                              <m:t>𝜻</m:t>
                            </m:r>
                            <m:r>
                              <a:rPr lang="en-US" sz="3000" b="1" i="1" smtClean="0">
                                <a:solidFill>
                                  <a:srgbClr val="C00000"/>
                                </a:solidFill>
                                <a:latin typeface="Cambria Math" panose="02040503050406030204" pitchFamily="18" charset="0"/>
                              </a:rPr>
                              <m:t> </m:t>
                            </m:r>
                          </m:e>
                        </m:d>
                      </m:oMath>
                    </m:oMathPara>
                  </a14:m>
                  <a:endParaRPr lang="en-IL" sz="3000" b="1" dirty="0">
                    <a:solidFill>
                      <a:srgbClr val="C00000"/>
                    </a:solidFill>
                  </a:endParaRPr>
                </a:p>
              </p:txBody>
            </p:sp>
          </mc:Choice>
          <mc:Fallback xmlns="">
            <p:sp>
              <p:nvSpPr>
                <p:cNvPr id="71" name="TextBox 70">
                  <a:extLst>
                    <a:ext uri="{FF2B5EF4-FFF2-40B4-BE49-F238E27FC236}">
                      <a16:creationId xmlns:a16="http://schemas.microsoft.com/office/drawing/2014/main" id="{85F5E0B7-B1E7-7692-EAB7-5D3D9A268728}"/>
                    </a:ext>
                  </a:extLst>
                </p:cNvPr>
                <p:cNvSpPr txBox="1">
                  <a:spLocks noRot="1" noChangeAspect="1" noMove="1" noResize="1" noEditPoints="1" noAdjustHandles="1" noChangeArrowheads="1" noChangeShapeType="1" noTextEdit="1"/>
                </p:cNvSpPr>
                <p:nvPr/>
              </p:nvSpPr>
              <p:spPr>
                <a:xfrm>
                  <a:off x="10026880" y="1522205"/>
                  <a:ext cx="751009" cy="553998"/>
                </a:xfrm>
                <a:prstGeom prst="rect">
                  <a:avLst/>
                </a:prstGeom>
                <a:blipFill>
                  <a:blip r:embed="rId7"/>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DA86390-C92C-E921-A1CC-EA55E2B76F71}"/>
                    </a:ext>
                  </a:extLst>
                </p:cNvPr>
                <p:cNvSpPr txBox="1"/>
                <p:nvPr/>
              </p:nvSpPr>
              <p:spPr>
                <a:xfrm>
                  <a:off x="5851115" y="2096249"/>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m:t>
                        </m:r>
                      </m:oMath>
                    </m:oMathPara>
                  </a14:m>
                  <a:endParaRPr lang="en-IL" sz="3000" b="1" dirty="0">
                    <a:solidFill>
                      <a:srgbClr val="C00000"/>
                    </a:solidFill>
                  </a:endParaRPr>
                </a:p>
              </p:txBody>
            </p:sp>
          </mc:Choice>
          <mc:Fallback xmlns="">
            <p:sp>
              <p:nvSpPr>
                <p:cNvPr id="72" name="TextBox 71">
                  <a:extLst>
                    <a:ext uri="{FF2B5EF4-FFF2-40B4-BE49-F238E27FC236}">
                      <a16:creationId xmlns:a16="http://schemas.microsoft.com/office/drawing/2014/main" id="{EDA86390-C92C-E921-A1CC-EA55E2B76F71}"/>
                    </a:ext>
                  </a:extLst>
                </p:cNvPr>
                <p:cNvSpPr txBox="1">
                  <a:spLocks noRot="1" noChangeAspect="1" noMove="1" noResize="1" noEditPoints="1" noAdjustHandles="1" noChangeArrowheads="1" noChangeShapeType="1" noTextEdit="1"/>
                </p:cNvSpPr>
                <p:nvPr/>
              </p:nvSpPr>
              <p:spPr>
                <a:xfrm>
                  <a:off x="5851115" y="2096249"/>
                  <a:ext cx="751009" cy="553998"/>
                </a:xfrm>
                <a:prstGeom prst="rect">
                  <a:avLst/>
                </a:prstGeom>
                <a:blipFill>
                  <a:blip r:embed="rId8"/>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C7510E9-1C7F-A698-5898-046FAC37D349}"/>
                    </a:ext>
                  </a:extLst>
                </p:cNvPr>
                <p:cNvSpPr txBox="1"/>
                <p:nvPr/>
              </p:nvSpPr>
              <p:spPr>
                <a:xfrm>
                  <a:off x="7949882" y="2091894"/>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m:t>
                        </m:r>
                      </m:oMath>
                    </m:oMathPara>
                  </a14:m>
                  <a:endParaRPr lang="en-IL" sz="3000" b="1" dirty="0">
                    <a:solidFill>
                      <a:srgbClr val="C00000"/>
                    </a:solidFill>
                  </a:endParaRPr>
                </a:p>
              </p:txBody>
            </p:sp>
          </mc:Choice>
          <mc:Fallback xmlns="">
            <p:sp>
              <p:nvSpPr>
                <p:cNvPr id="73" name="TextBox 72">
                  <a:extLst>
                    <a:ext uri="{FF2B5EF4-FFF2-40B4-BE49-F238E27FC236}">
                      <a16:creationId xmlns:a16="http://schemas.microsoft.com/office/drawing/2014/main" id="{5C7510E9-1C7F-A698-5898-046FAC37D349}"/>
                    </a:ext>
                  </a:extLst>
                </p:cNvPr>
                <p:cNvSpPr txBox="1">
                  <a:spLocks noRot="1" noChangeAspect="1" noMove="1" noResize="1" noEditPoints="1" noAdjustHandles="1" noChangeArrowheads="1" noChangeShapeType="1" noTextEdit="1"/>
                </p:cNvSpPr>
                <p:nvPr/>
              </p:nvSpPr>
              <p:spPr>
                <a:xfrm>
                  <a:off x="7949882" y="2091894"/>
                  <a:ext cx="751009" cy="553998"/>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773FCB0-A7F7-C498-374C-585EC9DE79BF}"/>
                    </a:ext>
                  </a:extLst>
                </p:cNvPr>
                <p:cNvSpPr txBox="1"/>
                <p:nvPr/>
              </p:nvSpPr>
              <p:spPr>
                <a:xfrm>
                  <a:off x="9922375" y="2104956"/>
                  <a:ext cx="751009"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000" b="1" i="1" smtClean="0">
                            <a:solidFill>
                              <a:srgbClr val="C00000"/>
                            </a:solidFill>
                            <a:latin typeface="Cambria Math" panose="02040503050406030204" pitchFamily="18" charset="0"/>
                          </a:rPr>
                          <m:t>?</m:t>
                        </m:r>
                      </m:oMath>
                    </m:oMathPara>
                  </a14:m>
                  <a:endParaRPr lang="en-IL" sz="3000" b="1" dirty="0">
                    <a:solidFill>
                      <a:srgbClr val="C00000"/>
                    </a:solidFill>
                  </a:endParaRPr>
                </a:p>
              </p:txBody>
            </p:sp>
          </mc:Choice>
          <mc:Fallback xmlns="">
            <p:sp>
              <p:nvSpPr>
                <p:cNvPr id="74" name="TextBox 73">
                  <a:extLst>
                    <a:ext uri="{FF2B5EF4-FFF2-40B4-BE49-F238E27FC236}">
                      <a16:creationId xmlns:a16="http://schemas.microsoft.com/office/drawing/2014/main" id="{B773FCB0-A7F7-C498-374C-585EC9DE79BF}"/>
                    </a:ext>
                  </a:extLst>
                </p:cNvPr>
                <p:cNvSpPr txBox="1">
                  <a:spLocks noRot="1" noChangeAspect="1" noMove="1" noResize="1" noEditPoints="1" noAdjustHandles="1" noChangeArrowheads="1" noChangeShapeType="1" noTextEdit="1"/>
                </p:cNvSpPr>
                <p:nvPr/>
              </p:nvSpPr>
              <p:spPr>
                <a:xfrm>
                  <a:off x="9922375" y="2104956"/>
                  <a:ext cx="751009" cy="553998"/>
                </a:xfrm>
                <a:prstGeom prst="rect">
                  <a:avLst/>
                </a:prstGeom>
                <a:blipFill>
                  <a:blip r:embed="rId10"/>
                  <a:stretch>
                    <a:fillRect/>
                  </a:stretch>
                </a:blipFill>
              </p:spPr>
              <p:txBody>
                <a:bodyPr/>
                <a:lstStyle/>
                <a:p>
                  <a:r>
                    <a:rPr lang="en-IL">
                      <a:noFill/>
                    </a:rPr>
                    <a:t> </a:t>
                  </a:r>
                </a:p>
              </p:txBody>
            </p:sp>
          </mc:Fallback>
        </mc:AlternateContent>
      </p:grpSp>
      <p:sp>
        <p:nvSpPr>
          <p:cNvPr id="80" name="Rectangle 79">
            <a:extLst>
              <a:ext uri="{FF2B5EF4-FFF2-40B4-BE49-F238E27FC236}">
                <a16:creationId xmlns:a16="http://schemas.microsoft.com/office/drawing/2014/main" id="{97B43669-691D-E230-19D0-575EA07DAF3D}"/>
              </a:ext>
            </a:extLst>
          </p:cNvPr>
          <p:cNvSpPr/>
          <p:nvPr/>
        </p:nvSpPr>
        <p:spPr>
          <a:xfrm>
            <a:off x="-394979" y="3061402"/>
            <a:ext cx="13042900" cy="1678826"/>
          </a:xfrm>
          <a:prstGeom prst="rect">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0" dirty="0">
                <a:solidFill>
                  <a:schemeClr val="tx1"/>
                </a:solidFill>
              </a:rPr>
              <a:t>Gap</a:t>
            </a:r>
            <a:endParaRPr lang="en-IL" sz="10000" dirty="0">
              <a:solidFill>
                <a:schemeClr val="tx1"/>
              </a:solidFill>
            </a:endParaRPr>
          </a:p>
        </p:txBody>
      </p:sp>
      <p:grpSp>
        <p:nvGrpSpPr>
          <p:cNvPr id="10" name="Group 9">
            <a:extLst>
              <a:ext uri="{FF2B5EF4-FFF2-40B4-BE49-F238E27FC236}">
                <a16:creationId xmlns:a16="http://schemas.microsoft.com/office/drawing/2014/main" id="{F3797308-0EDB-C6E3-78E8-0EF4E37F4A80}"/>
              </a:ext>
            </a:extLst>
          </p:cNvPr>
          <p:cNvGrpSpPr/>
          <p:nvPr/>
        </p:nvGrpSpPr>
        <p:grpSpPr>
          <a:xfrm>
            <a:off x="4175793" y="2883010"/>
            <a:ext cx="4094414" cy="2089933"/>
            <a:chOff x="4175793" y="2883010"/>
            <a:chExt cx="4094414" cy="2089933"/>
          </a:xfrm>
        </p:grpSpPr>
        <p:grpSp>
          <p:nvGrpSpPr>
            <p:cNvPr id="24" name="Group 23">
              <a:extLst>
                <a:ext uri="{FF2B5EF4-FFF2-40B4-BE49-F238E27FC236}">
                  <a16:creationId xmlns:a16="http://schemas.microsoft.com/office/drawing/2014/main" id="{FD492DD3-5A40-2647-E4EF-9FDF5F12953B}"/>
                </a:ext>
              </a:extLst>
            </p:cNvPr>
            <p:cNvGrpSpPr/>
            <p:nvPr/>
          </p:nvGrpSpPr>
          <p:grpSpPr>
            <a:xfrm>
              <a:off x="4175793" y="2883010"/>
              <a:ext cx="4094414" cy="2089933"/>
              <a:chOff x="4175793" y="2876747"/>
              <a:chExt cx="4094414" cy="2153259"/>
            </a:xfrm>
          </p:grpSpPr>
          <p:grpSp>
            <p:nvGrpSpPr>
              <p:cNvPr id="3" name="Group 2">
                <a:extLst>
                  <a:ext uri="{FF2B5EF4-FFF2-40B4-BE49-F238E27FC236}">
                    <a16:creationId xmlns:a16="http://schemas.microsoft.com/office/drawing/2014/main" id="{BFD5B529-B2A8-6B0B-4BDF-3158B90A6CC5}"/>
                  </a:ext>
                </a:extLst>
              </p:cNvPr>
              <p:cNvGrpSpPr/>
              <p:nvPr/>
            </p:nvGrpSpPr>
            <p:grpSpPr>
              <a:xfrm>
                <a:off x="4213893" y="2876747"/>
                <a:ext cx="4056314" cy="807059"/>
                <a:chOff x="4417093" y="3128913"/>
                <a:chExt cx="4056314" cy="1572727"/>
              </a:xfrm>
            </p:grpSpPr>
            <p:sp>
              <p:nvSpPr>
                <p:cNvPr id="4" name="Trapezoid 3">
                  <a:extLst>
                    <a:ext uri="{FF2B5EF4-FFF2-40B4-BE49-F238E27FC236}">
                      <a16:creationId xmlns:a16="http://schemas.microsoft.com/office/drawing/2014/main" id="{E272B2FE-D393-714C-5C29-8C3224A241A2}"/>
                    </a:ext>
                  </a:extLst>
                </p:cNvPr>
                <p:cNvSpPr/>
                <p:nvPr/>
              </p:nvSpPr>
              <p:spPr>
                <a:xfrm rot="10800000">
                  <a:off x="4417093" y="3128913"/>
                  <a:ext cx="4056314" cy="1572727"/>
                </a:xfrm>
                <a:prstGeom prst="trapezoid">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ysClr val="windowText" lastClr="000000"/>
                    </a:solidFill>
                  </a:endParaRPr>
                </a:p>
              </p:txBody>
            </p:sp>
            <p:sp>
              <p:nvSpPr>
                <p:cNvPr id="5" name="TextBox 4">
                  <a:extLst>
                    <a:ext uri="{FF2B5EF4-FFF2-40B4-BE49-F238E27FC236}">
                      <a16:creationId xmlns:a16="http://schemas.microsoft.com/office/drawing/2014/main" id="{30CD6F93-4237-AA17-CFF8-A1DC064B2DC9}"/>
                    </a:ext>
                  </a:extLst>
                </p:cNvPr>
                <p:cNvSpPr txBox="1"/>
                <p:nvPr/>
              </p:nvSpPr>
              <p:spPr>
                <a:xfrm>
                  <a:off x="6317153" y="3286710"/>
                  <a:ext cx="184730" cy="461665"/>
                </a:xfrm>
                <a:prstGeom prst="rect">
                  <a:avLst/>
                </a:prstGeom>
                <a:noFill/>
              </p:spPr>
              <p:txBody>
                <a:bodyPr wrap="none" rtlCol="0">
                  <a:spAutoFit/>
                </a:bodyPr>
                <a:lstStyle/>
                <a:p>
                  <a:pPr algn="ctr"/>
                  <a:endParaRPr lang="en-US" sz="2400" dirty="0"/>
                </a:p>
              </p:txBody>
            </p:sp>
          </p:grpSp>
          <p:grpSp>
            <p:nvGrpSpPr>
              <p:cNvPr id="16" name="Group 15">
                <a:extLst>
                  <a:ext uri="{FF2B5EF4-FFF2-40B4-BE49-F238E27FC236}">
                    <a16:creationId xmlns:a16="http://schemas.microsoft.com/office/drawing/2014/main" id="{11B2F3E4-D2E0-7527-632C-5521F03C02F6}"/>
                  </a:ext>
                </a:extLst>
              </p:cNvPr>
              <p:cNvGrpSpPr/>
              <p:nvPr/>
            </p:nvGrpSpPr>
            <p:grpSpPr>
              <a:xfrm>
                <a:off x="4175793" y="3575247"/>
                <a:ext cx="4063284" cy="808489"/>
                <a:chOff x="4417093" y="3128913"/>
                <a:chExt cx="4063284" cy="1575514"/>
              </a:xfrm>
            </p:grpSpPr>
            <p:sp>
              <p:nvSpPr>
                <p:cNvPr id="17" name="Trapezoid 16">
                  <a:extLst>
                    <a:ext uri="{FF2B5EF4-FFF2-40B4-BE49-F238E27FC236}">
                      <a16:creationId xmlns:a16="http://schemas.microsoft.com/office/drawing/2014/main" id="{5DB2ABB8-F509-1AC0-4814-0CAE2BADBA86}"/>
                    </a:ext>
                  </a:extLst>
                </p:cNvPr>
                <p:cNvSpPr/>
                <p:nvPr/>
              </p:nvSpPr>
              <p:spPr>
                <a:xfrm rot="10800000">
                  <a:off x="4417093" y="3128913"/>
                  <a:ext cx="4056314" cy="1572727"/>
                </a:xfrm>
                <a:prstGeom prst="trapezoid">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ysClr val="windowText" lastClr="000000"/>
                    </a:solidFill>
                  </a:endParaRPr>
                </a:p>
              </p:txBody>
            </p:sp>
            <p:sp>
              <p:nvSpPr>
                <p:cNvPr id="18" name="TextBox 17">
                  <a:extLst>
                    <a:ext uri="{FF2B5EF4-FFF2-40B4-BE49-F238E27FC236}">
                      <a16:creationId xmlns:a16="http://schemas.microsoft.com/office/drawing/2014/main" id="{8E69B849-005C-2047-5117-306471BE4F88}"/>
                    </a:ext>
                  </a:extLst>
                </p:cNvPr>
                <p:cNvSpPr txBox="1"/>
                <p:nvPr/>
              </p:nvSpPr>
              <p:spPr>
                <a:xfrm>
                  <a:off x="6317153" y="3286710"/>
                  <a:ext cx="184730" cy="461665"/>
                </a:xfrm>
                <a:prstGeom prst="rect">
                  <a:avLst/>
                </a:prstGeom>
                <a:noFill/>
              </p:spPr>
              <p:txBody>
                <a:bodyPr wrap="none" rtlCol="0">
                  <a:spAutoFit/>
                </a:bodyPr>
                <a:lstStyle/>
                <a:p>
                  <a:pPr algn="ctr"/>
                  <a:endParaRPr lang="en-US" sz="2400" dirty="0"/>
                </a:p>
              </p:txBody>
            </p:sp>
            <p:sp>
              <p:nvSpPr>
                <p:cNvPr id="22" name="Trapezoid 21">
                  <a:extLst>
                    <a:ext uri="{FF2B5EF4-FFF2-40B4-BE49-F238E27FC236}">
                      <a16:creationId xmlns:a16="http://schemas.microsoft.com/office/drawing/2014/main" id="{4B6FDEBE-9CC1-07EB-B031-8B9C63E7CB3E}"/>
                    </a:ext>
                  </a:extLst>
                </p:cNvPr>
                <p:cNvSpPr/>
                <p:nvPr/>
              </p:nvSpPr>
              <p:spPr>
                <a:xfrm rot="10800000">
                  <a:off x="4424063" y="3131700"/>
                  <a:ext cx="4056314" cy="1572727"/>
                </a:xfrm>
                <a:prstGeom prst="trapezoid">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ysClr val="windowText" lastClr="000000"/>
                    </a:solidFill>
                  </a:endParaRPr>
                </a:p>
              </p:txBody>
            </p:sp>
          </p:grpSp>
          <p:sp>
            <p:nvSpPr>
              <p:cNvPr id="23" name="Trapezoid 22">
                <a:extLst>
                  <a:ext uri="{FF2B5EF4-FFF2-40B4-BE49-F238E27FC236}">
                    <a16:creationId xmlns:a16="http://schemas.microsoft.com/office/drawing/2014/main" id="{A7ABD61E-DC39-9423-9EFA-70B48DB3A4F7}"/>
                  </a:ext>
                </a:extLst>
              </p:cNvPr>
              <p:cNvSpPr/>
              <p:nvPr/>
            </p:nvSpPr>
            <p:spPr>
              <a:xfrm rot="10800000">
                <a:off x="4201193" y="4222947"/>
                <a:ext cx="4056314" cy="807059"/>
              </a:xfrm>
              <a:prstGeom prst="trapezoid">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solidFill>
                    <a:sysClr val="windowText" lastClr="000000"/>
                  </a:solidFill>
                </a:endParaRPr>
              </a:p>
            </p:txBody>
          </p:sp>
          <p:sp>
            <p:nvSpPr>
              <p:cNvPr id="6" name="TextBox 5">
                <a:extLst>
                  <a:ext uri="{FF2B5EF4-FFF2-40B4-BE49-F238E27FC236}">
                    <a16:creationId xmlns:a16="http://schemas.microsoft.com/office/drawing/2014/main" id="{9B8B5C14-9068-218E-D6CE-6C375E14DCEA}"/>
                  </a:ext>
                </a:extLst>
              </p:cNvPr>
              <p:cNvSpPr txBox="1"/>
              <p:nvPr/>
            </p:nvSpPr>
            <p:spPr>
              <a:xfrm>
                <a:off x="5069305" y="3217634"/>
                <a:ext cx="2028181" cy="584775"/>
              </a:xfrm>
              <a:prstGeom prst="rect">
                <a:avLst/>
              </a:prstGeom>
              <a:solidFill>
                <a:schemeClr val="bg1"/>
              </a:solidFill>
            </p:spPr>
            <p:txBody>
              <a:bodyPr wrap="square" rtlCol="0">
                <a:spAutoFit/>
              </a:bodyPr>
              <a:lstStyle/>
              <a:p>
                <a:pPr algn="ctr"/>
                <a:r>
                  <a:rPr lang="en-US" sz="3200" b="1" dirty="0"/>
                  <a:t>Persistent</a:t>
                </a:r>
              </a:p>
            </p:txBody>
          </p:sp>
          <p:sp>
            <p:nvSpPr>
              <p:cNvPr id="7" name="TextBox 6">
                <a:extLst>
                  <a:ext uri="{FF2B5EF4-FFF2-40B4-BE49-F238E27FC236}">
                    <a16:creationId xmlns:a16="http://schemas.microsoft.com/office/drawing/2014/main" id="{AEF82AFE-CCAF-024B-AC64-8E1929A07452}"/>
                  </a:ext>
                </a:extLst>
              </p:cNvPr>
              <p:cNvSpPr txBox="1"/>
              <p:nvPr/>
            </p:nvSpPr>
            <p:spPr>
              <a:xfrm>
                <a:off x="4856346" y="4043973"/>
                <a:ext cx="2454099" cy="608062"/>
              </a:xfrm>
              <a:prstGeom prst="rect">
                <a:avLst/>
              </a:prstGeom>
              <a:solidFill>
                <a:schemeClr val="bg1"/>
              </a:solidFill>
            </p:spPr>
            <p:txBody>
              <a:bodyPr wrap="square" rtlCol="0">
                <a:spAutoFit/>
              </a:bodyPr>
              <a:lstStyle>
                <a:defPPr>
                  <a:defRPr lang="en-US"/>
                </a:defPPr>
                <a:lvl1pPr algn="ctr">
                  <a:defRPr sz="3200" b="1"/>
                </a:lvl1pPr>
              </a:lstStyle>
              <a:p>
                <a:r>
                  <a:rPr lang="en-US" dirty="0"/>
                  <a:t>Memoryless</a:t>
                </a:r>
              </a:p>
            </p:txBody>
          </p:sp>
        </p:grpSp>
        <p:sp>
          <p:nvSpPr>
            <p:cNvPr id="8" name="TextBox 7">
              <a:extLst>
                <a:ext uri="{FF2B5EF4-FFF2-40B4-BE49-F238E27FC236}">
                  <a16:creationId xmlns:a16="http://schemas.microsoft.com/office/drawing/2014/main" id="{449CE9A0-C75E-9A30-99C3-631CF95DD534}"/>
                </a:ext>
              </a:extLst>
            </p:cNvPr>
            <p:cNvSpPr txBox="1"/>
            <p:nvPr/>
          </p:nvSpPr>
          <p:spPr>
            <a:xfrm>
              <a:off x="4421600" y="3655010"/>
              <a:ext cx="3544048" cy="523220"/>
            </a:xfrm>
            <a:prstGeom prst="rect">
              <a:avLst/>
            </a:prstGeom>
            <a:noFill/>
          </p:spPr>
          <p:txBody>
            <a:bodyPr wrap="none" rtlCol="0">
              <a:spAutoFit/>
            </a:bodyPr>
            <a:lstStyle/>
            <a:p>
              <a:pPr algn="ctr"/>
              <a:r>
                <a:rPr lang="en-US" sz="2800" dirty="0">
                  <a:solidFill>
                    <a:srgbClr val="C00000"/>
                  </a:solidFill>
                </a:rPr>
                <a:t>main tech contribution</a:t>
              </a:r>
              <a:endParaRPr lang="en-US" sz="2400" dirty="0">
                <a:solidFill>
                  <a:srgbClr val="C00000"/>
                </a:solidFill>
              </a:endParaRPr>
            </a:p>
          </p:txBody>
        </p:sp>
      </p:grpSp>
      <p:sp>
        <p:nvSpPr>
          <p:cNvPr id="11" name="TextBox 10">
            <a:extLst>
              <a:ext uri="{FF2B5EF4-FFF2-40B4-BE49-F238E27FC236}">
                <a16:creationId xmlns:a16="http://schemas.microsoft.com/office/drawing/2014/main" id="{C3DA8019-662F-F6ED-B350-AF16405698BC}"/>
              </a:ext>
            </a:extLst>
          </p:cNvPr>
          <p:cNvSpPr txBox="1"/>
          <p:nvPr/>
        </p:nvSpPr>
        <p:spPr>
          <a:xfrm>
            <a:off x="4410744" y="4493210"/>
            <a:ext cx="3413371" cy="523220"/>
          </a:xfrm>
          <a:prstGeom prst="rect">
            <a:avLst/>
          </a:prstGeom>
          <a:noFill/>
        </p:spPr>
        <p:txBody>
          <a:bodyPr wrap="none" rtlCol="0">
            <a:spAutoFit/>
          </a:bodyPr>
          <a:lstStyle/>
          <a:p>
            <a:pPr algn="ctr"/>
            <a:r>
              <a:rPr lang="en-US" sz="2800" dirty="0">
                <a:solidFill>
                  <a:schemeClr val="accent5"/>
                </a:solidFill>
              </a:rPr>
              <a:t>also in cosmic [CFP22]</a:t>
            </a:r>
            <a:endParaRPr lang="en-US" sz="2400" dirty="0">
              <a:solidFill>
                <a:schemeClr val="accent5"/>
              </a:solidFill>
            </a:endParaRPr>
          </a:p>
        </p:txBody>
      </p:sp>
    </p:spTree>
    <p:custDataLst>
      <p:tags r:id="rId1"/>
    </p:custDataLst>
    <p:extLst>
      <p:ext uri="{BB962C8B-B14F-4D97-AF65-F5344CB8AC3E}">
        <p14:creationId xmlns:p14="http://schemas.microsoft.com/office/powerpoint/2010/main" val="1965757855"/>
      </p:ext>
    </p:extLst>
  </p:cSld>
  <p:clrMapOvr>
    <a:masterClrMapping/>
  </p:clrMapOvr>
  <mc:AlternateContent xmlns:mc="http://schemas.openxmlformats.org/markup-compatibility/2006" xmlns:p14="http://schemas.microsoft.com/office/powerpoint/2010/main">
    <mc:Choice Requires="p14">
      <p:transition spd="slow" p14:dur="2000" advTm="158452"/>
    </mc:Choice>
    <mc:Fallback xmlns="">
      <p:transition spd="slow" advTm="158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9" y="131077"/>
            <a:ext cx="10515600" cy="905377"/>
          </a:xfrm>
        </p:spPr>
        <p:txBody>
          <a:bodyPr>
            <a:normAutofit/>
          </a:bodyPr>
          <a:lstStyle/>
          <a:p>
            <a:r>
              <a:rPr lang="en-US" sz="4000" dirty="0"/>
              <a:t>Post-quantum Cryptography</a:t>
            </a:r>
          </a:p>
        </p:txBody>
      </p:sp>
      <p:sp>
        <p:nvSpPr>
          <p:cNvPr id="5" name="Rounded Rectangle 5">
            <a:extLst>
              <a:ext uri="{FF2B5EF4-FFF2-40B4-BE49-F238E27FC236}">
                <a16:creationId xmlns:a16="http://schemas.microsoft.com/office/drawing/2014/main" id="{52968F7F-734A-C214-C48F-BD8D06BF6F49}"/>
              </a:ext>
            </a:extLst>
          </p:cNvPr>
          <p:cNvSpPr/>
          <p:nvPr/>
        </p:nvSpPr>
        <p:spPr>
          <a:xfrm>
            <a:off x="306301" y="1368015"/>
            <a:ext cx="10998362" cy="280554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2800" dirty="0">
              <a:solidFill>
                <a:schemeClr val="tx1"/>
              </a:solidFill>
            </a:endParaRPr>
          </a:p>
        </p:txBody>
      </p:sp>
      <p:cxnSp>
        <p:nvCxnSpPr>
          <p:cNvPr id="6" name="Straight Arrow Connector 5">
            <a:extLst>
              <a:ext uri="{FF2B5EF4-FFF2-40B4-BE49-F238E27FC236}">
                <a16:creationId xmlns:a16="http://schemas.microsoft.com/office/drawing/2014/main" id="{53551567-9B7E-597C-CDAC-E6F3573F67D2}"/>
              </a:ext>
            </a:extLst>
          </p:cNvPr>
          <p:cNvCxnSpPr/>
          <p:nvPr/>
        </p:nvCxnSpPr>
        <p:spPr>
          <a:xfrm>
            <a:off x="3022459" y="2828100"/>
            <a:ext cx="5633542" cy="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ounded Rectangle 17">
                <a:extLst>
                  <a:ext uri="{FF2B5EF4-FFF2-40B4-BE49-F238E27FC236}">
                    <a16:creationId xmlns:a16="http://schemas.microsoft.com/office/drawing/2014/main" id="{E4297E2E-D122-1069-5437-8D13EF3CA2C4}"/>
                  </a:ext>
                </a:extLst>
              </p:cNvPr>
              <p:cNvSpPr/>
              <p:nvPr/>
            </p:nvSpPr>
            <p:spPr>
              <a:xfrm>
                <a:off x="688455" y="2210891"/>
                <a:ext cx="1798320"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14:m>
                  <m:oMathPara xmlns:m="http://schemas.openxmlformats.org/officeDocument/2006/math">
                    <m:oMathParaPr>
                      <m:jc m:val="centerGroup"/>
                    </m:oMathParaPr>
                    <m:oMath xmlns:m="http://schemas.openxmlformats.org/officeDocument/2006/math">
                      <m:sSub>
                        <m:sSubPr>
                          <m:ctrlPr>
                            <a:rPr lang="en-US" sz="9000" i="1" dirty="0" smtClean="0">
                              <a:solidFill>
                                <a:schemeClr val="tx1"/>
                              </a:solidFill>
                              <a:latin typeface="Cambria Math" panose="02040503050406030204" pitchFamily="18" charset="0"/>
                            </a:rPr>
                          </m:ctrlPr>
                        </m:sSubPr>
                        <m:e>
                          <m:r>
                            <m:rPr>
                              <m:sty m:val="p"/>
                            </m:rPr>
                            <a:rPr lang="en-US" sz="9000" b="0" i="0" dirty="0" smtClean="0">
                              <a:solidFill>
                                <a:schemeClr val="tx1"/>
                              </a:solidFill>
                              <a:latin typeface="Cambria Math" panose="02040503050406030204" pitchFamily="18" charset="0"/>
                            </a:rPr>
                            <m:t>P</m:t>
                          </m:r>
                        </m:e>
                        <m:sub>
                          <m:r>
                            <a:rPr lang="en-US" sz="9000" b="0" i="0" dirty="0" smtClean="0">
                              <a:solidFill>
                                <a:schemeClr val="tx1"/>
                              </a:solidFill>
                              <a:latin typeface="Cambria Math" panose="02040503050406030204" pitchFamily="18" charset="0"/>
                            </a:rPr>
                            <m:t>1</m:t>
                          </m:r>
                        </m:sub>
                      </m:sSub>
                    </m:oMath>
                  </m:oMathPara>
                </a14:m>
                <a:endParaRPr lang="en-US" sz="9000" dirty="0">
                  <a:solidFill>
                    <a:schemeClr val="tx1"/>
                  </a:solidFill>
                </a:endParaRPr>
              </a:p>
            </p:txBody>
          </p:sp>
        </mc:Choice>
        <mc:Fallback xmlns="">
          <p:sp>
            <p:nvSpPr>
              <p:cNvPr id="8" name="Rounded Rectangle 17">
                <a:extLst>
                  <a:ext uri="{FF2B5EF4-FFF2-40B4-BE49-F238E27FC236}">
                    <a16:creationId xmlns:a16="http://schemas.microsoft.com/office/drawing/2014/main" id="{E4297E2E-D122-1069-5437-8D13EF3CA2C4}"/>
                  </a:ext>
                </a:extLst>
              </p:cNvPr>
              <p:cNvSpPr>
                <a:spLocks noRot="1" noChangeAspect="1" noMove="1" noResize="1" noEditPoints="1" noAdjustHandles="1" noChangeArrowheads="1" noChangeShapeType="1" noTextEdit="1"/>
              </p:cNvSpPr>
              <p:nvPr/>
            </p:nvSpPr>
            <p:spPr>
              <a:xfrm>
                <a:off x="688455" y="2210891"/>
                <a:ext cx="1798320" cy="1081659"/>
              </a:xfrm>
              <a:prstGeom prst="roundRect">
                <a:avLst/>
              </a:prstGeom>
              <a:blipFill>
                <a:blip r:embed="rId4"/>
                <a:stretch>
                  <a:fillRect b="-7345"/>
                </a:stretch>
              </a:blipFill>
              <a:ln w="38100">
                <a:noFill/>
              </a:ln>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Rounded Rectangle 17">
                <a:extLst>
                  <a:ext uri="{FF2B5EF4-FFF2-40B4-BE49-F238E27FC236}">
                    <a16:creationId xmlns:a16="http://schemas.microsoft.com/office/drawing/2014/main" id="{6E1F2452-2171-E056-352A-E1D42FFF390B}"/>
                  </a:ext>
                </a:extLst>
              </p:cNvPr>
              <p:cNvSpPr/>
              <p:nvPr/>
            </p:nvSpPr>
            <p:spPr>
              <a:xfrm>
                <a:off x="9188045" y="2193473"/>
                <a:ext cx="1798320"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14:m>
                  <m:oMath xmlns:m="http://schemas.openxmlformats.org/officeDocument/2006/math">
                    <m:sSub>
                      <m:sSubPr>
                        <m:ctrlPr>
                          <a:rPr lang="en-US" sz="9000" i="1" dirty="0" smtClean="0">
                            <a:solidFill>
                              <a:schemeClr val="tx1"/>
                            </a:solidFill>
                            <a:latin typeface="Cambria Math" panose="02040503050406030204" pitchFamily="18" charset="0"/>
                          </a:rPr>
                        </m:ctrlPr>
                      </m:sSubPr>
                      <m:e>
                        <m:r>
                          <m:rPr>
                            <m:sty m:val="p"/>
                          </m:rPr>
                          <a:rPr lang="en-US" sz="9000" b="0" i="0" dirty="0" smtClean="0">
                            <a:solidFill>
                              <a:schemeClr val="tx1"/>
                            </a:solidFill>
                            <a:latin typeface="Cambria Math" panose="02040503050406030204" pitchFamily="18" charset="0"/>
                          </a:rPr>
                          <m:t>P</m:t>
                        </m:r>
                      </m:e>
                      <m:sub>
                        <m:r>
                          <a:rPr lang="en-US" sz="9000" b="0" i="0" dirty="0" smtClean="0">
                            <a:solidFill>
                              <a:schemeClr val="tx1"/>
                            </a:solidFill>
                            <a:latin typeface="Cambria Math" panose="02040503050406030204" pitchFamily="18" charset="0"/>
                          </a:rPr>
                          <m:t>2</m:t>
                        </m:r>
                      </m:sub>
                    </m:sSub>
                  </m:oMath>
                </a14:m>
                <a:r>
                  <a:rPr lang="en-US" sz="9000" b="1" dirty="0">
                    <a:solidFill>
                      <a:schemeClr val="tx1"/>
                    </a:solidFill>
                  </a:rPr>
                  <a:t> </a:t>
                </a:r>
              </a:p>
            </p:txBody>
          </p:sp>
        </mc:Choice>
        <mc:Fallback xmlns="">
          <p:sp>
            <p:nvSpPr>
              <p:cNvPr id="9" name="Rounded Rectangle 17">
                <a:extLst>
                  <a:ext uri="{FF2B5EF4-FFF2-40B4-BE49-F238E27FC236}">
                    <a16:creationId xmlns:a16="http://schemas.microsoft.com/office/drawing/2014/main" id="{6E1F2452-2171-E056-352A-E1D42FFF390B}"/>
                  </a:ext>
                </a:extLst>
              </p:cNvPr>
              <p:cNvSpPr>
                <a:spLocks noRot="1" noChangeAspect="1" noMove="1" noResize="1" noEditPoints="1" noAdjustHandles="1" noChangeArrowheads="1" noChangeShapeType="1" noTextEdit="1"/>
              </p:cNvSpPr>
              <p:nvPr/>
            </p:nvSpPr>
            <p:spPr>
              <a:xfrm>
                <a:off x="9188045" y="2193473"/>
                <a:ext cx="1798320" cy="1081659"/>
              </a:xfrm>
              <a:prstGeom prst="roundRect">
                <a:avLst/>
              </a:prstGeom>
              <a:blipFill>
                <a:blip r:embed="rId5"/>
                <a:stretch>
                  <a:fillRect b="-7910"/>
                </a:stretch>
              </a:blipFill>
              <a:ln w="38100">
                <a:noFill/>
              </a:ln>
            </p:spPr>
            <p:txBody>
              <a:bodyPr/>
              <a:lstStyle/>
              <a:p>
                <a:r>
                  <a:rPr lang="en-IL">
                    <a:noFill/>
                  </a:rPr>
                  <a:t> </a:t>
                </a:r>
              </a:p>
            </p:txBody>
          </p:sp>
        </mc:Fallback>
      </mc:AlternateContent>
      <p:sp>
        <p:nvSpPr>
          <p:cNvPr id="13" name="TextBox 12">
            <a:extLst>
              <a:ext uri="{FF2B5EF4-FFF2-40B4-BE49-F238E27FC236}">
                <a16:creationId xmlns:a16="http://schemas.microsoft.com/office/drawing/2014/main" id="{6CE3CD47-5913-3230-B7EB-3B796C4FD4DE}"/>
              </a:ext>
            </a:extLst>
          </p:cNvPr>
          <p:cNvSpPr txBox="1"/>
          <p:nvPr/>
        </p:nvSpPr>
        <p:spPr>
          <a:xfrm>
            <a:off x="3545557" y="1590188"/>
            <a:ext cx="4761255" cy="584775"/>
          </a:xfrm>
          <a:prstGeom prst="rect">
            <a:avLst/>
          </a:prstGeom>
          <a:noFill/>
        </p:spPr>
        <p:txBody>
          <a:bodyPr wrap="square" rtlCol="0">
            <a:spAutoFit/>
          </a:bodyPr>
          <a:lstStyle/>
          <a:p>
            <a:r>
              <a:rPr lang="en-US" sz="3200" b="1" dirty="0"/>
              <a:t>classical protocol/scheme</a:t>
            </a:r>
          </a:p>
        </p:txBody>
      </p:sp>
      <p:sp>
        <p:nvSpPr>
          <p:cNvPr id="16" name="TextBox 15">
            <a:extLst>
              <a:ext uri="{FF2B5EF4-FFF2-40B4-BE49-F238E27FC236}">
                <a16:creationId xmlns:a16="http://schemas.microsoft.com/office/drawing/2014/main" id="{4B5A8A18-FDE8-145D-6A1D-4F7F5E14A1F9}"/>
              </a:ext>
            </a:extLst>
          </p:cNvPr>
          <p:cNvSpPr txBox="1"/>
          <p:nvPr/>
        </p:nvSpPr>
        <p:spPr>
          <a:xfrm>
            <a:off x="3980493" y="6053344"/>
            <a:ext cx="3934922" cy="584775"/>
          </a:xfrm>
          <a:prstGeom prst="rect">
            <a:avLst/>
          </a:prstGeom>
          <a:noFill/>
        </p:spPr>
        <p:txBody>
          <a:bodyPr wrap="square" rtlCol="0">
            <a:spAutoFit/>
          </a:bodyPr>
          <a:lstStyle/>
          <a:p>
            <a:r>
              <a:rPr lang="en-US" sz="3200" b="1" dirty="0">
                <a:solidFill>
                  <a:srgbClr val="C00000"/>
                </a:solidFill>
              </a:rPr>
              <a:t>quantum adversary</a:t>
            </a:r>
          </a:p>
        </p:txBody>
      </p:sp>
      <p:sp>
        <p:nvSpPr>
          <p:cNvPr id="18" name="Rounded Rectangle 17">
            <a:extLst>
              <a:ext uri="{FF2B5EF4-FFF2-40B4-BE49-F238E27FC236}">
                <a16:creationId xmlns:a16="http://schemas.microsoft.com/office/drawing/2014/main" id="{9292C2D9-8AD2-FFC2-A805-F086308CCC84}"/>
              </a:ext>
            </a:extLst>
          </p:cNvPr>
          <p:cNvSpPr/>
          <p:nvPr/>
        </p:nvSpPr>
        <p:spPr>
          <a:xfrm>
            <a:off x="4856801" y="5009191"/>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0" b="1" i="0" dirty="0">
                <a:solidFill>
                  <a:srgbClr val="C00000"/>
                </a:solidFill>
                <a:latin typeface="+mj-lt"/>
              </a:rPr>
              <a:t>A</a:t>
            </a:r>
            <a:endParaRPr lang="en-US" sz="12000" b="1" dirty="0">
              <a:solidFill>
                <a:srgbClr val="C00000"/>
              </a:solidFill>
            </a:endParaRPr>
          </a:p>
        </p:txBody>
      </p:sp>
      <p:cxnSp>
        <p:nvCxnSpPr>
          <p:cNvPr id="20" name="Straight Arrow Connector 19">
            <a:extLst>
              <a:ext uri="{FF2B5EF4-FFF2-40B4-BE49-F238E27FC236}">
                <a16:creationId xmlns:a16="http://schemas.microsoft.com/office/drawing/2014/main" id="{16D8FE27-A892-5E96-1515-1304A6AFC81B}"/>
              </a:ext>
            </a:extLst>
          </p:cNvPr>
          <p:cNvCxnSpPr>
            <a:cxnSpLocks/>
          </p:cNvCxnSpPr>
          <p:nvPr/>
        </p:nvCxnSpPr>
        <p:spPr>
          <a:xfrm flipV="1">
            <a:off x="5712823" y="3472868"/>
            <a:ext cx="0" cy="1385766"/>
          </a:xfrm>
          <a:prstGeom prst="straightConnector1">
            <a:avLst/>
          </a:prstGeom>
          <a:ln w="381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92273264"/>
      </p:ext>
    </p:extLst>
  </p:cSld>
  <p:clrMapOvr>
    <a:masterClrMapping/>
  </p:clrMapOvr>
  <mc:AlternateContent xmlns:mc="http://schemas.openxmlformats.org/markup-compatibility/2006" xmlns:p14="http://schemas.microsoft.com/office/powerpoint/2010/main">
    <mc:Choice Requires="p14">
      <p:transition spd="slow" p14:dur="2000" advTm="24520"/>
    </mc:Choice>
    <mc:Fallback xmlns="">
      <p:transition spd="slow" advTm="2452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0" y="22225"/>
            <a:ext cx="10515600" cy="1325563"/>
          </a:xfrm>
        </p:spPr>
        <p:txBody>
          <a:bodyPr>
            <a:normAutofit/>
          </a:bodyPr>
          <a:lstStyle/>
          <a:p>
            <a:r>
              <a:rPr lang="en-US" sz="4000" dirty="0"/>
              <a:t>Food for Thought</a:t>
            </a:r>
          </a:p>
        </p:txBody>
      </p:sp>
      <p:sp>
        <p:nvSpPr>
          <p:cNvPr id="7" name="TextBox 6">
            <a:extLst>
              <a:ext uri="{FF2B5EF4-FFF2-40B4-BE49-F238E27FC236}">
                <a16:creationId xmlns:a16="http://schemas.microsoft.com/office/drawing/2014/main" id="{BD683E3A-06DD-6498-5B05-9039E9A6FDF7}"/>
              </a:ext>
            </a:extLst>
          </p:cNvPr>
          <p:cNvSpPr txBox="1"/>
          <p:nvPr/>
        </p:nvSpPr>
        <p:spPr>
          <a:xfrm>
            <a:off x="415809" y="2871788"/>
            <a:ext cx="7142212" cy="1323439"/>
          </a:xfrm>
          <a:prstGeom prst="rect">
            <a:avLst/>
          </a:prstGeom>
          <a:noFill/>
        </p:spPr>
        <p:txBody>
          <a:bodyPr wrap="none" rtlCol="0">
            <a:spAutoFit/>
          </a:bodyPr>
          <a:lstStyle/>
          <a:p>
            <a:pPr algn="ctr"/>
            <a:r>
              <a:rPr lang="en-US" sz="4000" dirty="0"/>
              <a:t>What about adaptive reductions?</a:t>
            </a:r>
          </a:p>
          <a:p>
            <a:pPr algn="ctr"/>
            <a:r>
              <a:rPr lang="en-US" sz="4000" dirty="0"/>
              <a:t>(PRGs  from OWFs [HILL])</a:t>
            </a:r>
          </a:p>
        </p:txBody>
      </p:sp>
      <p:grpSp>
        <p:nvGrpSpPr>
          <p:cNvPr id="15" name="Group 14">
            <a:extLst>
              <a:ext uri="{FF2B5EF4-FFF2-40B4-BE49-F238E27FC236}">
                <a16:creationId xmlns:a16="http://schemas.microsoft.com/office/drawing/2014/main" id="{8EF20051-73C8-E136-DB10-3AA83A401A49}"/>
              </a:ext>
            </a:extLst>
          </p:cNvPr>
          <p:cNvGrpSpPr/>
          <p:nvPr/>
        </p:nvGrpSpPr>
        <p:grpSpPr>
          <a:xfrm>
            <a:off x="7997037" y="1192751"/>
            <a:ext cx="4256075" cy="5674770"/>
            <a:chOff x="3524249" y="0"/>
            <a:chExt cx="5149851" cy="6866472"/>
          </a:xfrm>
        </p:grpSpPr>
        <p:pic>
          <p:nvPicPr>
            <p:cNvPr id="13" name="Picture 12" descr="A picture containing mammal, white, domestic cat&#10;&#10;Description automatically generated">
              <a:extLst>
                <a:ext uri="{FF2B5EF4-FFF2-40B4-BE49-F238E27FC236}">
                  <a16:creationId xmlns:a16="http://schemas.microsoft.com/office/drawing/2014/main" id="{393D0A60-818D-97A3-3027-4D6D8F700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857250"/>
              <a:ext cx="6858000" cy="5143500"/>
            </a:xfrm>
            <a:prstGeom prst="rect">
              <a:avLst/>
            </a:prstGeom>
          </p:spPr>
        </p:pic>
        <p:sp>
          <p:nvSpPr>
            <p:cNvPr id="14" name="Rectangle 13">
              <a:extLst>
                <a:ext uri="{FF2B5EF4-FFF2-40B4-BE49-F238E27FC236}">
                  <a16:creationId xmlns:a16="http://schemas.microsoft.com/office/drawing/2014/main" id="{CD8CE0E9-580A-1433-677C-8FA2D76EDCA1}"/>
                </a:ext>
              </a:extLst>
            </p:cNvPr>
            <p:cNvSpPr/>
            <p:nvPr/>
          </p:nvSpPr>
          <p:spPr>
            <a:xfrm>
              <a:off x="7289800" y="4241920"/>
              <a:ext cx="1384300" cy="26245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sp>
        <p:nvSpPr>
          <p:cNvPr id="16" name="Title 1">
            <a:extLst>
              <a:ext uri="{FF2B5EF4-FFF2-40B4-BE49-F238E27FC236}">
                <a16:creationId xmlns:a16="http://schemas.microsoft.com/office/drawing/2014/main" id="{1EC42DE3-8E3C-7262-2BA5-B01A6228B7F3}"/>
              </a:ext>
            </a:extLst>
          </p:cNvPr>
          <p:cNvSpPr txBox="1">
            <a:spLocks/>
          </p:cNvSpPr>
          <p:nvPr/>
        </p:nvSpPr>
        <p:spPr>
          <a:xfrm>
            <a:off x="1305246" y="5313368"/>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2000" dirty="0">
                <a:solidFill>
                  <a:srgbClr val="C00000"/>
                </a:solidFill>
              </a:rPr>
              <a:t>Thanks!</a:t>
            </a:r>
          </a:p>
        </p:txBody>
      </p:sp>
    </p:spTree>
    <p:extLst>
      <p:ext uri="{BB962C8B-B14F-4D97-AF65-F5344CB8AC3E}">
        <p14:creationId xmlns:p14="http://schemas.microsoft.com/office/powerpoint/2010/main" val="712826115"/>
      </p:ext>
    </p:extLst>
  </p:cSld>
  <p:clrMapOvr>
    <a:masterClrMapping/>
  </p:clrMapOvr>
  <mc:AlternateContent xmlns:mc="http://schemas.openxmlformats.org/markup-compatibility/2006" xmlns:p14="http://schemas.microsoft.com/office/powerpoint/2010/main">
    <mc:Choice Requires="p14">
      <p:transition spd="slow" p14:dur="2000" advTm="22407"/>
    </mc:Choice>
    <mc:Fallback xmlns="">
      <p:transition spd="slow" advTm="224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86D0-8EA0-F147-943D-CC7AC77B37D6}"/>
              </a:ext>
            </a:extLst>
          </p:cNvPr>
          <p:cNvSpPr>
            <a:spLocks noGrp="1"/>
          </p:cNvSpPr>
          <p:nvPr>
            <p:ph type="title"/>
          </p:nvPr>
        </p:nvSpPr>
        <p:spPr>
          <a:xfrm>
            <a:off x="228600" y="-28575"/>
            <a:ext cx="10515600" cy="1325563"/>
          </a:xfrm>
        </p:spPr>
        <p:txBody>
          <a:bodyPr>
            <a:normAutofit/>
          </a:bodyPr>
          <a:lstStyle/>
          <a:p>
            <a:r>
              <a:rPr lang="en-IL" dirty="0"/>
              <a:t>A Counterexample for Search Assumptions</a:t>
            </a:r>
          </a:p>
        </p:txBody>
      </p:sp>
      <p:sp>
        <p:nvSpPr>
          <p:cNvPr id="3" name="TextBox 2">
            <a:extLst>
              <a:ext uri="{FF2B5EF4-FFF2-40B4-BE49-F238E27FC236}">
                <a16:creationId xmlns:a16="http://schemas.microsoft.com/office/drawing/2014/main" id="{BCB3588C-ED64-3747-99D1-B9EF044630C9}"/>
              </a:ext>
            </a:extLst>
          </p:cNvPr>
          <p:cNvSpPr txBox="1"/>
          <p:nvPr/>
        </p:nvSpPr>
        <p:spPr>
          <a:xfrm>
            <a:off x="211436" y="1265185"/>
            <a:ext cx="11599564" cy="954107"/>
          </a:xfrm>
          <a:prstGeom prst="rect">
            <a:avLst/>
          </a:prstGeom>
          <a:noFill/>
        </p:spPr>
        <p:txBody>
          <a:bodyPr wrap="square" rtlCol="0">
            <a:spAutoFit/>
          </a:bodyPr>
          <a:lstStyle/>
          <a:p>
            <a:r>
              <a:rPr lang="en-US" sz="2800" dirty="0"/>
              <a:t>Non-interactive problems P,Q with classical reduction, but no constructive post-quantum reduction</a:t>
            </a:r>
            <a:endParaRPr lang="en-IL" sz="2800" dirty="0"/>
          </a:p>
        </p:txBody>
      </p:sp>
      <p:sp>
        <p:nvSpPr>
          <p:cNvPr id="4" name="TextBox 3">
            <a:extLst>
              <a:ext uri="{FF2B5EF4-FFF2-40B4-BE49-F238E27FC236}">
                <a16:creationId xmlns:a16="http://schemas.microsoft.com/office/drawing/2014/main" id="{ACFE1AC8-BFA7-5948-80C7-A76F99ECAB46}"/>
              </a:ext>
            </a:extLst>
          </p:cNvPr>
          <p:cNvSpPr txBox="1"/>
          <p:nvPr/>
        </p:nvSpPr>
        <p:spPr>
          <a:xfrm>
            <a:off x="211436" y="2404773"/>
            <a:ext cx="11599564" cy="954107"/>
          </a:xfrm>
          <a:prstGeom prst="rect">
            <a:avLst/>
          </a:prstGeom>
          <a:noFill/>
        </p:spPr>
        <p:txBody>
          <a:bodyPr wrap="square" rtlCol="0">
            <a:spAutoFit/>
          </a:bodyPr>
          <a:lstStyle/>
          <a:p>
            <a:r>
              <a:rPr lang="en-US" sz="2800" b="1" dirty="0"/>
              <a:t>P:</a:t>
            </a:r>
            <a:r>
              <a:rPr lang="en-US" sz="2800" dirty="0"/>
              <a:t> Given </a:t>
            </a:r>
            <a:r>
              <a:rPr lang="en-US" sz="2800" dirty="0" err="1">
                <a:solidFill>
                  <a:srgbClr val="C00000"/>
                </a:solidFill>
              </a:rPr>
              <a:t>vk</a:t>
            </a:r>
            <a:r>
              <a:rPr lang="en-US" sz="2800" dirty="0"/>
              <a:t> for digital signature scheme, and a random message </a:t>
            </a:r>
            <a:r>
              <a:rPr lang="en-US" sz="2800" dirty="0">
                <a:solidFill>
                  <a:srgbClr val="C00000"/>
                </a:solidFill>
              </a:rPr>
              <a:t>m</a:t>
            </a:r>
            <a:r>
              <a:rPr lang="en-US" sz="2800" dirty="0"/>
              <a:t>, output </a:t>
            </a:r>
            <a:r>
              <a:rPr lang="en-US" sz="2800" dirty="0">
                <a:solidFill>
                  <a:srgbClr val="C00000"/>
                </a:solidFill>
              </a:rPr>
              <a:t>s</a:t>
            </a:r>
            <a:r>
              <a:rPr lang="en-US" sz="2800" dirty="0"/>
              <a:t> which is a valid signature for </a:t>
            </a:r>
            <a:r>
              <a:rPr lang="en-US" sz="2800" dirty="0">
                <a:solidFill>
                  <a:srgbClr val="C00000"/>
                </a:solidFill>
              </a:rPr>
              <a:t>m</a:t>
            </a:r>
            <a:r>
              <a:rPr lang="en-US" sz="2800" dirty="0"/>
              <a:t>.</a:t>
            </a:r>
            <a:endParaRPr lang="en-IL" sz="2800" dirty="0"/>
          </a:p>
        </p:txBody>
      </p:sp>
      <p:sp>
        <p:nvSpPr>
          <p:cNvPr id="5" name="TextBox 4">
            <a:extLst>
              <a:ext uri="{FF2B5EF4-FFF2-40B4-BE49-F238E27FC236}">
                <a16:creationId xmlns:a16="http://schemas.microsoft.com/office/drawing/2014/main" id="{1F90F6FD-B00C-C445-8AF7-2AB725F90445}"/>
              </a:ext>
            </a:extLst>
          </p:cNvPr>
          <p:cNvSpPr txBox="1"/>
          <p:nvPr/>
        </p:nvSpPr>
        <p:spPr>
          <a:xfrm>
            <a:off x="211436" y="3568423"/>
            <a:ext cx="11983238" cy="954107"/>
          </a:xfrm>
          <a:prstGeom prst="rect">
            <a:avLst/>
          </a:prstGeom>
          <a:noFill/>
        </p:spPr>
        <p:txBody>
          <a:bodyPr wrap="square" rtlCol="0">
            <a:spAutoFit/>
          </a:bodyPr>
          <a:lstStyle/>
          <a:p>
            <a:r>
              <a:rPr lang="en-US" sz="2800" b="1" dirty="0"/>
              <a:t>Q:</a:t>
            </a:r>
            <a:r>
              <a:rPr lang="en-US" sz="2800" dirty="0"/>
              <a:t> Given </a:t>
            </a:r>
            <a:r>
              <a:rPr lang="en-US" sz="2800" dirty="0" err="1">
                <a:solidFill>
                  <a:srgbClr val="C00000"/>
                </a:solidFill>
              </a:rPr>
              <a:t>vk</a:t>
            </a:r>
            <a:r>
              <a:rPr lang="en-US" sz="2800" dirty="0"/>
              <a:t> for digital signature scheme, and random messages </a:t>
            </a:r>
            <a:r>
              <a:rPr lang="en-US" sz="2800" dirty="0">
                <a:solidFill>
                  <a:srgbClr val="C00000"/>
                </a:solidFill>
              </a:rPr>
              <a:t>(m</a:t>
            </a:r>
            <a:r>
              <a:rPr lang="en-US" sz="2800" baseline="-25000" dirty="0">
                <a:solidFill>
                  <a:srgbClr val="C00000"/>
                </a:solidFill>
              </a:rPr>
              <a:t>1</a:t>
            </a:r>
            <a:r>
              <a:rPr lang="en-US" sz="2800" dirty="0">
                <a:solidFill>
                  <a:srgbClr val="C00000"/>
                </a:solidFill>
              </a:rPr>
              <a:t>, m</a:t>
            </a:r>
            <a:r>
              <a:rPr lang="en-US" sz="2800" baseline="-25000" dirty="0">
                <a:solidFill>
                  <a:srgbClr val="C00000"/>
                </a:solidFill>
              </a:rPr>
              <a:t>2</a:t>
            </a:r>
            <a:r>
              <a:rPr lang="en-US" sz="2800" dirty="0">
                <a:solidFill>
                  <a:srgbClr val="C00000"/>
                </a:solidFill>
              </a:rPr>
              <a:t>)</a:t>
            </a:r>
            <a:r>
              <a:rPr lang="en-US" sz="2800" dirty="0"/>
              <a:t>, output </a:t>
            </a:r>
            <a:r>
              <a:rPr lang="en-US" sz="2800" dirty="0">
                <a:solidFill>
                  <a:srgbClr val="C00000"/>
                </a:solidFill>
              </a:rPr>
              <a:t>(s</a:t>
            </a:r>
            <a:r>
              <a:rPr lang="en-US" sz="2800" baseline="-25000" dirty="0">
                <a:solidFill>
                  <a:srgbClr val="C00000"/>
                </a:solidFill>
              </a:rPr>
              <a:t>1</a:t>
            </a:r>
            <a:r>
              <a:rPr lang="en-US" sz="2800" dirty="0">
                <a:solidFill>
                  <a:srgbClr val="C00000"/>
                </a:solidFill>
              </a:rPr>
              <a:t>, s</a:t>
            </a:r>
            <a:r>
              <a:rPr lang="en-US" sz="2800" baseline="-25000" dirty="0">
                <a:solidFill>
                  <a:srgbClr val="C00000"/>
                </a:solidFill>
              </a:rPr>
              <a:t>2</a:t>
            </a:r>
            <a:r>
              <a:rPr lang="en-US" sz="2800" dirty="0">
                <a:solidFill>
                  <a:srgbClr val="C00000"/>
                </a:solidFill>
              </a:rPr>
              <a:t>)</a:t>
            </a:r>
            <a:r>
              <a:rPr lang="en-US" sz="2800" dirty="0"/>
              <a:t> which are valid signature for </a:t>
            </a:r>
            <a:r>
              <a:rPr lang="en-US" sz="2800" dirty="0">
                <a:solidFill>
                  <a:srgbClr val="C00000"/>
                </a:solidFill>
              </a:rPr>
              <a:t>(m</a:t>
            </a:r>
            <a:r>
              <a:rPr lang="en-US" sz="2800" baseline="-25000" dirty="0">
                <a:solidFill>
                  <a:srgbClr val="C00000"/>
                </a:solidFill>
              </a:rPr>
              <a:t>1</a:t>
            </a:r>
            <a:r>
              <a:rPr lang="en-US" sz="2800" dirty="0">
                <a:solidFill>
                  <a:srgbClr val="C00000"/>
                </a:solidFill>
              </a:rPr>
              <a:t>, m</a:t>
            </a:r>
            <a:r>
              <a:rPr lang="en-US" sz="2800" baseline="-25000" dirty="0">
                <a:solidFill>
                  <a:srgbClr val="C00000"/>
                </a:solidFill>
              </a:rPr>
              <a:t>2</a:t>
            </a:r>
            <a:r>
              <a:rPr lang="en-US" sz="2800" dirty="0">
                <a:solidFill>
                  <a:srgbClr val="C00000"/>
                </a:solidFill>
              </a:rPr>
              <a:t>)</a:t>
            </a:r>
            <a:r>
              <a:rPr lang="en-US" sz="2800" dirty="0"/>
              <a:t>.</a:t>
            </a:r>
            <a:endParaRPr lang="en-IL" sz="280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86D051-E2FB-CA43-875D-4C1166692E84}"/>
                  </a:ext>
                </a:extLst>
              </p:cNvPr>
              <p:cNvSpPr txBox="1"/>
              <p:nvPr/>
            </p:nvSpPr>
            <p:spPr>
              <a:xfrm>
                <a:off x="211436" y="4913433"/>
                <a:ext cx="11599564" cy="523220"/>
              </a:xfrm>
              <a:prstGeom prst="rect">
                <a:avLst/>
              </a:prstGeom>
              <a:noFill/>
            </p:spPr>
            <p:txBody>
              <a:bodyPr wrap="square" rtlCol="0">
                <a:spAutoFit/>
              </a:bodyPr>
              <a:lstStyle/>
              <a:p>
                <a:r>
                  <a:rPr lang="en-US" sz="2800" b="1" dirty="0"/>
                  <a:t>Classically: </a:t>
                </a:r>
                <a:r>
                  <a:rPr lang="en-US" sz="2800" dirty="0"/>
                  <a:t>P-Solver </a:t>
                </a:r>
                <a14:m>
                  <m:oMath xmlns:m="http://schemas.openxmlformats.org/officeDocument/2006/math">
                    <m:r>
                      <a:rPr lang="en-IL" sz="2800" i="1">
                        <a:latin typeface="Cambria Math" panose="02040503050406030204" pitchFamily="18" charset="0"/>
                        <a:ea typeface="Cambria Math" panose="02040503050406030204" pitchFamily="18" charset="0"/>
                      </a:rPr>
                      <m:t>⇒</m:t>
                    </m:r>
                  </m:oMath>
                </a14:m>
                <a:r>
                  <a:rPr lang="en-US" sz="2800" dirty="0"/>
                  <a:t> Q-Solver</a:t>
                </a:r>
                <a:endParaRPr lang="en-IL" sz="2800" dirty="0"/>
              </a:p>
            </p:txBody>
          </p:sp>
        </mc:Choice>
        <mc:Fallback xmlns="">
          <p:sp>
            <p:nvSpPr>
              <p:cNvPr id="6" name="TextBox 5">
                <a:extLst>
                  <a:ext uri="{FF2B5EF4-FFF2-40B4-BE49-F238E27FC236}">
                    <a16:creationId xmlns:a16="http://schemas.microsoft.com/office/drawing/2014/main" id="{4086D051-E2FB-CA43-875D-4C1166692E84}"/>
                  </a:ext>
                </a:extLst>
              </p:cNvPr>
              <p:cNvSpPr txBox="1">
                <a:spLocks noRot="1" noChangeAspect="1" noMove="1" noResize="1" noEditPoints="1" noAdjustHandles="1" noChangeArrowheads="1" noChangeShapeType="1" noTextEdit="1"/>
              </p:cNvSpPr>
              <p:nvPr/>
            </p:nvSpPr>
            <p:spPr>
              <a:xfrm>
                <a:off x="211436" y="4913433"/>
                <a:ext cx="11599564" cy="523220"/>
              </a:xfrm>
              <a:prstGeom prst="rect">
                <a:avLst/>
              </a:prstGeom>
              <a:blipFill>
                <a:blip r:embed="rId2"/>
                <a:stretch>
                  <a:fillRect l="-1104" t="-10465" b="-32558"/>
                </a:stretch>
              </a:blipFill>
            </p:spPr>
            <p:txBody>
              <a:bodyPr/>
              <a:lstStyle/>
              <a:p>
                <a:r>
                  <a:rPr lang="en-IL">
                    <a:noFill/>
                  </a:rPr>
                  <a:t> </a:t>
                </a:r>
              </a:p>
            </p:txBody>
          </p:sp>
        </mc:Fallback>
      </mc:AlternateContent>
      <p:sp>
        <p:nvSpPr>
          <p:cNvPr id="7" name="TextBox 6">
            <a:extLst>
              <a:ext uri="{FF2B5EF4-FFF2-40B4-BE49-F238E27FC236}">
                <a16:creationId xmlns:a16="http://schemas.microsoft.com/office/drawing/2014/main" id="{1ADD0266-1302-3741-B002-88984EF8DFF1}"/>
              </a:ext>
            </a:extLst>
          </p:cNvPr>
          <p:cNvSpPr txBox="1"/>
          <p:nvPr/>
        </p:nvSpPr>
        <p:spPr>
          <a:xfrm>
            <a:off x="211436" y="5690307"/>
            <a:ext cx="11599564" cy="954107"/>
          </a:xfrm>
          <a:prstGeom prst="rect">
            <a:avLst/>
          </a:prstGeom>
          <a:noFill/>
        </p:spPr>
        <p:txBody>
          <a:bodyPr wrap="square" rtlCol="0">
            <a:spAutoFit/>
          </a:bodyPr>
          <a:lstStyle/>
          <a:p>
            <a:r>
              <a:rPr lang="en-US" sz="2800" b="1" dirty="0"/>
              <a:t>Quantumly: </a:t>
            </a:r>
            <a:r>
              <a:rPr lang="en-US" sz="2800" i="1" dirty="0"/>
              <a:t>tokenized signature schemes </a:t>
            </a:r>
            <a:r>
              <a:rPr lang="en-US" sz="2800" dirty="0"/>
              <a:t>[BS18,CLLZ21] allow to generate a quantum state that can be used to generate exactly one valid signature.</a:t>
            </a:r>
            <a:endParaRPr lang="en-IL" sz="2800" dirty="0"/>
          </a:p>
        </p:txBody>
      </p:sp>
    </p:spTree>
    <p:extLst>
      <p:ext uri="{BB962C8B-B14F-4D97-AF65-F5344CB8AC3E}">
        <p14:creationId xmlns:p14="http://schemas.microsoft.com/office/powerpoint/2010/main" val="42426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ounded Rectangle 4">
            <a:extLst>
              <a:ext uri="{FF2B5EF4-FFF2-40B4-BE49-F238E27FC236}">
                <a16:creationId xmlns:a16="http://schemas.microsoft.com/office/drawing/2014/main" id="{E0E7F0D8-B7C3-47A9-8083-E46F0ECB6B8B}"/>
              </a:ext>
            </a:extLst>
          </p:cNvPr>
          <p:cNvSpPr/>
          <p:nvPr/>
        </p:nvSpPr>
        <p:spPr>
          <a:xfrm>
            <a:off x="7210923" y="1197756"/>
            <a:ext cx="1634837" cy="158365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5000" dirty="0">
                <a:solidFill>
                  <a:schemeClr val="tx1"/>
                </a:solidFill>
              </a:rPr>
              <a:t>P</a:t>
            </a:r>
          </a:p>
        </p:txBody>
      </p:sp>
      <p:sp>
        <p:nvSpPr>
          <p:cNvPr id="7" name="Rounded Rectangle 17">
            <a:extLst>
              <a:ext uri="{FF2B5EF4-FFF2-40B4-BE49-F238E27FC236}">
                <a16:creationId xmlns:a16="http://schemas.microsoft.com/office/drawing/2014/main" id="{0610CE2B-7DBA-AE4F-4648-D59D95835A7E}"/>
              </a:ext>
            </a:extLst>
          </p:cNvPr>
          <p:cNvSpPr/>
          <p:nvPr/>
        </p:nvSpPr>
        <p:spPr>
          <a:xfrm>
            <a:off x="4660854" y="1469147"/>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0" b="1" i="0" dirty="0">
                <a:solidFill>
                  <a:srgbClr val="C00000"/>
                </a:solidFill>
                <a:latin typeface="+mj-lt"/>
              </a:rPr>
              <a:t>A</a:t>
            </a:r>
            <a:endParaRPr lang="en-US" sz="12000" b="1" dirty="0">
              <a:solidFill>
                <a:srgbClr val="C00000"/>
              </a:solidFill>
            </a:endParaRPr>
          </a:p>
        </p:txBody>
      </p:sp>
      <p:cxnSp>
        <p:nvCxnSpPr>
          <p:cNvPr id="8" name="Straight Arrow Connector 7">
            <a:extLst>
              <a:ext uri="{FF2B5EF4-FFF2-40B4-BE49-F238E27FC236}">
                <a16:creationId xmlns:a16="http://schemas.microsoft.com/office/drawing/2014/main" id="{9C29831A-2694-4B87-5F84-FBCDE1F293E2}"/>
              </a:ext>
            </a:extLst>
          </p:cNvPr>
          <p:cNvCxnSpPr>
            <a:cxnSpLocks/>
          </p:cNvCxnSpPr>
          <p:nvPr/>
        </p:nvCxnSpPr>
        <p:spPr>
          <a:xfrm>
            <a:off x="5963603" y="1984800"/>
            <a:ext cx="1035505" cy="0"/>
          </a:xfrm>
          <a:prstGeom prst="straightConnector1">
            <a:avLst/>
          </a:prstGeom>
          <a:ln w="381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Rounded Rectangle 17">
            <a:extLst>
              <a:ext uri="{FF2B5EF4-FFF2-40B4-BE49-F238E27FC236}">
                <a16:creationId xmlns:a16="http://schemas.microsoft.com/office/drawing/2014/main" id="{6DFA372C-C5E4-D06F-87A5-77AE4A4DE4AC}"/>
              </a:ext>
            </a:extLst>
          </p:cNvPr>
          <p:cNvSpPr/>
          <p:nvPr/>
        </p:nvSpPr>
        <p:spPr>
          <a:xfrm>
            <a:off x="3062826" y="371160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0" b="1" i="0" dirty="0">
                <a:solidFill>
                  <a:schemeClr val="tx1"/>
                </a:solidFill>
                <a:latin typeface="+mj-lt"/>
              </a:rPr>
              <a:t>R</a:t>
            </a:r>
            <a:endParaRPr lang="en-US" sz="20000" b="1" dirty="0">
              <a:solidFill>
                <a:schemeClr val="tx1"/>
              </a:solidFill>
            </a:endParaRPr>
          </a:p>
        </p:txBody>
      </p:sp>
      <p:sp>
        <p:nvSpPr>
          <p:cNvPr id="20" name="Rounded Rectangle 4">
            <a:extLst>
              <a:ext uri="{FF2B5EF4-FFF2-40B4-BE49-F238E27FC236}">
                <a16:creationId xmlns:a16="http://schemas.microsoft.com/office/drawing/2014/main" id="{20AA1AAE-9B31-FE7D-3EB4-E8522B329280}"/>
              </a:ext>
            </a:extLst>
          </p:cNvPr>
          <p:cNvSpPr/>
          <p:nvPr/>
        </p:nvSpPr>
        <p:spPr>
          <a:xfrm>
            <a:off x="7172256" y="3414090"/>
            <a:ext cx="1677326" cy="158365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7000" dirty="0">
                <a:solidFill>
                  <a:schemeClr val="tx1"/>
                </a:solidFill>
              </a:rPr>
              <a:t>Q</a:t>
            </a:r>
          </a:p>
        </p:txBody>
      </p:sp>
      <p:cxnSp>
        <p:nvCxnSpPr>
          <p:cNvPr id="21" name="Straight Arrow Connector 20">
            <a:extLst>
              <a:ext uri="{FF2B5EF4-FFF2-40B4-BE49-F238E27FC236}">
                <a16:creationId xmlns:a16="http://schemas.microsoft.com/office/drawing/2014/main" id="{C341F950-7C17-F952-A4DB-BE1FB97EB186}"/>
              </a:ext>
            </a:extLst>
          </p:cNvPr>
          <p:cNvCxnSpPr>
            <a:cxnSpLocks/>
          </p:cNvCxnSpPr>
          <p:nvPr/>
        </p:nvCxnSpPr>
        <p:spPr>
          <a:xfrm>
            <a:off x="4987435" y="4253384"/>
            <a:ext cx="1516084" cy="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1D14877-91A9-5870-0BB5-F8977BFFEF2E}"/>
              </a:ext>
            </a:extLst>
          </p:cNvPr>
          <p:cNvCxnSpPr>
            <a:cxnSpLocks/>
          </p:cNvCxnSpPr>
          <p:nvPr/>
        </p:nvCxnSpPr>
        <p:spPr>
          <a:xfrm flipV="1">
            <a:off x="3974477" y="2299063"/>
            <a:ext cx="787519" cy="864328"/>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96575688"/>
      </p:ext>
    </p:extLst>
  </p:cSld>
  <p:clrMapOvr>
    <a:masterClrMapping/>
  </p:clrMapOvr>
  <mc:AlternateContent xmlns:mc="http://schemas.openxmlformats.org/markup-compatibility/2006" xmlns:p14="http://schemas.microsoft.com/office/powerpoint/2010/main">
    <mc:Choice Requires="p14">
      <p:transition spd="slow" p14:dur="2000" advTm="24520"/>
    </mc:Choice>
    <mc:Fallback xmlns="">
      <p:transition spd="slow" advTm="24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xit" presetSubtype="0" fill="hold"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9" y="131077"/>
            <a:ext cx="10515600" cy="905377"/>
          </a:xfrm>
        </p:spPr>
        <p:txBody>
          <a:bodyPr>
            <a:normAutofit/>
          </a:bodyPr>
          <a:lstStyle/>
          <a:p>
            <a:r>
              <a:rPr lang="en-US" sz="4000" dirty="0"/>
              <a:t>Rethinking Cryptography</a:t>
            </a:r>
            <a:endParaRPr lang="en-US" sz="2800" dirty="0">
              <a:solidFill>
                <a:schemeClr val="tx1">
                  <a:lumMod val="50000"/>
                  <a:lumOff val="50000"/>
                </a:schemeClr>
              </a:solidFill>
            </a:endParaRPr>
          </a:p>
        </p:txBody>
      </p:sp>
      <p:grpSp>
        <p:nvGrpSpPr>
          <p:cNvPr id="12" name="Group 11">
            <a:extLst>
              <a:ext uri="{FF2B5EF4-FFF2-40B4-BE49-F238E27FC236}">
                <a16:creationId xmlns:a16="http://schemas.microsoft.com/office/drawing/2014/main" id="{F90FAADD-4F77-56F7-7DCB-550CDC884CE1}"/>
              </a:ext>
            </a:extLst>
          </p:cNvPr>
          <p:cNvGrpSpPr/>
          <p:nvPr/>
        </p:nvGrpSpPr>
        <p:grpSpPr>
          <a:xfrm>
            <a:off x="637353" y="1340491"/>
            <a:ext cx="6181455" cy="1234583"/>
            <a:chOff x="1081492" y="1340491"/>
            <a:chExt cx="6181455" cy="1234583"/>
          </a:xfrm>
        </p:grpSpPr>
        <p:sp>
          <p:nvSpPr>
            <p:cNvPr id="5" name="TextBox 4">
              <a:extLst>
                <a:ext uri="{FF2B5EF4-FFF2-40B4-BE49-F238E27FC236}">
                  <a16:creationId xmlns:a16="http://schemas.microsoft.com/office/drawing/2014/main" id="{EB571BFE-10FB-779E-06CF-59A56513E2FE}"/>
                </a:ext>
              </a:extLst>
            </p:cNvPr>
            <p:cNvSpPr txBox="1"/>
            <p:nvPr/>
          </p:nvSpPr>
          <p:spPr>
            <a:xfrm>
              <a:off x="1081492" y="1340491"/>
              <a:ext cx="2458541" cy="584775"/>
            </a:xfrm>
            <a:prstGeom prst="rect">
              <a:avLst/>
            </a:prstGeom>
            <a:noFill/>
          </p:spPr>
          <p:txBody>
            <a:bodyPr wrap="square" rtlCol="0">
              <a:spAutoFit/>
            </a:bodyPr>
            <a:lstStyle/>
            <a:p>
              <a:r>
                <a:rPr lang="en-US" sz="3200" b="1" dirty="0"/>
                <a:t>Assumptions</a:t>
              </a:r>
            </a:p>
          </p:txBody>
        </p:sp>
        <p:sp>
          <p:nvSpPr>
            <p:cNvPr id="9" name="TextBox 8">
              <a:extLst>
                <a:ext uri="{FF2B5EF4-FFF2-40B4-BE49-F238E27FC236}">
                  <a16:creationId xmlns:a16="http://schemas.microsoft.com/office/drawing/2014/main" id="{782C5C1B-4FE1-E2B6-85DF-08451788A1FF}"/>
                </a:ext>
              </a:extLst>
            </p:cNvPr>
            <p:cNvSpPr txBox="1"/>
            <p:nvPr/>
          </p:nvSpPr>
          <p:spPr>
            <a:xfrm>
              <a:off x="1149531" y="1990299"/>
              <a:ext cx="6113416" cy="584775"/>
            </a:xfrm>
            <a:prstGeom prst="rect">
              <a:avLst/>
            </a:prstGeom>
            <a:noFill/>
          </p:spPr>
          <p:txBody>
            <a:bodyPr wrap="square">
              <a:spAutoFit/>
            </a:bodyPr>
            <a:lstStyle/>
            <a:p>
              <a:r>
                <a:rPr lang="en-US" sz="3200" dirty="0">
                  <a:solidFill>
                    <a:sysClr val="windowText" lastClr="000000"/>
                  </a:solidFill>
                </a:rPr>
                <a:t>lattice instead of Factoring… </a:t>
              </a:r>
              <a:endParaRPr lang="en-US" sz="3200" dirty="0"/>
            </a:p>
          </p:txBody>
        </p:sp>
      </p:grpSp>
      <p:grpSp>
        <p:nvGrpSpPr>
          <p:cNvPr id="13" name="Group 12">
            <a:extLst>
              <a:ext uri="{FF2B5EF4-FFF2-40B4-BE49-F238E27FC236}">
                <a16:creationId xmlns:a16="http://schemas.microsoft.com/office/drawing/2014/main" id="{C54FADBB-C3DB-3EBB-2A3C-673B2A7FCDD9}"/>
              </a:ext>
            </a:extLst>
          </p:cNvPr>
          <p:cNvGrpSpPr/>
          <p:nvPr/>
        </p:nvGrpSpPr>
        <p:grpSpPr>
          <a:xfrm>
            <a:off x="606873" y="2812236"/>
            <a:ext cx="8197490" cy="1156206"/>
            <a:chOff x="1051012" y="3060433"/>
            <a:chExt cx="8197490" cy="1156206"/>
          </a:xfrm>
        </p:grpSpPr>
        <p:sp>
          <p:nvSpPr>
            <p:cNvPr id="3" name="TextBox 2">
              <a:extLst>
                <a:ext uri="{FF2B5EF4-FFF2-40B4-BE49-F238E27FC236}">
                  <a16:creationId xmlns:a16="http://schemas.microsoft.com/office/drawing/2014/main" id="{94AB3C0F-CA26-F7EE-9141-544BFCC8B2CA}"/>
                </a:ext>
              </a:extLst>
            </p:cNvPr>
            <p:cNvSpPr txBox="1"/>
            <p:nvPr/>
          </p:nvSpPr>
          <p:spPr>
            <a:xfrm>
              <a:off x="1051012" y="3060433"/>
              <a:ext cx="3978188" cy="584775"/>
            </a:xfrm>
            <a:prstGeom prst="rect">
              <a:avLst/>
            </a:prstGeom>
            <a:noFill/>
          </p:spPr>
          <p:txBody>
            <a:bodyPr wrap="square" rtlCol="0">
              <a:spAutoFit/>
            </a:bodyPr>
            <a:lstStyle/>
            <a:p>
              <a:r>
                <a:rPr lang="en-US" sz="3200" b="1" dirty="0"/>
                <a:t>Adversary interface</a:t>
              </a:r>
            </a:p>
          </p:txBody>
        </p:sp>
        <p:sp>
          <p:nvSpPr>
            <p:cNvPr id="10" name="TextBox 9">
              <a:extLst>
                <a:ext uri="{FF2B5EF4-FFF2-40B4-BE49-F238E27FC236}">
                  <a16:creationId xmlns:a16="http://schemas.microsoft.com/office/drawing/2014/main" id="{C3E14DF5-F9E2-F8AE-5822-B09AA13783CE}"/>
                </a:ext>
              </a:extLst>
            </p:cNvPr>
            <p:cNvSpPr txBox="1"/>
            <p:nvPr/>
          </p:nvSpPr>
          <p:spPr>
            <a:xfrm>
              <a:off x="1079860" y="3631864"/>
              <a:ext cx="8168642" cy="584775"/>
            </a:xfrm>
            <a:prstGeom prst="rect">
              <a:avLst/>
            </a:prstGeom>
            <a:noFill/>
          </p:spPr>
          <p:txBody>
            <a:bodyPr wrap="square">
              <a:spAutoFit/>
            </a:bodyPr>
            <a:lstStyle/>
            <a:p>
              <a:r>
                <a:rPr lang="en-US" sz="3200" dirty="0">
                  <a:solidFill>
                    <a:sysClr val="windowText" lastClr="000000"/>
                  </a:solidFill>
                </a:rPr>
                <a:t>quantum vs classical signing oracle?</a:t>
              </a:r>
              <a:endParaRPr lang="en-US" sz="3200" dirty="0"/>
            </a:p>
          </p:txBody>
        </p:sp>
      </p:grpSp>
      <p:pic>
        <p:nvPicPr>
          <p:cNvPr id="11" name="Picture 10">
            <a:extLst>
              <a:ext uri="{FF2B5EF4-FFF2-40B4-BE49-F238E27FC236}">
                <a16:creationId xmlns:a16="http://schemas.microsoft.com/office/drawing/2014/main" id="{2D82370C-28CF-7A79-45DF-F67F2079F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30923" y="3332351"/>
            <a:ext cx="4829185" cy="3527059"/>
          </a:xfrm>
          <a:prstGeom prst="rect">
            <a:avLst/>
          </a:prstGeom>
        </p:spPr>
      </p:pic>
      <p:grpSp>
        <p:nvGrpSpPr>
          <p:cNvPr id="15" name="Group 14">
            <a:extLst>
              <a:ext uri="{FF2B5EF4-FFF2-40B4-BE49-F238E27FC236}">
                <a16:creationId xmlns:a16="http://schemas.microsoft.com/office/drawing/2014/main" id="{19080059-D232-B6AC-3ED1-6627DA31C551}"/>
              </a:ext>
            </a:extLst>
          </p:cNvPr>
          <p:cNvGrpSpPr/>
          <p:nvPr/>
        </p:nvGrpSpPr>
        <p:grpSpPr>
          <a:xfrm>
            <a:off x="576392" y="4310114"/>
            <a:ext cx="8197490" cy="1156206"/>
            <a:chOff x="1051012" y="3060433"/>
            <a:chExt cx="8197490" cy="1156206"/>
          </a:xfrm>
        </p:grpSpPr>
        <p:sp>
          <p:nvSpPr>
            <p:cNvPr id="16" name="TextBox 15">
              <a:extLst>
                <a:ext uri="{FF2B5EF4-FFF2-40B4-BE49-F238E27FC236}">
                  <a16:creationId xmlns:a16="http://schemas.microsoft.com/office/drawing/2014/main" id="{E06EF9F4-3235-1A10-6436-1D7D13EF7FB8}"/>
                </a:ext>
              </a:extLst>
            </p:cNvPr>
            <p:cNvSpPr txBox="1"/>
            <p:nvPr/>
          </p:nvSpPr>
          <p:spPr>
            <a:xfrm>
              <a:off x="1051012" y="3060433"/>
              <a:ext cx="3978188" cy="584775"/>
            </a:xfrm>
            <a:prstGeom prst="rect">
              <a:avLst/>
            </a:prstGeom>
            <a:noFill/>
          </p:spPr>
          <p:txBody>
            <a:bodyPr wrap="square" rtlCol="0">
              <a:spAutoFit/>
            </a:bodyPr>
            <a:lstStyle/>
            <a:p>
              <a:r>
                <a:rPr lang="en-US" sz="3200" b="1" dirty="0">
                  <a:solidFill>
                    <a:srgbClr val="C00000"/>
                  </a:solidFill>
                </a:rPr>
                <a:t>Reductions</a:t>
              </a:r>
            </a:p>
          </p:txBody>
        </p:sp>
        <p:sp>
          <p:nvSpPr>
            <p:cNvPr id="17" name="TextBox 16">
              <a:extLst>
                <a:ext uri="{FF2B5EF4-FFF2-40B4-BE49-F238E27FC236}">
                  <a16:creationId xmlns:a16="http://schemas.microsoft.com/office/drawing/2014/main" id="{84F156CC-7C21-8051-414A-1675A03CA95A}"/>
                </a:ext>
              </a:extLst>
            </p:cNvPr>
            <p:cNvSpPr txBox="1"/>
            <p:nvPr/>
          </p:nvSpPr>
          <p:spPr>
            <a:xfrm>
              <a:off x="1079860" y="3631864"/>
              <a:ext cx="8168642" cy="584775"/>
            </a:xfrm>
            <a:prstGeom prst="rect">
              <a:avLst/>
            </a:prstGeom>
            <a:noFill/>
          </p:spPr>
          <p:txBody>
            <a:bodyPr wrap="square">
              <a:spAutoFit/>
            </a:bodyPr>
            <a:lstStyle/>
            <a:p>
              <a:r>
                <a:rPr lang="en-US" sz="3200" dirty="0">
                  <a:solidFill>
                    <a:srgbClr val="C00000"/>
                  </a:solidFill>
                </a:rPr>
                <a:t>OWFs still imply all symmetric key crypto?</a:t>
              </a:r>
            </a:p>
          </p:txBody>
        </p:sp>
      </p:grpSp>
    </p:spTree>
    <p:custDataLst>
      <p:tags r:id="rId1"/>
    </p:custDataLst>
    <p:extLst>
      <p:ext uri="{BB962C8B-B14F-4D97-AF65-F5344CB8AC3E}">
        <p14:creationId xmlns:p14="http://schemas.microsoft.com/office/powerpoint/2010/main" val="3667377278"/>
      </p:ext>
    </p:extLst>
  </p:cSld>
  <p:clrMapOvr>
    <a:masterClrMapping/>
  </p:clrMapOvr>
  <mc:AlternateContent xmlns:mc="http://schemas.openxmlformats.org/markup-compatibility/2006" xmlns:p14="http://schemas.microsoft.com/office/powerpoint/2010/main">
    <mc:Choice Requires="p14">
      <p:transition spd="slow" p14:dur="2000" advTm="24520"/>
    </mc:Choice>
    <mc:Fallback xmlns="">
      <p:transition spd="slow" advTm="24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9" y="131077"/>
            <a:ext cx="10515600" cy="905377"/>
          </a:xfrm>
        </p:spPr>
        <p:txBody>
          <a:bodyPr>
            <a:normAutofit/>
          </a:bodyPr>
          <a:lstStyle/>
          <a:p>
            <a:r>
              <a:rPr lang="en-US" sz="4000" dirty="0"/>
              <a:t>(Security) Reductions</a:t>
            </a:r>
            <a:endParaRPr lang="en-US" sz="2800" dirty="0">
              <a:solidFill>
                <a:schemeClr val="tx1">
                  <a:lumMod val="50000"/>
                  <a:lumOff val="50000"/>
                </a:schemeClr>
              </a:solidFill>
            </a:endParaRPr>
          </a:p>
        </p:txBody>
      </p:sp>
      <p:sp>
        <p:nvSpPr>
          <p:cNvPr id="6" name="Rounded Rectangle 4">
            <a:extLst>
              <a:ext uri="{FF2B5EF4-FFF2-40B4-BE49-F238E27FC236}">
                <a16:creationId xmlns:a16="http://schemas.microsoft.com/office/drawing/2014/main" id="{E0E7F0D8-B7C3-47A9-8083-E46F0ECB6B8B}"/>
              </a:ext>
            </a:extLst>
          </p:cNvPr>
          <p:cNvSpPr/>
          <p:nvPr/>
        </p:nvSpPr>
        <p:spPr>
          <a:xfrm>
            <a:off x="8203701" y="1223882"/>
            <a:ext cx="1634837" cy="158365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5000" dirty="0">
                <a:solidFill>
                  <a:schemeClr val="tx1"/>
                </a:solidFill>
              </a:rPr>
              <a:t>P</a:t>
            </a:r>
          </a:p>
          <a:p>
            <a:pPr algn="ctr"/>
            <a:r>
              <a:rPr lang="en-US" sz="2800" dirty="0">
                <a:solidFill>
                  <a:schemeClr val="tx1"/>
                </a:solidFill>
              </a:rPr>
              <a:t>e.g. PRG</a:t>
            </a:r>
          </a:p>
        </p:txBody>
      </p:sp>
      <p:sp>
        <p:nvSpPr>
          <p:cNvPr id="7" name="Rounded Rectangle 17">
            <a:extLst>
              <a:ext uri="{FF2B5EF4-FFF2-40B4-BE49-F238E27FC236}">
                <a16:creationId xmlns:a16="http://schemas.microsoft.com/office/drawing/2014/main" id="{0610CE2B-7DBA-AE4F-4648-D59D95835A7E}"/>
              </a:ext>
            </a:extLst>
          </p:cNvPr>
          <p:cNvSpPr/>
          <p:nvPr/>
        </p:nvSpPr>
        <p:spPr>
          <a:xfrm>
            <a:off x="5745073" y="1495273"/>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0" b="1" i="0" dirty="0">
                <a:solidFill>
                  <a:srgbClr val="C00000"/>
                </a:solidFill>
                <a:latin typeface="+mj-lt"/>
              </a:rPr>
              <a:t>A</a:t>
            </a:r>
            <a:endParaRPr lang="en-US" sz="12000" b="1" dirty="0">
              <a:solidFill>
                <a:srgbClr val="C00000"/>
              </a:solidFill>
            </a:endParaRPr>
          </a:p>
        </p:txBody>
      </p:sp>
      <p:cxnSp>
        <p:nvCxnSpPr>
          <p:cNvPr id="8" name="Straight Arrow Connector 7">
            <a:extLst>
              <a:ext uri="{FF2B5EF4-FFF2-40B4-BE49-F238E27FC236}">
                <a16:creationId xmlns:a16="http://schemas.microsoft.com/office/drawing/2014/main" id="{9C29831A-2694-4B87-5F84-FBCDE1F293E2}"/>
              </a:ext>
            </a:extLst>
          </p:cNvPr>
          <p:cNvCxnSpPr>
            <a:cxnSpLocks/>
          </p:cNvCxnSpPr>
          <p:nvPr/>
        </p:nvCxnSpPr>
        <p:spPr>
          <a:xfrm>
            <a:off x="6956381" y="2010926"/>
            <a:ext cx="1035505" cy="0"/>
          </a:xfrm>
          <a:prstGeom prst="straightConnector1">
            <a:avLst/>
          </a:prstGeom>
          <a:ln w="38100">
            <a:solidFill>
              <a:srgbClr val="C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18A11CA-3427-B0A4-5580-F84FB48EFCF2}"/>
              </a:ext>
            </a:extLst>
          </p:cNvPr>
          <p:cNvSpPr txBox="1"/>
          <p:nvPr/>
        </p:nvSpPr>
        <p:spPr>
          <a:xfrm>
            <a:off x="5792828" y="2552490"/>
            <a:ext cx="1668791" cy="584775"/>
          </a:xfrm>
          <a:prstGeom prst="rect">
            <a:avLst/>
          </a:prstGeom>
          <a:noFill/>
        </p:spPr>
        <p:txBody>
          <a:bodyPr wrap="square" rtlCol="0">
            <a:spAutoFit/>
          </a:bodyPr>
          <a:lstStyle/>
          <a:p>
            <a:r>
              <a:rPr lang="en-US" sz="3200" b="1" dirty="0">
                <a:solidFill>
                  <a:srgbClr val="C00000"/>
                </a:solidFill>
              </a:rPr>
              <a:t>breaks P</a:t>
            </a:r>
          </a:p>
        </p:txBody>
      </p:sp>
      <p:sp>
        <p:nvSpPr>
          <p:cNvPr id="20" name="Rounded Rectangle 4">
            <a:extLst>
              <a:ext uri="{FF2B5EF4-FFF2-40B4-BE49-F238E27FC236}">
                <a16:creationId xmlns:a16="http://schemas.microsoft.com/office/drawing/2014/main" id="{20AA1AAE-9B31-FE7D-3EB4-E8522B329280}"/>
              </a:ext>
            </a:extLst>
          </p:cNvPr>
          <p:cNvSpPr/>
          <p:nvPr/>
        </p:nvSpPr>
        <p:spPr>
          <a:xfrm>
            <a:off x="8115448" y="3178120"/>
            <a:ext cx="2455774" cy="210784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7000" dirty="0">
                <a:solidFill>
                  <a:schemeClr val="tx1"/>
                </a:solidFill>
              </a:rPr>
              <a:t>Q</a:t>
            </a:r>
          </a:p>
          <a:p>
            <a:pPr algn="ctr"/>
            <a:r>
              <a:rPr lang="en-US" sz="2800" dirty="0">
                <a:solidFill>
                  <a:schemeClr val="tx1"/>
                </a:solidFill>
              </a:rPr>
              <a:t>e.g. OWF/LWE</a:t>
            </a:r>
          </a:p>
        </p:txBody>
      </p:sp>
      <p:sp>
        <p:nvSpPr>
          <p:cNvPr id="3" name="Rounded Rectangle 17">
            <a:extLst>
              <a:ext uri="{FF2B5EF4-FFF2-40B4-BE49-F238E27FC236}">
                <a16:creationId xmlns:a16="http://schemas.microsoft.com/office/drawing/2014/main" id="{4BB9DA4E-3130-8B23-9833-A6130AE4BEDF}"/>
              </a:ext>
            </a:extLst>
          </p:cNvPr>
          <p:cNvSpPr/>
          <p:nvPr/>
        </p:nvSpPr>
        <p:spPr>
          <a:xfrm>
            <a:off x="2853819" y="3659356"/>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0" b="1" i="0" dirty="0">
                <a:solidFill>
                  <a:schemeClr val="tx1"/>
                </a:solidFill>
                <a:latin typeface="+mj-lt"/>
              </a:rPr>
              <a:t>R</a:t>
            </a:r>
            <a:endParaRPr lang="en-US" sz="20000" b="1" dirty="0">
              <a:solidFill>
                <a:schemeClr val="tx1"/>
              </a:solidFill>
            </a:endParaRPr>
          </a:p>
        </p:txBody>
      </p:sp>
      <p:cxnSp>
        <p:nvCxnSpPr>
          <p:cNvPr id="5" name="Straight Arrow Connector 4">
            <a:extLst>
              <a:ext uri="{FF2B5EF4-FFF2-40B4-BE49-F238E27FC236}">
                <a16:creationId xmlns:a16="http://schemas.microsoft.com/office/drawing/2014/main" id="{8BCE789E-913E-E1C4-6D62-2FACAB801DDD}"/>
              </a:ext>
            </a:extLst>
          </p:cNvPr>
          <p:cNvCxnSpPr>
            <a:cxnSpLocks/>
          </p:cNvCxnSpPr>
          <p:nvPr/>
        </p:nvCxnSpPr>
        <p:spPr>
          <a:xfrm>
            <a:off x="4947534" y="4279510"/>
            <a:ext cx="2954419" cy="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97D5EA-EB85-EBE2-8606-25F781E3EC44}"/>
              </a:ext>
            </a:extLst>
          </p:cNvPr>
          <p:cNvSpPr txBox="1"/>
          <p:nvPr/>
        </p:nvSpPr>
        <p:spPr>
          <a:xfrm>
            <a:off x="2844262" y="5160712"/>
            <a:ext cx="1835670" cy="584775"/>
          </a:xfrm>
          <a:prstGeom prst="rect">
            <a:avLst/>
          </a:prstGeom>
          <a:noFill/>
        </p:spPr>
        <p:txBody>
          <a:bodyPr wrap="square" rtlCol="0">
            <a:spAutoFit/>
          </a:bodyPr>
          <a:lstStyle/>
          <a:p>
            <a:r>
              <a:rPr lang="en-US" sz="3200" b="1" dirty="0"/>
              <a:t>breaks Q</a:t>
            </a:r>
          </a:p>
        </p:txBody>
      </p:sp>
      <p:cxnSp>
        <p:nvCxnSpPr>
          <p:cNvPr id="10" name="Straight Arrow Connector 9">
            <a:extLst>
              <a:ext uri="{FF2B5EF4-FFF2-40B4-BE49-F238E27FC236}">
                <a16:creationId xmlns:a16="http://schemas.microsoft.com/office/drawing/2014/main" id="{9E4E0623-1686-99BD-9D88-E00ADB75CD0C}"/>
              </a:ext>
            </a:extLst>
          </p:cNvPr>
          <p:cNvCxnSpPr>
            <a:cxnSpLocks/>
          </p:cNvCxnSpPr>
          <p:nvPr/>
        </p:nvCxnSpPr>
        <p:spPr>
          <a:xfrm flipV="1">
            <a:off x="4349934" y="2325189"/>
            <a:ext cx="1395139" cy="864328"/>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BC40E82-FDC8-A721-2B51-91163002D10D}"/>
              </a:ext>
            </a:extLst>
          </p:cNvPr>
          <p:cNvSpPr txBox="1"/>
          <p:nvPr/>
        </p:nvSpPr>
        <p:spPr>
          <a:xfrm>
            <a:off x="-44964" y="5957054"/>
            <a:ext cx="11959709" cy="584775"/>
          </a:xfrm>
          <a:prstGeom prst="rect">
            <a:avLst/>
          </a:prstGeom>
          <a:noFill/>
        </p:spPr>
        <p:txBody>
          <a:bodyPr wrap="square">
            <a:spAutoFit/>
          </a:bodyPr>
          <a:lstStyle/>
          <a:p>
            <a:pPr algn="ctr"/>
            <a:r>
              <a:rPr lang="en-US" sz="3200" dirty="0">
                <a:solidFill>
                  <a:sysClr val="windowText" lastClr="000000"/>
                </a:solidFill>
              </a:rPr>
              <a:t>“Breaking P (e.g. PRG) is no easier than breaking Q (e.g. OWF)”</a:t>
            </a:r>
            <a:endParaRPr lang="en-US" sz="3200" dirty="0"/>
          </a:p>
        </p:txBody>
      </p:sp>
    </p:spTree>
    <p:custDataLst>
      <p:tags r:id="rId1"/>
    </p:custDataLst>
    <p:extLst>
      <p:ext uri="{BB962C8B-B14F-4D97-AF65-F5344CB8AC3E}">
        <p14:creationId xmlns:p14="http://schemas.microsoft.com/office/powerpoint/2010/main" val="1826077274"/>
      </p:ext>
    </p:extLst>
  </p:cSld>
  <p:clrMapOvr>
    <a:masterClrMapping/>
  </p:clrMapOvr>
  <mc:AlternateContent xmlns:mc="http://schemas.openxmlformats.org/markup-compatibility/2006" xmlns:p14="http://schemas.microsoft.com/office/powerpoint/2010/main">
    <mc:Choice Requires="p14">
      <p:transition spd="slow" p14:dur="2000" advTm="24520"/>
    </mc:Choice>
    <mc:Fallback xmlns="">
      <p:transition spd="slow" advTm="24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3"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3" y="1924586"/>
            <a:ext cx="10879181" cy="2147136"/>
          </a:xfrm>
        </p:spPr>
        <p:txBody>
          <a:bodyPr>
            <a:normAutofit/>
          </a:bodyPr>
          <a:lstStyle/>
          <a:p>
            <a:pPr algn="ctr"/>
            <a:r>
              <a:rPr lang="en-US" sz="5000" dirty="0"/>
              <a:t>Can classical reductions be lifted </a:t>
            </a:r>
            <a:br>
              <a:rPr lang="en-US" sz="5000" dirty="0"/>
            </a:br>
            <a:r>
              <a:rPr lang="en-US" sz="5000" dirty="0"/>
              <a:t>to post-quantum regime?</a:t>
            </a:r>
            <a:endParaRPr lang="en-US" sz="5000" dirty="0">
              <a:solidFill>
                <a:schemeClr val="tx1">
                  <a:lumMod val="50000"/>
                  <a:lumOff val="50000"/>
                </a:schemeClr>
              </a:solidFill>
            </a:endParaRPr>
          </a:p>
        </p:txBody>
      </p:sp>
      <p:sp>
        <p:nvSpPr>
          <p:cNvPr id="7" name="TextBox 6">
            <a:extLst>
              <a:ext uri="{FF2B5EF4-FFF2-40B4-BE49-F238E27FC236}">
                <a16:creationId xmlns:a16="http://schemas.microsoft.com/office/drawing/2014/main" id="{CDF9F94F-D054-D18E-9C5F-328D81D2FE13}"/>
              </a:ext>
            </a:extLst>
          </p:cNvPr>
          <p:cNvSpPr txBox="1"/>
          <p:nvPr/>
        </p:nvSpPr>
        <p:spPr>
          <a:xfrm>
            <a:off x="116145" y="4167446"/>
            <a:ext cx="11959709" cy="646331"/>
          </a:xfrm>
          <a:prstGeom prst="rect">
            <a:avLst/>
          </a:prstGeom>
          <a:noFill/>
        </p:spPr>
        <p:txBody>
          <a:bodyPr wrap="square">
            <a:spAutoFit/>
          </a:bodyPr>
          <a:lstStyle/>
          <a:p>
            <a:pPr algn="ctr"/>
            <a:r>
              <a:rPr lang="en-US" sz="3600" dirty="0">
                <a:solidFill>
                  <a:sysClr val="windowText" lastClr="000000"/>
                </a:solidFill>
              </a:rPr>
              <a:t>Most classical reductions treat </a:t>
            </a:r>
            <a:r>
              <a:rPr lang="en-US" sz="3600" dirty="0">
                <a:solidFill>
                  <a:srgbClr val="C00000"/>
                </a:solidFill>
              </a:rPr>
              <a:t>A</a:t>
            </a:r>
            <a:r>
              <a:rPr lang="en-US" sz="3600" dirty="0">
                <a:solidFill>
                  <a:sysClr val="windowText" lastClr="000000"/>
                </a:solidFill>
              </a:rPr>
              <a:t> as a </a:t>
            </a:r>
            <a:r>
              <a:rPr lang="en-US" sz="3600" b="1" dirty="0">
                <a:solidFill>
                  <a:sysClr val="windowText" lastClr="000000"/>
                </a:solidFill>
              </a:rPr>
              <a:t>black box</a:t>
            </a:r>
            <a:r>
              <a:rPr lang="en-US" sz="3600" dirty="0">
                <a:solidFill>
                  <a:sysClr val="windowText" lastClr="000000"/>
                </a:solidFill>
              </a:rPr>
              <a:t>….</a:t>
            </a:r>
            <a:endParaRPr lang="en-US" sz="3600" dirty="0"/>
          </a:p>
        </p:txBody>
      </p:sp>
    </p:spTree>
    <p:custDataLst>
      <p:tags r:id="rId1"/>
    </p:custDataLst>
    <p:extLst>
      <p:ext uri="{BB962C8B-B14F-4D97-AF65-F5344CB8AC3E}">
        <p14:creationId xmlns:p14="http://schemas.microsoft.com/office/powerpoint/2010/main" val="767516525"/>
      </p:ext>
    </p:extLst>
  </p:cSld>
  <p:clrMapOvr>
    <a:masterClrMapping/>
  </p:clrMapOvr>
  <mc:AlternateContent xmlns:mc="http://schemas.openxmlformats.org/markup-compatibility/2006" xmlns:p14="http://schemas.microsoft.com/office/powerpoint/2010/main">
    <mc:Choice Requires="p14">
      <p:transition spd="slow" p14:dur="2000" advTm="24520"/>
    </mc:Choice>
    <mc:Fallback xmlns="">
      <p:transition spd="slow" advTm="24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9" y="131077"/>
            <a:ext cx="10515600" cy="905377"/>
          </a:xfrm>
        </p:spPr>
        <p:txBody>
          <a:bodyPr>
            <a:normAutofit/>
          </a:bodyPr>
          <a:lstStyle/>
          <a:p>
            <a:r>
              <a:rPr lang="en-US" sz="4000" dirty="0"/>
              <a:t>Problematic in Interactive Setting</a:t>
            </a:r>
            <a:endParaRPr lang="en-US" sz="2800" dirty="0">
              <a:solidFill>
                <a:schemeClr val="tx1">
                  <a:lumMod val="50000"/>
                  <a:lumOff val="50000"/>
                </a:schemeClr>
              </a:solidFill>
            </a:endParaRPr>
          </a:p>
        </p:txBody>
      </p:sp>
      <p:sp>
        <p:nvSpPr>
          <p:cNvPr id="6" name="Rounded Rectangle 4">
            <a:extLst>
              <a:ext uri="{FF2B5EF4-FFF2-40B4-BE49-F238E27FC236}">
                <a16:creationId xmlns:a16="http://schemas.microsoft.com/office/drawing/2014/main" id="{E0E7F0D8-B7C3-47A9-8083-E46F0ECB6B8B}"/>
              </a:ext>
            </a:extLst>
          </p:cNvPr>
          <p:cNvSpPr/>
          <p:nvPr/>
        </p:nvSpPr>
        <p:spPr>
          <a:xfrm>
            <a:off x="7341549" y="1119378"/>
            <a:ext cx="1634837" cy="158365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5000" dirty="0">
                <a:solidFill>
                  <a:schemeClr val="tx1"/>
                </a:solidFill>
              </a:rPr>
              <a:t>P</a:t>
            </a:r>
          </a:p>
        </p:txBody>
      </p:sp>
      <p:sp>
        <p:nvSpPr>
          <p:cNvPr id="7" name="Rounded Rectangle 17">
            <a:extLst>
              <a:ext uri="{FF2B5EF4-FFF2-40B4-BE49-F238E27FC236}">
                <a16:creationId xmlns:a16="http://schemas.microsoft.com/office/drawing/2014/main" id="{0610CE2B-7DBA-AE4F-4648-D59D95835A7E}"/>
              </a:ext>
            </a:extLst>
          </p:cNvPr>
          <p:cNvSpPr/>
          <p:nvPr/>
        </p:nvSpPr>
        <p:spPr>
          <a:xfrm>
            <a:off x="4216711"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0" b="1" i="0" dirty="0">
                <a:solidFill>
                  <a:srgbClr val="C00000"/>
                </a:solidFill>
                <a:latin typeface="+mj-lt"/>
              </a:rPr>
              <a:t>A</a:t>
            </a:r>
            <a:endParaRPr lang="en-US" sz="12000" b="1" dirty="0">
              <a:solidFill>
                <a:srgbClr val="C00000"/>
              </a:solidFill>
            </a:endParaRPr>
          </a:p>
        </p:txBody>
      </p:sp>
      <p:cxnSp>
        <p:nvCxnSpPr>
          <p:cNvPr id="8" name="Straight Arrow Connector 7">
            <a:extLst>
              <a:ext uri="{FF2B5EF4-FFF2-40B4-BE49-F238E27FC236}">
                <a16:creationId xmlns:a16="http://schemas.microsoft.com/office/drawing/2014/main" id="{9C29831A-2694-4B87-5F84-FBCDE1F293E2}"/>
              </a:ext>
            </a:extLst>
          </p:cNvPr>
          <p:cNvCxnSpPr>
            <a:cxnSpLocks/>
          </p:cNvCxnSpPr>
          <p:nvPr/>
        </p:nvCxnSpPr>
        <p:spPr>
          <a:xfrm>
            <a:off x="6094229" y="1540658"/>
            <a:ext cx="1035505" cy="0"/>
          </a:xfrm>
          <a:prstGeom prst="straightConnector1">
            <a:avLst/>
          </a:prstGeom>
          <a:ln w="3810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Rounded Rectangle 17">
            <a:extLst>
              <a:ext uri="{FF2B5EF4-FFF2-40B4-BE49-F238E27FC236}">
                <a16:creationId xmlns:a16="http://schemas.microsoft.com/office/drawing/2014/main" id="{6DFA372C-C5E4-D06F-87A5-77AE4A4DE4AC}"/>
              </a:ext>
            </a:extLst>
          </p:cNvPr>
          <p:cNvSpPr/>
          <p:nvPr/>
        </p:nvSpPr>
        <p:spPr>
          <a:xfrm>
            <a:off x="1913296" y="4325563"/>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0" b="1" i="0" dirty="0">
                <a:solidFill>
                  <a:schemeClr val="tx1"/>
                </a:solidFill>
                <a:latin typeface="+mj-lt"/>
              </a:rPr>
              <a:t>R</a:t>
            </a:r>
            <a:endParaRPr lang="en-US" sz="20000" b="1" dirty="0">
              <a:solidFill>
                <a:schemeClr val="tx1"/>
              </a:solidFill>
            </a:endParaRPr>
          </a:p>
        </p:txBody>
      </p:sp>
      <p:sp>
        <p:nvSpPr>
          <p:cNvPr id="20" name="Rounded Rectangle 4">
            <a:extLst>
              <a:ext uri="{FF2B5EF4-FFF2-40B4-BE49-F238E27FC236}">
                <a16:creationId xmlns:a16="http://schemas.microsoft.com/office/drawing/2014/main" id="{20AA1AAE-9B31-FE7D-3EB4-E8522B329280}"/>
              </a:ext>
            </a:extLst>
          </p:cNvPr>
          <p:cNvSpPr/>
          <p:nvPr/>
        </p:nvSpPr>
        <p:spPr>
          <a:xfrm>
            <a:off x="7314828" y="3844327"/>
            <a:ext cx="2175968" cy="210784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7000" dirty="0">
                <a:solidFill>
                  <a:schemeClr val="tx1"/>
                </a:solidFill>
              </a:rPr>
              <a:t>Q</a:t>
            </a:r>
          </a:p>
        </p:txBody>
      </p:sp>
      <p:cxnSp>
        <p:nvCxnSpPr>
          <p:cNvPr id="21" name="Straight Arrow Connector 20">
            <a:extLst>
              <a:ext uri="{FF2B5EF4-FFF2-40B4-BE49-F238E27FC236}">
                <a16:creationId xmlns:a16="http://schemas.microsoft.com/office/drawing/2014/main" id="{C341F950-7C17-F952-A4DB-BE1FB97EB186}"/>
              </a:ext>
            </a:extLst>
          </p:cNvPr>
          <p:cNvCxnSpPr>
            <a:cxnSpLocks/>
          </p:cNvCxnSpPr>
          <p:nvPr/>
        </p:nvCxnSpPr>
        <p:spPr>
          <a:xfrm>
            <a:off x="4007011" y="4945717"/>
            <a:ext cx="2954419" cy="0"/>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054F7D3A-28EC-D533-70CC-7EBCA4B226F6}"/>
              </a:ext>
            </a:extLst>
          </p:cNvPr>
          <p:cNvCxnSpPr>
            <a:cxnSpLocks/>
          </p:cNvCxnSpPr>
          <p:nvPr/>
        </p:nvCxnSpPr>
        <p:spPr>
          <a:xfrm>
            <a:off x="6102937" y="2320076"/>
            <a:ext cx="1035505" cy="0"/>
          </a:xfrm>
          <a:prstGeom prst="straightConnector1">
            <a:avLst/>
          </a:prstGeom>
          <a:ln w="3810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A1C6AC7-D352-DEF1-EFDE-9039EA1608DD}"/>
              </a:ext>
            </a:extLst>
          </p:cNvPr>
          <p:cNvCxnSpPr>
            <a:cxnSpLocks/>
          </p:cNvCxnSpPr>
          <p:nvPr/>
        </p:nvCxnSpPr>
        <p:spPr>
          <a:xfrm>
            <a:off x="6046330" y="1936898"/>
            <a:ext cx="1035505" cy="0"/>
          </a:xfrm>
          <a:prstGeom prst="straightConnector1">
            <a:avLst/>
          </a:prstGeom>
          <a:ln w="38100">
            <a:solidFill>
              <a:srgbClr val="C0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2598E5D-3F4C-4CAA-8820-6C22A80C2C7D}"/>
              </a:ext>
            </a:extLst>
          </p:cNvPr>
          <p:cNvGrpSpPr/>
          <p:nvPr/>
        </p:nvGrpSpPr>
        <p:grpSpPr>
          <a:xfrm rot="19404395">
            <a:off x="2554183" y="2790341"/>
            <a:ext cx="1092112" cy="779418"/>
            <a:chOff x="2933010" y="2215576"/>
            <a:chExt cx="1092112" cy="779418"/>
          </a:xfrm>
        </p:grpSpPr>
        <p:cxnSp>
          <p:nvCxnSpPr>
            <p:cNvPr id="9" name="Straight Arrow Connector 8">
              <a:extLst>
                <a:ext uri="{FF2B5EF4-FFF2-40B4-BE49-F238E27FC236}">
                  <a16:creationId xmlns:a16="http://schemas.microsoft.com/office/drawing/2014/main" id="{66D22BF7-55F5-0EE4-68B8-B214D599ADF4}"/>
                </a:ext>
              </a:extLst>
            </p:cNvPr>
            <p:cNvCxnSpPr>
              <a:cxnSpLocks/>
            </p:cNvCxnSpPr>
            <p:nvPr/>
          </p:nvCxnSpPr>
          <p:spPr>
            <a:xfrm>
              <a:off x="2980909" y="2215576"/>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3DB049B-725A-5B70-EA50-4FCBF0B6033A}"/>
                </a:ext>
              </a:extLst>
            </p:cNvPr>
            <p:cNvCxnSpPr>
              <a:cxnSpLocks/>
            </p:cNvCxnSpPr>
            <p:nvPr/>
          </p:nvCxnSpPr>
          <p:spPr>
            <a:xfrm>
              <a:off x="2989617" y="2994994"/>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F2BD2D8-C5C3-0D73-5387-D9459E1BD8D6}"/>
                </a:ext>
              </a:extLst>
            </p:cNvPr>
            <p:cNvCxnSpPr>
              <a:cxnSpLocks/>
            </p:cNvCxnSpPr>
            <p:nvPr/>
          </p:nvCxnSpPr>
          <p:spPr>
            <a:xfrm>
              <a:off x="2933010" y="2611816"/>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D3E6E95-715F-0B28-684A-5F3C310D5015}"/>
              </a:ext>
            </a:extLst>
          </p:cNvPr>
          <p:cNvGrpSpPr/>
          <p:nvPr/>
        </p:nvGrpSpPr>
        <p:grpSpPr>
          <a:xfrm>
            <a:off x="2856502" y="3152902"/>
            <a:ext cx="1074091" cy="669649"/>
            <a:chOff x="3183077" y="3048398"/>
            <a:chExt cx="1074091" cy="669649"/>
          </a:xfrm>
        </p:grpSpPr>
        <p:sp>
          <p:nvSpPr>
            <p:cNvPr id="14" name="Rectangle 13">
              <a:extLst>
                <a:ext uri="{FF2B5EF4-FFF2-40B4-BE49-F238E27FC236}">
                  <a16:creationId xmlns:a16="http://schemas.microsoft.com/office/drawing/2014/main" id="{306590D0-A144-670E-84DE-C10F0BE8D882}"/>
                </a:ext>
              </a:extLst>
            </p:cNvPr>
            <p:cNvSpPr/>
            <p:nvPr/>
          </p:nvSpPr>
          <p:spPr>
            <a:xfrm rot="19357408" flipH="1">
              <a:off x="3183077" y="3256382"/>
              <a:ext cx="1074091" cy="461665"/>
            </a:xfrm>
            <a:prstGeom prst="rect">
              <a:avLst/>
            </a:prstGeom>
            <a:noFill/>
          </p:spPr>
          <p:txBody>
            <a:bodyPr wrap="square" lIns="91440" tIns="45720" rIns="91440" bIns="45720" anchor="t">
              <a:spAutoFit/>
            </a:bodyPr>
            <a:lstStyle/>
            <a:p>
              <a:pPr algn="ctr"/>
              <a:r>
                <a:rPr lang="en-US" sz="2400" b="1" dirty="0">
                  <a:solidFill>
                    <a:srgbClr val="C00000"/>
                  </a:solidFill>
                  <a:cs typeface="Calibri"/>
                </a:rPr>
                <a:t>rewind</a:t>
              </a:r>
              <a:endParaRPr lang="en-US" sz="2400" b="1" dirty="0">
                <a:solidFill>
                  <a:srgbClr val="C00000"/>
                </a:solidFill>
              </a:endParaRPr>
            </a:p>
          </p:txBody>
        </p:sp>
        <p:sp>
          <p:nvSpPr>
            <p:cNvPr id="13" name="Arc 12">
              <a:extLst>
                <a:ext uri="{FF2B5EF4-FFF2-40B4-BE49-F238E27FC236}">
                  <a16:creationId xmlns:a16="http://schemas.microsoft.com/office/drawing/2014/main" id="{F538F473-2C15-F0D6-F8DD-19FC211878DA}"/>
                </a:ext>
              </a:extLst>
            </p:cNvPr>
            <p:cNvSpPr/>
            <p:nvPr/>
          </p:nvSpPr>
          <p:spPr>
            <a:xfrm rot="13648412" flipH="1">
              <a:off x="3313618" y="3006171"/>
              <a:ext cx="331875" cy="416329"/>
            </a:xfrm>
            <a:prstGeom prst="arc">
              <a:avLst>
                <a:gd name="adj1" fmla="val 9012134"/>
                <a:gd name="adj2" fmla="val 6214296"/>
              </a:avLst>
            </a:prstGeom>
            <a:ln w="762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89694A1-06F4-C617-BCB7-231D0457760E}"/>
                  </a:ext>
                </a:extLst>
              </p:cNvPr>
              <p:cNvSpPr txBox="1"/>
              <p:nvPr/>
            </p:nvSpPr>
            <p:spPr>
              <a:xfrm>
                <a:off x="3608660" y="2336462"/>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1" i="1" smtClean="0">
                              <a:solidFill>
                                <a:srgbClr val="C00000"/>
                              </a:solidFill>
                              <a:latin typeface="Cambria Math" panose="02040503050406030204" pitchFamily="18" charset="0"/>
                            </a:rPr>
                          </m:ctrlPr>
                        </m:dPr>
                        <m:e>
                          <m:r>
                            <a:rPr lang="en-US" sz="3600" b="1" i="1" smtClean="0">
                              <a:solidFill>
                                <a:srgbClr val="C00000"/>
                              </a:solidFill>
                              <a:latin typeface="Cambria Math" panose="02040503050406030204" pitchFamily="18" charset="0"/>
                            </a:rPr>
                            <m:t> </m:t>
                          </m:r>
                          <m:r>
                            <a:rPr lang="en-US" sz="3600" b="1" i="1" smtClean="0">
                              <a:solidFill>
                                <a:srgbClr val="C00000"/>
                              </a:solidFill>
                              <a:latin typeface="Cambria Math" panose="02040503050406030204" pitchFamily="18" charset="0"/>
                            </a:rPr>
                            <m:t>𝝍</m:t>
                          </m:r>
                          <m:r>
                            <a:rPr lang="en-US" sz="3600" b="1" i="1" smtClean="0">
                              <a:solidFill>
                                <a:srgbClr val="C00000"/>
                              </a:solidFill>
                              <a:latin typeface="Cambria Math" panose="02040503050406030204" pitchFamily="18" charset="0"/>
                            </a:rPr>
                            <m:t> </m:t>
                          </m:r>
                        </m:e>
                      </m:d>
                    </m:oMath>
                  </m:oMathPara>
                </a14:m>
                <a:endParaRPr lang="en-IL" sz="3600" b="1" dirty="0">
                  <a:solidFill>
                    <a:srgbClr val="C00000"/>
                  </a:solidFill>
                </a:endParaRPr>
              </a:p>
            </p:txBody>
          </p:sp>
        </mc:Choice>
        <mc:Fallback xmlns="">
          <p:sp>
            <p:nvSpPr>
              <p:cNvPr id="17" name="TextBox 16">
                <a:extLst>
                  <a:ext uri="{FF2B5EF4-FFF2-40B4-BE49-F238E27FC236}">
                    <a16:creationId xmlns:a16="http://schemas.microsoft.com/office/drawing/2014/main" id="{589694A1-06F4-C617-BCB7-231D0457760E}"/>
                  </a:ext>
                </a:extLst>
              </p:cNvPr>
              <p:cNvSpPr txBox="1">
                <a:spLocks noRot="1" noChangeAspect="1" noMove="1" noResize="1" noEditPoints="1" noAdjustHandles="1" noChangeArrowheads="1" noChangeShapeType="1" noTextEdit="1"/>
              </p:cNvSpPr>
              <p:nvPr/>
            </p:nvSpPr>
            <p:spPr>
              <a:xfrm>
                <a:off x="3608660" y="2336462"/>
                <a:ext cx="751009" cy="646331"/>
              </a:xfrm>
              <a:prstGeom prst="rect">
                <a:avLst/>
              </a:prstGeom>
              <a:blipFill>
                <a:blip r:embed="rId4"/>
                <a:stretch>
                  <a:fillRect r="-25203"/>
                </a:stretch>
              </a:blipFill>
            </p:spPr>
            <p:txBody>
              <a:bodyPr/>
              <a:lstStyle/>
              <a:p>
                <a:r>
                  <a:rPr lang="en-IL">
                    <a:noFill/>
                  </a:rPr>
                  <a:t> </a:t>
                </a:r>
              </a:p>
            </p:txBody>
          </p:sp>
        </mc:Fallback>
      </mc:AlternateContent>
      <p:grpSp>
        <p:nvGrpSpPr>
          <p:cNvPr id="30" name="Group 29">
            <a:extLst>
              <a:ext uri="{FF2B5EF4-FFF2-40B4-BE49-F238E27FC236}">
                <a16:creationId xmlns:a16="http://schemas.microsoft.com/office/drawing/2014/main" id="{8F09D7AD-1B8A-ED88-0A12-C90DC9D14A35}"/>
              </a:ext>
            </a:extLst>
          </p:cNvPr>
          <p:cNvGrpSpPr/>
          <p:nvPr/>
        </p:nvGrpSpPr>
        <p:grpSpPr>
          <a:xfrm>
            <a:off x="4542551" y="2841264"/>
            <a:ext cx="2250135" cy="1206053"/>
            <a:chOff x="4542551" y="2841264"/>
            <a:chExt cx="2250135" cy="1206053"/>
          </a:xfrm>
        </p:grpSpPr>
        <p:sp>
          <p:nvSpPr>
            <p:cNvPr id="22" name="TextBox 21">
              <a:extLst>
                <a:ext uri="{FF2B5EF4-FFF2-40B4-BE49-F238E27FC236}">
                  <a16:creationId xmlns:a16="http://schemas.microsoft.com/office/drawing/2014/main" id="{8F9349C2-05B7-35F8-C54D-CC7783FB033C}"/>
                </a:ext>
              </a:extLst>
            </p:cNvPr>
            <p:cNvSpPr txBox="1"/>
            <p:nvPr/>
          </p:nvSpPr>
          <p:spPr>
            <a:xfrm>
              <a:off x="4764505" y="3462542"/>
              <a:ext cx="2028181" cy="584775"/>
            </a:xfrm>
            <a:prstGeom prst="rect">
              <a:avLst/>
            </a:prstGeom>
            <a:noFill/>
          </p:spPr>
          <p:txBody>
            <a:bodyPr wrap="square" rtlCol="0">
              <a:spAutoFit/>
            </a:bodyPr>
            <a:lstStyle/>
            <a:p>
              <a:r>
                <a:rPr lang="en-US" sz="3200" b="1" dirty="0"/>
                <a:t>disturbed</a:t>
              </a:r>
            </a:p>
          </p:txBody>
        </p:sp>
        <p:cxnSp>
          <p:nvCxnSpPr>
            <p:cNvPr id="23" name="Straight Arrow Connector 22">
              <a:extLst>
                <a:ext uri="{FF2B5EF4-FFF2-40B4-BE49-F238E27FC236}">
                  <a16:creationId xmlns:a16="http://schemas.microsoft.com/office/drawing/2014/main" id="{ED0E3C5B-01C4-76DD-35FE-0E6521BE556B}"/>
                </a:ext>
              </a:extLst>
            </p:cNvPr>
            <p:cNvCxnSpPr>
              <a:cxnSpLocks/>
            </p:cNvCxnSpPr>
            <p:nvPr/>
          </p:nvCxnSpPr>
          <p:spPr>
            <a:xfrm>
              <a:off x="4542551" y="2841264"/>
              <a:ext cx="751009" cy="617300"/>
            </a:xfrm>
            <a:prstGeom prst="straightConnector1">
              <a:avLst/>
            </a:prstGeom>
            <a:ln w="381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4D96A06-16D6-9BEA-A389-F1A8ABB13E59}"/>
                  </a:ext>
                </a:extLst>
              </p:cNvPr>
              <p:cNvSpPr txBox="1"/>
              <p:nvPr/>
            </p:nvSpPr>
            <p:spPr>
              <a:xfrm>
                <a:off x="15330" y="6126873"/>
                <a:ext cx="12150544" cy="584775"/>
              </a:xfrm>
              <a:prstGeom prst="rect">
                <a:avLst/>
              </a:prstGeom>
              <a:noFill/>
            </p:spPr>
            <p:txBody>
              <a:bodyPr wrap="square">
                <a:spAutoFit/>
              </a:bodyPr>
              <a:lstStyle/>
              <a:p>
                <a:pPr algn="ctr"/>
                <a14:m>
                  <m:oMath xmlns:m="http://schemas.openxmlformats.org/officeDocument/2006/math">
                    <m:r>
                      <a:rPr lang="en-US" sz="3200" b="0" i="1" smtClean="0">
                        <a:solidFill>
                          <a:sysClr val="windowText" lastClr="000000"/>
                        </a:solidFill>
                        <a:latin typeface="Cambria Math" panose="02040503050406030204" pitchFamily="18" charset="0"/>
                      </a:rPr>
                      <m:t>∃ </m:t>
                    </m:r>
                  </m:oMath>
                </a14:m>
                <a:r>
                  <a:rPr lang="en-US" sz="3200" dirty="0">
                    <a:solidFill>
                      <a:sysClr val="windowText" lastClr="000000"/>
                    </a:solidFill>
                  </a:rPr>
                  <a:t>interactive P BB-reducible to LWE, but quantumly broken </a:t>
                </a:r>
                <a:r>
                  <a:rPr lang="en-US" sz="3200" dirty="0">
                    <a:solidFill>
                      <a:schemeClr val="accent1">
                        <a:lumMod val="75000"/>
                      </a:schemeClr>
                    </a:solidFill>
                  </a:rPr>
                  <a:t>[BCMVV18]</a:t>
                </a:r>
              </a:p>
            </p:txBody>
          </p:sp>
        </mc:Choice>
        <mc:Fallback xmlns="">
          <p:sp>
            <p:nvSpPr>
              <p:cNvPr id="29" name="TextBox 28">
                <a:extLst>
                  <a:ext uri="{FF2B5EF4-FFF2-40B4-BE49-F238E27FC236}">
                    <a16:creationId xmlns:a16="http://schemas.microsoft.com/office/drawing/2014/main" id="{E4D96A06-16D6-9BEA-A389-F1A8ABB13E59}"/>
                  </a:ext>
                </a:extLst>
              </p:cNvPr>
              <p:cNvSpPr txBox="1">
                <a:spLocks noRot="1" noChangeAspect="1" noMove="1" noResize="1" noEditPoints="1" noAdjustHandles="1" noChangeArrowheads="1" noChangeShapeType="1" noTextEdit="1"/>
              </p:cNvSpPr>
              <p:nvPr/>
            </p:nvSpPr>
            <p:spPr>
              <a:xfrm>
                <a:off x="15330" y="6126873"/>
                <a:ext cx="12150544" cy="584775"/>
              </a:xfrm>
              <a:prstGeom prst="rect">
                <a:avLst/>
              </a:prstGeom>
              <a:blipFill>
                <a:blip r:embed="rId5"/>
                <a:stretch>
                  <a:fillRect t="-12500" r="-201" b="-34375"/>
                </a:stretch>
              </a:blipFill>
            </p:spPr>
            <p:txBody>
              <a:bodyPr/>
              <a:lstStyle/>
              <a:p>
                <a:r>
                  <a:rPr lang="en-IL">
                    <a:noFill/>
                  </a:rPr>
                  <a:t> </a:t>
                </a:r>
              </a:p>
            </p:txBody>
          </p:sp>
        </mc:Fallback>
      </mc:AlternateContent>
    </p:spTree>
    <p:custDataLst>
      <p:tags r:id="rId1"/>
    </p:custDataLst>
    <p:extLst>
      <p:ext uri="{BB962C8B-B14F-4D97-AF65-F5344CB8AC3E}">
        <p14:creationId xmlns:p14="http://schemas.microsoft.com/office/powerpoint/2010/main" val="3988477652"/>
      </p:ext>
    </p:extLst>
  </p:cSld>
  <p:clrMapOvr>
    <a:masterClrMapping/>
  </p:clrMapOvr>
  <mc:AlternateContent xmlns:mc="http://schemas.openxmlformats.org/markup-compatibility/2006" xmlns:p14="http://schemas.microsoft.com/office/powerpoint/2010/main">
    <mc:Choice Requires="p14">
      <p:transition spd="slow" p14:dur="2000" advTm="24520"/>
    </mc:Choice>
    <mc:Fallback xmlns="">
      <p:transition spd="slow" advTm="24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xit" presetSubtype="0" fill="hold"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0" grpId="0" animBg="1"/>
      <p:bldP spid="1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01" y="39633"/>
            <a:ext cx="10515600" cy="905377"/>
          </a:xfrm>
        </p:spPr>
        <p:txBody>
          <a:bodyPr>
            <a:normAutofit fontScale="90000"/>
          </a:bodyPr>
          <a:lstStyle/>
          <a:p>
            <a:r>
              <a:rPr lang="en-US" sz="4000" dirty="0"/>
              <a:t>Our Focus: Non-interactive Primitives/Assumptions</a:t>
            </a:r>
            <a:endParaRPr lang="en-US" sz="2800" dirty="0">
              <a:solidFill>
                <a:schemeClr val="tx1">
                  <a:lumMod val="50000"/>
                  <a:lumOff val="50000"/>
                </a:schemeClr>
              </a:solidFill>
            </a:endParaRPr>
          </a:p>
        </p:txBody>
      </p:sp>
      <p:cxnSp>
        <p:nvCxnSpPr>
          <p:cNvPr id="16" name="Straight Arrow Connector 15">
            <a:extLst>
              <a:ext uri="{FF2B5EF4-FFF2-40B4-BE49-F238E27FC236}">
                <a16:creationId xmlns:a16="http://schemas.microsoft.com/office/drawing/2014/main" id="{7D283214-E391-287E-73F7-2A898687A21A}"/>
              </a:ext>
            </a:extLst>
          </p:cNvPr>
          <p:cNvCxnSpPr>
            <a:cxnSpLocks/>
          </p:cNvCxnSpPr>
          <p:nvPr/>
        </p:nvCxnSpPr>
        <p:spPr>
          <a:xfrm>
            <a:off x="2288473" y="36002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AB3D580-28E6-4344-77B7-37D3091B6BBB}"/>
              </a:ext>
            </a:extLst>
          </p:cNvPr>
          <p:cNvSpPr txBox="1"/>
          <p:nvPr/>
        </p:nvSpPr>
        <p:spPr>
          <a:xfrm>
            <a:off x="4635215" y="3332869"/>
            <a:ext cx="3593047" cy="552784"/>
          </a:xfrm>
          <a:prstGeom prst="rect">
            <a:avLst/>
          </a:prstGeom>
          <a:solidFill>
            <a:schemeClr val="bg1"/>
          </a:solidFill>
        </p:spPr>
        <p:txBody>
          <a:bodyPr wrap="square" rtlCol="0">
            <a:spAutoFit/>
          </a:bodyPr>
          <a:lstStyle/>
          <a:p>
            <a:r>
              <a:rPr lang="en-US" sz="3200" dirty="0"/>
              <a:t>reduction execution</a:t>
            </a:r>
          </a:p>
        </p:txBody>
      </p:sp>
      <p:grpSp>
        <p:nvGrpSpPr>
          <p:cNvPr id="36" name="Group 35">
            <a:extLst>
              <a:ext uri="{FF2B5EF4-FFF2-40B4-BE49-F238E27FC236}">
                <a16:creationId xmlns:a16="http://schemas.microsoft.com/office/drawing/2014/main" id="{A1F80713-5364-C39E-5E21-9ACC7007E69D}"/>
              </a:ext>
            </a:extLst>
          </p:cNvPr>
          <p:cNvGrpSpPr/>
          <p:nvPr/>
        </p:nvGrpSpPr>
        <p:grpSpPr>
          <a:xfrm>
            <a:off x="2205027" y="1390769"/>
            <a:ext cx="1634836" cy="1929314"/>
            <a:chOff x="2205027" y="1390769"/>
            <a:chExt cx="1634836" cy="1929314"/>
          </a:xfrm>
        </p:grpSpPr>
        <p:grpSp>
          <p:nvGrpSpPr>
            <p:cNvPr id="4" name="Group 3">
              <a:extLst>
                <a:ext uri="{FF2B5EF4-FFF2-40B4-BE49-F238E27FC236}">
                  <a16:creationId xmlns:a16="http://schemas.microsoft.com/office/drawing/2014/main" id="{887358D2-AA1D-BCC6-B616-A25756CA6EF7}"/>
                </a:ext>
              </a:extLst>
            </p:cNvPr>
            <p:cNvGrpSpPr/>
            <p:nvPr/>
          </p:nvGrpSpPr>
          <p:grpSpPr>
            <a:xfrm rot="16200000">
              <a:off x="2688189" y="2820884"/>
              <a:ext cx="678115" cy="320284"/>
              <a:chOff x="5889574" y="2084942"/>
              <a:chExt cx="1092112" cy="387543"/>
            </a:xfrm>
          </p:grpSpPr>
          <p:cxnSp>
            <p:nvCxnSpPr>
              <p:cNvPr id="3" name="Straight Arrow Connector 2">
                <a:extLst>
                  <a:ext uri="{FF2B5EF4-FFF2-40B4-BE49-F238E27FC236}">
                    <a16:creationId xmlns:a16="http://schemas.microsoft.com/office/drawing/2014/main" id="{054F7D3A-28EC-D533-70CC-7EBCA4B226F6}"/>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A1C6AC7-D352-DEF1-EFDE-9039EA1608DD}"/>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4" name="Rounded Rectangle 17">
              <a:extLst>
                <a:ext uri="{FF2B5EF4-FFF2-40B4-BE49-F238E27FC236}">
                  <a16:creationId xmlns:a16="http://schemas.microsoft.com/office/drawing/2014/main" id="{5DF56FA9-EE9E-D8F4-6467-CA7560016F7F}"/>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p:grpSp>
        <p:nvGrpSpPr>
          <p:cNvPr id="35" name="Group 34">
            <a:extLst>
              <a:ext uri="{FF2B5EF4-FFF2-40B4-BE49-F238E27FC236}">
                <a16:creationId xmlns:a16="http://schemas.microsoft.com/office/drawing/2014/main" id="{B66A1BD8-72B0-BF93-A888-E68FB802CCE7}"/>
              </a:ext>
            </a:extLst>
          </p:cNvPr>
          <p:cNvGrpSpPr/>
          <p:nvPr/>
        </p:nvGrpSpPr>
        <p:grpSpPr>
          <a:xfrm>
            <a:off x="4347339" y="1386414"/>
            <a:ext cx="1634836" cy="1929314"/>
            <a:chOff x="3637588" y="1360288"/>
            <a:chExt cx="1634836" cy="1929314"/>
          </a:xfrm>
        </p:grpSpPr>
        <p:grpSp>
          <p:nvGrpSpPr>
            <p:cNvPr id="31" name="Group 30">
              <a:extLst>
                <a:ext uri="{FF2B5EF4-FFF2-40B4-BE49-F238E27FC236}">
                  <a16:creationId xmlns:a16="http://schemas.microsoft.com/office/drawing/2014/main" id="{1B1CCB64-36F7-7D58-E528-73E15FEF5B21}"/>
                </a:ext>
              </a:extLst>
            </p:cNvPr>
            <p:cNvGrpSpPr/>
            <p:nvPr/>
          </p:nvGrpSpPr>
          <p:grpSpPr>
            <a:xfrm rot="16200000">
              <a:off x="4120750" y="2790403"/>
              <a:ext cx="678115" cy="320284"/>
              <a:chOff x="5889574" y="2084942"/>
              <a:chExt cx="1092112" cy="387543"/>
            </a:xfrm>
          </p:grpSpPr>
          <p:cxnSp>
            <p:nvCxnSpPr>
              <p:cNvPr id="32" name="Straight Arrow Connector 31">
                <a:extLst>
                  <a:ext uri="{FF2B5EF4-FFF2-40B4-BE49-F238E27FC236}">
                    <a16:creationId xmlns:a16="http://schemas.microsoft.com/office/drawing/2014/main" id="{52FD4808-02AD-E9A7-2D98-66A0D92D5C54}"/>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2B73922-A88F-C848-150B-3CA04F566651}"/>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4" name="Rounded Rectangle 17">
              <a:extLst>
                <a:ext uri="{FF2B5EF4-FFF2-40B4-BE49-F238E27FC236}">
                  <a16:creationId xmlns:a16="http://schemas.microsoft.com/office/drawing/2014/main" id="{3ABE7F44-9D5F-48EC-D740-4A57C7B63431}"/>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p:grpSp>
        <p:nvGrpSpPr>
          <p:cNvPr id="37" name="Group 36">
            <a:extLst>
              <a:ext uri="{FF2B5EF4-FFF2-40B4-BE49-F238E27FC236}">
                <a16:creationId xmlns:a16="http://schemas.microsoft.com/office/drawing/2014/main" id="{9B180842-2D97-DA6B-0898-C94834B12A73}"/>
              </a:ext>
            </a:extLst>
          </p:cNvPr>
          <p:cNvGrpSpPr/>
          <p:nvPr/>
        </p:nvGrpSpPr>
        <p:grpSpPr>
          <a:xfrm>
            <a:off x="6489651" y="1395122"/>
            <a:ext cx="1634836" cy="1929314"/>
            <a:chOff x="3637588" y="1360288"/>
            <a:chExt cx="1634836" cy="1929314"/>
          </a:xfrm>
        </p:grpSpPr>
        <p:grpSp>
          <p:nvGrpSpPr>
            <p:cNvPr id="38" name="Group 37">
              <a:extLst>
                <a:ext uri="{FF2B5EF4-FFF2-40B4-BE49-F238E27FC236}">
                  <a16:creationId xmlns:a16="http://schemas.microsoft.com/office/drawing/2014/main" id="{7DCF066B-F7FE-7E58-8518-81F08D181187}"/>
                </a:ext>
              </a:extLst>
            </p:cNvPr>
            <p:cNvGrpSpPr/>
            <p:nvPr/>
          </p:nvGrpSpPr>
          <p:grpSpPr>
            <a:xfrm rot="16200000">
              <a:off x="4120750" y="2790403"/>
              <a:ext cx="678115" cy="320284"/>
              <a:chOff x="5889574" y="2084942"/>
              <a:chExt cx="1092112" cy="387543"/>
            </a:xfrm>
          </p:grpSpPr>
          <p:cxnSp>
            <p:nvCxnSpPr>
              <p:cNvPr id="40" name="Straight Arrow Connector 39">
                <a:extLst>
                  <a:ext uri="{FF2B5EF4-FFF2-40B4-BE49-F238E27FC236}">
                    <a16:creationId xmlns:a16="http://schemas.microsoft.com/office/drawing/2014/main" id="{DBEEBAA5-E04E-1DD7-70AE-A882262C8FCF}"/>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BCD1F08-244F-E153-041D-077A0E710CE5}"/>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9" name="Rounded Rectangle 17">
              <a:extLst>
                <a:ext uri="{FF2B5EF4-FFF2-40B4-BE49-F238E27FC236}">
                  <a16:creationId xmlns:a16="http://schemas.microsoft.com/office/drawing/2014/main" id="{1A98806C-76B1-83D5-66C8-3E7EF6EFE29C}"/>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p:grpSp>
        <p:nvGrpSpPr>
          <p:cNvPr id="48" name="Group 47">
            <a:extLst>
              <a:ext uri="{FF2B5EF4-FFF2-40B4-BE49-F238E27FC236}">
                <a16:creationId xmlns:a16="http://schemas.microsoft.com/office/drawing/2014/main" id="{7C01419F-6102-4FE0-EB22-FF0BCE389BAA}"/>
              </a:ext>
            </a:extLst>
          </p:cNvPr>
          <p:cNvGrpSpPr/>
          <p:nvPr/>
        </p:nvGrpSpPr>
        <p:grpSpPr>
          <a:xfrm>
            <a:off x="8631964" y="1403830"/>
            <a:ext cx="1634836" cy="1929314"/>
            <a:chOff x="3637588" y="1360288"/>
            <a:chExt cx="1634836" cy="1929314"/>
          </a:xfrm>
        </p:grpSpPr>
        <p:grpSp>
          <p:nvGrpSpPr>
            <p:cNvPr id="49" name="Group 48">
              <a:extLst>
                <a:ext uri="{FF2B5EF4-FFF2-40B4-BE49-F238E27FC236}">
                  <a16:creationId xmlns:a16="http://schemas.microsoft.com/office/drawing/2014/main" id="{581928A6-EDFF-F453-DEFA-9508150F6EA7}"/>
                </a:ext>
              </a:extLst>
            </p:cNvPr>
            <p:cNvGrpSpPr/>
            <p:nvPr/>
          </p:nvGrpSpPr>
          <p:grpSpPr>
            <a:xfrm rot="16200000">
              <a:off x="4120750" y="2790403"/>
              <a:ext cx="678115" cy="320284"/>
              <a:chOff x="5889574" y="2084942"/>
              <a:chExt cx="1092112" cy="387543"/>
            </a:xfrm>
          </p:grpSpPr>
          <p:cxnSp>
            <p:nvCxnSpPr>
              <p:cNvPr id="51" name="Straight Arrow Connector 50">
                <a:extLst>
                  <a:ext uri="{FF2B5EF4-FFF2-40B4-BE49-F238E27FC236}">
                    <a16:creationId xmlns:a16="http://schemas.microsoft.com/office/drawing/2014/main" id="{6797243F-3BB1-1835-4545-F3161D5C9BE4}"/>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073D39E-BB5E-FE19-7043-1D3D75F4BB11}"/>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50" name="Rounded Rectangle 17">
              <a:extLst>
                <a:ext uri="{FF2B5EF4-FFF2-40B4-BE49-F238E27FC236}">
                  <a16:creationId xmlns:a16="http://schemas.microsoft.com/office/drawing/2014/main" id="{AA9FBCF7-A63B-A5EE-A373-02671A5FB85B}"/>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p:sp>
        <p:nvSpPr>
          <p:cNvPr id="6" name="Rounded Rectangle 17">
            <a:extLst>
              <a:ext uri="{FF2B5EF4-FFF2-40B4-BE49-F238E27FC236}">
                <a16:creationId xmlns:a16="http://schemas.microsoft.com/office/drawing/2014/main" id="{FCF71081-83FE-969B-4B97-3A27251B7B87}"/>
              </a:ext>
            </a:extLst>
          </p:cNvPr>
          <p:cNvSpPr/>
          <p:nvPr/>
        </p:nvSpPr>
        <p:spPr>
          <a:xfrm>
            <a:off x="345750" y="4325563"/>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0" b="1" i="0" dirty="0">
                <a:solidFill>
                  <a:schemeClr val="tx1"/>
                </a:solidFill>
                <a:latin typeface="+mj-lt"/>
              </a:rPr>
              <a:t>R</a:t>
            </a:r>
            <a:endParaRPr lang="en-US" sz="20000" b="1" dirty="0">
              <a:solidFill>
                <a:schemeClr val="tx1"/>
              </a:solidFill>
            </a:endParaRPr>
          </a:p>
        </p:txBody>
      </p:sp>
    </p:spTree>
    <p:custDataLst>
      <p:tags r:id="rId1"/>
    </p:custDataLst>
    <p:extLst>
      <p:ext uri="{BB962C8B-B14F-4D97-AF65-F5344CB8AC3E}">
        <p14:creationId xmlns:p14="http://schemas.microsoft.com/office/powerpoint/2010/main" val="3976204779"/>
      </p:ext>
    </p:extLst>
  </p:cSld>
  <p:clrMapOvr>
    <a:masterClrMapping/>
  </p:clrMapOvr>
  <mc:AlternateContent xmlns:mc="http://schemas.openxmlformats.org/markup-compatibility/2006" xmlns:p14="http://schemas.microsoft.com/office/powerpoint/2010/main">
    <mc:Choice Requires="p14">
      <p:transition spd="slow" p14:dur="2000" advTm="24520"/>
    </mc:Choice>
    <mc:Fallback xmlns="">
      <p:transition spd="slow" advTm="245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2F3F37B4-1F73-9679-6D06-C1099C8BE059}"/>
                  </a:ext>
                </a:extLst>
              </p:cNvPr>
              <p:cNvSpPr txBox="1"/>
              <p:nvPr/>
            </p:nvSpPr>
            <p:spPr>
              <a:xfrm>
                <a:off x="3357312" y="4076493"/>
                <a:ext cx="7706931" cy="2185214"/>
              </a:xfrm>
              <a:prstGeom prst="rect">
                <a:avLst/>
              </a:prstGeom>
              <a:noFill/>
            </p:spPr>
            <p:txBody>
              <a:bodyPr wrap="square" rtlCol="0">
                <a:spAutoFit/>
              </a:bodyPr>
              <a:lstStyle/>
              <a:p>
                <a:r>
                  <a:rPr lang="en-US" sz="4000" dirty="0"/>
                  <a:t>Where does </a:t>
                </a:r>
                <a14:m>
                  <m:oMath xmlns:m="http://schemas.openxmlformats.org/officeDocument/2006/math">
                    <m:d>
                      <m:dPr>
                        <m:begChr m:val="|"/>
                        <m:endChr m:val="⟩"/>
                        <m:ctrlPr>
                          <a:rPr lang="en-US" sz="4000" b="1" i="1" smtClean="0">
                            <a:solidFill>
                              <a:srgbClr val="C00000"/>
                            </a:solidFill>
                            <a:latin typeface="Cambria Math" panose="02040503050406030204" pitchFamily="18" charset="0"/>
                          </a:rPr>
                        </m:ctrlPr>
                      </m:dPr>
                      <m:e>
                        <m:r>
                          <a:rPr lang="en-US" sz="4000" b="1" i="1" smtClean="0">
                            <a:solidFill>
                              <a:srgbClr val="C00000"/>
                            </a:solidFill>
                            <a:latin typeface="Cambria Math" panose="02040503050406030204" pitchFamily="18" charset="0"/>
                          </a:rPr>
                          <m:t> </m:t>
                        </m:r>
                        <m:r>
                          <a:rPr lang="he-IL" sz="4000" b="1" i="1" smtClean="0">
                            <a:solidFill>
                              <a:srgbClr val="C00000"/>
                            </a:solidFill>
                            <a:latin typeface="Cambria Math" panose="02040503050406030204" pitchFamily="18" charset="0"/>
                          </a:rPr>
                          <m:t>𝝍</m:t>
                        </m:r>
                        <m:r>
                          <a:rPr lang="en-US" sz="4000" b="1" i="1" smtClean="0">
                            <a:solidFill>
                              <a:srgbClr val="C00000"/>
                            </a:solidFill>
                            <a:latin typeface="Cambria Math" panose="02040503050406030204" pitchFamily="18" charset="0"/>
                          </a:rPr>
                          <m:t> </m:t>
                        </m:r>
                      </m:e>
                    </m:d>
                  </m:oMath>
                </a14:m>
                <a:r>
                  <a:rPr lang="en-US" sz="4000" dirty="0"/>
                  <a:t> come from?</a:t>
                </a:r>
              </a:p>
              <a:p>
                <a:pPr marL="457200" indent="-457200">
                  <a:buFontTx/>
                  <a:buChar char="-"/>
                </a:pPr>
                <a:r>
                  <a:rPr lang="en-US" sz="3200" dirty="0"/>
                  <a:t>Expensive preprocessing</a:t>
                </a:r>
              </a:p>
              <a:p>
                <a:pPr marL="457200" indent="-457200">
                  <a:buFontTx/>
                  <a:buChar char="-"/>
                </a:pPr>
                <a:r>
                  <a:rPr lang="en-US" sz="3200" dirty="0"/>
                  <a:t>Intermediate state in a protocol</a:t>
                </a:r>
              </a:p>
              <a:p>
                <a:pPr marL="457200" indent="-457200">
                  <a:buFontTx/>
                  <a:buChar char="-"/>
                </a:pPr>
                <a:r>
                  <a:rPr lang="en-US" sz="3200" dirty="0"/>
                  <a:t>Friendly advice from aliens…</a:t>
                </a:r>
              </a:p>
            </p:txBody>
          </p:sp>
        </mc:Choice>
        <mc:Fallback xmlns="">
          <p:sp>
            <p:nvSpPr>
              <p:cNvPr id="62" name="TextBox 61">
                <a:extLst>
                  <a:ext uri="{FF2B5EF4-FFF2-40B4-BE49-F238E27FC236}">
                    <a16:creationId xmlns:a16="http://schemas.microsoft.com/office/drawing/2014/main" id="{2F3F37B4-1F73-9679-6D06-C1099C8BE059}"/>
                  </a:ext>
                </a:extLst>
              </p:cNvPr>
              <p:cNvSpPr txBox="1">
                <a:spLocks noRot="1" noChangeAspect="1" noMove="1" noResize="1" noEditPoints="1" noAdjustHandles="1" noChangeArrowheads="1" noChangeShapeType="1" noTextEdit="1"/>
              </p:cNvSpPr>
              <p:nvPr/>
            </p:nvSpPr>
            <p:spPr>
              <a:xfrm>
                <a:off x="3357312" y="4076493"/>
                <a:ext cx="7706931" cy="2185214"/>
              </a:xfrm>
              <a:prstGeom prst="rect">
                <a:avLst/>
              </a:prstGeom>
              <a:blipFill>
                <a:blip r:embed="rId4"/>
                <a:stretch>
                  <a:fillRect l="-2848" t="-5028" b="-8659"/>
                </a:stretch>
              </a:blipFill>
            </p:spPr>
            <p:txBody>
              <a:bodyPr/>
              <a:lstStyle/>
              <a:p>
                <a:r>
                  <a:rPr lang="en-IL">
                    <a:noFill/>
                  </a:rPr>
                  <a:t> </a:t>
                </a:r>
              </a:p>
            </p:txBody>
          </p:sp>
        </mc:Fallback>
      </mc:AlternateContent>
      <p:sp>
        <p:nvSpPr>
          <p:cNvPr id="2" name="Title 1"/>
          <p:cNvSpPr>
            <a:spLocks noGrp="1"/>
          </p:cNvSpPr>
          <p:nvPr>
            <p:ph type="title"/>
          </p:nvPr>
        </p:nvSpPr>
        <p:spPr>
          <a:xfrm>
            <a:off x="193401" y="39633"/>
            <a:ext cx="10515600" cy="905377"/>
          </a:xfrm>
        </p:spPr>
        <p:txBody>
          <a:bodyPr>
            <a:normAutofit/>
          </a:bodyPr>
          <a:lstStyle/>
          <a:p>
            <a:r>
              <a:rPr lang="en-US" sz="4000" dirty="0"/>
              <a:t>Quantum Auxiliary Input</a:t>
            </a:r>
            <a:endParaRPr lang="en-US" sz="2800" dirty="0">
              <a:solidFill>
                <a:schemeClr val="tx1">
                  <a:lumMod val="50000"/>
                  <a:lumOff val="50000"/>
                </a:schemeClr>
              </a:solidFill>
            </a:endParaRPr>
          </a:p>
        </p:txBody>
      </p:sp>
      <p:cxnSp>
        <p:nvCxnSpPr>
          <p:cNvPr id="16" name="Straight Arrow Connector 15">
            <a:extLst>
              <a:ext uri="{FF2B5EF4-FFF2-40B4-BE49-F238E27FC236}">
                <a16:creationId xmlns:a16="http://schemas.microsoft.com/office/drawing/2014/main" id="{7D283214-E391-287E-73F7-2A898687A21A}"/>
              </a:ext>
            </a:extLst>
          </p:cNvPr>
          <p:cNvCxnSpPr>
            <a:cxnSpLocks/>
          </p:cNvCxnSpPr>
          <p:nvPr/>
        </p:nvCxnSpPr>
        <p:spPr>
          <a:xfrm>
            <a:off x="2288473" y="36002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A1F80713-5364-C39E-5E21-9ACC7007E69D}"/>
              </a:ext>
            </a:extLst>
          </p:cNvPr>
          <p:cNvGrpSpPr/>
          <p:nvPr/>
        </p:nvGrpSpPr>
        <p:grpSpPr>
          <a:xfrm>
            <a:off x="2205027" y="1390769"/>
            <a:ext cx="1634836" cy="1929314"/>
            <a:chOff x="2205027" y="1390769"/>
            <a:chExt cx="1634836" cy="1929314"/>
          </a:xfrm>
        </p:grpSpPr>
        <p:grpSp>
          <p:nvGrpSpPr>
            <p:cNvPr id="4" name="Group 3">
              <a:extLst>
                <a:ext uri="{FF2B5EF4-FFF2-40B4-BE49-F238E27FC236}">
                  <a16:creationId xmlns:a16="http://schemas.microsoft.com/office/drawing/2014/main" id="{887358D2-AA1D-BCC6-B616-A25756CA6EF7}"/>
                </a:ext>
              </a:extLst>
            </p:cNvPr>
            <p:cNvGrpSpPr/>
            <p:nvPr/>
          </p:nvGrpSpPr>
          <p:grpSpPr>
            <a:xfrm rot="16200000">
              <a:off x="2688189" y="2820884"/>
              <a:ext cx="678115" cy="320284"/>
              <a:chOff x="5889574" y="2084942"/>
              <a:chExt cx="1092112" cy="387543"/>
            </a:xfrm>
          </p:grpSpPr>
          <p:cxnSp>
            <p:nvCxnSpPr>
              <p:cNvPr id="3" name="Straight Arrow Connector 2">
                <a:extLst>
                  <a:ext uri="{FF2B5EF4-FFF2-40B4-BE49-F238E27FC236}">
                    <a16:creationId xmlns:a16="http://schemas.microsoft.com/office/drawing/2014/main" id="{054F7D3A-28EC-D533-70CC-7EBCA4B226F6}"/>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A1C6AC7-D352-DEF1-EFDE-9039EA1608DD}"/>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4" name="Rounded Rectangle 17">
              <a:extLst>
                <a:ext uri="{FF2B5EF4-FFF2-40B4-BE49-F238E27FC236}">
                  <a16:creationId xmlns:a16="http://schemas.microsoft.com/office/drawing/2014/main" id="{5DF56FA9-EE9E-D8F4-6467-CA7560016F7F}"/>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p:grpSp>
        <p:nvGrpSpPr>
          <p:cNvPr id="35" name="Group 34">
            <a:extLst>
              <a:ext uri="{FF2B5EF4-FFF2-40B4-BE49-F238E27FC236}">
                <a16:creationId xmlns:a16="http://schemas.microsoft.com/office/drawing/2014/main" id="{B66A1BD8-72B0-BF93-A888-E68FB802CCE7}"/>
              </a:ext>
            </a:extLst>
          </p:cNvPr>
          <p:cNvGrpSpPr/>
          <p:nvPr/>
        </p:nvGrpSpPr>
        <p:grpSpPr>
          <a:xfrm>
            <a:off x="4347339" y="1386414"/>
            <a:ext cx="1634836" cy="1929314"/>
            <a:chOff x="3637588" y="1360288"/>
            <a:chExt cx="1634836" cy="1929314"/>
          </a:xfrm>
        </p:grpSpPr>
        <p:grpSp>
          <p:nvGrpSpPr>
            <p:cNvPr id="31" name="Group 30">
              <a:extLst>
                <a:ext uri="{FF2B5EF4-FFF2-40B4-BE49-F238E27FC236}">
                  <a16:creationId xmlns:a16="http://schemas.microsoft.com/office/drawing/2014/main" id="{1B1CCB64-36F7-7D58-E528-73E15FEF5B21}"/>
                </a:ext>
              </a:extLst>
            </p:cNvPr>
            <p:cNvGrpSpPr/>
            <p:nvPr/>
          </p:nvGrpSpPr>
          <p:grpSpPr>
            <a:xfrm rot="16200000">
              <a:off x="4120750" y="2790403"/>
              <a:ext cx="678115" cy="320284"/>
              <a:chOff x="5889574" y="2084942"/>
              <a:chExt cx="1092112" cy="387543"/>
            </a:xfrm>
          </p:grpSpPr>
          <p:cxnSp>
            <p:nvCxnSpPr>
              <p:cNvPr id="32" name="Straight Arrow Connector 31">
                <a:extLst>
                  <a:ext uri="{FF2B5EF4-FFF2-40B4-BE49-F238E27FC236}">
                    <a16:creationId xmlns:a16="http://schemas.microsoft.com/office/drawing/2014/main" id="{52FD4808-02AD-E9A7-2D98-66A0D92D5C54}"/>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2B73922-A88F-C848-150B-3CA04F566651}"/>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4" name="Rounded Rectangle 17">
              <a:extLst>
                <a:ext uri="{FF2B5EF4-FFF2-40B4-BE49-F238E27FC236}">
                  <a16:creationId xmlns:a16="http://schemas.microsoft.com/office/drawing/2014/main" id="{3ABE7F44-9D5F-48EC-D740-4A57C7B63431}"/>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p:grpSp>
        <p:nvGrpSpPr>
          <p:cNvPr id="37" name="Group 36">
            <a:extLst>
              <a:ext uri="{FF2B5EF4-FFF2-40B4-BE49-F238E27FC236}">
                <a16:creationId xmlns:a16="http://schemas.microsoft.com/office/drawing/2014/main" id="{9B180842-2D97-DA6B-0898-C94834B12A73}"/>
              </a:ext>
            </a:extLst>
          </p:cNvPr>
          <p:cNvGrpSpPr/>
          <p:nvPr/>
        </p:nvGrpSpPr>
        <p:grpSpPr>
          <a:xfrm>
            <a:off x="6489651" y="1395122"/>
            <a:ext cx="1634836" cy="1929314"/>
            <a:chOff x="3637588" y="1360288"/>
            <a:chExt cx="1634836" cy="1929314"/>
          </a:xfrm>
        </p:grpSpPr>
        <p:grpSp>
          <p:nvGrpSpPr>
            <p:cNvPr id="38" name="Group 37">
              <a:extLst>
                <a:ext uri="{FF2B5EF4-FFF2-40B4-BE49-F238E27FC236}">
                  <a16:creationId xmlns:a16="http://schemas.microsoft.com/office/drawing/2014/main" id="{7DCF066B-F7FE-7E58-8518-81F08D181187}"/>
                </a:ext>
              </a:extLst>
            </p:cNvPr>
            <p:cNvGrpSpPr/>
            <p:nvPr/>
          </p:nvGrpSpPr>
          <p:grpSpPr>
            <a:xfrm rot="16200000">
              <a:off x="4120750" y="2790403"/>
              <a:ext cx="678115" cy="320284"/>
              <a:chOff x="5889574" y="2084942"/>
              <a:chExt cx="1092112" cy="387543"/>
            </a:xfrm>
          </p:grpSpPr>
          <p:cxnSp>
            <p:nvCxnSpPr>
              <p:cNvPr id="40" name="Straight Arrow Connector 39">
                <a:extLst>
                  <a:ext uri="{FF2B5EF4-FFF2-40B4-BE49-F238E27FC236}">
                    <a16:creationId xmlns:a16="http://schemas.microsoft.com/office/drawing/2014/main" id="{DBEEBAA5-E04E-1DD7-70AE-A882262C8FCF}"/>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BCD1F08-244F-E153-041D-077A0E710CE5}"/>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9" name="Rounded Rectangle 17">
              <a:extLst>
                <a:ext uri="{FF2B5EF4-FFF2-40B4-BE49-F238E27FC236}">
                  <a16:creationId xmlns:a16="http://schemas.microsoft.com/office/drawing/2014/main" id="{1A98806C-76B1-83D5-66C8-3E7EF6EFE29C}"/>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p:grpSp>
        <p:nvGrpSpPr>
          <p:cNvPr id="48" name="Group 47">
            <a:extLst>
              <a:ext uri="{FF2B5EF4-FFF2-40B4-BE49-F238E27FC236}">
                <a16:creationId xmlns:a16="http://schemas.microsoft.com/office/drawing/2014/main" id="{7C01419F-6102-4FE0-EB22-FF0BCE389BAA}"/>
              </a:ext>
            </a:extLst>
          </p:cNvPr>
          <p:cNvGrpSpPr/>
          <p:nvPr/>
        </p:nvGrpSpPr>
        <p:grpSpPr>
          <a:xfrm>
            <a:off x="8631964" y="1403830"/>
            <a:ext cx="1634836" cy="1929314"/>
            <a:chOff x="3637588" y="1360288"/>
            <a:chExt cx="1634836" cy="1929314"/>
          </a:xfrm>
        </p:grpSpPr>
        <p:grpSp>
          <p:nvGrpSpPr>
            <p:cNvPr id="49" name="Group 48">
              <a:extLst>
                <a:ext uri="{FF2B5EF4-FFF2-40B4-BE49-F238E27FC236}">
                  <a16:creationId xmlns:a16="http://schemas.microsoft.com/office/drawing/2014/main" id="{581928A6-EDFF-F453-DEFA-9508150F6EA7}"/>
                </a:ext>
              </a:extLst>
            </p:cNvPr>
            <p:cNvGrpSpPr/>
            <p:nvPr/>
          </p:nvGrpSpPr>
          <p:grpSpPr>
            <a:xfrm rot="16200000">
              <a:off x="4120750" y="2790403"/>
              <a:ext cx="678115" cy="320284"/>
              <a:chOff x="5889574" y="2084942"/>
              <a:chExt cx="1092112" cy="387543"/>
            </a:xfrm>
          </p:grpSpPr>
          <p:cxnSp>
            <p:nvCxnSpPr>
              <p:cNvPr id="51" name="Straight Arrow Connector 50">
                <a:extLst>
                  <a:ext uri="{FF2B5EF4-FFF2-40B4-BE49-F238E27FC236}">
                    <a16:creationId xmlns:a16="http://schemas.microsoft.com/office/drawing/2014/main" id="{6797243F-3BB1-1835-4545-F3161D5C9BE4}"/>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073D39E-BB5E-FE19-7043-1D3D75F4BB11}"/>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50" name="Rounded Rectangle 17">
              <a:extLst>
                <a:ext uri="{FF2B5EF4-FFF2-40B4-BE49-F238E27FC236}">
                  <a16:creationId xmlns:a16="http://schemas.microsoft.com/office/drawing/2014/main" id="{AA9FBCF7-A63B-A5EE-A373-02671A5FB85B}"/>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953989E-AA06-6039-D97C-5B6D8CAA4DA7}"/>
                  </a:ext>
                </a:extLst>
              </p:cNvPr>
              <p:cNvSpPr txBox="1"/>
              <p:nvPr/>
            </p:nvSpPr>
            <p:spPr>
              <a:xfrm>
                <a:off x="3269023" y="1813946"/>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1" i="1" smtClean="0">
                              <a:solidFill>
                                <a:srgbClr val="C00000"/>
                              </a:solidFill>
                              <a:latin typeface="Cambria Math" panose="02040503050406030204" pitchFamily="18" charset="0"/>
                            </a:rPr>
                          </m:ctrlPr>
                        </m:dPr>
                        <m:e>
                          <m:r>
                            <a:rPr lang="en-US" sz="3600" b="1" i="1" smtClean="0">
                              <a:solidFill>
                                <a:srgbClr val="C00000"/>
                              </a:solidFill>
                              <a:latin typeface="Cambria Math" panose="02040503050406030204" pitchFamily="18" charset="0"/>
                            </a:rPr>
                            <m:t> </m:t>
                          </m:r>
                          <m:r>
                            <a:rPr lang="he-IL" sz="3600" b="1" i="1" smtClean="0">
                              <a:solidFill>
                                <a:srgbClr val="C00000"/>
                              </a:solidFill>
                              <a:latin typeface="Cambria Math" panose="02040503050406030204" pitchFamily="18" charset="0"/>
                            </a:rPr>
                            <m:t>𝝍</m:t>
                          </m:r>
                          <m:r>
                            <a:rPr lang="en-US" sz="3600" b="1" i="1" smtClean="0">
                              <a:solidFill>
                                <a:srgbClr val="C00000"/>
                              </a:solidFill>
                              <a:latin typeface="Cambria Math" panose="02040503050406030204" pitchFamily="18" charset="0"/>
                            </a:rPr>
                            <m:t> </m:t>
                          </m:r>
                        </m:e>
                      </m:d>
                    </m:oMath>
                  </m:oMathPara>
                </a14:m>
                <a:endParaRPr lang="en-IL" sz="3600" b="1" dirty="0">
                  <a:solidFill>
                    <a:srgbClr val="C00000"/>
                  </a:solidFill>
                </a:endParaRPr>
              </a:p>
            </p:txBody>
          </p:sp>
        </mc:Choice>
        <mc:Fallback xmlns="">
          <p:sp>
            <p:nvSpPr>
              <p:cNvPr id="53" name="TextBox 52">
                <a:extLst>
                  <a:ext uri="{FF2B5EF4-FFF2-40B4-BE49-F238E27FC236}">
                    <a16:creationId xmlns:a16="http://schemas.microsoft.com/office/drawing/2014/main" id="{4953989E-AA06-6039-D97C-5B6D8CAA4DA7}"/>
                  </a:ext>
                </a:extLst>
              </p:cNvPr>
              <p:cNvSpPr txBox="1">
                <a:spLocks noRot="1" noChangeAspect="1" noMove="1" noResize="1" noEditPoints="1" noAdjustHandles="1" noChangeArrowheads="1" noChangeShapeType="1" noTextEdit="1"/>
              </p:cNvSpPr>
              <p:nvPr/>
            </p:nvSpPr>
            <p:spPr>
              <a:xfrm>
                <a:off x="3269023" y="1813946"/>
                <a:ext cx="751009" cy="646331"/>
              </a:xfrm>
              <a:prstGeom prst="rect">
                <a:avLst/>
              </a:prstGeom>
              <a:blipFill>
                <a:blip r:embed="rId5"/>
                <a:stretch>
                  <a:fillRect r="-2520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B5E32C2-067E-5E4C-1D4E-1CF7808046EB}"/>
                  </a:ext>
                </a:extLst>
              </p:cNvPr>
              <p:cNvSpPr txBox="1"/>
              <p:nvPr/>
            </p:nvSpPr>
            <p:spPr>
              <a:xfrm>
                <a:off x="5446167" y="1835716"/>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1" i="1" smtClean="0">
                              <a:solidFill>
                                <a:srgbClr val="C00000"/>
                              </a:solidFill>
                              <a:latin typeface="Cambria Math" panose="02040503050406030204" pitchFamily="18" charset="0"/>
                            </a:rPr>
                          </m:ctrlPr>
                        </m:dPr>
                        <m:e>
                          <m:r>
                            <a:rPr lang="en-US" sz="3600" b="1" i="1" smtClean="0">
                              <a:solidFill>
                                <a:srgbClr val="C00000"/>
                              </a:solidFill>
                              <a:latin typeface="Cambria Math" panose="02040503050406030204" pitchFamily="18" charset="0"/>
                            </a:rPr>
                            <m:t> </m:t>
                          </m:r>
                          <m:r>
                            <a:rPr lang="en-US" sz="3600" b="1" i="1" smtClean="0">
                              <a:solidFill>
                                <a:srgbClr val="C00000"/>
                              </a:solidFill>
                              <a:latin typeface="Cambria Math" panose="02040503050406030204" pitchFamily="18" charset="0"/>
                            </a:rPr>
                            <m:t>𝝋</m:t>
                          </m:r>
                          <m:r>
                            <a:rPr lang="en-US" sz="3600" b="1" i="1" smtClean="0">
                              <a:solidFill>
                                <a:srgbClr val="C00000"/>
                              </a:solidFill>
                              <a:latin typeface="Cambria Math" panose="02040503050406030204" pitchFamily="18" charset="0"/>
                            </a:rPr>
                            <m:t> </m:t>
                          </m:r>
                        </m:e>
                      </m:d>
                    </m:oMath>
                  </m:oMathPara>
                </a14:m>
                <a:endParaRPr lang="en-IL" sz="3600" b="1" dirty="0">
                  <a:solidFill>
                    <a:srgbClr val="C00000"/>
                  </a:solidFill>
                </a:endParaRPr>
              </a:p>
            </p:txBody>
          </p:sp>
        </mc:Choice>
        <mc:Fallback xmlns="">
          <p:sp>
            <p:nvSpPr>
              <p:cNvPr id="54" name="TextBox 53">
                <a:extLst>
                  <a:ext uri="{FF2B5EF4-FFF2-40B4-BE49-F238E27FC236}">
                    <a16:creationId xmlns:a16="http://schemas.microsoft.com/office/drawing/2014/main" id="{EB5E32C2-067E-5E4C-1D4E-1CF7808046EB}"/>
                  </a:ext>
                </a:extLst>
              </p:cNvPr>
              <p:cNvSpPr txBox="1">
                <a:spLocks noRot="1" noChangeAspect="1" noMove="1" noResize="1" noEditPoints="1" noAdjustHandles="1" noChangeArrowheads="1" noChangeShapeType="1" noTextEdit="1"/>
              </p:cNvSpPr>
              <p:nvPr/>
            </p:nvSpPr>
            <p:spPr>
              <a:xfrm>
                <a:off x="5446167" y="1835716"/>
                <a:ext cx="751009" cy="646331"/>
              </a:xfrm>
              <a:prstGeom prst="rect">
                <a:avLst/>
              </a:prstGeom>
              <a:blipFill>
                <a:blip r:embed="rId6"/>
                <a:stretch>
                  <a:fillRect r="-2258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7C6A54B-78CD-3A0C-E97E-1DBCC25F2C7C}"/>
                  </a:ext>
                </a:extLst>
              </p:cNvPr>
              <p:cNvSpPr txBox="1"/>
              <p:nvPr/>
            </p:nvSpPr>
            <p:spPr>
              <a:xfrm>
                <a:off x="7531872" y="1831361"/>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1" i="1" smtClean="0">
                              <a:solidFill>
                                <a:srgbClr val="C00000"/>
                              </a:solidFill>
                              <a:latin typeface="Cambria Math" panose="02040503050406030204" pitchFamily="18" charset="0"/>
                            </a:rPr>
                          </m:ctrlPr>
                        </m:dPr>
                        <m:e>
                          <m:r>
                            <a:rPr lang="en-US" sz="3600" b="1" i="1" smtClean="0">
                              <a:solidFill>
                                <a:srgbClr val="C00000"/>
                              </a:solidFill>
                              <a:latin typeface="Cambria Math" panose="02040503050406030204" pitchFamily="18" charset="0"/>
                            </a:rPr>
                            <m:t> </m:t>
                          </m:r>
                          <m:r>
                            <a:rPr lang="en-US" sz="3600" b="1" i="1" smtClean="0">
                              <a:solidFill>
                                <a:srgbClr val="C00000"/>
                              </a:solidFill>
                              <a:latin typeface="Cambria Math" panose="02040503050406030204" pitchFamily="18" charset="0"/>
                            </a:rPr>
                            <m:t>𝝆</m:t>
                          </m:r>
                          <m:r>
                            <a:rPr lang="en-US" sz="3600" b="1" i="1" smtClean="0">
                              <a:solidFill>
                                <a:srgbClr val="C00000"/>
                              </a:solidFill>
                              <a:latin typeface="Cambria Math" panose="02040503050406030204" pitchFamily="18" charset="0"/>
                            </a:rPr>
                            <m:t> </m:t>
                          </m:r>
                        </m:e>
                      </m:d>
                    </m:oMath>
                  </m:oMathPara>
                </a14:m>
                <a:endParaRPr lang="en-IL" sz="3600" b="1" dirty="0">
                  <a:solidFill>
                    <a:srgbClr val="C00000"/>
                  </a:solidFill>
                </a:endParaRPr>
              </a:p>
            </p:txBody>
          </p:sp>
        </mc:Choice>
        <mc:Fallback xmlns="">
          <p:sp>
            <p:nvSpPr>
              <p:cNvPr id="55" name="TextBox 54">
                <a:extLst>
                  <a:ext uri="{FF2B5EF4-FFF2-40B4-BE49-F238E27FC236}">
                    <a16:creationId xmlns:a16="http://schemas.microsoft.com/office/drawing/2014/main" id="{B7C6A54B-78CD-3A0C-E97E-1DBCC25F2C7C}"/>
                  </a:ext>
                </a:extLst>
              </p:cNvPr>
              <p:cNvSpPr txBox="1">
                <a:spLocks noRot="1" noChangeAspect="1" noMove="1" noResize="1" noEditPoints="1" noAdjustHandles="1" noChangeArrowheads="1" noChangeShapeType="1" noTextEdit="1"/>
              </p:cNvSpPr>
              <p:nvPr/>
            </p:nvSpPr>
            <p:spPr>
              <a:xfrm>
                <a:off x="7531872" y="1831361"/>
                <a:ext cx="751009" cy="646331"/>
              </a:xfrm>
              <a:prstGeom prst="rect">
                <a:avLst/>
              </a:prstGeom>
              <a:blipFill>
                <a:blip r:embed="rId7"/>
                <a:stretch>
                  <a:fillRect r="-1463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A3FDE5E-5DC3-C54D-0752-D7F1F920AAF8}"/>
                  </a:ext>
                </a:extLst>
              </p:cNvPr>
              <p:cNvSpPr txBox="1"/>
              <p:nvPr/>
            </p:nvSpPr>
            <p:spPr>
              <a:xfrm>
                <a:off x="9722080" y="1827005"/>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1" i="1" smtClean="0">
                              <a:solidFill>
                                <a:srgbClr val="C00000"/>
                              </a:solidFill>
                              <a:latin typeface="Cambria Math" panose="02040503050406030204" pitchFamily="18" charset="0"/>
                            </a:rPr>
                          </m:ctrlPr>
                        </m:dPr>
                        <m:e>
                          <m:r>
                            <a:rPr lang="en-US" sz="3600" b="1" i="1" smtClean="0">
                              <a:solidFill>
                                <a:srgbClr val="C00000"/>
                              </a:solidFill>
                              <a:latin typeface="Cambria Math" panose="02040503050406030204" pitchFamily="18" charset="0"/>
                            </a:rPr>
                            <m:t> </m:t>
                          </m:r>
                          <m:r>
                            <a:rPr lang="en-US" sz="3600" b="1" i="1" smtClean="0">
                              <a:solidFill>
                                <a:srgbClr val="C00000"/>
                              </a:solidFill>
                              <a:latin typeface="Cambria Math" panose="02040503050406030204" pitchFamily="18" charset="0"/>
                            </a:rPr>
                            <m:t>𝜻</m:t>
                          </m:r>
                          <m:r>
                            <a:rPr lang="en-US" sz="3600" b="1" i="1" smtClean="0">
                              <a:solidFill>
                                <a:srgbClr val="C00000"/>
                              </a:solidFill>
                              <a:latin typeface="Cambria Math" panose="02040503050406030204" pitchFamily="18" charset="0"/>
                            </a:rPr>
                            <m:t> </m:t>
                          </m:r>
                        </m:e>
                      </m:d>
                    </m:oMath>
                  </m:oMathPara>
                </a14:m>
                <a:endParaRPr lang="en-IL" sz="3600" b="1" dirty="0">
                  <a:solidFill>
                    <a:srgbClr val="C00000"/>
                  </a:solidFill>
                </a:endParaRPr>
              </a:p>
            </p:txBody>
          </p:sp>
        </mc:Choice>
        <mc:Fallback xmlns="">
          <p:sp>
            <p:nvSpPr>
              <p:cNvPr id="56" name="TextBox 55">
                <a:extLst>
                  <a:ext uri="{FF2B5EF4-FFF2-40B4-BE49-F238E27FC236}">
                    <a16:creationId xmlns:a16="http://schemas.microsoft.com/office/drawing/2014/main" id="{CA3FDE5E-5DC3-C54D-0752-D7F1F920AAF8}"/>
                  </a:ext>
                </a:extLst>
              </p:cNvPr>
              <p:cNvSpPr txBox="1">
                <a:spLocks noRot="1" noChangeAspect="1" noMove="1" noResize="1" noEditPoints="1" noAdjustHandles="1" noChangeArrowheads="1" noChangeShapeType="1" noTextEdit="1"/>
              </p:cNvSpPr>
              <p:nvPr/>
            </p:nvSpPr>
            <p:spPr>
              <a:xfrm>
                <a:off x="9722080" y="1827005"/>
                <a:ext cx="751009" cy="646331"/>
              </a:xfrm>
              <a:prstGeom prst="rect">
                <a:avLst/>
              </a:prstGeom>
              <a:blipFill>
                <a:blip r:embed="rId8"/>
                <a:stretch>
                  <a:fillRect r="-894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71A64AD8-4318-23CC-8347-4369A7382EEF}"/>
                  </a:ext>
                </a:extLst>
              </p:cNvPr>
              <p:cNvSpPr txBox="1"/>
              <p:nvPr/>
            </p:nvSpPr>
            <p:spPr>
              <a:xfrm>
                <a:off x="5546315" y="2680449"/>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C00000"/>
                          </a:solidFill>
                          <a:latin typeface="Cambria Math" panose="02040503050406030204" pitchFamily="18" charset="0"/>
                        </a:rPr>
                        <m:t>?</m:t>
                      </m:r>
                    </m:oMath>
                  </m:oMathPara>
                </a14:m>
                <a:endParaRPr lang="en-IL" sz="3600" b="1" dirty="0">
                  <a:solidFill>
                    <a:srgbClr val="C00000"/>
                  </a:solidFill>
                </a:endParaRPr>
              </a:p>
            </p:txBody>
          </p:sp>
        </mc:Choice>
        <mc:Fallback xmlns="">
          <p:sp>
            <p:nvSpPr>
              <p:cNvPr id="57" name="TextBox 56">
                <a:extLst>
                  <a:ext uri="{FF2B5EF4-FFF2-40B4-BE49-F238E27FC236}">
                    <a16:creationId xmlns:a16="http://schemas.microsoft.com/office/drawing/2014/main" id="{71A64AD8-4318-23CC-8347-4369A7382EEF}"/>
                  </a:ext>
                </a:extLst>
              </p:cNvPr>
              <p:cNvSpPr txBox="1">
                <a:spLocks noRot="1" noChangeAspect="1" noMove="1" noResize="1" noEditPoints="1" noAdjustHandles="1" noChangeArrowheads="1" noChangeShapeType="1" noTextEdit="1"/>
              </p:cNvSpPr>
              <p:nvPr/>
            </p:nvSpPr>
            <p:spPr>
              <a:xfrm>
                <a:off x="5546315" y="2680449"/>
                <a:ext cx="751009" cy="646331"/>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039AB197-AFA2-2607-850E-A67CF41301EC}"/>
                  </a:ext>
                </a:extLst>
              </p:cNvPr>
              <p:cNvSpPr txBox="1"/>
              <p:nvPr/>
            </p:nvSpPr>
            <p:spPr>
              <a:xfrm>
                <a:off x="7645082" y="2676094"/>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C00000"/>
                          </a:solidFill>
                          <a:latin typeface="Cambria Math" panose="02040503050406030204" pitchFamily="18" charset="0"/>
                        </a:rPr>
                        <m:t>?</m:t>
                      </m:r>
                    </m:oMath>
                  </m:oMathPara>
                </a14:m>
                <a:endParaRPr lang="en-IL" sz="3600" b="1" dirty="0">
                  <a:solidFill>
                    <a:srgbClr val="C00000"/>
                  </a:solidFill>
                </a:endParaRPr>
              </a:p>
            </p:txBody>
          </p:sp>
        </mc:Choice>
        <mc:Fallback xmlns="">
          <p:sp>
            <p:nvSpPr>
              <p:cNvPr id="58" name="TextBox 57">
                <a:extLst>
                  <a:ext uri="{FF2B5EF4-FFF2-40B4-BE49-F238E27FC236}">
                    <a16:creationId xmlns:a16="http://schemas.microsoft.com/office/drawing/2014/main" id="{039AB197-AFA2-2607-850E-A67CF41301EC}"/>
                  </a:ext>
                </a:extLst>
              </p:cNvPr>
              <p:cNvSpPr txBox="1">
                <a:spLocks noRot="1" noChangeAspect="1" noMove="1" noResize="1" noEditPoints="1" noAdjustHandles="1" noChangeArrowheads="1" noChangeShapeType="1" noTextEdit="1"/>
              </p:cNvSpPr>
              <p:nvPr/>
            </p:nvSpPr>
            <p:spPr>
              <a:xfrm>
                <a:off x="7645082" y="2676094"/>
                <a:ext cx="751009" cy="646331"/>
              </a:xfrm>
              <a:prstGeom prst="rect">
                <a:avLst/>
              </a:prstGeom>
              <a:blipFill>
                <a:blip r:embed="rId10"/>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52328973-0649-BB12-732A-B24C0884A5BA}"/>
                  </a:ext>
                </a:extLst>
              </p:cNvPr>
              <p:cNvSpPr txBox="1"/>
              <p:nvPr/>
            </p:nvSpPr>
            <p:spPr>
              <a:xfrm>
                <a:off x="9617575" y="2689156"/>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600" b="1" i="1" smtClean="0">
                          <a:solidFill>
                            <a:srgbClr val="C00000"/>
                          </a:solidFill>
                          <a:latin typeface="Cambria Math" panose="02040503050406030204" pitchFamily="18" charset="0"/>
                        </a:rPr>
                        <m:t>?</m:t>
                      </m:r>
                    </m:oMath>
                  </m:oMathPara>
                </a14:m>
                <a:endParaRPr lang="en-IL" sz="3600" b="1" dirty="0">
                  <a:solidFill>
                    <a:srgbClr val="C00000"/>
                  </a:solidFill>
                </a:endParaRPr>
              </a:p>
            </p:txBody>
          </p:sp>
        </mc:Choice>
        <mc:Fallback xmlns="">
          <p:sp>
            <p:nvSpPr>
              <p:cNvPr id="59" name="TextBox 58">
                <a:extLst>
                  <a:ext uri="{FF2B5EF4-FFF2-40B4-BE49-F238E27FC236}">
                    <a16:creationId xmlns:a16="http://schemas.microsoft.com/office/drawing/2014/main" id="{52328973-0649-BB12-732A-B24C0884A5BA}"/>
                  </a:ext>
                </a:extLst>
              </p:cNvPr>
              <p:cNvSpPr txBox="1">
                <a:spLocks noRot="1" noChangeAspect="1" noMove="1" noResize="1" noEditPoints="1" noAdjustHandles="1" noChangeArrowheads="1" noChangeShapeType="1" noTextEdit="1"/>
              </p:cNvSpPr>
              <p:nvPr/>
            </p:nvSpPr>
            <p:spPr>
              <a:xfrm>
                <a:off x="9617575" y="2689156"/>
                <a:ext cx="751009" cy="646331"/>
              </a:xfrm>
              <a:prstGeom prst="rect">
                <a:avLst/>
              </a:prstGeom>
              <a:blipFill>
                <a:blip r:embed="rId11"/>
                <a:stretch>
                  <a:fillRect/>
                </a:stretch>
              </a:blipFill>
            </p:spPr>
            <p:txBody>
              <a:bodyPr/>
              <a:lstStyle/>
              <a:p>
                <a:r>
                  <a:rPr lang="en-IL">
                    <a:noFill/>
                  </a:rPr>
                  <a:t> </a:t>
                </a:r>
              </a:p>
            </p:txBody>
          </p:sp>
        </mc:Fallback>
      </mc:AlternateContent>
      <p:sp>
        <p:nvSpPr>
          <p:cNvPr id="60" name="TextBox 59">
            <a:extLst>
              <a:ext uri="{FF2B5EF4-FFF2-40B4-BE49-F238E27FC236}">
                <a16:creationId xmlns:a16="http://schemas.microsoft.com/office/drawing/2014/main" id="{EFAD7D83-B864-3D12-548E-CCD83ED888EB}"/>
              </a:ext>
            </a:extLst>
          </p:cNvPr>
          <p:cNvSpPr txBox="1"/>
          <p:nvPr/>
        </p:nvSpPr>
        <p:spPr>
          <a:xfrm>
            <a:off x="3135136" y="4054931"/>
            <a:ext cx="6923665" cy="2221654"/>
          </a:xfrm>
          <a:prstGeom prst="rect">
            <a:avLst/>
          </a:prstGeom>
          <a:solidFill>
            <a:schemeClr val="bg1"/>
          </a:solidFill>
        </p:spPr>
        <p:txBody>
          <a:bodyPr wrap="square" rtlCol="0" anchor="ctr">
            <a:spAutoFit/>
          </a:bodyPr>
          <a:lstStyle/>
          <a:p>
            <a:r>
              <a:rPr lang="en-US" sz="4000" b="1" dirty="0">
                <a:solidFill>
                  <a:srgbClr val="C00000"/>
                </a:solidFill>
              </a:rPr>
              <a:t>Auxiliary input state disturbed</a:t>
            </a:r>
          </a:p>
        </p:txBody>
      </p:sp>
      <p:sp>
        <p:nvSpPr>
          <p:cNvPr id="61" name="Rounded Rectangle 17">
            <a:extLst>
              <a:ext uri="{FF2B5EF4-FFF2-40B4-BE49-F238E27FC236}">
                <a16:creationId xmlns:a16="http://schemas.microsoft.com/office/drawing/2014/main" id="{70FC4977-AEC9-9342-3B52-46DEF1818080}"/>
              </a:ext>
            </a:extLst>
          </p:cNvPr>
          <p:cNvSpPr/>
          <p:nvPr/>
        </p:nvSpPr>
        <p:spPr>
          <a:xfrm>
            <a:off x="345750" y="4325563"/>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0" b="1" i="0" dirty="0">
                <a:solidFill>
                  <a:schemeClr val="tx1"/>
                </a:solidFill>
                <a:latin typeface="+mj-lt"/>
              </a:rPr>
              <a:t>R</a:t>
            </a:r>
            <a:endParaRPr lang="en-US" sz="20000" b="1" dirty="0">
              <a:solidFill>
                <a:schemeClr val="tx1"/>
              </a:solidFill>
            </a:endParaRPr>
          </a:p>
        </p:txBody>
      </p:sp>
    </p:spTree>
    <p:custDataLst>
      <p:tags r:id="rId1"/>
    </p:custDataLst>
    <p:extLst>
      <p:ext uri="{BB962C8B-B14F-4D97-AF65-F5344CB8AC3E}">
        <p14:creationId xmlns:p14="http://schemas.microsoft.com/office/powerpoint/2010/main" val="555385114"/>
      </p:ext>
    </p:extLst>
  </p:cSld>
  <p:clrMapOvr>
    <a:masterClrMapping/>
  </p:clrMapOvr>
  <mc:AlternateContent xmlns:mc="http://schemas.openxmlformats.org/markup-compatibility/2006" xmlns:p14="http://schemas.microsoft.com/office/powerpoint/2010/main">
    <mc:Choice Requires="p14">
      <p:transition spd="slow" p14:dur="2000" advTm="24520"/>
    </mc:Choice>
    <mc:Fallback xmlns="">
      <p:transition spd="slow" advTm="24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54" grpId="0"/>
      <p:bldP spid="55" grpId="0"/>
      <p:bldP spid="56" grpId="0"/>
      <p:bldP spid="57" grpId="0"/>
      <p:bldP spid="58" grpId="0"/>
      <p:bldP spid="59" grpId="0"/>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01" y="39633"/>
            <a:ext cx="10515600" cy="905377"/>
          </a:xfrm>
        </p:spPr>
        <p:txBody>
          <a:bodyPr>
            <a:normAutofit/>
          </a:bodyPr>
          <a:lstStyle/>
          <a:p>
            <a:r>
              <a:rPr lang="en-US" sz="4000" dirty="0"/>
              <a:t>Just Copy the State?</a:t>
            </a:r>
            <a:endParaRPr lang="en-US" sz="2800" dirty="0">
              <a:solidFill>
                <a:schemeClr val="tx1">
                  <a:lumMod val="50000"/>
                  <a:lumOff val="50000"/>
                </a:schemeClr>
              </a:solidFill>
            </a:endParaRPr>
          </a:p>
        </p:txBody>
      </p:sp>
      <p:sp>
        <p:nvSpPr>
          <p:cNvPr id="19" name="Rounded Rectangle 17">
            <a:extLst>
              <a:ext uri="{FF2B5EF4-FFF2-40B4-BE49-F238E27FC236}">
                <a16:creationId xmlns:a16="http://schemas.microsoft.com/office/drawing/2014/main" id="{6DFA372C-C5E4-D06F-87A5-77AE4A4DE4AC}"/>
              </a:ext>
            </a:extLst>
          </p:cNvPr>
          <p:cNvSpPr/>
          <p:nvPr/>
        </p:nvSpPr>
        <p:spPr>
          <a:xfrm>
            <a:off x="188994" y="4338626"/>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20000" b="1" i="0" dirty="0">
                <a:solidFill>
                  <a:schemeClr val="tx1"/>
                </a:solidFill>
                <a:latin typeface="+mj-lt"/>
              </a:rPr>
              <a:t>R</a:t>
            </a:r>
            <a:endParaRPr lang="en-US" sz="20000" b="1" dirty="0">
              <a:solidFill>
                <a:schemeClr val="tx1"/>
              </a:solidFill>
            </a:endParaRPr>
          </a:p>
        </p:txBody>
      </p:sp>
      <p:cxnSp>
        <p:nvCxnSpPr>
          <p:cNvPr id="16" name="Straight Arrow Connector 15">
            <a:extLst>
              <a:ext uri="{FF2B5EF4-FFF2-40B4-BE49-F238E27FC236}">
                <a16:creationId xmlns:a16="http://schemas.microsoft.com/office/drawing/2014/main" id="{7D283214-E391-287E-73F7-2A898687A21A}"/>
              </a:ext>
            </a:extLst>
          </p:cNvPr>
          <p:cNvCxnSpPr>
            <a:cxnSpLocks/>
          </p:cNvCxnSpPr>
          <p:nvPr/>
        </p:nvCxnSpPr>
        <p:spPr>
          <a:xfrm>
            <a:off x="2288473" y="3600242"/>
            <a:ext cx="8429303"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A1F80713-5364-C39E-5E21-9ACC7007E69D}"/>
              </a:ext>
            </a:extLst>
          </p:cNvPr>
          <p:cNvGrpSpPr/>
          <p:nvPr/>
        </p:nvGrpSpPr>
        <p:grpSpPr>
          <a:xfrm>
            <a:off x="2205027" y="1390769"/>
            <a:ext cx="1634836" cy="1929314"/>
            <a:chOff x="2205027" y="1390769"/>
            <a:chExt cx="1634836" cy="1929314"/>
          </a:xfrm>
        </p:grpSpPr>
        <p:grpSp>
          <p:nvGrpSpPr>
            <p:cNvPr id="4" name="Group 3">
              <a:extLst>
                <a:ext uri="{FF2B5EF4-FFF2-40B4-BE49-F238E27FC236}">
                  <a16:creationId xmlns:a16="http://schemas.microsoft.com/office/drawing/2014/main" id="{887358D2-AA1D-BCC6-B616-A25756CA6EF7}"/>
                </a:ext>
              </a:extLst>
            </p:cNvPr>
            <p:cNvGrpSpPr/>
            <p:nvPr/>
          </p:nvGrpSpPr>
          <p:grpSpPr>
            <a:xfrm rot="16200000">
              <a:off x="2688189" y="2820884"/>
              <a:ext cx="678115" cy="320284"/>
              <a:chOff x="5889574" y="2084942"/>
              <a:chExt cx="1092112" cy="387543"/>
            </a:xfrm>
          </p:grpSpPr>
          <p:cxnSp>
            <p:nvCxnSpPr>
              <p:cNvPr id="3" name="Straight Arrow Connector 2">
                <a:extLst>
                  <a:ext uri="{FF2B5EF4-FFF2-40B4-BE49-F238E27FC236}">
                    <a16:creationId xmlns:a16="http://schemas.microsoft.com/office/drawing/2014/main" id="{054F7D3A-28EC-D533-70CC-7EBCA4B226F6}"/>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A1C6AC7-D352-DEF1-EFDE-9039EA1608DD}"/>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24" name="Rounded Rectangle 17">
              <a:extLst>
                <a:ext uri="{FF2B5EF4-FFF2-40B4-BE49-F238E27FC236}">
                  <a16:creationId xmlns:a16="http://schemas.microsoft.com/office/drawing/2014/main" id="{5DF56FA9-EE9E-D8F4-6467-CA7560016F7F}"/>
                </a:ext>
              </a:extLst>
            </p:cNvPr>
            <p:cNvSpPr/>
            <p:nvPr/>
          </p:nvSpPr>
          <p:spPr>
            <a:xfrm>
              <a:off x="2205027" y="1390769"/>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p:grpSp>
        <p:nvGrpSpPr>
          <p:cNvPr id="35" name="Group 34">
            <a:extLst>
              <a:ext uri="{FF2B5EF4-FFF2-40B4-BE49-F238E27FC236}">
                <a16:creationId xmlns:a16="http://schemas.microsoft.com/office/drawing/2014/main" id="{B66A1BD8-72B0-BF93-A888-E68FB802CCE7}"/>
              </a:ext>
            </a:extLst>
          </p:cNvPr>
          <p:cNvGrpSpPr/>
          <p:nvPr/>
        </p:nvGrpSpPr>
        <p:grpSpPr>
          <a:xfrm>
            <a:off x="4347339" y="1386414"/>
            <a:ext cx="1634836" cy="1929314"/>
            <a:chOff x="3637588" y="1360288"/>
            <a:chExt cx="1634836" cy="1929314"/>
          </a:xfrm>
        </p:grpSpPr>
        <p:grpSp>
          <p:nvGrpSpPr>
            <p:cNvPr id="31" name="Group 30">
              <a:extLst>
                <a:ext uri="{FF2B5EF4-FFF2-40B4-BE49-F238E27FC236}">
                  <a16:creationId xmlns:a16="http://schemas.microsoft.com/office/drawing/2014/main" id="{1B1CCB64-36F7-7D58-E528-73E15FEF5B21}"/>
                </a:ext>
              </a:extLst>
            </p:cNvPr>
            <p:cNvGrpSpPr/>
            <p:nvPr/>
          </p:nvGrpSpPr>
          <p:grpSpPr>
            <a:xfrm rot="16200000">
              <a:off x="4120750" y="2790403"/>
              <a:ext cx="678115" cy="320284"/>
              <a:chOff x="5889574" y="2084942"/>
              <a:chExt cx="1092112" cy="387543"/>
            </a:xfrm>
          </p:grpSpPr>
          <p:cxnSp>
            <p:nvCxnSpPr>
              <p:cNvPr id="32" name="Straight Arrow Connector 31">
                <a:extLst>
                  <a:ext uri="{FF2B5EF4-FFF2-40B4-BE49-F238E27FC236}">
                    <a16:creationId xmlns:a16="http://schemas.microsoft.com/office/drawing/2014/main" id="{52FD4808-02AD-E9A7-2D98-66A0D92D5C54}"/>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2B73922-A88F-C848-150B-3CA04F566651}"/>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4" name="Rounded Rectangle 17">
              <a:extLst>
                <a:ext uri="{FF2B5EF4-FFF2-40B4-BE49-F238E27FC236}">
                  <a16:creationId xmlns:a16="http://schemas.microsoft.com/office/drawing/2014/main" id="{3ABE7F44-9D5F-48EC-D740-4A57C7B63431}"/>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p:grpSp>
        <p:nvGrpSpPr>
          <p:cNvPr id="37" name="Group 36">
            <a:extLst>
              <a:ext uri="{FF2B5EF4-FFF2-40B4-BE49-F238E27FC236}">
                <a16:creationId xmlns:a16="http://schemas.microsoft.com/office/drawing/2014/main" id="{9B180842-2D97-DA6B-0898-C94834B12A73}"/>
              </a:ext>
            </a:extLst>
          </p:cNvPr>
          <p:cNvGrpSpPr/>
          <p:nvPr/>
        </p:nvGrpSpPr>
        <p:grpSpPr>
          <a:xfrm>
            <a:off x="6489651" y="1395122"/>
            <a:ext cx="1634836" cy="1929314"/>
            <a:chOff x="3637588" y="1360288"/>
            <a:chExt cx="1634836" cy="1929314"/>
          </a:xfrm>
        </p:grpSpPr>
        <p:grpSp>
          <p:nvGrpSpPr>
            <p:cNvPr id="38" name="Group 37">
              <a:extLst>
                <a:ext uri="{FF2B5EF4-FFF2-40B4-BE49-F238E27FC236}">
                  <a16:creationId xmlns:a16="http://schemas.microsoft.com/office/drawing/2014/main" id="{7DCF066B-F7FE-7E58-8518-81F08D181187}"/>
                </a:ext>
              </a:extLst>
            </p:cNvPr>
            <p:cNvGrpSpPr/>
            <p:nvPr/>
          </p:nvGrpSpPr>
          <p:grpSpPr>
            <a:xfrm rot="16200000">
              <a:off x="4120750" y="2790403"/>
              <a:ext cx="678115" cy="320284"/>
              <a:chOff x="5889574" y="2084942"/>
              <a:chExt cx="1092112" cy="387543"/>
            </a:xfrm>
          </p:grpSpPr>
          <p:cxnSp>
            <p:nvCxnSpPr>
              <p:cNvPr id="40" name="Straight Arrow Connector 39">
                <a:extLst>
                  <a:ext uri="{FF2B5EF4-FFF2-40B4-BE49-F238E27FC236}">
                    <a16:creationId xmlns:a16="http://schemas.microsoft.com/office/drawing/2014/main" id="{DBEEBAA5-E04E-1DD7-70AE-A882262C8FCF}"/>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BCD1F08-244F-E153-041D-077A0E710CE5}"/>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39" name="Rounded Rectangle 17">
              <a:extLst>
                <a:ext uri="{FF2B5EF4-FFF2-40B4-BE49-F238E27FC236}">
                  <a16:creationId xmlns:a16="http://schemas.microsoft.com/office/drawing/2014/main" id="{1A98806C-76B1-83D5-66C8-3E7EF6EFE29C}"/>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p:grpSp>
        <p:nvGrpSpPr>
          <p:cNvPr id="48" name="Group 47">
            <a:extLst>
              <a:ext uri="{FF2B5EF4-FFF2-40B4-BE49-F238E27FC236}">
                <a16:creationId xmlns:a16="http://schemas.microsoft.com/office/drawing/2014/main" id="{7C01419F-6102-4FE0-EB22-FF0BCE389BAA}"/>
              </a:ext>
            </a:extLst>
          </p:cNvPr>
          <p:cNvGrpSpPr/>
          <p:nvPr/>
        </p:nvGrpSpPr>
        <p:grpSpPr>
          <a:xfrm>
            <a:off x="8631964" y="1403830"/>
            <a:ext cx="1634836" cy="1929314"/>
            <a:chOff x="3637588" y="1360288"/>
            <a:chExt cx="1634836" cy="1929314"/>
          </a:xfrm>
        </p:grpSpPr>
        <p:grpSp>
          <p:nvGrpSpPr>
            <p:cNvPr id="49" name="Group 48">
              <a:extLst>
                <a:ext uri="{FF2B5EF4-FFF2-40B4-BE49-F238E27FC236}">
                  <a16:creationId xmlns:a16="http://schemas.microsoft.com/office/drawing/2014/main" id="{581928A6-EDFF-F453-DEFA-9508150F6EA7}"/>
                </a:ext>
              </a:extLst>
            </p:cNvPr>
            <p:cNvGrpSpPr/>
            <p:nvPr/>
          </p:nvGrpSpPr>
          <p:grpSpPr>
            <a:xfrm rot="16200000">
              <a:off x="4120750" y="2790403"/>
              <a:ext cx="678115" cy="320284"/>
              <a:chOff x="5889574" y="2084942"/>
              <a:chExt cx="1092112" cy="387543"/>
            </a:xfrm>
          </p:grpSpPr>
          <p:cxnSp>
            <p:nvCxnSpPr>
              <p:cNvPr id="51" name="Straight Arrow Connector 50">
                <a:extLst>
                  <a:ext uri="{FF2B5EF4-FFF2-40B4-BE49-F238E27FC236}">
                    <a16:creationId xmlns:a16="http://schemas.microsoft.com/office/drawing/2014/main" id="{6797243F-3BB1-1835-4545-F3161D5C9BE4}"/>
                  </a:ext>
                </a:extLst>
              </p:cNvPr>
              <p:cNvCxnSpPr>
                <a:cxnSpLocks/>
              </p:cNvCxnSpPr>
              <p:nvPr/>
            </p:nvCxnSpPr>
            <p:spPr>
              <a:xfrm>
                <a:off x="5946181" y="2084942"/>
                <a:ext cx="1035505"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073D39E-BB5E-FE19-7043-1D3D75F4BB11}"/>
                  </a:ext>
                </a:extLst>
              </p:cNvPr>
              <p:cNvCxnSpPr>
                <a:cxnSpLocks/>
              </p:cNvCxnSpPr>
              <p:nvPr/>
            </p:nvCxnSpPr>
            <p:spPr>
              <a:xfrm>
                <a:off x="5889574" y="2472485"/>
                <a:ext cx="1035505" cy="0"/>
              </a:xfrm>
              <a:prstGeom prst="straightConnector1">
                <a:avLst/>
              </a:prstGeom>
              <a:ln w="381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50" name="Rounded Rectangle 17">
              <a:extLst>
                <a:ext uri="{FF2B5EF4-FFF2-40B4-BE49-F238E27FC236}">
                  <a16:creationId xmlns:a16="http://schemas.microsoft.com/office/drawing/2014/main" id="{AA9FBCF7-A63B-A5EE-A373-02671A5FB85B}"/>
                </a:ext>
              </a:extLst>
            </p:cNvPr>
            <p:cNvSpPr/>
            <p:nvPr/>
          </p:nvSpPr>
          <p:spPr>
            <a:xfrm>
              <a:off x="3637588" y="1360288"/>
              <a:ext cx="1634836" cy="1081659"/>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8000" b="1" i="0" dirty="0">
                  <a:solidFill>
                    <a:srgbClr val="C00000"/>
                  </a:solidFill>
                  <a:latin typeface="+mj-lt"/>
                </a:rPr>
                <a:t>A</a:t>
              </a:r>
              <a:endParaRPr lang="en-US" sz="8000" b="1" dirty="0">
                <a:solidFill>
                  <a:srgbClr val="C00000"/>
                </a:solidFill>
              </a:endParaRPr>
            </a:p>
          </p:txBody>
        </p:sp>
      </p:gr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4953989E-AA06-6039-D97C-5B6D8CAA4DA7}"/>
                  </a:ext>
                </a:extLst>
              </p:cNvPr>
              <p:cNvSpPr txBox="1"/>
              <p:nvPr/>
            </p:nvSpPr>
            <p:spPr>
              <a:xfrm>
                <a:off x="3269023" y="1813946"/>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1" i="1" smtClean="0">
                              <a:solidFill>
                                <a:srgbClr val="C00000"/>
                              </a:solidFill>
                              <a:latin typeface="Cambria Math" panose="02040503050406030204" pitchFamily="18" charset="0"/>
                            </a:rPr>
                          </m:ctrlPr>
                        </m:dPr>
                        <m:e>
                          <m:r>
                            <a:rPr lang="en-US" sz="3600" b="1" i="1" smtClean="0">
                              <a:solidFill>
                                <a:srgbClr val="C00000"/>
                              </a:solidFill>
                              <a:latin typeface="Cambria Math" panose="02040503050406030204" pitchFamily="18" charset="0"/>
                            </a:rPr>
                            <m:t> </m:t>
                          </m:r>
                          <m:r>
                            <a:rPr lang="he-IL" sz="3600" b="1" i="1" smtClean="0">
                              <a:solidFill>
                                <a:srgbClr val="C00000"/>
                              </a:solidFill>
                              <a:latin typeface="Cambria Math" panose="02040503050406030204" pitchFamily="18" charset="0"/>
                            </a:rPr>
                            <m:t>𝝍</m:t>
                          </m:r>
                          <m:r>
                            <a:rPr lang="en-US" sz="3600" b="1" i="1" smtClean="0">
                              <a:solidFill>
                                <a:srgbClr val="C00000"/>
                              </a:solidFill>
                              <a:latin typeface="Cambria Math" panose="02040503050406030204" pitchFamily="18" charset="0"/>
                            </a:rPr>
                            <m:t> </m:t>
                          </m:r>
                        </m:e>
                      </m:d>
                    </m:oMath>
                  </m:oMathPara>
                </a14:m>
                <a:endParaRPr lang="en-IL" sz="3600" b="1" dirty="0">
                  <a:solidFill>
                    <a:srgbClr val="C00000"/>
                  </a:solidFill>
                </a:endParaRPr>
              </a:p>
            </p:txBody>
          </p:sp>
        </mc:Choice>
        <mc:Fallback xmlns="">
          <p:sp>
            <p:nvSpPr>
              <p:cNvPr id="53" name="TextBox 52">
                <a:extLst>
                  <a:ext uri="{FF2B5EF4-FFF2-40B4-BE49-F238E27FC236}">
                    <a16:creationId xmlns:a16="http://schemas.microsoft.com/office/drawing/2014/main" id="{4953989E-AA06-6039-D97C-5B6D8CAA4DA7}"/>
                  </a:ext>
                </a:extLst>
              </p:cNvPr>
              <p:cNvSpPr txBox="1">
                <a:spLocks noRot="1" noChangeAspect="1" noMove="1" noResize="1" noEditPoints="1" noAdjustHandles="1" noChangeArrowheads="1" noChangeShapeType="1" noTextEdit="1"/>
              </p:cNvSpPr>
              <p:nvPr/>
            </p:nvSpPr>
            <p:spPr>
              <a:xfrm>
                <a:off x="3269023" y="1813946"/>
                <a:ext cx="751009" cy="646331"/>
              </a:xfrm>
              <a:prstGeom prst="rect">
                <a:avLst/>
              </a:prstGeom>
              <a:blipFill>
                <a:blip r:embed="rId4"/>
                <a:stretch>
                  <a:fillRect r="-2520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B5E32C2-067E-5E4C-1D4E-1CF7808046EB}"/>
                  </a:ext>
                </a:extLst>
              </p:cNvPr>
              <p:cNvSpPr txBox="1"/>
              <p:nvPr/>
            </p:nvSpPr>
            <p:spPr>
              <a:xfrm>
                <a:off x="5446167" y="1835716"/>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1" i="1" smtClean="0">
                              <a:solidFill>
                                <a:srgbClr val="C00000"/>
                              </a:solidFill>
                              <a:latin typeface="Cambria Math" panose="02040503050406030204" pitchFamily="18" charset="0"/>
                            </a:rPr>
                          </m:ctrlPr>
                        </m:dPr>
                        <m:e>
                          <m:r>
                            <a:rPr lang="en-US" sz="3600" b="1" i="1" smtClean="0">
                              <a:solidFill>
                                <a:srgbClr val="C00000"/>
                              </a:solidFill>
                              <a:latin typeface="Cambria Math" panose="02040503050406030204" pitchFamily="18" charset="0"/>
                            </a:rPr>
                            <m:t> </m:t>
                          </m:r>
                          <m:r>
                            <a:rPr lang="en-US" sz="3600" b="1" i="1" smtClean="0">
                              <a:solidFill>
                                <a:srgbClr val="C00000"/>
                              </a:solidFill>
                              <a:latin typeface="Cambria Math" panose="02040503050406030204" pitchFamily="18" charset="0"/>
                            </a:rPr>
                            <m:t>𝝍</m:t>
                          </m:r>
                          <m:r>
                            <a:rPr lang="en-US" sz="3600" b="1" i="1" smtClean="0">
                              <a:solidFill>
                                <a:srgbClr val="C00000"/>
                              </a:solidFill>
                              <a:latin typeface="Cambria Math" panose="02040503050406030204" pitchFamily="18" charset="0"/>
                            </a:rPr>
                            <m:t> </m:t>
                          </m:r>
                        </m:e>
                      </m:d>
                    </m:oMath>
                  </m:oMathPara>
                </a14:m>
                <a:endParaRPr lang="en-IL" sz="3600" b="1" dirty="0">
                  <a:solidFill>
                    <a:srgbClr val="C00000"/>
                  </a:solidFill>
                </a:endParaRPr>
              </a:p>
            </p:txBody>
          </p:sp>
        </mc:Choice>
        <mc:Fallback xmlns="">
          <p:sp>
            <p:nvSpPr>
              <p:cNvPr id="54" name="TextBox 53">
                <a:extLst>
                  <a:ext uri="{FF2B5EF4-FFF2-40B4-BE49-F238E27FC236}">
                    <a16:creationId xmlns:a16="http://schemas.microsoft.com/office/drawing/2014/main" id="{EB5E32C2-067E-5E4C-1D4E-1CF7808046EB}"/>
                  </a:ext>
                </a:extLst>
              </p:cNvPr>
              <p:cNvSpPr txBox="1">
                <a:spLocks noRot="1" noChangeAspect="1" noMove="1" noResize="1" noEditPoints="1" noAdjustHandles="1" noChangeArrowheads="1" noChangeShapeType="1" noTextEdit="1"/>
              </p:cNvSpPr>
              <p:nvPr/>
            </p:nvSpPr>
            <p:spPr>
              <a:xfrm>
                <a:off x="5446167" y="1835716"/>
                <a:ext cx="751009" cy="646331"/>
              </a:xfrm>
              <a:prstGeom prst="rect">
                <a:avLst/>
              </a:prstGeom>
              <a:blipFill>
                <a:blip r:embed="rId5"/>
                <a:stretch>
                  <a:fillRect r="-2419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B7C6A54B-78CD-3A0C-E97E-1DBCC25F2C7C}"/>
                  </a:ext>
                </a:extLst>
              </p:cNvPr>
              <p:cNvSpPr txBox="1"/>
              <p:nvPr/>
            </p:nvSpPr>
            <p:spPr>
              <a:xfrm>
                <a:off x="7531872" y="1831361"/>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1" i="1" smtClean="0">
                              <a:solidFill>
                                <a:srgbClr val="C00000"/>
                              </a:solidFill>
                              <a:latin typeface="Cambria Math" panose="02040503050406030204" pitchFamily="18" charset="0"/>
                            </a:rPr>
                          </m:ctrlPr>
                        </m:dPr>
                        <m:e>
                          <m:r>
                            <a:rPr lang="en-US" sz="3600" b="1" i="1" smtClean="0">
                              <a:solidFill>
                                <a:srgbClr val="C00000"/>
                              </a:solidFill>
                              <a:latin typeface="Cambria Math" panose="02040503050406030204" pitchFamily="18" charset="0"/>
                            </a:rPr>
                            <m:t> </m:t>
                          </m:r>
                          <m:r>
                            <a:rPr lang="en-US" sz="3600" b="1" i="1" smtClean="0">
                              <a:solidFill>
                                <a:srgbClr val="C00000"/>
                              </a:solidFill>
                              <a:latin typeface="Cambria Math" panose="02040503050406030204" pitchFamily="18" charset="0"/>
                            </a:rPr>
                            <m:t>𝝍</m:t>
                          </m:r>
                          <m:r>
                            <a:rPr lang="en-US" sz="3600" b="1" i="1" smtClean="0">
                              <a:solidFill>
                                <a:srgbClr val="C00000"/>
                              </a:solidFill>
                              <a:latin typeface="Cambria Math" panose="02040503050406030204" pitchFamily="18" charset="0"/>
                            </a:rPr>
                            <m:t> </m:t>
                          </m:r>
                        </m:e>
                      </m:d>
                    </m:oMath>
                  </m:oMathPara>
                </a14:m>
                <a:endParaRPr lang="en-IL" sz="3600" b="1" dirty="0">
                  <a:solidFill>
                    <a:srgbClr val="C00000"/>
                  </a:solidFill>
                </a:endParaRPr>
              </a:p>
            </p:txBody>
          </p:sp>
        </mc:Choice>
        <mc:Fallback xmlns="">
          <p:sp>
            <p:nvSpPr>
              <p:cNvPr id="55" name="TextBox 54">
                <a:extLst>
                  <a:ext uri="{FF2B5EF4-FFF2-40B4-BE49-F238E27FC236}">
                    <a16:creationId xmlns:a16="http://schemas.microsoft.com/office/drawing/2014/main" id="{B7C6A54B-78CD-3A0C-E97E-1DBCC25F2C7C}"/>
                  </a:ext>
                </a:extLst>
              </p:cNvPr>
              <p:cNvSpPr txBox="1">
                <a:spLocks noRot="1" noChangeAspect="1" noMove="1" noResize="1" noEditPoints="1" noAdjustHandles="1" noChangeArrowheads="1" noChangeShapeType="1" noTextEdit="1"/>
              </p:cNvSpPr>
              <p:nvPr/>
            </p:nvSpPr>
            <p:spPr>
              <a:xfrm>
                <a:off x="7531872" y="1831361"/>
                <a:ext cx="751009" cy="646331"/>
              </a:xfrm>
              <a:prstGeom prst="rect">
                <a:avLst/>
              </a:prstGeom>
              <a:blipFill>
                <a:blip r:embed="rId6"/>
                <a:stretch>
                  <a:fillRect r="-2439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CA3FDE5E-5DC3-C54D-0752-D7F1F920AAF8}"/>
                  </a:ext>
                </a:extLst>
              </p:cNvPr>
              <p:cNvSpPr txBox="1"/>
              <p:nvPr/>
            </p:nvSpPr>
            <p:spPr>
              <a:xfrm>
                <a:off x="9722080" y="1827005"/>
                <a:ext cx="751009"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600" b="1" i="1" smtClean="0">
                              <a:solidFill>
                                <a:srgbClr val="C00000"/>
                              </a:solidFill>
                              <a:latin typeface="Cambria Math" panose="02040503050406030204" pitchFamily="18" charset="0"/>
                            </a:rPr>
                          </m:ctrlPr>
                        </m:dPr>
                        <m:e>
                          <m:r>
                            <a:rPr lang="en-US" sz="3600" b="1" i="1" smtClean="0">
                              <a:solidFill>
                                <a:srgbClr val="C00000"/>
                              </a:solidFill>
                              <a:latin typeface="Cambria Math" panose="02040503050406030204" pitchFamily="18" charset="0"/>
                            </a:rPr>
                            <m:t> </m:t>
                          </m:r>
                          <m:r>
                            <a:rPr lang="en-US" sz="3600" b="1" i="1" smtClean="0">
                              <a:solidFill>
                                <a:srgbClr val="C00000"/>
                              </a:solidFill>
                              <a:latin typeface="Cambria Math" panose="02040503050406030204" pitchFamily="18" charset="0"/>
                            </a:rPr>
                            <m:t>𝝍</m:t>
                          </m:r>
                          <m:r>
                            <a:rPr lang="en-US" sz="3600" b="1" i="1" smtClean="0">
                              <a:solidFill>
                                <a:srgbClr val="C00000"/>
                              </a:solidFill>
                              <a:latin typeface="Cambria Math" panose="02040503050406030204" pitchFamily="18" charset="0"/>
                            </a:rPr>
                            <m:t> </m:t>
                          </m:r>
                        </m:e>
                      </m:d>
                    </m:oMath>
                  </m:oMathPara>
                </a14:m>
                <a:endParaRPr lang="en-IL" sz="3600" b="1" dirty="0">
                  <a:solidFill>
                    <a:srgbClr val="C00000"/>
                  </a:solidFill>
                </a:endParaRPr>
              </a:p>
            </p:txBody>
          </p:sp>
        </mc:Choice>
        <mc:Fallback xmlns="">
          <p:sp>
            <p:nvSpPr>
              <p:cNvPr id="56" name="TextBox 55">
                <a:extLst>
                  <a:ext uri="{FF2B5EF4-FFF2-40B4-BE49-F238E27FC236}">
                    <a16:creationId xmlns:a16="http://schemas.microsoft.com/office/drawing/2014/main" id="{CA3FDE5E-5DC3-C54D-0752-D7F1F920AAF8}"/>
                  </a:ext>
                </a:extLst>
              </p:cNvPr>
              <p:cNvSpPr txBox="1">
                <a:spLocks noRot="1" noChangeAspect="1" noMove="1" noResize="1" noEditPoints="1" noAdjustHandles="1" noChangeArrowheads="1" noChangeShapeType="1" noTextEdit="1"/>
              </p:cNvSpPr>
              <p:nvPr/>
            </p:nvSpPr>
            <p:spPr>
              <a:xfrm>
                <a:off x="9722080" y="1827005"/>
                <a:ext cx="751009" cy="646331"/>
              </a:xfrm>
              <a:prstGeom prst="rect">
                <a:avLst/>
              </a:prstGeom>
              <a:blipFill>
                <a:blip r:embed="rId7"/>
                <a:stretch>
                  <a:fillRect r="-25203"/>
                </a:stretch>
              </a:blipFill>
            </p:spPr>
            <p:txBody>
              <a:bodyPr/>
              <a:lstStyle/>
              <a:p>
                <a:r>
                  <a:rPr lang="en-IL">
                    <a:noFill/>
                  </a:rPr>
                  <a:t> </a:t>
                </a:r>
              </a:p>
            </p:txBody>
          </p:sp>
        </mc:Fallback>
      </mc:AlternateContent>
      <p:sp>
        <p:nvSpPr>
          <p:cNvPr id="6" name="TextBox 5">
            <a:extLst>
              <a:ext uri="{FF2B5EF4-FFF2-40B4-BE49-F238E27FC236}">
                <a16:creationId xmlns:a16="http://schemas.microsoft.com/office/drawing/2014/main" id="{2A371865-708F-D774-2983-4C98D1753573}"/>
              </a:ext>
            </a:extLst>
          </p:cNvPr>
          <p:cNvSpPr txBox="1"/>
          <p:nvPr/>
        </p:nvSpPr>
        <p:spPr>
          <a:xfrm>
            <a:off x="618278" y="4556037"/>
            <a:ext cx="11150633" cy="1323439"/>
          </a:xfrm>
          <a:prstGeom prst="rect">
            <a:avLst/>
          </a:prstGeom>
          <a:noFill/>
        </p:spPr>
        <p:txBody>
          <a:bodyPr wrap="square" rtlCol="0">
            <a:spAutoFit/>
          </a:bodyPr>
          <a:lstStyle/>
          <a:p>
            <a:pPr algn="ctr"/>
            <a:r>
              <a:rPr lang="en-US" sz="4000" b="1" dirty="0">
                <a:solidFill>
                  <a:srgbClr val="C00000"/>
                </a:solidFill>
              </a:rPr>
              <a:t>Non-constructive</a:t>
            </a:r>
          </a:p>
          <a:p>
            <a:pPr algn="ctr"/>
            <a:r>
              <a:rPr lang="en-US" sz="4000" b="1" dirty="0">
                <a:solidFill>
                  <a:srgbClr val="C00000"/>
                </a:solidFill>
              </a:rPr>
              <a:t>Quantum cloning impossible!</a:t>
            </a:r>
          </a:p>
        </p:txBody>
      </p:sp>
    </p:spTree>
    <p:custDataLst>
      <p:tags r:id="rId1"/>
    </p:custDataLst>
    <p:extLst>
      <p:ext uri="{BB962C8B-B14F-4D97-AF65-F5344CB8AC3E}">
        <p14:creationId xmlns:p14="http://schemas.microsoft.com/office/powerpoint/2010/main" val="2272043447"/>
      </p:ext>
    </p:extLst>
  </p:cSld>
  <p:clrMapOvr>
    <a:masterClrMapping/>
  </p:clrMapOvr>
  <mc:AlternateContent xmlns:mc="http://schemas.openxmlformats.org/markup-compatibility/2006" xmlns:p14="http://schemas.microsoft.com/office/powerpoint/2010/main">
    <mc:Choice Requires="p14">
      <p:transition spd="slow" p14:dur="2000" advTm="24520"/>
    </mc:Choice>
    <mc:Fallback xmlns="">
      <p:transition spd="slow" advTm="24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
</p:tagLst>
</file>

<file path=ppt/tags/tag10.xml><?xml version="1.0" encoding="utf-8"?>
<p:tagLst xmlns:a="http://schemas.openxmlformats.org/drawingml/2006/main" xmlns:r="http://schemas.openxmlformats.org/officeDocument/2006/relationships" xmlns:p="http://schemas.openxmlformats.org/presentationml/2006/main">
  <p:tag name="TIMING" val="|8.4|13.5|4.7|3.5|9.2|28.4|11.2|50.6"/>
</p:tagLst>
</file>

<file path=ppt/tags/tag11.xml><?xml version="1.0" encoding="utf-8"?>
<p:tagLst xmlns:a="http://schemas.openxmlformats.org/drawingml/2006/main" xmlns:r="http://schemas.openxmlformats.org/officeDocument/2006/relationships" xmlns:p="http://schemas.openxmlformats.org/presentationml/2006/main">
  <p:tag name="TIMING" val="|8.4|13.5|4.7|3.5|9.2|28.4|11.2|50.6"/>
</p:tagLst>
</file>

<file path=ppt/tags/tag12.xml><?xml version="1.0" encoding="utf-8"?>
<p:tagLst xmlns:a="http://schemas.openxmlformats.org/drawingml/2006/main" xmlns:r="http://schemas.openxmlformats.org/officeDocument/2006/relationships" xmlns:p="http://schemas.openxmlformats.org/presentationml/2006/main">
  <p:tag name="TIMING" val="|8.4|13.5|4.7|3.5|9.2|28.4|11.2|50.6"/>
</p:tagLst>
</file>

<file path=ppt/tags/tag13.xml><?xml version="1.0" encoding="utf-8"?>
<p:tagLst xmlns:a="http://schemas.openxmlformats.org/drawingml/2006/main" xmlns:r="http://schemas.openxmlformats.org/officeDocument/2006/relationships" xmlns:p="http://schemas.openxmlformats.org/presentationml/2006/main">
  <p:tag name="TIMING" val="|8.4|13.5|4.7|3.5|9.2|28.4|11.2|50.6"/>
</p:tagLst>
</file>

<file path=ppt/tags/tag14.xml><?xml version="1.0" encoding="utf-8"?>
<p:tagLst xmlns:a="http://schemas.openxmlformats.org/drawingml/2006/main" xmlns:r="http://schemas.openxmlformats.org/officeDocument/2006/relationships" xmlns:p="http://schemas.openxmlformats.org/presentationml/2006/main">
  <p:tag name="TIMING" val="|8.4|13.5|4.7|3.5|9.2|28.4|11.2|50.6"/>
</p:tagLst>
</file>

<file path=ppt/tags/tag15.xml><?xml version="1.0" encoding="utf-8"?>
<p:tagLst xmlns:a="http://schemas.openxmlformats.org/drawingml/2006/main" xmlns:r="http://schemas.openxmlformats.org/officeDocument/2006/relationships" xmlns:p="http://schemas.openxmlformats.org/presentationml/2006/main">
  <p:tag name="TIMING" val="|8.4|13.5|4.7|3.5|9.2|28.4|11.2|50.6"/>
</p:tagLst>
</file>

<file path=ppt/tags/tag16.xml><?xml version="1.0" encoding="utf-8"?>
<p:tagLst xmlns:a="http://schemas.openxmlformats.org/drawingml/2006/main" xmlns:r="http://schemas.openxmlformats.org/officeDocument/2006/relationships" xmlns:p="http://schemas.openxmlformats.org/presentationml/2006/main">
  <p:tag name="TIMING" val="|8.4|13.5|4.7|3.5|9.2|28.4|11.2|50.6"/>
</p:tagLst>
</file>

<file path=ppt/tags/tag17.xml><?xml version="1.0" encoding="utf-8"?>
<p:tagLst xmlns:a="http://schemas.openxmlformats.org/drawingml/2006/main" xmlns:r="http://schemas.openxmlformats.org/officeDocument/2006/relationships" xmlns:p="http://schemas.openxmlformats.org/presentationml/2006/main">
  <p:tag name="TIMING" val="|8.4|13.5|4.7|3.5|9.2|28.4|11.2|50.6"/>
</p:tagLst>
</file>

<file path=ppt/tags/tag18.xml><?xml version="1.0" encoding="utf-8"?>
<p:tagLst xmlns:a="http://schemas.openxmlformats.org/drawingml/2006/main" xmlns:r="http://schemas.openxmlformats.org/officeDocument/2006/relationships" xmlns:p="http://schemas.openxmlformats.org/presentationml/2006/main">
  <p:tag name="TIMING" val="|5.6"/>
</p:tagLst>
</file>

<file path=ppt/tags/tag2.xml><?xml version="1.0" encoding="utf-8"?>
<p:tagLst xmlns:a="http://schemas.openxmlformats.org/drawingml/2006/main" xmlns:r="http://schemas.openxmlformats.org/officeDocument/2006/relationships" xmlns:p="http://schemas.openxmlformats.org/presentationml/2006/main">
  <p:tag name="TIMING" val="|5.6"/>
</p:tagLst>
</file>

<file path=ppt/tags/tag3.xml><?xml version="1.0" encoding="utf-8"?>
<p:tagLst xmlns:a="http://schemas.openxmlformats.org/drawingml/2006/main" xmlns:r="http://schemas.openxmlformats.org/officeDocument/2006/relationships" xmlns:p="http://schemas.openxmlformats.org/presentationml/2006/main">
  <p:tag name="TIMING" val="|5.6"/>
</p:tagLst>
</file>

<file path=ppt/tags/tag4.xml><?xml version="1.0" encoding="utf-8"?>
<p:tagLst xmlns:a="http://schemas.openxmlformats.org/drawingml/2006/main" xmlns:r="http://schemas.openxmlformats.org/officeDocument/2006/relationships" xmlns:p="http://schemas.openxmlformats.org/presentationml/2006/main">
  <p:tag name="TIMING" val="|5.6"/>
</p:tagLst>
</file>

<file path=ppt/tags/tag5.xml><?xml version="1.0" encoding="utf-8"?>
<p:tagLst xmlns:a="http://schemas.openxmlformats.org/drawingml/2006/main" xmlns:r="http://schemas.openxmlformats.org/officeDocument/2006/relationships" xmlns:p="http://schemas.openxmlformats.org/presentationml/2006/main">
  <p:tag name="TIMING" val="|5.6"/>
</p:tagLst>
</file>

<file path=ppt/tags/tag6.xml><?xml version="1.0" encoding="utf-8"?>
<p:tagLst xmlns:a="http://schemas.openxmlformats.org/drawingml/2006/main" xmlns:r="http://schemas.openxmlformats.org/officeDocument/2006/relationships" xmlns:p="http://schemas.openxmlformats.org/presentationml/2006/main">
  <p:tag name="TIMING" val="|5.6"/>
</p:tagLst>
</file>

<file path=ppt/tags/tag7.xml><?xml version="1.0" encoding="utf-8"?>
<p:tagLst xmlns:a="http://schemas.openxmlformats.org/drawingml/2006/main" xmlns:r="http://schemas.openxmlformats.org/officeDocument/2006/relationships" xmlns:p="http://schemas.openxmlformats.org/presentationml/2006/main">
  <p:tag name="TIMING" val="|5.6"/>
</p:tagLst>
</file>

<file path=ppt/tags/tag8.xml><?xml version="1.0" encoding="utf-8"?>
<p:tagLst xmlns:a="http://schemas.openxmlformats.org/drawingml/2006/main" xmlns:r="http://schemas.openxmlformats.org/officeDocument/2006/relationships" xmlns:p="http://schemas.openxmlformats.org/presentationml/2006/main">
  <p:tag name="TIMING" val="|5.6"/>
</p:tagLst>
</file>

<file path=ppt/tags/tag9.xml><?xml version="1.0" encoding="utf-8"?>
<p:tagLst xmlns:a="http://schemas.openxmlformats.org/drawingml/2006/main" xmlns:r="http://schemas.openxmlformats.org/officeDocument/2006/relationships" xmlns:p="http://schemas.openxmlformats.org/presentationml/2006/main">
  <p:tag name="TIMING" val="|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35887</TotalTime>
  <Words>2627</Words>
  <Application>Microsoft Office PowerPoint</Application>
  <PresentationFormat>Widescreen</PresentationFormat>
  <Paragraphs>364</Paragraphs>
  <Slides>22</Slides>
  <Notes>21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 Math</vt:lpstr>
      <vt:lpstr>Office Theme</vt:lpstr>
      <vt:lpstr>Constructive Post-quantum Reductions</vt:lpstr>
      <vt:lpstr>Post-quantum Cryptography</vt:lpstr>
      <vt:lpstr>Rethinking Cryptography</vt:lpstr>
      <vt:lpstr>(Security) Reductions</vt:lpstr>
      <vt:lpstr>Can classical reductions be lifted  to post-quantum regime?</vt:lpstr>
      <vt:lpstr>Problematic in Interactive Setting</vt:lpstr>
      <vt:lpstr>Our Focus: Non-interactive Primitives/Assumptions</vt:lpstr>
      <vt:lpstr>Quantum Auxiliary Input</vt:lpstr>
      <vt:lpstr>Just Copy the State?</vt:lpstr>
      <vt:lpstr>Goal: Constructive Reductions</vt:lpstr>
      <vt:lpstr>Results</vt:lpstr>
      <vt:lpstr>A taste of the techniques</vt:lpstr>
      <vt:lpstr>Bridge Between Stateful and Stateless Adversaries</vt:lpstr>
      <vt:lpstr>Bridge 1: One-Shot to Persistent</vt:lpstr>
      <vt:lpstr>Isn’t Persistent Enough?</vt:lpstr>
      <vt:lpstr>Bridge 2: Persistent to Memoryless</vt:lpstr>
      <vt:lpstr>Simulating Memoryless Behavior</vt:lpstr>
      <vt:lpstr>Bridge 3: Memoryless to Stateless</vt:lpstr>
      <vt:lpstr>Bridge Between Stateful and Stateless Adversaries</vt:lpstr>
      <vt:lpstr>Food for Thought</vt:lpstr>
      <vt:lpstr>A Counterexample for Search Assumptions</vt:lpstr>
      <vt:lpstr>PowerPoint Presentation</vt:lpstr>
    </vt:vector>
  </TitlesOfParts>
  <Company>Boston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Weak Zero-Knowledge  Beyond the Black-Box Barrier</dc:title>
  <dc:creator>omer paneth</dc:creator>
  <cp:lastModifiedBy>Nir Bitansky</cp:lastModifiedBy>
  <cp:revision>970</cp:revision>
  <dcterms:created xsi:type="dcterms:W3CDTF">2018-12-07T14:27:55Z</dcterms:created>
  <dcterms:modified xsi:type="dcterms:W3CDTF">2022-08-17T01:06:55Z</dcterms:modified>
</cp:coreProperties>
</file>