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4" r:id="rId4"/>
    <p:sldId id="275" r:id="rId5"/>
    <p:sldId id="284" r:id="rId6"/>
    <p:sldId id="260" r:id="rId7"/>
    <p:sldId id="258" r:id="rId8"/>
    <p:sldId id="263" r:id="rId9"/>
    <p:sldId id="278" r:id="rId10"/>
    <p:sldId id="285" r:id="rId11"/>
    <p:sldId id="281" r:id="rId12"/>
    <p:sldId id="265" r:id="rId13"/>
    <p:sldId id="266" r:id="rId14"/>
    <p:sldId id="287" r:id="rId15"/>
    <p:sldId id="267" r:id="rId16"/>
    <p:sldId id="288" r:id="rId17"/>
    <p:sldId id="270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04F"/>
    <a:srgbClr val="F0A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071FE-6E2D-472B-A663-5AF6262D4CF8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B2BE2-CD14-4A0D-98F3-43A8815D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40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46380-D7A1-4BD2-B715-BDC7A51D134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91A3-8A2B-4FCF-8F61-AF860FFEA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30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E227-913D-45D7-938E-DBEAFA4BAA13}" type="datetime1">
              <a:rPr lang="en-US" smtClean="0"/>
              <a:t>8/14/2022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6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51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3360"/>
            <a:ext cx="10515600" cy="46936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FF59-BBEA-4982-B2DB-8001551CDA1C}" type="datetime1">
              <a:rPr lang="en-US" smtClean="0"/>
              <a:t>8/14/2022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4191" y="6256597"/>
            <a:ext cx="482598" cy="365125"/>
          </a:xfrm>
        </p:spPr>
        <p:txBody>
          <a:bodyPr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D68BEE67-C3D3-4A2C-B2AF-EECAFE8F26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058920" y="6596390"/>
            <a:ext cx="4074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Practical</a:t>
            </a:r>
            <a:r>
              <a:rPr lang="en-US" sz="1100" baseline="0" dirty="0" smtClean="0">
                <a:solidFill>
                  <a:schemeClr val="bg1"/>
                </a:solidFill>
              </a:rPr>
              <a:t> Statistically-Sound Proofs of Exponentiations in any Group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971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7A75-13A8-4490-A1DF-E3BC85C7606D}" type="datetime1">
              <a:rPr lang="en-US" smtClean="0"/>
              <a:t>8/14/2022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EE67-C3D3-4A2C-B2AF-EECAFE8F26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11196320" y="6206480"/>
            <a:ext cx="822960" cy="82296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617960"/>
            <a:ext cx="12192000" cy="2400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4.png"/><Relationship Id="rId3" Type="http://schemas.openxmlformats.org/officeDocument/2006/relationships/image" Target="../media/image11.jpeg"/><Relationship Id="rId17" Type="http://schemas.openxmlformats.org/officeDocument/2006/relationships/image" Target="../media/image33.png"/><Relationship Id="rId2" Type="http://schemas.openxmlformats.org/officeDocument/2006/relationships/image" Target="../media/image10.jpeg"/><Relationship Id="rId16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9" Type="http://schemas.openxmlformats.org/officeDocument/2006/relationships/image" Target="../media/image35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290.png"/><Relationship Id="rId18" Type="http://schemas.openxmlformats.org/officeDocument/2006/relationships/image" Target="../media/image340.png"/><Relationship Id="rId3" Type="http://schemas.openxmlformats.org/officeDocument/2006/relationships/image" Target="../media/image3.jpg"/><Relationship Id="rId7" Type="http://schemas.openxmlformats.org/officeDocument/2006/relationships/image" Target="../media/image40.png"/><Relationship Id="rId12" Type="http://schemas.openxmlformats.org/officeDocument/2006/relationships/image" Target="../media/image280.png"/><Relationship Id="rId17" Type="http://schemas.openxmlformats.org/officeDocument/2006/relationships/image" Target="../media/image43.png"/><Relationship Id="rId2" Type="http://schemas.openxmlformats.org/officeDocument/2006/relationships/image" Target="../media/image12.jpeg"/><Relationship Id="rId16" Type="http://schemas.openxmlformats.org/officeDocument/2006/relationships/image" Target="../media/image320.png"/><Relationship Id="rId20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6.png"/><Relationship Id="rId23" Type="http://schemas.openxmlformats.org/officeDocument/2006/relationships/image" Target="../media/image44.png"/><Relationship Id="rId19" Type="http://schemas.openxmlformats.org/officeDocument/2006/relationships/image" Target="../media/image430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39.png"/><Relationship Id="rId22" Type="http://schemas.openxmlformats.org/officeDocument/2006/relationships/image" Target="../media/image36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3.png"/><Relationship Id="rId3" Type="http://schemas.openxmlformats.org/officeDocument/2006/relationships/image" Target="../media/image500.png"/><Relationship Id="rId7" Type="http://schemas.openxmlformats.org/officeDocument/2006/relationships/image" Target="../media/image45.png"/><Relationship Id="rId12" Type="http://schemas.openxmlformats.org/officeDocument/2006/relationships/image" Target="../media/image59.png"/><Relationship Id="rId17" Type="http://schemas.openxmlformats.org/officeDocument/2006/relationships/image" Target="../media/image48.png"/><Relationship Id="rId2" Type="http://schemas.openxmlformats.org/officeDocument/2006/relationships/image" Target="../media/image391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0.png"/><Relationship Id="rId5" Type="http://schemas.openxmlformats.org/officeDocument/2006/relationships/image" Target="../media/image52.png"/><Relationship Id="rId4" Type="http://schemas.openxmlformats.org/officeDocument/2006/relationships/image" Target="../media/image400.png"/><Relationship Id="rId14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17" Type="http://schemas.openxmlformats.org/officeDocument/2006/relationships/image" Target="../media/image56.png"/><Relationship Id="rId2" Type="http://schemas.openxmlformats.org/officeDocument/2006/relationships/image" Target="../media/image10.jpeg"/><Relationship Id="rId16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31.png"/><Relationship Id="rId4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57.png"/><Relationship Id="rId18" Type="http://schemas.openxmlformats.org/officeDocument/2006/relationships/image" Target="../media/image68.png"/><Relationship Id="rId3" Type="http://schemas.openxmlformats.org/officeDocument/2006/relationships/image" Target="../media/image64.png"/><Relationship Id="rId7" Type="http://schemas.openxmlformats.org/officeDocument/2006/relationships/image" Target="../media/image50.png"/><Relationship Id="rId12" Type="http://schemas.openxmlformats.org/officeDocument/2006/relationships/image" Target="../media/image60.png"/><Relationship Id="rId17" Type="http://schemas.openxmlformats.org/officeDocument/2006/relationships/image" Target="../media/image67.png"/><Relationship Id="rId2" Type="http://schemas.openxmlformats.org/officeDocument/2006/relationships/image" Target="../media/image13.jpeg"/><Relationship Id="rId16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11" Type="http://schemas.openxmlformats.org/officeDocument/2006/relationships/image" Target="../media/image550.png"/><Relationship Id="rId5" Type="http://schemas.openxmlformats.org/officeDocument/2006/relationships/image" Target="../media/image66.png"/><Relationship Id="rId15" Type="http://schemas.openxmlformats.org/officeDocument/2006/relationships/image" Target="../media/image19.png"/><Relationship Id="rId10" Type="http://schemas.openxmlformats.org/officeDocument/2006/relationships/image" Target="../media/image70.png"/><Relationship Id="rId4" Type="http://schemas.openxmlformats.org/officeDocument/2006/relationships/image" Target="../media/image65.png"/><Relationship Id="rId9" Type="http://schemas.openxmlformats.org/officeDocument/2006/relationships/image" Target="../media/image69.png"/><Relationship Id="rId1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75.png"/><Relationship Id="rId3" Type="http://schemas.openxmlformats.org/officeDocument/2006/relationships/image" Target="../media/image11.jpeg"/><Relationship Id="rId21" Type="http://schemas.openxmlformats.org/officeDocument/2006/relationships/image" Target="../media/image56.png"/><Relationship Id="rId17" Type="http://schemas.openxmlformats.org/officeDocument/2006/relationships/image" Target="../media/image74.png"/><Relationship Id="rId25" Type="http://schemas.openxmlformats.org/officeDocument/2006/relationships/image" Target="../media/image49.png"/><Relationship Id="rId2" Type="http://schemas.openxmlformats.org/officeDocument/2006/relationships/image" Target="../media/image10.jpeg"/><Relationship Id="rId16" Type="http://schemas.openxmlformats.org/officeDocument/2006/relationships/image" Target="../media/image200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0.png"/><Relationship Id="rId24" Type="http://schemas.openxmlformats.org/officeDocument/2006/relationships/image" Target="../media/image71.png"/><Relationship Id="rId5" Type="http://schemas.openxmlformats.org/officeDocument/2006/relationships/image" Target="../media/image31.png"/><Relationship Id="rId23" Type="http://schemas.openxmlformats.org/officeDocument/2006/relationships/image" Target="../media/image79.png"/><Relationship Id="rId19" Type="http://schemas.openxmlformats.org/officeDocument/2006/relationships/image" Target="../media/image76.png"/><Relationship Id="rId4" Type="http://schemas.openxmlformats.org/officeDocument/2006/relationships/image" Target="../media/image620.png"/><Relationship Id="rId22" Type="http://schemas.openxmlformats.org/officeDocument/2006/relationships/image" Target="../media/image7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2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1.jpeg"/><Relationship Id="rId5" Type="http://schemas.openxmlformats.org/officeDocument/2006/relationships/image" Target="../media/image10.png"/><Relationship Id="rId10" Type="http://schemas.openxmlformats.org/officeDocument/2006/relationships/image" Target="../media/image10.jpeg"/><Relationship Id="rId4" Type="http://schemas.openxmlformats.org/officeDocument/2006/relationships/image" Target="../media/image90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png"/><Relationship Id="rId18" Type="http://schemas.openxmlformats.org/officeDocument/2006/relationships/image" Target="../media/image221.png"/><Relationship Id="rId21" Type="http://schemas.openxmlformats.org/officeDocument/2006/relationships/image" Target="../media/image29.png"/><Relationship Id="rId7" Type="http://schemas.openxmlformats.org/officeDocument/2006/relationships/image" Target="../media/image11.jpeg"/><Relationship Id="rId17" Type="http://schemas.openxmlformats.org/officeDocument/2006/relationships/image" Target="../media/image210.png"/><Relationship Id="rId16" Type="http://schemas.openxmlformats.org/officeDocument/2006/relationships/image" Target="../media/image28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24.png"/><Relationship Id="rId5" Type="http://schemas.openxmlformats.org/officeDocument/2006/relationships/image" Target="../media/image16.png"/><Relationship Id="rId15" Type="http://schemas.openxmlformats.org/officeDocument/2006/relationships/image" Target="../media/image27.png"/><Relationship Id="rId10" Type="http://schemas.openxmlformats.org/officeDocument/2006/relationships/image" Target="../media/image23.png"/><Relationship Id="rId19" Type="http://schemas.openxmlformats.org/officeDocument/2006/relationships/image" Target="../media/image231.png"/><Relationship Id="rId4" Type="http://schemas.openxmlformats.org/officeDocument/2006/relationships/image" Target="../media/image15.png"/><Relationship Id="rId9" Type="http://schemas.openxmlformats.org/officeDocument/2006/relationships/image" Target="../media/image22.png"/><Relationship Id="rId1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Statistically-Sound Proofs of Exponentiation in any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Charlotte Hoffmann</a:t>
            </a:r>
            <a:r>
              <a:rPr lang="en-US" baseline="30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/>
              <a:t>, </a:t>
            </a:r>
            <a:r>
              <a:rPr lang="en-US" dirty="0"/>
              <a:t>Pavel </a:t>
            </a:r>
            <a:r>
              <a:rPr lang="en-US" dirty="0" smtClean="0"/>
              <a:t>Hubáček</a:t>
            </a:r>
            <a:r>
              <a:rPr lang="en-US" baseline="30000" dirty="0" smtClean="0"/>
              <a:t>2</a:t>
            </a:r>
            <a:r>
              <a:rPr lang="en-US" dirty="0" smtClean="0"/>
              <a:t>, </a:t>
            </a:r>
            <a:r>
              <a:rPr lang="en-US" dirty="0" err="1"/>
              <a:t>Chethan</a:t>
            </a:r>
            <a:r>
              <a:rPr lang="en-US" dirty="0"/>
              <a:t> </a:t>
            </a:r>
            <a:r>
              <a:rPr lang="en-US" dirty="0" smtClean="0"/>
              <a:t>Kamath</a:t>
            </a:r>
            <a:r>
              <a:rPr lang="en-US" baseline="30000" dirty="0" smtClean="0"/>
              <a:t>3</a:t>
            </a:r>
            <a:r>
              <a:rPr lang="en-US" dirty="0" smtClean="0"/>
              <a:t>, </a:t>
            </a:r>
            <a:r>
              <a:rPr lang="en-US" dirty="0"/>
              <a:t>Karen </a:t>
            </a:r>
            <a:r>
              <a:rPr lang="en-US" dirty="0" smtClean="0"/>
              <a:t>Klein</a:t>
            </a:r>
            <a:r>
              <a:rPr lang="en-US" baseline="30000" dirty="0" smtClean="0"/>
              <a:t>4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/>
              <a:t>Krzysztof </a:t>
            </a:r>
            <a:r>
              <a:rPr lang="en-US" dirty="0" smtClean="0"/>
              <a:t>Pietrzak</a:t>
            </a:r>
            <a:r>
              <a:rPr lang="en-US" baseline="30000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3491" y="4682836"/>
            <a:ext cx="82850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aseline="30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Institute of Science and Technology Austria</a:t>
            </a:r>
          </a:p>
          <a:p>
            <a:pPr algn="ctr"/>
            <a:r>
              <a:rPr lang="en-US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Charles </a:t>
            </a:r>
            <a:r>
              <a:rPr lang="en-US" dirty="0">
                <a:solidFill>
                  <a:srgbClr val="002060"/>
                </a:solidFill>
              </a:rPr>
              <a:t>University, Faculty of Mathematics and </a:t>
            </a:r>
            <a:r>
              <a:rPr lang="en-US" dirty="0" smtClean="0">
                <a:solidFill>
                  <a:srgbClr val="002060"/>
                </a:solidFill>
              </a:rPr>
              <a:t>Physics</a:t>
            </a:r>
          </a:p>
          <a:p>
            <a:pPr algn="ctr"/>
            <a:r>
              <a:rPr lang="en-US" baseline="30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Tel Aviv University</a:t>
            </a:r>
          </a:p>
          <a:p>
            <a:pPr algn="ctr"/>
            <a:r>
              <a:rPr lang="en-US" baseline="30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ETH Zurich</a:t>
            </a:r>
          </a:p>
          <a:p>
            <a:pPr marL="342900" indent="-342900" algn="ctr">
              <a:buAutoNum type="arabicPeriod"/>
            </a:pP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83" y="126384"/>
            <a:ext cx="2932834" cy="117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8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25859"/>
            <a:ext cx="10515600" cy="200628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PoE</a:t>
            </a:r>
            <a:r>
              <a:rPr lang="en-US" sz="3200" dirty="0" smtClean="0"/>
              <a:t> Constructions and Properties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Technical Overview: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PoE</a:t>
            </a:r>
            <a:r>
              <a:rPr lang="en-US" dirty="0"/>
              <a:t> construction of [BHR+21</a:t>
            </a:r>
            <a:r>
              <a:rPr lang="en-US" dirty="0" smtClean="0"/>
              <a:t>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Our work: Reduce complexity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4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Round of [BHR+21] </a:t>
            </a:r>
            <a:r>
              <a:rPr lang="en-US" dirty="0" err="1" smtClean="0"/>
              <a:t>PoE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19399" y="1410329"/>
            <a:ext cx="6724650" cy="4179793"/>
            <a:chOff x="8207676" y="1824429"/>
            <a:chExt cx="3966855" cy="2369742"/>
          </a:xfrm>
        </p:grpSpPr>
        <p:grpSp>
          <p:nvGrpSpPr>
            <p:cNvPr id="5" name="Group 4"/>
            <p:cNvGrpSpPr/>
            <p:nvPr/>
          </p:nvGrpSpPr>
          <p:grpSpPr>
            <a:xfrm>
              <a:off x="8207676" y="1824429"/>
              <a:ext cx="3966855" cy="2369742"/>
              <a:chOff x="7755213" y="1863586"/>
              <a:chExt cx="3966855" cy="2369742"/>
            </a:xfrm>
          </p:grpSpPr>
          <p:pic>
            <p:nvPicPr>
              <p:cNvPr id="7" name="Content Placeholder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55213" y="25479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07668" y="2545429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9" name="Group 8"/>
              <p:cNvGrpSpPr/>
              <p:nvPr/>
            </p:nvGrpSpPr>
            <p:grpSpPr>
              <a:xfrm>
                <a:off x="8769271" y="1863586"/>
                <a:ext cx="1929670" cy="2369742"/>
                <a:chOff x="8769271" y="1863586"/>
                <a:chExt cx="1929670" cy="2369742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9189508" y="1863586"/>
                  <a:ext cx="1080695" cy="311053"/>
                  <a:chOff x="9146415" y="1863586"/>
                  <a:chExt cx="1080695" cy="311053"/>
                </a:xfrm>
              </p:grpSpPr>
              <p:sp>
                <p:nvSpPr>
                  <p:cNvPr id="30" name="Rounded Rectangle 29"/>
                  <p:cNvSpPr/>
                  <p:nvPr/>
                </p:nvSpPr>
                <p:spPr>
                  <a:xfrm>
                    <a:off x="9903469" y="1863587"/>
                    <a:ext cx="323641" cy="311052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Rounded Rectangle 30"/>
                  <p:cNvSpPr/>
                  <p:nvPr/>
                </p:nvSpPr>
                <p:spPr>
                  <a:xfrm>
                    <a:off x="9524943" y="1863587"/>
                    <a:ext cx="323641" cy="311052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Rounded Rectangle 31"/>
                  <p:cNvSpPr/>
                  <p:nvPr/>
                </p:nvSpPr>
                <p:spPr>
                  <a:xfrm>
                    <a:off x="9146415" y="1863586"/>
                    <a:ext cx="323641" cy="311053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8912888" y="2386322"/>
                      <a:ext cx="1642437" cy="2891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2,1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3" name="TextBox 1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12888" y="2386322"/>
                      <a:ext cx="1642437" cy="28918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4" name="Group 13"/>
                <p:cNvGrpSpPr/>
                <p:nvPr/>
              </p:nvGrpSpPr>
              <p:grpSpPr>
                <a:xfrm>
                  <a:off x="8843503" y="2740715"/>
                  <a:ext cx="1781207" cy="243840"/>
                  <a:chOff x="8788154" y="2740715"/>
                  <a:chExt cx="1781207" cy="243840"/>
                </a:xfrm>
              </p:grpSpPr>
              <p:sp>
                <p:nvSpPr>
                  <p:cNvPr id="24" name="Rounded Rectangle 23"/>
                  <p:cNvSpPr/>
                  <p:nvPr/>
                </p:nvSpPr>
                <p:spPr>
                  <a:xfrm>
                    <a:off x="8788154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ounded Rectangle 24"/>
                  <p:cNvSpPr/>
                  <p:nvPr/>
                </p:nvSpPr>
                <p:spPr>
                  <a:xfrm>
                    <a:off x="10322473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ounded Rectangle 25"/>
                  <p:cNvSpPr/>
                  <p:nvPr/>
                </p:nvSpPr>
                <p:spPr>
                  <a:xfrm>
                    <a:off x="9095018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ounded Rectangle 26"/>
                  <p:cNvSpPr/>
                  <p:nvPr/>
                </p:nvSpPr>
                <p:spPr>
                  <a:xfrm>
                    <a:off x="10015610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ounded Rectangle 27"/>
                  <p:cNvSpPr/>
                  <p:nvPr/>
                </p:nvSpPr>
                <p:spPr>
                  <a:xfrm>
                    <a:off x="9401882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ounded Rectangle 28"/>
                  <p:cNvSpPr/>
                  <p:nvPr/>
                </p:nvSpPr>
                <p:spPr>
                  <a:xfrm>
                    <a:off x="9708746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5" name="Straight Arrow Connector 14"/>
                <p:cNvCxnSpPr/>
                <p:nvPr/>
              </p:nvCxnSpPr>
              <p:spPr>
                <a:xfrm flipH="1">
                  <a:off x="8800480" y="3246744"/>
                  <a:ext cx="186725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9296485" y="3052215"/>
                      <a:ext cx="87524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$,$,…,$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296485" y="3052215"/>
                      <a:ext cx="875240" cy="276999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t="-25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7" name="Group 16"/>
                <p:cNvGrpSpPr/>
                <p:nvPr/>
              </p:nvGrpSpPr>
              <p:grpSpPr>
                <a:xfrm>
                  <a:off x="9232135" y="3410653"/>
                  <a:ext cx="1003942" cy="243840"/>
                  <a:chOff x="9189042" y="1873798"/>
                  <a:chExt cx="1003942" cy="243840"/>
                </a:xfrm>
              </p:grpSpPr>
              <p:sp>
                <p:nvSpPr>
                  <p:cNvPr id="21" name="Rounded Rectangle 20"/>
                  <p:cNvSpPr/>
                  <p:nvPr/>
                </p:nvSpPr>
                <p:spPr>
                  <a:xfrm>
                    <a:off x="9946096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Rounded Rectangle 21"/>
                  <p:cNvSpPr/>
                  <p:nvPr/>
                </p:nvSpPr>
                <p:spPr>
                  <a:xfrm>
                    <a:off x="9567569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Rounded Rectangle 22"/>
                  <p:cNvSpPr/>
                  <p:nvPr/>
                </p:nvSpPr>
                <p:spPr>
                  <a:xfrm>
                    <a:off x="9189042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8769271" y="3955290"/>
                  <a:ext cx="1929670" cy="1421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8912888" y="3719587"/>
                      <a:ext cx="1642437" cy="2891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2,2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12888" y="3719587"/>
                      <a:ext cx="1642437" cy="28918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71" name="TextBox 7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0" name="Straight Arrow Connector 9"/>
              <p:cNvCxnSpPr/>
              <p:nvPr/>
            </p:nvCxnSpPr>
            <p:spPr>
              <a:xfrm flipH="1">
                <a:off x="8669613" y="2168289"/>
                <a:ext cx="340148" cy="3126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10454203" y="2165723"/>
                <a:ext cx="338328" cy="3108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/>
            <p:cNvCxnSpPr/>
            <p:nvPr/>
          </p:nvCxnSpPr>
          <p:spPr>
            <a:xfrm>
              <a:off x="9221734" y="2575936"/>
              <a:ext cx="1929670" cy="142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4369500" y="2852982"/>
            <a:ext cx="3624449" cy="186122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889416" y="1407513"/>
            <a:ext cx="548640" cy="548640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192672" y="2962862"/>
            <a:ext cx="418527" cy="430089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612673" y="4133885"/>
            <a:ext cx="418527" cy="430089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6954338" y="710564"/>
            <a:ext cx="3880960" cy="817335"/>
            <a:chOff x="6954338" y="710564"/>
            <a:chExt cx="3880960" cy="8173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9649652" y="710564"/>
                  <a:ext cx="1185646" cy="51430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bSup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9652" y="710564"/>
                  <a:ext cx="1185646" cy="514308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 flipH="1">
              <a:off x="6954338" y="1126836"/>
              <a:ext cx="2695314" cy="401063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174039" y="1314443"/>
            <a:ext cx="4804182" cy="1017898"/>
            <a:chOff x="6174039" y="1314443"/>
            <a:chExt cx="4804182" cy="10178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9649652" y="1314443"/>
                  <a:ext cx="1328569" cy="42691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,1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sSup>
                              <m:sSupPr>
                                <m:ctrlP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/2</m:t>
                                </m:r>
                              </m:sup>
                            </m:sSup>
                          </m:sup>
                        </m:sSubSup>
                      </m:oMath>
                    </m:oMathPara>
                  </a14:m>
                  <a:endParaRPr lang="en-US" sz="2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9652" y="1314443"/>
                  <a:ext cx="1328569" cy="42691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3" name="Straight Arrow Connector 42"/>
            <p:cNvCxnSpPr>
              <a:endCxn id="13" idx="0"/>
            </p:cNvCxnSpPr>
            <p:nvPr/>
          </p:nvCxnSpPr>
          <p:spPr>
            <a:xfrm flipH="1">
              <a:off x="6174039" y="1699003"/>
              <a:ext cx="3370010" cy="633338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7566178" y="1953822"/>
            <a:ext cx="3269120" cy="1175120"/>
            <a:chOff x="7566178" y="1953822"/>
            <a:chExt cx="3269120" cy="11751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9654847" y="1953822"/>
                  <a:ext cx="1180451" cy="450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,1</m:t>
                            </m:r>
                          </m:sub>
                          <m:sup>
                            <m:sSup>
                              <m:sSupPr>
                                <m:ctrlP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/2</m:t>
                                </m:r>
                              </m:sup>
                            </m:sSup>
                          </m:sup>
                        </m:sSub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54847" y="1953822"/>
                  <a:ext cx="1180451" cy="450444"/>
                </a:xfrm>
                <a:prstGeom prst="rect">
                  <a:avLst/>
                </a:prstGeom>
                <a:blipFill>
                  <a:blip r:embed="rId19"/>
                  <a:stretch>
                    <a:fillRect b="-13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Straight Arrow Connector 46"/>
            <p:cNvCxnSpPr>
              <a:stCxn id="39" idx="1"/>
            </p:cNvCxnSpPr>
            <p:nvPr/>
          </p:nvCxnSpPr>
          <p:spPr>
            <a:xfrm flipH="1">
              <a:off x="7566178" y="2179044"/>
              <a:ext cx="2088669" cy="949898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 flipH="1">
            <a:off x="5982461" y="1849858"/>
            <a:ext cx="3561588" cy="131444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8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[BHR+21] </a:t>
            </a:r>
            <a:r>
              <a:rPr lang="en-US" dirty="0" err="1" smtClean="0"/>
              <a:t>PoE</a:t>
            </a:r>
            <a:r>
              <a:rPr lang="en-US" dirty="0" smtClean="0"/>
              <a:t> – Main Idea</a:t>
            </a:r>
            <a:endParaRPr lang="en-US" dirty="0"/>
          </a:p>
        </p:txBody>
      </p:sp>
      <p:pic>
        <p:nvPicPr>
          <p:cNvPr id="26" name="Content Placeholder 2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34" y="2541672"/>
            <a:ext cx="1321879" cy="1321879"/>
          </a:xfr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578" y="2541672"/>
            <a:ext cx="1325880" cy="13258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981200" y="2577232"/>
            <a:ext cx="8077200" cy="369168"/>
            <a:chOff x="1981200" y="2577232"/>
            <a:chExt cx="8077200" cy="369168"/>
          </a:xfrm>
        </p:grpSpPr>
        <p:cxnSp>
          <p:nvCxnSpPr>
            <p:cNvPr id="29" name="Straight Arrow Connector 28"/>
            <p:cNvCxnSpPr/>
            <p:nvPr/>
          </p:nvCxnSpPr>
          <p:spPr>
            <a:xfrm flipH="1">
              <a:off x="1981200" y="2946400"/>
              <a:ext cx="80772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524978" y="2577232"/>
                  <a:ext cx="1180515" cy="2899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←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sup>
                        </m:sSup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4978" y="2577232"/>
                  <a:ext cx="1180515" cy="289951"/>
                </a:xfrm>
                <a:prstGeom prst="rect">
                  <a:avLst/>
                </a:prstGeom>
                <a:blipFill>
                  <a:blip r:embed="rId4"/>
                  <a:stretch>
                    <a:fillRect l="-2577" t="-4255" r="-2062" b="-85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4652670" y="3090321"/>
            <a:ext cx="2846494" cy="864451"/>
            <a:chOff x="4943739" y="3090321"/>
            <a:chExt cx="2304522" cy="86445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3" name="Rounded Rectangle 32"/>
            <p:cNvSpPr/>
            <p:nvPr/>
          </p:nvSpPr>
          <p:spPr>
            <a:xfrm>
              <a:off x="4943739" y="3090321"/>
              <a:ext cx="2304522" cy="864451"/>
            </a:xfrm>
            <a:prstGeom prst="roundRect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4999409" y="3111408"/>
                  <a:ext cx="2179729" cy="822276"/>
                </a:xfrm>
                <a:prstGeom prst="rect">
                  <a:avLst/>
                </a:prstGeom>
                <a:grpFill/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supHide m:val="on"/>
                                    <m:ctrlPr>
                                      <a:rPr lang="en-US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[2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sub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solidFill>
                                                  <a:srgbClr val="00206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sup>
                                    </m:sSubSup>
                                  </m:e>
                                </m:nary>
                              </m:e>
                            </m:d>
                          </m:e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/2</m:t>
                                </m:r>
                              </m:sup>
                            </m:sSup>
                          </m:sup>
                        </m:s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∏"/>
                            <m:supHide m:val="on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∈[2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]</m:t>
                            </m:r>
                          </m:sub>
                          <m:sup/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9409" y="3111408"/>
                  <a:ext cx="2179729" cy="82227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02640" y="4017320"/>
                <a:ext cx="105867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If at least one of the initial statements is wrong, the new statement is wrong with probability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≥1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. 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40" y="4017320"/>
                <a:ext cx="10586720" cy="400110"/>
              </a:xfrm>
              <a:prstGeom prst="rect">
                <a:avLst/>
              </a:prstGeom>
              <a:blipFill>
                <a:blip r:embed="rId6"/>
                <a:stretch>
                  <a:fillRect l="-403" t="-116667" r="-4493" b="-17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505813" y="1504182"/>
            <a:ext cx="9208765" cy="615972"/>
            <a:chOff x="1505813" y="1504182"/>
            <a:chExt cx="9208765" cy="615972"/>
          </a:xfrm>
        </p:grpSpPr>
        <p:grpSp>
          <p:nvGrpSpPr>
            <p:cNvPr id="25" name="Group 24"/>
            <p:cNvGrpSpPr/>
            <p:nvPr/>
          </p:nvGrpSpPr>
          <p:grpSpPr>
            <a:xfrm>
              <a:off x="1505813" y="1504182"/>
              <a:ext cx="9208765" cy="615972"/>
              <a:chOff x="723657" y="1839462"/>
              <a:chExt cx="9208765" cy="615972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6480447" y="1839463"/>
                <a:ext cx="1504655" cy="61597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2656928" y="1839463"/>
                <a:ext cx="1504655" cy="615971"/>
                <a:chOff x="3668627" y="1621350"/>
                <a:chExt cx="1504655" cy="615971"/>
              </a:xfrm>
            </p:grpSpPr>
            <p:sp>
              <p:nvSpPr>
                <p:cNvPr id="8" name="Rounded Rectangle 7"/>
                <p:cNvSpPr/>
                <p:nvPr/>
              </p:nvSpPr>
              <p:spPr>
                <a:xfrm>
                  <a:off x="3668627" y="1621350"/>
                  <a:ext cx="1504655" cy="615971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3866433" y="1735161"/>
                      <a:ext cx="1240083" cy="361894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sup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/2</m:t>
                                    </m:r>
                                  </m:sup>
                                </m:sSup>
                              </m:sup>
                            </m:sSup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" name="TextBox 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66433" y="1735161"/>
                      <a:ext cx="1240083" cy="361894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l="-2463" b="-11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0" name="Group 9"/>
              <p:cNvGrpSpPr/>
              <p:nvPr/>
            </p:nvGrpSpPr>
            <p:grpSpPr>
              <a:xfrm>
                <a:off x="8399377" y="1839463"/>
                <a:ext cx="1533045" cy="615971"/>
                <a:chOff x="3654286" y="1621350"/>
                <a:chExt cx="1533045" cy="615971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3654286" y="1621350"/>
                  <a:ext cx="1504655" cy="615971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3745911" y="1743277"/>
                      <a:ext cx="1441420" cy="361894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sub>
                                </m:sSub>
                              </m:e>
                              <m:sup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/2</m:t>
                                    </m:r>
                                  </m:sup>
                                </m:sSup>
                              </m:sup>
                            </m:sSup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" name="TextBox 1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45911" y="1743277"/>
                      <a:ext cx="1441420" cy="361894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l="-2110" t="-1695" b="-1355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3" name="Group 12"/>
              <p:cNvGrpSpPr/>
              <p:nvPr/>
            </p:nvGrpSpPr>
            <p:grpSpPr>
              <a:xfrm>
                <a:off x="723657" y="1839462"/>
                <a:ext cx="1504655" cy="615971"/>
                <a:chOff x="3654286" y="1621349"/>
                <a:chExt cx="1504655" cy="615971"/>
              </a:xfrm>
            </p:grpSpPr>
            <p:sp>
              <p:nvSpPr>
                <p:cNvPr id="14" name="Rounded Rectangle 13"/>
                <p:cNvSpPr/>
                <p:nvPr/>
              </p:nvSpPr>
              <p:spPr>
                <a:xfrm>
                  <a:off x="3654286" y="1621349"/>
                  <a:ext cx="1504655" cy="615971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3866433" y="1735161"/>
                      <a:ext cx="1275927" cy="36202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sup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/2</m:t>
                                    </m:r>
                                  </m:sup>
                                </m:sSup>
                              </m:sup>
                            </m:sSup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LM Roman 12" panose="00000500000000000000" pitchFamily="50" charset="0"/>
                                  </a:rPr>
                                  <m:t> 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  <a:latin typeface="LM Roman 12" panose="00000500000000000000" pitchFamily="50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5" name="TextBox 1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66433" y="1735161"/>
                      <a:ext cx="1275927" cy="362022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l="-1435" b="-11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3" name="Rounded Rectangle 22"/>
              <p:cNvSpPr/>
              <p:nvPr/>
            </p:nvSpPr>
            <p:spPr>
              <a:xfrm>
                <a:off x="4561517" y="1839463"/>
                <a:ext cx="1504655" cy="61597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968648" y="1686049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8648" y="1686049"/>
                  <a:ext cx="226023" cy="27699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7901918" y="1686049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01918" y="1686049"/>
                  <a:ext cx="226023" cy="27699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6" name="Group 65"/>
          <p:cNvGrpSpPr/>
          <p:nvPr/>
        </p:nvGrpSpPr>
        <p:grpSpPr>
          <a:xfrm>
            <a:off x="725095" y="4519056"/>
            <a:ext cx="10741811" cy="750897"/>
            <a:chOff x="725094" y="4962270"/>
            <a:chExt cx="10741811" cy="750897"/>
          </a:xfrm>
        </p:grpSpPr>
        <p:sp>
          <p:nvSpPr>
            <p:cNvPr id="48" name="Rounded Rectangle 47"/>
            <p:cNvSpPr/>
            <p:nvPr/>
          </p:nvSpPr>
          <p:spPr>
            <a:xfrm>
              <a:off x="4419956" y="4962270"/>
              <a:ext cx="1504655" cy="73448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8114818" y="4962270"/>
              <a:ext cx="1504655" cy="73448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6267387" y="4962270"/>
              <a:ext cx="1504655" cy="73448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725094" y="4962270"/>
              <a:ext cx="1504655" cy="734481"/>
              <a:chOff x="725094" y="4962270"/>
              <a:chExt cx="1504655" cy="734481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5094" y="4962270"/>
                <a:ext cx="1504655" cy="73448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741670" y="5009053"/>
                    <a:ext cx="1474058" cy="670761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nary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nary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1670" y="5009053"/>
                    <a:ext cx="1474058" cy="670761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3" name="Group 62"/>
            <p:cNvGrpSpPr/>
            <p:nvPr/>
          </p:nvGrpSpPr>
          <p:grpSpPr>
            <a:xfrm>
              <a:off x="2573547" y="4978686"/>
              <a:ext cx="1504655" cy="734481"/>
              <a:chOff x="2573547" y="4978686"/>
              <a:chExt cx="1504655" cy="734481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2573547" y="4978686"/>
                <a:ext cx="1504655" cy="73448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2588845" y="5010546"/>
                    <a:ext cx="1474058" cy="67076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nary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nary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88845" y="5010546"/>
                    <a:ext cx="1474058" cy="670761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4" name="Group 63"/>
            <p:cNvGrpSpPr/>
            <p:nvPr/>
          </p:nvGrpSpPr>
          <p:grpSpPr>
            <a:xfrm>
              <a:off x="9962250" y="4975310"/>
              <a:ext cx="1504655" cy="734481"/>
              <a:chOff x="9962250" y="4975310"/>
              <a:chExt cx="1504655" cy="734481"/>
            </a:xfrm>
          </p:grpSpPr>
          <p:sp>
            <p:nvSpPr>
              <p:cNvPr id="51" name="Rounded Rectangle 50"/>
              <p:cNvSpPr/>
              <p:nvPr/>
            </p:nvSpPr>
            <p:spPr>
              <a:xfrm>
                <a:off x="9962250" y="4975310"/>
                <a:ext cx="1504655" cy="73448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9977548" y="5007170"/>
                    <a:ext cx="1474058" cy="670761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nary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nary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977548" y="5007170"/>
                    <a:ext cx="1474058" cy="670761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" name="Group 3"/>
          <p:cNvGrpSpPr/>
          <p:nvPr/>
        </p:nvGrpSpPr>
        <p:grpSpPr>
          <a:xfrm>
            <a:off x="585896" y="5281510"/>
            <a:ext cx="11020207" cy="563849"/>
            <a:chOff x="585896" y="5281510"/>
            <a:chExt cx="11020207" cy="563849"/>
          </a:xfrm>
        </p:grpSpPr>
        <p:sp>
          <p:nvSpPr>
            <p:cNvPr id="68" name="Left Brace 67"/>
            <p:cNvSpPr/>
            <p:nvPr/>
          </p:nvSpPr>
          <p:spPr>
            <a:xfrm rot="16200000">
              <a:off x="6008264" y="-140858"/>
              <a:ext cx="175472" cy="11020207"/>
            </a:xfrm>
            <a:prstGeom prst="leftBrace">
              <a:avLst>
                <a:gd name="adj1" fmla="val 8333"/>
                <a:gd name="adj2" fmla="val 50184"/>
              </a:avLst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5645942" y="5445249"/>
                  <a:ext cx="204216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</m:oMath>
                  </a14:m>
                  <a:r>
                    <a:rPr lang="en-US" sz="2000" dirty="0" smtClean="0">
                      <a:solidFill>
                        <a:srgbClr val="002060"/>
                      </a:solidFill>
                    </a:rPr>
                    <a:t> times</a:t>
                  </a:r>
                  <a:endParaRPr lang="en-US" sz="2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5942" y="5445249"/>
                  <a:ext cx="2042160" cy="400110"/>
                </a:xfrm>
                <a:prstGeom prst="rect">
                  <a:avLst/>
                </a:prstGeom>
                <a:blipFill>
                  <a:blip r:embed="rId18"/>
                  <a:stretch>
                    <a:fillRect t="-7576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oup 16"/>
          <p:cNvGrpSpPr/>
          <p:nvPr/>
        </p:nvGrpSpPr>
        <p:grpSpPr>
          <a:xfrm>
            <a:off x="7262601" y="1511018"/>
            <a:ext cx="1504655" cy="615971"/>
            <a:chOff x="7262603" y="1511588"/>
            <a:chExt cx="1504655" cy="615971"/>
          </a:xfrm>
        </p:grpSpPr>
        <p:sp>
          <p:nvSpPr>
            <p:cNvPr id="47" name="Rounded Rectangle 46"/>
            <p:cNvSpPr/>
            <p:nvPr/>
          </p:nvSpPr>
          <p:spPr>
            <a:xfrm>
              <a:off x="7262603" y="1511588"/>
              <a:ext cx="1504655" cy="615971"/>
            </a:xfrm>
            <a:prstGeom prst="roundRect">
              <a:avLst/>
            </a:prstGeom>
            <a:solidFill>
              <a:srgbClr val="DE404F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7541211" y="1612713"/>
                  <a:ext cx="1096519" cy="3820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/2</m:t>
                                </m:r>
                              </m:sup>
                            </m:sSup>
                          </m:sup>
                        </m:sSub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1211" y="1612713"/>
                  <a:ext cx="1096519" cy="382028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4" name="Straight Arrow Connector 23"/>
          <p:cNvCxnSpPr/>
          <p:nvPr/>
        </p:nvCxnSpPr>
        <p:spPr>
          <a:xfrm flipH="1">
            <a:off x="7262603" y="2327564"/>
            <a:ext cx="639315" cy="618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2028" y="2544574"/>
                <a:ext cx="25987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 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/ 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probability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1/2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28" y="2544574"/>
                <a:ext cx="2598788" cy="276999"/>
              </a:xfrm>
              <a:prstGeom prst="rect">
                <a:avLst/>
              </a:prstGeom>
              <a:blipFill>
                <a:blip r:embed="rId20"/>
                <a:stretch>
                  <a:fillRect l="-937" t="-2174" r="-1874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2100580" y="4519056"/>
            <a:ext cx="7990839" cy="1722405"/>
            <a:chOff x="2100581" y="4515056"/>
            <a:chExt cx="7990839" cy="17224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2100581" y="5822860"/>
                  <a:ext cx="7990839" cy="4146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a14:m>
                  <a:r>
                    <a:rPr lang="en-US" sz="2000" dirty="0" smtClean="0">
                      <a:solidFill>
                        <a:srgbClr val="002060"/>
                      </a:solidFill>
                    </a:rPr>
                    <a:t> At least one of the statements is wrong with probability at least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sz="2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0581" y="5822860"/>
                  <a:ext cx="7990839" cy="414601"/>
                </a:xfrm>
                <a:prstGeom prst="rect">
                  <a:avLst/>
                </a:prstGeom>
                <a:blipFill>
                  <a:blip r:embed="rId22"/>
                  <a:stretch>
                    <a:fillRect t="-2941" b="-264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Rounded Rectangle 60"/>
            <p:cNvSpPr/>
            <p:nvPr/>
          </p:nvSpPr>
          <p:spPr>
            <a:xfrm>
              <a:off x="4419446" y="4515056"/>
              <a:ext cx="1504655" cy="734481"/>
            </a:xfrm>
            <a:prstGeom prst="roundRect">
              <a:avLst/>
            </a:prstGeom>
            <a:solidFill>
              <a:srgbClr val="DE404F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770778" y="592798"/>
                <a:ext cx="2647174" cy="646331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2060"/>
                    </a:solidFill>
                  </a:rPr>
                  <a:t>Want: Reduce the number of statements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778" y="592798"/>
                <a:ext cx="2647174" cy="646331"/>
              </a:xfrm>
              <a:prstGeom prst="rect">
                <a:avLst/>
              </a:prstGeom>
              <a:blipFill>
                <a:blip r:embed="rId23"/>
                <a:stretch>
                  <a:fillRect l="-1835" t="-3704" r="-3211" b="-1296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6614720" y="3720940"/>
            <a:ext cx="5649807" cy="1870884"/>
            <a:chOff x="6795103" y="3993999"/>
            <a:chExt cx="5649807" cy="1870884"/>
          </a:xfrm>
        </p:grpSpPr>
        <p:sp>
          <p:nvSpPr>
            <p:cNvPr id="70" name="Rectangle 69"/>
            <p:cNvSpPr/>
            <p:nvPr/>
          </p:nvSpPr>
          <p:spPr>
            <a:xfrm>
              <a:off x="8076233" y="3993999"/>
              <a:ext cx="3779274" cy="71439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295559" y="4126686"/>
              <a:ext cx="41493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2060"/>
                  </a:solidFill>
                </a:rPr>
                <a:t>Goal: Reduce this number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cxnSp>
          <p:nvCxnSpPr>
            <p:cNvPr id="72" name="Straight Arrow Connector 71"/>
            <p:cNvCxnSpPr>
              <a:stCxn id="70" idx="2"/>
            </p:cNvCxnSpPr>
            <p:nvPr/>
          </p:nvCxnSpPr>
          <p:spPr>
            <a:xfrm flipH="1">
              <a:off x="6795103" y="4708398"/>
              <a:ext cx="3170767" cy="1156485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9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Construction – First Step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1814338" y="1214680"/>
            <a:ext cx="3118076" cy="536511"/>
            <a:chOff x="558445" y="1424240"/>
            <a:chExt cx="1420368" cy="243840"/>
          </a:xfrm>
        </p:grpSpPr>
        <p:sp>
          <p:nvSpPr>
            <p:cNvPr id="25" name="Rounded Rectangle 24"/>
            <p:cNvSpPr/>
            <p:nvPr/>
          </p:nvSpPr>
          <p:spPr>
            <a:xfrm>
              <a:off x="1731925" y="1424240"/>
              <a:ext cx="246888" cy="24384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340765" y="1424240"/>
              <a:ext cx="246888" cy="24384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949605" y="1424240"/>
              <a:ext cx="246888" cy="243840"/>
            </a:xfrm>
            <a:prstGeom prst="roundRect">
              <a:avLst/>
            </a:prstGeom>
            <a:solidFill>
              <a:srgbClr val="DE404F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558445" y="1424240"/>
              <a:ext cx="246888" cy="24384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257771" y="1218398"/>
            <a:ext cx="3119891" cy="536511"/>
            <a:chOff x="557618" y="1424240"/>
            <a:chExt cx="1421195" cy="243840"/>
          </a:xfrm>
        </p:grpSpPr>
        <p:sp>
          <p:nvSpPr>
            <p:cNvPr id="54" name="Rounded Rectangle 53"/>
            <p:cNvSpPr/>
            <p:nvPr/>
          </p:nvSpPr>
          <p:spPr>
            <a:xfrm>
              <a:off x="1731925" y="1424240"/>
              <a:ext cx="246888" cy="24384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1340765" y="1424240"/>
              <a:ext cx="246888" cy="243840"/>
            </a:xfrm>
            <a:prstGeom prst="roundRect">
              <a:avLst/>
            </a:prstGeom>
            <a:solidFill>
              <a:srgbClr val="F0A6AD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949605" y="1424240"/>
              <a:ext cx="246888" cy="243840"/>
            </a:xfrm>
            <a:prstGeom prst="roundRect">
              <a:avLst/>
            </a:prstGeom>
            <a:solidFill>
              <a:srgbClr val="DE404F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558445" y="1424240"/>
              <a:ext cx="246888" cy="243840"/>
            </a:xfrm>
            <a:prstGeom prst="roundRect">
              <a:avLst/>
            </a:prstGeom>
            <a:solidFill>
              <a:srgbClr val="F0A6AD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339937" y="1424240"/>
              <a:ext cx="246888" cy="24384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557618" y="1424240"/>
              <a:ext cx="246888" cy="24384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149816" y="1925111"/>
            <a:ext cx="2194198" cy="2103287"/>
            <a:chOff x="2082238" y="1997804"/>
            <a:chExt cx="2443143" cy="2230211"/>
          </a:xfrm>
        </p:grpSpPr>
        <p:grpSp>
          <p:nvGrpSpPr>
            <p:cNvPr id="4" name="Group 3"/>
            <p:cNvGrpSpPr/>
            <p:nvPr/>
          </p:nvGrpSpPr>
          <p:grpSpPr>
            <a:xfrm>
              <a:off x="2082238" y="1997804"/>
              <a:ext cx="2443143" cy="1872964"/>
              <a:chOff x="2082238" y="1997804"/>
              <a:chExt cx="2443143" cy="1872964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082238" y="1997804"/>
                <a:ext cx="1839149" cy="802437"/>
                <a:chOff x="2082238" y="1997804"/>
                <a:chExt cx="1839149" cy="80243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2082238" y="2253876"/>
                      <a:ext cx="399532" cy="360163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type m:val="skw"/>
                                <m:ctrlPr>
                                  <a:rPr lang="en-US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82238" y="2253876"/>
                      <a:ext cx="399532" cy="360163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 l="-98462" t="-164407" r="-167692" b="-24745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2120326" y="1997804"/>
                  <a:ext cx="824546" cy="80243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 flipH="1">
                  <a:off x="3720433" y="2019760"/>
                  <a:ext cx="200954" cy="75444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9" name="Group 68"/>
              <p:cNvGrpSpPr/>
              <p:nvPr/>
            </p:nvGrpSpPr>
            <p:grpSpPr>
              <a:xfrm>
                <a:off x="2220859" y="3006317"/>
                <a:ext cx="2304522" cy="864451"/>
                <a:chOff x="4929399" y="3311308"/>
                <a:chExt cx="2304522" cy="864451"/>
              </a:xfrm>
            </p:grpSpPr>
            <p:sp>
              <p:nvSpPr>
                <p:cNvPr id="70" name="Rounded Rectangle 69"/>
                <p:cNvSpPr/>
                <p:nvPr/>
              </p:nvSpPr>
              <p:spPr>
                <a:xfrm>
                  <a:off x="4929399" y="3311308"/>
                  <a:ext cx="2304522" cy="864451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5117743" y="3407416"/>
                      <a:ext cx="1927835" cy="672235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  <m:sup/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</m:sup>
                                </m:sSubSup>
                              </m:e>
                            </m:nary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  <m:sup/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nary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1" name="TextBox 7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17743" y="3407416"/>
                      <a:ext cx="1927835" cy="672235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2889238" y="3951016"/>
                  <a:ext cx="96776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9238" y="3951016"/>
                  <a:ext cx="967765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145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/>
          <p:cNvGrpSpPr/>
          <p:nvPr/>
        </p:nvGrpSpPr>
        <p:grpSpPr>
          <a:xfrm>
            <a:off x="7721600" y="1875021"/>
            <a:ext cx="2194560" cy="2103120"/>
            <a:chOff x="7647022" y="1946731"/>
            <a:chExt cx="2328665" cy="2281284"/>
          </a:xfrm>
        </p:grpSpPr>
        <p:grpSp>
          <p:nvGrpSpPr>
            <p:cNvPr id="7" name="Group 6"/>
            <p:cNvGrpSpPr/>
            <p:nvPr/>
          </p:nvGrpSpPr>
          <p:grpSpPr>
            <a:xfrm>
              <a:off x="7647022" y="1946731"/>
              <a:ext cx="2328665" cy="1924037"/>
              <a:chOff x="7647022" y="1946731"/>
              <a:chExt cx="2328665" cy="1924037"/>
            </a:xfrm>
          </p:grpSpPr>
          <p:cxnSp>
            <p:nvCxnSpPr>
              <p:cNvPr id="59" name="Straight Arrow Connector 58"/>
              <p:cNvCxnSpPr/>
              <p:nvPr/>
            </p:nvCxnSpPr>
            <p:spPr>
              <a:xfrm>
                <a:off x="7647022" y="2004282"/>
                <a:ext cx="824546" cy="80243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8526651" y="1970169"/>
                <a:ext cx="193772" cy="82054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flipH="1">
                <a:off x="9019508" y="1946731"/>
                <a:ext cx="293369" cy="82747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 flipH="1">
                <a:off x="9213587" y="2042795"/>
                <a:ext cx="762100" cy="80136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3" name="Group 72"/>
              <p:cNvGrpSpPr/>
              <p:nvPr/>
            </p:nvGrpSpPr>
            <p:grpSpPr>
              <a:xfrm>
                <a:off x="7666619" y="3006317"/>
                <a:ext cx="2304522" cy="864451"/>
                <a:chOff x="4929399" y="3311308"/>
                <a:chExt cx="2304522" cy="864451"/>
              </a:xfrm>
            </p:grpSpPr>
            <p:sp>
              <p:nvSpPr>
                <p:cNvPr id="74" name="Rounded Rectangle 73"/>
                <p:cNvSpPr/>
                <p:nvPr/>
              </p:nvSpPr>
              <p:spPr>
                <a:xfrm>
                  <a:off x="4929399" y="3311308"/>
                  <a:ext cx="2304522" cy="864451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5" name="TextBox 74"/>
                    <p:cNvSpPr txBox="1"/>
                    <p:nvPr/>
                  </p:nvSpPr>
                  <p:spPr>
                    <a:xfrm>
                      <a:off x="5117743" y="3407416"/>
                      <a:ext cx="1927835" cy="672235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  <m:sup/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</m:sup>
                                </m:sSubSup>
                              </m:e>
                            </m:nary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nary>
                              <m:naryPr>
                                <m:chr m:val="∏"/>
                                <m:supHide m:val="on"/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  <m:sup/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nary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5" name="TextBox 7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17743" y="3407416"/>
                      <a:ext cx="1927835" cy="672235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8065918" y="3951016"/>
                  <a:ext cx="15059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0,1,…,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65918" y="3951016"/>
                  <a:ext cx="1505925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024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1533827" y="4099529"/>
                <a:ext cx="379418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new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statement</m:t>
                              </m:r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wrong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</m:e>
                      </m:func>
                      <m:f>
                        <m:fPr>
                          <m:type m:val="lin"/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827" y="4099529"/>
                <a:ext cx="3794180" cy="400110"/>
              </a:xfrm>
              <a:prstGeom prst="rect">
                <a:avLst/>
              </a:prstGeom>
              <a:blipFill>
                <a:blip r:embed="rId7"/>
                <a:stretch>
                  <a:fillRect t="-116667" r="-13666" b="-17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6914646" y="4094613"/>
                <a:ext cx="379418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new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statement</m:t>
                              </m:r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wrong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</m:e>
                      </m:func>
                      <m:f>
                        <m:fPr>
                          <m:type m:val="lin"/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46" y="4094613"/>
                <a:ext cx="3794180" cy="400110"/>
              </a:xfrm>
              <a:prstGeom prst="rect">
                <a:avLst/>
              </a:prstGeom>
              <a:blipFill>
                <a:blip r:embed="rId8"/>
                <a:stretch>
                  <a:fillRect t="-118462" r="-13644" b="-18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5643880" y="306324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95" name="Group 94"/>
          <p:cNvGrpSpPr/>
          <p:nvPr/>
        </p:nvGrpSpPr>
        <p:grpSpPr>
          <a:xfrm>
            <a:off x="1836377" y="5421938"/>
            <a:ext cx="1344519" cy="660856"/>
            <a:chOff x="1825645" y="5417686"/>
            <a:chExt cx="1344519" cy="660856"/>
          </a:xfrm>
        </p:grpSpPr>
        <p:sp>
          <p:nvSpPr>
            <p:cNvPr id="101" name="Rounded Rectangle 100"/>
            <p:cNvSpPr/>
            <p:nvPr/>
          </p:nvSpPr>
          <p:spPr>
            <a:xfrm>
              <a:off x="1825645" y="5417686"/>
              <a:ext cx="1344519" cy="660856"/>
            </a:xfrm>
            <a:prstGeom prst="roundRect">
              <a:avLst/>
            </a:prstGeom>
            <a:solidFill>
              <a:srgbClr val="DE404F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/>
                <p:cNvSpPr txBox="1"/>
                <p:nvPr/>
              </p:nvSpPr>
              <p:spPr>
                <a:xfrm>
                  <a:off x="1898541" y="5569379"/>
                  <a:ext cx="1255344" cy="35747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b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2" name="TextBox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8541" y="5569379"/>
                  <a:ext cx="1255344" cy="357470"/>
                </a:xfrm>
                <a:prstGeom prst="rect">
                  <a:avLst/>
                </a:prstGeom>
                <a:blipFill>
                  <a:blip r:embed="rId12"/>
                  <a:stretch>
                    <a:fillRect l="-2427" b="-137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3199426" y="5524489"/>
            <a:ext cx="1002208" cy="386596"/>
            <a:chOff x="7698203" y="5125638"/>
            <a:chExt cx="1002208" cy="386596"/>
          </a:xfrm>
        </p:grpSpPr>
        <p:cxnSp>
          <p:nvCxnSpPr>
            <p:cNvPr id="96" name="Straight Arrow Connector 95"/>
            <p:cNvCxnSpPr/>
            <p:nvPr/>
          </p:nvCxnSpPr>
          <p:spPr>
            <a:xfrm>
              <a:off x="7867291" y="5502074"/>
              <a:ext cx="833120" cy="101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7698203" y="5125638"/>
                  <a:ext cx="84585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ord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)∣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8203" y="5125638"/>
                  <a:ext cx="845857" cy="369332"/>
                </a:xfrm>
                <a:prstGeom prst="rect">
                  <a:avLst/>
                </a:prstGeom>
                <a:blipFill>
                  <a:blip r:embed="rId13"/>
                  <a:stretch>
                    <a:fillRect r="-43165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8" name="Group 97"/>
          <p:cNvGrpSpPr/>
          <p:nvPr/>
        </p:nvGrpSpPr>
        <p:grpSpPr>
          <a:xfrm>
            <a:off x="4465515" y="5421938"/>
            <a:ext cx="1465970" cy="660856"/>
            <a:chOff x="4330323" y="5426611"/>
            <a:chExt cx="1465970" cy="660856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9" name="Rounded Rectangle 98"/>
            <p:cNvSpPr/>
            <p:nvPr/>
          </p:nvSpPr>
          <p:spPr>
            <a:xfrm>
              <a:off x="4330323" y="5426611"/>
              <a:ext cx="1344519" cy="660856"/>
            </a:xfrm>
            <a:prstGeom prst="roundRect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4365132" y="5564487"/>
                  <a:ext cx="1431161" cy="38690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p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sup>
                            </m:sSubSup>
                          </m:e>
                          <m:sub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5132" y="5564487"/>
                  <a:ext cx="1431161" cy="386901"/>
                </a:xfrm>
                <a:prstGeom prst="rect">
                  <a:avLst/>
                </a:prstGeom>
                <a:blipFill>
                  <a:blip r:embed="rId14"/>
                  <a:stretch>
                    <a:fillRect l="-851" b="-312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4" name="Straight Connector 103"/>
          <p:cNvCxnSpPr/>
          <p:nvPr/>
        </p:nvCxnSpPr>
        <p:spPr>
          <a:xfrm flipV="1">
            <a:off x="0" y="4648841"/>
            <a:ext cx="12192000" cy="1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55329" y="4720769"/>
            <a:ext cx="5577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Due to low order elements [BBF18, BP00]:</a:t>
            </a:r>
            <a:endParaRPr lang="en-US" sz="2400" dirty="0">
              <a:solidFill>
                <a:srgbClr val="00206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43038" y="2126615"/>
            <a:ext cx="1505925" cy="701131"/>
            <a:chOff x="5339225" y="2608237"/>
            <a:chExt cx="1505925" cy="701131"/>
          </a:xfrm>
        </p:grpSpPr>
        <p:sp>
          <p:nvSpPr>
            <p:cNvPr id="80" name="Right Arrow 79"/>
            <p:cNvSpPr/>
            <p:nvPr/>
          </p:nvSpPr>
          <p:spPr>
            <a:xfrm>
              <a:off x="5772147" y="2895481"/>
              <a:ext cx="640080" cy="41388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5339225" y="2608237"/>
                  <a:ext cx="15059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0,1,…,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9225" y="2608237"/>
                  <a:ext cx="1505925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024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ectangle 11"/>
          <p:cNvSpPr/>
          <p:nvPr/>
        </p:nvSpPr>
        <p:spPr>
          <a:xfrm>
            <a:off x="6914646" y="4088498"/>
            <a:ext cx="3822650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107582" y="5601484"/>
                <a:ext cx="3370147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sz="200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ord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)∣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002060"/>
                                  </a:solidFill>
                                </a:rPr>
                                <m:t> 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type m:val="lin"/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ord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582" y="5601484"/>
                <a:ext cx="3370147" cy="615553"/>
              </a:xfrm>
              <a:prstGeom prst="rect">
                <a:avLst/>
              </a:prstGeom>
              <a:blipFill>
                <a:blip r:embed="rId17"/>
                <a:stretch>
                  <a:fillRect t="-84158" b="-73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9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106" grpId="0"/>
      <p:bldP spid="12" grpId="0" animBg="1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Construction – First Step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19398" y="1384419"/>
            <a:ext cx="6724650" cy="4216279"/>
            <a:chOff x="8207675" y="1803740"/>
            <a:chExt cx="3966855" cy="2390424"/>
          </a:xfrm>
        </p:grpSpPr>
        <p:grpSp>
          <p:nvGrpSpPr>
            <p:cNvPr id="5" name="Group 4"/>
            <p:cNvGrpSpPr/>
            <p:nvPr/>
          </p:nvGrpSpPr>
          <p:grpSpPr>
            <a:xfrm>
              <a:off x="8207675" y="1803740"/>
              <a:ext cx="3966855" cy="2390424"/>
              <a:chOff x="7755213" y="1842900"/>
              <a:chExt cx="3966855" cy="2390428"/>
            </a:xfrm>
          </p:grpSpPr>
          <p:pic>
            <p:nvPicPr>
              <p:cNvPr id="7" name="Content Placeholder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55213" y="25479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07668" y="2545429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9" name="Group 8"/>
              <p:cNvGrpSpPr/>
              <p:nvPr/>
            </p:nvGrpSpPr>
            <p:grpSpPr>
              <a:xfrm>
                <a:off x="8769271" y="1842900"/>
                <a:ext cx="1929670" cy="2390428"/>
                <a:chOff x="8769271" y="1842900"/>
                <a:chExt cx="1929670" cy="2390428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9210594" y="1842900"/>
                  <a:ext cx="1080695" cy="311053"/>
                  <a:chOff x="9167501" y="1842900"/>
                  <a:chExt cx="1080695" cy="311053"/>
                </a:xfrm>
              </p:grpSpPr>
              <p:sp>
                <p:nvSpPr>
                  <p:cNvPr id="30" name="Rounded Rectangle 29"/>
                  <p:cNvSpPr/>
                  <p:nvPr/>
                </p:nvSpPr>
                <p:spPr>
                  <a:xfrm>
                    <a:off x="9924555" y="1842901"/>
                    <a:ext cx="323641" cy="311052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Rounded Rectangle 30"/>
                  <p:cNvSpPr/>
                  <p:nvPr/>
                </p:nvSpPr>
                <p:spPr>
                  <a:xfrm>
                    <a:off x="9546028" y="1842901"/>
                    <a:ext cx="323641" cy="311052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Rounded Rectangle 31"/>
                  <p:cNvSpPr/>
                  <p:nvPr/>
                </p:nvSpPr>
                <p:spPr>
                  <a:xfrm>
                    <a:off x="9167501" y="1842900"/>
                    <a:ext cx="323641" cy="311053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8912888" y="2386322"/>
                      <a:ext cx="1642437" cy="2891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2,1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3" name="TextBox 1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12888" y="2386322"/>
                      <a:ext cx="1642437" cy="28918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4" name="Group 13"/>
                <p:cNvGrpSpPr/>
                <p:nvPr/>
              </p:nvGrpSpPr>
              <p:grpSpPr>
                <a:xfrm>
                  <a:off x="8843503" y="2740715"/>
                  <a:ext cx="1781207" cy="243840"/>
                  <a:chOff x="8788154" y="2740715"/>
                  <a:chExt cx="1781207" cy="243840"/>
                </a:xfrm>
              </p:grpSpPr>
              <p:sp>
                <p:nvSpPr>
                  <p:cNvPr id="24" name="Rounded Rectangle 23"/>
                  <p:cNvSpPr/>
                  <p:nvPr/>
                </p:nvSpPr>
                <p:spPr>
                  <a:xfrm>
                    <a:off x="8788154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ounded Rectangle 24"/>
                  <p:cNvSpPr/>
                  <p:nvPr/>
                </p:nvSpPr>
                <p:spPr>
                  <a:xfrm>
                    <a:off x="10322473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ounded Rectangle 25"/>
                  <p:cNvSpPr/>
                  <p:nvPr/>
                </p:nvSpPr>
                <p:spPr>
                  <a:xfrm>
                    <a:off x="9095018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ounded Rectangle 26"/>
                  <p:cNvSpPr/>
                  <p:nvPr/>
                </p:nvSpPr>
                <p:spPr>
                  <a:xfrm>
                    <a:off x="10015610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ounded Rectangle 27"/>
                  <p:cNvSpPr/>
                  <p:nvPr/>
                </p:nvSpPr>
                <p:spPr>
                  <a:xfrm>
                    <a:off x="9401882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ounded Rectangle 28"/>
                  <p:cNvSpPr/>
                  <p:nvPr/>
                </p:nvSpPr>
                <p:spPr>
                  <a:xfrm>
                    <a:off x="9708746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5" name="Straight Arrow Connector 14"/>
                <p:cNvCxnSpPr/>
                <p:nvPr/>
              </p:nvCxnSpPr>
              <p:spPr>
                <a:xfrm flipH="1">
                  <a:off x="8800480" y="3246744"/>
                  <a:ext cx="186725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9296485" y="3052215"/>
                      <a:ext cx="87524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$,$,…,$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296485" y="3052215"/>
                      <a:ext cx="875240" cy="276999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t="-25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7" name="Group 16"/>
                <p:cNvGrpSpPr/>
                <p:nvPr/>
              </p:nvGrpSpPr>
              <p:grpSpPr>
                <a:xfrm>
                  <a:off x="9232135" y="3410653"/>
                  <a:ext cx="1003942" cy="243840"/>
                  <a:chOff x="9189042" y="1873798"/>
                  <a:chExt cx="1003942" cy="243840"/>
                </a:xfrm>
              </p:grpSpPr>
              <p:sp>
                <p:nvSpPr>
                  <p:cNvPr id="21" name="Rounded Rectangle 20"/>
                  <p:cNvSpPr/>
                  <p:nvPr/>
                </p:nvSpPr>
                <p:spPr>
                  <a:xfrm>
                    <a:off x="9946096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Rounded Rectangle 21"/>
                  <p:cNvSpPr/>
                  <p:nvPr/>
                </p:nvSpPr>
                <p:spPr>
                  <a:xfrm>
                    <a:off x="9567569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Rounded Rectangle 22"/>
                  <p:cNvSpPr/>
                  <p:nvPr/>
                </p:nvSpPr>
                <p:spPr>
                  <a:xfrm>
                    <a:off x="9189042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8769271" y="3955290"/>
                  <a:ext cx="1929670" cy="1421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8912888" y="3719587"/>
                      <a:ext cx="1642437" cy="2891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2,2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12888" y="3719587"/>
                      <a:ext cx="1642437" cy="28918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71" name="TextBox 7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0" name="Straight Arrow Connector 9"/>
              <p:cNvCxnSpPr/>
              <p:nvPr/>
            </p:nvCxnSpPr>
            <p:spPr>
              <a:xfrm flipH="1">
                <a:off x="8669613" y="2168289"/>
                <a:ext cx="340148" cy="3126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10454203" y="2165723"/>
                <a:ext cx="338328" cy="3108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/>
            <p:cNvCxnSpPr/>
            <p:nvPr/>
          </p:nvCxnSpPr>
          <p:spPr>
            <a:xfrm>
              <a:off x="9221734" y="2575936"/>
              <a:ext cx="1929670" cy="142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5132354" y="1168930"/>
            <a:ext cx="2185043" cy="96663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916246" y="1391111"/>
            <a:ext cx="548640" cy="548640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174414" y="2961770"/>
            <a:ext cx="418527" cy="430089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606456" y="4149650"/>
            <a:ext cx="418527" cy="430089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369500" y="2852982"/>
            <a:ext cx="3624449" cy="186122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5286574" y="3483536"/>
            <a:ext cx="1790299" cy="363626"/>
            <a:chOff x="9288379" y="974286"/>
            <a:chExt cx="1790299" cy="363626"/>
          </a:xfrm>
        </p:grpSpPr>
        <p:sp>
          <p:nvSpPr>
            <p:cNvPr id="3" name="Rectangle 2"/>
            <p:cNvSpPr/>
            <p:nvPr/>
          </p:nvSpPr>
          <p:spPr>
            <a:xfrm>
              <a:off x="9288379" y="974286"/>
              <a:ext cx="1790299" cy="3636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9405334" y="974286"/>
                  <a:ext cx="1634935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←{0,1,…,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5334" y="974286"/>
                  <a:ext cx="1634935" cy="299313"/>
                </a:xfrm>
                <a:prstGeom prst="rect">
                  <a:avLst/>
                </a:prstGeom>
                <a:blipFill>
                  <a:blip r:embed="rId17"/>
                  <a:stretch>
                    <a:fillRect l="-1859" r="-4833" b="-2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3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Construction – Second Step</a:t>
            </a:r>
            <a:endParaRPr lang="en-US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38" y="2149321"/>
            <a:ext cx="1371600" cy="1371600"/>
          </a:xfrm>
        </p:spPr>
      </p:pic>
      <p:grpSp>
        <p:nvGrpSpPr>
          <p:cNvPr id="4" name="Group 3"/>
          <p:cNvGrpSpPr/>
          <p:nvPr/>
        </p:nvGrpSpPr>
        <p:grpSpPr>
          <a:xfrm>
            <a:off x="2766611" y="1363864"/>
            <a:ext cx="6658778" cy="615971"/>
            <a:chOff x="3654286" y="1601682"/>
            <a:chExt cx="6658778" cy="615971"/>
          </a:xfrm>
        </p:grpSpPr>
        <p:grpSp>
          <p:nvGrpSpPr>
            <p:cNvPr id="5" name="Group 4"/>
            <p:cNvGrpSpPr/>
            <p:nvPr/>
          </p:nvGrpSpPr>
          <p:grpSpPr>
            <a:xfrm>
              <a:off x="3654286" y="1601682"/>
              <a:ext cx="1504655" cy="615971"/>
              <a:chOff x="3654286" y="1621350"/>
              <a:chExt cx="1504655" cy="615971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3654286" y="1621350"/>
                <a:ext cx="1504655" cy="61597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3866433" y="1735161"/>
                    <a:ext cx="1275926" cy="35920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p>
                              </m:sSup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6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66433" y="1735161"/>
                    <a:ext cx="1275926" cy="35920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2392" r="-11483" b="-1186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5"/>
            <p:cNvGrpSpPr/>
            <p:nvPr/>
          </p:nvGrpSpPr>
          <p:grpSpPr>
            <a:xfrm>
              <a:off x="5372327" y="1601682"/>
              <a:ext cx="1504655" cy="615971"/>
              <a:chOff x="6379515" y="1566354"/>
              <a:chExt cx="1504655" cy="615971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6379515" y="1566354"/>
                <a:ext cx="1504655" cy="61597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6662996" y="1687717"/>
                    <a:ext cx="1133259" cy="37497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p>
                              </m:sSup>
                            </m:sup>
                          </m:sSub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62996" y="1687717"/>
                    <a:ext cx="1133259" cy="37497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2688" r="-18280" b="-180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" name="Group 6"/>
            <p:cNvGrpSpPr/>
            <p:nvPr/>
          </p:nvGrpSpPr>
          <p:grpSpPr>
            <a:xfrm>
              <a:off x="8808409" y="1601682"/>
              <a:ext cx="1504655" cy="615971"/>
              <a:chOff x="9032240" y="1950672"/>
              <a:chExt cx="1504655" cy="615971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9032240" y="1950672"/>
                <a:ext cx="1504655" cy="61597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9319216" y="2067836"/>
                    <a:ext cx="1126270" cy="38337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b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p>
                              </m:sSup>
                            </m:sup>
                          </m:sSub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19216" y="2067836"/>
                    <a:ext cx="1126270" cy="38337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58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" name="Group 7"/>
            <p:cNvGrpSpPr/>
            <p:nvPr/>
          </p:nvGrpSpPr>
          <p:grpSpPr>
            <a:xfrm>
              <a:off x="7090368" y="1601682"/>
              <a:ext cx="1504655" cy="615971"/>
              <a:chOff x="7150821" y="974380"/>
              <a:chExt cx="1504655" cy="615971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150821" y="974380"/>
                <a:ext cx="1504655" cy="61597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823799" y="1143866"/>
                <a:ext cx="15869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 smtClean="0">
                    <a:solidFill>
                      <a:srgbClr val="002060"/>
                    </a:solidFill>
                  </a:rPr>
                  <a:t>…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p:grp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89" y="2149321"/>
            <a:ext cx="1371600" cy="13716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3520440" y="2418080"/>
            <a:ext cx="5120640" cy="1016000"/>
            <a:chOff x="3520440" y="2418080"/>
            <a:chExt cx="5120640" cy="101600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3520440" y="2418080"/>
              <a:ext cx="5120640" cy="101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3520440" y="2885440"/>
              <a:ext cx="5120640" cy="101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3520440" y="3413760"/>
              <a:ext cx="5120640" cy="20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flipH="1">
            <a:off x="2228105" y="1717040"/>
            <a:ext cx="325120" cy="338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9565045" y="1698085"/>
            <a:ext cx="294640" cy="262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836758" y="493365"/>
                <a:ext cx="1803400" cy="829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prime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nary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6758" y="493365"/>
                <a:ext cx="1803400" cy="829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103916" y="4239532"/>
                <a:ext cx="3007490" cy="4238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compute</m:t>
                    </m:r>
                    <m:r>
                      <m:rPr>
                        <m:nor/>
                      </m:rPr>
                      <a:rPr lang="en-US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</m:sup>
                    </m:sSubSup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3916" y="4239532"/>
                <a:ext cx="3007490" cy="423899"/>
              </a:xfrm>
              <a:prstGeom prst="rect">
                <a:avLst/>
              </a:prstGeom>
              <a:blipFill>
                <a:blip r:embed="rId8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6202693" y="1363330"/>
            <a:ext cx="1504655" cy="615971"/>
            <a:chOff x="1028275" y="4947217"/>
            <a:chExt cx="1504655" cy="615971"/>
          </a:xfrm>
        </p:grpSpPr>
        <p:sp>
          <p:nvSpPr>
            <p:cNvPr id="35" name="Rounded Rectangle 34"/>
            <p:cNvSpPr/>
            <p:nvPr/>
          </p:nvSpPr>
          <p:spPr>
            <a:xfrm>
              <a:off x="1028275" y="4947217"/>
              <a:ext cx="1504655" cy="615971"/>
            </a:xfrm>
            <a:prstGeom prst="roundRect">
              <a:avLst/>
            </a:prstGeom>
            <a:solidFill>
              <a:srgbClr val="DE404F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156971" y="5048342"/>
                  <a:ext cx="1287853" cy="3793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p>
                          </m:sup>
                        </m:sSub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  <m:acc>
                              <m:accPr>
                                <m:chr m:val="̃"/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6971" y="5048342"/>
                  <a:ext cx="1287853" cy="379335"/>
                </a:xfrm>
                <a:prstGeom prst="rect">
                  <a:avLst/>
                </a:prstGeom>
                <a:blipFill>
                  <a:blip r:embed="rId9"/>
                  <a:stretch>
                    <a:fillRect l="-2370" r="-15166" b="-161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Group 41"/>
          <p:cNvGrpSpPr/>
          <p:nvPr/>
        </p:nvGrpSpPr>
        <p:grpSpPr>
          <a:xfrm>
            <a:off x="2715811" y="3740770"/>
            <a:ext cx="6658778" cy="615971"/>
            <a:chOff x="2766611" y="3809999"/>
            <a:chExt cx="6658778" cy="615971"/>
          </a:xfrm>
        </p:grpSpPr>
        <p:sp>
          <p:nvSpPr>
            <p:cNvPr id="38" name="Rounded Rectangle 37"/>
            <p:cNvSpPr/>
            <p:nvPr/>
          </p:nvSpPr>
          <p:spPr>
            <a:xfrm>
              <a:off x="2766611" y="3809999"/>
              <a:ext cx="1504655" cy="61597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484652" y="3809999"/>
              <a:ext cx="1504655" cy="61597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202693" y="3809999"/>
              <a:ext cx="1504655" cy="61597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920734" y="3809999"/>
              <a:ext cx="1504655" cy="61597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791357" y="4963759"/>
            <a:ext cx="1504655" cy="615971"/>
            <a:chOff x="1048570" y="4930024"/>
            <a:chExt cx="1504655" cy="615971"/>
          </a:xfrm>
        </p:grpSpPr>
        <p:sp>
          <p:nvSpPr>
            <p:cNvPr id="46" name="Rounded Rectangle 45"/>
            <p:cNvSpPr/>
            <p:nvPr/>
          </p:nvSpPr>
          <p:spPr>
            <a:xfrm>
              <a:off x="1048570" y="4930024"/>
              <a:ext cx="1504655" cy="615971"/>
            </a:xfrm>
            <a:prstGeom prst="roundRect">
              <a:avLst/>
            </a:prstGeom>
            <a:solidFill>
              <a:srgbClr val="DE404F"/>
            </a:solidFill>
            <a:ln>
              <a:solidFill>
                <a:srgbClr val="F0A6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1156971" y="5048342"/>
                  <a:ext cx="1287853" cy="3793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p>
                          </m:sup>
                        </m:sSub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  <m:acc>
                              <m:accPr>
                                <m:chr m:val="̃"/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6971" y="5048342"/>
                  <a:ext cx="1287853" cy="379335"/>
                </a:xfrm>
                <a:prstGeom prst="rect">
                  <a:avLst/>
                </a:prstGeom>
                <a:blipFill>
                  <a:blip r:embed="rId10"/>
                  <a:stretch>
                    <a:fillRect l="-2370" r="-15166" b="-161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5768457" y="4963759"/>
            <a:ext cx="3227761" cy="615971"/>
            <a:chOff x="5768457" y="4963759"/>
            <a:chExt cx="3632187" cy="61597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8" name="Rounded Rectangle 47"/>
            <p:cNvSpPr/>
            <p:nvPr/>
          </p:nvSpPr>
          <p:spPr>
            <a:xfrm>
              <a:off x="5768457" y="4963759"/>
              <a:ext cx="3632187" cy="615971"/>
            </a:xfrm>
            <a:prstGeom prst="roundRect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5856868" y="5100383"/>
                  <a:ext cx="843243" cy="325154"/>
                </a:xfrm>
                <a:prstGeom prst="rect">
                  <a:avLst/>
                </a:prstGeom>
                <a:grpFill/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p>
                          </m:sup>
                        </m:sSup>
                      </m:oMath>
                    </m:oMathPara>
                  </a14:m>
                  <a:endParaRPr lang="en-US" dirty="0" smtClean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56868" y="5100383"/>
                  <a:ext cx="843243" cy="325154"/>
                </a:xfrm>
                <a:prstGeom prst="rect">
                  <a:avLst/>
                </a:prstGeom>
                <a:blipFill>
                  <a:blip r:embed="rId11"/>
                  <a:stretch>
                    <a:fillRect t="-1887" r="-1449" b="-2264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4313859" y="4923293"/>
            <a:ext cx="1367362" cy="411425"/>
            <a:chOff x="4313859" y="4923293"/>
            <a:chExt cx="1367362" cy="411425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4418370" y="5334718"/>
              <a:ext cx="125401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Rectangle 52"/>
                <p:cNvSpPr/>
                <p:nvPr/>
              </p:nvSpPr>
              <p:spPr>
                <a:xfrm>
                  <a:off x="4313859" y="4923293"/>
                  <a:ext cx="1367362" cy="3702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ord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∣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Rectangle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3859" y="4923293"/>
                  <a:ext cx="1367362" cy="370230"/>
                </a:xfrm>
                <a:prstGeom prst="rect">
                  <a:avLst/>
                </a:prstGeom>
                <a:blipFill>
                  <a:blip r:embed="rId12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58" name="Straight Connector 57"/>
          <p:cNvCxnSpPr/>
          <p:nvPr/>
        </p:nvCxnSpPr>
        <p:spPr>
          <a:xfrm>
            <a:off x="0" y="469392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749219" y="5953760"/>
                <a:ext cx="669356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Reduce proof size of [BHR+21] from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DE404F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rgbClr val="DE404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DE404F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rgbClr val="DE404F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sz="20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/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</m:oMath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9" y="5953760"/>
                <a:ext cx="6693562" cy="400110"/>
              </a:xfrm>
              <a:prstGeom prst="rect">
                <a:avLst/>
              </a:prstGeom>
              <a:blipFill>
                <a:blip r:embed="rId1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791008" y="5101428"/>
                <a:ext cx="744050" cy="3427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  <m: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008" y="5101428"/>
                <a:ext cx="744050" cy="342723"/>
              </a:xfrm>
              <a:prstGeom prst="rect">
                <a:avLst/>
              </a:prstGeom>
              <a:blipFill>
                <a:blip r:embed="rId14"/>
                <a:stretch>
                  <a:fillRect l="-2459" t="-1786" r="-820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7595532" y="5167152"/>
                <a:ext cx="530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532" y="5167152"/>
                <a:ext cx="530081" cy="276999"/>
              </a:xfrm>
              <a:prstGeom prst="rect">
                <a:avLst/>
              </a:prstGeom>
              <a:blipFill>
                <a:blip r:embed="rId15"/>
                <a:stretch>
                  <a:fillRect l="-4598" r="-3448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836758" y="1438275"/>
                <a:ext cx="17292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func>
                      <m:func>
                        <m:func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6758" y="1438275"/>
                <a:ext cx="1729256" cy="307777"/>
              </a:xfrm>
              <a:prstGeom prst="rect">
                <a:avLst/>
              </a:prstGeom>
              <a:blipFill>
                <a:blip r:embed="rId16"/>
                <a:stretch>
                  <a:fillRect l="-3180" r="-2827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1370" y="5033177"/>
                <a:ext cx="21062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has low order: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70" y="5033177"/>
                <a:ext cx="2106211" cy="400110"/>
              </a:xfrm>
              <a:prstGeom prst="rect">
                <a:avLst/>
              </a:prstGeom>
              <a:blipFill>
                <a:blip r:embed="rId17"/>
                <a:stretch>
                  <a:fillRect l="-2890" t="-9231" r="-1734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207710" y="5083987"/>
                <a:ext cx="643381" cy="377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710" y="5083987"/>
                <a:ext cx="643381" cy="377604"/>
              </a:xfrm>
              <a:prstGeom prst="rect">
                <a:avLst/>
              </a:prstGeom>
              <a:blipFill>
                <a:blip r:embed="rId18"/>
                <a:stretch>
                  <a:fillRect l="-2830" r="-943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521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59" grpId="0"/>
      <p:bldP spid="23" grpId="0"/>
      <p:bldP spid="25" grpId="0"/>
      <p:bldP spid="31" grpId="0"/>
      <p:bldP spid="43" grpId="0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Construction – Basic Protocol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19398" y="1451739"/>
            <a:ext cx="6724650" cy="4163516"/>
            <a:chOff x="8207676" y="1833658"/>
            <a:chExt cx="3966855" cy="2360513"/>
          </a:xfrm>
        </p:grpSpPr>
        <p:grpSp>
          <p:nvGrpSpPr>
            <p:cNvPr id="5" name="Group 4"/>
            <p:cNvGrpSpPr/>
            <p:nvPr/>
          </p:nvGrpSpPr>
          <p:grpSpPr>
            <a:xfrm>
              <a:off x="8207676" y="1833658"/>
              <a:ext cx="3966855" cy="2360513"/>
              <a:chOff x="7755213" y="1872815"/>
              <a:chExt cx="3966855" cy="2360513"/>
            </a:xfrm>
          </p:grpSpPr>
          <p:pic>
            <p:nvPicPr>
              <p:cNvPr id="7" name="Content Placeholder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55213" y="25479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07668" y="2545429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9" name="Group 8"/>
              <p:cNvGrpSpPr/>
              <p:nvPr/>
            </p:nvGrpSpPr>
            <p:grpSpPr>
              <a:xfrm>
                <a:off x="8769271" y="1872815"/>
                <a:ext cx="1929670" cy="2360513"/>
                <a:chOff x="8769271" y="1872815"/>
                <a:chExt cx="1929670" cy="2360513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9172226" y="1872815"/>
                  <a:ext cx="1080695" cy="311054"/>
                  <a:chOff x="9129133" y="1872815"/>
                  <a:chExt cx="1080695" cy="311054"/>
                </a:xfrm>
              </p:grpSpPr>
              <p:sp>
                <p:nvSpPr>
                  <p:cNvPr id="30" name="Rounded Rectangle 29"/>
                  <p:cNvSpPr/>
                  <p:nvPr/>
                </p:nvSpPr>
                <p:spPr>
                  <a:xfrm>
                    <a:off x="9886187" y="1872817"/>
                    <a:ext cx="323641" cy="311052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Rounded Rectangle 30"/>
                  <p:cNvSpPr/>
                  <p:nvPr/>
                </p:nvSpPr>
                <p:spPr>
                  <a:xfrm>
                    <a:off x="9507660" y="1872816"/>
                    <a:ext cx="323641" cy="311052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Rounded Rectangle 31"/>
                  <p:cNvSpPr/>
                  <p:nvPr/>
                </p:nvSpPr>
                <p:spPr>
                  <a:xfrm>
                    <a:off x="9129133" y="1872815"/>
                    <a:ext cx="323641" cy="311053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9244237" y="2418774"/>
                      <a:ext cx="968869" cy="16395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2,1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3" name="TextBox 1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244237" y="2418774"/>
                      <a:ext cx="968869" cy="16395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l="-2974" r="-1115" b="-234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4" name="Group 13"/>
                <p:cNvGrpSpPr/>
                <p:nvPr/>
              </p:nvGrpSpPr>
              <p:grpSpPr>
                <a:xfrm>
                  <a:off x="8843503" y="2740715"/>
                  <a:ext cx="1781207" cy="243840"/>
                  <a:chOff x="8788154" y="2740715"/>
                  <a:chExt cx="1781207" cy="243840"/>
                </a:xfrm>
              </p:grpSpPr>
              <p:sp>
                <p:nvSpPr>
                  <p:cNvPr id="24" name="Rounded Rectangle 23"/>
                  <p:cNvSpPr/>
                  <p:nvPr/>
                </p:nvSpPr>
                <p:spPr>
                  <a:xfrm>
                    <a:off x="8788154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ounded Rectangle 24"/>
                  <p:cNvSpPr/>
                  <p:nvPr/>
                </p:nvSpPr>
                <p:spPr>
                  <a:xfrm>
                    <a:off x="10322473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ounded Rectangle 25"/>
                  <p:cNvSpPr/>
                  <p:nvPr/>
                </p:nvSpPr>
                <p:spPr>
                  <a:xfrm>
                    <a:off x="9095018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ounded Rectangle 26"/>
                  <p:cNvSpPr/>
                  <p:nvPr/>
                </p:nvSpPr>
                <p:spPr>
                  <a:xfrm>
                    <a:off x="10015610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ounded Rectangle 27"/>
                  <p:cNvSpPr/>
                  <p:nvPr/>
                </p:nvSpPr>
                <p:spPr>
                  <a:xfrm>
                    <a:off x="9401882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ounded Rectangle 28"/>
                  <p:cNvSpPr/>
                  <p:nvPr/>
                </p:nvSpPr>
                <p:spPr>
                  <a:xfrm>
                    <a:off x="9708746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5" name="Straight Arrow Connector 14"/>
                <p:cNvCxnSpPr/>
                <p:nvPr/>
              </p:nvCxnSpPr>
              <p:spPr>
                <a:xfrm flipH="1">
                  <a:off x="8800480" y="3246744"/>
                  <a:ext cx="186725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9296485" y="3052215"/>
                      <a:ext cx="87524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$,$,…,$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296485" y="3052215"/>
                      <a:ext cx="875240" cy="276999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t="-25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7" name="Group 16"/>
                <p:cNvGrpSpPr/>
                <p:nvPr/>
              </p:nvGrpSpPr>
              <p:grpSpPr>
                <a:xfrm>
                  <a:off x="9232135" y="3410653"/>
                  <a:ext cx="1003942" cy="243840"/>
                  <a:chOff x="9189042" y="1873798"/>
                  <a:chExt cx="1003942" cy="243840"/>
                </a:xfrm>
              </p:grpSpPr>
              <p:sp>
                <p:nvSpPr>
                  <p:cNvPr id="21" name="Rounded Rectangle 20"/>
                  <p:cNvSpPr/>
                  <p:nvPr/>
                </p:nvSpPr>
                <p:spPr>
                  <a:xfrm>
                    <a:off x="9946096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Rounded Rectangle 21"/>
                  <p:cNvSpPr/>
                  <p:nvPr/>
                </p:nvSpPr>
                <p:spPr>
                  <a:xfrm>
                    <a:off x="9567569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Rounded Rectangle 22"/>
                  <p:cNvSpPr/>
                  <p:nvPr/>
                </p:nvSpPr>
                <p:spPr>
                  <a:xfrm>
                    <a:off x="9189042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8769271" y="3955290"/>
                  <a:ext cx="1929670" cy="1421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9244237" y="3741110"/>
                      <a:ext cx="968869" cy="16395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1,2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2,2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244237" y="3741110"/>
                      <a:ext cx="968869" cy="16395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l="-2974" r="-1115" b="-208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71" name="TextBox 7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0" name="Straight Arrow Connector 9"/>
              <p:cNvCxnSpPr/>
              <p:nvPr/>
            </p:nvCxnSpPr>
            <p:spPr>
              <a:xfrm flipH="1">
                <a:off x="8669613" y="2168289"/>
                <a:ext cx="340148" cy="3126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10454203" y="2165723"/>
                <a:ext cx="338328" cy="3108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/>
            <p:cNvCxnSpPr/>
            <p:nvPr/>
          </p:nvCxnSpPr>
          <p:spPr>
            <a:xfrm>
              <a:off x="9221734" y="2575936"/>
              <a:ext cx="1929670" cy="142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ounded Rectangle 33"/>
          <p:cNvSpPr/>
          <p:nvPr/>
        </p:nvSpPr>
        <p:spPr>
          <a:xfrm>
            <a:off x="5863214" y="1449643"/>
            <a:ext cx="548640" cy="548640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189595" y="2964772"/>
            <a:ext cx="418527" cy="430089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613321" y="4149651"/>
            <a:ext cx="418527" cy="430089"/>
          </a:xfrm>
          <a:prstGeom prst="roundRect">
            <a:avLst/>
          </a:prstGeom>
          <a:solidFill>
            <a:srgbClr val="DE404F"/>
          </a:solidFill>
          <a:ln>
            <a:solidFill>
              <a:srgbClr val="F0A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313761" y="4367790"/>
                <a:ext cx="3017493" cy="4238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compute</m:t>
                    </m:r>
                    <m:r>
                      <m:rPr>
                        <m:nor/>
                      </m:rPr>
                      <a:rPr lang="en-US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</m:sup>
                    </m:sSubSup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3761" y="4367790"/>
                <a:ext cx="3017493" cy="423899"/>
              </a:xfrm>
              <a:prstGeom prst="rect">
                <a:avLst/>
              </a:prstGeom>
              <a:blipFill>
                <a:blip r:embed="rId17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075013" y="641975"/>
                <a:ext cx="2099872" cy="829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prime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5013" y="641975"/>
                <a:ext cx="2099872" cy="82933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142411" y="1869007"/>
                <a:ext cx="14430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2411" y="1869007"/>
                <a:ext cx="1443024" cy="307777"/>
              </a:xfrm>
              <a:prstGeom prst="rect">
                <a:avLst/>
              </a:prstGeom>
              <a:blipFill>
                <a:blip r:embed="rId19"/>
                <a:stretch>
                  <a:fillRect l="-3814" r="-339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3031422" y="1362732"/>
            <a:ext cx="2500933" cy="359201"/>
            <a:chOff x="3031422" y="1362732"/>
            <a:chExt cx="2500933" cy="3592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031422" y="1362732"/>
                  <a:ext cx="1219565" cy="359201"/>
                </a:xfrm>
                <a:prstGeom prst="rect">
                  <a:avLst/>
                </a:prstGeom>
                <a:noFill/>
                <a:ln>
                  <a:solidFill>
                    <a:srgbClr val="00206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p>
                          </m:sup>
                        </m:s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b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1422" y="1362732"/>
                  <a:ext cx="1219565" cy="359201"/>
                </a:xfrm>
                <a:prstGeom prst="rect">
                  <a:avLst/>
                </a:prstGeom>
                <a:blipFill>
                  <a:blip r:embed="rId20"/>
                  <a:stretch>
                    <a:fillRect l="-1980" r="-14356" b="-11667"/>
                  </a:stretch>
                </a:blipFill>
                <a:ln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/>
            <p:cNvCxnSpPr/>
            <p:nvPr/>
          </p:nvCxnSpPr>
          <p:spPr>
            <a:xfrm>
              <a:off x="4244741" y="1548798"/>
              <a:ext cx="1287614" cy="101866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5286574" y="3483536"/>
            <a:ext cx="1790299" cy="363626"/>
            <a:chOff x="9288379" y="974286"/>
            <a:chExt cx="1790299" cy="363626"/>
          </a:xfrm>
        </p:grpSpPr>
        <p:sp>
          <p:nvSpPr>
            <p:cNvPr id="49" name="Rectangle 48"/>
            <p:cNvSpPr/>
            <p:nvPr/>
          </p:nvSpPr>
          <p:spPr>
            <a:xfrm>
              <a:off x="9288379" y="974286"/>
              <a:ext cx="1790299" cy="3636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9405334" y="974286"/>
                  <a:ext cx="1634935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←{0,1,…,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5334" y="974286"/>
                  <a:ext cx="1634935" cy="299313"/>
                </a:xfrm>
                <a:prstGeom prst="rect">
                  <a:avLst/>
                </a:prstGeom>
                <a:blipFill>
                  <a:blip r:embed="rId21"/>
                  <a:stretch>
                    <a:fillRect l="-1859" r="-4833" b="-2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5272087" y="2306014"/>
                <a:ext cx="1819275" cy="3923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,…,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087" y="2306014"/>
                <a:ext cx="1819275" cy="392343"/>
              </a:xfrm>
              <a:prstGeom prst="rect">
                <a:avLst/>
              </a:prstGeom>
              <a:blipFill>
                <a:blip r:embed="rId22"/>
                <a:stretch>
                  <a:fillRect b="-298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5274079" y="4652363"/>
                <a:ext cx="1819275" cy="3923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,…,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079" y="4652363"/>
                <a:ext cx="1819275" cy="392343"/>
              </a:xfrm>
              <a:prstGeom prst="rect">
                <a:avLst/>
              </a:prstGeom>
              <a:blipFill>
                <a:blip r:embed="rId23"/>
                <a:stretch>
                  <a:fillRect b="-298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16</a:t>
            </a:fld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04800" y="4199656"/>
            <a:ext cx="4461164" cy="2228853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4799" y="4225437"/>
                <a:ext cx="4461165" cy="2247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2060"/>
                    </a:solidFill>
                  </a:rPr>
                  <a:t>Statistical Soundness:</a:t>
                </a:r>
              </a:p>
              <a:p>
                <a:endParaRPr lang="en-US" sz="2000" dirty="0">
                  <a:solidFill>
                    <a:srgbClr val="00206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ord</m:t>
                    </m:r>
                    <m:r>
                      <a:rPr lang="en-US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)∣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obtains correct result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Else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has sufficiently high order</a:t>
                </a:r>
              </a:p>
              <a:p>
                <a:r>
                  <a:rPr lang="en-US" sz="2000" dirty="0" smtClean="0">
                    <a:solidFill>
                      <a:srgbClr val="00206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</a:rPr>
                  <a:t> rejects after interactive phase          </a:t>
                </a:r>
              </a:p>
              <a:p>
                <a:r>
                  <a:rPr lang="en-US" sz="2000" dirty="0">
                    <a:solidFill>
                      <a:srgbClr val="002060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         </a:t>
                </a:r>
                <a:r>
                  <a:rPr lang="en-US" sz="2000" dirty="0" err="1" smtClean="0">
                    <a:solidFill>
                      <a:srgbClr val="002060"/>
                    </a:solidFill>
                  </a:rPr>
                  <a:t>w.h.p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.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4225437"/>
                <a:ext cx="4461165" cy="2247795"/>
              </a:xfrm>
              <a:prstGeom prst="rect">
                <a:avLst/>
              </a:prstGeom>
              <a:blipFill>
                <a:blip r:embed="rId24"/>
                <a:stretch>
                  <a:fillRect l="-1366" t="-1355" r="-5464" b="-3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6017996" y="1519094"/>
                <a:ext cx="2625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996" y="1519094"/>
                <a:ext cx="262572" cy="369332"/>
              </a:xfrm>
              <a:prstGeom prst="rect">
                <a:avLst/>
              </a:prstGeom>
              <a:blipFill>
                <a:blip r:embed="rId25"/>
                <a:stretch>
                  <a:fillRect l="-13953" r="-13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677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9" grpId="0"/>
      <p:bldP spid="40" grpId="0"/>
      <p:bldP spid="51" grpId="0" animBg="1"/>
      <p:bldP spid="52" grpId="0" animBg="1"/>
      <p:bldP spid="38" grpId="0" animBg="1"/>
      <p:bldP spid="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On Parameters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97" t="-14159" b="-26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42160"/>
                <a:ext cx="10515600" cy="43688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[BHR+21]: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 smtClean="0"/>
                  <a:t> has to be large to ensure soundness of polynomial commitment: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≫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𝑝𝑜𝑙𝑦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VDFs: Can adjust the cost of the initial exponentiation by adjusting time parameter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u="sng" dirty="0" smtClean="0"/>
                  <a:t>Example</a:t>
                </a:r>
              </a:p>
              <a:p>
                <a:pPr marL="0" indent="0">
                  <a:buNone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=80,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=521⇒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703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Proof size drops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DE404F"/>
                        </a:solidFill>
                        <a:latin typeface="Cambria Math" panose="02040503050406030204" pitchFamily="18" charset="0"/>
                      </a:rPr>
                      <m:t>2560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284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group elements </a:t>
                </a:r>
                <a:endParaRPr lang="en-US" dirty="0" smtClean="0">
                  <a:solidFill>
                    <a:srgbClr val="DE404F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solidFill>
                          <a:srgbClr val="DE404F"/>
                        </a:solidFill>
                        <a:latin typeface="Cambria Math" panose="02040503050406030204" pitchFamily="18" charset="0"/>
                      </a:rPr>
                      <m:t>655</m:t>
                    </m:r>
                  </m:oMath>
                </a14:m>
                <a:r>
                  <a:rPr lang="en-US" dirty="0" smtClean="0">
                    <a:solidFill>
                      <a:srgbClr val="DE404F"/>
                    </a:solidFill>
                  </a:rPr>
                  <a:t> KB </a:t>
                </a:r>
                <a:r>
                  <a:rPr lang="en-US" dirty="0" smtClean="0"/>
                  <a:t>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74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KB 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>
                  <a:solidFill>
                    <a:srgbClr val="DE404F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42160"/>
                <a:ext cx="10515600" cy="4368800"/>
              </a:xfrm>
              <a:blipFill>
                <a:blip r:embed="rId3"/>
                <a:stretch>
                  <a:fillRect l="-1217" t="-2232" b="-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94300" y="1056640"/>
                <a:ext cx="1803400" cy="829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prime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nary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300" y="1056640"/>
                <a:ext cx="1803400" cy="829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4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919941" y="5897869"/>
            <a:ext cx="4047914" cy="389283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87547792"/>
                  </p:ext>
                </p:extLst>
              </p:nvPr>
            </p:nvGraphicFramePr>
            <p:xfrm>
              <a:off x="603596" y="1971039"/>
              <a:ext cx="10984808" cy="3831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68880">
                      <a:extLst>
                        <a:ext uri="{9D8B030D-6E8A-4147-A177-3AD203B41FA5}">
                          <a16:colId xmlns:a16="http://schemas.microsoft.com/office/drawing/2014/main" val="4134227320"/>
                        </a:ext>
                      </a:extLst>
                    </a:gridCol>
                    <a:gridCol w="2244437">
                      <a:extLst>
                        <a:ext uri="{9D8B030D-6E8A-4147-A177-3AD203B41FA5}">
                          <a16:colId xmlns:a16="http://schemas.microsoft.com/office/drawing/2014/main" val="1189626646"/>
                        </a:ext>
                      </a:extLst>
                    </a:gridCol>
                    <a:gridCol w="4054763">
                      <a:extLst>
                        <a:ext uri="{9D8B030D-6E8A-4147-A177-3AD203B41FA5}">
                          <a16:colId xmlns:a16="http://schemas.microsoft.com/office/drawing/2014/main" val="3212454366"/>
                        </a:ext>
                      </a:extLst>
                    </a:gridCol>
                    <a:gridCol w="2216728">
                      <a:extLst>
                        <a:ext uri="{9D8B030D-6E8A-4147-A177-3AD203B41FA5}">
                          <a16:colId xmlns:a16="http://schemas.microsoft.com/office/drawing/2014/main" val="581299409"/>
                        </a:ext>
                      </a:extLst>
                    </a:gridCol>
                  </a:tblGrid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PoE</a:t>
                          </a:r>
                          <a:endParaRPr lang="en-US" dirty="0" smtClean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Statistically</a:t>
                          </a:r>
                          <a:r>
                            <a:rPr lang="en-US" baseline="0" dirty="0" smtClean="0"/>
                            <a:t> Sound?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Verifier’s Complexity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Proof</a:t>
                          </a:r>
                          <a:r>
                            <a:rPr lang="en-US" baseline="0" dirty="0" smtClean="0"/>
                            <a:t> Size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93799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[Wes20]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no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48100132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[Pie19]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in some</a:t>
                          </a:r>
                          <a:r>
                            <a:rPr lang="en-US" baseline="0" dirty="0" smtClean="0">
                              <a:solidFill>
                                <a:srgbClr val="002060"/>
                              </a:solidFill>
                            </a:rPr>
                            <a:t> groups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  <m:r>
                                  <a:rPr lang="en-US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b="0" dirty="0" smtClean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74227197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[BHR+21]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yes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rgbClr val="DE404F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DE404F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35741019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Our work w/o</a:t>
                          </a:r>
                          <a:r>
                            <a:rPr lang="en-US" baseline="0" dirty="0" smtClean="0">
                              <a:solidFill>
                                <a:srgbClr val="002060"/>
                              </a:solidFill>
                            </a:rPr>
                            <a:t> recursion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yes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func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rgbClr val="DE404F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func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DE404F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80374953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Our work w/</a:t>
                          </a:r>
                          <a:r>
                            <a:rPr lang="en-US" baseline="0" dirty="0" smtClean="0">
                              <a:solidFill>
                                <a:srgbClr val="002060"/>
                              </a:solidFill>
                            </a:rPr>
                            <a:t> recursion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yes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DE404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rgbClr val="DE404F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func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func>
                                  </m:e>
                                </m:func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rgbClr val="DE404F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func>
                                  </m:e>
                                </m:func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+1)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286316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87547792"/>
                  </p:ext>
                </p:extLst>
              </p:nvPr>
            </p:nvGraphicFramePr>
            <p:xfrm>
              <a:off x="603596" y="1971039"/>
              <a:ext cx="10984808" cy="3831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68880">
                      <a:extLst>
                        <a:ext uri="{9D8B030D-6E8A-4147-A177-3AD203B41FA5}">
                          <a16:colId xmlns:a16="http://schemas.microsoft.com/office/drawing/2014/main" val="4134227320"/>
                        </a:ext>
                      </a:extLst>
                    </a:gridCol>
                    <a:gridCol w="2244437">
                      <a:extLst>
                        <a:ext uri="{9D8B030D-6E8A-4147-A177-3AD203B41FA5}">
                          <a16:colId xmlns:a16="http://schemas.microsoft.com/office/drawing/2014/main" val="1189626646"/>
                        </a:ext>
                      </a:extLst>
                    </a:gridCol>
                    <a:gridCol w="4054763">
                      <a:extLst>
                        <a:ext uri="{9D8B030D-6E8A-4147-A177-3AD203B41FA5}">
                          <a16:colId xmlns:a16="http://schemas.microsoft.com/office/drawing/2014/main" val="3212454366"/>
                        </a:ext>
                      </a:extLst>
                    </a:gridCol>
                    <a:gridCol w="2216728">
                      <a:extLst>
                        <a:ext uri="{9D8B030D-6E8A-4147-A177-3AD203B41FA5}">
                          <a16:colId xmlns:a16="http://schemas.microsoft.com/office/drawing/2014/main" val="581299409"/>
                        </a:ext>
                      </a:extLst>
                    </a:gridCol>
                  </a:tblGrid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PoE</a:t>
                          </a:r>
                          <a:endParaRPr lang="en-US" dirty="0" smtClean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Statistically</a:t>
                          </a:r>
                          <a:r>
                            <a:rPr lang="en-US" baseline="0" dirty="0" smtClean="0"/>
                            <a:t> Sound?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Verifier’s Complexity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Proof</a:t>
                          </a:r>
                          <a:r>
                            <a:rPr lang="en-US" baseline="0" dirty="0" smtClean="0"/>
                            <a:t> Size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93799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[Wes20]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no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16541" t="-100952" r="-55489" b="-4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5604" t="-100952" r="-1374" b="-4009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48100132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[Pie19]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in some</a:t>
                          </a:r>
                          <a:r>
                            <a:rPr lang="en-US" baseline="0" dirty="0" smtClean="0">
                              <a:solidFill>
                                <a:srgbClr val="002060"/>
                              </a:solidFill>
                            </a:rPr>
                            <a:t> groups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16541" t="-200952" r="-55489" b="-3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5604" t="-200952" r="-1374" b="-3009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4227197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[BHR+21]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yes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16541" t="-303846" r="-55489" b="-20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5604" t="-303846" r="-1374" b="-20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5741019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Our work w/o</a:t>
                          </a:r>
                          <a:r>
                            <a:rPr lang="en-US" baseline="0" dirty="0" smtClean="0">
                              <a:solidFill>
                                <a:srgbClr val="002060"/>
                              </a:solidFill>
                            </a:rPr>
                            <a:t> recursion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yes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16541" t="-400000" r="-55489" b="-10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5604" t="-400000" r="-1374" b="-101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80374953"/>
                      </a:ext>
                    </a:extLst>
                  </a:tr>
                  <a:tr h="638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Our work w/</a:t>
                          </a:r>
                          <a:r>
                            <a:rPr lang="en-US" baseline="0" dirty="0" smtClean="0">
                              <a:solidFill>
                                <a:srgbClr val="002060"/>
                              </a:solidFill>
                            </a:rPr>
                            <a:t> recursion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yes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16541" t="-500000" r="-55489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5604" t="-500000" r="-1374" b="-1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86316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1227316"/>
                <a:ext cx="31292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</a:rPr>
                  <a:t>Cost of Verifying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PoEs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27316"/>
                <a:ext cx="3129280" cy="461665"/>
              </a:xfrm>
              <a:prstGeom prst="rect">
                <a:avLst/>
              </a:prstGeom>
              <a:blipFill>
                <a:blip r:embed="rId3"/>
                <a:stretch>
                  <a:fillRect l="-3119" t="-10526" r="-155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7509165" y="1227316"/>
            <a:ext cx="3334326" cy="3400102"/>
            <a:chOff x="7185892" y="976108"/>
            <a:chExt cx="3325090" cy="3651310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7989455" y="1376218"/>
              <a:ext cx="858982" cy="3251200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7185892" y="976108"/>
              <a:ext cx="3325090" cy="429671"/>
              <a:chOff x="4433455" y="868368"/>
              <a:chExt cx="3325090" cy="429671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4433455" y="868368"/>
                <a:ext cx="3325090" cy="429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2060"/>
                    </a:solidFill>
                  </a:rPr>
                  <a:t>Verifier’s complexity increases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433455" y="868368"/>
                <a:ext cx="3325090" cy="400110"/>
              </a:xfrm>
              <a:prstGeom prst="rect">
                <a:avLst/>
              </a:prstGeom>
              <a:noFill/>
              <a:ln w="190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4660207" y="5703905"/>
            <a:ext cx="3417455" cy="761353"/>
            <a:chOff x="3537527" y="5671127"/>
            <a:chExt cx="3417455" cy="761353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5717309" y="5671127"/>
              <a:ext cx="1237673" cy="38792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3537527" y="5724594"/>
              <a:ext cx="2179782" cy="707886"/>
              <a:chOff x="4124036" y="2301131"/>
              <a:chExt cx="2179782" cy="707886"/>
            </a:xfrm>
            <a:solidFill>
              <a:schemeClr val="bg1"/>
            </a:solidFill>
          </p:grpSpPr>
          <p:sp>
            <p:nvSpPr>
              <p:cNvPr id="17" name="Rectangle 16"/>
              <p:cNvSpPr/>
              <p:nvPr/>
            </p:nvSpPr>
            <p:spPr>
              <a:xfrm>
                <a:off x="4125422" y="2301131"/>
                <a:ext cx="2177010" cy="707886"/>
              </a:xfrm>
              <a:prstGeom prst="rect">
                <a:avLst/>
              </a:prstGeom>
              <a:grpFill/>
              <a:ln w="190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124036" y="2301131"/>
                <a:ext cx="2179782" cy="707886"/>
              </a:xfrm>
              <a:prstGeom prst="rect">
                <a:avLst/>
              </a:prstGeom>
              <a:grpFill/>
              <a:ln w="190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2060"/>
                    </a:solidFill>
                  </a:rPr>
                  <a:t>Solve via recursion and batching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9171709" y="6027003"/>
            <a:ext cx="3020291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2060"/>
                </a:solidFill>
              </a:rPr>
              <a:t>Questions?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44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Proofs of Exponentiation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649750"/>
                <a:ext cx="10515600" cy="221534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ord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 smtClean="0"/>
                  <a:t> is known: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𝒫</m:t>
                    </m:r>
                  </m:oMath>
                </a14:m>
                <a:r>
                  <a:rPr lang="en-US" b="0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b="0" dirty="0" smtClean="0"/>
                  <a:t>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ord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US" b="0" dirty="0" smtClean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b="0" dirty="0" smtClean="0"/>
                  <a:t>.</a:t>
                </a:r>
              </a:p>
              <a:p>
                <a:r>
                  <a:rPr lang="en-US" dirty="0" smtClean="0"/>
                  <a:t>Otherwise</a:t>
                </a:r>
                <a:r>
                  <a:rPr lang="en-US" b="0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𝒫</m:t>
                    </m:r>
                  </m:oMath>
                </a14:m>
                <a:r>
                  <a:rPr lang="en-US" b="0" dirty="0" smtClean="0"/>
                  <a:t> performs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b="0" dirty="0" smtClean="0"/>
                  <a:t> sequential exponentiations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→…→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sup>
                    </m:sSup>
                  </m:oMath>
                </a14:m>
                <a:endParaRPr lang="en-US" sz="2600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b="0" dirty="0" smtClean="0"/>
                  <a:t>and sends a </a:t>
                </a:r>
                <a:r>
                  <a:rPr lang="en-US" b="0" i="1" dirty="0" smtClean="0"/>
                  <a:t>Proof of Exponentiation </a:t>
                </a:r>
                <a:r>
                  <a:rPr lang="en-US" b="0" dirty="0" smtClean="0"/>
                  <a:t>(</a:t>
                </a:r>
                <a:r>
                  <a:rPr lang="en-US" b="0" dirty="0" err="1" smtClean="0"/>
                  <a:t>PoE</a:t>
                </a:r>
                <a:r>
                  <a:rPr lang="en-US" dirty="0" smtClean="0"/>
                  <a:t>)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Cost of computing and verifying the proof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649750"/>
                <a:ext cx="10515600" cy="2215341"/>
              </a:xfrm>
              <a:blipFill>
                <a:blip r:embed="rId2"/>
                <a:stretch>
                  <a:fillRect l="-928" t="-5785" b="-7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3523996" y="1693268"/>
            <a:ext cx="5144008" cy="1438275"/>
            <a:chOff x="3194685" y="1173163"/>
            <a:chExt cx="5144008" cy="143827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4685" y="1173163"/>
              <a:ext cx="1438275" cy="143827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3085" y="1174496"/>
              <a:ext cx="1435608" cy="1435608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5141076" y="1310109"/>
            <a:ext cx="1808480" cy="1076960"/>
            <a:chOff x="5193093" y="986473"/>
            <a:chExt cx="1808480" cy="1076960"/>
          </a:xfrm>
        </p:grpSpPr>
        <p:sp>
          <p:nvSpPr>
            <p:cNvPr id="10" name="Oval Callout 9"/>
            <p:cNvSpPr/>
            <p:nvPr/>
          </p:nvSpPr>
          <p:spPr>
            <a:xfrm>
              <a:off x="5193093" y="986473"/>
              <a:ext cx="1808480" cy="1076960"/>
            </a:xfrm>
            <a:prstGeom prst="wedgeEllipseCallou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5382073" y="1345128"/>
                  <a:ext cx="1430520" cy="3596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p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US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sz="2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2073" y="1345128"/>
                  <a:ext cx="1430520" cy="359650"/>
                </a:xfrm>
                <a:prstGeom prst="rect">
                  <a:avLst/>
                </a:prstGeom>
                <a:blipFill>
                  <a:blip r:embed="rId5"/>
                  <a:stretch>
                    <a:fillRect l="-2137" r="-2991" b="-220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TextBox 14"/>
          <p:cNvSpPr txBox="1"/>
          <p:nvPr/>
        </p:nvSpPr>
        <p:spPr>
          <a:xfrm>
            <a:off x="8480044" y="1080968"/>
            <a:ext cx="375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?</a:t>
            </a:r>
            <a:endParaRPr lang="en-US" sz="32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91585" y="3148436"/>
                <a:ext cx="3030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𝒫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585" y="3148436"/>
                <a:ext cx="303095" cy="369332"/>
              </a:xfrm>
              <a:prstGeom prst="rect">
                <a:avLst/>
              </a:prstGeom>
              <a:blipFill>
                <a:blip r:embed="rId6"/>
                <a:stretch>
                  <a:fillRect l="-22000" r="-2000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805865" y="3178612"/>
                <a:ext cx="288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𝒱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865" y="3178612"/>
                <a:ext cx="288669" cy="369332"/>
              </a:xfrm>
              <a:prstGeom prst="rect">
                <a:avLst/>
              </a:prstGeom>
              <a:blipFill>
                <a:blip r:embed="rId7"/>
                <a:stretch>
                  <a:fillRect l="-22917" r="-2083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960937" y="2412405"/>
            <a:ext cx="2270125" cy="461665"/>
            <a:chOff x="4962271" y="1965249"/>
            <a:chExt cx="2270125" cy="461665"/>
          </a:xfrm>
        </p:grpSpPr>
        <p:cxnSp>
          <p:nvCxnSpPr>
            <p:cNvPr id="18" name="Straight Arrow Connector 17"/>
            <p:cNvCxnSpPr/>
            <p:nvPr/>
          </p:nvCxnSpPr>
          <p:spPr>
            <a:xfrm flipV="1">
              <a:off x="4962271" y="2373745"/>
              <a:ext cx="2270125" cy="92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533915" y="1965249"/>
              <a:ext cx="11268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>
                  <a:solidFill>
                    <a:srgbClr val="002060"/>
                  </a:solidFill>
                </a:rPr>
                <a:t>PoE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801189" y="881447"/>
            <a:ext cx="2488255" cy="840471"/>
            <a:chOff x="4801189" y="881447"/>
            <a:chExt cx="2488255" cy="8404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5573933" y="881447"/>
                  <a:ext cx="10441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3933" y="881447"/>
                  <a:ext cx="1044132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7558" t="-4444" r="-6977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/>
            <p:cNvCxnSpPr/>
            <p:nvPr/>
          </p:nvCxnSpPr>
          <p:spPr>
            <a:xfrm flipH="1">
              <a:off x="4801189" y="1174150"/>
              <a:ext cx="640504" cy="5477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6750304" y="1175068"/>
              <a:ext cx="539140" cy="4906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246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PoE</a:t>
            </a:r>
            <a:r>
              <a:rPr lang="en-US" dirty="0" smtClean="0"/>
              <a:t> Applications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Verifiable Delay Functions (VDFs) [BBBF18, Pie19, Wes20]:</a:t>
                </a:r>
              </a:p>
              <a:p>
                <a:pPr lvl="1"/>
                <a:r>
                  <a:rPr lang="en-US" dirty="0" smtClean="0"/>
                  <a:t>Verifiable: </a:t>
                </a:r>
                <a:r>
                  <a:rPr lang="en-US" dirty="0"/>
                  <a:t>given a proof, everyone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can efficiently </a:t>
                </a:r>
                <a:r>
                  <a:rPr lang="en-US" dirty="0"/>
                  <a:t>and soundly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verify</a:t>
                </a:r>
                <a:r>
                  <a:rPr lang="en-US" dirty="0"/>
                  <a:t> correctness of the </a:t>
                </a:r>
                <a:r>
                  <a:rPr lang="en-US" dirty="0" smtClean="0"/>
                  <a:t>result</a:t>
                </a:r>
              </a:p>
              <a:p>
                <a:pPr lvl="1"/>
                <a:r>
                  <a:rPr lang="en-US" dirty="0" smtClean="0"/>
                  <a:t>Delay: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can’t be computed faster than </a:t>
                </a:r>
                <a:r>
                  <a:rPr lang="en-US" dirty="0" smtClean="0"/>
                  <a:t>a given time parameter</a:t>
                </a:r>
                <a:r>
                  <a:rPr lang="en-US" dirty="0" smtClean="0">
                    <a:solidFill>
                      <a:srgbClr val="DE404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DE404F"/>
                    </a:solidFill>
                  </a:rPr>
                  <a:t> </a:t>
                </a:r>
                <a:r>
                  <a:rPr lang="en-US" dirty="0" smtClean="0"/>
                  <a:t>even with parallelization</a:t>
                </a:r>
              </a:p>
              <a:p>
                <a:pPr lvl="1"/>
                <a:r>
                  <a:rPr lang="en-US" dirty="0" smtClean="0"/>
                  <a:t>Function: unique output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Time- </a:t>
                </a:r>
                <a:r>
                  <a:rPr lang="en-US" dirty="0"/>
                  <a:t>and </a:t>
                </a:r>
                <a:r>
                  <a:rPr lang="en-US" dirty="0" smtClean="0"/>
                  <a:t>Space-Efficient Arguments for NP [BHR+21]:</a:t>
                </a:r>
              </a:p>
              <a:p>
                <a:pPr lvl="1"/>
                <a:r>
                  <a:rPr lang="en-US" dirty="0" err="1" smtClean="0"/>
                  <a:t>PoEs</a:t>
                </a:r>
                <a:r>
                  <a:rPr lang="en-US" dirty="0" smtClean="0"/>
                  <a:t> as building blocks in polynomial commitment scheme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9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0993"/>
            <a:ext cx="10515600" cy="11360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PoE</a:t>
            </a:r>
            <a:r>
              <a:rPr lang="en-US" sz="3200" dirty="0" smtClean="0"/>
              <a:t> Constructions and Properties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Technical Overview: Our </a:t>
            </a:r>
            <a:r>
              <a:rPr lang="en-US" sz="3200" dirty="0" err="1" smtClean="0"/>
              <a:t>PoE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70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0993"/>
            <a:ext cx="10515600" cy="11360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err="1" smtClean="0"/>
              <a:t>PoE</a:t>
            </a:r>
            <a:r>
              <a:rPr lang="en-US" sz="3200" b="1" dirty="0" smtClean="0"/>
              <a:t> Constructions and Properties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Technical Overview: Our </a:t>
            </a:r>
            <a:r>
              <a:rPr lang="en-US" sz="3200" dirty="0" err="1" smtClean="0"/>
              <a:t>PoE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76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Protocols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909955" y="4591553"/>
                <a:ext cx="1044384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 smtClean="0">
                    <a:solidFill>
                      <a:srgbClr val="002060"/>
                    </a:solidFill>
                  </a:rPr>
                  <a:t>Statistical </a:t>
                </a:r>
                <a:r>
                  <a:rPr lang="en-US" sz="2400" b="1" dirty="0">
                    <a:solidFill>
                      <a:srgbClr val="002060"/>
                    </a:solidFill>
                  </a:rPr>
                  <a:t>Soundness: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Cheating</a:t>
                </a:r>
                <a:r>
                  <a:rPr lang="en-US" sz="24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𝒫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400" dirty="0">
                    <a:solidFill>
                      <a:srgbClr val="002060"/>
                    </a:solidFill>
                  </a:rPr>
                  <a:t>is computationally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unbounded</a:t>
                </a:r>
              </a:p>
              <a:p>
                <a:endParaRPr lang="en-US" sz="2400" dirty="0" smtClean="0">
                  <a:solidFill>
                    <a:srgbClr val="00206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 smtClean="0">
                    <a:solidFill>
                      <a:srgbClr val="002060"/>
                    </a:solidFill>
                  </a:rPr>
                  <a:t>Computational </a:t>
                </a:r>
                <a:r>
                  <a:rPr lang="en-US" sz="2400" b="1" dirty="0">
                    <a:solidFill>
                      <a:srgbClr val="002060"/>
                    </a:solidFill>
                  </a:rPr>
                  <a:t>Soundness</a:t>
                </a:r>
                <a:r>
                  <a:rPr lang="en-US" sz="2400" b="1" dirty="0" smtClean="0">
                    <a:solidFill>
                      <a:srgbClr val="002060"/>
                    </a:solidFill>
                  </a:rPr>
                  <a:t>: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Cheating</a:t>
                </a:r>
                <a:r>
                  <a:rPr lang="en-US" sz="24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𝒫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400" dirty="0">
                    <a:solidFill>
                      <a:srgbClr val="002060"/>
                    </a:solidFill>
                  </a:rPr>
                  <a:t>is </a:t>
                </a:r>
                <a:r>
                  <a:rPr lang="en-US" sz="2400" dirty="0" err="1">
                    <a:solidFill>
                      <a:srgbClr val="002060"/>
                    </a:solidFill>
                  </a:rPr>
                  <a:t>polynomially</a:t>
                </a:r>
                <a:r>
                  <a:rPr lang="en-US" sz="2400" dirty="0">
                    <a:solidFill>
                      <a:srgbClr val="00206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bounded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55" y="4591553"/>
                <a:ext cx="10443845" cy="1200329"/>
              </a:xfrm>
              <a:prstGeom prst="rect">
                <a:avLst/>
              </a:prstGeom>
              <a:blipFill>
                <a:blip r:embed="rId2"/>
                <a:stretch>
                  <a:fillRect l="-758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19631" y="1246485"/>
                <a:ext cx="4150821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 smtClean="0">
                    <a:solidFill>
                      <a:srgbClr val="002060"/>
                    </a:solidFill>
                  </a:rPr>
                  <a:t>Completeness: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If statement is true,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accepts with probability 1</a:t>
                </a:r>
              </a:p>
              <a:p>
                <a:endParaRPr lang="en-US" sz="2400" dirty="0">
                  <a:solidFill>
                    <a:srgbClr val="00206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 smtClean="0">
                    <a:solidFill>
                      <a:srgbClr val="002060"/>
                    </a:solidFill>
                  </a:rPr>
                  <a:t>Soundness: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If statement is false,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rejects with high probability</a:t>
                </a:r>
              </a:p>
              <a:p>
                <a:endParaRPr lang="en-US" sz="2400" dirty="0" smtClean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631" y="1246485"/>
                <a:ext cx="4150821" cy="3416320"/>
              </a:xfrm>
              <a:prstGeom prst="rect">
                <a:avLst/>
              </a:prstGeom>
              <a:blipFill>
                <a:blip r:embed="rId3"/>
                <a:stretch>
                  <a:fillRect l="-2056" t="-1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3028641" y="2379390"/>
            <a:ext cx="1221306" cy="285259"/>
            <a:chOff x="3028641" y="2379390"/>
            <a:chExt cx="1221306" cy="285259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3028641" y="2664649"/>
              <a:ext cx="12213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3539584" y="2379390"/>
                  <a:ext cx="19774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9584" y="2379390"/>
                  <a:ext cx="197746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8750" r="-156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/>
          <p:cNvSpPr txBox="1"/>
          <p:nvPr/>
        </p:nvSpPr>
        <p:spPr>
          <a:xfrm>
            <a:off x="6313054" y="306185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3028641" y="2983422"/>
            <a:ext cx="1221306" cy="500504"/>
            <a:chOff x="3028641" y="2983422"/>
            <a:chExt cx="1221306" cy="500504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3028641" y="3483926"/>
              <a:ext cx="12196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3507436" y="3206405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7436" y="3206405"/>
                  <a:ext cx="226023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514622" y="2983422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4622" y="2983422"/>
                  <a:ext cx="226023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Arrow Connector 8"/>
            <p:cNvCxnSpPr/>
            <p:nvPr/>
          </p:nvCxnSpPr>
          <p:spPr>
            <a:xfrm>
              <a:off x="3028641" y="3223449"/>
              <a:ext cx="12213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028641" y="2683627"/>
            <a:ext cx="1219633" cy="276999"/>
            <a:chOff x="3028641" y="2683627"/>
            <a:chExt cx="1219633" cy="2769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537981" y="2683627"/>
                  <a:ext cx="19934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en-US" b="0" dirty="0" smtClean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7981" y="2683627"/>
                  <a:ext cx="199349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2424" t="-2174" r="-36364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/>
            <p:cNvCxnSpPr/>
            <p:nvPr/>
          </p:nvCxnSpPr>
          <p:spPr>
            <a:xfrm flipH="1">
              <a:off x="3028641" y="2943599"/>
              <a:ext cx="12196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870261" y="1333574"/>
            <a:ext cx="2663036" cy="915503"/>
            <a:chOff x="1870261" y="1333574"/>
            <a:chExt cx="2663036" cy="915503"/>
          </a:xfrm>
        </p:grpSpPr>
        <p:sp>
          <p:nvSpPr>
            <p:cNvPr id="7" name="Rounded Rectangle 6"/>
            <p:cNvSpPr/>
            <p:nvPr/>
          </p:nvSpPr>
          <p:spPr>
            <a:xfrm>
              <a:off x="2737896" y="1333574"/>
              <a:ext cx="1795401" cy="39583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4082791" y="1869733"/>
              <a:ext cx="442305" cy="379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2710506" y="1869732"/>
              <a:ext cx="435247" cy="3793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985036" y="1729411"/>
              <a:ext cx="0" cy="4153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870261" y="1392992"/>
                  <a:ext cx="2295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70261" y="1392992"/>
                  <a:ext cx="229550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6216" r="-135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3007575" y="1337287"/>
                  <a:ext cx="13877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statement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US" dirty="0" smtClean="0"/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7575" y="1337287"/>
                  <a:ext cx="1387764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3509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Group 38"/>
          <p:cNvGrpSpPr/>
          <p:nvPr/>
        </p:nvGrpSpPr>
        <p:grpSpPr>
          <a:xfrm>
            <a:off x="1232177" y="2260033"/>
            <a:ext cx="4703410" cy="1761388"/>
            <a:chOff x="1232177" y="2260033"/>
            <a:chExt cx="4703410" cy="1761388"/>
          </a:xfrm>
        </p:grpSpPr>
        <p:pic>
          <p:nvPicPr>
            <p:cNvPr id="17" name="Content Placeholder 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2177" y="2260033"/>
              <a:ext cx="1505719" cy="1484389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9868" y="2260033"/>
              <a:ext cx="1505719" cy="1484389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870261" y="3744422"/>
                  <a:ext cx="22852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𝒫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70261" y="3744422"/>
                  <a:ext cx="228524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27027" r="-21622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5074075" y="3744422"/>
                  <a:ext cx="21730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𝒱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4075" y="3744422"/>
                  <a:ext cx="217303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5000" r="-22222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Group 44"/>
          <p:cNvGrpSpPr/>
          <p:nvPr/>
        </p:nvGrpSpPr>
        <p:grpSpPr>
          <a:xfrm>
            <a:off x="909954" y="1056641"/>
            <a:ext cx="6229755" cy="3118196"/>
            <a:chOff x="909954" y="1056641"/>
            <a:chExt cx="6229755" cy="3118196"/>
          </a:xfrm>
        </p:grpSpPr>
        <p:cxnSp>
          <p:nvCxnSpPr>
            <p:cNvPr id="34" name="Straight Arrow Connector 33"/>
            <p:cNvCxnSpPr>
              <a:endCxn id="6" idx="1"/>
            </p:cNvCxnSpPr>
            <p:nvPr/>
          </p:nvCxnSpPr>
          <p:spPr>
            <a:xfrm>
              <a:off x="5765938" y="3582754"/>
              <a:ext cx="447705" cy="8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909954" y="1056641"/>
              <a:ext cx="6229755" cy="3118196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13643" y="3260421"/>
            <a:ext cx="101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ccept/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reject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15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AutoShape 35"/>
          <p:cNvSpPr>
            <a:spLocks noChangeAspect="1" noChangeArrowheads="1" noTextEdit="1"/>
          </p:cNvSpPr>
          <p:nvPr/>
        </p:nvSpPr>
        <p:spPr bwMode="auto">
          <a:xfrm>
            <a:off x="-4763" y="1114741"/>
            <a:ext cx="12201526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</a:t>
            </a:r>
            <a:r>
              <a:rPr lang="en-US" dirty="0" err="1" smtClean="0"/>
              <a:t>PoEs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561317" y="2031843"/>
            <a:ext cx="2856308" cy="1485109"/>
            <a:chOff x="595595" y="1823640"/>
            <a:chExt cx="2856308" cy="1485109"/>
          </a:xfrm>
        </p:grpSpPr>
        <p:sp>
          <p:nvSpPr>
            <p:cNvPr id="9" name="Rounded Rectangle 8"/>
            <p:cNvSpPr/>
            <p:nvPr/>
          </p:nvSpPr>
          <p:spPr>
            <a:xfrm>
              <a:off x="1933956" y="1823640"/>
              <a:ext cx="246888" cy="24384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326729" y="2153920"/>
              <a:ext cx="268605" cy="2336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1686560" y="2987824"/>
              <a:ext cx="7416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1958431" y="2667704"/>
                  <a:ext cx="1979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8431" y="2667704"/>
                  <a:ext cx="19793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1250" r="-2812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6" name="Straight Arrow Connector 75"/>
            <p:cNvCxnSpPr/>
            <p:nvPr/>
          </p:nvCxnSpPr>
          <p:spPr>
            <a:xfrm flipH="1">
              <a:off x="1493361" y="2153919"/>
              <a:ext cx="264319" cy="2336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1972441" y="2299898"/>
                  <a:ext cx="1699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$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2441" y="2299898"/>
                  <a:ext cx="169918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2857" t="-4348" r="-39286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8" name="Straight Arrow Connector 77"/>
            <p:cNvCxnSpPr/>
            <p:nvPr/>
          </p:nvCxnSpPr>
          <p:spPr>
            <a:xfrm flipH="1">
              <a:off x="1687068" y="2616904"/>
              <a:ext cx="7406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9" name="Content Placeholder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5595" y="2394349"/>
              <a:ext cx="914400" cy="914400"/>
            </a:xfrm>
            <a:prstGeom prst="rect">
              <a:avLst/>
            </a:prstGeom>
          </p:spPr>
        </p:pic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7503" y="2394349"/>
              <a:ext cx="914400" cy="914400"/>
            </a:xfrm>
            <a:prstGeom prst="rect">
              <a:avLst/>
            </a:prstGeom>
          </p:spPr>
        </p:pic>
      </p:grpSp>
      <p:grpSp>
        <p:nvGrpSpPr>
          <p:cNvPr id="94" name="Group 93"/>
          <p:cNvGrpSpPr/>
          <p:nvPr/>
        </p:nvGrpSpPr>
        <p:grpSpPr>
          <a:xfrm>
            <a:off x="4733174" y="1846013"/>
            <a:ext cx="2899243" cy="2309527"/>
            <a:chOff x="4467674" y="1964355"/>
            <a:chExt cx="2899243" cy="2309527"/>
          </a:xfrm>
        </p:grpSpPr>
        <p:pic>
          <p:nvPicPr>
            <p:cNvPr id="18" name="Content Placeholder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7674" y="2638662"/>
              <a:ext cx="914400" cy="9144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2517" y="2638662"/>
              <a:ext cx="914400" cy="914400"/>
            </a:xfrm>
            <a:prstGeom prst="rect">
              <a:avLst/>
            </a:prstGeom>
          </p:spPr>
        </p:pic>
        <p:cxnSp>
          <p:nvCxnSpPr>
            <p:cNvPr id="21" name="Straight Arrow Connector 20"/>
            <p:cNvCxnSpPr/>
            <p:nvPr/>
          </p:nvCxnSpPr>
          <p:spPr>
            <a:xfrm flipH="1">
              <a:off x="5235546" y="2299899"/>
              <a:ext cx="340148" cy="3126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253127" y="2273887"/>
              <a:ext cx="338328" cy="3108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91"/>
            <p:cNvGrpSpPr/>
            <p:nvPr/>
          </p:nvGrpSpPr>
          <p:grpSpPr>
            <a:xfrm>
              <a:off x="5543570" y="1964355"/>
              <a:ext cx="741680" cy="2309527"/>
              <a:chOff x="5585925" y="1894314"/>
              <a:chExt cx="741680" cy="2309527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5585925" y="3880167"/>
                <a:ext cx="74168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5810058" y="3559097"/>
                    <a:ext cx="29341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10058" y="3559097"/>
                    <a:ext cx="293414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0833" r="-6250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1" name="Straight Arrow Connector 30"/>
              <p:cNvCxnSpPr/>
              <p:nvPr/>
            </p:nvCxnSpPr>
            <p:spPr>
              <a:xfrm flipH="1">
                <a:off x="5586433" y="3192242"/>
                <a:ext cx="74066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ounded Rectangle 31"/>
              <p:cNvSpPr/>
              <p:nvPr/>
            </p:nvSpPr>
            <p:spPr>
              <a:xfrm>
                <a:off x="5833321" y="3265070"/>
                <a:ext cx="246888" cy="243840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5843754" y="3926842"/>
                    <a:ext cx="22602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5" name="TextBox 3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43754" y="3926842"/>
                    <a:ext cx="226023" cy="276999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5871806" y="2912138"/>
                    <a:ext cx="169918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$</m:t>
                          </m:r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TextBox 3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71806" y="2912138"/>
                    <a:ext cx="169918" cy="27699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42857" t="-4444" r="-39286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6" name="Rounded Rectangle 85"/>
              <p:cNvSpPr/>
              <p:nvPr/>
            </p:nvSpPr>
            <p:spPr>
              <a:xfrm>
                <a:off x="5833321" y="1894314"/>
                <a:ext cx="246888" cy="243840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7" name="Straight Arrow Connector 86"/>
              <p:cNvCxnSpPr/>
              <p:nvPr/>
            </p:nvCxnSpPr>
            <p:spPr>
              <a:xfrm>
                <a:off x="5585925" y="2597092"/>
                <a:ext cx="74168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TextBox 87"/>
                  <p:cNvSpPr txBox="1"/>
                  <p:nvPr/>
                </p:nvSpPr>
                <p:spPr>
                  <a:xfrm>
                    <a:off x="5812720" y="2279219"/>
                    <a:ext cx="28809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8" name="TextBox 8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12720" y="2279219"/>
                    <a:ext cx="288091" cy="276999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21277" r="-8511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89" name="Group 88"/>
              <p:cNvGrpSpPr/>
              <p:nvPr/>
            </p:nvGrpSpPr>
            <p:grpSpPr>
              <a:xfrm>
                <a:off x="5633658" y="2700779"/>
                <a:ext cx="646214" cy="243840"/>
                <a:chOff x="5624259" y="2700589"/>
                <a:chExt cx="646214" cy="243840"/>
              </a:xfrm>
            </p:grpSpPr>
            <p:sp>
              <p:nvSpPr>
                <p:cNvPr id="90" name="Rounded Rectangle 89"/>
                <p:cNvSpPr/>
                <p:nvPr/>
              </p:nvSpPr>
              <p:spPr>
                <a:xfrm>
                  <a:off x="6023585" y="2700589"/>
                  <a:ext cx="246888" cy="243840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ounded Rectangle 90"/>
                <p:cNvSpPr/>
                <p:nvPr/>
              </p:nvSpPr>
              <p:spPr>
                <a:xfrm>
                  <a:off x="5624259" y="2700589"/>
                  <a:ext cx="246888" cy="243840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17" name="Group 116"/>
          <p:cNvGrpSpPr/>
          <p:nvPr/>
        </p:nvGrpSpPr>
        <p:grpSpPr>
          <a:xfrm>
            <a:off x="8207676" y="1834641"/>
            <a:ext cx="3966855" cy="2359530"/>
            <a:chOff x="8207676" y="1834641"/>
            <a:chExt cx="3966855" cy="2359530"/>
          </a:xfrm>
        </p:grpSpPr>
        <p:grpSp>
          <p:nvGrpSpPr>
            <p:cNvPr id="99" name="Group 98"/>
            <p:cNvGrpSpPr/>
            <p:nvPr/>
          </p:nvGrpSpPr>
          <p:grpSpPr>
            <a:xfrm>
              <a:off x="8207676" y="1834641"/>
              <a:ext cx="3966855" cy="2359530"/>
              <a:chOff x="7755213" y="1873798"/>
              <a:chExt cx="3966855" cy="2359530"/>
            </a:xfrm>
          </p:grpSpPr>
          <p:pic>
            <p:nvPicPr>
              <p:cNvPr id="43" name="Content Placeholder 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55213" y="25479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07668" y="2545429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96" name="Group 95"/>
              <p:cNvGrpSpPr/>
              <p:nvPr/>
            </p:nvGrpSpPr>
            <p:grpSpPr>
              <a:xfrm>
                <a:off x="8769271" y="1873798"/>
                <a:ext cx="1929670" cy="2359530"/>
                <a:chOff x="8769271" y="1873798"/>
                <a:chExt cx="1929670" cy="2359530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9232135" y="1873798"/>
                  <a:ext cx="1003942" cy="243840"/>
                  <a:chOff x="9189042" y="1873798"/>
                  <a:chExt cx="1003942" cy="243840"/>
                </a:xfrm>
              </p:grpSpPr>
              <p:sp>
                <p:nvSpPr>
                  <p:cNvPr id="46" name="Rounded Rectangle 45"/>
                  <p:cNvSpPr/>
                  <p:nvPr/>
                </p:nvSpPr>
                <p:spPr>
                  <a:xfrm>
                    <a:off x="9946096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Rounded Rectangle 46"/>
                  <p:cNvSpPr/>
                  <p:nvPr/>
                </p:nvSpPr>
                <p:spPr>
                  <a:xfrm>
                    <a:off x="9567569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Rounded Rectangle 47"/>
                  <p:cNvSpPr/>
                  <p:nvPr/>
                </p:nvSpPr>
                <p:spPr>
                  <a:xfrm>
                    <a:off x="9189042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5" name="TextBox 54"/>
                    <p:cNvSpPr txBox="1"/>
                    <p:nvPr/>
                  </p:nvSpPr>
                  <p:spPr>
                    <a:xfrm>
                      <a:off x="8912888" y="2299899"/>
                      <a:ext cx="1642437" cy="2891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1,1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2,1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,1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5" name="TextBox 5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12888" y="2299899"/>
                      <a:ext cx="1642437" cy="289182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 l="-2963" r="-1111" b="-234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95" name="Group 94"/>
                <p:cNvGrpSpPr/>
                <p:nvPr/>
              </p:nvGrpSpPr>
              <p:grpSpPr>
                <a:xfrm>
                  <a:off x="8843503" y="2740715"/>
                  <a:ext cx="1781207" cy="243840"/>
                  <a:chOff x="8788154" y="2740715"/>
                  <a:chExt cx="1781207" cy="243840"/>
                </a:xfrm>
              </p:grpSpPr>
              <p:sp>
                <p:nvSpPr>
                  <p:cNvPr id="45" name="Rounded Rectangle 44"/>
                  <p:cNvSpPr/>
                  <p:nvPr/>
                </p:nvSpPr>
                <p:spPr>
                  <a:xfrm>
                    <a:off x="8788154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Rounded Rectangle 48"/>
                  <p:cNvSpPr/>
                  <p:nvPr/>
                </p:nvSpPr>
                <p:spPr>
                  <a:xfrm>
                    <a:off x="10322473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ounded Rectangle 55"/>
                  <p:cNvSpPr/>
                  <p:nvPr/>
                </p:nvSpPr>
                <p:spPr>
                  <a:xfrm>
                    <a:off x="9095018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Rounded Rectangle 56"/>
                  <p:cNvSpPr/>
                  <p:nvPr/>
                </p:nvSpPr>
                <p:spPr>
                  <a:xfrm>
                    <a:off x="10015610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Rounded Rectangle 57"/>
                  <p:cNvSpPr/>
                  <p:nvPr/>
                </p:nvSpPr>
                <p:spPr>
                  <a:xfrm>
                    <a:off x="9401882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Rounded Rectangle 58"/>
                  <p:cNvSpPr/>
                  <p:nvPr/>
                </p:nvSpPr>
                <p:spPr>
                  <a:xfrm>
                    <a:off x="9708746" y="2740715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60" name="Straight Arrow Connector 59"/>
                <p:cNvCxnSpPr/>
                <p:nvPr/>
              </p:nvCxnSpPr>
              <p:spPr>
                <a:xfrm flipH="1">
                  <a:off x="8800480" y="3246744"/>
                  <a:ext cx="186725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9296486" y="2988071"/>
                      <a:ext cx="87524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$,$,…,$</m:t>
                            </m:r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TextBox 6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296486" y="2988071"/>
                      <a:ext cx="875240" cy="276999"/>
                    </a:xfrm>
                    <a:prstGeom prst="rect">
                      <a:avLst/>
                    </a:prstGeom>
                    <a:blipFill>
                      <a:blip r:embed="rId14"/>
                      <a:stretch>
                        <a:fillRect l="-7639" t="-6667" r="-7639" b="-1777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64" name="Group 63"/>
                <p:cNvGrpSpPr/>
                <p:nvPr/>
              </p:nvGrpSpPr>
              <p:grpSpPr>
                <a:xfrm>
                  <a:off x="9232135" y="3410653"/>
                  <a:ext cx="1003942" cy="243840"/>
                  <a:chOff x="9189042" y="1873798"/>
                  <a:chExt cx="1003942" cy="243840"/>
                </a:xfrm>
              </p:grpSpPr>
              <p:sp>
                <p:nvSpPr>
                  <p:cNvPr id="65" name="Rounded Rectangle 64"/>
                  <p:cNvSpPr/>
                  <p:nvPr/>
                </p:nvSpPr>
                <p:spPr>
                  <a:xfrm>
                    <a:off x="9946096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Rounded Rectangle 65"/>
                  <p:cNvSpPr/>
                  <p:nvPr/>
                </p:nvSpPr>
                <p:spPr>
                  <a:xfrm>
                    <a:off x="9567569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Rounded Rectangle 66"/>
                  <p:cNvSpPr/>
                  <p:nvPr/>
                </p:nvSpPr>
                <p:spPr>
                  <a:xfrm>
                    <a:off x="9189042" y="1873798"/>
                    <a:ext cx="246888" cy="243840"/>
                  </a:xfrm>
                  <a:prstGeom prst="round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accent6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68" name="Straight Arrow Connector 67"/>
                <p:cNvCxnSpPr/>
                <p:nvPr/>
              </p:nvCxnSpPr>
              <p:spPr>
                <a:xfrm>
                  <a:off x="8769271" y="3955290"/>
                  <a:ext cx="1929670" cy="1421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TextBox 68"/>
                    <p:cNvSpPr txBox="1"/>
                    <p:nvPr/>
                  </p:nvSpPr>
                  <p:spPr>
                    <a:xfrm>
                      <a:off x="8912888" y="3650953"/>
                      <a:ext cx="1642437" cy="28918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1,2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2,2</m:t>
                                </m:r>
                              </m:sub>
                            </m:s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,2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9" name="TextBox 6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12888" y="3650953"/>
                      <a:ext cx="1642437" cy="289182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l="-2963" r="-1111" b="-208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…</m:t>
                            </m:r>
                          </m:oMath>
                        </m:oMathPara>
                      </a14:m>
                      <a:endParaRPr lang="en-US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1" name="TextBox 7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621095" y="3956329"/>
                      <a:ext cx="226023" cy="276999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97" name="Straight Arrow Connector 96"/>
              <p:cNvCxnSpPr/>
              <p:nvPr/>
            </p:nvCxnSpPr>
            <p:spPr>
              <a:xfrm flipH="1">
                <a:off x="8669613" y="2168289"/>
                <a:ext cx="340148" cy="3126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/>
              <p:cNvCxnSpPr/>
              <p:nvPr/>
            </p:nvCxnSpPr>
            <p:spPr>
              <a:xfrm>
                <a:off x="10454203" y="2165723"/>
                <a:ext cx="338328" cy="3108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Straight Arrow Connector 115"/>
            <p:cNvCxnSpPr/>
            <p:nvPr/>
          </p:nvCxnSpPr>
          <p:spPr>
            <a:xfrm>
              <a:off x="9221734" y="2575936"/>
              <a:ext cx="1929670" cy="142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Line 37"/>
          <p:cNvSpPr>
            <a:spLocks noChangeShapeType="1"/>
          </p:cNvSpPr>
          <p:nvPr/>
        </p:nvSpPr>
        <p:spPr bwMode="auto">
          <a:xfrm>
            <a:off x="4060825" y="1160462"/>
            <a:ext cx="22140" cy="4447899"/>
          </a:xfrm>
          <a:prstGeom prst="line">
            <a:avLst/>
          </a:prstGeom>
          <a:noFill/>
          <a:ln w="12700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Line 38"/>
          <p:cNvSpPr>
            <a:spLocks noChangeShapeType="1"/>
          </p:cNvSpPr>
          <p:nvPr/>
        </p:nvSpPr>
        <p:spPr bwMode="auto">
          <a:xfrm>
            <a:off x="8126413" y="1160463"/>
            <a:ext cx="8586" cy="4447898"/>
          </a:xfrm>
          <a:prstGeom prst="line">
            <a:avLst/>
          </a:prstGeom>
          <a:noFill/>
          <a:ln w="12700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39"/>
          <p:cNvSpPr>
            <a:spLocks noChangeShapeType="1"/>
          </p:cNvSpPr>
          <p:nvPr/>
        </p:nvSpPr>
        <p:spPr bwMode="auto">
          <a:xfrm>
            <a:off x="-3175" y="1617663"/>
            <a:ext cx="8129588" cy="0"/>
          </a:xfrm>
          <a:prstGeom prst="line">
            <a:avLst/>
          </a:prstGeom>
          <a:noFill/>
          <a:ln w="12700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Line 40"/>
          <p:cNvSpPr>
            <a:spLocks noChangeShapeType="1"/>
          </p:cNvSpPr>
          <p:nvPr/>
        </p:nvSpPr>
        <p:spPr bwMode="auto">
          <a:xfrm>
            <a:off x="8126413" y="1617663"/>
            <a:ext cx="4064000" cy="0"/>
          </a:xfrm>
          <a:prstGeom prst="line">
            <a:avLst/>
          </a:prstGeom>
          <a:noFill/>
          <a:ln w="12700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41"/>
          <p:cNvSpPr>
            <a:spLocks noChangeShapeType="1"/>
          </p:cNvSpPr>
          <p:nvPr/>
        </p:nvSpPr>
        <p:spPr bwMode="auto">
          <a:xfrm>
            <a:off x="-3175" y="4362450"/>
            <a:ext cx="12193588" cy="0"/>
          </a:xfrm>
          <a:prstGeom prst="line">
            <a:avLst/>
          </a:prstGeom>
          <a:noFill/>
          <a:ln w="12700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42"/>
          <p:cNvSpPr>
            <a:spLocks noChangeShapeType="1"/>
          </p:cNvSpPr>
          <p:nvPr/>
        </p:nvSpPr>
        <p:spPr bwMode="auto">
          <a:xfrm>
            <a:off x="-3175" y="4819650"/>
            <a:ext cx="12193588" cy="0"/>
          </a:xfrm>
          <a:prstGeom prst="line">
            <a:avLst/>
          </a:prstGeom>
          <a:noFill/>
          <a:ln w="12700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43"/>
          <p:cNvSpPr>
            <a:spLocks noChangeArrowheads="1"/>
          </p:cNvSpPr>
          <p:nvPr/>
        </p:nvSpPr>
        <p:spPr bwMode="auto">
          <a:xfrm>
            <a:off x="750887" y="1201738"/>
            <a:ext cx="25832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Wesolowski</a:t>
            </a: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 [Wes20]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45"/>
          <p:cNvSpPr>
            <a:spLocks noChangeArrowheads="1"/>
          </p:cNvSpPr>
          <p:nvPr/>
        </p:nvSpPr>
        <p:spPr bwMode="auto">
          <a:xfrm>
            <a:off x="5130800" y="1201738"/>
            <a:ext cx="20939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Pietrzak [Pie19]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Rectangle 46"/>
          <p:cNvSpPr>
            <a:spLocks noChangeArrowheads="1"/>
          </p:cNvSpPr>
          <p:nvPr/>
        </p:nvSpPr>
        <p:spPr bwMode="auto">
          <a:xfrm>
            <a:off x="8905875" y="1201738"/>
            <a:ext cx="26048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Block et al. [BHR+21]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48"/>
              <p:cNvSpPr>
                <a:spLocks noChangeArrowheads="1"/>
              </p:cNvSpPr>
              <p:nvPr/>
            </p:nvSpPr>
            <p:spPr bwMode="auto">
              <a:xfrm>
                <a:off x="1163319" y="4391581"/>
                <a:ext cx="175881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alt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1 </m:t>
                    </m:r>
                  </m:oMath>
                </a14:m>
                <a:r>
                  <a:rPr kumimoji="0" lang="en-US" altLang="en-US" sz="2400" b="0" i="0" u="none" strike="noStrike" cap="none" normalizeH="0" baseline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</a:rPr>
                  <a:t>grp element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6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3319" y="4391581"/>
                <a:ext cx="1758815" cy="369332"/>
              </a:xfrm>
              <a:prstGeom prst="rect">
                <a:avLst/>
              </a:prstGeom>
              <a:blipFill>
                <a:blip r:embed="rId17"/>
                <a:stretch>
                  <a:fillRect l="-6250" t="-24590" r="-9722" b="-491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52"/>
              <p:cNvSpPr>
                <a:spLocks noChangeArrowheads="1"/>
              </p:cNvSpPr>
              <p:nvPr/>
            </p:nvSpPr>
            <p:spPr bwMode="auto">
              <a:xfrm>
                <a:off x="4919098" y="4401828"/>
                <a:ext cx="234904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en-US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kumimoji="0" lang="en-US" alt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en-US" sz="2400" b="0" i="0" u="none" strike="noStrike" cap="none" normalizeH="0" baseline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</a:rPr>
                  <a:t>grp elements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0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9098" y="4401828"/>
                <a:ext cx="2349041" cy="369332"/>
              </a:xfrm>
              <a:prstGeom prst="rect">
                <a:avLst/>
              </a:prstGeom>
              <a:blipFill>
                <a:blip r:embed="rId18"/>
                <a:stretch>
                  <a:fillRect l="-6234" t="-24590" r="-7013" b="-491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56"/>
              <p:cNvSpPr>
                <a:spLocks noChangeArrowheads="1"/>
              </p:cNvSpPr>
              <p:nvPr/>
            </p:nvSpPr>
            <p:spPr bwMode="auto">
              <a:xfrm>
                <a:off x="8955641" y="4409837"/>
                <a:ext cx="25642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alt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</a:rPr>
                      <m:t>𝜆</m:t>
                    </m:r>
                    <m:func>
                      <m:funcPr>
                        <m:ctrlP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altLang="en-US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kumimoji="0" lang="en-US" altLang="en-US" sz="2400" b="0" i="0" u="none" strike="noStrike" cap="none" normalizeH="0" baseline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alibri" panose="020F0502020204030204" pitchFamily="34" charset="0"/>
                  </a:rPr>
                  <a:t>grp elements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0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55641" y="4409837"/>
                <a:ext cx="2564292" cy="369332"/>
              </a:xfrm>
              <a:prstGeom prst="rect">
                <a:avLst/>
              </a:prstGeom>
              <a:blipFill>
                <a:blip r:embed="rId19"/>
                <a:stretch>
                  <a:fillRect l="-4276" t="-24590" r="-6413" b="-491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Rectangle 58"/>
          <p:cNvSpPr>
            <a:spLocks noChangeArrowheads="1"/>
          </p:cNvSpPr>
          <p:nvPr/>
        </p:nvSpPr>
        <p:spPr bwMode="auto">
          <a:xfrm>
            <a:off x="385762" y="4860925"/>
            <a:ext cx="34559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Adaptive Root Assumption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63"/>
          <p:cNvSpPr>
            <a:spLocks noChangeArrowheads="1"/>
          </p:cNvSpPr>
          <p:nvPr/>
        </p:nvSpPr>
        <p:spPr bwMode="auto">
          <a:xfrm>
            <a:off x="4101528" y="4869697"/>
            <a:ext cx="401097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Statistically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sound in some </a:t>
            </a:r>
            <a:r>
              <a:rPr kumimoji="0" lang="en-US" altLang="en-US" sz="24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grps</a:t>
            </a:r>
            <a:r>
              <a:rPr lang="en-US" alt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/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Low Order Assumption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64"/>
          <p:cNvSpPr>
            <a:spLocks noChangeArrowheads="1"/>
          </p:cNvSpPr>
          <p:nvPr/>
        </p:nvSpPr>
        <p:spPr bwMode="auto">
          <a:xfrm>
            <a:off x="8281120" y="4880805"/>
            <a:ext cx="385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Statistically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sound in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any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group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44" name="Group 143"/>
          <p:cNvGrpSpPr/>
          <p:nvPr/>
        </p:nvGrpSpPr>
        <p:grpSpPr>
          <a:xfrm>
            <a:off x="3264720" y="4335741"/>
            <a:ext cx="1823122" cy="1659296"/>
            <a:chOff x="3511817" y="3923332"/>
            <a:chExt cx="1823122" cy="1659296"/>
          </a:xfrm>
        </p:grpSpPr>
        <p:sp>
          <p:nvSpPr>
            <p:cNvPr id="132" name="Arc 131"/>
            <p:cNvSpPr/>
            <p:nvPr/>
          </p:nvSpPr>
          <p:spPr>
            <a:xfrm rot="8060207">
              <a:off x="3593730" y="3841419"/>
              <a:ext cx="1659296" cy="1823122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Isosceles Triangle 142"/>
            <p:cNvSpPr/>
            <p:nvPr/>
          </p:nvSpPr>
          <p:spPr>
            <a:xfrm>
              <a:off x="5034937" y="5244731"/>
              <a:ext cx="95863" cy="13669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848546" y="547721"/>
            <a:ext cx="2494909" cy="437837"/>
            <a:chOff x="5629504" y="547721"/>
            <a:chExt cx="2494909" cy="437837"/>
          </a:xfrm>
        </p:grpSpPr>
        <p:sp>
          <p:nvSpPr>
            <p:cNvPr id="100" name="Rounded Rectangle 99"/>
            <p:cNvSpPr/>
            <p:nvPr/>
          </p:nvSpPr>
          <p:spPr>
            <a:xfrm>
              <a:off x="5629504" y="547721"/>
              <a:ext cx="2494909" cy="43783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/>
                <p:cNvSpPr txBox="1"/>
                <p:nvPr/>
              </p:nvSpPr>
              <p:spPr>
                <a:xfrm>
                  <a:off x="5772712" y="604928"/>
                  <a:ext cx="2208492" cy="323422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. 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sup>
                        </m:s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02" name="TextBox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2712" y="604928"/>
                  <a:ext cx="2208492" cy="323422"/>
                </a:xfrm>
                <a:prstGeom prst="rect">
                  <a:avLst/>
                </a:prstGeom>
                <a:blipFill>
                  <a:blip r:embed="rId20"/>
                  <a:stretch>
                    <a:fillRect r="-1648" b="-20000"/>
                  </a:stretch>
                </a:blip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0"/>
          <p:cNvGrpSpPr/>
          <p:nvPr/>
        </p:nvGrpSpPr>
        <p:grpSpPr>
          <a:xfrm>
            <a:off x="2447637" y="2093716"/>
            <a:ext cx="7296727" cy="2670569"/>
            <a:chOff x="317126" y="1207972"/>
            <a:chExt cx="7296727" cy="2670569"/>
          </a:xfrm>
        </p:grpSpPr>
        <p:sp>
          <p:nvSpPr>
            <p:cNvPr id="10" name="Rectangle 9"/>
            <p:cNvSpPr/>
            <p:nvPr/>
          </p:nvSpPr>
          <p:spPr>
            <a:xfrm>
              <a:off x="317126" y="1207972"/>
              <a:ext cx="7296727" cy="26705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416757" y="1850759"/>
                  <a:ext cx="7097465" cy="1384995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b="1" u="sng" dirty="0" smtClean="0">
                      <a:solidFill>
                        <a:srgbClr val="002060"/>
                      </a:solidFill>
                    </a:rPr>
                    <a:t>Our Contribution</a:t>
                  </a:r>
                  <a:r>
                    <a:rPr lang="en-US" sz="2800" u="sng" dirty="0" smtClean="0">
                      <a:solidFill>
                        <a:srgbClr val="002060"/>
                      </a:solidFill>
                    </a:rPr>
                    <a:t>:</a:t>
                  </a:r>
                  <a:r>
                    <a:rPr lang="en-US" sz="2800" dirty="0" smtClean="0">
                      <a:solidFill>
                        <a:srgbClr val="002060"/>
                      </a:solidFill>
                    </a:rPr>
                    <a:t> </a:t>
                  </a:r>
                  <a:r>
                    <a:rPr lang="en-US" sz="2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Statistically-sound</a:t>
                  </a:r>
                  <a:r>
                    <a:rPr lang="en-US" sz="2800" dirty="0" smtClean="0">
                      <a:solidFill>
                        <a:srgbClr val="DE404F"/>
                      </a:solidFill>
                    </a:rPr>
                    <a:t> </a:t>
                  </a:r>
                  <a:r>
                    <a:rPr lang="en-US" sz="2800" dirty="0" err="1" smtClean="0">
                      <a:solidFill>
                        <a:srgbClr val="002060"/>
                      </a:solidFill>
                    </a:rPr>
                    <a:t>PoE</a:t>
                  </a:r>
                  <a:r>
                    <a:rPr lang="en-US" sz="2800" dirty="0" smtClean="0">
                      <a:solidFill>
                        <a:srgbClr val="002060"/>
                      </a:solidFill>
                    </a:rPr>
                    <a:t> that </a:t>
                  </a:r>
                  <a:r>
                    <a:rPr lang="en-US" sz="2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reduces </a:t>
                  </a:r>
                  <a:r>
                    <a:rPr lang="en-US" sz="28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proof size </a:t>
                  </a:r>
                  <a:r>
                    <a:rPr lang="en-US" sz="2800" dirty="0">
                      <a:solidFill>
                        <a:srgbClr val="002060"/>
                      </a:solidFill>
                    </a:rPr>
                    <a:t>of [BHR+21] by almost </a:t>
                  </a:r>
                  <a:r>
                    <a:rPr lang="en-US" sz="28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one order of </a:t>
                  </a:r>
                  <a:r>
                    <a:rPr lang="en-US" sz="2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magnitude</a:t>
                  </a:r>
                  <a:r>
                    <a:rPr lang="en-US" sz="2800" dirty="0"/>
                    <a:t> </a:t>
                  </a:r>
                  <a:r>
                    <a:rPr lang="en-US" sz="2800" dirty="0" smtClean="0">
                      <a:solidFill>
                        <a:srgbClr val="002060"/>
                      </a:solidFill>
                    </a:rPr>
                    <a:t>for</a:t>
                  </a:r>
                  <a:r>
                    <a:rPr lang="en-US" sz="2800" dirty="0" smtClean="0"/>
                    <a:t> </a:t>
                  </a:r>
                  <a14:m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r>
                    <a:rPr lang="en-US" sz="2800" dirty="0" smtClean="0">
                      <a:solidFill>
                        <a:srgbClr val="002060"/>
                      </a:solidFill>
                    </a:rPr>
                    <a:t> of a special form</a:t>
                  </a:r>
                  <a:endParaRPr lang="en-US" sz="28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757" y="1850759"/>
                  <a:ext cx="7097465" cy="1384995"/>
                </a:xfrm>
                <a:prstGeom prst="rect">
                  <a:avLst/>
                </a:prstGeom>
                <a:blipFill>
                  <a:blip r:embed="rId21"/>
                  <a:stretch>
                    <a:fillRect t="-4405" r="-687" b="-11894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4927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Statistical Soundness for </a:t>
            </a:r>
            <a:r>
              <a:rPr lang="en-US" dirty="0" err="1" smtClean="0"/>
              <a:t>PoEs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Polynomial Commitment [BHR+21]: </a:t>
            </a:r>
            <a:r>
              <a:rPr lang="en-US" dirty="0"/>
              <a:t>S</a:t>
            </a:r>
            <a:r>
              <a:rPr lang="en-US" dirty="0" smtClean="0"/>
              <a:t>tatistical knowledge soundness</a:t>
            </a:r>
          </a:p>
          <a:p>
            <a:r>
              <a:rPr lang="en-US" dirty="0" smtClean="0"/>
              <a:t>VDFs: Soundness holds even if group order known by prover</a:t>
            </a:r>
          </a:p>
          <a:p>
            <a:r>
              <a:rPr lang="en-US" dirty="0" smtClean="0"/>
              <a:t>Class </a:t>
            </a:r>
            <a:r>
              <a:rPr lang="en-US" dirty="0"/>
              <a:t>groups: Low-order assumption not well </a:t>
            </a:r>
            <a:r>
              <a:rPr lang="en-US" dirty="0" smtClean="0"/>
              <a:t>studied/understood</a:t>
            </a:r>
          </a:p>
          <a:p>
            <a:r>
              <a:rPr lang="en-US" dirty="0" smtClean="0"/>
              <a:t>RSA groups: Need to sample safe primes and prove that a modulus is product of safe primes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5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83243"/>
            <a:ext cx="10515600" cy="691515"/>
          </a:xfrm>
        </p:spPr>
        <p:txBody>
          <a:bodyPr/>
          <a:lstStyle/>
          <a:p>
            <a:pPr algn="ctr"/>
            <a:r>
              <a:rPr lang="en-US" dirty="0" smtClean="0"/>
              <a:t>Technical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4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ypto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18115</TotalTime>
  <Words>2067</Words>
  <Application>Microsoft Office PowerPoint</Application>
  <PresentationFormat>Widescreen</PresentationFormat>
  <Paragraphs>222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LM Roman 12</vt:lpstr>
      <vt:lpstr>Crypto Theme</vt:lpstr>
      <vt:lpstr>Practical Statistically-Sound Proofs of Exponentiation in any Group</vt:lpstr>
      <vt:lpstr>Proofs of Exponentiation</vt:lpstr>
      <vt:lpstr>PoE Applications</vt:lpstr>
      <vt:lpstr>Plan</vt:lpstr>
      <vt:lpstr>Plan</vt:lpstr>
      <vt:lpstr>Interactive Protocols</vt:lpstr>
      <vt:lpstr>Overview of PoEs</vt:lpstr>
      <vt:lpstr>Why Statistical Soundness for PoEs?</vt:lpstr>
      <vt:lpstr>Technical Overview</vt:lpstr>
      <vt:lpstr>Plan</vt:lpstr>
      <vt:lpstr>One Round of [BHR+21] PoE</vt:lpstr>
      <vt:lpstr>[BHR+21] PoE – Main Idea</vt:lpstr>
      <vt:lpstr>Our Construction – First Step</vt:lpstr>
      <vt:lpstr>Our Construction – First Step</vt:lpstr>
      <vt:lpstr>Our Construction – Second Step</vt:lpstr>
      <vt:lpstr>Our Construction – Basic Protocol</vt:lpstr>
      <vt:lpstr>On Parameters q and B</vt:lpstr>
      <vt:lpstr>Comparison</vt:lpstr>
    </vt:vector>
  </TitlesOfParts>
  <Company>IST Austria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Statistically-Sound Proofs of Exponentiation in any Group</dc:title>
  <dc:creator>Charlotte HOFFMANN</dc:creator>
  <cp:lastModifiedBy>Charlotte HOFFMANN</cp:lastModifiedBy>
  <cp:revision>190</cp:revision>
  <dcterms:created xsi:type="dcterms:W3CDTF">2022-07-27T08:05:24Z</dcterms:created>
  <dcterms:modified xsi:type="dcterms:W3CDTF">2022-08-14T00:16:18Z</dcterms:modified>
</cp:coreProperties>
</file>