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3" r:id="rId7"/>
    <p:sldId id="329" r:id="rId8"/>
    <p:sldId id="260" r:id="rId9"/>
    <p:sldId id="326" r:id="rId10"/>
    <p:sldId id="325" r:id="rId11"/>
    <p:sldId id="278" r:id="rId12"/>
    <p:sldId id="327" r:id="rId13"/>
    <p:sldId id="283" r:id="rId14"/>
    <p:sldId id="328" r:id="rId15"/>
    <p:sldId id="262" r:id="rId16"/>
    <p:sldId id="322" r:id="rId17"/>
    <p:sldId id="323" r:id="rId18"/>
    <p:sldId id="324" r:id="rId19"/>
    <p:sldId id="319" r:id="rId20"/>
    <p:sldId id="320" r:id="rId21"/>
    <p:sldId id="330" r:id="rId22"/>
    <p:sldId id="275" r:id="rId23"/>
    <p:sldId id="26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7" autoAdjust="0"/>
    <p:restoredTop sz="87465"/>
  </p:normalViewPr>
  <p:slideViewPr>
    <p:cSldViewPr snapToGrid="0">
      <p:cViewPr varScale="1">
        <p:scale>
          <a:sx n="107" d="100"/>
          <a:sy n="107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47563-19C1-8545-A403-EF36E37AA525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8DA29-62C5-D548-A29E-52B4DFDA4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61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and Bob evolve root key and initial chain keys in the same way based on shared DH keys</a:t>
            </a:r>
          </a:p>
          <a:p>
            <a:endParaRPr lang="en-US" dirty="0"/>
          </a:p>
          <a:p>
            <a:r>
              <a:rPr lang="en-US" dirty="0"/>
              <a:t>Sigma_0 exchanged as part of initial key exchange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KDF -- Key Derivation Function -- provides security if one of inputs is secure (modelled as RO)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21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7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</a:t>
            </a:r>
            <a:r>
              <a:rPr lang="en-US" dirty="0" err="1"/>
              <a:t>symm</a:t>
            </a:r>
            <a:r>
              <a:rPr lang="en-US" dirty="0"/>
              <a:t> ratchet per epoch</a:t>
            </a:r>
          </a:p>
          <a:p>
            <a:endParaRPr lang="en-US" dirty="0"/>
          </a:p>
          <a:p>
            <a:pPr algn="l"/>
            <a:r>
              <a:rPr lang="en-US" dirty="0"/>
              <a:t>ck_t,0 is the "seed" of the symmetric ratchet I mentioned before, which is output by the root KDF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38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</a:t>
            </a:r>
            <a:r>
              <a:rPr lang="en-US" dirty="0" err="1"/>
              <a:t>symm</a:t>
            </a:r>
            <a:r>
              <a:rPr lang="en-US" dirty="0"/>
              <a:t> ratchet per epoch   </a:t>
            </a:r>
          </a:p>
          <a:p>
            <a:endParaRPr lang="en-US" dirty="0"/>
          </a:p>
          <a:p>
            <a:r>
              <a:rPr lang="en-US" dirty="0"/>
              <a:t>also in part what achieves asynchrony, but don't want to get too into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8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ACD don’t immediately require security after certain leakages</a:t>
            </a:r>
          </a:p>
          <a:p>
            <a:endParaRPr lang="en-US" dirty="0"/>
          </a:p>
          <a:p>
            <a:r>
              <a:rPr lang="en-US" dirty="0"/>
              <a:t>CCD provides a lot of the same fine-grained security guarantees, but still hard to understand because not modular; ACD modular, but no fine-grained guarantees, so no full understanding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40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13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Same communication; just a bit more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81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Same communication; just a bit more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5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6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OTR was synchronous, novel changes in Signal made it asynchronous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pcs without restarting protocol  </a:t>
            </a:r>
          </a:p>
          <a:p>
            <a:endParaRPr lang="en-US" dirty="0"/>
          </a:p>
          <a:p>
            <a:r>
              <a:rPr lang="en-US" dirty="0"/>
              <a:t>Simultaneous requirement is what makes it 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2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core DR algorithm that starts with some shared key material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9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DR algorithm that starts with some shared key material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 RO necessary for us because (</a:t>
            </a:r>
            <a:r>
              <a:rPr lang="en-US" dirty="0" err="1"/>
              <a:t>i</a:t>
            </a:r>
            <a:r>
              <a:rPr lang="en-US" dirty="0"/>
              <a:t>) we require slightly stronger security and (ii) we chose to stick to the actual signal implementation as much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9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concreteness, show group instantiation; but can achieve our abstracted primitive with e.g., post-quantum primitives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Assume Alice initiates</a:t>
            </a:r>
          </a:p>
          <a:p>
            <a:endParaRPr lang="en-US" dirty="0"/>
          </a:p>
          <a:p>
            <a:r>
              <a:rPr lang="en-US" dirty="0"/>
              <a:t>Part of initial key exchange (g^x0) stored on server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8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2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DA29-62C5-D548-A29E-52B4DFDA48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7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D3A-E12D-40CF-BE8F-8D532562210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508-A0E4-4962-8902-EBA4909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D3A-E12D-40CF-BE8F-8D532562210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508-A0E4-4962-8902-EBA4909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5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D3A-E12D-40CF-BE8F-8D532562210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508-A0E4-4962-8902-EBA4909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2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D3A-E12D-40CF-BE8F-8D532562210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508-A0E4-4962-8902-EBA4909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7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D3A-E12D-40CF-BE8F-8D532562210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508-A0E4-4962-8902-EBA4909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D3A-E12D-40CF-BE8F-8D532562210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508-A0E4-4962-8902-EBA4909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1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D3A-E12D-40CF-BE8F-8D532562210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508-A0E4-4962-8902-EBA4909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8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D3A-E12D-40CF-BE8F-8D532562210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508-A0E4-4962-8902-EBA4909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4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D3A-E12D-40CF-BE8F-8D532562210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508-A0E4-4962-8902-EBA4909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D3A-E12D-40CF-BE8F-8D532562210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508-A0E4-4962-8902-EBA4909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8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D3A-E12D-40CF-BE8F-8D532562210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508-A0E4-4962-8902-EBA4909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3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38D3A-E12D-40CF-BE8F-8D532562210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F508-A0E4-4962-8902-EBA4909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1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8.tiff"/><Relationship Id="rId5" Type="http://schemas.openxmlformats.org/officeDocument/2006/relationships/image" Target="../media/image33.png"/><Relationship Id="rId10" Type="http://schemas.openxmlformats.org/officeDocument/2006/relationships/image" Target="../media/image40.png"/><Relationship Id="rId4" Type="http://schemas.openxmlformats.org/officeDocument/2006/relationships/image" Target="../media/image41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0.png"/><Relationship Id="rId10" Type="http://schemas.openxmlformats.org/officeDocument/2006/relationships/image" Target="../media/image50.png"/><Relationship Id="rId4" Type="http://schemas.openxmlformats.org/officeDocument/2006/relationships/image" Target="../media/image7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image" Target="../media/image8.tiff"/><Relationship Id="rId21" Type="http://schemas.openxmlformats.org/officeDocument/2006/relationships/image" Target="../media/image62.png"/><Relationship Id="rId7" Type="http://schemas.openxmlformats.org/officeDocument/2006/relationships/image" Target="../media/image450.png"/><Relationship Id="rId12" Type="http://schemas.openxmlformats.org/officeDocument/2006/relationships/image" Target="../media/image49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6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48.png"/><Relationship Id="rId5" Type="http://schemas.openxmlformats.org/officeDocument/2006/relationships/image" Target="../media/image7.png"/><Relationship Id="rId15" Type="http://schemas.openxmlformats.org/officeDocument/2006/relationships/image" Target="../media/image52.png"/><Relationship Id="rId10" Type="http://schemas.openxmlformats.org/officeDocument/2006/relationships/image" Target="../media/image54.png"/><Relationship Id="rId19" Type="http://schemas.openxmlformats.org/officeDocument/2006/relationships/image" Target="../media/image60.png"/><Relationship Id="rId4" Type="http://schemas.openxmlformats.org/officeDocument/2006/relationships/image" Target="../media/image6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Relationship Id="rId2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2.png"/><Relationship Id="rId18" Type="http://schemas.openxmlformats.org/officeDocument/2006/relationships/image" Target="../media/image61.png"/><Relationship Id="rId3" Type="http://schemas.openxmlformats.org/officeDocument/2006/relationships/image" Target="../media/image7.png"/><Relationship Id="rId21" Type="http://schemas.openxmlformats.org/officeDocument/2006/relationships/image" Target="../media/image8.tiff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17" Type="http://schemas.openxmlformats.org/officeDocument/2006/relationships/image" Target="../media/image60.png"/><Relationship Id="rId2" Type="http://schemas.openxmlformats.org/officeDocument/2006/relationships/image" Target="../media/image6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5.png"/><Relationship Id="rId5" Type="http://schemas.openxmlformats.org/officeDocument/2006/relationships/image" Target="../media/image450.png"/><Relationship Id="rId15" Type="http://schemas.openxmlformats.org/officeDocument/2006/relationships/image" Target="../media/image58.png"/><Relationship Id="rId10" Type="http://schemas.openxmlformats.org/officeDocument/2006/relationships/image" Target="../media/image49.png"/><Relationship Id="rId19" Type="http://schemas.openxmlformats.org/officeDocument/2006/relationships/image" Target="../media/image62.png"/><Relationship Id="rId4" Type="http://schemas.openxmlformats.org/officeDocument/2006/relationships/image" Target="../media/image53.png"/><Relationship Id="rId9" Type="http://schemas.openxmlformats.org/officeDocument/2006/relationships/image" Target="../media/image48.png"/><Relationship Id="rId1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7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8.png"/><Relationship Id="rId3" Type="http://schemas.openxmlformats.org/officeDocument/2006/relationships/image" Target="../media/image6.png"/><Relationship Id="rId21" Type="http://schemas.openxmlformats.org/officeDocument/2006/relationships/image" Target="../media/image81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5.png"/><Relationship Id="rId23" Type="http://schemas.openxmlformats.org/officeDocument/2006/relationships/image" Target="../media/image8.tiff"/><Relationship Id="rId10" Type="http://schemas.openxmlformats.org/officeDocument/2006/relationships/image" Target="../media/image69.png"/><Relationship Id="rId19" Type="http://schemas.openxmlformats.org/officeDocument/2006/relationships/image" Target="../media/image79.png"/><Relationship Id="rId4" Type="http://schemas.openxmlformats.org/officeDocument/2006/relationships/image" Target="../media/image7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a.cr/2022/37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48BC-2A47-457B-95AD-A1507E03A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Complete Analysis of the Signal Double Ratchet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6D5C8-ACDE-41A8-86D6-A9533AFDB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Alexander Bienstock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Jaiden </a:t>
            </a:r>
            <a:r>
              <a:rPr lang="en-US" dirty="0" err="1"/>
              <a:t>Fairoze</a:t>
            </a:r>
            <a:r>
              <a:rPr lang="en-US" dirty="0"/>
              <a:t>, </a:t>
            </a:r>
            <a:r>
              <a:rPr lang="en-US" dirty="0" err="1"/>
              <a:t>Sanjam</a:t>
            </a:r>
            <a:r>
              <a:rPr lang="en-US" dirty="0"/>
              <a:t> Garg, </a:t>
            </a:r>
            <a:r>
              <a:rPr lang="en-US" dirty="0" err="1"/>
              <a:t>Pratyay</a:t>
            </a:r>
            <a:r>
              <a:rPr lang="en-US" dirty="0"/>
              <a:t> Mukherjee, Srinivasan </a:t>
            </a:r>
            <a:r>
              <a:rPr lang="en-US" dirty="0" err="1"/>
              <a:t>Raghraman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718FFD-6A97-484D-9DA2-859D5DFCE673}"/>
              </a:ext>
            </a:extLst>
          </p:cNvPr>
          <p:cNvSpPr/>
          <p:nvPr/>
        </p:nvSpPr>
        <p:spPr>
          <a:xfrm>
            <a:off x="8793365" y="6570482"/>
            <a:ext cx="3251964" cy="2084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Some slides were partially borrowed from Yevgeniy Dodis!</a:t>
            </a:r>
          </a:p>
        </p:txBody>
      </p:sp>
    </p:spTree>
    <p:extLst>
      <p:ext uri="{BB962C8B-B14F-4D97-AF65-F5344CB8AC3E}">
        <p14:creationId xmlns:p14="http://schemas.microsoft.com/office/powerpoint/2010/main" val="285158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A64639B-93AA-F2CD-4ABB-B9BD7822C2B0}"/>
              </a:ext>
            </a:extLst>
          </p:cNvPr>
          <p:cNvSpPr/>
          <p:nvPr/>
        </p:nvSpPr>
        <p:spPr>
          <a:xfrm>
            <a:off x="8681723" y="365127"/>
            <a:ext cx="3423424" cy="1749233"/>
          </a:xfrm>
          <a:prstGeom prst="cloudCallout">
            <a:avLst>
              <a:gd name="adj1" fmla="val -18469"/>
              <a:gd name="adj2" fmla="val 13656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Ratchet provides Forward Secrecy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A1EC52-AEE4-C819-7CEE-9148416D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The Double Ratchet</a:t>
            </a:r>
          </a:p>
        </p:txBody>
      </p:sp>
      <p:pic>
        <p:nvPicPr>
          <p:cNvPr id="12" name="Picture 2" descr="Free Cartoon Man Face, Download Free Cartoon Man Face png images, Free  ClipArts on Clipart Library">
            <a:extLst>
              <a:ext uri="{FF2B5EF4-FFF2-40B4-BE49-F238E27FC236}">
                <a16:creationId xmlns:a16="http://schemas.microsoft.com/office/drawing/2014/main" id="{9FEBFCB5-4297-4006-EEEB-BF911D6C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25" y="2582524"/>
            <a:ext cx="931653" cy="9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artoon Girl Face Png Transparent Images – Free PNG Images Vector, PSD,  Clipart, Templates">
            <a:extLst>
              <a:ext uri="{FF2B5EF4-FFF2-40B4-BE49-F238E27FC236}">
                <a16:creationId xmlns:a16="http://schemas.microsoft.com/office/drawing/2014/main" id="{1D7CCDE8-1FAF-4D26-E1AC-C94366DD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97" y="2582523"/>
            <a:ext cx="914980" cy="99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4DA65B-8972-35E7-2D02-AA5950860FC2}"/>
                  </a:ext>
                </a:extLst>
              </p:cNvPr>
              <p:cNvSpPr txBox="1"/>
              <p:nvPr/>
            </p:nvSpPr>
            <p:spPr>
              <a:xfrm>
                <a:off x="8600924" y="3766216"/>
                <a:ext cx="1012454" cy="511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4DA65B-8972-35E7-2D02-AA5950860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924" y="3766216"/>
                <a:ext cx="1012454" cy="511358"/>
              </a:xfrm>
              <a:prstGeom prst="rect">
                <a:avLst/>
              </a:prstGeom>
              <a:blipFill>
                <a:blip r:embed="rId5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66659C-1C1B-7C62-8DE1-433A3D6E4BDF}"/>
              </a:ext>
            </a:extLst>
          </p:cNvPr>
          <p:cNvCxnSpPr>
            <a:cxnSpLocks/>
          </p:cNvCxnSpPr>
          <p:nvPr/>
        </p:nvCxnSpPr>
        <p:spPr>
          <a:xfrm>
            <a:off x="3510277" y="4653240"/>
            <a:ext cx="5090647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B522D9-10FC-C29B-5406-BC6D4510F9DE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510277" y="4021895"/>
            <a:ext cx="5090647" cy="0"/>
          </a:xfrm>
          <a:prstGeom prst="straightConnector1">
            <a:avLst/>
          </a:prstGeom>
          <a:ln w="508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CEFD57-87DC-30C8-3DD8-9207B48080DE}"/>
                  </a:ext>
                </a:extLst>
              </p:cNvPr>
              <p:cNvSpPr txBox="1"/>
              <p:nvPr/>
            </p:nvSpPr>
            <p:spPr>
              <a:xfrm>
                <a:off x="5803195" y="3521557"/>
                <a:ext cx="585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CEFD57-87DC-30C8-3DD8-9207B4808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95" y="3521557"/>
                <a:ext cx="58561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448408-726B-A2E1-F67B-17972E9E71A9}"/>
                  </a:ext>
                </a:extLst>
              </p:cNvPr>
              <p:cNvSpPr txBox="1"/>
              <p:nvPr/>
            </p:nvSpPr>
            <p:spPr>
              <a:xfrm>
                <a:off x="2158738" y="4397561"/>
                <a:ext cx="1351539" cy="788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448408-726B-A2E1-F67B-17972E9E7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38" y="4397561"/>
                <a:ext cx="1351539" cy="788357"/>
              </a:xfrm>
              <a:prstGeom prst="rect">
                <a:avLst/>
              </a:prstGeom>
              <a:blipFill>
                <a:blip r:embed="rId7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CECF9E-F6C2-74D9-D32C-0BBE64830E62}"/>
                  </a:ext>
                </a:extLst>
              </p:cNvPr>
              <p:cNvSpPr txBox="1"/>
              <p:nvPr/>
            </p:nvSpPr>
            <p:spPr>
              <a:xfrm>
                <a:off x="5803195" y="4206171"/>
                <a:ext cx="585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CECF9E-F6C2-74D9-D32C-0BBE64830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95" y="4206171"/>
                <a:ext cx="585610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BE9C74-B389-B9A5-19FC-FC03B4B78A92}"/>
                  </a:ext>
                </a:extLst>
              </p:cNvPr>
              <p:cNvSpPr txBox="1"/>
              <p:nvPr/>
            </p:nvSpPr>
            <p:spPr>
              <a:xfrm>
                <a:off x="8681723" y="4468574"/>
                <a:ext cx="1351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BE9C74-B389-B9A5-19FC-FC03B4B78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723" y="4468574"/>
                <a:ext cx="1351539" cy="369332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2803DE-28BA-D7F4-1EFA-3CD4BE7A3F47}"/>
                  </a:ext>
                </a:extLst>
              </p:cNvPr>
              <p:cNvSpPr txBox="1"/>
              <p:nvPr/>
            </p:nvSpPr>
            <p:spPr>
              <a:xfrm>
                <a:off x="8560524" y="5474432"/>
                <a:ext cx="1351539" cy="788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2803DE-28BA-D7F4-1EFA-3CD4BE7A3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524" y="5474432"/>
                <a:ext cx="1351539" cy="788357"/>
              </a:xfrm>
              <a:prstGeom prst="rect">
                <a:avLst/>
              </a:prstGeom>
              <a:blipFill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7F6350-EBD1-B2C0-86E4-DF453CC2417A}"/>
              </a:ext>
            </a:extLst>
          </p:cNvPr>
          <p:cNvCxnSpPr>
            <a:cxnSpLocks/>
          </p:cNvCxnSpPr>
          <p:nvPr/>
        </p:nvCxnSpPr>
        <p:spPr>
          <a:xfrm flipH="1">
            <a:off x="3469877" y="5868611"/>
            <a:ext cx="5090647" cy="0"/>
          </a:xfrm>
          <a:prstGeom prst="straightConnector1">
            <a:avLst/>
          </a:prstGeom>
          <a:ln w="508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423836-16B8-0209-C2D8-B360D21FB350}"/>
                  </a:ext>
                </a:extLst>
              </p:cNvPr>
              <p:cNvSpPr txBox="1"/>
              <p:nvPr/>
            </p:nvSpPr>
            <p:spPr>
              <a:xfrm>
                <a:off x="5762795" y="5368273"/>
                <a:ext cx="585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423836-16B8-0209-C2D8-B360D21FB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795" y="5368273"/>
                <a:ext cx="585610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70C3DE-2E5B-5339-20FF-7B5AA31F2D2D}"/>
              </a:ext>
            </a:extLst>
          </p:cNvPr>
          <p:cNvCxnSpPr>
            <a:cxnSpLocks/>
          </p:cNvCxnSpPr>
          <p:nvPr/>
        </p:nvCxnSpPr>
        <p:spPr>
          <a:xfrm flipH="1">
            <a:off x="1696825" y="5000626"/>
            <a:ext cx="49019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1DCFF8-09CE-5EDA-46BD-CAEE9222D89B}"/>
              </a:ext>
            </a:extLst>
          </p:cNvPr>
          <p:cNvCxnSpPr>
            <a:cxnSpLocks/>
          </p:cNvCxnSpPr>
          <p:nvPr/>
        </p:nvCxnSpPr>
        <p:spPr>
          <a:xfrm>
            <a:off x="9906564" y="4634194"/>
            <a:ext cx="43464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40670B-2E95-5727-FC60-7F8D94848B73}"/>
              </a:ext>
            </a:extLst>
          </p:cNvPr>
          <p:cNvCxnSpPr>
            <a:cxnSpLocks/>
          </p:cNvCxnSpPr>
          <p:nvPr/>
        </p:nvCxnSpPr>
        <p:spPr>
          <a:xfrm>
            <a:off x="9906564" y="6079624"/>
            <a:ext cx="43464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F8B4264-CB04-CB1E-6379-8F44CC0FA7C9}"/>
              </a:ext>
            </a:extLst>
          </p:cNvPr>
          <p:cNvSpPr/>
          <p:nvPr/>
        </p:nvSpPr>
        <p:spPr>
          <a:xfrm>
            <a:off x="141747" y="4660313"/>
            <a:ext cx="1482006" cy="646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#1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5BECA7F-7CFE-E7EA-7BAC-7516AD38D947}"/>
              </a:ext>
            </a:extLst>
          </p:cNvPr>
          <p:cNvSpPr/>
          <p:nvPr/>
        </p:nvSpPr>
        <p:spPr>
          <a:xfrm>
            <a:off x="10371398" y="4354296"/>
            <a:ext cx="1482006" cy="646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1DF203-247E-32A5-CBE2-50EA1B4D71BD}"/>
              </a:ext>
            </a:extLst>
          </p:cNvPr>
          <p:cNvSpPr/>
          <p:nvPr/>
        </p:nvSpPr>
        <p:spPr>
          <a:xfrm>
            <a:off x="10371398" y="5737605"/>
            <a:ext cx="1482006" cy="64633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CBFE416-C081-6ED9-45E8-C3ACB0F338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5337" y="4861456"/>
            <a:ext cx="890373" cy="890373"/>
          </a:xfrm>
          <a:prstGeom prst="rect">
            <a:avLst/>
          </a:prstGeom>
        </p:spPr>
      </p:pic>
      <p:sp>
        <p:nvSpPr>
          <p:cNvPr id="11" name="Multiply 10">
            <a:extLst>
              <a:ext uri="{FF2B5EF4-FFF2-40B4-BE49-F238E27FC236}">
                <a16:creationId xmlns:a16="http://schemas.microsoft.com/office/drawing/2014/main" id="{D8C33432-7B14-2C32-04E3-E9BFB34EFD2B}"/>
              </a:ext>
            </a:extLst>
          </p:cNvPr>
          <p:cNvSpPr/>
          <p:nvPr/>
        </p:nvSpPr>
        <p:spPr>
          <a:xfrm>
            <a:off x="8036199" y="3565518"/>
            <a:ext cx="4850242" cy="188323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03EC29-2BBD-ED38-58E6-484E5586EF88}"/>
              </a:ext>
            </a:extLst>
          </p:cNvPr>
          <p:cNvSpPr txBox="1"/>
          <p:nvPr/>
        </p:nvSpPr>
        <p:spPr>
          <a:xfrm>
            <a:off x="838200" y="1841516"/>
            <a:ext cx="34670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Public Ratchet</a:t>
            </a:r>
          </a:p>
          <a:p>
            <a:r>
              <a:rPr lang="en-US" dirty="0"/>
              <a:t>(synchronous – “round” = “epoch”)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43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30" grpId="0"/>
      <p:bldP spid="3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756515-AEF7-DB4F-8B00-342170DB51D4}"/>
                  </a:ext>
                </a:extLst>
              </p:cNvPr>
              <p:cNvSpPr txBox="1"/>
              <p:nvPr/>
            </p:nvSpPr>
            <p:spPr>
              <a:xfrm>
                <a:off x="5096387" y="2537592"/>
                <a:ext cx="773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756515-AEF7-DB4F-8B00-342170DB5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387" y="2537592"/>
                <a:ext cx="773738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79F9B-6E24-8040-B6BD-E08D8ABC5034}"/>
                  </a:ext>
                </a:extLst>
              </p:cNvPr>
              <p:cNvSpPr txBox="1"/>
              <p:nvPr/>
            </p:nvSpPr>
            <p:spPr>
              <a:xfrm>
                <a:off x="990600" y="3399083"/>
                <a:ext cx="22227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Each epoch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also has a shared Root Key: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79F9B-6E24-8040-B6BD-E08D8ABC5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99083"/>
                <a:ext cx="2222758" cy="646331"/>
              </a:xfrm>
              <a:prstGeom prst="rect">
                <a:avLst/>
              </a:prstGeom>
              <a:blipFill>
                <a:blip r:embed="rId4"/>
                <a:stretch>
                  <a:fillRect l="-2857" t="-3846" r="-342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5740C97-DBC9-FF45-BC75-1304C3E6F360}"/>
              </a:ext>
            </a:extLst>
          </p:cNvPr>
          <p:cNvSpPr txBox="1">
            <a:spLocks/>
          </p:cNvSpPr>
          <p:nvPr/>
        </p:nvSpPr>
        <p:spPr>
          <a:xfrm>
            <a:off x="990600" y="517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Double Ratchet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D3C4A-1C90-EB44-B0E2-B0C26F063871}"/>
                  </a:ext>
                </a:extLst>
              </p:cNvPr>
              <p:cNvSpPr txBox="1"/>
              <p:nvPr/>
            </p:nvSpPr>
            <p:spPr>
              <a:xfrm>
                <a:off x="6713654" y="1670044"/>
                <a:ext cx="46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D3C4A-1C90-EB44-B0E2-B0C26F063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654" y="1670044"/>
                <a:ext cx="4637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807E84F-8BDF-9847-9AC7-78E891FD01A6}"/>
              </a:ext>
            </a:extLst>
          </p:cNvPr>
          <p:cNvSpPr txBox="1"/>
          <p:nvPr/>
        </p:nvSpPr>
        <p:spPr>
          <a:xfrm>
            <a:off x="990601" y="1843090"/>
            <a:ext cx="27612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Public Ratchet</a:t>
            </a:r>
          </a:p>
          <a:p>
            <a:r>
              <a:rPr lang="en-US" dirty="0"/>
              <a:t>in more detail</a:t>
            </a:r>
          </a:p>
          <a:p>
            <a:r>
              <a:rPr lang="en-US" dirty="0"/>
              <a:t>(Alice and Bob perform same steps)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AF214C-F599-7937-99E9-D9FC39BD3720}"/>
              </a:ext>
            </a:extLst>
          </p:cNvPr>
          <p:cNvSpPr/>
          <p:nvPr/>
        </p:nvSpPr>
        <p:spPr>
          <a:xfrm>
            <a:off x="6585826" y="2362541"/>
            <a:ext cx="719435" cy="71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KDF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D6E2AB-E19F-AF4A-8811-9A7E540C16E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945545" y="2039376"/>
            <a:ext cx="0" cy="32316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3333CC-D108-41FB-BE71-AE66C1B5ADB7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>
            <a:off x="5870125" y="2722258"/>
            <a:ext cx="715701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5A09E7-6C68-7159-8779-CFF0EE7E4CE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945544" y="3081976"/>
            <a:ext cx="0" cy="37144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D28237-F044-E354-4900-55CA62EFAE70}"/>
              </a:ext>
            </a:extLst>
          </p:cNvPr>
          <p:cNvCxnSpPr/>
          <p:nvPr/>
        </p:nvCxnSpPr>
        <p:spPr>
          <a:xfrm>
            <a:off x="6945545" y="3444947"/>
            <a:ext cx="146316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BB7026C-9041-D8CF-E839-0C20F08CC29A}"/>
              </a:ext>
            </a:extLst>
          </p:cNvPr>
          <p:cNvCxnSpPr>
            <a:cxnSpLocks/>
          </p:cNvCxnSpPr>
          <p:nvPr/>
        </p:nvCxnSpPr>
        <p:spPr>
          <a:xfrm>
            <a:off x="6945545" y="3444947"/>
            <a:ext cx="0" cy="4242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3F8E7AF-96F6-D577-91CF-74E06CBF4AC5}"/>
              </a:ext>
            </a:extLst>
          </p:cNvPr>
          <p:cNvSpPr/>
          <p:nvPr/>
        </p:nvSpPr>
        <p:spPr>
          <a:xfrm>
            <a:off x="8408708" y="3121782"/>
            <a:ext cx="1482006" cy="646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0CDF53-1F26-942E-AA75-CE0AD9606BFF}"/>
                  </a:ext>
                </a:extLst>
              </p:cNvPr>
              <p:cNvSpPr txBox="1"/>
              <p:nvPr/>
            </p:nvSpPr>
            <p:spPr>
              <a:xfrm>
                <a:off x="6716314" y="3896589"/>
                <a:ext cx="45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0CDF53-1F26-942E-AA75-CE0AD9606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314" y="3896589"/>
                <a:ext cx="4584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BCF4C9E-8906-99FD-B26A-64E134013DDD}"/>
                  </a:ext>
                </a:extLst>
              </p:cNvPr>
              <p:cNvSpPr txBox="1"/>
              <p:nvPr/>
            </p:nvSpPr>
            <p:spPr>
              <a:xfrm>
                <a:off x="5087937" y="4756696"/>
                <a:ext cx="773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BCF4C9E-8906-99FD-B26A-64E134013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37" y="4756696"/>
                <a:ext cx="773737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AE28346-8E8E-6747-B655-AD8B04A78345}"/>
              </a:ext>
            </a:extLst>
          </p:cNvPr>
          <p:cNvSpPr/>
          <p:nvPr/>
        </p:nvSpPr>
        <p:spPr>
          <a:xfrm>
            <a:off x="6577376" y="4581645"/>
            <a:ext cx="719435" cy="71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KDF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1299FEC-E266-0B39-F003-CD4F31ACB253}"/>
              </a:ext>
            </a:extLst>
          </p:cNvPr>
          <p:cNvCxnSpPr>
            <a:cxnSpLocks/>
          </p:cNvCxnSpPr>
          <p:nvPr/>
        </p:nvCxnSpPr>
        <p:spPr>
          <a:xfrm>
            <a:off x="6937095" y="4258480"/>
            <a:ext cx="0" cy="32316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E520C78-14AA-A6B6-93ED-56736ED5B8F6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5861674" y="4941362"/>
            <a:ext cx="715702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061C7AD-7863-16E4-CDCF-67FEB4CDEC8C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6937094" y="5301080"/>
            <a:ext cx="0" cy="37144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F738638-5424-616E-8B79-97C30FB2F307}"/>
              </a:ext>
            </a:extLst>
          </p:cNvPr>
          <p:cNvCxnSpPr/>
          <p:nvPr/>
        </p:nvCxnSpPr>
        <p:spPr>
          <a:xfrm>
            <a:off x="6937095" y="5664051"/>
            <a:ext cx="146316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288D98A-AFD2-41AB-BE0F-DE3130E69A21}"/>
              </a:ext>
            </a:extLst>
          </p:cNvPr>
          <p:cNvCxnSpPr>
            <a:cxnSpLocks/>
          </p:cNvCxnSpPr>
          <p:nvPr/>
        </p:nvCxnSpPr>
        <p:spPr>
          <a:xfrm>
            <a:off x="6937095" y="5664051"/>
            <a:ext cx="0" cy="4242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89BF1C7-0A95-CD07-A91F-1C220C053B26}"/>
              </a:ext>
            </a:extLst>
          </p:cNvPr>
          <p:cNvSpPr/>
          <p:nvPr/>
        </p:nvSpPr>
        <p:spPr>
          <a:xfrm>
            <a:off x="8400258" y="5340886"/>
            <a:ext cx="1482006" cy="646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B2A1A73-7689-BE7F-D3CD-A4167ABDEEF4}"/>
                  </a:ext>
                </a:extLst>
              </p:cNvPr>
              <p:cNvSpPr txBox="1"/>
              <p:nvPr/>
            </p:nvSpPr>
            <p:spPr>
              <a:xfrm>
                <a:off x="6705203" y="6115692"/>
                <a:ext cx="46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B2A1A73-7689-BE7F-D3CD-A4167ABDE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203" y="6115692"/>
                <a:ext cx="46378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10" grpId="0"/>
      <p:bldP spid="9" grpId="0" animBg="1"/>
      <p:bldP spid="31" grpId="0" animBg="1"/>
      <p:bldP spid="32" grpId="0"/>
      <p:bldP spid="75" grpId="0"/>
      <p:bldP spid="76" grpId="0" animBg="1"/>
      <p:bldP spid="82" grpId="0" animBg="1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756515-AEF7-DB4F-8B00-342170DB51D4}"/>
                  </a:ext>
                </a:extLst>
              </p:cNvPr>
              <p:cNvSpPr txBox="1"/>
              <p:nvPr/>
            </p:nvSpPr>
            <p:spPr>
              <a:xfrm>
                <a:off x="5096387" y="2537592"/>
                <a:ext cx="773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756515-AEF7-DB4F-8B00-342170DB5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387" y="2537592"/>
                <a:ext cx="773738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79F9B-6E24-8040-B6BD-E08D8ABC5034}"/>
                  </a:ext>
                </a:extLst>
              </p:cNvPr>
              <p:cNvSpPr txBox="1"/>
              <p:nvPr/>
            </p:nvSpPr>
            <p:spPr>
              <a:xfrm>
                <a:off x="990600" y="3399083"/>
                <a:ext cx="22227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Each epoch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also has a shared Root Key: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79F9B-6E24-8040-B6BD-E08D8ABC5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99083"/>
                <a:ext cx="2222758" cy="646331"/>
              </a:xfrm>
              <a:prstGeom prst="rect">
                <a:avLst/>
              </a:prstGeom>
              <a:blipFill>
                <a:blip r:embed="rId4"/>
                <a:stretch>
                  <a:fillRect l="-2857" t="-3846" r="-342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5740C97-DBC9-FF45-BC75-1304C3E6F360}"/>
              </a:ext>
            </a:extLst>
          </p:cNvPr>
          <p:cNvSpPr txBox="1">
            <a:spLocks/>
          </p:cNvSpPr>
          <p:nvPr/>
        </p:nvSpPr>
        <p:spPr>
          <a:xfrm>
            <a:off x="990600" y="517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Double Ratchet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D3C4A-1C90-EB44-B0E2-B0C26F063871}"/>
                  </a:ext>
                </a:extLst>
              </p:cNvPr>
              <p:cNvSpPr txBox="1"/>
              <p:nvPr/>
            </p:nvSpPr>
            <p:spPr>
              <a:xfrm>
                <a:off x="6713654" y="1670044"/>
                <a:ext cx="46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ED3C4A-1C90-EB44-B0E2-B0C26F063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654" y="1670044"/>
                <a:ext cx="4637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807E84F-8BDF-9847-9AC7-78E891FD01A6}"/>
              </a:ext>
            </a:extLst>
          </p:cNvPr>
          <p:cNvSpPr txBox="1"/>
          <p:nvPr/>
        </p:nvSpPr>
        <p:spPr>
          <a:xfrm>
            <a:off x="990601" y="1843090"/>
            <a:ext cx="27612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Public Ratchet</a:t>
            </a:r>
          </a:p>
          <a:p>
            <a:r>
              <a:rPr lang="en-US" dirty="0"/>
              <a:t>in more detail</a:t>
            </a:r>
          </a:p>
          <a:p>
            <a:r>
              <a:rPr lang="en-US" dirty="0"/>
              <a:t>(Alice and Bob perform same steps)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AF214C-F599-7937-99E9-D9FC39BD3720}"/>
              </a:ext>
            </a:extLst>
          </p:cNvPr>
          <p:cNvSpPr/>
          <p:nvPr/>
        </p:nvSpPr>
        <p:spPr>
          <a:xfrm>
            <a:off x="6585826" y="2362541"/>
            <a:ext cx="719435" cy="71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KDF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D6E2AB-E19F-AF4A-8811-9A7E540C16E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945545" y="2039376"/>
            <a:ext cx="0" cy="32316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3333CC-D108-41FB-BE71-AE66C1B5ADB7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>
            <a:off x="5870125" y="2722258"/>
            <a:ext cx="715701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5A09E7-6C68-7159-8779-CFF0EE7E4CE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945544" y="3081976"/>
            <a:ext cx="0" cy="37144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D28237-F044-E354-4900-55CA62EFAE70}"/>
              </a:ext>
            </a:extLst>
          </p:cNvPr>
          <p:cNvCxnSpPr/>
          <p:nvPr/>
        </p:nvCxnSpPr>
        <p:spPr>
          <a:xfrm>
            <a:off x="6945545" y="3444947"/>
            <a:ext cx="146316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BB7026C-9041-D8CF-E839-0C20F08CC29A}"/>
              </a:ext>
            </a:extLst>
          </p:cNvPr>
          <p:cNvCxnSpPr>
            <a:cxnSpLocks/>
          </p:cNvCxnSpPr>
          <p:nvPr/>
        </p:nvCxnSpPr>
        <p:spPr>
          <a:xfrm>
            <a:off x="6945545" y="3444947"/>
            <a:ext cx="0" cy="4242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3F8E7AF-96F6-D577-91CF-74E06CBF4AC5}"/>
              </a:ext>
            </a:extLst>
          </p:cNvPr>
          <p:cNvSpPr/>
          <p:nvPr/>
        </p:nvSpPr>
        <p:spPr>
          <a:xfrm>
            <a:off x="8408708" y="3121782"/>
            <a:ext cx="1482006" cy="646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0CDF53-1F26-942E-AA75-CE0AD9606BFF}"/>
                  </a:ext>
                </a:extLst>
              </p:cNvPr>
              <p:cNvSpPr txBox="1"/>
              <p:nvPr/>
            </p:nvSpPr>
            <p:spPr>
              <a:xfrm>
                <a:off x="6716314" y="3896589"/>
                <a:ext cx="45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0CDF53-1F26-942E-AA75-CE0AD9606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314" y="3896589"/>
                <a:ext cx="4584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BCF4C9E-8906-99FD-B26A-64E134013DDD}"/>
                  </a:ext>
                </a:extLst>
              </p:cNvPr>
              <p:cNvSpPr txBox="1"/>
              <p:nvPr/>
            </p:nvSpPr>
            <p:spPr>
              <a:xfrm>
                <a:off x="5087937" y="4756696"/>
                <a:ext cx="773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BCF4C9E-8906-99FD-B26A-64E134013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37" y="4756696"/>
                <a:ext cx="773737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AE28346-8E8E-6747-B655-AD8B04A78345}"/>
              </a:ext>
            </a:extLst>
          </p:cNvPr>
          <p:cNvSpPr/>
          <p:nvPr/>
        </p:nvSpPr>
        <p:spPr>
          <a:xfrm>
            <a:off x="6577376" y="4581645"/>
            <a:ext cx="719435" cy="71943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KDF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1299FEC-E266-0B39-F003-CD4F31ACB253}"/>
              </a:ext>
            </a:extLst>
          </p:cNvPr>
          <p:cNvCxnSpPr>
            <a:cxnSpLocks/>
          </p:cNvCxnSpPr>
          <p:nvPr/>
        </p:nvCxnSpPr>
        <p:spPr>
          <a:xfrm>
            <a:off x="6937095" y="4258480"/>
            <a:ext cx="0" cy="32316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E520C78-14AA-A6B6-93ED-56736ED5B8F6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5861674" y="4941362"/>
            <a:ext cx="715702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061C7AD-7863-16E4-CDCF-67FEB4CDEC8C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6937094" y="5301080"/>
            <a:ext cx="0" cy="371444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F738638-5424-616E-8B79-97C30FB2F307}"/>
              </a:ext>
            </a:extLst>
          </p:cNvPr>
          <p:cNvCxnSpPr/>
          <p:nvPr/>
        </p:nvCxnSpPr>
        <p:spPr>
          <a:xfrm>
            <a:off x="6937095" y="5664051"/>
            <a:ext cx="1463163" cy="0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288D98A-AFD2-41AB-BE0F-DE3130E69A21}"/>
              </a:ext>
            </a:extLst>
          </p:cNvPr>
          <p:cNvCxnSpPr>
            <a:cxnSpLocks/>
          </p:cNvCxnSpPr>
          <p:nvPr/>
        </p:nvCxnSpPr>
        <p:spPr>
          <a:xfrm>
            <a:off x="6937095" y="5664051"/>
            <a:ext cx="0" cy="424206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89BF1C7-0A95-CD07-A91F-1C220C053B26}"/>
              </a:ext>
            </a:extLst>
          </p:cNvPr>
          <p:cNvSpPr/>
          <p:nvPr/>
        </p:nvSpPr>
        <p:spPr>
          <a:xfrm>
            <a:off x="8400258" y="5340886"/>
            <a:ext cx="1482006" cy="64633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B2A1A73-7689-BE7F-D3CD-A4167ABDEEF4}"/>
                  </a:ext>
                </a:extLst>
              </p:cNvPr>
              <p:cNvSpPr txBox="1"/>
              <p:nvPr/>
            </p:nvSpPr>
            <p:spPr>
              <a:xfrm>
                <a:off x="6705203" y="6115692"/>
                <a:ext cx="46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B2A1A73-7689-BE7F-D3CD-A4167ABDE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203" y="6115692"/>
                <a:ext cx="46378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hought Bubble: Cloud 8">
            <a:extLst>
              <a:ext uri="{FF2B5EF4-FFF2-40B4-BE49-F238E27FC236}">
                <a16:creationId xmlns:a16="http://schemas.microsoft.com/office/drawing/2014/main" id="{F31972F7-A0BE-8D12-4675-A9512377B77B}"/>
              </a:ext>
            </a:extLst>
          </p:cNvPr>
          <p:cNvSpPr/>
          <p:nvPr/>
        </p:nvSpPr>
        <p:spPr>
          <a:xfrm>
            <a:off x="402106" y="4551125"/>
            <a:ext cx="3423424" cy="1749233"/>
          </a:xfrm>
          <a:prstGeom prst="cloudCallout">
            <a:avLst>
              <a:gd name="adj1" fmla="val 79528"/>
              <a:gd name="adj2" fmla="val -2616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 Key provides resilience against bad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D51218-9C32-21FE-271A-120D44FC0613}"/>
                  </a:ext>
                </a:extLst>
              </p:cNvPr>
              <p:cNvSpPr txBox="1"/>
              <p:nvPr/>
            </p:nvSpPr>
            <p:spPr>
              <a:xfrm>
                <a:off x="5054212" y="5138670"/>
                <a:ext cx="1008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not random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D51218-9C32-21FE-271A-120D44FC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212" y="5138670"/>
                <a:ext cx="1008668" cy="646331"/>
              </a:xfrm>
              <a:prstGeom prst="rect">
                <a:avLst/>
              </a:prstGeom>
              <a:blipFill>
                <a:blip r:embed="rId9"/>
                <a:stretch>
                  <a:fillRect l="-3704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2" grpId="0" animBg="1"/>
      <p:bldP spid="83" grpId="0" build="allAtOnce"/>
      <p:bldP spid="8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E244-19C8-CF40-B957-ADAA8DA2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Double Ratchet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9C9115-6B5E-DE41-95E6-502474385A46}"/>
                  </a:ext>
                </a:extLst>
              </p:cNvPr>
              <p:cNvSpPr txBox="1"/>
              <p:nvPr/>
            </p:nvSpPr>
            <p:spPr>
              <a:xfrm>
                <a:off x="950026" y="2820411"/>
                <a:ext cx="2861104" cy="1224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message</a:t>
                </a:r>
              </a:p>
              <a:p>
                <a:r>
                  <a:rPr lang="en-US" dirty="0"/>
                  <a:t>of epoch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Unique Chain Key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Unique Message Key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9C9115-6B5E-DE41-95E6-502474385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26" y="2820411"/>
                <a:ext cx="2861104" cy="1224694"/>
              </a:xfrm>
              <a:prstGeom prst="rect">
                <a:avLst/>
              </a:prstGeom>
              <a:blipFill>
                <a:blip r:embed="rId4"/>
                <a:stretch>
                  <a:fillRect l="-1770" t="-3093"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C55478E-1EC0-B944-91C4-C119A8D3F9E6}"/>
              </a:ext>
            </a:extLst>
          </p:cNvPr>
          <p:cNvSpPr txBox="1"/>
          <p:nvPr/>
        </p:nvSpPr>
        <p:spPr>
          <a:xfrm>
            <a:off x="933697" y="1537851"/>
            <a:ext cx="3349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Symmetric Ratchet</a:t>
            </a:r>
          </a:p>
          <a:p>
            <a:r>
              <a:rPr lang="en-US" dirty="0"/>
              <a:t>For a single epoch</a:t>
            </a:r>
          </a:p>
          <a:p>
            <a:r>
              <a:rPr lang="en-US" dirty="0"/>
              <a:t>(Alice and Bob act symmetrically)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0B5E34-9FB1-6263-DAC2-516F3EB00A64}"/>
                  </a:ext>
                </a:extLst>
              </p:cNvPr>
              <p:cNvSpPr txBox="1"/>
              <p:nvPr/>
            </p:nvSpPr>
            <p:spPr>
              <a:xfrm>
                <a:off x="6600128" y="1705337"/>
                <a:ext cx="69083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0B5E34-9FB1-6263-DAC2-516F3EB00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28" y="1705337"/>
                <a:ext cx="690830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E14316-32BE-238C-BD93-8E8E20252114}"/>
              </a:ext>
            </a:extLst>
          </p:cNvPr>
          <p:cNvSpPr/>
          <p:nvPr/>
        </p:nvSpPr>
        <p:spPr>
          <a:xfrm>
            <a:off x="6585826" y="2362541"/>
            <a:ext cx="719435" cy="71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KDF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3FA504-F806-0486-104D-DC86165F6CC5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6945543" y="2086852"/>
            <a:ext cx="1" cy="27568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AE7D12-7C82-09F1-0746-06FFFC99B5F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945544" y="3081976"/>
            <a:ext cx="0" cy="37144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D0B3E2-A82F-1C49-E0AA-5A2C055891B6}"/>
              </a:ext>
            </a:extLst>
          </p:cNvPr>
          <p:cNvCxnSpPr/>
          <p:nvPr/>
        </p:nvCxnSpPr>
        <p:spPr>
          <a:xfrm>
            <a:off x="6945545" y="3444947"/>
            <a:ext cx="146316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BA5D50-C896-5826-91F9-98E540DB4B4D}"/>
              </a:ext>
            </a:extLst>
          </p:cNvPr>
          <p:cNvCxnSpPr>
            <a:cxnSpLocks/>
          </p:cNvCxnSpPr>
          <p:nvPr/>
        </p:nvCxnSpPr>
        <p:spPr>
          <a:xfrm>
            <a:off x="6945545" y="3444947"/>
            <a:ext cx="0" cy="4242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B82E1B-6654-2CCA-34A8-D181456C0E5F}"/>
                  </a:ext>
                </a:extLst>
              </p:cNvPr>
              <p:cNvSpPr txBox="1"/>
              <p:nvPr/>
            </p:nvSpPr>
            <p:spPr>
              <a:xfrm>
                <a:off x="6716314" y="3896589"/>
                <a:ext cx="69083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B82E1B-6654-2CCA-34A8-D181456C0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314" y="3896589"/>
                <a:ext cx="690830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B9E526E-1A85-968D-997D-E9C05D497426}"/>
              </a:ext>
            </a:extLst>
          </p:cNvPr>
          <p:cNvSpPr/>
          <p:nvPr/>
        </p:nvSpPr>
        <p:spPr>
          <a:xfrm>
            <a:off x="6577376" y="4581645"/>
            <a:ext cx="719435" cy="71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KDF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9A3D1F-6226-352E-EB80-CA2FD4948125}"/>
              </a:ext>
            </a:extLst>
          </p:cNvPr>
          <p:cNvCxnSpPr>
            <a:cxnSpLocks/>
          </p:cNvCxnSpPr>
          <p:nvPr/>
        </p:nvCxnSpPr>
        <p:spPr>
          <a:xfrm>
            <a:off x="6937095" y="4258480"/>
            <a:ext cx="0" cy="32316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0A8B9E-2FE2-2A4A-0E97-6B6D030BF0DA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6937094" y="5301080"/>
            <a:ext cx="0" cy="37144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B2232A-D90B-174B-C2B8-310049AA6D2E}"/>
              </a:ext>
            </a:extLst>
          </p:cNvPr>
          <p:cNvCxnSpPr/>
          <p:nvPr/>
        </p:nvCxnSpPr>
        <p:spPr>
          <a:xfrm>
            <a:off x="6937095" y="5664051"/>
            <a:ext cx="146316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413F92-F16F-AB76-5103-796E668FE8DE}"/>
              </a:ext>
            </a:extLst>
          </p:cNvPr>
          <p:cNvCxnSpPr>
            <a:cxnSpLocks/>
          </p:cNvCxnSpPr>
          <p:nvPr/>
        </p:nvCxnSpPr>
        <p:spPr>
          <a:xfrm>
            <a:off x="6937095" y="5664051"/>
            <a:ext cx="0" cy="4242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5208AD-7B33-D021-FE98-FC3002C4B840}"/>
                  </a:ext>
                </a:extLst>
              </p:cNvPr>
              <p:cNvSpPr txBox="1"/>
              <p:nvPr/>
            </p:nvSpPr>
            <p:spPr>
              <a:xfrm>
                <a:off x="6705203" y="6115692"/>
                <a:ext cx="69083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5208AD-7B33-D021-FE98-FC3002C4B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203" y="6115692"/>
                <a:ext cx="690830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382ECE-0F08-65EE-2CD3-5DA3A9EFEDA0}"/>
                  </a:ext>
                </a:extLst>
              </p:cNvPr>
              <p:cNvSpPr txBox="1"/>
              <p:nvPr/>
            </p:nvSpPr>
            <p:spPr>
              <a:xfrm>
                <a:off x="8452600" y="3244334"/>
                <a:ext cx="77899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382ECE-0F08-65EE-2CD3-5DA3A9EFE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00" y="3244334"/>
                <a:ext cx="778996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76F9CA-7FD4-DFFB-AD07-80A9A7C901A7}"/>
                  </a:ext>
                </a:extLst>
              </p:cNvPr>
              <p:cNvSpPr txBox="1"/>
              <p:nvPr/>
            </p:nvSpPr>
            <p:spPr>
              <a:xfrm>
                <a:off x="8452600" y="5457789"/>
                <a:ext cx="77899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76F9CA-7FD4-DFFB-AD07-80A9A7C90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00" y="5457789"/>
                <a:ext cx="778996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9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 animBg="1"/>
      <p:bldP spid="31" grpId="0"/>
      <p:bldP spid="32" grpId="0" animBg="1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E244-19C8-CF40-B957-ADAA8DA2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Double Ratchet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9C9115-6B5E-DE41-95E6-502474385A46}"/>
                  </a:ext>
                </a:extLst>
              </p:cNvPr>
              <p:cNvSpPr txBox="1"/>
              <p:nvPr/>
            </p:nvSpPr>
            <p:spPr>
              <a:xfrm>
                <a:off x="950026" y="2820411"/>
                <a:ext cx="2861104" cy="1224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message</a:t>
                </a:r>
              </a:p>
              <a:p>
                <a:r>
                  <a:rPr lang="en-US" dirty="0"/>
                  <a:t>of epoch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Unique Chain Key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Unique Message Key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9C9115-6B5E-DE41-95E6-502474385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26" y="2820411"/>
                <a:ext cx="2861104" cy="1224694"/>
              </a:xfrm>
              <a:prstGeom prst="rect">
                <a:avLst/>
              </a:prstGeom>
              <a:blipFill>
                <a:blip r:embed="rId4"/>
                <a:stretch>
                  <a:fillRect l="-1770" t="-3093"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C55478E-1EC0-B944-91C4-C119A8D3F9E6}"/>
              </a:ext>
            </a:extLst>
          </p:cNvPr>
          <p:cNvSpPr txBox="1"/>
          <p:nvPr/>
        </p:nvSpPr>
        <p:spPr>
          <a:xfrm>
            <a:off x="933697" y="1537851"/>
            <a:ext cx="3349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Symmetric Ratchet</a:t>
            </a:r>
          </a:p>
          <a:p>
            <a:r>
              <a:rPr lang="en-US" dirty="0"/>
              <a:t>For a single epoch</a:t>
            </a:r>
          </a:p>
          <a:p>
            <a:r>
              <a:rPr lang="en-US" dirty="0"/>
              <a:t>(Alice and Bob act symmetrically)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0B5E34-9FB1-6263-DAC2-516F3EB00A64}"/>
                  </a:ext>
                </a:extLst>
              </p:cNvPr>
              <p:cNvSpPr txBox="1"/>
              <p:nvPr/>
            </p:nvSpPr>
            <p:spPr>
              <a:xfrm>
                <a:off x="6600128" y="1705337"/>
                <a:ext cx="69083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0B5E34-9FB1-6263-DAC2-516F3EB00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28" y="1705337"/>
                <a:ext cx="690830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E14316-32BE-238C-BD93-8E8E20252114}"/>
              </a:ext>
            </a:extLst>
          </p:cNvPr>
          <p:cNvSpPr/>
          <p:nvPr/>
        </p:nvSpPr>
        <p:spPr>
          <a:xfrm>
            <a:off x="6585826" y="2362541"/>
            <a:ext cx="719435" cy="71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KDF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3FA504-F806-0486-104D-DC86165F6CC5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6945543" y="2086852"/>
            <a:ext cx="1" cy="27568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AE7D12-7C82-09F1-0746-06FFFC99B5F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945544" y="3081976"/>
            <a:ext cx="0" cy="37144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D0B3E2-A82F-1C49-E0AA-5A2C055891B6}"/>
              </a:ext>
            </a:extLst>
          </p:cNvPr>
          <p:cNvCxnSpPr/>
          <p:nvPr/>
        </p:nvCxnSpPr>
        <p:spPr>
          <a:xfrm>
            <a:off x="6945545" y="3444947"/>
            <a:ext cx="146316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BA5D50-C896-5826-91F9-98E540DB4B4D}"/>
              </a:ext>
            </a:extLst>
          </p:cNvPr>
          <p:cNvCxnSpPr>
            <a:cxnSpLocks/>
          </p:cNvCxnSpPr>
          <p:nvPr/>
        </p:nvCxnSpPr>
        <p:spPr>
          <a:xfrm>
            <a:off x="6945545" y="3444947"/>
            <a:ext cx="0" cy="4242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B82E1B-6654-2CCA-34A8-D181456C0E5F}"/>
                  </a:ext>
                </a:extLst>
              </p:cNvPr>
              <p:cNvSpPr txBox="1"/>
              <p:nvPr/>
            </p:nvSpPr>
            <p:spPr>
              <a:xfrm>
                <a:off x="6716314" y="3896589"/>
                <a:ext cx="69083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B82E1B-6654-2CCA-34A8-D181456C0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314" y="3896589"/>
                <a:ext cx="690830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B9E526E-1A85-968D-997D-E9C05D497426}"/>
              </a:ext>
            </a:extLst>
          </p:cNvPr>
          <p:cNvSpPr/>
          <p:nvPr/>
        </p:nvSpPr>
        <p:spPr>
          <a:xfrm>
            <a:off x="6577376" y="4581645"/>
            <a:ext cx="719435" cy="71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KDF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9A3D1F-6226-352E-EB80-CA2FD4948125}"/>
              </a:ext>
            </a:extLst>
          </p:cNvPr>
          <p:cNvCxnSpPr>
            <a:cxnSpLocks/>
          </p:cNvCxnSpPr>
          <p:nvPr/>
        </p:nvCxnSpPr>
        <p:spPr>
          <a:xfrm>
            <a:off x="6937095" y="4258480"/>
            <a:ext cx="0" cy="32316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0A8B9E-2FE2-2A4A-0E97-6B6D030BF0DA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6937094" y="5301080"/>
            <a:ext cx="0" cy="37144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B2232A-D90B-174B-C2B8-310049AA6D2E}"/>
              </a:ext>
            </a:extLst>
          </p:cNvPr>
          <p:cNvCxnSpPr/>
          <p:nvPr/>
        </p:nvCxnSpPr>
        <p:spPr>
          <a:xfrm>
            <a:off x="6937095" y="5664051"/>
            <a:ext cx="146316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413F92-F16F-AB76-5103-796E668FE8DE}"/>
              </a:ext>
            </a:extLst>
          </p:cNvPr>
          <p:cNvCxnSpPr>
            <a:cxnSpLocks/>
          </p:cNvCxnSpPr>
          <p:nvPr/>
        </p:nvCxnSpPr>
        <p:spPr>
          <a:xfrm>
            <a:off x="6937095" y="5664051"/>
            <a:ext cx="0" cy="4242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5208AD-7B33-D021-FE98-FC3002C4B840}"/>
                  </a:ext>
                </a:extLst>
              </p:cNvPr>
              <p:cNvSpPr txBox="1"/>
              <p:nvPr/>
            </p:nvSpPr>
            <p:spPr>
              <a:xfrm>
                <a:off x="6705203" y="6115692"/>
                <a:ext cx="69083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5208AD-7B33-D021-FE98-FC3002C4B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203" y="6115692"/>
                <a:ext cx="690830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382ECE-0F08-65EE-2CD3-5DA3A9EFEDA0}"/>
                  </a:ext>
                </a:extLst>
              </p:cNvPr>
              <p:cNvSpPr txBox="1"/>
              <p:nvPr/>
            </p:nvSpPr>
            <p:spPr>
              <a:xfrm>
                <a:off x="8452600" y="3244334"/>
                <a:ext cx="77899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382ECE-0F08-65EE-2CD3-5DA3A9EFE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00" y="3244334"/>
                <a:ext cx="778996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76F9CA-7FD4-DFFB-AD07-80A9A7C901A7}"/>
                  </a:ext>
                </a:extLst>
              </p:cNvPr>
              <p:cNvSpPr txBox="1"/>
              <p:nvPr/>
            </p:nvSpPr>
            <p:spPr>
              <a:xfrm>
                <a:off x="8452600" y="5457789"/>
                <a:ext cx="77899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76F9CA-7FD4-DFFB-AD07-80A9A7C90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00" y="5457789"/>
                <a:ext cx="778996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hought Bubble: Cloud 8">
            <a:extLst>
              <a:ext uri="{FF2B5EF4-FFF2-40B4-BE49-F238E27FC236}">
                <a16:creationId xmlns:a16="http://schemas.microsoft.com/office/drawing/2014/main" id="{5EA61459-6649-CF62-3AA5-67AD4202BE0B}"/>
              </a:ext>
            </a:extLst>
          </p:cNvPr>
          <p:cNvSpPr/>
          <p:nvPr/>
        </p:nvSpPr>
        <p:spPr>
          <a:xfrm>
            <a:off x="8020289" y="830720"/>
            <a:ext cx="2861098" cy="1749233"/>
          </a:xfrm>
          <a:prstGeom prst="cloudCallout">
            <a:avLst>
              <a:gd name="adj1" fmla="val -49408"/>
              <a:gd name="adj2" fmla="val 7255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Symmetric Ratchet provides Forward Secrecy (not PCS)</a:t>
            </a:r>
          </a:p>
        </p:txBody>
      </p:sp>
      <p:sp>
        <p:nvSpPr>
          <p:cNvPr id="48" name="Multiply 47">
            <a:extLst>
              <a:ext uri="{FF2B5EF4-FFF2-40B4-BE49-F238E27FC236}">
                <a16:creationId xmlns:a16="http://schemas.microsoft.com/office/drawing/2014/main" id="{B355097B-C7E6-9502-ECB5-C85CE6708E98}"/>
              </a:ext>
            </a:extLst>
          </p:cNvPr>
          <p:cNvSpPr/>
          <p:nvPr/>
        </p:nvSpPr>
        <p:spPr>
          <a:xfrm>
            <a:off x="8452599" y="3081976"/>
            <a:ext cx="778988" cy="71943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>
            <a:extLst>
              <a:ext uri="{FF2B5EF4-FFF2-40B4-BE49-F238E27FC236}">
                <a16:creationId xmlns:a16="http://schemas.microsoft.com/office/drawing/2014/main" id="{F904CC41-9A77-EE59-AFF2-62D89171F6E4}"/>
              </a:ext>
            </a:extLst>
          </p:cNvPr>
          <p:cNvSpPr/>
          <p:nvPr/>
        </p:nvSpPr>
        <p:spPr>
          <a:xfrm>
            <a:off x="6560319" y="1507926"/>
            <a:ext cx="778988" cy="71943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F87F377-3F8F-4C7C-BD20-B5E1943FA313}"/>
                  </a:ext>
                </a:extLst>
              </p:cNvPr>
              <p:cNvSpPr/>
              <p:nvPr/>
            </p:nvSpPr>
            <p:spPr>
              <a:xfrm>
                <a:off x="950026" y="4283515"/>
                <a:ext cx="296795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 every </a:t>
                </a:r>
                <a:r>
                  <a:rPr lang="en-US" dirty="0" err="1"/>
                  <a:t>ctxt</a:t>
                </a:r>
                <a:r>
                  <a:rPr lang="en-US" dirty="0"/>
                  <a:t> include:</a:t>
                </a:r>
              </a:p>
              <a:p>
                <a:r>
                  <a:rPr lang="en-US" dirty="0"/>
                  <a:t>Index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Public ratchet component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F87F377-3F8F-4C7C-BD20-B5E1943FA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26" y="4283515"/>
                <a:ext cx="2967957" cy="923330"/>
              </a:xfrm>
              <a:prstGeom prst="rect">
                <a:avLst/>
              </a:prstGeom>
              <a:blipFill>
                <a:blip r:embed="rId10"/>
                <a:stretch>
                  <a:fillRect l="-1702" t="-274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hought Bubble: Cloud 8">
            <a:extLst>
              <a:ext uri="{FF2B5EF4-FFF2-40B4-BE49-F238E27FC236}">
                <a16:creationId xmlns:a16="http://schemas.microsoft.com/office/drawing/2014/main" id="{E4FB6319-7B77-E7A4-7C40-E7899D0D6B67}"/>
              </a:ext>
            </a:extLst>
          </p:cNvPr>
          <p:cNvSpPr/>
          <p:nvPr/>
        </p:nvSpPr>
        <p:spPr>
          <a:xfrm>
            <a:off x="9104401" y="3779732"/>
            <a:ext cx="2643710" cy="1264322"/>
          </a:xfrm>
          <a:prstGeom prst="cloudCallout">
            <a:avLst>
              <a:gd name="adj1" fmla="val -90647"/>
              <a:gd name="adj2" fmla="val 4683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Symmetric Ratchet is deterministic</a:t>
            </a:r>
          </a:p>
        </p:txBody>
      </p:sp>
      <p:sp>
        <p:nvSpPr>
          <p:cNvPr id="52" name="Thought Bubble: Cloud 8">
            <a:extLst>
              <a:ext uri="{FF2B5EF4-FFF2-40B4-BE49-F238E27FC236}">
                <a16:creationId xmlns:a16="http://schemas.microsoft.com/office/drawing/2014/main" id="{28F6EE1D-C455-BC7A-F7B8-C6F35A8C9B3E}"/>
              </a:ext>
            </a:extLst>
          </p:cNvPr>
          <p:cNvSpPr/>
          <p:nvPr/>
        </p:nvSpPr>
        <p:spPr>
          <a:xfrm>
            <a:off x="2301540" y="5452649"/>
            <a:ext cx="3296799" cy="1301111"/>
          </a:xfrm>
          <a:prstGeom prst="cloudCallout">
            <a:avLst>
              <a:gd name="adj1" fmla="val -56825"/>
              <a:gd name="adj2" fmla="val -64163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Double Ratchet provides immediate decryption and MLR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3AE3A-9749-BFB2-8099-3510DF4F98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7144" y="3573684"/>
            <a:ext cx="890373" cy="8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8" grpId="0"/>
      <p:bldP spid="40" grpId="0"/>
      <p:bldP spid="45" grpId="0" animBg="1"/>
      <p:bldP spid="48" grpId="0" animBg="1"/>
      <p:bldP spid="49" grpId="0" animBg="1"/>
      <p:bldP spid="50" grpId="0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ADF3-E28F-4241-BB5F-F678B82E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Security of Signal – not captured by prior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FF83-1637-4AA1-AE81-3B24002E9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 </a:t>
            </a:r>
            <a:r>
              <a:rPr lang="en-US" dirty="0">
                <a:solidFill>
                  <a:srgbClr val="FF0000"/>
                </a:solidFill>
              </a:rPr>
              <a:t>6 distinct </a:t>
            </a:r>
            <a:r>
              <a:rPr lang="en-US" dirty="0"/>
              <a:t>ways in which CCD+17 and/or ACD19 don’t capture Signal Security</a:t>
            </a:r>
          </a:p>
          <a:p>
            <a:r>
              <a:rPr lang="en-US" dirty="0"/>
              <a:t>CCD+17: no bad randomness or immediate decryption</a:t>
            </a:r>
          </a:p>
          <a:p>
            <a:r>
              <a:rPr lang="en-US" dirty="0"/>
              <a:t>ACD19: weaker (coarser) security surrounding state leakage</a:t>
            </a:r>
          </a:p>
          <a:p>
            <a:r>
              <a:rPr lang="en-US" dirty="0"/>
              <a:t>Both: don’t fully capture CCA security immediately after leakage</a:t>
            </a:r>
            <a:endParaRPr lang="en-US" b="1" dirty="0"/>
          </a:p>
          <a:p>
            <a:pPr lvl="1"/>
            <a:r>
              <a:rPr lang="en-US" dirty="0"/>
              <a:t>Intuitively needs strong-DH + ROM &amp; CCA-secure AEAD (like hashed </a:t>
            </a:r>
            <a:r>
              <a:rPr lang="en-US" dirty="0" err="1"/>
              <a:t>ElGamal</a:t>
            </a:r>
            <a:r>
              <a:rPr lang="en-US" dirty="0"/>
              <a:t>)</a:t>
            </a:r>
          </a:p>
          <a:p>
            <a:r>
              <a:rPr lang="en-US" dirty="0"/>
              <a:t>Our more fine-grained, modular analysis allows us to:</a:t>
            </a:r>
          </a:p>
          <a:p>
            <a:pPr lvl="1"/>
            <a:r>
              <a:rPr lang="en-US" dirty="0"/>
              <a:t>Explicitly uncover a (minor) weakness of Signal</a:t>
            </a:r>
          </a:p>
          <a:p>
            <a:pPr lvl="1"/>
            <a:r>
              <a:rPr lang="en-US" dirty="0"/>
              <a:t>Fix it efficiently</a:t>
            </a:r>
          </a:p>
        </p:txBody>
      </p:sp>
    </p:spTree>
    <p:extLst>
      <p:ext uri="{BB962C8B-B14F-4D97-AF65-F5344CB8AC3E}">
        <p14:creationId xmlns:p14="http://schemas.microsoft.com/office/powerpoint/2010/main" val="20765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7578-499E-853F-E7F6-8BE6D0C9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Weakness in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1DA8-A7B3-159A-E4B2-94AADBC10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6820"/>
          </a:xfrm>
        </p:spPr>
        <p:txBody>
          <a:bodyPr>
            <a:normAutofit/>
          </a:bodyPr>
          <a:lstStyle/>
          <a:p>
            <a:r>
              <a:rPr lang="en-US" sz="2400" dirty="0"/>
              <a:t>Suppose it is Alice’s turn to start a new epoch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87164-5A48-B7B1-1B74-75BBC43D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78" y="2973811"/>
            <a:ext cx="524324" cy="524324"/>
          </a:xfrm>
          <a:prstGeom prst="rect">
            <a:avLst/>
          </a:prstGeom>
        </p:spPr>
      </p:pic>
      <p:pic>
        <p:nvPicPr>
          <p:cNvPr id="21" name="Picture 2" descr="Free Cartoon Man Face, Download Free Cartoon Man Face png images, Free  ClipArts on Clipart Library">
            <a:extLst>
              <a:ext uri="{FF2B5EF4-FFF2-40B4-BE49-F238E27FC236}">
                <a16:creationId xmlns:a16="http://schemas.microsoft.com/office/drawing/2014/main" id="{71643E09-8139-C01C-7421-C52E5F81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05" y="2475735"/>
            <a:ext cx="625845" cy="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artoon Girl Face Png Transparent Images – Free PNG Images Vector, PSD,  Clipart, Templates">
            <a:extLst>
              <a:ext uri="{FF2B5EF4-FFF2-40B4-BE49-F238E27FC236}">
                <a16:creationId xmlns:a16="http://schemas.microsoft.com/office/drawing/2014/main" id="{A6F5328E-18CF-3939-7A72-FAB45A07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52" y="2369192"/>
            <a:ext cx="614644" cy="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875018-D294-D55A-055D-844AEB63907D}"/>
              </a:ext>
            </a:extLst>
          </p:cNvPr>
          <p:cNvCxnSpPr>
            <a:cxnSpLocks/>
          </p:cNvCxnSpPr>
          <p:nvPr/>
        </p:nvCxnSpPr>
        <p:spPr>
          <a:xfrm>
            <a:off x="4025583" y="4245289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1149E5-AB5E-9F51-5EF4-E64FA9621729}"/>
              </a:ext>
            </a:extLst>
          </p:cNvPr>
          <p:cNvCxnSpPr>
            <a:cxnSpLocks/>
          </p:cNvCxnSpPr>
          <p:nvPr/>
        </p:nvCxnSpPr>
        <p:spPr>
          <a:xfrm>
            <a:off x="4025583" y="4895739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7B94875-E609-87A3-BC09-ADA8141229BA}"/>
              </a:ext>
            </a:extLst>
          </p:cNvPr>
          <p:cNvCxnSpPr>
            <a:cxnSpLocks/>
          </p:cNvCxnSpPr>
          <p:nvPr/>
        </p:nvCxnSpPr>
        <p:spPr>
          <a:xfrm>
            <a:off x="4025583" y="5453491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593647-6BEB-3337-730E-82BDBECE1DA2}"/>
                  </a:ext>
                </a:extLst>
              </p:cNvPr>
              <p:cNvSpPr txBox="1"/>
              <p:nvPr/>
            </p:nvSpPr>
            <p:spPr>
              <a:xfrm>
                <a:off x="3140384" y="4054532"/>
                <a:ext cx="686803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593647-6BEB-3337-730E-82BDBECE1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84" y="4054532"/>
                <a:ext cx="686803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BB587C-D074-23C0-DA99-44140969CED7}"/>
                  </a:ext>
                </a:extLst>
              </p:cNvPr>
              <p:cNvSpPr txBox="1"/>
              <p:nvPr/>
            </p:nvSpPr>
            <p:spPr>
              <a:xfrm>
                <a:off x="4907094" y="3799245"/>
                <a:ext cx="299767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BB587C-D074-23C0-DA99-44140969C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94" y="3799245"/>
                <a:ext cx="2997679" cy="381515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1C7E08-302B-5F5D-02F9-5CC2BE14EB23}"/>
                  </a:ext>
                </a:extLst>
              </p:cNvPr>
              <p:cNvSpPr txBox="1"/>
              <p:nvPr/>
            </p:nvSpPr>
            <p:spPr>
              <a:xfrm>
                <a:off x="3190900" y="3417642"/>
                <a:ext cx="914980" cy="511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1C7E08-302B-5F5D-02F9-5CC2BE14E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00" y="3417642"/>
                <a:ext cx="914980" cy="511358"/>
              </a:xfrm>
              <a:prstGeom prst="rect">
                <a:avLst/>
              </a:prstGeom>
              <a:blipFill>
                <a:blip r:embed="rId7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145CF5-E6CE-0B5F-B78D-0BAFF60F23BC}"/>
                  </a:ext>
                </a:extLst>
              </p:cNvPr>
              <p:cNvSpPr txBox="1"/>
              <p:nvPr/>
            </p:nvSpPr>
            <p:spPr>
              <a:xfrm>
                <a:off x="2193269" y="5595834"/>
                <a:ext cx="826785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145CF5-E6CE-0B5F-B78D-0BAFF60F2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69" y="5595834"/>
                <a:ext cx="826785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A5185FC-191C-EFE3-0EC5-3B6AF4A08DD5}"/>
              </a:ext>
            </a:extLst>
          </p:cNvPr>
          <p:cNvCxnSpPr>
            <a:cxnSpLocks/>
            <a:stCxn id="111" idx="3"/>
            <a:endCxn id="52" idx="1"/>
          </p:cNvCxnSpPr>
          <p:nvPr/>
        </p:nvCxnSpPr>
        <p:spPr>
          <a:xfrm flipV="1">
            <a:off x="1947615" y="4245289"/>
            <a:ext cx="397813" cy="5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0EF30E-8F76-720E-5F31-AB6FFF163959}"/>
                  </a:ext>
                </a:extLst>
              </p:cNvPr>
              <p:cNvSpPr txBox="1"/>
              <p:nvPr/>
            </p:nvSpPr>
            <p:spPr>
              <a:xfrm>
                <a:off x="4901773" y="4998620"/>
                <a:ext cx="299767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0EF30E-8F76-720E-5F31-AB6FFF163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73" y="4998620"/>
                <a:ext cx="2997679" cy="381515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327AC75-7625-9069-AEC5-E016FF584C23}"/>
                  </a:ext>
                </a:extLst>
              </p:cNvPr>
              <p:cNvSpPr txBox="1"/>
              <p:nvPr/>
            </p:nvSpPr>
            <p:spPr>
              <a:xfrm>
                <a:off x="4883484" y="4374908"/>
                <a:ext cx="303294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327AC75-7625-9069-AEC5-E016FF584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484" y="4374908"/>
                <a:ext cx="3032945" cy="381515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14D147-12CD-5234-B1CD-BBB0576C4CB0}"/>
                  </a:ext>
                </a:extLst>
              </p:cNvPr>
              <p:cNvSpPr txBox="1"/>
              <p:nvPr/>
            </p:nvSpPr>
            <p:spPr>
              <a:xfrm>
                <a:off x="3270055" y="3076532"/>
                <a:ext cx="755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14D147-12CD-5234-B1CD-BBB0576C4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55" y="3076532"/>
                <a:ext cx="755528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C6CE9-8957-EC50-6E5E-8AB3B123409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009097" y="3261198"/>
            <a:ext cx="260958" cy="412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0FCDF9-4034-26C1-C627-D1579315C8F6}"/>
                  </a:ext>
                </a:extLst>
              </p:cNvPr>
              <p:cNvSpPr txBox="1"/>
              <p:nvPr/>
            </p:nvSpPr>
            <p:spPr>
              <a:xfrm>
                <a:off x="2081471" y="3316673"/>
                <a:ext cx="927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0FCDF9-4034-26C1-C627-D1579315C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471" y="3316673"/>
                <a:ext cx="927626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783CB8C-4E44-D40D-1F00-01D380DB8EFB}"/>
              </a:ext>
            </a:extLst>
          </p:cNvPr>
          <p:cNvSpPr/>
          <p:nvPr/>
        </p:nvSpPr>
        <p:spPr>
          <a:xfrm>
            <a:off x="2345428" y="4060622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7D069B4-D139-1CF8-728A-225743D68CA5}"/>
              </a:ext>
            </a:extLst>
          </p:cNvPr>
          <p:cNvCxnSpPr>
            <a:cxnSpLocks/>
            <a:stCxn id="52" idx="3"/>
            <a:endCxn id="41" idx="1"/>
          </p:cNvCxnSpPr>
          <p:nvPr/>
        </p:nvCxnSpPr>
        <p:spPr>
          <a:xfrm>
            <a:off x="2875862" y="4245289"/>
            <a:ext cx="26452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9C254E61-3FA3-63BA-566D-BD2F15252EF9}"/>
              </a:ext>
            </a:extLst>
          </p:cNvPr>
          <p:cNvSpPr/>
          <p:nvPr/>
        </p:nvSpPr>
        <p:spPr>
          <a:xfrm>
            <a:off x="2342973" y="4571756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B7542E0A-978F-FA28-40D0-B0D13175430E}"/>
              </a:ext>
            </a:extLst>
          </p:cNvPr>
          <p:cNvSpPr/>
          <p:nvPr/>
        </p:nvSpPr>
        <p:spPr>
          <a:xfrm>
            <a:off x="2342973" y="5089886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760F811-ACD0-8E28-C801-1783D9A1505E}"/>
              </a:ext>
            </a:extLst>
          </p:cNvPr>
          <p:cNvCxnSpPr>
            <a:cxnSpLocks/>
            <a:stCxn id="95" idx="2"/>
            <a:endCxn id="47" idx="0"/>
          </p:cNvCxnSpPr>
          <p:nvPr/>
        </p:nvCxnSpPr>
        <p:spPr>
          <a:xfrm flipH="1">
            <a:off x="2606662" y="5459219"/>
            <a:ext cx="1528" cy="136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5408653-078D-8FE0-DFE7-878CCED23EF5}"/>
              </a:ext>
            </a:extLst>
          </p:cNvPr>
          <p:cNvCxnSpPr>
            <a:cxnSpLocks/>
            <a:stCxn id="52" idx="2"/>
            <a:endCxn id="94" idx="0"/>
          </p:cNvCxnSpPr>
          <p:nvPr/>
        </p:nvCxnSpPr>
        <p:spPr>
          <a:xfrm flipH="1">
            <a:off x="2608190" y="4429955"/>
            <a:ext cx="2455" cy="141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ECFC25D-D441-20A8-EC99-B455ACFB5D2F}"/>
              </a:ext>
            </a:extLst>
          </p:cNvPr>
          <p:cNvCxnSpPr>
            <a:cxnSpLocks/>
            <a:stCxn id="94" idx="2"/>
            <a:endCxn id="95" idx="0"/>
          </p:cNvCxnSpPr>
          <p:nvPr/>
        </p:nvCxnSpPr>
        <p:spPr>
          <a:xfrm>
            <a:off x="2608190" y="4941089"/>
            <a:ext cx="0" cy="148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4F865CF-D597-7033-7D41-66178259E853}"/>
                  </a:ext>
                </a:extLst>
              </p:cNvPr>
              <p:cNvSpPr txBox="1"/>
              <p:nvPr/>
            </p:nvSpPr>
            <p:spPr>
              <a:xfrm>
                <a:off x="1175378" y="2998904"/>
                <a:ext cx="449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4F865CF-D597-7033-7D41-66178259E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78" y="2998904"/>
                <a:ext cx="4490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7DEF3D2-7988-D544-A300-62B9D214001F}"/>
                  </a:ext>
                </a:extLst>
              </p:cNvPr>
              <p:cNvSpPr txBox="1"/>
              <p:nvPr/>
            </p:nvSpPr>
            <p:spPr>
              <a:xfrm>
                <a:off x="852175" y="4059623"/>
                <a:ext cx="109544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7DEF3D2-7988-D544-A300-62B9D2140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75" y="4059623"/>
                <a:ext cx="1095440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68C40DC8-25AF-03C3-FA80-E5EFAAC68695}"/>
              </a:ext>
            </a:extLst>
          </p:cNvPr>
          <p:cNvSpPr/>
          <p:nvPr/>
        </p:nvSpPr>
        <p:spPr>
          <a:xfrm>
            <a:off x="1136615" y="3489765"/>
            <a:ext cx="530434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A55C93B-0598-3C68-BEEB-D5317266D5A0}"/>
              </a:ext>
            </a:extLst>
          </p:cNvPr>
          <p:cNvCxnSpPr>
            <a:cxnSpLocks/>
            <a:endCxn id="112" idx="3"/>
          </p:cNvCxnSpPr>
          <p:nvPr/>
        </p:nvCxnSpPr>
        <p:spPr>
          <a:xfrm flipH="1">
            <a:off x="1667049" y="3673321"/>
            <a:ext cx="1523851" cy="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F6F38C4-C247-1BCC-CFC3-6D1657BB243B}"/>
              </a:ext>
            </a:extLst>
          </p:cNvPr>
          <p:cNvCxnSpPr>
            <a:cxnSpLocks/>
            <a:stCxn id="110" idx="2"/>
            <a:endCxn id="112" idx="0"/>
          </p:cNvCxnSpPr>
          <p:nvPr/>
        </p:nvCxnSpPr>
        <p:spPr>
          <a:xfrm>
            <a:off x="1399895" y="3368236"/>
            <a:ext cx="1937" cy="121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CFF777D-E127-FA5A-E9FD-F4BF37DAC96B}"/>
              </a:ext>
            </a:extLst>
          </p:cNvPr>
          <p:cNvCxnSpPr>
            <a:cxnSpLocks/>
            <a:stCxn id="112" idx="2"/>
            <a:endCxn id="111" idx="0"/>
          </p:cNvCxnSpPr>
          <p:nvPr/>
        </p:nvCxnSpPr>
        <p:spPr>
          <a:xfrm flipH="1">
            <a:off x="1399895" y="3859097"/>
            <a:ext cx="1937" cy="200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4" grpId="1"/>
      <p:bldP spid="47" grpId="0"/>
      <p:bldP spid="61" grpId="0"/>
      <p:bldP spid="62" grpId="0"/>
      <p:bldP spid="23" grpId="0"/>
      <p:bldP spid="52" grpId="0" animBg="1"/>
      <p:bldP spid="94" grpId="0" animBg="1"/>
      <p:bldP spid="95" grpId="0" animBg="1"/>
      <p:bldP spid="110" grpId="0"/>
      <p:bldP spid="111" grpId="0"/>
      <p:bldP spid="1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7578-499E-853F-E7F6-8BE6D0C9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Weakness in Signal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BD8A1AD6-978D-BCFF-1777-1B6DBB79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6820"/>
          </a:xfrm>
        </p:spPr>
        <p:txBody>
          <a:bodyPr>
            <a:normAutofit/>
          </a:bodyPr>
          <a:lstStyle/>
          <a:p>
            <a:r>
              <a:rPr lang="en-US" sz="2400" dirty="0"/>
              <a:t>Suppose it is Alice’s turn to start a new epoch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792AD71F-EA78-B5CB-73DA-3F2681E7B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70" y="5495727"/>
            <a:ext cx="524324" cy="524324"/>
          </a:xfrm>
          <a:prstGeom prst="rect">
            <a:avLst/>
          </a:prstGeom>
        </p:spPr>
      </p:pic>
      <p:pic>
        <p:nvPicPr>
          <p:cNvPr id="90" name="Picture 2" descr="Free Cartoon Man Face, Download Free Cartoon Man Face png images, Free  ClipArts on Clipart Library">
            <a:extLst>
              <a:ext uri="{FF2B5EF4-FFF2-40B4-BE49-F238E27FC236}">
                <a16:creationId xmlns:a16="http://schemas.microsoft.com/office/drawing/2014/main" id="{B7BA5ED3-5695-0F4E-746D-5BF6A59B4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05" y="2475735"/>
            <a:ext cx="625845" cy="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artoon Girl Face Png Transparent Images – Free PNG Images Vector, PSD,  Clipart, Templates">
            <a:extLst>
              <a:ext uri="{FF2B5EF4-FFF2-40B4-BE49-F238E27FC236}">
                <a16:creationId xmlns:a16="http://schemas.microsoft.com/office/drawing/2014/main" id="{FD964C2D-573E-9254-0F4A-ECDFA7BE3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52" y="2369192"/>
            <a:ext cx="614644" cy="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A712C40-6169-D986-3FD2-D13178C34FD1}"/>
              </a:ext>
            </a:extLst>
          </p:cNvPr>
          <p:cNvCxnSpPr>
            <a:cxnSpLocks/>
          </p:cNvCxnSpPr>
          <p:nvPr/>
        </p:nvCxnSpPr>
        <p:spPr>
          <a:xfrm>
            <a:off x="4025583" y="4245289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0004A8E-DEED-3EF9-E17E-C7710A98CDCA}"/>
              </a:ext>
            </a:extLst>
          </p:cNvPr>
          <p:cNvCxnSpPr>
            <a:cxnSpLocks/>
          </p:cNvCxnSpPr>
          <p:nvPr/>
        </p:nvCxnSpPr>
        <p:spPr>
          <a:xfrm>
            <a:off x="4025583" y="4895739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8C3FD6C-8F6B-283F-A65E-49E3CE24B8E9}"/>
              </a:ext>
            </a:extLst>
          </p:cNvPr>
          <p:cNvCxnSpPr>
            <a:cxnSpLocks/>
          </p:cNvCxnSpPr>
          <p:nvPr/>
        </p:nvCxnSpPr>
        <p:spPr>
          <a:xfrm>
            <a:off x="4025583" y="5453491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D93137D-2504-29A1-4AAC-18D27DC5286A}"/>
                  </a:ext>
                </a:extLst>
              </p:cNvPr>
              <p:cNvSpPr txBox="1"/>
              <p:nvPr/>
            </p:nvSpPr>
            <p:spPr>
              <a:xfrm>
                <a:off x="1175378" y="2998904"/>
                <a:ext cx="449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D93137D-2504-29A1-4AAC-18D27DC52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78" y="2998904"/>
                <a:ext cx="4490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91C8C48-420F-1F7F-743F-05D7EE798B92}"/>
                  </a:ext>
                </a:extLst>
              </p:cNvPr>
              <p:cNvSpPr txBox="1"/>
              <p:nvPr/>
            </p:nvSpPr>
            <p:spPr>
              <a:xfrm>
                <a:off x="3140384" y="4054532"/>
                <a:ext cx="686803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91C8C48-420F-1F7F-743F-05D7EE798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84" y="4054532"/>
                <a:ext cx="686803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B5C2F7A-9F7B-EF65-69B5-1C77BCA2D35B}"/>
                  </a:ext>
                </a:extLst>
              </p:cNvPr>
              <p:cNvSpPr txBox="1"/>
              <p:nvPr/>
            </p:nvSpPr>
            <p:spPr>
              <a:xfrm>
                <a:off x="4907094" y="3799245"/>
                <a:ext cx="299767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B5C2F7A-9F7B-EF65-69B5-1C77BCA2D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94" y="3799245"/>
                <a:ext cx="2997679" cy="381515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485B03B-7A3C-5128-E5BA-8EFEEEAFD4AD}"/>
                  </a:ext>
                </a:extLst>
              </p:cNvPr>
              <p:cNvSpPr txBox="1"/>
              <p:nvPr/>
            </p:nvSpPr>
            <p:spPr>
              <a:xfrm>
                <a:off x="3190900" y="3417642"/>
                <a:ext cx="914980" cy="511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485B03B-7A3C-5128-E5BA-8EFEEEAFD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00" y="3417642"/>
                <a:ext cx="914980" cy="511358"/>
              </a:xfrm>
              <a:prstGeom prst="rect">
                <a:avLst/>
              </a:prstGeom>
              <a:blipFill>
                <a:blip r:embed="rId9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8FA4304-D3B0-C8BF-86E0-9E61B13F0C1F}"/>
                  </a:ext>
                </a:extLst>
              </p:cNvPr>
              <p:cNvSpPr txBox="1"/>
              <p:nvPr/>
            </p:nvSpPr>
            <p:spPr>
              <a:xfrm>
                <a:off x="852175" y="4059623"/>
                <a:ext cx="109544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8FA4304-D3B0-C8BF-86E0-9E61B13F0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75" y="4059623"/>
                <a:ext cx="1095440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B619BEF-D361-BA26-C917-45A16A2A01B0}"/>
                  </a:ext>
                </a:extLst>
              </p:cNvPr>
              <p:cNvSpPr txBox="1"/>
              <p:nvPr/>
            </p:nvSpPr>
            <p:spPr>
              <a:xfrm>
                <a:off x="2193269" y="5595834"/>
                <a:ext cx="826785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B619BEF-D361-BA26-C917-45A16A2A0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69" y="5595834"/>
                <a:ext cx="826785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F8997FC-B598-64EC-807F-467AF598500D}"/>
              </a:ext>
            </a:extLst>
          </p:cNvPr>
          <p:cNvCxnSpPr>
            <a:cxnSpLocks/>
            <a:stCxn id="99" idx="3"/>
            <a:endCxn id="111" idx="1"/>
          </p:cNvCxnSpPr>
          <p:nvPr/>
        </p:nvCxnSpPr>
        <p:spPr>
          <a:xfrm flipV="1">
            <a:off x="1947615" y="4245289"/>
            <a:ext cx="397813" cy="5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BA44C7D-FAF1-1E0C-4413-5612649FE60E}"/>
                  </a:ext>
                </a:extLst>
              </p:cNvPr>
              <p:cNvSpPr txBox="1"/>
              <p:nvPr/>
            </p:nvSpPr>
            <p:spPr>
              <a:xfrm>
                <a:off x="4901773" y="4998620"/>
                <a:ext cx="299767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BA44C7D-FAF1-1E0C-4413-5612649FE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73" y="4998620"/>
                <a:ext cx="2997679" cy="381515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0C94B5F-D85B-FC46-6658-5FFE9AA31E28}"/>
                  </a:ext>
                </a:extLst>
              </p:cNvPr>
              <p:cNvSpPr txBox="1"/>
              <p:nvPr/>
            </p:nvSpPr>
            <p:spPr>
              <a:xfrm>
                <a:off x="4901772" y="4374908"/>
                <a:ext cx="299767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0C94B5F-D85B-FC46-6658-5FFE9AA31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72" y="4374908"/>
                <a:ext cx="2997679" cy="381515"/>
              </a:xfrm>
              <a:prstGeom prst="rect">
                <a:avLst/>
              </a:prstGeom>
              <a:blipFill>
                <a:blip r:embed="rId1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1ED7B8B-F5AD-D29F-F280-F936D41AACBE}"/>
                  </a:ext>
                </a:extLst>
              </p:cNvPr>
              <p:cNvSpPr txBox="1"/>
              <p:nvPr/>
            </p:nvSpPr>
            <p:spPr>
              <a:xfrm>
                <a:off x="3270055" y="3076532"/>
                <a:ext cx="755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1ED7B8B-F5AD-D29F-F280-F936D41AA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55" y="3076532"/>
                <a:ext cx="755528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F8F5B264-5E80-3DD8-7CED-DB2B3C9351DD}"/>
              </a:ext>
            </a:extLst>
          </p:cNvPr>
          <p:cNvSpPr/>
          <p:nvPr/>
        </p:nvSpPr>
        <p:spPr>
          <a:xfrm>
            <a:off x="1136615" y="3489765"/>
            <a:ext cx="530434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CA7CDFA-5813-A730-266B-292704D98EE2}"/>
              </a:ext>
            </a:extLst>
          </p:cNvPr>
          <p:cNvCxnSpPr>
            <a:cxnSpLocks/>
            <a:stCxn id="104" idx="1"/>
          </p:cNvCxnSpPr>
          <p:nvPr/>
        </p:nvCxnSpPr>
        <p:spPr>
          <a:xfrm flipH="1">
            <a:off x="3009097" y="3261198"/>
            <a:ext cx="260958" cy="412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219BBAB-D828-794B-FD60-CC0611E22716}"/>
              </a:ext>
            </a:extLst>
          </p:cNvPr>
          <p:cNvCxnSpPr>
            <a:cxnSpLocks/>
            <a:stCxn id="98" idx="1"/>
            <a:endCxn id="105" idx="3"/>
          </p:cNvCxnSpPr>
          <p:nvPr/>
        </p:nvCxnSpPr>
        <p:spPr>
          <a:xfrm flipH="1">
            <a:off x="1667049" y="3673321"/>
            <a:ext cx="1523851" cy="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E531E4A-90D6-1EDB-4A6E-86BE51EB9D99}"/>
                  </a:ext>
                </a:extLst>
              </p:cNvPr>
              <p:cNvSpPr txBox="1"/>
              <p:nvPr/>
            </p:nvSpPr>
            <p:spPr>
              <a:xfrm>
                <a:off x="2081471" y="3316673"/>
                <a:ext cx="927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E531E4A-90D6-1EDB-4A6E-86BE51EB9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471" y="3316673"/>
                <a:ext cx="927626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6E5ADBE-5665-AB0B-7DB1-EC8572E4629C}"/>
              </a:ext>
            </a:extLst>
          </p:cNvPr>
          <p:cNvCxnSpPr>
            <a:cxnSpLocks/>
            <a:stCxn id="95" idx="2"/>
            <a:endCxn id="105" idx="0"/>
          </p:cNvCxnSpPr>
          <p:nvPr/>
        </p:nvCxnSpPr>
        <p:spPr>
          <a:xfrm>
            <a:off x="1399895" y="3368236"/>
            <a:ext cx="1937" cy="121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464884C-BA9B-A431-BC6F-921944158647}"/>
              </a:ext>
            </a:extLst>
          </p:cNvPr>
          <p:cNvCxnSpPr>
            <a:cxnSpLocks/>
            <a:stCxn id="105" idx="2"/>
            <a:endCxn id="99" idx="0"/>
          </p:cNvCxnSpPr>
          <p:nvPr/>
        </p:nvCxnSpPr>
        <p:spPr>
          <a:xfrm flipH="1">
            <a:off x="1399895" y="3859097"/>
            <a:ext cx="1937" cy="200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544CF42F-5A04-F3B5-7A93-36CC0D547636}"/>
              </a:ext>
            </a:extLst>
          </p:cNvPr>
          <p:cNvSpPr/>
          <p:nvPr/>
        </p:nvSpPr>
        <p:spPr>
          <a:xfrm>
            <a:off x="2345428" y="4060622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B001DC3-D02D-07A4-9BA1-F999F7997E6F}"/>
              </a:ext>
            </a:extLst>
          </p:cNvPr>
          <p:cNvCxnSpPr>
            <a:cxnSpLocks/>
            <a:stCxn id="111" idx="3"/>
            <a:endCxn id="96" idx="1"/>
          </p:cNvCxnSpPr>
          <p:nvPr/>
        </p:nvCxnSpPr>
        <p:spPr>
          <a:xfrm>
            <a:off x="2875862" y="4245289"/>
            <a:ext cx="26452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26C10A1D-BF47-2EDE-826C-40CF39AE8082}"/>
              </a:ext>
            </a:extLst>
          </p:cNvPr>
          <p:cNvSpPr/>
          <p:nvPr/>
        </p:nvSpPr>
        <p:spPr>
          <a:xfrm>
            <a:off x="2342973" y="4571756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87547D29-1BB4-32B1-56F0-7023DF829142}"/>
              </a:ext>
            </a:extLst>
          </p:cNvPr>
          <p:cNvSpPr/>
          <p:nvPr/>
        </p:nvSpPr>
        <p:spPr>
          <a:xfrm>
            <a:off x="2342973" y="5089886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A23F395-B72F-FD44-4E84-F1FA074EE6C6}"/>
              </a:ext>
            </a:extLst>
          </p:cNvPr>
          <p:cNvCxnSpPr>
            <a:cxnSpLocks/>
            <a:stCxn id="114" idx="2"/>
            <a:endCxn id="100" idx="0"/>
          </p:cNvCxnSpPr>
          <p:nvPr/>
        </p:nvCxnSpPr>
        <p:spPr>
          <a:xfrm flipH="1">
            <a:off x="2606662" y="5459219"/>
            <a:ext cx="1528" cy="136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8B36380-3941-BEEB-D1B3-3561BD6049B9}"/>
              </a:ext>
            </a:extLst>
          </p:cNvPr>
          <p:cNvCxnSpPr>
            <a:cxnSpLocks/>
            <a:stCxn id="111" idx="2"/>
            <a:endCxn id="113" idx="0"/>
          </p:cNvCxnSpPr>
          <p:nvPr/>
        </p:nvCxnSpPr>
        <p:spPr>
          <a:xfrm flipH="1">
            <a:off x="2608190" y="4429955"/>
            <a:ext cx="2455" cy="141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F376D57-C03F-4C73-0699-88F7388AC55A}"/>
              </a:ext>
            </a:extLst>
          </p:cNvPr>
          <p:cNvCxnSpPr>
            <a:cxnSpLocks/>
            <a:stCxn id="113" idx="2"/>
            <a:endCxn id="114" idx="0"/>
          </p:cNvCxnSpPr>
          <p:nvPr/>
        </p:nvCxnSpPr>
        <p:spPr>
          <a:xfrm>
            <a:off x="2608190" y="4941089"/>
            <a:ext cx="0" cy="148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2BFBA32-9628-5E52-76DF-D7CDBF97D078}"/>
                  </a:ext>
                </a:extLst>
              </p:cNvPr>
              <p:cNvSpPr txBox="1"/>
              <p:nvPr/>
            </p:nvSpPr>
            <p:spPr>
              <a:xfrm>
                <a:off x="9687137" y="3929000"/>
                <a:ext cx="663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2BFBA32-9628-5E52-76DF-D7CDBF97D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137" y="3929000"/>
                <a:ext cx="66383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FC90EEE-A36B-9BCD-FD50-FA3456C00AC8}"/>
                  </a:ext>
                </a:extLst>
              </p:cNvPr>
              <p:cNvSpPr txBox="1"/>
              <p:nvPr/>
            </p:nvSpPr>
            <p:spPr>
              <a:xfrm>
                <a:off x="11119042" y="5495727"/>
                <a:ext cx="804974" cy="511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FC90EEE-A36B-9BCD-FD50-FA3456C00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042" y="5495727"/>
                <a:ext cx="804974" cy="511358"/>
              </a:xfrm>
              <a:prstGeom prst="rect">
                <a:avLst/>
              </a:prstGeom>
              <a:blipFill>
                <a:blip r:embed="rId17"/>
                <a:stretch>
                  <a:fillRect r="-34375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3E4CBC3-988D-E0C5-161D-529F7099A033}"/>
                  </a:ext>
                </a:extLst>
              </p:cNvPr>
              <p:cNvSpPr txBox="1"/>
              <p:nvPr/>
            </p:nvSpPr>
            <p:spPr>
              <a:xfrm>
                <a:off x="9881118" y="6120738"/>
                <a:ext cx="137279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3E4CBC3-988D-E0C5-161D-529F7099A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118" y="6120738"/>
                <a:ext cx="1372794" cy="38151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54D8690-81A4-74A2-87C0-EF09C7F91DB2}"/>
                  </a:ext>
                </a:extLst>
              </p:cNvPr>
              <p:cNvSpPr txBox="1"/>
              <p:nvPr/>
            </p:nvSpPr>
            <p:spPr>
              <a:xfrm>
                <a:off x="11362245" y="3996094"/>
                <a:ext cx="569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54D8690-81A4-74A2-87C0-EF09C7F91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245" y="3996094"/>
                <a:ext cx="569578" cy="369332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3D9A0F86-5CC2-FAD5-D201-FA7D2585D411}"/>
              </a:ext>
            </a:extLst>
          </p:cNvPr>
          <p:cNvSpPr/>
          <p:nvPr/>
        </p:nvSpPr>
        <p:spPr>
          <a:xfrm>
            <a:off x="9753838" y="5568695"/>
            <a:ext cx="530434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1B2E651-973C-91C2-CBBA-509CA8D46BA3}"/>
              </a:ext>
            </a:extLst>
          </p:cNvPr>
          <p:cNvCxnSpPr>
            <a:cxnSpLocks/>
            <a:stCxn id="121" idx="2"/>
          </p:cNvCxnSpPr>
          <p:nvPr/>
        </p:nvCxnSpPr>
        <p:spPr>
          <a:xfrm flipH="1">
            <a:off x="11057467" y="4365426"/>
            <a:ext cx="589567" cy="1385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183233D-B275-F502-E8EE-2037512117D4}"/>
              </a:ext>
            </a:extLst>
          </p:cNvPr>
          <p:cNvCxnSpPr>
            <a:cxnSpLocks/>
            <a:stCxn id="119" idx="1"/>
            <a:endCxn id="122" idx="3"/>
          </p:cNvCxnSpPr>
          <p:nvPr/>
        </p:nvCxnSpPr>
        <p:spPr>
          <a:xfrm flipH="1">
            <a:off x="10284272" y="5751406"/>
            <a:ext cx="834770" cy="1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EF881F1-F02B-95E6-C4B4-5AFF6E72815E}"/>
                  </a:ext>
                </a:extLst>
              </p:cNvPr>
              <p:cNvSpPr txBox="1"/>
              <p:nvPr/>
            </p:nvSpPr>
            <p:spPr>
              <a:xfrm>
                <a:off x="10284272" y="5373997"/>
                <a:ext cx="927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EF881F1-F02B-95E6-C4B4-5AFF6E728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272" y="5373997"/>
                <a:ext cx="927626" cy="369332"/>
              </a:xfrm>
              <a:prstGeom prst="rect">
                <a:avLst/>
              </a:prstGeom>
              <a:blipFill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2409D4B0-F5C1-9F1C-C708-F16D376F4453}"/>
              </a:ext>
            </a:extLst>
          </p:cNvPr>
          <p:cNvCxnSpPr>
            <a:cxnSpLocks/>
            <a:stCxn id="118" idx="2"/>
            <a:endCxn id="122" idx="0"/>
          </p:cNvCxnSpPr>
          <p:nvPr/>
        </p:nvCxnSpPr>
        <p:spPr>
          <a:xfrm>
            <a:off x="10019055" y="4298332"/>
            <a:ext cx="0" cy="127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1D4E1DB2-59E0-D99D-E8DD-83D6C65068FF}"/>
              </a:ext>
            </a:extLst>
          </p:cNvPr>
          <p:cNvCxnSpPr>
            <a:cxnSpLocks/>
            <a:stCxn id="122" idx="2"/>
          </p:cNvCxnSpPr>
          <p:nvPr/>
        </p:nvCxnSpPr>
        <p:spPr>
          <a:xfrm>
            <a:off x="10019055" y="5938027"/>
            <a:ext cx="0" cy="194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7E44DD6E-5AFE-D079-B9B7-F5B138079A1E}"/>
                  </a:ext>
                </a:extLst>
              </p:cNvPr>
              <p:cNvSpPr txBox="1"/>
              <p:nvPr/>
            </p:nvSpPr>
            <p:spPr>
              <a:xfrm>
                <a:off x="8132887" y="6120738"/>
                <a:ext cx="844999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+1,1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7E44DD6E-5AFE-D079-B9B7-F5B138079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887" y="6120738"/>
                <a:ext cx="844999" cy="381515"/>
              </a:xfrm>
              <a:prstGeom prst="rect">
                <a:avLst/>
              </a:prstGeom>
              <a:blipFill>
                <a:blip r:embed="rId21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FC51C175-8FB7-F7B5-EA4D-1995BF328F74}"/>
              </a:ext>
            </a:extLst>
          </p:cNvPr>
          <p:cNvCxnSpPr>
            <a:cxnSpLocks/>
            <a:stCxn id="162" idx="1"/>
            <a:endCxn id="160" idx="3"/>
          </p:cNvCxnSpPr>
          <p:nvPr/>
        </p:nvCxnSpPr>
        <p:spPr>
          <a:xfrm flipH="1" flipV="1">
            <a:off x="8977886" y="6311496"/>
            <a:ext cx="211198" cy="5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29396008-91DF-D053-0EF5-956DA55916D1}"/>
              </a:ext>
            </a:extLst>
          </p:cNvPr>
          <p:cNvSpPr/>
          <p:nvPr/>
        </p:nvSpPr>
        <p:spPr>
          <a:xfrm>
            <a:off x="9189084" y="6132725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37701D13-4A5E-92D9-6872-A6B2DE67BE75}"/>
              </a:ext>
            </a:extLst>
          </p:cNvPr>
          <p:cNvCxnSpPr>
            <a:cxnSpLocks/>
            <a:stCxn id="120" idx="1"/>
            <a:endCxn id="162" idx="3"/>
          </p:cNvCxnSpPr>
          <p:nvPr/>
        </p:nvCxnSpPr>
        <p:spPr>
          <a:xfrm flipH="1">
            <a:off x="9719518" y="6311496"/>
            <a:ext cx="161600" cy="5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54FA366C-8633-657A-2728-EDC51D6742C1}"/>
              </a:ext>
            </a:extLst>
          </p:cNvPr>
          <p:cNvCxnSpPr>
            <a:cxnSpLocks/>
          </p:cNvCxnSpPr>
          <p:nvPr/>
        </p:nvCxnSpPr>
        <p:spPr>
          <a:xfrm flipH="1">
            <a:off x="4025583" y="6611835"/>
            <a:ext cx="4377183" cy="0"/>
          </a:xfrm>
          <a:prstGeom prst="straightConnector1">
            <a:avLst/>
          </a:prstGeom>
          <a:ln w="444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77E273E5-9AFB-3AC7-CAC7-E0BBBD7D0F67}"/>
                  </a:ext>
                </a:extLst>
              </p:cNvPr>
              <p:cNvSpPr txBox="1"/>
              <p:nvPr/>
            </p:nvSpPr>
            <p:spPr>
              <a:xfrm>
                <a:off x="4316105" y="6151355"/>
                <a:ext cx="362285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77E273E5-9AFB-3AC7-CAC7-E0BBBD7D0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05" y="6151355"/>
                <a:ext cx="3622851" cy="381515"/>
              </a:xfrm>
              <a:prstGeom prst="rect">
                <a:avLst/>
              </a:prstGeom>
              <a:blipFill>
                <a:blip r:embed="rId2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Multiply 214">
            <a:extLst>
              <a:ext uri="{FF2B5EF4-FFF2-40B4-BE49-F238E27FC236}">
                <a16:creationId xmlns:a16="http://schemas.microsoft.com/office/drawing/2014/main" id="{BBB9C86E-F6D8-068F-2D10-B66E6A06BD34}"/>
              </a:ext>
            </a:extLst>
          </p:cNvPr>
          <p:cNvSpPr/>
          <p:nvPr/>
        </p:nvSpPr>
        <p:spPr>
          <a:xfrm>
            <a:off x="1151265" y="3464188"/>
            <a:ext cx="3069316" cy="256847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Multiply 215">
            <a:extLst>
              <a:ext uri="{FF2B5EF4-FFF2-40B4-BE49-F238E27FC236}">
                <a16:creationId xmlns:a16="http://schemas.microsoft.com/office/drawing/2014/main" id="{2AAEB4A1-3BBF-851E-3470-25D26387047A}"/>
              </a:ext>
            </a:extLst>
          </p:cNvPr>
          <p:cNvSpPr/>
          <p:nvPr/>
        </p:nvSpPr>
        <p:spPr>
          <a:xfrm>
            <a:off x="1122992" y="2946598"/>
            <a:ext cx="557679" cy="58922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0" grpId="0"/>
      <p:bldP spid="118" grpId="0"/>
      <p:bldP spid="119" grpId="0"/>
      <p:bldP spid="120" grpId="0"/>
      <p:bldP spid="121" grpId="0"/>
      <p:bldP spid="122" grpId="0" animBg="1"/>
      <p:bldP spid="125" grpId="0"/>
      <p:bldP spid="160" grpId="0"/>
      <p:bldP spid="162" grpId="0" animBg="1"/>
      <p:bldP spid="202" grpId="0"/>
      <p:bldP spid="215" grpId="0" animBg="1"/>
      <p:bldP spid="2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7578-499E-853F-E7F6-8BE6D0C9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Weakness in Signal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EA2A1881-FDC0-4ECE-ECF6-AB3BC44D3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6820"/>
          </a:xfrm>
        </p:spPr>
        <p:txBody>
          <a:bodyPr>
            <a:normAutofit/>
          </a:bodyPr>
          <a:lstStyle/>
          <a:p>
            <a:r>
              <a:rPr lang="en-US" sz="2400" dirty="0"/>
              <a:t>Suppose it is Alice’s turn to start a new epoch</a:t>
            </a:r>
          </a:p>
        </p:txBody>
      </p:sp>
      <p:pic>
        <p:nvPicPr>
          <p:cNvPr id="78" name="Picture 2" descr="Free Cartoon Man Face, Download Free Cartoon Man Face png images, Free  ClipArts on Clipart Library">
            <a:extLst>
              <a:ext uri="{FF2B5EF4-FFF2-40B4-BE49-F238E27FC236}">
                <a16:creationId xmlns:a16="http://schemas.microsoft.com/office/drawing/2014/main" id="{F986D10D-1DEE-FAF3-4FD2-D2BE9FCF9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05" y="2475735"/>
            <a:ext cx="625845" cy="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Cartoon Girl Face Png Transparent Images – Free PNG Images Vector, PSD,  Clipart, Templates">
            <a:extLst>
              <a:ext uri="{FF2B5EF4-FFF2-40B4-BE49-F238E27FC236}">
                <a16:creationId xmlns:a16="http://schemas.microsoft.com/office/drawing/2014/main" id="{CBB9A2F3-75BF-CD6B-CB4C-A3E848FF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52" y="2369192"/>
            <a:ext cx="614644" cy="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A96CDF9-AD5C-8ECB-7F22-E0333EB30487}"/>
              </a:ext>
            </a:extLst>
          </p:cNvPr>
          <p:cNvCxnSpPr>
            <a:cxnSpLocks/>
          </p:cNvCxnSpPr>
          <p:nvPr/>
        </p:nvCxnSpPr>
        <p:spPr>
          <a:xfrm>
            <a:off x="4025583" y="4245289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7AB6DFE-D3F5-99E9-4E1D-E451A382F44D}"/>
              </a:ext>
            </a:extLst>
          </p:cNvPr>
          <p:cNvCxnSpPr>
            <a:cxnSpLocks/>
          </p:cNvCxnSpPr>
          <p:nvPr/>
        </p:nvCxnSpPr>
        <p:spPr>
          <a:xfrm>
            <a:off x="4025583" y="4895739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C6034B3-CDEF-53FC-CAE9-B90C6C9A4C5D}"/>
              </a:ext>
            </a:extLst>
          </p:cNvPr>
          <p:cNvCxnSpPr>
            <a:cxnSpLocks/>
          </p:cNvCxnSpPr>
          <p:nvPr/>
        </p:nvCxnSpPr>
        <p:spPr>
          <a:xfrm>
            <a:off x="4025583" y="5453491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6CB2F59-4443-A975-E7AE-B0D1685EC593}"/>
                  </a:ext>
                </a:extLst>
              </p:cNvPr>
              <p:cNvSpPr txBox="1"/>
              <p:nvPr/>
            </p:nvSpPr>
            <p:spPr>
              <a:xfrm>
                <a:off x="1175378" y="2998904"/>
                <a:ext cx="449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6CB2F59-4443-A975-E7AE-B0D1685EC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78" y="2998904"/>
                <a:ext cx="44903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87F3C06-04CD-7B9E-3563-57EB4A06AEE5}"/>
                  </a:ext>
                </a:extLst>
              </p:cNvPr>
              <p:cNvSpPr txBox="1"/>
              <p:nvPr/>
            </p:nvSpPr>
            <p:spPr>
              <a:xfrm>
                <a:off x="3140384" y="4054532"/>
                <a:ext cx="686803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87F3C06-04CD-7B9E-3563-57EB4A06A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84" y="4054532"/>
                <a:ext cx="686803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1EBE8EC-4CE2-7650-C550-374D3DE6259B}"/>
                  </a:ext>
                </a:extLst>
              </p:cNvPr>
              <p:cNvSpPr txBox="1"/>
              <p:nvPr/>
            </p:nvSpPr>
            <p:spPr>
              <a:xfrm>
                <a:off x="4907094" y="3799245"/>
                <a:ext cx="299767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1EBE8EC-4CE2-7650-C550-374D3DE62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94" y="3799245"/>
                <a:ext cx="2997679" cy="381515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06F4BBF-6471-1E66-CE3D-3FC86F4CB424}"/>
                  </a:ext>
                </a:extLst>
              </p:cNvPr>
              <p:cNvSpPr txBox="1"/>
              <p:nvPr/>
            </p:nvSpPr>
            <p:spPr>
              <a:xfrm>
                <a:off x="3190900" y="3417642"/>
                <a:ext cx="914980" cy="511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06F4BBF-6471-1E66-CE3D-3FC86F4C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00" y="3417642"/>
                <a:ext cx="914980" cy="511358"/>
              </a:xfrm>
              <a:prstGeom prst="rect">
                <a:avLst/>
              </a:prstGeom>
              <a:blipFill>
                <a:blip r:embed="rId7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DE683CA-3D67-7C7D-7505-E077954F8155}"/>
                  </a:ext>
                </a:extLst>
              </p:cNvPr>
              <p:cNvSpPr txBox="1"/>
              <p:nvPr/>
            </p:nvSpPr>
            <p:spPr>
              <a:xfrm>
                <a:off x="852175" y="4059623"/>
                <a:ext cx="109544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DE683CA-3D67-7C7D-7505-E077954F8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75" y="4059623"/>
                <a:ext cx="1095440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AC19390-461C-3FD7-0720-B40684E18B1F}"/>
                  </a:ext>
                </a:extLst>
              </p:cNvPr>
              <p:cNvSpPr txBox="1"/>
              <p:nvPr/>
            </p:nvSpPr>
            <p:spPr>
              <a:xfrm>
                <a:off x="2193269" y="5595834"/>
                <a:ext cx="826785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AC19390-461C-3FD7-0720-B40684E18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69" y="5595834"/>
                <a:ext cx="826785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32135EA-7471-4577-3D0B-51A44413238C}"/>
              </a:ext>
            </a:extLst>
          </p:cNvPr>
          <p:cNvCxnSpPr>
            <a:cxnSpLocks/>
            <a:stCxn id="87" idx="3"/>
            <a:endCxn id="99" idx="1"/>
          </p:cNvCxnSpPr>
          <p:nvPr/>
        </p:nvCxnSpPr>
        <p:spPr>
          <a:xfrm flipV="1">
            <a:off x="1947615" y="4245289"/>
            <a:ext cx="397813" cy="5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4489EFA-914A-6BED-EFBA-8DB269AE9A18}"/>
                  </a:ext>
                </a:extLst>
              </p:cNvPr>
              <p:cNvSpPr txBox="1"/>
              <p:nvPr/>
            </p:nvSpPr>
            <p:spPr>
              <a:xfrm>
                <a:off x="4901773" y="4998620"/>
                <a:ext cx="299767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4489EFA-914A-6BED-EFBA-8DB269AE9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73" y="4998620"/>
                <a:ext cx="2997679" cy="381515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2EBFC44-A465-DCC8-D34C-49831322C909}"/>
                  </a:ext>
                </a:extLst>
              </p:cNvPr>
              <p:cNvSpPr txBox="1"/>
              <p:nvPr/>
            </p:nvSpPr>
            <p:spPr>
              <a:xfrm>
                <a:off x="4901772" y="4374908"/>
                <a:ext cx="299767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2EBFC44-A465-DCC8-D34C-49831322C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72" y="4374908"/>
                <a:ext cx="2997679" cy="381515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3C9D411-E033-F66D-8279-8729F3989493}"/>
                  </a:ext>
                </a:extLst>
              </p:cNvPr>
              <p:cNvSpPr txBox="1"/>
              <p:nvPr/>
            </p:nvSpPr>
            <p:spPr>
              <a:xfrm>
                <a:off x="3270055" y="3076532"/>
                <a:ext cx="755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3C9D411-E033-F66D-8279-8729F3989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55" y="3076532"/>
                <a:ext cx="755528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76334116-B94C-8FAF-D40D-2C977E9C28DB}"/>
              </a:ext>
            </a:extLst>
          </p:cNvPr>
          <p:cNvSpPr/>
          <p:nvPr/>
        </p:nvSpPr>
        <p:spPr>
          <a:xfrm>
            <a:off x="1136615" y="3489765"/>
            <a:ext cx="530434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9BA4392-8858-B76C-2D89-1954835A9859}"/>
              </a:ext>
            </a:extLst>
          </p:cNvPr>
          <p:cNvCxnSpPr>
            <a:cxnSpLocks/>
            <a:stCxn id="92" idx="1"/>
          </p:cNvCxnSpPr>
          <p:nvPr/>
        </p:nvCxnSpPr>
        <p:spPr>
          <a:xfrm flipH="1">
            <a:off x="3009097" y="3261198"/>
            <a:ext cx="260958" cy="412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E6C8A61-A00C-A1B7-EEEA-30E4129989BF}"/>
              </a:ext>
            </a:extLst>
          </p:cNvPr>
          <p:cNvCxnSpPr>
            <a:cxnSpLocks/>
            <a:stCxn id="86" idx="1"/>
            <a:endCxn id="93" idx="3"/>
          </p:cNvCxnSpPr>
          <p:nvPr/>
        </p:nvCxnSpPr>
        <p:spPr>
          <a:xfrm flipH="1">
            <a:off x="1667049" y="3673321"/>
            <a:ext cx="1523851" cy="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D188201-6E04-B282-5349-AAA201D64CCC}"/>
                  </a:ext>
                </a:extLst>
              </p:cNvPr>
              <p:cNvSpPr txBox="1"/>
              <p:nvPr/>
            </p:nvSpPr>
            <p:spPr>
              <a:xfrm>
                <a:off x="2081471" y="3316673"/>
                <a:ext cx="927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D188201-6E04-B282-5349-AAA201D6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471" y="3316673"/>
                <a:ext cx="927626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2483AFF-5E60-347A-06F8-91A27D43CAB8}"/>
              </a:ext>
            </a:extLst>
          </p:cNvPr>
          <p:cNvCxnSpPr>
            <a:cxnSpLocks/>
            <a:stCxn id="83" idx="2"/>
            <a:endCxn id="93" idx="0"/>
          </p:cNvCxnSpPr>
          <p:nvPr/>
        </p:nvCxnSpPr>
        <p:spPr>
          <a:xfrm>
            <a:off x="1399895" y="3368236"/>
            <a:ext cx="1937" cy="121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93D4554-5299-063F-9DFD-9291D20E6310}"/>
              </a:ext>
            </a:extLst>
          </p:cNvPr>
          <p:cNvCxnSpPr>
            <a:cxnSpLocks/>
            <a:stCxn id="93" idx="2"/>
            <a:endCxn id="87" idx="0"/>
          </p:cNvCxnSpPr>
          <p:nvPr/>
        </p:nvCxnSpPr>
        <p:spPr>
          <a:xfrm flipH="1">
            <a:off x="1399895" y="3859097"/>
            <a:ext cx="1937" cy="200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FCA31A70-1F92-0B13-AAF4-275900E36D48}"/>
              </a:ext>
            </a:extLst>
          </p:cNvPr>
          <p:cNvSpPr/>
          <p:nvPr/>
        </p:nvSpPr>
        <p:spPr>
          <a:xfrm>
            <a:off x="2345428" y="4060622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7E149D2-F3D8-4B36-09C1-30AED5A9FC2E}"/>
              </a:ext>
            </a:extLst>
          </p:cNvPr>
          <p:cNvCxnSpPr>
            <a:cxnSpLocks/>
            <a:stCxn id="99" idx="3"/>
            <a:endCxn id="84" idx="1"/>
          </p:cNvCxnSpPr>
          <p:nvPr/>
        </p:nvCxnSpPr>
        <p:spPr>
          <a:xfrm>
            <a:off x="2875862" y="4245289"/>
            <a:ext cx="26452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93E37964-193B-7906-8B7E-9016AAB26DE9}"/>
              </a:ext>
            </a:extLst>
          </p:cNvPr>
          <p:cNvSpPr/>
          <p:nvPr/>
        </p:nvSpPr>
        <p:spPr>
          <a:xfrm>
            <a:off x="2342973" y="4571756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29110543-697C-A3D6-F9EB-B5BF00BE18C3}"/>
              </a:ext>
            </a:extLst>
          </p:cNvPr>
          <p:cNvSpPr/>
          <p:nvPr/>
        </p:nvSpPr>
        <p:spPr>
          <a:xfrm>
            <a:off x="2342973" y="5089886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0E73DBC-FCF5-0D17-422A-E96EB60910D7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2606662" y="5459219"/>
            <a:ext cx="1528" cy="136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DCB61DA-3584-B763-8B72-7B10A6A0168F}"/>
              </a:ext>
            </a:extLst>
          </p:cNvPr>
          <p:cNvCxnSpPr>
            <a:cxnSpLocks/>
            <a:stCxn id="99" idx="2"/>
            <a:endCxn id="101" idx="0"/>
          </p:cNvCxnSpPr>
          <p:nvPr/>
        </p:nvCxnSpPr>
        <p:spPr>
          <a:xfrm flipH="1">
            <a:off x="2608190" y="4429955"/>
            <a:ext cx="2455" cy="141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75A52EF-E760-6C35-2CFD-9E4EEF947A7C}"/>
              </a:ext>
            </a:extLst>
          </p:cNvPr>
          <p:cNvCxnSpPr>
            <a:cxnSpLocks/>
            <a:stCxn id="101" idx="2"/>
            <a:endCxn id="102" idx="0"/>
          </p:cNvCxnSpPr>
          <p:nvPr/>
        </p:nvCxnSpPr>
        <p:spPr>
          <a:xfrm>
            <a:off x="2608190" y="4941089"/>
            <a:ext cx="0" cy="148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62D985F-3B66-B534-C3EA-0558AD4001D6}"/>
                  </a:ext>
                </a:extLst>
              </p:cNvPr>
              <p:cNvSpPr txBox="1"/>
              <p:nvPr/>
            </p:nvSpPr>
            <p:spPr>
              <a:xfrm>
                <a:off x="9687137" y="3929000"/>
                <a:ext cx="663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62D985F-3B66-B534-C3EA-0558AD400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137" y="3929000"/>
                <a:ext cx="66383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6831F7C-8F93-34AC-2DFA-995C6BD64F29}"/>
                  </a:ext>
                </a:extLst>
              </p:cNvPr>
              <p:cNvSpPr txBox="1"/>
              <p:nvPr/>
            </p:nvSpPr>
            <p:spPr>
              <a:xfrm>
                <a:off x="11119042" y="5495727"/>
                <a:ext cx="804974" cy="511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6831F7C-8F93-34AC-2DFA-995C6BD64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042" y="5495727"/>
                <a:ext cx="804974" cy="511358"/>
              </a:xfrm>
              <a:prstGeom prst="rect">
                <a:avLst/>
              </a:prstGeom>
              <a:blipFill>
                <a:blip r:embed="rId15"/>
                <a:stretch>
                  <a:fillRect r="-34375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C4ABCFD-361F-8958-3576-F9B72588CDA5}"/>
                  </a:ext>
                </a:extLst>
              </p:cNvPr>
              <p:cNvSpPr txBox="1"/>
              <p:nvPr/>
            </p:nvSpPr>
            <p:spPr>
              <a:xfrm>
                <a:off x="9881118" y="6120738"/>
                <a:ext cx="137279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C4ABCFD-361F-8958-3576-F9B72588C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118" y="6120738"/>
                <a:ext cx="1372794" cy="381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99A6E91-FE4A-0B08-A6AF-0B75BB8B80F5}"/>
                  </a:ext>
                </a:extLst>
              </p:cNvPr>
              <p:cNvSpPr txBox="1"/>
              <p:nvPr/>
            </p:nvSpPr>
            <p:spPr>
              <a:xfrm>
                <a:off x="11362245" y="3996094"/>
                <a:ext cx="569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99A6E91-FE4A-0B08-A6AF-0B75BB8B8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245" y="3996094"/>
                <a:ext cx="569578" cy="369332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C43AE960-E8D9-478A-7010-6799BAF0DDDA}"/>
              </a:ext>
            </a:extLst>
          </p:cNvPr>
          <p:cNvSpPr/>
          <p:nvPr/>
        </p:nvSpPr>
        <p:spPr>
          <a:xfrm>
            <a:off x="9753838" y="5568695"/>
            <a:ext cx="530434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AD9DB0B-D89F-E7BE-2384-36A2A6203ED9}"/>
              </a:ext>
            </a:extLst>
          </p:cNvPr>
          <p:cNvCxnSpPr>
            <a:cxnSpLocks/>
            <a:stCxn id="109" idx="2"/>
          </p:cNvCxnSpPr>
          <p:nvPr/>
        </p:nvCxnSpPr>
        <p:spPr>
          <a:xfrm flipH="1">
            <a:off x="11057467" y="4365426"/>
            <a:ext cx="589567" cy="1385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9EC2BFB-806C-C304-CD07-B4FE203059F5}"/>
              </a:ext>
            </a:extLst>
          </p:cNvPr>
          <p:cNvCxnSpPr>
            <a:cxnSpLocks/>
            <a:stCxn id="107" idx="1"/>
            <a:endCxn id="110" idx="3"/>
          </p:cNvCxnSpPr>
          <p:nvPr/>
        </p:nvCxnSpPr>
        <p:spPr>
          <a:xfrm flipH="1">
            <a:off x="10284272" y="5751406"/>
            <a:ext cx="834770" cy="1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A9A1394-4688-CE4A-F78C-7D0AA3E03192}"/>
                  </a:ext>
                </a:extLst>
              </p:cNvPr>
              <p:cNvSpPr txBox="1"/>
              <p:nvPr/>
            </p:nvSpPr>
            <p:spPr>
              <a:xfrm>
                <a:off x="10284272" y="5373997"/>
                <a:ext cx="927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A9A1394-4688-CE4A-F78C-7D0AA3E03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272" y="5373997"/>
                <a:ext cx="927626" cy="369332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30DBCE5-3532-DC8C-047F-5C656A0CDC0D}"/>
              </a:ext>
            </a:extLst>
          </p:cNvPr>
          <p:cNvCxnSpPr>
            <a:cxnSpLocks/>
            <a:stCxn id="106" idx="2"/>
            <a:endCxn id="110" idx="0"/>
          </p:cNvCxnSpPr>
          <p:nvPr/>
        </p:nvCxnSpPr>
        <p:spPr>
          <a:xfrm>
            <a:off x="10019055" y="4298332"/>
            <a:ext cx="0" cy="127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44FF21B-F61C-C898-AA13-A3C15240D38B}"/>
              </a:ext>
            </a:extLst>
          </p:cNvPr>
          <p:cNvCxnSpPr>
            <a:cxnSpLocks/>
            <a:stCxn id="110" idx="2"/>
          </p:cNvCxnSpPr>
          <p:nvPr/>
        </p:nvCxnSpPr>
        <p:spPr>
          <a:xfrm>
            <a:off x="10019055" y="5938027"/>
            <a:ext cx="0" cy="194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2E6C97D-BB39-776C-A6E7-C99898CEB076}"/>
                  </a:ext>
                </a:extLst>
              </p:cNvPr>
              <p:cNvSpPr txBox="1"/>
              <p:nvPr/>
            </p:nvSpPr>
            <p:spPr>
              <a:xfrm>
                <a:off x="8132887" y="6120738"/>
                <a:ext cx="844999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+1,1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2E6C97D-BB39-776C-A6E7-C99898CEB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887" y="6120738"/>
                <a:ext cx="844999" cy="381515"/>
              </a:xfrm>
              <a:prstGeom prst="rect">
                <a:avLst/>
              </a:prstGeom>
              <a:blipFill>
                <a:blip r:embed="rId19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D10B15C-2F51-D187-129C-93530E2CB4ED}"/>
              </a:ext>
            </a:extLst>
          </p:cNvPr>
          <p:cNvCxnSpPr>
            <a:cxnSpLocks/>
            <a:stCxn id="118" idx="1"/>
            <a:endCxn id="116" idx="3"/>
          </p:cNvCxnSpPr>
          <p:nvPr/>
        </p:nvCxnSpPr>
        <p:spPr>
          <a:xfrm flipH="1" flipV="1">
            <a:off x="8977886" y="6311496"/>
            <a:ext cx="211198" cy="5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D1405294-8E7E-1205-B6B1-31096D463072}"/>
              </a:ext>
            </a:extLst>
          </p:cNvPr>
          <p:cNvSpPr/>
          <p:nvPr/>
        </p:nvSpPr>
        <p:spPr>
          <a:xfrm>
            <a:off x="9189084" y="6132725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DDF1F4C9-48EF-9A14-F77B-006F1A630BFE}"/>
              </a:ext>
            </a:extLst>
          </p:cNvPr>
          <p:cNvCxnSpPr>
            <a:cxnSpLocks/>
            <a:stCxn id="108" idx="1"/>
            <a:endCxn id="118" idx="3"/>
          </p:cNvCxnSpPr>
          <p:nvPr/>
        </p:nvCxnSpPr>
        <p:spPr>
          <a:xfrm flipH="1">
            <a:off x="9719518" y="6311496"/>
            <a:ext cx="161600" cy="5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CDEF9BF-5A7C-C10D-4D8C-D01DC8AEAED0}"/>
              </a:ext>
            </a:extLst>
          </p:cNvPr>
          <p:cNvCxnSpPr>
            <a:cxnSpLocks/>
          </p:cNvCxnSpPr>
          <p:nvPr/>
        </p:nvCxnSpPr>
        <p:spPr>
          <a:xfrm flipH="1">
            <a:off x="4025583" y="6611835"/>
            <a:ext cx="4377183" cy="0"/>
          </a:xfrm>
          <a:prstGeom prst="straightConnector1">
            <a:avLst/>
          </a:prstGeom>
          <a:ln w="444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FD431EE-FF74-FECF-C9BB-C3260BA85FD5}"/>
                  </a:ext>
                </a:extLst>
              </p:cNvPr>
              <p:cNvSpPr txBox="1"/>
              <p:nvPr/>
            </p:nvSpPr>
            <p:spPr>
              <a:xfrm>
                <a:off x="4316105" y="6151355"/>
                <a:ext cx="362285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FD431EE-FF74-FECF-C9BB-C3260BA8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05" y="6151355"/>
                <a:ext cx="3622851" cy="381515"/>
              </a:xfrm>
              <a:prstGeom prst="rect">
                <a:avLst/>
              </a:prstGeom>
              <a:blipFill>
                <a:blip r:embed="rId2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Multiply 121">
            <a:extLst>
              <a:ext uri="{FF2B5EF4-FFF2-40B4-BE49-F238E27FC236}">
                <a16:creationId xmlns:a16="http://schemas.microsoft.com/office/drawing/2014/main" id="{A52067B2-A3EC-B25A-66E3-C661BEC03D68}"/>
              </a:ext>
            </a:extLst>
          </p:cNvPr>
          <p:cNvSpPr/>
          <p:nvPr/>
        </p:nvSpPr>
        <p:spPr>
          <a:xfrm>
            <a:off x="1151265" y="3464188"/>
            <a:ext cx="3069316" cy="256847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82117ED6-749C-C3AB-A7F6-4ACE3C8562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8070" y="3002338"/>
            <a:ext cx="524324" cy="524324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0129B2FA-1209-8080-063B-552D8816E8E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8070" y="5495727"/>
            <a:ext cx="524324" cy="5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86" grpId="0"/>
      <p:bldP spid="88" grpId="0"/>
      <p:bldP spid="90" grpId="0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83EC-B9F1-4B4B-9B55-3587A6CE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9F799-B6CB-46FD-9548-EF7EFB2F8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1250"/>
            <a:ext cx="10596513" cy="4667248"/>
          </a:xfrm>
        </p:spPr>
        <p:txBody>
          <a:bodyPr>
            <a:normAutofit/>
          </a:bodyPr>
          <a:lstStyle/>
          <a:p>
            <a:r>
              <a:rPr lang="en-US" dirty="0"/>
              <a:t>ACD19: considered a separate notion that prevents this (not explicitly)</a:t>
            </a:r>
          </a:p>
          <a:p>
            <a:pPr lvl="1"/>
            <a:r>
              <a:rPr lang="en-US" dirty="0"/>
              <a:t>Achieve it with one extra group element communicated</a:t>
            </a:r>
          </a:p>
          <a:p>
            <a:r>
              <a:rPr lang="en-US" dirty="0"/>
              <a:t>Our fix: no additional communication and ~same computation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The “Triple Ratchet”</a:t>
            </a:r>
          </a:p>
          <a:p>
            <a:r>
              <a:rPr lang="en-US" dirty="0"/>
              <a:t>Secure from ROM or circular security of </a:t>
            </a:r>
            <a:r>
              <a:rPr lang="en-US" dirty="0" err="1"/>
              <a:t>ElGamal</a:t>
            </a:r>
            <a:r>
              <a:rPr lang="en-US" dirty="0"/>
              <a:t> Encryption</a:t>
            </a:r>
          </a:p>
          <a:p>
            <a:r>
              <a:rPr lang="en-US" dirty="0"/>
              <a:t>Some further security too (see paper)</a:t>
            </a:r>
          </a:p>
          <a:p>
            <a:r>
              <a:rPr lang="en-US" dirty="0"/>
              <a:t>Further applications to Updatable Public Key Encryption and Secure Group Messaging</a:t>
            </a:r>
          </a:p>
        </p:txBody>
      </p:sp>
    </p:spTree>
    <p:extLst>
      <p:ext uri="{BB962C8B-B14F-4D97-AF65-F5344CB8AC3E}">
        <p14:creationId xmlns:p14="http://schemas.microsoft.com/office/powerpoint/2010/main" val="19077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BCD4-49B9-40BF-B689-5250CA31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Signal 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3DAF2-3133-418D-9707-8B826AB5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Messaging Protocol for long-lived sessions</a:t>
            </a:r>
          </a:p>
          <a:p>
            <a:r>
              <a:rPr lang="en-US" dirty="0"/>
              <a:t>Based on </a:t>
            </a:r>
            <a:r>
              <a:rPr lang="en-US" dirty="0">
                <a:solidFill>
                  <a:srgbClr val="FF0000"/>
                </a:solidFill>
              </a:rPr>
              <a:t>Off-The-Record</a:t>
            </a:r>
            <a:r>
              <a:rPr lang="en-US" dirty="0"/>
              <a:t> Protocol</a:t>
            </a:r>
          </a:p>
          <a:p>
            <a:r>
              <a:rPr lang="en-US" dirty="0"/>
              <a:t>Used by billions of people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Signal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WhatsApp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Facebook Messenger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Messages by Google</a:t>
            </a:r>
            <a:endParaRPr lang="en-US" dirty="0"/>
          </a:p>
          <a:p>
            <a:r>
              <a:rPr lang="en-US" dirty="0"/>
              <a:t>Won </a:t>
            </a:r>
            <a:r>
              <a:rPr lang="en-US" dirty="0" err="1">
                <a:solidFill>
                  <a:srgbClr val="FF0000"/>
                </a:solidFill>
              </a:rPr>
              <a:t>Levchin</a:t>
            </a:r>
            <a:r>
              <a:rPr lang="en-US" dirty="0">
                <a:solidFill>
                  <a:srgbClr val="FF0000"/>
                </a:solidFill>
              </a:rPr>
              <a:t> Prize </a:t>
            </a:r>
            <a:r>
              <a:rPr lang="en-US" dirty="0"/>
              <a:t>at Real World Crypto</a:t>
            </a:r>
          </a:p>
          <a:p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F4ECD35-4D00-4402-AFA0-ED3B482DA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338" y="1825625"/>
            <a:ext cx="1174423" cy="1174423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A9AF2E94-C432-4D2E-B6AB-9125CB5A6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621" y="2102331"/>
            <a:ext cx="1478570" cy="1478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3C69CA-6129-4869-A3C7-3320D3B0E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553" y="3511036"/>
            <a:ext cx="1200759" cy="12007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B224BF-C206-4EC7-8EA2-5F0FDB23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88" y="3818000"/>
            <a:ext cx="1297441" cy="12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B0B7114-5224-484C-9EA9-A043CF96E9BB}"/>
              </a:ext>
            </a:extLst>
          </p:cNvPr>
          <p:cNvSpPr txBox="1">
            <a:spLocks/>
          </p:cNvSpPr>
          <p:nvPr/>
        </p:nvSpPr>
        <p:spPr>
          <a:xfrm>
            <a:off x="838200" y="3753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Fix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BD82F-51DA-4B44-8260-4DB6609E349B}"/>
              </a:ext>
            </a:extLst>
          </p:cNvPr>
          <p:cNvSpPr txBox="1"/>
          <p:nvPr/>
        </p:nvSpPr>
        <p:spPr>
          <a:xfrm>
            <a:off x="151001" y="4017601"/>
            <a:ext cx="156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mini ratchet</a:t>
            </a:r>
            <a:r>
              <a:rPr lang="en-US" dirty="0"/>
              <a:t> of DH secret key</a:t>
            </a:r>
            <a:endParaRPr lang="en-US" i="1" dirty="0"/>
          </a:p>
        </p:txBody>
      </p:sp>
      <p:pic>
        <p:nvPicPr>
          <p:cNvPr id="45" name="Picture 2" descr="Free Cartoon Man Face, Download Free Cartoon Man Face png images, Free  ClipArts on Clipart Library">
            <a:extLst>
              <a:ext uri="{FF2B5EF4-FFF2-40B4-BE49-F238E27FC236}">
                <a16:creationId xmlns:a16="http://schemas.microsoft.com/office/drawing/2014/main" id="{868080EE-2446-9AFA-5A8C-77BA8081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38" y="1527406"/>
            <a:ext cx="625845" cy="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artoon Girl Face Png Transparent Images – Free PNG Images Vector, PSD,  Clipart, Templates">
            <a:extLst>
              <a:ext uri="{FF2B5EF4-FFF2-40B4-BE49-F238E27FC236}">
                <a16:creationId xmlns:a16="http://schemas.microsoft.com/office/drawing/2014/main" id="{FAAFA432-B4FC-CF2E-3603-9A20E0D8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85" y="1420863"/>
            <a:ext cx="614644" cy="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91F090-DD77-06F1-A2EA-38449EEDF943}"/>
              </a:ext>
            </a:extLst>
          </p:cNvPr>
          <p:cNvCxnSpPr>
            <a:cxnSpLocks/>
          </p:cNvCxnSpPr>
          <p:nvPr/>
        </p:nvCxnSpPr>
        <p:spPr>
          <a:xfrm>
            <a:off x="4042516" y="3296960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9455247-3AFA-6275-5508-3881A9EB7F96}"/>
              </a:ext>
            </a:extLst>
          </p:cNvPr>
          <p:cNvCxnSpPr>
            <a:cxnSpLocks/>
          </p:cNvCxnSpPr>
          <p:nvPr/>
        </p:nvCxnSpPr>
        <p:spPr>
          <a:xfrm>
            <a:off x="4042516" y="3947410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AE1A32-028A-000C-D535-9C1E2AB71ECC}"/>
              </a:ext>
            </a:extLst>
          </p:cNvPr>
          <p:cNvCxnSpPr>
            <a:cxnSpLocks/>
          </p:cNvCxnSpPr>
          <p:nvPr/>
        </p:nvCxnSpPr>
        <p:spPr>
          <a:xfrm>
            <a:off x="4042516" y="4505162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8A700D-26D1-D91C-EE98-7F49AA8F5CE2}"/>
                  </a:ext>
                </a:extLst>
              </p:cNvPr>
              <p:cNvSpPr txBox="1"/>
              <p:nvPr/>
            </p:nvSpPr>
            <p:spPr>
              <a:xfrm>
                <a:off x="3157317" y="3106203"/>
                <a:ext cx="686803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8A700D-26D1-D91C-EE98-7F49AA8F5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317" y="3106203"/>
                <a:ext cx="686803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25D69A-FCD1-F3F5-4D08-1B007A3CDBAE}"/>
                  </a:ext>
                </a:extLst>
              </p:cNvPr>
              <p:cNvSpPr txBox="1"/>
              <p:nvPr/>
            </p:nvSpPr>
            <p:spPr>
              <a:xfrm>
                <a:off x="4924027" y="2850916"/>
                <a:ext cx="299767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25D69A-FCD1-F3F5-4D08-1B007A3C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027" y="2850916"/>
                <a:ext cx="2997679" cy="381515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D43BC7-CA36-F6E9-0AB8-87A66CC4DD9E}"/>
                  </a:ext>
                </a:extLst>
              </p:cNvPr>
              <p:cNvSpPr txBox="1"/>
              <p:nvPr/>
            </p:nvSpPr>
            <p:spPr>
              <a:xfrm>
                <a:off x="3207833" y="2469313"/>
                <a:ext cx="914980" cy="511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D43BC7-CA36-F6E9-0AB8-87A66CC4D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833" y="2469313"/>
                <a:ext cx="914980" cy="511358"/>
              </a:xfrm>
              <a:prstGeom prst="rect">
                <a:avLst/>
              </a:prstGeom>
              <a:blipFill>
                <a:blip r:embed="rId7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2975E97-6A71-FA76-A52F-44AE17883929}"/>
                  </a:ext>
                </a:extLst>
              </p:cNvPr>
              <p:cNvSpPr txBox="1"/>
              <p:nvPr/>
            </p:nvSpPr>
            <p:spPr>
              <a:xfrm>
                <a:off x="2210202" y="4647505"/>
                <a:ext cx="826785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2975E97-6A71-FA76-A52F-44AE1788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202" y="4647505"/>
                <a:ext cx="826785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8F8AFDB-420D-F1E5-F07D-2B63B1712E45}"/>
              </a:ext>
            </a:extLst>
          </p:cNvPr>
          <p:cNvCxnSpPr>
            <a:cxnSpLocks/>
            <a:stCxn id="68" idx="3"/>
            <a:endCxn id="60" idx="1"/>
          </p:cNvCxnSpPr>
          <p:nvPr/>
        </p:nvCxnSpPr>
        <p:spPr>
          <a:xfrm flipV="1">
            <a:off x="1964548" y="3296960"/>
            <a:ext cx="397813" cy="5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23C09E9-1AA2-F707-E006-AF45DA4CC333}"/>
                  </a:ext>
                </a:extLst>
              </p:cNvPr>
              <p:cNvSpPr txBox="1"/>
              <p:nvPr/>
            </p:nvSpPr>
            <p:spPr>
              <a:xfrm>
                <a:off x="4918706" y="4050291"/>
                <a:ext cx="299767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23C09E9-1AA2-F707-E006-AF45DA4CC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706" y="4050291"/>
                <a:ext cx="2997679" cy="381515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F8C1CA-7C1A-697F-F593-15D25FD393A2}"/>
                  </a:ext>
                </a:extLst>
              </p:cNvPr>
              <p:cNvSpPr txBox="1"/>
              <p:nvPr/>
            </p:nvSpPr>
            <p:spPr>
              <a:xfrm>
                <a:off x="4918705" y="3426579"/>
                <a:ext cx="303294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,2,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F8C1CA-7C1A-697F-F593-15D25FD3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705" y="3426579"/>
                <a:ext cx="3032945" cy="381515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0F4ADB4-7C5D-B60B-222E-BC48B6574DB6}"/>
                  </a:ext>
                </a:extLst>
              </p:cNvPr>
              <p:cNvSpPr txBox="1"/>
              <p:nvPr/>
            </p:nvSpPr>
            <p:spPr>
              <a:xfrm>
                <a:off x="3286988" y="2128203"/>
                <a:ext cx="755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0F4ADB4-7C5D-B60B-222E-BC48B6574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88" y="2128203"/>
                <a:ext cx="755528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25B568E-ED75-09A8-E9AF-6A8F1065F27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2990088" y="2312869"/>
            <a:ext cx="296900" cy="424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145E414-236B-23F3-E441-FBB9509EEFD4}"/>
                  </a:ext>
                </a:extLst>
              </p:cNvPr>
              <p:cNvSpPr txBox="1"/>
              <p:nvPr/>
            </p:nvSpPr>
            <p:spPr>
              <a:xfrm>
                <a:off x="2098404" y="2368344"/>
                <a:ext cx="927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145E414-236B-23F3-E441-FBB9509EE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404" y="2368344"/>
                <a:ext cx="927626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F434E10-D467-9988-094A-2A6359858487}"/>
              </a:ext>
            </a:extLst>
          </p:cNvPr>
          <p:cNvSpPr/>
          <p:nvPr/>
        </p:nvSpPr>
        <p:spPr>
          <a:xfrm>
            <a:off x="2362361" y="3112293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2CDD9E9-4921-AD00-C93A-A2F8D9EE2429}"/>
              </a:ext>
            </a:extLst>
          </p:cNvPr>
          <p:cNvCxnSpPr>
            <a:cxnSpLocks/>
            <a:stCxn id="60" idx="3"/>
            <a:endCxn id="50" idx="1"/>
          </p:cNvCxnSpPr>
          <p:nvPr/>
        </p:nvCxnSpPr>
        <p:spPr>
          <a:xfrm>
            <a:off x="2892795" y="3296960"/>
            <a:ext cx="26452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77025FC-49F1-F6FB-5660-590532C1F749}"/>
              </a:ext>
            </a:extLst>
          </p:cNvPr>
          <p:cNvSpPr/>
          <p:nvPr/>
        </p:nvSpPr>
        <p:spPr>
          <a:xfrm>
            <a:off x="2359906" y="3623427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01578B0D-39EB-45F6-53C5-ABCF5DDCE88E}"/>
              </a:ext>
            </a:extLst>
          </p:cNvPr>
          <p:cNvSpPr/>
          <p:nvPr/>
        </p:nvSpPr>
        <p:spPr>
          <a:xfrm>
            <a:off x="2359906" y="4141557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970F7E-DAEB-6591-9A8E-8B0B07D87645}"/>
              </a:ext>
            </a:extLst>
          </p:cNvPr>
          <p:cNvCxnSpPr>
            <a:cxnSpLocks/>
            <a:stCxn id="63" idx="2"/>
            <a:endCxn id="53" idx="0"/>
          </p:cNvCxnSpPr>
          <p:nvPr/>
        </p:nvCxnSpPr>
        <p:spPr>
          <a:xfrm flipH="1">
            <a:off x="2623595" y="4510890"/>
            <a:ext cx="1528" cy="136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1766601-AFBD-01C3-EFF3-E287736191CD}"/>
              </a:ext>
            </a:extLst>
          </p:cNvPr>
          <p:cNvCxnSpPr>
            <a:cxnSpLocks/>
            <a:stCxn id="60" idx="2"/>
            <a:endCxn id="62" idx="0"/>
          </p:cNvCxnSpPr>
          <p:nvPr/>
        </p:nvCxnSpPr>
        <p:spPr>
          <a:xfrm flipH="1">
            <a:off x="2625123" y="3481626"/>
            <a:ext cx="2455" cy="141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590782A-7CBD-4185-EC00-A507D9B250EB}"/>
              </a:ext>
            </a:extLst>
          </p:cNvPr>
          <p:cNvCxnSpPr>
            <a:cxnSpLocks/>
            <a:stCxn id="62" idx="2"/>
            <a:endCxn id="63" idx="0"/>
          </p:cNvCxnSpPr>
          <p:nvPr/>
        </p:nvCxnSpPr>
        <p:spPr>
          <a:xfrm>
            <a:off x="2625123" y="3992760"/>
            <a:ext cx="0" cy="148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9A1A8D8-FCA8-2FEF-E51A-C69FCEF187FF}"/>
                  </a:ext>
                </a:extLst>
              </p:cNvPr>
              <p:cNvSpPr txBox="1"/>
              <p:nvPr/>
            </p:nvSpPr>
            <p:spPr>
              <a:xfrm>
                <a:off x="1055318" y="2033099"/>
                <a:ext cx="449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9A1A8D8-FCA8-2FEF-E51A-C69FCEF18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18" y="2033099"/>
                <a:ext cx="4490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7ED094B-4D44-F366-BE29-1A14AED7393B}"/>
                  </a:ext>
                </a:extLst>
              </p:cNvPr>
              <p:cNvSpPr txBox="1"/>
              <p:nvPr/>
            </p:nvSpPr>
            <p:spPr>
              <a:xfrm>
                <a:off x="595122" y="3111294"/>
                <a:ext cx="13694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7ED094B-4D44-F366-BE29-1A14AED73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22" y="3111294"/>
                <a:ext cx="1369426" cy="381515"/>
              </a:xfrm>
              <a:prstGeom prst="rect">
                <a:avLst/>
              </a:prstGeom>
              <a:blipFill>
                <a:blip r:embed="rId14"/>
                <a:stretch>
                  <a:fillRect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13F8CD1-7B70-720D-F5B0-B95BC8C21FCD}"/>
              </a:ext>
            </a:extLst>
          </p:cNvPr>
          <p:cNvSpPr/>
          <p:nvPr/>
        </p:nvSpPr>
        <p:spPr>
          <a:xfrm>
            <a:off x="1014618" y="2557801"/>
            <a:ext cx="530434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2DA01B8-3803-7C68-6497-AB2E09D2C574}"/>
              </a:ext>
            </a:extLst>
          </p:cNvPr>
          <p:cNvCxnSpPr>
            <a:cxnSpLocks/>
            <a:endCxn id="69" idx="3"/>
          </p:cNvCxnSpPr>
          <p:nvPr/>
        </p:nvCxnSpPr>
        <p:spPr>
          <a:xfrm flipH="1">
            <a:off x="1545052" y="2741357"/>
            <a:ext cx="1523851" cy="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B1E16D8-F89A-4393-8813-3764527F2A80}"/>
              </a:ext>
            </a:extLst>
          </p:cNvPr>
          <p:cNvCxnSpPr>
            <a:cxnSpLocks/>
            <a:stCxn id="67" idx="2"/>
            <a:endCxn id="69" idx="0"/>
          </p:cNvCxnSpPr>
          <p:nvPr/>
        </p:nvCxnSpPr>
        <p:spPr>
          <a:xfrm>
            <a:off x="1279835" y="2402431"/>
            <a:ext cx="0" cy="15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7456211-082C-E774-A3A5-F1374B570EAB}"/>
              </a:ext>
            </a:extLst>
          </p:cNvPr>
          <p:cNvCxnSpPr>
            <a:cxnSpLocks/>
            <a:stCxn id="69" idx="2"/>
            <a:endCxn id="68" idx="0"/>
          </p:cNvCxnSpPr>
          <p:nvPr/>
        </p:nvCxnSpPr>
        <p:spPr>
          <a:xfrm>
            <a:off x="1279835" y="2927133"/>
            <a:ext cx="0" cy="184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Multiply 82">
            <a:extLst>
              <a:ext uri="{FF2B5EF4-FFF2-40B4-BE49-F238E27FC236}">
                <a16:creationId xmlns:a16="http://schemas.microsoft.com/office/drawing/2014/main" id="{8200DA5C-E3D4-96F3-9359-8A25CDD19B43}"/>
              </a:ext>
            </a:extLst>
          </p:cNvPr>
          <p:cNvSpPr/>
          <p:nvPr/>
        </p:nvSpPr>
        <p:spPr>
          <a:xfrm>
            <a:off x="3220542" y="2459899"/>
            <a:ext cx="803226" cy="6154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5A88423-C21A-DB1C-5C60-A347817E6300}"/>
                  </a:ext>
                </a:extLst>
              </p:cNvPr>
              <p:cNvSpPr txBox="1"/>
              <p:nvPr/>
            </p:nvSpPr>
            <p:spPr>
              <a:xfrm>
                <a:off x="432017" y="3652155"/>
                <a:ext cx="819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5A88423-C21A-DB1C-5C60-A347817E6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17" y="3652155"/>
                <a:ext cx="81932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Multiply 84">
            <a:extLst>
              <a:ext uri="{FF2B5EF4-FFF2-40B4-BE49-F238E27FC236}">
                <a16:creationId xmlns:a16="http://schemas.microsoft.com/office/drawing/2014/main" id="{7752CFDC-3151-8BF4-30C2-A5FA0371CC61}"/>
              </a:ext>
            </a:extLst>
          </p:cNvPr>
          <p:cNvSpPr/>
          <p:nvPr/>
        </p:nvSpPr>
        <p:spPr>
          <a:xfrm>
            <a:off x="474474" y="3068162"/>
            <a:ext cx="639402" cy="48994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027161B-0706-7A25-6AB5-5EF63A45B69B}"/>
                  </a:ext>
                </a:extLst>
              </p:cNvPr>
              <p:cNvSpPr txBox="1"/>
              <p:nvPr/>
            </p:nvSpPr>
            <p:spPr>
              <a:xfrm>
                <a:off x="9419281" y="2920234"/>
                <a:ext cx="663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027161B-0706-7A25-6AB5-5EF63A45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281" y="2920234"/>
                <a:ext cx="66383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224F44-44C3-1C5A-7012-CDEBFC369A05}"/>
                  </a:ext>
                </a:extLst>
              </p:cNvPr>
              <p:cNvSpPr txBox="1"/>
              <p:nvPr/>
            </p:nvSpPr>
            <p:spPr>
              <a:xfrm>
                <a:off x="10878618" y="4486961"/>
                <a:ext cx="804974" cy="511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224F44-44C3-1C5A-7012-CDEBFC369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618" y="4486961"/>
                <a:ext cx="804974" cy="511358"/>
              </a:xfrm>
              <a:prstGeom prst="rect">
                <a:avLst/>
              </a:prstGeom>
              <a:blipFill>
                <a:blip r:embed="rId17"/>
                <a:stretch>
                  <a:fillRect r="-3384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7731D1C-EFAD-81AB-2373-A2305D6F7018}"/>
                  </a:ext>
                </a:extLst>
              </p:cNvPr>
              <p:cNvSpPr txBox="1"/>
              <p:nvPr/>
            </p:nvSpPr>
            <p:spPr>
              <a:xfrm>
                <a:off x="9613262" y="5111972"/>
                <a:ext cx="137279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7731D1C-EFAD-81AB-2373-A2305D6F7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262" y="5111972"/>
                <a:ext cx="1372794" cy="38151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E951890-DDCA-7C2D-4B2D-332089B9421E}"/>
                  </a:ext>
                </a:extLst>
              </p:cNvPr>
              <p:cNvSpPr txBox="1"/>
              <p:nvPr/>
            </p:nvSpPr>
            <p:spPr>
              <a:xfrm>
                <a:off x="11094389" y="2987328"/>
                <a:ext cx="791370" cy="38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E951890-DDCA-7C2D-4B2D-332089B94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4389" y="2987328"/>
                <a:ext cx="791370" cy="382541"/>
              </a:xfrm>
              <a:prstGeom prst="rect">
                <a:avLst/>
              </a:prstGeom>
              <a:blipFill>
                <a:blip r:embed="rId1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9BD56537-1709-3A30-4095-BD1573EBE3B4}"/>
              </a:ext>
            </a:extLst>
          </p:cNvPr>
          <p:cNvSpPr/>
          <p:nvPr/>
        </p:nvSpPr>
        <p:spPr>
          <a:xfrm>
            <a:off x="9485982" y="4559929"/>
            <a:ext cx="530434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10C11C7-B8C5-86A6-2081-F5A1CC3762F4}"/>
              </a:ext>
            </a:extLst>
          </p:cNvPr>
          <p:cNvCxnSpPr>
            <a:cxnSpLocks/>
            <a:stCxn id="87" idx="1"/>
            <a:endCxn id="90" idx="3"/>
          </p:cNvCxnSpPr>
          <p:nvPr/>
        </p:nvCxnSpPr>
        <p:spPr>
          <a:xfrm flipH="1">
            <a:off x="10016416" y="4742640"/>
            <a:ext cx="862202" cy="1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3FD5D91-830D-FF2A-9AD5-C4DF03294101}"/>
                  </a:ext>
                </a:extLst>
              </p:cNvPr>
              <p:cNvSpPr txBox="1"/>
              <p:nvPr/>
            </p:nvSpPr>
            <p:spPr>
              <a:xfrm>
                <a:off x="10016416" y="4365231"/>
                <a:ext cx="1197507" cy="38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3FD5D91-830D-FF2A-9AD5-C4DF03294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416" y="4365231"/>
                <a:ext cx="1197507" cy="382541"/>
              </a:xfrm>
              <a:prstGeom prst="rect">
                <a:avLst/>
              </a:prstGeom>
              <a:blipFill>
                <a:blip r:embed="rId20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4D0FDAD-073F-B645-4D7C-1D49FC723E9F}"/>
              </a:ext>
            </a:extLst>
          </p:cNvPr>
          <p:cNvCxnSpPr>
            <a:cxnSpLocks/>
            <a:stCxn id="86" idx="2"/>
            <a:endCxn id="90" idx="0"/>
          </p:cNvCxnSpPr>
          <p:nvPr/>
        </p:nvCxnSpPr>
        <p:spPr>
          <a:xfrm>
            <a:off x="9751199" y="3289566"/>
            <a:ext cx="0" cy="127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9C8B82F-7EEF-EAE3-93FB-5663A0251822}"/>
              </a:ext>
            </a:extLst>
          </p:cNvPr>
          <p:cNvCxnSpPr>
            <a:cxnSpLocks/>
            <a:stCxn id="90" idx="2"/>
          </p:cNvCxnSpPr>
          <p:nvPr/>
        </p:nvCxnSpPr>
        <p:spPr>
          <a:xfrm>
            <a:off x="9751199" y="4929261"/>
            <a:ext cx="0" cy="194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B9B1D17-897A-825A-BCF7-B49E6A49BC8A}"/>
                  </a:ext>
                </a:extLst>
              </p:cNvPr>
              <p:cNvSpPr txBox="1"/>
              <p:nvPr/>
            </p:nvSpPr>
            <p:spPr>
              <a:xfrm>
                <a:off x="7865031" y="5111972"/>
                <a:ext cx="844999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+1,1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B9B1D17-897A-825A-BCF7-B49E6A49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031" y="5111972"/>
                <a:ext cx="844999" cy="381515"/>
              </a:xfrm>
              <a:prstGeom prst="rect">
                <a:avLst/>
              </a:prstGeom>
              <a:blipFill>
                <a:blip r:embed="rId21"/>
                <a:stretch>
                  <a:fillRect r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4DE2330-6B95-4D12-5525-DFC17B539DA7}"/>
              </a:ext>
            </a:extLst>
          </p:cNvPr>
          <p:cNvCxnSpPr>
            <a:cxnSpLocks/>
            <a:stCxn id="98" idx="1"/>
            <a:endCxn id="96" idx="3"/>
          </p:cNvCxnSpPr>
          <p:nvPr/>
        </p:nvCxnSpPr>
        <p:spPr>
          <a:xfrm flipH="1" flipV="1">
            <a:off x="8710030" y="5302730"/>
            <a:ext cx="211198" cy="5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F234B995-6A41-660D-503F-541A48FE4BE1}"/>
              </a:ext>
            </a:extLst>
          </p:cNvPr>
          <p:cNvSpPr/>
          <p:nvPr/>
        </p:nvSpPr>
        <p:spPr>
          <a:xfrm>
            <a:off x="8921228" y="5123959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700AD4C-FDA5-746E-E362-2B17D5694F49}"/>
              </a:ext>
            </a:extLst>
          </p:cNvPr>
          <p:cNvCxnSpPr>
            <a:cxnSpLocks/>
            <a:stCxn id="88" idx="1"/>
            <a:endCxn id="98" idx="3"/>
          </p:cNvCxnSpPr>
          <p:nvPr/>
        </p:nvCxnSpPr>
        <p:spPr>
          <a:xfrm flipH="1">
            <a:off x="9451662" y="5302730"/>
            <a:ext cx="161600" cy="5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40631C1-B5B5-4669-2A89-F7FE35E397CC}"/>
              </a:ext>
            </a:extLst>
          </p:cNvPr>
          <p:cNvCxnSpPr>
            <a:cxnSpLocks/>
            <a:stCxn id="89" idx="2"/>
          </p:cNvCxnSpPr>
          <p:nvPr/>
        </p:nvCxnSpPr>
        <p:spPr>
          <a:xfrm flipH="1">
            <a:off x="10740543" y="3369869"/>
            <a:ext cx="749531" cy="13727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96D4755-EA16-308E-F375-B712FB66C259}"/>
              </a:ext>
            </a:extLst>
          </p:cNvPr>
          <p:cNvCxnSpPr>
            <a:cxnSpLocks/>
          </p:cNvCxnSpPr>
          <p:nvPr/>
        </p:nvCxnSpPr>
        <p:spPr>
          <a:xfrm flipH="1">
            <a:off x="4042516" y="5701965"/>
            <a:ext cx="4377183" cy="0"/>
          </a:xfrm>
          <a:prstGeom prst="straightConnector1">
            <a:avLst/>
          </a:prstGeom>
          <a:ln w="444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C63F8D4-42B5-D122-AE58-3EFA712702D6}"/>
                  </a:ext>
                </a:extLst>
              </p:cNvPr>
              <p:cNvSpPr txBox="1"/>
              <p:nvPr/>
            </p:nvSpPr>
            <p:spPr>
              <a:xfrm>
                <a:off x="4173349" y="5247093"/>
                <a:ext cx="362285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C63F8D4-42B5-D122-AE58-3EFA71270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349" y="5247093"/>
                <a:ext cx="3622851" cy="381515"/>
              </a:xfrm>
              <a:prstGeom prst="rect">
                <a:avLst/>
              </a:prstGeom>
              <a:blipFill>
                <a:blip r:embed="rId2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Multiply 104">
            <a:extLst>
              <a:ext uri="{FF2B5EF4-FFF2-40B4-BE49-F238E27FC236}">
                <a16:creationId xmlns:a16="http://schemas.microsoft.com/office/drawing/2014/main" id="{CFA5699C-FE4C-231D-A9C9-7187C6B83F45}"/>
              </a:ext>
            </a:extLst>
          </p:cNvPr>
          <p:cNvSpPr/>
          <p:nvPr/>
        </p:nvSpPr>
        <p:spPr>
          <a:xfrm>
            <a:off x="701926" y="2829231"/>
            <a:ext cx="3507236" cy="1987895"/>
          </a:xfrm>
          <a:prstGeom prst="mathMultiply">
            <a:avLst>
              <a:gd name="adj1" fmla="val 239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0" grpId="0"/>
      <p:bldP spid="51" grpId="0"/>
      <p:bldP spid="52" grpId="0"/>
      <p:bldP spid="53" grpId="0"/>
      <p:bldP spid="55" grpId="0"/>
      <p:bldP spid="56" grpId="0"/>
      <p:bldP spid="59" grpId="0"/>
      <p:bldP spid="60" grpId="0" animBg="1"/>
      <p:bldP spid="62" grpId="0" animBg="1"/>
      <p:bldP spid="63" grpId="0" animBg="1"/>
      <p:bldP spid="68" grpId="0"/>
      <p:bldP spid="69" grpId="0" animBg="1"/>
      <p:bldP spid="83" grpId="0" animBg="1"/>
      <p:bldP spid="84" grpId="0"/>
      <p:bldP spid="85" grpId="0" animBg="1"/>
      <p:bldP spid="86" grpId="0"/>
      <p:bldP spid="87" grpId="0"/>
      <p:bldP spid="88" grpId="0"/>
      <p:bldP spid="89" grpId="0"/>
      <p:bldP spid="90" grpId="0" animBg="1"/>
      <p:bldP spid="93" grpId="0"/>
      <p:bldP spid="96" grpId="0"/>
      <p:bldP spid="98" grpId="0" animBg="1"/>
      <p:bldP spid="104" grpId="0"/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B0B7114-5224-484C-9EA9-A043CF96E9BB}"/>
              </a:ext>
            </a:extLst>
          </p:cNvPr>
          <p:cNvSpPr txBox="1">
            <a:spLocks/>
          </p:cNvSpPr>
          <p:nvPr/>
        </p:nvSpPr>
        <p:spPr>
          <a:xfrm>
            <a:off x="838200" y="3753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Fix</a:t>
            </a:r>
          </a:p>
        </p:txBody>
      </p:sp>
      <p:pic>
        <p:nvPicPr>
          <p:cNvPr id="45" name="Picture 2" descr="Free Cartoon Man Face, Download Free Cartoon Man Face png images, Free  ClipArts on Clipart Library">
            <a:extLst>
              <a:ext uri="{FF2B5EF4-FFF2-40B4-BE49-F238E27FC236}">
                <a16:creationId xmlns:a16="http://schemas.microsoft.com/office/drawing/2014/main" id="{868080EE-2446-9AFA-5A8C-77BA8081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38" y="1527406"/>
            <a:ext cx="625845" cy="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artoon Girl Face Png Transparent Images – Free PNG Images Vector, PSD,  Clipart, Templates">
            <a:extLst>
              <a:ext uri="{FF2B5EF4-FFF2-40B4-BE49-F238E27FC236}">
                <a16:creationId xmlns:a16="http://schemas.microsoft.com/office/drawing/2014/main" id="{FAAFA432-B4FC-CF2E-3603-9A20E0D8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85" y="1420863"/>
            <a:ext cx="614644" cy="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91F090-DD77-06F1-A2EA-38449EEDF943}"/>
              </a:ext>
            </a:extLst>
          </p:cNvPr>
          <p:cNvCxnSpPr>
            <a:cxnSpLocks/>
          </p:cNvCxnSpPr>
          <p:nvPr/>
        </p:nvCxnSpPr>
        <p:spPr>
          <a:xfrm>
            <a:off x="4042516" y="3296960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9455247-3AFA-6275-5508-3881A9EB7F96}"/>
              </a:ext>
            </a:extLst>
          </p:cNvPr>
          <p:cNvCxnSpPr>
            <a:cxnSpLocks/>
          </p:cNvCxnSpPr>
          <p:nvPr/>
        </p:nvCxnSpPr>
        <p:spPr>
          <a:xfrm>
            <a:off x="4042516" y="3947410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AE1A32-028A-000C-D535-9C1E2AB71ECC}"/>
              </a:ext>
            </a:extLst>
          </p:cNvPr>
          <p:cNvCxnSpPr>
            <a:cxnSpLocks/>
          </p:cNvCxnSpPr>
          <p:nvPr/>
        </p:nvCxnSpPr>
        <p:spPr>
          <a:xfrm>
            <a:off x="4042516" y="4505162"/>
            <a:ext cx="437718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8A700D-26D1-D91C-EE98-7F49AA8F5CE2}"/>
                  </a:ext>
                </a:extLst>
              </p:cNvPr>
              <p:cNvSpPr txBox="1"/>
              <p:nvPr/>
            </p:nvSpPr>
            <p:spPr>
              <a:xfrm>
                <a:off x="3157317" y="3106203"/>
                <a:ext cx="686803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8A700D-26D1-D91C-EE98-7F49AA8F5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317" y="3106203"/>
                <a:ext cx="686803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25D69A-FCD1-F3F5-4D08-1B007A3CDBAE}"/>
                  </a:ext>
                </a:extLst>
              </p:cNvPr>
              <p:cNvSpPr txBox="1"/>
              <p:nvPr/>
            </p:nvSpPr>
            <p:spPr>
              <a:xfrm>
                <a:off x="4924027" y="2850916"/>
                <a:ext cx="299767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25D69A-FCD1-F3F5-4D08-1B007A3C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027" y="2850916"/>
                <a:ext cx="2997679" cy="381515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D43BC7-CA36-F6E9-0AB8-87A66CC4DD9E}"/>
                  </a:ext>
                </a:extLst>
              </p:cNvPr>
              <p:cNvSpPr txBox="1"/>
              <p:nvPr/>
            </p:nvSpPr>
            <p:spPr>
              <a:xfrm>
                <a:off x="3207833" y="2469313"/>
                <a:ext cx="914980" cy="511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D43BC7-CA36-F6E9-0AB8-87A66CC4D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833" y="2469313"/>
                <a:ext cx="914980" cy="511358"/>
              </a:xfrm>
              <a:prstGeom prst="rect">
                <a:avLst/>
              </a:prstGeom>
              <a:blipFill>
                <a:blip r:embed="rId7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2975E97-6A71-FA76-A52F-44AE17883929}"/>
                  </a:ext>
                </a:extLst>
              </p:cNvPr>
              <p:cNvSpPr txBox="1"/>
              <p:nvPr/>
            </p:nvSpPr>
            <p:spPr>
              <a:xfrm>
                <a:off x="2210202" y="4647505"/>
                <a:ext cx="826785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2975E97-6A71-FA76-A52F-44AE1788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202" y="4647505"/>
                <a:ext cx="826785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8F8AFDB-420D-F1E5-F07D-2B63B1712E45}"/>
              </a:ext>
            </a:extLst>
          </p:cNvPr>
          <p:cNvCxnSpPr>
            <a:cxnSpLocks/>
            <a:stCxn id="68" idx="3"/>
            <a:endCxn id="60" idx="1"/>
          </p:cNvCxnSpPr>
          <p:nvPr/>
        </p:nvCxnSpPr>
        <p:spPr>
          <a:xfrm flipV="1">
            <a:off x="1964548" y="3296960"/>
            <a:ext cx="397813" cy="5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23C09E9-1AA2-F707-E006-AF45DA4CC333}"/>
                  </a:ext>
                </a:extLst>
              </p:cNvPr>
              <p:cNvSpPr txBox="1"/>
              <p:nvPr/>
            </p:nvSpPr>
            <p:spPr>
              <a:xfrm>
                <a:off x="4918706" y="4050291"/>
                <a:ext cx="299767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23C09E9-1AA2-F707-E006-AF45DA4CC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706" y="4050291"/>
                <a:ext cx="2997679" cy="381515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F8C1CA-7C1A-697F-F593-15D25FD393A2}"/>
                  </a:ext>
                </a:extLst>
              </p:cNvPr>
              <p:cNvSpPr txBox="1"/>
              <p:nvPr/>
            </p:nvSpPr>
            <p:spPr>
              <a:xfrm>
                <a:off x="4918705" y="3426579"/>
                <a:ext cx="303294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,2,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F8C1CA-7C1A-697F-F593-15D25FD3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705" y="3426579"/>
                <a:ext cx="3032945" cy="381515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0F4ADB4-7C5D-B60B-222E-BC48B6574DB6}"/>
                  </a:ext>
                </a:extLst>
              </p:cNvPr>
              <p:cNvSpPr txBox="1"/>
              <p:nvPr/>
            </p:nvSpPr>
            <p:spPr>
              <a:xfrm>
                <a:off x="3286988" y="2128203"/>
                <a:ext cx="755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0F4ADB4-7C5D-B60B-222E-BC48B6574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88" y="2128203"/>
                <a:ext cx="755528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25B568E-ED75-09A8-E9AF-6A8F1065F27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2976372" y="2312869"/>
            <a:ext cx="310616" cy="424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145E414-236B-23F3-E441-FBB9509EEFD4}"/>
                  </a:ext>
                </a:extLst>
              </p:cNvPr>
              <p:cNvSpPr txBox="1"/>
              <p:nvPr/>
            </p:nvSpPr>
            <p:spPr>
              <a:xfrm>
                <a:off x="2098404" y="2368344"/>
                <a:ext cx="927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145E414-236B-23F3-E441-FBB9509EE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404" y="2368344"/>
                <a:ext cx="927626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F434E10-D467-9988-094A-2A6359858487}"/>
              </a:ext>
            </a:extLst>
          </p:cNvPr>
          <p:cNvSpPr/>
          <p:nvPr/>
        </p:nvSpPr>
        <p:spPr>
          <a:xfrm>
            <a:off x="2362361" y="3112293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2CDD9E9-4921-AD00-C93A-A2F8D9EE2429}"/>
              </a:ext>
            </a:extLst>
          </p:cNvPr>
          <p:cNvCxnSpPr>
            <a:cxnSpLocks/>
            <a:stCxn id="60" idx="3"/>
            <a:endCxn id="50" idx="1"/>
          </p:cNvCxnSpPr>
          <p:nvPr/>
        </p:nvCxnSpPr>
        <p:spPr>
          <a:xfrm>
            <a:off x="2892795" y="3296960"/>
            <a:ext cx="26452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77025FC-49F1-F6FB-5660-590532C1F749}"/>
              </a:ext>
            </a:extLst>
          </p:cNvPr>
          <p:cNvSpPr/>
          <p:nvPr/>
        </p:nvSpPr>
        <p:spPr>
          <a:xfrm>
            <a:off x="2359906" y="3623427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01578B0D-39EB-45F6-53C5-ABCF5DDCE88E}"/>
              </a:ext>
            </a:extLst>
          </p:cNvPr>
          <p:cNvSpPr/>
          <p:nvPr/>
        </p:nvSpPr>
        <p:spPr>
          <a:xfrm>
            <a:off x="2359906" y="4141557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970F7E-DAEB-6591-9A8E-8B0B07D87645}"/>
              </a:ext>
            </a:extLst>
          </p:cNvPr>
          <p:cNvCxnSpPr>
            <a:cxnSpLocks/>
            <a:stCxn id="63" idx="2"/>
            <a:endCxn id="53" idx="0"/>
          </p:cNvCxnSpPr>
          <p:nvPr/>
        </p:nvCxnSpPr>
        <p:spPr>
          <a:xfrm flipH="1">
            <a:off x="2623595" y="4510890"/>
            <a:ext cx="1528" cy="136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1766601-AFBD-01C3-EFF3-E287736191CD}"/>
              </a:ext>
            </a:extLst>
          </p:cNvPr>
          <p:cNvCxnSpPr>
            <a:cxnSpLocks/>
            <a:stCxn id="60" idx="2"/>
            <a:endCxn id="62" idx="0"/>
          </p:cNvCxnSpPr>
          <p:nvPr/>
        </p:nvCxnSpPr>
        <p:spPr>
          <a:xfrm flipH="1">
            <a:off x="2625123" y="3481626"/>
            <a:ext cx="2455" cy="141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590782A-7CBD-4185-EC00-A507D9B250EB}"/>
              </a:ext>
            </a:extLst>
          </p:cNvPr>
          <p:cNvCxnSpPr>
            <a:cxnSpLocks/>
            <a:stCxn id="62" idx="2"/>
            <a:endCxn id="63" idx="0"/>
          </p:cNvCxnSpPr>
          <p:nvPr/>
        </p:nvCxnSpPr>
        <p:spPr>
          <a:xfrm>
            <a:off x="2625123" y="3992760"/>
            <a:ext cx="0" cy="148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9A1A8D8-FCA8-2FEF-E51A-C69FCEF187FF}"/>
                  </a:ext>
                </a:extLst>
              </p:cNvPr>
              <p:cNvSpPr txBox="1"/>
              <p:nvPr/>
            </p:nvSpPr>
            <p:spPr>
              <a:xfrm>
                <a:off x="1055318" y="2033099"/>
                <a:ext cx="449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9A1A8D8-FCA8-2FEF-E51A-C69FCEF18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18" y="2033099"/>
                <a:ext cx="4490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7ED094B-4D44-F366-BE29-1A14AED7393B}"/>
                  </a:ext>
                </a:extLst>
              </p:cNvPr>
              <p:cNvSpPr txBox="1"/>
              <p:nvPr/>
            </p:nvSpPr>
            <p:spPr>
              <a:xfrm>
                <a:off x="595122" y="3111294"/>
                <a:ext cx="13694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7ED094B-4D44-F366-BE29-1A14AED73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22" y="3111294"/>
                <a:ext cx="1369426" cy="381515"/>
              </a:xfrm>
              <a:prstGeom prst="rect">
                <a:avLst/>
              </a:prstGeom>
              <a:blipFill>
                <a:blip r:embed="rId14"/>
                <a:stretch>
                  <a:fillRect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13F8CD1-7B70-720D-F5B0-B95BC8C21FCD}"/>
              </a:ext>
            </a:extLst>
          </p:cNvPr>
          <p:cNvSpPr/>
          <p:nvPr/>
        </p:nvSpPr>
        <p:spPr>
          <a:xfrm>
            <a:off x="1014618" y="2557801"/>
            <a:ext cx="530434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2DA01B8-3803-7C68-6497-AB2E09D2C574}"/>
              </a:ext>
            </a:extLst>
          </p:cNvPr>
          <p:cNvCxnSpPr>
            <a:cxnSpLocks/>
            <a:endCxn id="69" idx="3"/>
          </p:cNvCxnSpPr>
          <p:nvPr/>
        </p:nvCxnSpPr>
        <p:spPr>
          <a:xfrm flipH="1">
            <a:off x="1545052" y="2741357"/>
            <a:ext cx="1523851" cy="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B1E16D8-F89A-4393-8813-3764527F2A80}"/>
              </a:ext>
            </a:extLst>
          </p:cNvPr>
          <p:cNvCxnSpPr>
            <a:cxnSpLocks/>
            <a:stCxn id="67" idx="2"/>
            <a:endCxn id="69" idx="0"/>
          </p:cNvCxnSpPr>
          <p:nvPr/>
        </p:nvCxnSpPr>
        <p:spPr>
          <a:xfrm>
            <a:off x="1279835" y="2402431"/>
            <a:ext cx="0" cy="15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7456211-082C-E774-A3A5-F1374B570EAB}"/>
              </a:ext>
            </a:extLst>
          </p:cNvPr>
          <p:cNvCxnSpPr>
            <a:cxnSpLocks/>
            <a:stCxn id="69" idx="2"/>
            <a:endCxn id="68" idx="0"/>
          </p:cNvCxnSpPr>
          <p:nvPr/>
        </p:nvCxnSpPr>
        <p:spPr>
          <a:xfrm>
            <a:off x="1279835" y="2927133"/>
            <a:ext cx="0" cy="184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Multiply 82">
            <a:extLst>
              <a:ext uri="{FF2B5EF4-FFF2-40B4-BE49-F238E27FC236}">
                <a16:creationId xmlns:a16="http://schemas.microsoft.com/office/drawing/2014/main" id="{8200DA5C-E3D4-96F3-9359-8A25CDD19B43}"/>
              </a:ext>
            </a:extLst>
          </p:cNvPr>
          <p:cNvSpPr/>
          <p:nvPr/>
        </p:nvSpPr>
        <p:spPr>
          <a:xfrm>
            <a:off x="3220542" y="2459899"/>
            <a:ext cx="803226" cy="6154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027161B-0706-7A25-6AB5-5EF63A45B69B}"/>
                  </a:ext>
                </a:extLst>
              </p:cNvPr>
              <p:cNvSpPr txBox="1"/>
              <p:nvPr/>
            </p:nvSpPr>
            <p:spPr>
              <a:xfrm>
                <a:off x="9419281" y="2920234"/>
                <a:ext cx="663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027161B-0706-7A25-6AB5-5EF63A45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281" y="2920234"/>
                <a:ext cx="66383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224F44-44C3-1C5A-7012-CDEBFC369A05}"/>
                  </a:ext>
                </a:extLst>
              </p:cNvPr>
              <p:cNvSpPr txBox="1"/>
              <p:nvPr/>
            </p:nvSpPr>
            <p:spPr>
              <a:xfrm>
                <a:off x="10878618" y="4486961"/>
                <a:ext cx="804974" cy="511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224F44-44C3-1C5A-7012-CDEBFC369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618" y="4486961"/>
                <a:ext cx="804974" cy="511358"/>
              </a:xfrm>
              <a:prstGeom prst="rect">
                <a:avLst/>
              </a:prstGeom>
              <a:blipFill>
                <a:blip r:embed="rId16"/>
                <a:stretch>
                  <a:fillRect r="-3384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7731D1C-EFAD-81AB-2373-A2305D6F7018}"/>
                  </a:ext>
                </a:extLst>
              </p:cNvPr>
              <p:cNvSpPr txBox="1"/>
              <p:nvPr/>
            </p:nvSpPr>
            <p:spPr>
              <a:xfrm>
                <a:off x="9613262" y="5111972"/>
                <a:ext cx="137279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7731D1C-EFAD-81AB-2373-A2305D6F7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262" y="5111972"/>
                <a:ext cx="1372794" cy="3815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E951890-DDCA-7C2D-4B2D-332089B9421E}"/>
                  </a:ext>
                </a:extLst>
              </p:cNvPr>
              <p:cNvSpPr txBox="1"/>
              <p:nvPr/>
            </p:nvSpPr>
            <p:spPr>
              <a:xfrm>
                <a:off x="11094389" y="2987328"/>
                <a:ext cx="791370" cy="38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E951890-DDCA-7C2D-4B2D-332089B94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4389" y="2987328"/>
                <a:ext cx="791370" cy="382541"/>
              </a:xfrm>
              <a:prstGeom prst="rect">
                <a:avLst/>
              </a:prstGeom>
              <a:blipFill>
                <a:blip r:embed="rId18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9BD56537-1709-3A30-4095-BD1573EBE3B4}"/>
              </a:ext>
            </a:extLst>
          </p:cNvPr>
          <p:cNvSpPr/>
          <p:nvPr/>
        </p:nvSpPr>
        <p:spPr>
          <a:xfrm>
            <a:off x="9485982" y="4559929"/>
            <a:ext cx="530434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10C11C7-B8C5-86A6-2081-F5A1CC3762F4}"/>
              </a:ext>
            </a:extLst>
          </p:cNvPr>
          <p:cNvCxnSpPr>
            <a:cxnSpLocks/>
            <a:stCxn id="87" idx="1"/>
            <a:endCxn id="90" idx="3"/>
          </p:cNvCxnSpPr>
          <p:nvPr/>
        </p:nvCxnSpPr>
        <p:spPr>
          <a:xfrm flipH="1">
            <a:off x="10016416" y="4742640"/>
            <a:ext cx="862202" cy="1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3FD5D91-830D-FF2A-9AD5-C4DF03294101}"/>
                  </a:ext>
                </a:extLst>
              </p:cNvPr>
              <p:cNvSpPr txBox="1"/>
              <p:nvPr/>
            </p:nvSpPr>
            <p:spPr>
              <a:xfrm>
                <a:off x="10016416" y="4365231"/>
                <a:ext cx="1197507" cy="38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3FD5D91-830D-FF2A-9AD5-C4DF03294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416" y="4365231"/>
                <a:ext cx="1197507" cy="382541"/>
              </a:xfrm>
              <a:prstGeom prst="rect">
                <a:avLst/>
              </a:prstGeom>
              <a:blipFill>
                <a:blip r:embed="rId1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4D0FDAD-073F-B645-4D7C-1D49FC723E9F}"/>
              </a:ext>
            </a:extLst>
          </p:cNvPr>
          <p:cNvCxnSpPr>
            <a:cxnSpLocks/>
            <a:stCxn id="86" idx="2"/>
            <a:endCxn id="90" idx="0"/>
          </p:cNvCxnSpPr>
          <p:nvPr/>
        </p:nvCxnSpPr>
        <p:spPr>
          <a:xfrm>
            <a:off x="9751199" y="3289566"/>
            <a:ext cx="0" cy="127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9C8B82F-7EEF-EAE3-93FB-5663A0251822}"/>
              </a:ext>
            </a:extLst>
          </p:cNvPr>
          <p:cNvCxnSpPr>
            <a:cxnSpLocks/>
            <a:stCxn id="90" idx="2"/>
          </p:cNvCxnSpPr>
          <p:nvPr/>
        </p:nvCxnSpPr>
        <p:spPr>
          <a:xfrm>
            <a:off x="9751199" y="4929261"/>
            <a:ext cx="0" cy="194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B9B1D17-897A-825A-BCF7-B49E6A49BC8A}"/>
                  </a:ext>
                </a:extLst>
              </p:cNvPr>
              <p:cNvSpPr txBox="1"/>
              <p:nvPr/>
            </p:nvSpPr>
            <p:spPr>
              <a:xfrm>
                <a:off x="7865031" y="5111972"/>
                <a:ext cx="844999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+1,1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B9B1D17-897A-825A-BCF7-B49E6A49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031" y="5111972"/>
                <a:ext cx="844999" cy="381515"/>
              </a:xfrm>
              <a:prstGeom prst="rect">
                <a:avLst/>
              </a:prstGeom>
              <a:blipFill>
                <a:blip r:embed="rId20"/>
                <a:stretch>
                  <a:fillRect r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4DE2330-6B95-4D12-5525-DFC17B539DA7}"/>
              </a:ext>
            </a:extLst>
          </p:cNvPr>
          <p:cNvCxnSpPr>
            <a:cxnSpLocks/>
            <a:stCxn id="98" idx="1"/>
            <a:endCxn id="96" idx="3"/>
          </p:cNvCxnSpPr>
          <p:nvPr/>
        </p:nvCxnSpPr>
        <p:spPr>
          <a:xfrm flipH="1" flipV="1">
            <a:off x="8710030" y="5302730"/>
            <a:ext cx="211198" cy="5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F234B995-6A41-660D-503F-541A48FE4BE1}"/>
              </a:ext>
            </a:extLst>
          </p:cNvPr>
          <p:cNvSpPr/>
          <p:nvPr/>
        </p:nvSpPr>
        <p:spPr>
          <a:xfrm>
            <a:off x="8921228" y="5123959"/>
            <a:ext cx="530434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KDF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700AD4C-FDA5-746E-E362-2B17D5694F49}"/>
              </a:ext>
            </a:extLst>
          </p:cNvPr>
          <p:cNvCxnSpPr>
            <a:cxnSpLocks/>
            <a:stCxn id="88" idx="1"/>
            <a:endCxn id="98" idx="3"/>
          </p:cNvCxnSpPr>
          <p:nvPr/>
        </p:nvCxnSpPr>
        <p:spPr>
          <a:xfrm flipH="1">
            <a:off x="9451662" y="5302730"/>
            <a:ext cx="161600" cy="5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96D4755-EA16-308E-F375-B712FB66C259}"/>
              </a:ext>
            </a:extLst>
          </p:cNvPr>
          <p:cNvCxnSpPr>
            <a:cxnSpLocks/>
          </p:cNvCxnSpPr>
          <p:nvPr/>
        </p:nvCxnSpPr>
        <p:spPr>
          <a:xfrm flipH="1">
            <a:off x="4042516" y="5701965"/>
            <a:ext cx="4377183" cy="0"/>
          </a:xfrm>
          <a:prstGeom prst="straightConnector1">
            <a:avLst/>
          </a:prstGeom>
          <a:ln w="444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C63F8D4-42B5-D122-AE58-3EFA712702D6}"/>
                  </a:ext>
                </a:extLst>
              </p:cNvPr>
              <p:cNvSpPr txBox="1"/>
              <p:nvPr/>
            </p:nvSpPr>
            <p:spPr>
              <a:xfrm>
                <a:off x="4173349" y="5247093"/>
                <a:ext cx="362285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C63F8D4-42B5-D122-AE58-3EFA71270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349" y="5247093"/>
                <a:ext cx="3622851" cy="381515"/>
              </a:xfrm>
              <a:prstGeom prst="rect">
                <a:avLst/>
              </a:prstGeom>
              <a:blipFill>
                <a:blip r:embed="rId2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F48E6A-6E5F-E880-DD8F-69FECE8244D6}"/>
              </a:ext>
            </a:extLst>
          </p:cNvPr>
          <p:cNvSpPr txBox="1"/>
          <p:nvPr/>
        </p:nvSpPr>
        <p:spPr>
          <a:xfrm>
            <a:off x="151001" y="4017601"/>
            <a:ext cx="156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mini ratchet</a:t>
            </a:r>
            <a:r>
              <a:rPr lang="en-US" dirty="0"/>
              <a:t> of DH secret key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515BF9-3B91-0E39-409A-F2AEDE5F9BAC}"/>
                  </a:ext>
                </a:extLst>
              </p:cNvPr>
              <p:cNvSpPr txBox="1"/>
              <p:nvPr/>
            </p:nvSpPr>
            <p:spPr>
              <a:xfrm>
                <a:off x="432017" y="3652155"/>
                <a:ext cx="819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515BF9-3B91-0E39-409A-F2AEDE5F9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17" y="3652155"/>
                <a:ext cx="819327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F870B3-D461-1E7E-4785-25834943B360}"/>
              </a:ext>
            </a:extLst>
          </p:cNvPr>
          <p:cNvCxnSpPr>
            <a:cxnSpLocks/>
          </p:cNvCxnSpPr>
          <p:nvPr/>
        </p:nvCxnSpPr>
        <p:spPr>
          <a:xfrm flipH="1">
            <a:off x="10740543" y="3369869"/>
            <a:ext cx="749531" cy="13727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2C1FE77-DEF4-1B4C-27B8-4F7F8B07231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5074" y="2114514"/>
            <a:ext cx="524324" cy="524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8CC021-4416-D581-5C2B-6DFC24B201B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5074" y="4685521"/>
            <a:ext cx="524324" cy="524324"/>
          </a:xfrm>
          <a:prstGeom prst="rect">
            <a:avLst/>
          </a:prstGeom>
        </p:spPr>
      </p:pic>
      <p:sp>
        <p:nvSpPr>
          <p:cNvPr id="10" name="Smiley Face 9">
            <a:extLst>
              <a:ext uri="{FF2B5EF4-FFF2-40B4-BE49-F238E27FC236}">
                <a16:creationId xmlns:a16="http://schemas.microsoft.com/office/drawing/2014/main" id="{11C9E5B5-2E00-AE9C-39C1-F22F469DD22C}"/>
              </a:ext>
            </a:extLst>
          </p:cNvPr>
          <p:cNvSpPr/>
          <p:nvPr/>
        </p:nvSpPr>
        <p:spPr>
          <a:xfrm>
            <a:off x="5403575" y="1012718"/>
            <a:ext cx="1655064" cy="165506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48B38718-7F80-6B50-5707-E3FFBF9DAD2A}"/>
              </a:ext>
            </a:extLst>
          </p:cNvPr>
          <p:cNvSpPr/>
          <p:nvPr/>
        </p:nvSpPr>
        <p:spPr>
          <a:xfrm>
            <a:off x="474474" y="3068162"/>
            <a:ext cx="639402" cy="48994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0BE81548-384C-F487-94F1-0FFF3AB7F4A7}"/>
              </a:ext>
            </a:extLst>
          </p:cNvPr>
          <p:cNvSpPr/>
          <p:nvPr/>
        </p:nvSpPr>
        <p:spPr>
          <a:xfrm>
            <a:off x="701926" y="2829231"/>
            <a:ext cx="3507236" cy="1987895"/>
          </a:xfrm>
          <a:prstGeom prst="mathMultiply">
            <a:avLst>
              <a:gd name="adj1" fmla="val 239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3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56" grpId="0"/>
      <p:bldP spid="59" grpId="0"/>
      <p:bldP spid="67" grpId="0"/>
      <p:bldP spid="3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6294-244D-4607-B0FC-F20D6426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A0514-3351-48E1-A072-7826A77A5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security of real-world cryptosystems is </a:t>
            </a:r>
            <a:r>
              <a:rPr lang="en-US" dirty="0">
                <a:solidFill>
                  <a:srgbClr val="FF0000"/>
                </a:solidFill>
              </a:rPr>
              <a:t>tough</a:t>
            </a:r>
            <a:r>
              <a:rPr lang="en-US" dirty="0"/>
              <a:t> but can be </a:t>
            </a:r>
            <a:r>
              <a:rPr lang="en-US" dirty="0">
                <a:solidFill>
                  <a:schemeClr val="accent6"/>
                </a:solidFill>
              </a:rPr>
              <a:t>worthwhile</a:t>
            </a:r>
          </a:p>
          <a:p>
            <a:r>
              <a:rPr lang="en-US" dirty="0"/>
              <a:t>We obtain </a:t>
            </a:r>
            <a:r>
              <a:rPr lang="en-US" dirty="0">
                <a:solidFill>
                  <a:schemeClr val="accent6"/>
                </a:solidFill>
              </a:rPr>
              <a:t>UC-secure</a:t>
            </a:r>
            <a:r>
              <a:rPr lang="en-US" dirty="0"/>
              <a:t> definitions for Signal Double Ratchet</a:t>
            </a:r>
          </a:p>
          <a:p>
            <a:r>
              <a:rPr lang="en-US" dirty="0"/>
              <a:t>We capture its security </a:t>
            </a:r>
            <a:r>
              <a:rPr lang="en-US" dirty="0">
                <a:solidFill>
                  <a:schemeClr val="accent6"/>
                </a:solidFill>
              </a:rPr>
              <a:t>more completely </a:t>
            </a:r>
            <a:r>
              <a:rPr lang="en-US" dirty="0"/>
              <a:t>via a </a:t>
            </a:r>
            <a:r>
              <a:rPr lang="en-US" dirty="0">
                <a:solidFill>
                  <a:schemeClr val="accent6"/>
                </a:solidFill>
              </a:rPr>
              <a:t>modular</a:t>
            </a:r>
            <a:r>
              <a:rPr lang="en-US" dirty="0"/>
              <a:t> analysis</a:t>
            </a:r>
            <a:endParaRPr lang="en-US" i="1" dirty="0"/>
          </a:p>
          <a:p>
            <a:pPr lvl="1"/>
            <a:r>
              <a:rPr lang="en-US" dirty="0"/>
              <a:t>Illuminates intuitively </a:t>
            </a:r>
            <a:r>
              <a:rPr lang="en-US" dirty="0">
                <a:solidFill>
                  <a:srgbClr val="FF0000"/>
                </a:solidFill>
              </a:rPr>
              <a:t>necessary</a:t>
            </a:r>
            <a:r>
              <a:rPr lang="en-US" dirty="0"/>
              <a:t> assumptions for Signal’s best security</a:t>
            </a:r>
          </a:p>
          <a:p>
            <a:pPr lvl="1"/>
            <a:r>
              <a:rPr lang="en-US" dirty="0"/>
              <a:t>Provides a </a:t>
            </a:r>
            <a:r>
              <a:rPr lang="en-US" dirty="0">
                <a:solidFill>
                  <a:schemeClr val="accent6"/>
                </a:solidFill>
              </a:rPr>
              <a:t>deeper understanding </a:t>
            </a:r>
            <a:r>
              <a:rPr lang="en-US" dirty="0"/>
              <a:t>of which messages are </a:t>
            </a:r>
            <a:r>
              <a:rPr lang="en-US" dirty="0">
                <a:solidFill>
                  <a:srgbClr val="FF0000"/>
                </a:solidFill>
              </a:rPr>
              <a:t>vulnerable</a:t>
            </a:r>
          </a:p>
          <a:p>
            <a:r>
              <a:rPr lang="en-US" dirty="0"/>
              <a:t>We uncover a minor </a:t>
            </a:r>
            <a:r>
              <a:rPr lang="en-US" dirty="0">
                <a:solidFill>
                  <a:srgbClr val="FF0000"/>
                </a:solidFill>
              </a:rPr>
              <a:t>weakness</a:t>
            </a:r>
          </a:p>
          <a:p>
            <a:r>
              <a:rPr lang="en-US" dirty="0"/>
              <a:t>We offer a modest </a:t>
            </a:r>
            <a:r>
              <a:rPr lang="en-US" dirty="0">
                <a:solidFill>
                  <a:schemeClr val="accent6"/>
                </a:solidFill>
              </a:rPr>
              <a:t>fix</a:t>
            </a:r>
          </a:p>
        </p:txBody>
      </p:sp>
    </p:spTree>
    <p:extLst>
      <p:ext uri="{BB962C8B-B14F-4D97-AF65-F5344CB8AC3E}">
        <p14:creationId xmlns:p14="http://schemas.microsoft.com/office/powerpoint/2010/main" val="7040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819E8D-0F5E-481A-8604-A18B34F0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AF141-299D-46F6-8796-32EA9843E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0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EE06-9A28-4CB3-8416-CF61EF73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Messaging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A3049-5A53-4E1C-91C6-208E8CBB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4794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Asynchronous</a:t>
            </a:r>
          </a:p>
          <a:p>
            <a:r>
              <a:rPr lang="en-US" dirty="0">
                <a:solidFill>
                  <a:srgbClr val="FF0000"/>
                </a:solidFill>
              </a:rPr>
              <a:t>Unreliable network: messages may </a:t>
            </a:r>
            <a:r>
              <a:rPr lang="en-US" u="sng" dirty="0">
                <a:solidFill>
                  <a:srgbClr val="FF0000"/>
                </a:solidFill>
              </a:rPr>
              <a:t>arrive out of order</a:t>
            </a:r>
            <a:r>
              <a:rPr lang="en-US" dirty="0">
                <a:solidFill>
                  <a:srgbClr val="FF0000"/>
                </a:solidFill>
              </a:rPr>
              <a:t> or be </a:t>
            </a:r>
            <a:r>
              <a:rPr lang="en-US" u="sng" dirty="0">
                <a:solidFill>
                  <a:srgbClr val="FF0000"/>
                </a:solidFill>
              </a:rPr>
              <a:t>completely lost</a:t>
            </a:r>
          </a:p>
          <a:p>
            <a:r>
              <a:rPr lang="en-US" dirty="0"/>
              <a:t>Still want: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Immediate Decryption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Message Loss Resilience</a:t>
            </a:r>
          </a:p>
          <a:p>
            <a:r>
              <a:rPr lang="en-US" dirty="0">
                <a:solidFill>
                  <a:srgbClr val="FF0000"/>
                </a:solidFill>
              </a:rPr>
              <a:t>Parties offline for extended periods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Server provides a ‘mailbox service’</a:t>
            </a:r>
          </a:p>
          <a:p>
            <a:r>
              <a:rPr lang="en-US" dirty="0"/>
              <a:t>Long-lived so </a:t>
            </a:r>
            <a:r>
              <a:rPr lang="en-US" dirty="0">
                <a:solidFill>
                  <a:srgbClr val="FF0000"/>
                </a:solidFill>
              </a:rPr>
              <a:t>state leakage </a:t>
            </a:r>
            <a:r>
              <a:rPr lang="en-US" dirty="0"/>
              <a:t>likely over lifetime</a:t>
            </a:r>
          </a:p>
          <a:p>
            <a:pPr lvl="1"/>
            <a:r>
              <a:rPr lang="en-US" dirty="0"/>
              <a:t>Transient “snapshot” of state</a:t>
            </a:r>
          </a:p>
          <a:p>
            <a:r>
              <a:rPr lang="en-US" dirty="0"/>
              <a:t>Devices could be using </a:t>
            </a:r>
            <a:r>
              <a:rPr lang="en-US" dirty="0">
                <a:solidFill>
                  <a:srgbClr val="FF0000"/>
                </a:solidFill>
              </a:rPr>
              <a:t>bad randomness</a:t>
            </a:r>
          </a:p>
        </p:txBody>
      </p:sp>
    </p:spTree>
    <p:extLst>
      <p:ext uri="{BB962C8B-B14F-4D97-AF65-F5344CB8AC3E}">
        <p14:creationId xmlns:p14="http://schemas.microsoft.com/office/powerpoint/2010/main" val="19387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472F-FA51-476A-AC1B-0C596BF3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Security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0EB4-2292-4A01-B51A-498D7D50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End-to-end security</a:t>
            </a:r>
            <a:r>
              <a:rPr lang="en-US" b="1" dirty="0"/>
              <a:t>:</a:t>
            </a:r>
            <a:r>
              <a:rPr lang="en-US" dirty="0"/>
              <a:t> messages secure (even from server) when no leakage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Forward security</a:t>
            </a:r>
            <a:r>
              <a:rPr lang="en-US" b="1" dirty="0"/>
              <a:t>:</a:t>
            </a:r>
            <a:r>
              <a:rPr lang="en-US" dirty="0"/>
              <a:t> past messages remain secure upon leakage</a:t>
            </a:r>
          </a:p>
          <a:p>
            <a:r>
              <a:rPr lang="en-US" b="1" dirty="0">
                <a:solidFill>
                  <a:srgbClr val="0070C0"/>
                </a:solidFill>
              </a:rPr>
              <a:t>Post-compromise security</a:t>
            </a:r>
            <a:r>
              <a:rPr lang="en-US" b="1" dirty="0"/>
              <a:t>:</a:t>
            </a:r>
            <a:r>
              <a:rPr lang="en-US" dirty="0"/>
              <a:t> recovery from leakage if attacker passive</a:t>
            </a:r>
          </a:p>
          <a:p>
            <a:r>
              <a:rPr lang="en-US" b="1" dirty="0">
                <a:solidFill>
                  <a:srgbClr val="0070C0"/>
                </a:solidFill>
              </a:rPr>
              <a:t>Resilience against bad randomness</a:t>
            </a:r>
            <a:r>
              <a:rPr lang="en-US" b="1" dirty="0"/>
              <a:t>:</a:t>
            </a:r>
            <a:r>
              <a:rPr lang="en-US" dirty="0"/>
              <a:t> if no leakage, bad randomness does not hurt</a:t>
            </a:r>
          </a:p>
          <a:p>
            <a:endParaRPr lang="en-US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52CD3C9-1958-4E0F-AF89-E1E241028C10}"/>
              </a:ext>
            </a:extLst>
          </p:cNvPr>
          <p:cNvSpPr/>
          <p:nvPr/>
        </p:nvSpPr>
        <p:spPr>
          <a:xfrm>
            <a:off x="838200" y="5216058"/>
            <a:ext cx="2798957" cy="1276815"/>
          </a:xfrm>
          <a:prstGeom prst="cloudCallout">
            <a:avLst>
              <a:gd name="adj1" fmla="val 50252"/>
              <a:gd name="adj2" fmla="val -10929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of these properties simultaneously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B50305-6A85-403A-A376-377EA0DBCCA4}"/>
              </a:ext>
            </a:extLst>
          </p:cNvPr>
          <p:cNvSpPr/>
          <p:nvPr/>
        </p:nvSpPr>
        <p:spPr>
          <a:xfrm>
            <a:off x="9164446" y="229791"/>
            <a:ext cx="1918010" cy="1087244"/>
          </a:xfrm>
          <a:prstGeom prst="cloudCallout">
            <a:avLst>
              <a:gd name="adj1" fmla="val -56785"/>
              <a:gd name="adj2" fmla="val 179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Deleting old keys!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F0EF5E5-9A45-4D95-B8A0-3214DAF8603E}"/>
              </a:ext>
            </a:extLst>
          </p:cNvPr>
          <p:cNvSpPr/>
          <p:nvPr/>
        </p:nvSpPr>
        <p:spPr>
          <a:xfrm>
            <a:off x="9202742" y="4464514"/>
            <a:ext cx="2283034" cy="1423447"/>
          </a:xfrm>
          <a:prstGeom prst="cloudCallout">
            <a:avLst>
              <a:gd name="adj1" fmla="val -71914"/>
              <a:gd name="adj2" fmla="val -107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Refreshing keys with new randomness!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B40F863-AEEA-47D3-B3EF-8EA2BCE179A2}"/>
              </a:ext>
            </a:extLst>
          </p:cNvPr>
          <p:cNvSpPr/>
          <p:nvPr/>
        </p:nvSpPr>
        <p:spPr>
          <a:xfrm>
            <a:off x="6224804" y="5279755"/>
            <a:ext cx="2001644" cy="1216412"/>
          </a:xfrm>
          <a:prstGeom prst="cloudCallout">
            <a:avLst>
              <a:gd name="adj1" fmla="val -13908"/>
              <a:gd name="adj2" fmla="val -133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Leveraging old keys!</a:t>
            </a:r>
          </a:p>
        </p:txBody>
      </p:sp>
    </p:spTree>
    <p:extLst>
      <p:ext uri="{BB962C8B-B14F-4D97-AF65-F5344CB8AC3E}">
        <p14:creationId xmlns:p14="http://schemas.microsoft.com/office/powerpoint/2010/main" val="38620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2AE7-63A1-4C84-9183-F367F81E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Messaging: Prior Work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E26756D-7BC2-4871-844B-112347325E59}"/>
              </a:ext>
            </a:extLst>
          </p:cNvPr>
          <p:cNvCxnSpPr>
            <a:cxnSpLocks/>
          </p:cNvCxnSpPr>
          <p:nvPr/>
        </p:nvCxnSpPr>
        <p:spPr>
          <a:xfrm>
            <a:off x="704335" y="5529305"/>
            <a:ext cx="1045396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0D6C598-F77B-453D-B112-0BF0E6827655}"/>
              </a:ext>
            </a:extLst>
          </p:cNvPr>
          <p:cNvSpPr txBox="1"/>
          <p:nvPr/>
        </p:nvSpPr>
        <p:spPr>
          <a:xfrm>
            <a:off x="5624352" y="5619179"/>
            <a:ext cx="2504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Poettering</a:t>
            </a:r>
            <a:r>
              <a:rPr lang="en-US" dirty="0"/>
              <a:t>, Rösler ’18</a:t>
            </a:r>
          </a:p>
          <a:p>
            <a:r>
              <a:rPr lang="en-US" dirty="0"/>
              <a:t>Jaeger, </a:t>
            </a:r>
            <a:r>
              <a:rPr lang="en-US" dirty="0" err="1"/>
              <a:t>Stepanovs</a:t>
            </a:r>
            <a:r>
              <a:rPr lang="en-US" dirty="0"/>
              <a:t> ‘18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Strongest possible def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expensive crypto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D0E736-7500-4E19-A98C-58216DED7B94}"/>
              </a:ext>
            </a:extLst>
          </p:cNvPr>
          <p:cNvSpPr txBox="1"/>
          <p:nvPr/>
        </p:nvSpPr>
        <p:spPr>
          <a:xfrm>
            <a:off x="795589" y="4529533"/>
            <a:ext cx="245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Bellare</a:t>
            </a:r>
            <a:r>
              <a:rPr lang="en-US" dirty="0"/>
              <a:t> et al. ‘17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Unidirectional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standard crypto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1DA83F-75DB-40EA-B1D7-BAFA98DFD492}"/>
              </a:ext>
            </a:extLst>
          </p:cNvPr>
          <p:cNvSpPr txBox="1"/>
          <p:nvPr/>
        </p:nvSpPr>
        <p:spPr>
          <a:xfrm>
            <a:off x="2810884" y="5677226"/>
            <a:ext cx="2504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Jost</a:t>
            </a:r>
            <a:r>
              <a:rPr lang="en-US" dirty="0"/>
              <a:t> et al. ‘18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Near-optimal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standard crypto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228D18-9B82-44DD-A0D5-5AB21DD4952B}"/>
              </a:ext>
            </a:extLst>
          </p:cNvPr>
          <p:cNvSpPr txBox="1"/>
          <p:nvPr/>
        </p:nvSpPr>
        <p:spPr>
          <a:xfrm>
            <a:off x="3983407" y="4543398"/>
            <a:ext cx="2472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Vaudenay</a:t>
            </a:r>
            <a:r>
              <a:rPr lang="en-US" dirty="0"/>
              <a:t>, </a:t>
            </a:r>
            <a:r>
              <a:rPr lang="en-US" dirty="0" err="1"/>
              <a:t>Durak</a:t>
            </a:r>
            <a:r>
              <a:rPr lang="en-US" dirty="0"/>
              <a:t> ‘18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Sub-optimal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standard crypto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9A59BA-99C8-4E97-A657-028EB78F2B84}"/>
              </a:ext>
            </a:extLst>
          </p:cNvPr>
          <p:cNvSpPr txBox="1"/>
          <p:nvPr/>
        </p:nvSpPr>
        <p:spPr>
          <a:xfrm rot="20798866">
            <a:off x="191542" y="6132068"/>
            <a:ext cx="1334211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NOT SIGNAL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6AE129-D072-43FB-9CC9-2FECEBB389D6}"/>
              </a:ext>
            </a:extLst>
          </p:cNvPr>
          <p:cNvSpPr txBox="1"/>
          <p:nvPr/>
        </p:nvSpPr>
        <p:spPr>
          <a:xfrm rot="20798866">
            <a:off x="403234" y="1825158"/>
            <a:ext cx="91082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SIGNAL</a:t>
            </a:r>
          </a:p>
        </p:txBody>
      </p:sp>
      <p:pic>
        <p:nvPicPr>
          <p:cNvPr id="46" name="Picture 6" descr="A hand holding a cellphone&#10;&#10;Description generated with high confidence">
            <a:extLst>
              <a:ext uri="{FF2B5EF4-FFF2-40B4-BE49-F238E27FC236}">
                <a16:creationId xmlns:a16="http://schemas.microsoft.com/office/drawing/2014/main" id="{70498AF9-1C9E-4AED-B3C9-64FD30B05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0" r="33213" b="13889"/>
          <a:stretch/>
        </p:blipFill>
        <p:spPr>
          <a:xfrm>
            <a:off x="1714507" y="5718383"/>
            <a:ext cx="936187" cy="973175"/>
          </a:xfrm>
          <a:prstGeom prst="rect">
            <a:avLst/>
          </a:prstGeom>
        </p:spPr>
      </p:pic>
      <p:pic>
        <p:nvPicPr>
          <p:cNvPr id="47" name="Picture 4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4192A20-CDE6-4C73-861F-F2D47F369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203" y="1781485"/>
            <a:ext cx="935801" cy="925905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54BFDD-0A37-4E28-A820-07779F0C7D73}"/>
              </a:ext>
            </a:extLst>
          </p:cNvPr>
          <p:cNvSpPr/>
          <p:nvPr/>
        </p:nvSpPr>
        <p:spPr>
          <a:xfrm>
            <a:off x="9289042" y="130471"/>
            <a:ext cx="2736324" cy="151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Slide partially borrowed from Yevgeniy </a:t>
            </a:r>
            <a:r>
              <a:rPr lang="en-US" sz="1000" dirty="0" err="1"/>
              <a:t>Dodis</a:t>
            </a:r>
            <a:r>
              <a:rPr lang="en-US" sz="1000" dirty="0"/>
              <a:t>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BACDC5-ABDF-044A-8BC3-BDAE2E54339C}"/>
              </a:ext>
            </a:extLst>
          </p:cNvPr>
          <p:cNvCxnSpPr>
            <a:cxnSpLocks/>
          </p:cNvCxnSpPr>
          <p:nvPr/>
        </p:nvCxnSpPr>
        <p:spPr>
          <a:xfrm>
            <a:off x="704335" y="3190617"/>
            <a:ext cx="1045396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129C48C-5235-6723-4A40-CE3F9317A305}"/>
              </a:ext>
            </a:extLst>
          </p:cNvPr>
          <p:cNvSpPr txBox="1"/>
          <p:nvPr/>
        </p:nvSpPr>
        <p:spPr>
          <a:xfrm>
            <a:off x="2975340" y="1420728"/>
            <a:ext cx="3338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Cohn-Gordon et al. ’17 (CCD+17)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Seminal first analysis of entire Signal (multi-stage key exch.)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abstraction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bad randomness or immediate decryption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8D278-1C02-87EA-F499-E1E249675460}"/>
              </a:ext>
            </a:extLst>
          </p:cNvPr>
          <p:cNvSpPr txBox="1"/>
          <p:nvPr/>
        </p:nvSpPr>
        <p:spPr>
          <a:xfrm>
            <a:off x="7092351" y="1369208"/>
            <a:ext cx="3841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Alwen et al. ’19 (</a:t>
            </a:r>
            <a:r>
              <a:rPr lang="en-US" b="1" dirty="0">
                <a:solidFill>
                  <a:srgbClr val="FF0000"/>
                </a:solidFill>
              </a:rPr>
              <a:t>ACD19</a:t>
            </a:r>
            <a:r>
              <a:rPr lang="en-US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Clean abstraction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Game Based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“Gold standard” of </a:t>
            </a:r>
            <a:r>
              <a:rPr lang="en-US" b="1" i="1" dirty="0"/>
              <a:t>Double Ratchet </a:t>
            </a:r>
            <a:r>
              <a:rPr lang="en-US" b="1" dirty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Incomplete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FD71E-FD7B-937B-4596-144FF74A7C9B}"/>
              </a:ext>
            </a:extLst>
          </p:cNvPr>
          <p:cNvSpPr txBox="1"/>
          <p:nvPr/>
        </p:nvSpPr>
        <p:spPr>
          <a:xfrm>
            <a:off x="6910196" y="4538891"/>
            <a:ext cx="1982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Jost</a:t>
            </a:r>
            <a:r>
              <a:rPr lang="en-US" dirty="0"/>
              <a:t> et al. ‘19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Composability of “ratcheting”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7CF7B-4757-D400-84BB-5604B24D9B58}"/>
              </a:ext>
            </a:extLst>
          </p:cNvPr>
          <p:cNvSpPr txBox="1"/>
          <p:nvPr/>
        </p:nvSpPr>
        <p:spPr>
          <a:xfrm>
            <a:off x="8923573" y="3203840"/>
            <a:ext cx="2504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Brendel et al. ‘20, 22</a:t>
            </a:r>
          </a:p>
          <a:p>
            <a:r>
              <a:rPr lang="en-US" dirty="0"/>
              <a:t>Hashimoto et al. ’21</a:t>
            </a:r>
          </a:p>
          <a:p>
            <a:r>
              <a:rPr lang="en-US" dirty="0"/>
              <a:t>Dobson, Galbraith ’21</a:t>
            </a:r>
          </a:p>
          <a:p>
            <a:r>
              <a:rPr lang="en-US" dirty="0"/>
              <a:t>Unger, Goldberg ‘15, ’18</a:t>
            </a:r>
          </a:p>
          <a:p>
            <a:r>
              <a:rPr lang="en-US" dirty="0" err="1"/>
              <a:t>Vatandas</a:t>
            </a:r>
            <a:r>
              <a:rPr lang="en-US" dirty="0"/>
              <a:t> et al. ’20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Key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Post-quantum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4" grpId="0" animBg="1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0AF9B3-1597-460D-A0DF-CC1618E5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006"/>
            <a:ext cx="10515600" cy="2852737"/>
          </a:xfrm>
        </p:spPr>
        <p:txBody>
          <a:bodyPr/>
          <a:lstStyle/>
          <a:p>
            <a:r>
              <a:rPr lang="en-US" dirty="0"/>
              <a:t>A More Complete Analysis of the Signal Double Ratchet Algorithm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25B6BE4-68DD-4D51-BFF5-A2F458754985}"/>
              </a:ext>
            </a:extLst>
          </p:cNvPr>
          <p:cNvSpPr/>
          <p:nvPr/>
        </p:nvSpPr>
        <p:spPr>
          <a:xfrm>
            <a:off x="257612" y="1500607"/>
            <a:ext cx="2579121" cy="1500187"/>
          </a:xfrm>
          <a:prstGeom prst="cloudCallout">
            <a:avLst>
              <a:gd name="adj1" fmla="val 8075"/>
              <a:gd name="adj2" fmla="val 91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UC-based Simulation Style Definition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F13C953-BF7C-4004-83A1-84CB5179728A}"/>
              </a:ext>
            </a:extLst>
          </p:cNvPr>
          <p:cNvSpPr/>
          <p:nvPr/>
        </p:nvSpPr>
        <p:spPr>
          <a:xfrm>
            <a:off x="2989630" y="1500607"/>
            <a:ext cx="2804777" cy="1500187"/>
          </a:xfrm>
          <a:prstGeom prst="cloudCallout">
            <a:avLst>
              <a:gd name="adj1" fmla="val 3731"/>
              <a:gd name="adj2" fmla="val 94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Capture the security of the DR tightly</a:t>
            </a:r>
          </a:p>
        </p:txBody>
      </p:sp>
      <p:sp>
        <p:nvSpPr>
          <p:cNvPr id="8" name="Thought Bubble: Cloud 6">
            <a:extLst>
              <a:ext uri="{FF2B5EF4-FFF2-40B4-BE49-F238E27FC236}">
                <a16:creationId xmlns:a16="http://schemas.microsoft.com/office/drawing/2014/main" id="{0B8CE5CA-2F96-CC47-AFA7-AB30875F66F7}"/>
              </a:ext>
            </a:extLst>
          </p:cNvPr>
          <p:cNvSpPr/>
          <p:nvPr/>
        </p:nvSpPr>
        <p:spPr>
          <a:xfrm>
            <a:off x="6021652" y="1385740"/>
            <a:ext cx="2874678" cy="1615054"/>
          </a:xfrm>
          <a:prstGeom prst="cloudCallout">
            <a:avLst>
              <a:gd name="adj1" fmla="val -8936"/>
              <a:gd name="adj2" fmla="val 92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Capture the (intuitively) necessary building blocks</a:t>
            </a:r>
          </a:p>
        </p:txBody>
      </p:sp>
      <p:sp>
        <p:nvSpPr>
          <p:cNvPr id="2" name="Thought Bubble: Cloud 6">
            <a:extLst>
              <a:ext uri="{FF2B5EF4-FFF2-40B4-BE49-F238E27FC236}">
                <a16:creationId xmlns:a16="http://schemas.microsoft.com/office/drawing/2014/main" id="{EE8E4834-F6AC-CFFE-4658-903E33AAD794}"/>
              </a:ext>
            </a:extLst>
          </p:cNvPr>
          <p:cNvSpPr/>
          <p:nvPr/>
        </p:nvSpPr>
        <p:spPr>
          <a:xfrm>
            <a:off x="9072408" y="1385740"/>
            <a:ext cx="2874678" cy="1615054"/>
          </a:xfrm>
          <a:prstGeom prst="cloudCallout">
            <a:avLst>
              <a:gd name="adj1" fmla="val -8936"/>
              <a:gd name="adj2" fmla="val 92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Uncover a (minor) weakness and provide an efficient fix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8E2BA-D911-9533-81FB-8D5B5C595DA3}"/>
              </a:ext>
            </a:extLst>
          </p:cNvPr>
          <p:cNvSpPr txBox="1"/>
          <p:nvPr/>
        </p:nvSpPr>
        <p:spPr>
          <a:xfrm>
            <a:off x="838200" y="5494352"/>
            <a:ext cx="632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only study the DR; not the initial key exchange protocol</a:t>
            </a:r>
          </a:p>
        </p:txBody>
      </p:sp>
    </p:spTree>
    <p:extLst>
      <p:ext uri="{BB962C8B-B14F-4D97-AF65-F5344CB8AC3E}">
        <p14:creationId xmlns:p14="http://schemas.microsoft.com/office/powerpoint/2010/main" val="40285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18D4-0E90-5564-2A3F-8B38D699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Universally Composable End-to-End Secure Messaging (soft merge)</a:t>
            </a:r>
            <a:br>
              <a:rPr lang="en-US" dirty="0"/>
            </a:br>
            <a:r>
              <a:rPr lang="en-US" sz="2700" dirty="0"/>
              <a:t>Ran Canetti, Palak Jain, Marika </a:t>
            </a:r>
            <a:r>
              <a:rPr lang="en-US" sz="2700" dirty="0" err="1"/>
              <a:t>Swanberg</a:t>
            </a:r>
            <a:r>
              <a:rPr lang="en-US" sz="2700" dirty="0"/>
              <a:t>, Mayank Varia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DE86-54C0-2973-8C96-EC29C62A2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5"/>
            <a:ext cx="10605940" cy="4351338"/>
          </a:xfrm>
        </p:spPr>
        <p:txBody>
          <a:bodyPr/>
          <a:lstStyle/>
          <a:p>
            <a:r>
              <a:rPr lang="en-US" dirty="0"/>
              <a:t>Model the complete Signal protocol in UC</a:t>
            </a:r>
          </a:p>
          <a:p>
            <a:pPr lvl="1"/>
            <a:r>
              <a:rPr lang="en-US" dirty="0"/>
              <a:t>Including initial key exchange (with PKI, etc.)</a:t>
            </a:r>
          </a:p>
          <a:p>
            <a:r>
              <a:rPr lang="en-US" dirty="0"/>
              <a:t>Analyze all building blocks in UC</a:t>
            </a:r>
          </a:p>
          <a:p>
            <a:r>
              <a:rPr lang="en-US" dirty="0"/>
              <a:t>With (slightly) weaker security, minimize the use of the random oracle</a:t>
            </a:r>
          </a:p>
          <a:p>
            <a:pPr lvl="1"/>
            <a:r>
              <a:rPr lang="en-US" dirty="0"/>
              <a:t>Only what is required for full adaptivity (non-committing encryption)</a:t>
            </a:r>
          </a:p>
          <a:p>
            <a:pPr lvl="1"/>
            <a:r>
              <a:rPr lang="en-US" dirty="0"/>
              <a:t>Novel realization of Signal root KDF in standard model (we use prog. RO)</a:t>
            </a:r>
          </a:p>
          <a:p>
            <a:endParaRPr lang="en-US" dirty="0"/>
          </a:p>
          <a:p>
            <a:r>
              <a:rPr lang="en-US" dirty="0"/>
              <a:t>Read their paper! </a:t>
            </a:r>
            <a:r>
              <a:rPr lang="en-US" dirty="0">
                <a:hlinkClick r:id="rId3"/>
              </a:rPr>
              <a:t>https://ia.cr/2022/376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ED50-9E92-45D6-94BF-E7DA86D5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Double Ratchet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FC098-BDAB-0944-8B6D-EEC95AB9EC59}"/>
              </a:ext>
            </a:extLst>
          </p:cNvPr>
          <p:cNvSpPr txBox="1"/>
          <p:nvPr/>
        </p:nvSpPr>
        <p:spPr>
          <a:xfrm>
            <a:off x="838200" y="1841516"/>
            <a:ext cx="34670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Public Ratchet</a:t>
            </a:r>
          </a:p>
          <a:p>
            <a:r>
              <a:rPr lang="en-US" dirty="0"/>
              <a:t>(synchronous – “round” = “epoch”)</a:t>
            </a:r>
            <a:endParaRPr lang="en-US" sz="1600" dirty="0"/>
          </a:p>
        </p:txBody>
      </p:sp>
      <p:pic>
        <p:nvPicPr>
          <p:cNvPr id="4" name="Picture 2" descr="Free Cartoon Man Face, Download Free Cartoon Man Face png images, Free  ClipArts on Clipart Library">
            <a:extLst>
              <a:ext uri="{FF2B5EF4-FFF2-40B4-BE49-F238E27FC236}">
                <a16:creationId xmlns:a16="http://schemas.microsoft.com/office/drawing/2014/main" id="{3C18A404-C492-A0B1-648F-195C495A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25" y="2582524"/>
            <a:ext cx="931653" cy="9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artoon Girl Face Png Transparent Images – Free PNG Images Vector, PSD,  Clipart, Templates">
            <a:extLst>
              <a:ext uri="{FF2B5EF4-FFF2-40B4-BE49-F238E27FC236}">
                <a16:creationId xmlns:a16="http://schemas.microsoft.com/office/drawing/2014/main" id="{50DEB54C-17DA-EA56-EDFB-74180238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97" y="2582523"/>
            <a:ext cx="914980" cy="99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31559C-C7F1-D22C-EF64-DED606C5B14F}"/>
                  </a:ext>
                </a:extLst>
              </p:cNvPr>
              <p:cNvSpPr txBox="1"/>
              <p:nvPr/>
            </p:nvSpPr>
            <p:spPr>
              <a:xfrm>
                <a:off x="8600924" y="3766216"/>
                <a:ext cx="1012454" cy="511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31559C-C7F1-D22C-EF64-DED606C5B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924" y="3766216"/>
                <a:ext cx="1012454" cy="511358"/>
              </a:xfrm>
              <a:prstGeom prst="rect">
                <a:avLst/>
              </a:prstGeom>
              <a:blipFill>
                <a:blip r:embed="rId5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CDBED7-F315-4F70-ECB6-645636A8A7A2}"/>
              </a:ext>
            </a:extLst>
          </p:cNvPr>
          <p:cNvCxnSpPr>
            <a:cxnSpLocks/>
          </p:cNvCxnSpPr>
          <p:nvPr/>
        </p:nvCxnSpPr>
        <p:spPr>
          <a:xfrm>
            <a:off x="3510277" y="4653240"/>
            <a:ext cx="5090647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993A3D-E470-D2AD-4DEB-F760C6AF413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510277" y="4021895"/>
            <a:ext cx="5090647" cy="0"/>
          </a:xfrm>
          <a:prstGeom prst="straightConnector1">
            <a:avLst/>
          </a:prstGeom>
          <a:ln w="508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141A45-9FA7-6DC3-69A3-4C88F1342209}"/>
                  </a:ext>
                </a:extLst>
              </p:cNvPr>
              <p:cNvSpPr txBox="1"/>
              <p:nvPr/>
            </p:nvSpPr>
            <p:spPr>
              <a:xfrm>
                <a:off x="5803195" y="3521557"/>
                <a:ext cx="585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141A45-9FA7-6DC3-69A3-4C88F1342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95" y="3521557"/>
                <a:ext cx="58561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2D55A8-289D-1975-3E43-3EB1E7C99DB7}"/>
                  </a:ext>
                </a:extLst>
              </p:cNvPr>
              <p:cNvSpPr txBox="1"/>
              <p:nvPr/>
            </p:nvSpPr>
            <p:spPr>
              <a:xfrm>
                <a:off x="2158738" y="4397561"/>
                <a:ext cx="1351539" cy="788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2D55A8-289D-1975-3E43-3EB1E7C99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38" y="4397561"/>
                <a:ext cx="1351539" cy="788357"/>
              </a:xfrm>
              <a:prstGeom prst="rect">
                <a:avLst/>
              </a:prstGeom>
              <a:blipFill>
                <a:blip r:embed="rId7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71C173-2C3B-7EF5-EC5B-AA3F00A9996A}"/>
                  </a:ext>
                </a:extLst>
              </p:cNvPr>
              <p:cNvSpPr txBox="1"/>
              <p:nvPr/>
            </p:nvSpPr>
            <p:spPr>
              <a:xfrm>
                <a:off x="5803195" y="4206171"/>
                <a:ext cx="585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71C173-2C3B-7EF5-EC5B-AA3F00A99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95" y="4206171"/>
                <a:ext cx="585610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9C7C2F-C1E1-ED04-1E6E-859A95D92E25}"/>
                  </a:ext>
                </a:extLst>
              </p:cNvPr>
              <p:cNvSpPr txBox="1"/>
              <p:nvPr/>
            </p:nvSpPr>
            <p:spPr>
              <a:xfrm>
                <a:off x="8681723" y="4468574"/>
                <a:ext cx="1351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9C7C2F-C1E1-ED04-1E6E-859A95D92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723" y="4468574"/>
                <a:ext cx="1351539" cy="369332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824BF-2DC5-B523-6E1D-D039EA86BE90}"/>
                  </a:ext>
                </a:extLst>
              </p:cNvPr>
              <p:cNvSpPr txBox="1"/>
              <p:nvPr/>
            </p:nvSpPr>
            <p:spPr>
              <a:xfrm>
                <a:off x="8560524" y="5474432"/>
                <a:ext cx="1351539" cy="788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824BF-2DC5-B523-6E1D-D039EA86B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524" y="5474432"/>
                <a:ext cx="1351539" cy="788357"/>
              </a:xfrm>
              <a:prstGeom prst="rect">
                <a:avLst/>
              </a:prstGeom>
              <a:blipFill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751138-7CA1-3BDC-2BBB-803468064071}"/>
              </a:ext>
            </a:extLst>
          </p:cNvPr>
          <p:cNvCxnSpPr>
            <a:cxnSpLocks/>
          </p:cNvCxnSpPr>
          <p:nvPr/>
        </p:nvCxnSpPr>
        <p:spPr>
          <a:xfrm flipH="1">
            <a:off x="3469877" y="5868611"/>
            <a:ext cx="5090647" cy="0"/>
          </a:xfrm>
          <a:prstGeom prst="straightConnector1">
            <a:avLst/>
          </a:prstGeom>
          <a:ln w="508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D9FA45-011B-D49D-E53B-BB2E5BFFA743}"/>
                  </a:ext>
                </a:extLst>
              </p:cNvPr>
              <p:cNvSpPr txBox="1"/>
              <p:nvPr/>
            </p:nvSpPr>
            <p:spPr>
              <a:xfrm>
                <a:off x="5762795" y="5368273"/>
                <a:ext cx="585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D9FA45-011B-D49D-E53B-BB2E5BFFA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795" y="5368273"/>
                <a:ext cx="585610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C5D649-1C12-429B-736F-D2577CBF9B34}"/>
                  </a:ext>
                </a:extLst>
              </p:cNvPr>
              <p:cNvSpPr txBox="1"/>
              <p:nvPr/>
            </p:nvSpPr>
            <p:spPr>
              <a:xfrm>
                <a:off x="2034731" y="5683944"/>
                <a:ext cx="1351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C5D649-1C12-429B-736F-D2577CBF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31" y="5683944"/>
                <a:ext cx="1351539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48FB4C-CC6E-9612-8C8E-65954E3B78CB}"/>
              </a:ext>
            </a:extLst>
          </p:cNvPr>
          <p:cNvCxnSpPr>
            <a:cxnSpLocks/>
          </p:cNvCxnSpPr>
          <p:nvPr/>
        </p:nvCxnSpPr>
        <p:spPr>
          <a:xfrm flipH="1">
            <a:off x="1696825" y="5000626"/>
            <a:ext cx="49019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31EA5F7-7B38-604B-EBA7-92046244603F}"/>
              </a:ext>
            </a:extLst>
          </p:cNvPr>
          <p:cNvCxnSpPr>
            <a:cxnSpLocks/>
          </p:cNvCxnSpPr>
          <p:nvPr/>
        </p:nvCxnSpPr>
        <p:spPr>
          <a:xfrm>
            <a:off x="9906564" y="4634194"/>
            <a:ext cx="43464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5469D86-F376-640F-EB7E-35C818476856}"/>
              </a:ext>
            </a:extLst>
          </p:cNvPr>
          <p:cNvCxnSpPr>
            <a:cxnSpLocks/>
          </p:cNvCxnSpPr>
          <p:nvPr/>
        </p:nvCxnSpPr>
        <p:spPr>
          <a:xfrm>
            <a:off x="9906564" y="6079624"/>
            <a:ext cx="43464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EBAF23F-CAB1-34D3-2BAF-7C871C79E739}"/>
              </a:ext>
            </a:extLst>
          </p:cNvPr>
          <p:cNvSpPr/>
          <p:nvPr/>
        </p:nvSpPr>
        <p:spPr>
          <a:xfrm>
            <a:off x="141747" y="4660313"/>
            <a:ext cx="1482006" cy="646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#1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BEE570B2-18E8-EF66-E261-96BE89004458}"/>
              </a:ext>
            </a:extLst>
          </p:cNvPr>
          <p:cNvSpPr/>
          <p:nvPr/>
        </p:nvSpPr>
        <p:spPr>
          <a:xfrm>
            <a:off x="141747" y="5545445"/>
            <a:ext cx="1482006" cy="646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71C175C-865F-19CD-AD22-8396946A84DE}"/>
              </a:ext>
            </a:extLst>
          </p:cNvPr>
          <p:cNvSpPr/>
          <p:nvPr/>
        </p:nvSpPr>
        <p:spPr>
          <a:xfrm>
            <a:off x="10371398" y="4354296"/>
            <a:ext cx="1482006" cy="646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#1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B741AE6-3002-302C-6C50-2F584340BB84}"/>
              </a:ext>
            </a:extLst>
          </p:cNvPr>
          <p:cNvSpPr/>
          <p:nvPr/>
        </p:nvSpPr>
        <p:spPr>
          <a:xfrm>
            <a:off x="10371398" y="5737605"/>
            <a:ext cx="1482006" cy="646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#2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0D246EC-A06B-4D90-5D35-82FB1B0BAB87}"/>
              </a:ext>
            </a:extLst>
          </p:cNvPr>
          <p:cNvCxnSpPr>
            <a:cxnSpLocks/>
          </p:cNvCxnSpPr>
          <p:nvPr/>
        </p:nvCxnSpPr>
        <p:spPr>
          <a:xfrm flipH="1">
            <a:off x="1668544" y="5868610"/>
            <a:ext cx="49019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1" grpId="0"/>
      <p:bldP spid="23" grpId="0"/>
      <p:bldP spid="24" grpId="0"/>
      <p:bldP spid="25" grpId="0"/>
      <p:bldP spid="27" grpId="0"/>
      <p:bldP spid="28" grpId="0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ED50-9E92-45D6-94BF-E7DA86D5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Double Ratchet</a:t>
            </a:r>
          </a:p>
        </p:txBody>
      </p:sp>
      <p:pic>
        <p:nvPicPr>
          <p:cNvPr id="4" name="Picture 2" descr="Free Cartoon Man Face, Download Free Cartoon Man Face png images, Free  ClipArts on Clipart Library">
            <a:extLst>
              <a:ext uri="{FF2B5EF4-FFF2-40B4-BE49-F238E27FC236}">
                <a16:creationId xmlns:a16="http://schemas.microsoft.com/office/drawing/2014/main" id="{3C18A404-C492-A0B1-648F-195C495A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25" y="2582524"/>
            <a:ext cx="931653" cy="9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artoon Girl Face Png Transparent Images – Free PNG Images Vector, PSD,  Clipart, Templates">
            <a:extLst>
              <a:ext uri="{FF2B5EF4-FFF2-40B4-BE49-F238E27FC236}">
                <a16:creationId xmlns:a16="http://schemas.microsoft.com/office/drawing/2014/main" id="{50DEB54C-17DA-EA56-EDFB-74180238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97" y="2582523"/>
            <a:ext cx="914980" cy="99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31559C-C7F1-D22C-EF64-DED606C5B14F}"/>
                  </a:ext>
                </a:extLst>
              </p:cNvPr>
              <p:cNvSpPr txBox="1"/>
              <p:nvPr/>
            </p:nvSpPr>
            <p:spPr>
              <a:xfrm>
                <a:off x="8600924" y="3766216"/>
                <a:ext cx="1012454" cy="511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31559C-C7F1-D22C-EF64-DED606C5B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924" y="3766216"/>
                <a:ext cx="1012454" cy="511358"/>
              </a:xfrm>
              <a:prstGeom prst="rect">
                <a:avLst/>
              </a:prstGeom>
              <a:blipFill>
                <a:blip r:embed="rId5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CDBED7-F315-4F70-ECB6-645636A8A7A2}"/>
              </a:ext>
            </a:extLst>
          </p:cNvPr>
          <p:cNvCxnSpPr>
            <a:cxnSpLocks/>
          </p:cNvCxnSpPr>
          <p:nvPr/>
        </p:nvCxnSpPr>
        <p:spPr>
          <a:xfrm>
            <a:off x="3510277" y="4653240"/>
            <a:ext cx="5090647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993A3D-E470-D2AD-4DEB-F760C6AF413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510277" y="4021895"/>
            <a:ext cx="5090647" cy="0"/>
          </a:xfrm>
          <a:prstGeom prst="straightConnector1">
            <a:avLst/>
          </a:prstGeom>
          <a:ln w="508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141A45-9FA7-6DC3-69A3-4C88F1342209}"/>
                  </a:ext>
                </a:extLst>
              </p:cNvPr>
              <p:cNvSpPr txBox="1"/>
              <p:nvPr/>
            </p:nvSpPr>
            <p:spPr>
              <a:xfrm>
                <a:off x="5803195" y="3521557"/>
                <a:ext cx="585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141A45-9FA7-6DC3-69A3-4C88F1342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95" y="3521557"/>
                <a:ext cx="58561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2D55A8-289D-1975-3E43-3EB1E7C99DB7}"/>
                  </a:ext>
                </a:extLst>
              </p:cNvPr>
              <p:cNvSpPr txBox="1"/>
              <p:nvPr/>
            </p:nvSpPr>
            <p:spPr>
              <a:xfrm>
                <a:off x="2158738" y="4397561"/>
                <a:ext cx="1351539" cy="788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2D55A8-289D-1975-3E43-3EB1E7C99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38" y="4397561"/>
                <a:ext cx="1351539" cy="788357"/>
              </a:xfrm>
              <a:prstGeom prst="rect">
                <a:avLst/>
              </a:prstGeom>
              <a:blipFill>
                <a:blip r:embed="rId7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71C173-2C3B-7EF5-EC5B-AA3F00A9996A}"/>
                  </a:ext>
                </a:extLst>
              </p:cNvPr>
              <p:cNvSpPr txBox="1"/>
              <p:nvPr/>
            </p:nvSpPr>
            <p:spPr>
              <a:xfrm>
                <a:off x="5803195" y="4206171"/>
                <a:ext cx="585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71C173-2C3B-7EF5-EC5B-AA3F00A99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95" y="4206171"/>
                <a:ext cx="585610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9C7C2F-C1E1-ED04-1E6E-859A95D92E25}"/>
                  </a:ext>
                </a:extLst>
              </p:cNvPr>
              <p:cNvSpPr txBox="1"/>
              <p:nvPr/>
            </p:nvSpPr>
            <p:spPr>
              <a:xfrm>
                <a:off x="8681723" y="4468574"/>
                <a:ext cx="1351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9C7C2F-C1E1-ED04-1E6E-859A95D92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723" y="4468574"/>
                <a:ext cx="1351539" cy="369332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824BF-2DC5-B523-6E1D-D039EA86BE90}"/>
                  </a:ext>
                </a:extLst>
              </p:cNvPr>
              <p:cNvSpPr txBox="1"/>
              <p:nvPr/>
            </p:nvSpPr>
            <p:spPr>
              <a:xfrm>
                <a:off x="8560524" y="5474432"/>
                <a:ext cx="1351539" cy="788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824BF-2DC5-B523-6E1D-D039EA86B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524" y="5474432"/>
                <a:ext cx="1351539" cy="788357"/>
              </a:xfrm>
              <a:prstGeom prst="rect">
                <a:avLst/>
              </a:prstGeom>
              <a:blipFill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751138-7CA1-3BDC-2BBB-803468064071}"/>
              </a:ext>
            </a:extLst>
          </p:cNvPr>
          <p:cNvCxnSpPr>
            <a:cxnSpLocks/>
          </p:cNvCxnSpPr>
          <p:nvPr/>
        </p:nvCxnSpPr>
        <p:spPr>
          <a:xfrm flipH="1">
            <a:off x="3469877" y="5868611"/>
            <a:ext cx="5090647" cy="0"/>
          </a:xfrm>
          <a:prstGeom prst="straightConnector1">
            <a:avLst/>
          </a:prstGeom>
          <a:ln w="508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D9FA45-011B-D49D-E53B-BB2E5BFFA743}"/>
                  </a:ext>
                </a:extLst>
              </p:cNvPr>
              <p:cNvSpPr txBox="1"/>
              <p:nvPr/>
            </p:nvSpPr>
            <p:spPr>
              <a:xfrm>
                <a:off x="5762795" y="5368273"/>
                <a:ext cx="585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D9FA45-011B-D49D-E53B-BB2E5BFFA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795" y="5368273"/>
                <a:ext cx="585610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48FB4C-CC6E-9612-8C8E-65954E3B78CB}"/>
              </a:ext>
            </a:extLst>
          </p:cNvPr>
          <p:cNvCxnSpPr>
            <a:cxnSpLocks/>
          </p:cNvCxnSpPr>
          <p:nvPr/>
        </p:nvCxnSpPr>
        <p:spPr>
          <a:xfrm flipH="1">
            <a:off x="1696825" y="5000626"/>
            <a:ext cx="49019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31EA5F7-7B38-604B-EBA7-92046244603F}"/>
              </a:ext>
            </a:extLst>
          </p:cNvPr>
          <p:cNvCxnSpPr>
            <a:cxnSpLocks/>
          </p:cNvCxnSpPr>
          <p:nvPr/>
        </p:nvCxnSpPr>
        <p:spPr>
          <a:xfrm>
            <a:off x="9906564" y="4634194"/>
            <a:ext cx="43464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5469D86-F376-640F-EB7E-35C818476856}"/>
              </a:ext>
            </a:extLst>
          </p:cNvPr>
          <p:cNvCxnSpPr>
            <a:cxnSpLocks/>
          </p:cNvCxnSpPr>
          <p:nvPr/>
        </p:nvCxnSpPr>
        <p:spPr>
          <a:xfrm>
            <a:off x="9906564" y="6079624"/>
            <a:ext cx="43464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EBAF23F-CAB1-34D3-2BAF-7C871C79E739}"/>
              </a:ext>
            </a:extLst>
          </p:cNvPr>
          <p:cNvSpPr/>
          <p:nvPr/>
        </p:nvSpPr>
        <p:spPr>
          <a:xfrm>
            <a:off x="141747" y="4660313"/>
            <a:ext cx="1482006" cy="646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#1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71C175C-865F-19CD-AD22-8396946A84DE}"/>
              </a:ext>
            </a:extLst>
          </p:cNvPr>
          <p:cNvSpPr/>
          <p:nvPr/>
        </p:nvSpPr>
        <p:spPr>
          <a:xfrm>
            <a:off x="10371398" y="4354296"/>
            <a:ext cx="1482006" cy="646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#1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B741AE6-3002-302C-6C50-2F584340BB84}"/>
              </a:ext>
            </a:extLst>
          </p:cNvPr>
          <p:cNvSpPr/>
          <p:nvPr/>
        </p:nvSpPr>
        <p:spPr>
          <a:xfrm>
            <a:off x="10371398" y="5737605"/>
            <a:ext cx="1482006" cy="64633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Symmetric ratchet #2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B1243-BDEE-6B5E-3E07-2552DFBD13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5337" y="4861456"/>
            <a:ext cx="890373" cy="890373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6810598-EDB6-3F20-A9BD-95570C48EC7B}"/>
              </a:ext>
            </a:extLst>
          </p:cNvPr>
          <p:cNvSpPr/>
          <p:nvPr/>
        </p:nvSpPr>
        <p:spPr>
          <a:xfrm>
            <a:off x="8681723" y="365127"/>
            <a:ext cx="3423424" cy="1749233"/>
          </a:xfrm>
          <a:prstGeom prst="cloudCallout">
            <a:avLst>
              <a:gd name="adj1" fmla="val -18469"/>
              <a:gd name="adj2" fmla="val 13656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Ratchet provides Post-Compromise 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9979D-B77A-66EF-1DFD-16DC8AC74072}"/>
              </a:ext>
            </a:extLst>
          </p:cNvPr>
          <p:cNvSpPr txBox="1"/>
          <p:nvPr/>
        </p:nvSpPr>
        <p:spPr>
          <a:xfrm>
            <a:off x="838200" y="1841516"/>
            <a:ext cx="34670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Public Ratchet</a:t>
            </a:r>
          </a:p>
          <a:p>
            <a:r>
              <a:rPr lang="en-US" dirty="0"/>
              <a:t>(synchronous – “round” = “epoch”)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18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4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4076</TotalTime>
  <Words>1736</Words>
  <Application>Microsoft Macintosh PowerPoint</Application>
  <PresentationFormat>Widescreen</PresentationFormat>
  <Paragraphs>392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A More Complete Analysis of the Signal Double Ratchet Algorithm</vt:lpstr>
      <vt:lpstr>The Signal Protocol</vt:lpstr>
      <vt:lpstr>Secure Messaging Setting</vt:lpstr>
      <vt:lpstr>Desired Security Properties</vt:lpstr>
      <vt:lpstr>Secure Messaging: Prior Work</vt:lpstr>
      <vt:lpstr>A More Complete Analysis of the Signal Double Ratchet Algorithm</vt:lpstr>
      <vt:lpstr>Universally Composable End-to-End Secure Messaging (soft merge) Ran Canetti, Palak Jain, Marika Swanberg, Mayank Varia</vt:lpstr>
      <vt:lpstr>The Double Ratchet</vt:lpstr>
      <vt:lpstr>The Double Ratchet</vt:lpstr>
      <vt:lpstr>The Double Ratchet</vt:lpstr>
      <vt:lpstr>PowerPoint Presentation</vt:lpstr>
      <vt:lpstr>PowerPoint Presentation</vt:lpstr>
      <vt:lpstr>The Double Ratchet</vt:lpstr>
      <vt:lpstr>The Double Ratchet</vt:lpstr>
      <vt:lpstr>Security of Signal – not captured by prior work</vt:lpstr>
      <vt:lpstr>Security Weakness in Signal</vt:lpstr>
      <vt:lpstr>Security Weakness in Signal</vt:lpstr>
      <vt:lpstr>Security Weakness in Signal</vt:lpstr>
      <vt:lpstr>Our Fix</vt:lpstr>
      <vt:lpstr>PowerPoint Presentation</vt:lpstr>
      <vt:lpstr>PowerPoint Presentation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Exact Security of Signal Protocol?</dc:title>
  <dc:creator>Sanjam Garg</dc:creator>
  <cp:lastModifiedBy>Alexander Bienstock</cp:lastModifiedBy>
  <cp:revision>507</cp:revision>
  <dcterms:created xsi:type="dcterms:W3CDTF">2021-09-17T17:47:29Z</dcterms:created>
  <dcterms:modified xsi:type="dcterms:W3CDTF">2022-08-14T15:40:26Z</dcterms:modified>
</cp:coreProperties>
</file>