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353" r:id="rId3"/>
    <p:sldId id="349" r:id="rId4"/>
    <p:sldId id="258" r:id="rId5"/>
    <p:sldId id="360" r:id="rId6"/>
    <p:sldId id="382" r:id="rId7"/>
    <p:sldId id="389" r:id="rId8"/>
    <p:sldId id="348" r:id="rId9"/>
    <p:sldId id="354" r:id="rId10"/>
    <p:sldId id="363" r:id="rId11"/>
    <p:sldId id="390" r:id="rId12"/>
    <p:sldId id="372" r:id="rId13"/>
    <p:sldId id="384" r:id="rId14"/>
    <p:sldId id="366" r:id="rId15"/>
    <p:sldId id="392" r:id="rId16"/>
    <p:sldId id="346" r:id="rId17"/>
    <p:sldId id="351" r:id="rId18"/>
    <p:sldId id="356" r:id="rId19"/>
    <p:sldId id="393" r:id="rId20"/>
    <p:sldId id="357" r:id="rId21"/>
    <p:sldId id="358" r:id="rId22"/>
    <p:sldId id="367" r:id="rId23"/>
    <p:sldId id="368" r:id="rId24"/>
    <p:sldId id="391" r:id="rId25"/>
    <p:sldId id="388" r:id="rId26"/>
    <p:sldId id="369" r:id="rId27"/>
    <p:sldId id="3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504"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85FF"/>
    <a:srgbClr val="FF7E79"/>
    <a:srgbClr val="92D050"/>
    <a:srgbClr val="FF3C3C"/>
    <a:srgbClr val="FFD579"/>
    <a:srgbClr val="EAFEEB"/>
    <a:srgbClr val="73FB79"/>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3"/>
    <p:restoredTop sz="60986"/>
  </p:normalViewPr>
  <p:slideViewPr>
    <p:cSldViewPr snapToGrid="0" snapToObjects="1">
      <p:cViewPr varScale="1">
        <p:scale>
          <a:sx n="72" d="100"/>
          <a:sy n="72" d="100"/>
        </p:scale>
        <p:origin x="1472" y="200"/>
      </p:cViewPr>
      <p:guideLst>
        <p:guide orient="horz" pos="744"/>
        <p:guide pos="504"/>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showGuides="1">
      <p:cViewPr varScale="1">
        <p:scale>
          <a:sx n="93" d="100"/>
          <a:sy n="93" d="100"/>
        </p:scale>
        <p:origin x="3784" y="216"/>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ndara" panose="020E05020303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ndara" panose="020E0502030303020204" pitchFamily="34" charset="0"/>
              </a:defRPr>
            </a:lvl1pPr>
          </a:lstStyle>
          <a:p>
            <a:fld id="{AB9225D0-011C-8348-8557-C8DD044432AD}" type="datetimeFigureOut">
              <a:rPr lang="en-US" smtClean="0"/>
              <a:pPr/>
              <a:t>8/15/22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ndara" panose="020E05020303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ndara" panose="020E0502030303020204" pitchFamily="34" charset="0"/>
              </a:defRPr>
            </a:lvl1pPr>
          </a:lstStyle>
          <a:p>
            <a:fld id="{4FE6FACE-F25D-A444-A8EE-6249ECDAD730}" type="slidenum">
              <a:rPr lang="en-US" smtClean="0"/>
              <a:pPr/>
              <a:t>‹#›</a:t>
            </a:fld>
            <a:endParaRPr lang="en-US" dirty="0"/>
          </a:p>
        </p:txBody>
      </p:sp>
    </p:spTree>
    <p:extLst>
      <p:ext uri="{BB962C8B-B14F-4D97-AF65-F5344CB8AC3E}">
        <p14:creationId xmlns:p14="http://schemas.microsoft.com/office/powerpoint/2010/main" val="11623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ndara" panose="020E0502030303020204" pitchFamily="34" charset="0"/>
        <a:ea typeface="+mn-ea"/>
        <a:cs typeface="+mn-cs"/>
      </a:defRPr>
    </a:lvl1pPr>
    <a:lvl2pPr marL="457200" algn="l" defTabSz="914400" rtl="0" eaLnBrk="1" latinLnBrk="0" hangingPunct="1">
      <a:defRPr sz="1200" b="0" i="0" kern="1200">
        <a:solidFill>
          <a:schemeClr val="tx1"/>
        </a:solidFill>
        <a:latin typeface="Candara" panose="020E0502030303020204" pitchFamily="34" charset="0"/>
        <a:ea typeface="+mn-ea"/>
        <a:cs typeface="+mn-cs"/>
      </a:defRPr>
    </a:lvl2pPr>
    <a:lvl3pPr marL="914400" algn="l" defTabSz="914400" rtl="0" eaLnBrk="1" latinLnBrk="0" hangingPunct="1">
      <a:defRPr sz="1200" b="0" i="0" kern="1200">
        <a:solidFill>
          <a:schemeClr val="tx1"/>
        </a:solidFill>
        <a:latin typeface="Candara" panose="020E0502030303020204" pitchFamily="34" charset="0"/>
        <a:ea typeface="+mn-ea"/>
        <a:cs typeface="+mn-cs"/>
      </a:defRPr>
    </a:lvl3pPr>
    <a:lvl4pPr marL="1371600" algn="l" defTabSz="914400" rtl="0" eaLnBrk="1" latinLnBrk="0" hangingPunct="1">
      <a:defRPr sz="1200" b="0" i="0" kern="1200">
        <a:solidFill>
          <a:schemeClr val="tx1"/>
        </a:solidFill>
        <a:latin typeface="Candara" panose="020E0502030303020204" pitchFamily="34" charset="0"/>
        <a:ea typeface="+mn-ea"/>
        <a:cs typeface="+mn-cs"/>
      </a:defRPr>
    </a:lvl4pPr>
    <a:lvl5pPr marL="1828800" algn="l" defTabSz="914400" rtl="0" eaLnBrk="1" latinLnBrk="0" hangingPunct="1">
      <a:defRPr sz="1200" b="0" i="0" kern="1200">
        <a:solidFill>
          <a:schemeClr val="tx1"/>
        </a:solidFill>
        <a:latin typeface="Candara" panose="020E05020303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this is joint work with Cody Freitag and </a:t>
            </a:r>
            <a:r>
              <a:rPr lang="en-US" dirty="0" err="1"/>
              <a:t>Ilan</a:t>
            </a:r>
            <a:r>
              <a:rPr lang="en-US" dirty="0"/>
              <a:t> </a:t>
            </a:r>
            <a:r>
              <a:rPr lang="en-US" dirty="0" err="1"/>
              <a:t>Komargodski</a:t>
            </a:r>
            <a:r>
              <a:rPr lang="en-US" dirty="0"/>
              <a:t>.</a:t>
            </a:r>
          </a:p>
          <a:p>
            <a:endParaRPr lang="en-US" dirty="0"/>
          </a:p>
          <a:p>
            <a:r>
              <a:rPr lang="en-US" dirty="0"/>
              <a:t>Very broadly this work is about new preprocessing attacks and limitations for short collisions in the sponge construction.</a:t>
            </a:r>
          </a:p>
        </p:txBody>
      </p:sp>
      <p:sp>
        <p:nvSpPr>
          <p:cNvPr id="4" name="Slide Number Placeholder 3"/>
          <p:cNvSpPr>
            <a:spLocks noGrp="1"/>
          </p:cNvSpPr>
          <p:nvPr>
            <p:ph type="sldNum" sz="quarter" idx="5"/>
          </p:nvPr>
        </p:nvSpPr>
        <p:spPr/>
        <p:txBody>
          <a:bodyPr/>
          <a:lstStyle/>
          <a:p>
            <a:fld id="{AF9716D6-04AB-3A4A-A653-D1EEC8A53BAE}" type="slidenum">
              <a:rPr lang="en-US" smtClean="0"/>
              <a:t>1</a:t>
            </a:fld>
            <a:endParaRPr lang="en-US"/>
          </a:p>
        </p:txBody>
      </p:sp>
    </p:spTree>
    <p:extLst>
      <p:ext uri="{BB962C8B-B14F-4D97-AF65-F5344CB8AC3E}">
        <p14:creationId xmlns:p14="http://schemas.microsoft.com/office/powerpoint/2010/main" val="3682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give new attacks and prove limitations of finding B-block collisions for the sponge construction.</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10</a:t>
            </a:fld>
            <a:endParaRPr lang="en-US" dirty="0"/>
          </a:p>
        </p:txBody>
      </p:sp>
    </p:spTree>
    <p:extLst>
      <p:ext uri="{BB962C8B-B14F-4D97-AF65-F5344CB8AC3E}">
        <p14:creationId xmlns:p14="http://schemas.microsoft.com/office/powerpoint/2010/main" val="324532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very brief summary of our results. We give new attacks for finding 1-block collision for sponge that leverages the fact that the adversary can make inverse queries. The attack uses Hellman tables for function inversion as a subroutine. Next we also give a different attack for any value of B greater or equal to 2 which is inspired by  rainbow tables.</a:t>
            </a:r>
          </a:p>
          <a:p>
            <a:r>
              <a:rPr lang="en-US" dirty="0"/>
              <a:t>Further we prove limitations on the best possible attacks for B=1 and 2, using different techniques. Presence of inverse queries in the AI-RPM, unlike in the AI_ROM, allow us to give better attacks, at the same time make our life difficult to prove limitations.</a:t>
            </a:r>
          </a:p>
          <a:p>
            <a:endParaRPr lang="en-US" dirty="0"/>
          </a:p>
          <a:p>
            <a:r>
              <a:rPr lang="en-US" dirty="0"/>
              <a:t>I  should note that for both B=1 and 2 the attack we give does not match the bound in the limitation we prove. So there are many open problems stemming from the work, which I will talk about more at the end.</a:t>
            </a:r>
          </a:p>
        </p:txBody>
      </p:sp>
      <p:sp>
        <p:nvSpPr>
          <p:cNvPr id="4" name="Slide Number Placeholder 3"/>
          <p:cNvSpPr>
            <a:spLocks noGrp="1"/>
          </p:cNvSpPr>
          <p:nvPr>
            <p:ph type="sldNum" sz="quarter" idx="5"/>
          </p:nvPr>
        </p:nvSpPr>
        <p:spPr/>
        <p:txBody>
          <a:bodyPr/>
          <a:lstStyle/>
          <a:p>
            <a:fld id="{4FE6FACE-F25D-A444-A8EE-6249ECDAD730}" type="slidenum">
              <a:rPr lang="en-US" smtClean="0"/>
              <a:pPr/>
              <a:t>11</a:t>
            </a:fld>
            <a:endParaRPr lang="en-US" dirty="0"/>
          </a:p>
        </p:txBody>
      </p:sp>
    </p:spTree>
    <p:extLst>
      <p:ext uri="{BB962C8B-B14F-4D97-AF65-F5344CB8AC3E}">
        <p14:creationId xmlns:p14="http://schemas.microsoft.com/office/powerpoint/2010/main" val="226298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more detail, for B=1, we give an attack that has the following advantage for ST^2&gt;2^c. The previously best known attack for B=1 was the trivial attack, i.e., one where the adversary remembers collisions for S different IVs, and if the random IV is not among the S IVs, it does a birthday style attack. For Merkle-</a:t>
            </a:r>
            <a:r>
              <a:rPr lang="en-US" dirty="0" err="1"/>
              <a:t>Damgard</a:t>
            </a:r>
            <a:r>
              <a:rPr lang="en-US" dirty="0"/>
              <a:t>, this attack is actually provably optimal.</a:t>
            </a:r>
          </a:p>
          <a:p>
            <a:endParaRPr lang="en-US" dirty="0"/>
          </a:p>
          <a:p>
            <a:r>
              <a:rPr lang="en-US" dirty="0"/>
              <a:t>Our new attack achieves a better advantage for certain range of parameters, for example when c=r, for S=2^4c/5, T=2^c/5, the advantage for the trivial attack is exponentially small in c, but our attack achieves constant advantage.</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12</a:t>
            </a:fld>
            <a:endParaRPr lang="en-US" dirty="0"/>
          </a:p>
        </p:txBody>
      </p:sp>
    </p:spTree>
    <p:extLst>
      <p:ext uri="{BB962C8B-B14F-4D97-AF65-F5344CB8AC3E}">
        <p14:creationId xmlns:p14="http://schemas.microsoft.com/office/powerpoint/2010/main" val="135768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give a new attack for all values of B greater or equal to 2. This attack is the analogue of the attack for B&gt;=2 for Merkle </a:t>
            </a:r>
            <a:r>
              <a:rPr lang="en-US" dirty="0" err="1"/>
              <a:t>Damgard</a:t>
            </a:r>
            <a:r>
              <a:rPr lang="en-US" dirty="0"/>
              <a:t> and is inspired by rainbow tables.</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13</a:t>
            </a:fld>
            <a:endParaRPr lang="en-US" dirty="0"/>
          </a:p>
        </p:txBody>
      </p:sp>
    </p:spTree>
    <p:extLst>
      <p:ext uri="{BB962C8B-B14F-4D97-AF65-F5344CB8AC3E}">
        <p14:creationId xmlns:p14="http://schemas.microsoft.com/office/powerpoint/2010/main" val="120433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to our impossibility results, we first prove an impossibility result for B=1 showing that the best possible attack for B=1 has advantage ST/2^c+T^2/2^r.  The first term in the bound is not believed to be tight. </a:t>
            </a:r>
          </a:p>
          <a:p>
            <a:r>
              <a:rPr lang="en-US" dirty="0"/>
              <a:t>The proof of this result uses the bit-fixing framework introduced by Unruh and later adapted for random permutations by </a:t>
            </a:r>
            <a:r>
              <a:rPr lang="en-US" dirty="0" err="1"/>
              <a:t>Coretti</a:t>
            </a:r>
            <a:r>
              <a:rPr lang="en-US" dirty="0"/>
              <a:t> et al. This framework upper bounds the adversary’s advantage by the maximum advantage of an adversary in an intermediate model where  instead of getting S bits of preprocessing, it can fix roughly ST points of the permutation, making the analysis easier.</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14</a:t>
            </a:fld>
            <a:endParaRPr lang="en-US" dirty="0"/>
          </a:p>
        </p:txBody>
      </p:sp>
    </p:spTree>
    <p:extLst>
      <p:ext uri="{BB962C8B-B14F-4D97-AF65-F5344CB8AC3E}">
        <p14:creationId xmlns:p14="http://schemas.microsoft.com/office/powerpoint/2010/main" val="114452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prove a limitation on the best possible attacks for B=2. </a:t>
            </a:r>
          </a:p>
          <a:p>
            <a:endParaRPr lang="en-US" dirty="0"/>
          </a:p>
          <a:p>
            <a:endParaRPr lang="en-US" dirty="0"/>
          </a:p>
          <a:p>
            <a:r>
              <a:rPr lang="en-US" dirty="0"/>
              <a:t>The S^2T^4/2^2c term in this bound is not believed to be tight- the best attack  achieves this bound without this term. However the technical reason we cannot get rid of this term in our proof are the inverse queries.</a:t>
            </a:r>
          </a:p>
          <a:p>
            <a:endParaRPr lang="en-US" dirty="0"/>
          </a:p>
          <a:p>
            <a:r>
              <a:rPr lang="en-US" dirty="0"/>
              <a:t>The proof of this result uses the multi-instance framework introduced by Chung et al and </a:t>
            </a:r>
            <a:r>
              <a:rPr lang="en-US" dirty="0" err="1"/>
              <a:t>Akshima</a:t>
            </a:r>
            <a:r>
              <a:rPr lang="en-US" dirty="0"/>
              <a:t> et al, which was inspired by the beautiful techniques used to prove  the constructive Chernoff bounds by </a:t>
            </a:r>
            <a:r>
              <a:rPr lang="en-US" dirty="0" err="1"/>
              <a:t>Impagliazzo</a:t>
            </a:r>
            <a:r>
              <a:rPr lang="en-US" dirty="0"/>
              <a:t> and </a:t>
            </a:r>
            <a:r>
              <a:rPr lang="en-US" dirty="0" err="1"/>
              <a:t>Kabanets</a:t>
            </a:r>
            <a:r>
              <a:rPr lang="en-US" dirty="0"/>
              <a:t>.</a:t>
            </a:r>
          </a:p>
          <a:p>
            <a:r>
              <a:rPr lang="en-US" dirty="0"/>
              <a:t>This framework involves reduction to a game where the adversary has no preprocessing and needs to wins S game instance. The advantage of the adversary in winning this new game is upper bounded using a compression argument.</a:t>
            </a:r>
          </a:p>
          <a:p>
            <a:endParaRPr lang="en-US" dirty="0"/>
          </a:p>
          <a:p>
            <a:r>
              <a:rPr lang="en-US" dirty="0"/>
              <a:t>The upper bound on the best possible attack that we prove for B=2 is smaller than the advantage achieved by the attack that finds collisions of length T- thereby showing 2-block collisions are harder to find than collisions of arbitrary length.</a:t>
            </a:r>
          </a:p>
          <a:p>
            <a:endParaRPr lang="en-US" dirty="0"/>
          </a:p>
          <a:p>
            <a:r>
              <a:rPr lang="en-US" dirty="0"/>
              <a:t>Further, this result shows that the attack we give for B=2, is optimal for the range of parameters when ST^3&lt;2^c.</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15</a:t>
            </a:fld>
            <a:endParaRPr lang="en-US" dirty="0"/>
          </a:p>
        </p:txBody>
      </p:sp>
    </p:spTree>
    <p:extLst>
      <p:ext uri="{BB962C8B-B14F-4D97-AF65-F5344CB8AC3E}">
        <p14:creationId xmlns:p14="http://schemas.microsoft.com/office/powerpoint/2010/main" val="190133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summarizes the landscape of results for sponge- as I referred to </a:t>
            </a:r>
            <a:r>
              <a:rPr lang="en-US" dirty="0" err="1"/>
              <a:t>earler</a:t>
            </a:r>
            <a:r>
              <a:rPr lang="en-US" dirty="0"/>
              <a:t>, there are gaps for each of these attacks and the limitation results, and closing the gaps remain open problems. </a:t>
            </a:r>
          </a:p>
          <a:p>
            <a:endParaRPr lang="en-US" dirty="0"/>
          </a:p>
          <a:p>
            <a:r>
              <a:rPr lang="en-US" dirty="0"/>
              <a:t>I refer you to our paper for these results, I will spend rest of this talk explaining our new attack for B=1/</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16</a:t>
            </a:fld>
            <a:endParaRPr lang="en-US" dirty="0"/>
          </a:p>
        </p:txBody>
      </p:sp>
    </p:spTree>
    <p:extLst>
      <p:ext uri="{BB962C8B-B14F-4D97-AF65-F5344CB8AC3E}">
        <p14:creationId xmlns:p14="http://schemas.microsoft.com/office/powerpoint/2010/main" val="95930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theorem we prove- we give an S,T adversary that achieves this advantage. When ST^2&gt;2^c, the minimum is the first term here and leads to the desired result.</a:t>
            </a:r>
          </a:p>
          <a:p>
            <a:endParaRPr lang="en-US" dirty="0"/>
          </a:p>
          <a:p>
            <a:r>
              <a:rPr lang="en-US" dirty="0"/>
              <a:t>Looking a bit ahead, the term inside the omega is square of the asymptotic advantage of the space-time tradeoff attack for function inversion using Hellman tables which we refer to using </a:t>
            </a:r>
            <a:r>
              <a:rPr lang="en-US" dirty="0" err="1"/>
              <a:t>epsilon_HT</a:t>
            </a:r>
            <a:r>
              <a:rPr lang="en-US" dirty="0"/>
              <a:t>. We will be using Hellman’s attack in the proof of this theorem.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17</a:t>
            </a:fld>
            <a:endParaRPr lang="en-US" dirty="0"/>
          </a:p>
        </p:txBody>
      </p:sp>
    </p:spTree>
    <p:extLst>
      <p:ext uri="{BB962C8B-B14F-4D97-AF65-F5344CB8AC3E}">
        <p14:creationId xmlns:p14="http://schemas.microsoft.com/office/powerpoint/2010/main" val="43898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show</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18</a:t>
            </a:fld>
            <a:endParaRPr lang="en-US" dirty="0"/>
          </a:p>
        </p:txBody>
      </p:sp>
    </p:spTree>
    <p:extLst>
      <p:ext uri="{BB962C8B-B14F-4D97-AF65-F5344CB8AC3E}">
        <p14:creationId xmlns:p14="http://schemas.microsoft.com/office/powerpoint/2010/main" val="231724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step would be to make life a little bit harder for ourselves, and try to solve a harder problem- namely we want to find M,M’ such that the first r bits of the evaluation of the permutation on M,IV and M’,IV are both all zeroes. The reason for solving a harder problem will be evident  soon.</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19</a:t>
            </a:fld>
            <a:endParaRPr lang="en-US" dirty="0"/>
          </a:p>
        </p:txBody>
      </p:sp>
    </p:spTree>
    <p:extLst>
      <p:ext uri="{BB962C8B-B14F-4D97-AF65-F5344CB8AC3E}">
        <p14:creationId xmlns:p14="http://schemas.microsoft.com/office/powerpoint/2010/main" val="59478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Hash functions are one of the fundamental primitives of cryptography that have many different applications.</a:t>
            </a:r>
          </a:p>
          <a:p>
            <a:endParaRPr lang="en-US" dirty="0"/>
          </a:p>
          <a:p>
            <a:r>
              <a:rPr lang="en-US" dirty="0"/>
              <a:t>Certain applications like password hashing </a:t>
            </a:r>
            <a:r>
              <a:rPr lang="en-US" dirty="0" err="1"/>
              <a:t>etc</a:t>
            </a:r>
            <a:r>
              <a:rPr lang="en-US" dirty="0"/>
              <a:t> require a hash function to handle different input lengths. </a:t>
            </a:r>
          </a:p>
          <a:p>
            <a:endParaRPr lang="en-US" dirty="0"/>
          </a:p>
          <a:p>
            <a:r>
              <a:rPr lang="en-US" dirty="0"/>
              <a:t>However, is infeasible to design a different hash function for every length. </a:t>
            </a:r>
          </a:p>
          <a:p>
            <a:endParaRPr lang="en-US" dirty="0"/>
          </a:p>
          <a:p>
            <a:r>
              <a:rPr lang="en-US" dirty="0"/>
              <a:t>Hence, iterative hashing is used to construct variable input length hash function using fixed input length primitives.</a:t>
            </a:r>
          </a:p>
          <a:p>
            <a:endParaRPr lang="en-US" dirty="0"/>
          </a:p>
          <a:p>
            <a:r>
              <a:rPr lang="en-US" dirty="0"/>
              <a:t>The most popular iterative hashing mechanism is the  Merkle-</a:t>
            </a:r>
            <a:r>
              <a:rPr lang="en-US" dirty="0" err="1"/>
              <a:t>Damgård</a:t>
            </a:r>
            <a:r>
              <a:rPr lang="en-US" dirty="0"/>
              <a:t> construction- where the fundamental primitive is a compression function from 2n bits to n bits. The compression function is successively applied to message block in order to </a:t>
            </a:r>
            <a:r>
              <a:rPr lang="en-US" dirty="0" err="1"/>
              <a:t>comopute</a:t>
            </a:r>
            <a:r>
              <a:rPr lang="en-US" dirty="0"/>
              <a:t> the hash.</a:t>
            </a:r>
          </a:p>
          <a:p>
            <a:r>
              <a:rPr lang="en-US" dirty="0"/>
              <a:t>Iterative apply to each </a:t>
            </a:r>
            <a:r>
              <a:rPr lang="en-US" dirty="0" err="1"/>
              <a:t>bilock</a:t>
            </a:r>
            <a:r>
              <a:rPr lang="en-US" dirty="0"/>
              <a:t>, many times in </a:t>
            </a:r>
            <a:r>
              <a:rPr lang="en-US" dirty="0" err="1"/>
              <a:t>sucession</a:t>
            </a:r>
            <a:endParaRPr lang="en-US" dirty="0"/>
          </a:p>
          <a:p>
            <a:endParaRPr lang="en-US" dirty="0"/>
          </a:p>
          <a:p>
            <a:endParaRPr lang="en-US" dirty="0"/>
          </a:p>
          <a:p>
            <a:endParaRPr lang="en-US" dirty="0"/>
          </a:p>
          <a:p>
            <a:r>
              <a:rPr lang="en-US" dirty="0"/>
              <a:t>This construction is used in MD-5, SHA-1 and SHA-2.</a:t>
            </a:r>
          </a:p>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4FE6FACE-F25D-A444-A8EE-6249ECDAD730}" type="slidenum">
              <a:rPr lang="en-US" smtClean="0"/>
              <a:pPr/>
              <a:t>2</a:t>
            </a:fld>
            <a:endParaRPr lang="en-US" dirty="0"/>
          </a:p>
        </p:txBody>
      </p:sp>
    </p:spTree>
    <p:extLst>
      <p:ext uri="{BB962C8B-B14F-4D97-AF65-F5344CB8AC3E}">
        <p14:creationId xmlns:p14="http://schemas.microsoft.com/office/powerpoint/2010/main" val="209791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solve this harder problem, we will take an alternative view of what we need to do. Namely, we will define a function f that has c-bits inputs and outputs. On input x, it computes pi inverse of r zeros concatenated before x and outputs the last c bits. </a:t>
            </a:r>
          </a:p>
          <a:p>
            <a:endParaRPr lang="en-US" dirty="0"/>
          </a:p>
          <a:p>
            <a:r>
              <a:rPr lang="en-US" dirty="0"/>
              <a:t>I would like to note at the point that the function f is independent of IV- we switched to solving a harder problem because we would want f to have this property- this property would help us use existing algorithms for function inversion, which is a well-studied problem in the context of space-time tradeoffs.</a:t>
            </a:r>
          </a:p>
        </p:txBody>
      </p:sp>
      <p:sp>
        <p:nvSpPr>
          <p:cNvPr id="4" name="Slide Number Placeholder 3"/>
          <p:cNvSpPr>
            <a:spLocks noGrp="1"/>
          </p:cNvSpPr>
          <p:nvPr>
            <p:ph type="sldNum" sz="quarter" idx="5"/>
          </p:nvPr>
        </p:nvSpPr>
        <p:spPr/>
        <p:txBody>
          <a:bodyPr/>
          <a:lstStyle/>
          <a:p>
            <a:fld id="{4FE6FACE-F25D-A444-A8EE-6249ECDAD730}" type="slidenum">
              <a:rPr lang="en-US" smtClean="0"/>
              <a:pPr/>
              <a:t>20</a:t>
            </a:fld>
            <a:endParaRPr lang="en-US" dirty="0"/>
          </a:p>
        </p:txBody>
      </p:sp>
    </p:spTree>
    <p:extLst>
      <p:ext uri="{BB962C8B-B14F-4D97-AF65-F5344CB8AC3E}">
        <p14:creationId xmlns:p14="http://schemas.microsoft.com/office/powerpoint/2010/main" val="383934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more detail, we propose the following attack strategy. The adversary, given IV computes two distinct inverses x and x’ of IV under f. It then compute M as the first r bits of the inverse of pi on r zeroes concatenated before x, and similarly computes M’. It outputs M and M’.</a:t>
            </a:r>
          </a:p>
          <a:p>
            <a:endParaRPr lang="en-US" dirty="0"/>
          </a:p>
          <a:p>
            <a:r>
              <a:rPr lang="en-US" dirty="0"/>
              <a:t>First off, why does this strategy even work?</a:t>
            </a:r>
          </a:p>
          <a:p>
            <a:r>
              <a:rPr lang="en-US" dirty="0"/>
              <a:t>Observe that, if x was indeed an inverse of IV under f,  the last r bits of the outputs of pi inverse on r zeros concatenated with x is IV. Additionally we know that the first r bits of the the output of pi inverse on r zeros concatenated with x is M- this means that the first r bits of pi evaluated on M concatenated with IV are all zeros. Similarly we can argue the same for M’.</a:t>
            </a:r>
          </a:p>
          <a:p>
            <a:endParaRPr lang="en-US" dirty="0"/>
          </a:p>
          <a:p>
            <a:r>
              <a:rPr lang="en-US" dirty="0"/>
              <a:t>Now assuming that we can find 2 distinct inverses for IV under f, this strategy works, but I have not yet told you how the inversion step works. I will explain that next.</a:t>
            </a:r>
          </a:p>
        </p:txBody>
      </p:sp>
      <p:sp>
        <p:nvSpPr>
          <p:cNvPr id="4" name="Slide Number Placeholder 3"/>
          <p:cNvSpPr>
            <a:spLocks noGrp="1"/>
          </p:cNvSpPr>
          <p:nvPr>
            <p:ph type="sldNum" sz="quarter" idx="5"/>
          </p:nvPr>
        </p:nvSpPr>
        <p:spPr/>
        <p:txBody>
          <a:bodyPr/>
          <a:lstStyle/>
          <a:p>
            <a:fld id="{4FE6FACE-F25D-A444-A8EE-6249ECDAD730}" type="slidenum">
              <a:rPr lang="en-US" smtClean="0"/>
              <a:pPr/>
              <a:t>21</a:t>
            </a:fld>
            <a:endParaRPr lang="en-US" dirty="0"/>
          </a:p>
        </p:txBody>
      </p:sp>
    </p:spTree>
    <p:extLst>
      <p:ext uri="{BB962C8B-B14F-4D97-AF65-F5344CB8AC3E}">
        <p14:creationId xmlns:p14="http://schemas.microsoft.com/office/powerpoint/2010/main" val="257996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Attacks and limitations for the function inversion problem has been previously studied in the context of preprocessing adversaries. As foreshadowed earlier, we will use an attack proposed by Hellman and later rigorously analyzed by Fiat and </a:t>
            </a:r>
            <a:r>
              <a:rPr lang="en-US" dirty="0" err="1"/>
              <a:t>Naor</a:t>
            </a:r>
            <a:r>
              <a:rPr lang="en-US" dirty="0"/>
              <a:t> here. The attack works for random functions f with c bit input and output. The two stage adversary A gets full access to f in the preprocessing phase, can compute S bits of preprocessing on it. The online phase gets the preprocessing as input and a random challenge y from the image of f- it can make T queries to f. It wins if it can output x which is in the pre-image of y under f. </a:t>
            </a:r>
          </a:p>
          <a:p>
            <a:r>
              <a:rPr lang="en-US" dirty="0"/>
              <a:t>_fi</a:t>
            </a:r>
          </a:p>
          <a:p>
            <a:r>
              <a:rPr lang="en-US" dirty="0"/>
              <a:t>Hellman’s attack achieves this following advantage- the term inside the big omega is actually the epsilon that I defined before.</a:t>
            </a:r>
          </a:p>
          <a:p>
            <a:r>
              <a:rPr lang="en-US" dirty="0"/>
              <a:t>Can we simply plug in this attack attack for our application? Turns out there are some technical challenges that we first need to overcome.</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22</a:t>
            </a:fld>
            <a:endParaRPr lang="en-US" dirty="0"/>
          </a:p>
        </p:txBody>
      </p:sp>
    </p:spTree>
    <p:extLst>
      <p:ext uri="{BB962C8B-B14F-4D97-AF65-F5344CB8AC3E}">
        <p14:creationId xmlns:p14="http://schemas.microsoft.com/office/powerpoint/2010/main" val="2643578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this was the function f we defined. </a:t>
            </a:r>
          </a:p>
          <a:p>
            <a:endParaRPr lang="en-US" dirty="0"/>
          </a:p>
          <a:p>
            <a:r>
              <a:rPr lang="en-US" dirty="0"/>
              <a:t>Our first challenge is that this f is not a random function, but Hellman’s attack works only for random functions.</a:t>
            </a:r>
          </a:p>
          <a:p>
            <a:endParaRPr lang="en-US" dirty="0"/>
          </a:p>
          <a:p>
            <a:r>
              <a:rPr lang="en-US" dirty="0"/>
              <a:t>Secondly, the random challenge we need to invert on, IV in our case may not even have a pre-image under f.</a:t>
            </a:r>
          </a:p>
          <a:p>
            <a:endParaRPr lang="en-US" dirty="0"/>
          </a:p>
          <a:p>
            <a:r>
              <a:rPr lang="en-US" dirty="0"/>
              <a:t>Finally, Hellman’s attack finds only one pre-image, whereas we need to find two distinct ones.</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23</a:t>
            </a:fld>
            <a:endParaRPr lang="en-US" dirty="0"/>
          </a:p>
        </p:txBody>
      </p:sp>
    </p:spTree>
    <p:extLst>
      <p:ext uri="{BB962C8B-B14F-4D97-AF65-F5344CB8AC3E}">
        <p14:creationId xmlns:p14="http://schemas.microsoft.com/office/powerpoint/2010/main" val="62197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we overcome the first challenge. </a:t>
            </a:r>
          </a:p>
          <a:p>
            <a:r>
              <a:rPr lang="en-US" dirty="0"/>
              <a:t>F is not a random function- first off, I note that the idea of using Fiat and </a:t>
            </a:r>
            <a:r>
              <a:rPr lang="en-US" dirty="0" err="1"/>
              <a:t>Naors</a:t>
            </a:r>
            <a:r>
              <a:rPr lang="en-US" dirty="0"/>
              <a:t> modified attack for general functions gives us an attack which  has worse advantage compared to the trivial attack. It however turns out that the attack is too expensive to give us an attack better than the trivial attack for B=1.</a:t>
            </a:r>
          </a:p>
          <a:p>
            <a:endParaRPr lang="en-US" dirty="0"/>
          </a:p>
          <a:p>
            <a:r>
              <a:rPr lang="en-US" dirty="0"/>
              <a:t>However we observe that even though f is not a rando function, the fact that it is essentially a restriction of a random permutation- is good enough for us to adapt Hellman’s analysis.</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24</a:t>
            </a:fld>
            <a:endParaRPr lang="en-US" dirty="0"/>
          </a:p>
        </p:txBody>
      </p:sp>
    </p:spTree>
    <p:extLst>
      <p:ext uri="{BB962C8B-B14F-4D97-AF65-F5344CB8AC3E}">
        <p14:creationId xmlns:p14="http://schemas.microsoft.com/office/powerpoint/2010/main" val="4254863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second challenge is that the random IV may not be in the pre-image of f. The observation we can show that a constant fraction of the co-domain has 2 or more pre-images, does not suffice since it might be that Hellman’s attack fails for this constant fraction of inputs. </a:t>
            </a:r>
          </a:p>
          <a:p>
            <a:endParaRPr lang="en-US" dirty="0"/>
          </a:p>
          <a:p>
            <a:r>
              <a:rPr lang="en-US" dirty="0"/>
              <a:t>We solve this by proving a stronger statement- that for any y in the co-domain, the success probability of Hellman’s attack for the particular y is proportional to the number of pre-images for that y. This stronger statement suffices for us.</a:t>
            </a:r>
          </a:p>
        </p:txBody>
      </p:sp>
      <p:sp>
        <p:nvSpPr>
          <p:cNvPr id="4" name="Slide Number Placeholder 3"/>
          <p:cNvSpPr>
            <a:spLocks noGrp="1"/>
          </p:cNvSpPr>
          <p:nvPr>
            <p:ph type="sldNum" sz="quarter" idx="5"/>
          </p:nvPr>
        </p:nvSpPr>
        <p:spPr/>
        <p:txBody>
          <a:bodyPr/>
          <a:lstStyle/>
          <a:p>
            <a:fld id="{4FE6FACE-F25D-A444-A8EE-6249ECDAD730}" type="slidenum">
              <a:rPr lang="en-US" smtClean="0"/>
              <a:pPr/>
              <a:t>25</a:t>
            </a:fld>
            <a:endParaRPr lang="en-US" dirty="0"/>
          </a:p>
        </p:txBody>
      </p:sp>
    </p:spTree>
    <p:extLst>
      <p:ext uri="{BB962C8B-B14F-4D97-AF65-F5344CB8AC3E}">
        <p14:creationId xmlns:p14="http://schemas.microsoft.com/office/powerpoint/2010/main" val="272815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need to find two distinct pre-images, while Hellman’s attack only gives us one.</a:t>
            </a:r>
          </a:p>
          <a:p>
            <a:endParaRPr lang="en-US" dirty="0"/>
          </a:p>
          <a:p>
            <a:r>
              <a:rPr lang="en-US" dirty="0"/>
              <a:t>A first attempt would be running it twice with different randomness and hoping that it finds two distinct pre-images for us. But it is not immediately clear that the two returned pre-images will be distinct. </a:t>
            </a:r>
          </a:p>
          <a:p>
            <a:r>
              <a:rPr lang="en-US" dirty="0"/>
              <a:t> </a:t>
            </a:r>
          </a:p>
          <a:p>
            <a:r>
              <a:rPr lang="en-US" dirty="0"/>
              <a:t>So we further analyze Hellman’s attack and prove that it finds an uniform pre-image among the pre-images of y. This implies that running it twice suffices for our needs. And in fact, running it twice is what makes the success probability of our algorithm epsilon-squared.</a:t>
            </a:r>
          </a:p>
        </p:txBody>
      </p:sp>
      <p:sp>
        <p:nvSpPr>
          <p:cNvPr id="4" name="Slide Number Placeholder 3"/>
          <p:cNvSpPr>
            <a:spLocks noGrp="1"/>
          </p:cNvSpPr>
          <p:nvPr>
            <p:ph type="sldNum" sz="quarter" idx="5"/>
          </p:nvPr>
        </p:nvSpPr>
        <p:spPr/>
        <p:txBody>
          <a:bodyPr/>
          <a:lstStyle/>
          <a:p>
            <a:fld id="{4FE6FACE-F25D-A444-A8EE-6249ECDAD730}" type="slidenum">
              <a:rPr lang="en-US" smtClean="0"/>
              <a:pPr/>
              <a:t>26</a:t>
            </a:fld>
            <a:endParaRPr lang="en-US" dirty="0"/>
          </a:p>
        </p:txBody>
      </p:sp>
    </p:spTree>
    <p:extLst>
      <p:ext uri="{BB962C8B-B14F-4D97-AF65-F5344CB8AC3E}">
        <p14:creationId xmlns:p14="http://schemas.microsoft.com/office/powerpoint/2010/main" val="3165805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the one thing I would like you to takeaway from this talk is that inverse queries in sponge are useful to give new attacks like the one we gave. Also shorter collisions are provably harder to find than longer ones for the sponge construction, just like Merkle-</a:t>
            </a:r>
            <a:r>
              <a:rPr lang="en-US" dirty="0" err="1"/>
              <a:t>Damgard</a:t>
            </a:r>
            <a:r>
              <a:rPr lang="en-US" dirty="0"/>
              <a:t>.</a:t>
            </a:r>
          </a:p>
          <a:p>
            <a:endParaRPr lang="en-US" dirty="0"/>
          </a:p>
          <a:p>
            <a:r>
              <a:rPr lang="en-US" dirty="0"/>
              <a:t>There are several open problems that stem from our work. Two obvious ones are improving the attacks or limitations we prove for B=1,2 to make them tight. Next, our attacks for B greater or equals two do not exploit inverse queries at all, so another open problem is coming up with attacks that do.</a:t>
            </a:r>
          </a:p>
          <a:p>
            <a:r>
              <a:rPr lang="en-US" dirty="0"/>
              <a:t>Finally, proving limitations for values of B greater or equals three remain open problems.</a:t>
            </a: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27</a:t>
            </a:fld>
            <a:endParaRPr lang="en-US" dirty="0"/>
          </a:p>
        </p:txBody>
      </p:sp>
    </p:spTree>
    <p:extLst>
      <p:ext uri="{BB962C8B-B14F-4D97-AF65-F5344CB8AC3E}">
        <p14:creationId xmlns:p14="http://schemas.microsoft.com/office/powerpoint/2010/main" val="84299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proposed attacks against MD-5 and SHA-0, in 2006 NIST started a competition to standardize a new hash construction.</a:t>
            </a:r>
          </a:p>
          <a:p>
            <a:endParaRPr lang="en-US" dirty="0"/>
          </a:p>
          <a:p>
            <a:r>
              <a:rPr lang="en-US" dirty="0"/>
              <a:t>After almost a decade, in 2015, a subset of the family of hash function Keccak, emerged as the winner.</a:t>
            </a:r>
          </a:p>
          <a:p>
            <a:endParaRPr lang="en-US" dirty="0"/>
          </a:p>
          <a:p>
            <a:r>
              <a:rPr lang="en-US" sz="1200" b="0" i="0" kern="1200" dirty="0">
                <a:solidFill>
                  <a:schemeClr val="tx1"/>
                </a:solidFill>
                <a:effectLst/>
                <a:latin typeface="Candara" panose="020E0502030303020204" pitchFamily="34" charset="0"/>
                <a:ea typeface="+mn-ea"/>
                <a:cs typeface="+mn-cs"/>
              </a:rPr>
              <a:t>The Keccak family is based on the sponge construction which was a novel alternative to the Merkle-</a:t>
            </a:r>
            <a:r>
              <a:rPr lang="en-US" sz="1200" b="0" i="0" kern="1200" dirty="0" err="1">
                <a:solidFill>
                  <a:schemeClr val="tx1"/>
                </a:solidFill>
                <a:effectLst/>
                <a:latin typeface="Candara" panose="020E0502030303020204" pitchFamily="34" charset="0"/>
                <a:ea typeface="+mn-ea"/>
                <a:cs typeface="+mn-cs"/>
              </a:rPr>
              <a:t>Damgård</a:t>
            </a:r>
            <a:r>
              <a:rPr lang="en-US" sz="1200" b="0" i="0" kern="1200" dirty="0">
                <a:solidFill>
                  <a:schemeClr val="tx1"/>
                </a:solidFill>
                <a:effectLst/>
                <a:latin typeface="Candara" panose="020E0502030303020204" pitchFamily="34" charset="0"/>
                <a:ea typeface="+mn-ea"/>
                <a:cs typeface="+mn-cs"/>
              </a:rPr>
              <a:t> design. One additional feature for this construction is that it is resistant to length extension attacks as opposed to MD.</a:t>
            </a:r>
          </a:p>
          <a:p>
            <a:endParaRPr lang="en-US" sz="1200" b="0" i="0" kern="1200" dirty="0">
              <a:solidFill>
                <a:schemeClr val="tx1"/>
              </a:solidFill>
              <a:effectLst/>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ndara" panose="020E0502030303020204" pitchFamily="34" charset="0"/>
              <a:ea typeface="+mn-ea"/>
              <a:cs typeface="+mn-cs"/>
            </a:endParaRPr>
          </a:p>
        </p:txBody>
      </p:sp>
      <p:sp>
        <p:nvSpPr>
          <p:cNvPr id="4" name="Slide Number Placeholder 3"/>
          <p:cNvSpPr>
            <a:spLocks noGrp="1"/>
          </p:cNvSpPr>
          <p:nvPr>
            <p:ph type="sldNum" sz="quarter" idx="5"/>
          </p:nvPr>
        </p:nvSpPr>
        <p:spPr/>
        <p:txBody>
          <a:bodyPr/>
          <a:lstStyle/>
          <a:p>
            <a:fld id="{4FE6FACE-F25D-A444-A8EE-6249ECDAD730}" type="slidenum">
              <a:rPr lang="en-US" smtClean="0"/>
              <a:pPr/>
              <a:t>3</a:t>
            </a:fld>
            <a:endParaRPr lang="en-US" dirty="0"/>
          </a:p>
        </p:txBody>
      </p:sp>
    </p:spTree>
    <p:extLst>
      <p:ext uri="{BB962C8B-B14F-4D97-AF65-F5344CB8AC3E}">
        <p14:creationId xmlns:p14="http://schemas.microsoft.com/office/powerpoint/2010/main" val="323779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brief description of the sponge construction. The sponge construction is parameterized by the bit rate r, the number of bits per message block and the capacity c.</a:t>
            </a:r>
          </a:p>
          <a:p>
            <a:endParaRPr lang="en-US" dirty="0"/>
          </a:p>
          <a:p>
            <a:r>
              <a:rPr lang="en-US" dirty="0"/>
              <a:t>The fundamental primitive in the sponge construction is a permutation Pi on </a:t>
            </a:r>
            <a:r>
              <a:rPr lang="en-US" dirty="0" err="1"/>
              <a:t>r+c</a:t>
            </a:r>
            <a:r>
              <a:rPr lang="en-US" dirty="0"/>
              <a:t> bits. A message M is broken up into blocks of r bits, after padding appropriately. The hash of M with respect to the hash key or the initialization vector IV is computed as follows. </a:t>
            </a:r>
          </a:p>
          <a:p>
            <a:endParaRPr lang="en-US" dirty="0"/>
          </a:p>
          <a:p>
            <a:r>
              <a:rPr lang="en-US" dirty="0"/>
              <a:t>An initial state consisting of r zeros concatenated with  IV is defined.  The first message block is </a:t>
            </a:r>
            <a:r>
              <a:rPr lang="en-US" dirty="0" err="1"/>
              <a:t>xor</a:t>
            </a:r>
            <a:r>
              <a:rPr lang="en-US" dirty="0"/>
              <a:t>-ed to the first r bits of the state and  the permutation is applied to it in order to compute the next state. This is done till all the message blocks are consumed this phase of the hashing is known as the absorption phase of the sponge. </a:t>
            </a:r>
          </a:p>
          <a:p>
            <a:endParaRPr lang="en-US" dirty="0"/>
          </a:p>
          <a:p>
            <a:r>
              <a:rPr lang="en-US" dirty="0"/>
              <a:t>Next, the permutation Pi is applied to the state at the end of the absorption phase, and the first r bits of the output Z_1 form the first r bits of the hash output. Pi is applied to the state again, and the first r bits of the output Z_2 form the next r bits of the hash output and so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phase is referred to as the squeezing phase. The squeezing phase goes on till there are sufficient bits for the hash output. In the context of this talk, since we are interested in studying a compressing sponge hash function, we will consider a simplified version of sponge where  the hash output is just the first r-bits of the output of the permutation applied to the final state.</a:t>
            </a:r>
          </a:p>
          <a:p>
            <a:endParaRPr lang="en-US" dirty="0"/>
          </a:p>
          <a:p>
            <a:br>
              <a:rPr lang="en-US" dirty="0"/>
            </a:b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FE6FACE-F25D-A444-A8EE-6249ECDAD730}" type="slidenum">
              <a:rPr lang="en-US" smtClean="0"/>
              <a:pPr/>
              <a:t>4</a:t>
            </a:fld>
            <a:endParaRPr lang="en-US" dirty="0"/>
          </a:p>
        </p:txBody>
      </p:sp>
    </p:spTree>
    <p:extLst>
      <p:ext uri="{BB962C8B-B14F-4D97-AF65-F5344CB8AC3E}">
        <p14:creationId xmlns:p14="http://schemas.microsoft.com/office/powerpoint/2010/main" val="325422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basic properties any hash function should satisfies is collision resistance. The goal of an adversary that breaks collision resistance is, given a random IV, it has to find two different messages that hash to the same value under IV. Pictorially a collision looks like this, the shaded part denotes the colliding output.  </a:t>
            </a:r>
          </a:p>
        </p:txBody>
      </p:sp>
      <p:sp>
        <p:nvSpPr>
          <p:cNvPr id="4" name="Slide Number Placeholder 3"/>
          <p:cNvSpPr>
            <a:spLocks noGrp="1"/>
          </p:cNvSpPr>
          <p:nvPr>
            <p:ph type="sldNum" sz="quarter" idx="5"/>
          </p:nvPr>
        </p:nvSpPr>
        <p:spPr/>
        <p:txBody>
          <a:bodyPr/>
          <a:lstStyle/>
          <a:p>
            <a:fld id="{4FE6FACE-F25D-A444-A8EE-6249ECDAD730}" type="slidenum">
              <a:rPr lang="en-US" smtClean="0"/>
              <a:pPr/>
              <a:t>5</a:t>
            </a:fld>
            <a:endParaRPr lang="en-US" dirty="0"/>
          </a:p>
        </p:txBody>
      </p:sp>
    </p:spTree>
    <p:extLst>
      <p:ext uri="{BB962C8B-B14F-4D97-AF65-F5344CB8AC3E}">
        <p14:creationId xmlns:p14="http://schemas.microsoft.com/office/powerpoint/2010/main" val="419390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quantify the collision resistance of sponge. The most common way to characterize the complexity of finding collisions for sponge is to model Pi as a random permutation.</a:t>
            </a:r>
          </a:p>
          <a:p>
            <a:endParaRPr lang="en-US" dirty="0"/>
          </a:p>
          <a:p>
            <a:r>
              <a:rPr lang="en-US" dirty="0"/>
              <a:t>When Pi is a random permutation, one can find collisions using a minimum of 2^r/2 and 2^c/2 queries to it. </a:t>
            </a:r>
          </a:p>
          <a:p>
            <a:endParaRPr lang="en-US" dirty="0"/>
          </a:p>
          <a:p>
            <a:r>
              <a:rPr lang="en-US" dirty="0"/>
              <a:t>The attack with 2^r/2 queries is a typical birthday style one- the adversary evaluates the permutation Pi with M,IV with different values of M till it finds two that lead to the same first r bits of the output.</a:t>
            </a:r>
          </a:p>
          <a:p>
            <a:r>
              <a:rPr lang="en-US" dirty="0"/>
              <a:t>In the attack with 2^c/2 queries finds two messages where the evaluation instead leads to the same last c bits.  This can then be turned into a collision by choosing the second message block appropriately.</a:t>
            </a:r>
          </a:p>
        </p:txBody>
      </p:sp>
      <p:sp>
        <p:nvSpPr>
          <p:cNvPr id="4" name="Slide Number Placeholder 3"/>
          <p:cNvSpPr>
            <a:spLocks noGrp="1"/>
          </p:cNvSpPr>
          <p:nvPr>
            <p:ph type="sldNum" sz="quarter" idx="5"/>
          </p:nvPr>
        </p:nvSpPr>
        <p:spPr/>
        <p:txBody>
          <a:bodyPr/>
          <a:lstStyle/>
          <a:p>
            <a:fld id="{4FE6FACE-F25D-A444-A8EE-6249ECDAD730}" type="slidenum">
              <a:rPr lang="en-US" smtClean="0"/>
              <a:pPr/>
              <a:t>6</a:t>
            </a:fld>
            <a:endParaRPr lang="en-US" dirty="0"/>
          </a:p>
        </p:txBody>
      </p:sp>
    </p:spTree>
    <p:extLst>
      <p:ext uri="{BB962C8B-B14F-4D97-AF65-F5344CB8AC3E}">
        <p14:creationId xmlns:p14="http://schemas.microsoft.com/office/powerpoint/2010/main" val="120125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modelling Pi as a random permutation, these attacks are provably optimal. In more detail, one can show that the sponge construction to be indifferentiable from a random oracle with a r-bit output, for </a:t>
            </a:r>
            <a:r>
              <a:rPr lang="en-US" dirty="0" err="1"/>
              <a:t>upto</a:t>
            </a:r>
            <a:r>
              <a:rPr lang="en-US" dirty="0"/>
              <a:t> 2^c/2 queries to Pi.</a:t>
            </a:r>
          </a:p>
          <a:p>
            <a:endParaRPr lang="en-US" dirty="0"/>
          </a:p>
          <a:p>
            <a:r>
              <a:rPr lang="en-US" dirty="0"/>
              <a:t>However, in the real world, since Pi is typically public, an adversary can do preprocessing on Pi, which might make its job of finding collisions easier. Since the </a:t>
            </a:r>
            <a:r>
              <a:rPr lang="en-US" dirty="0" err="1"/>
              <a:t>indifferentiability</a:t>
            </a:r>
            <a:r>
              <a:rPr lang="en-US" dirty="0"/>
              <a:t> framework does not apply in the preprocessing setting the birthday style attacks are no longer optimal.</a:t>
            </a:r>
          </a:p>
          <a:p>
            <a:endParaRPr lang="en-US" dirty="0"/>
          </a:p>
          <a:p>
            <a:endParaRPr lang="en-US" dirty="0"/>
          </a:p>
          <a:p>
            <a:r>
              <a:rPr lang="en-US" dirty="0"/>
              <a:t>The scenario of preprocessing adversaries were studied  in earlier works works in the context of  function inversion, collision resistance </a:t>
            </a:r>
            <a:r>
              <a:rPr lang="en-US" dirty="0" err="1"/>
              <a:t>etc</a:t>
            </a:r>
            <a:endParaRPr lang="en-US" dirty="0"/>
          </a:p>
          <a:p>
            <a:r>
              <a:rPr lang="en-US" dirty="0"/>
              <a:t>We often care about guarantees against non-uniform attacks in cryptography, and these are also captured by consider preprocessing adversaries.</a:t>
            </a:r>
          </a:p>
        </p:txBody>
      </p:sp>
      <p:sp>
        <p:nvSpPr>
          <p:cNvPr id="4" name="Slide Number Placeholder 3"/>
          <p:cNvSpPr>
            <a:spLocks noGrp="1"/>
          </p:cNvSpPr>
          <p:nvPr>
            <p:ph type="sldNum" sz="quarter" idx="5"/>
          </p:nvPr>
        </p:nvSpPr>
        <p:spPr/>
        <p:txBody>
          <a:bodyPr/>
          <a:lstStyle/>
          <a:p>
            <a:fld id="{4FE6FACE-F25D-A444-A8EE-6249ECDAD730}" type="slidenum">
              <a:rPr lang="en-US" smtClean="0"/>
              <a:pPr/>
              <a:t>7</a:t>
            </a:fld>
            <a:endParaRPr lang="en-US" dirty="0"/>
          </a:p>
        </p:txBody>
      </p:sp>
    </p:spTree>
    <p:extLst>
      <p:ext uri="{BB962C8B-B14F-4D97-AF65-F5344CB8AC3E}">
        <p14:creationId xmlns:p14="http://schemas.microsoft.com/office/powerpoint/2010/main" val="164397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Coretti</a:t>
            </a:r>
            <a:r>
              <a:rPr lang="en-US" dirty="0"/>
              <a:t> et al introduced the auxiliary-input random permutation model to capture preprocessing adversaries in the context of random permutations.</a:t>
            </a:r>
          </a:p>
          <a:p>
            <a:r>
              <a:rPr lang="en-US" dirty="0"/>
              <a:t>Here is how the collision resistance game is defined in this model.</a:t>
            </a:r>
          </a:p>
          <a:p>
            <a:endParaRPr lang="en-US" dirty="0"/>
          </a:p>
          <a:p>
            <a:r>
              <a:rPr lang="en-US" dirty="0"/>
              <a:t>The adversary A, consists of two stages A_1 and A_2. The first stage A_1 is unbounded has complete access to the permutation Pi, computes S-bits of preprocessing which is input to the online phase along with a random IV. The online phase can make T queries to the permutation and its inverse. The adversary wins  if the online phase outputs a pair of distinct messages that hash to the same output.</a:t>
            </a:r>
          </a:p>
          <a:p>
            <a:endParaRPr lang="en-US" dirty="0"/>
          </a:p>
          <a:p>
            <a:r>
              <a:rPr lang="en-US" dirty="0"/>
              <a:t>We refer to such an adversary A as a (S,T) adversary. We define the advantage parameterized by S,T as the maximum probability of any (S,T)  adversary winning this game.</a:t>
            </a:r>
          </a:p>
          <a:p>
            <a:endParaRPr lang="en-US" dirty="0"/>
          </a:p>
          <a:p>
            <a:r>
              <a:rPr lang="en-US" dirty="0"/>
              <a:t>We note that this model gives a lot of power to the adversary by letting it compute any arbitrary preprocessing. However, that also means that limitations proven in this model are extremely strong guarantees.</a:t>
            </a:r>
          </a:p>
        </p:txBody>
      </p:sp>
      <p:sp>
        <p:nvSpPr>
          <p:cNvPr id="4" name="Slide Number Placeholder 3"/>
          <p:cNvSpPr>
            <a:spLocks noGrp="1"/>
          </p:cNvSpPr>
          <p:nvPr>
            <p:ph type="sldNum" sz="quarter" idx="5"/>
          </p:nvPr>
        </p:nvSpPr>
        <p:spPr/>
        <p:txBody>
          <a:bodyPr/>
          <a:lstStyle/>
          <a:p>
            <a:fld id="{4FE6FACE-F25D-A444-A8EE-6249ECDAD730}" type="slidenum">
              <a:rPr lang="en-US" smtClean="0"/>
              <a:pPr/>
              <a:t>8</a:t>
            </a:fld>
            <a:endParaRPr lang="en-US" dirty="0"/>
          </a:p>
        </p:txBody>
      </p:sp>
    </p:spTree>
    <p:extLst>
      <p:ext uri="{BB962C8B-B14F-4D97-AF65-F5344CB8AC3E}">
        <p14:creationId xmlns:p14="http://schemas.microsoft.com/office/powerpoint/2010/main" val="39094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Coretti</a:t>
            </a:r>
            <a:r>
              <a:rPr lang="en-US" dirty="0"/>
              <a:t> et. al. gave a tight characterization of this advantage in terms of S and T- i.e., they proved an upper bound of O(ST^2/2^c+T^2/2^r) on the advantage, and gave an attack that achieves this advantage. </a:t>
            </a:r>
          </a:p>
          <a:p>
            <a:endParaRPr lang="en-US" dirty="0"/>
          </a:p>
          <a:p>
            <a:r>
              <a:rPr lang="en-US" dirty="0"/>
              <a:t>The starting point of our work is the observation that this attack finds collisions of length nearly T. Now, say the attack takes time 2^60, it means that the collisions we find is petabytes long. Collisions that long are not really useful for any practical purposes.</a:t>
            </a:r>
          </a:p>
          <a:p>
            <a:endParaRPr lang="en-US" dirty="0"/>
          </a:p>
          <a:p>
            <a:r>
              <a:rPr lang="en-US" dirty="0"/>
              <a:t>In addition, short collisions seem harder to find than longer ones. Hence we ask the question: can we characterize the hardness of finding B-block collisions for sponge. </a:t>
            </a:r>
          </a:p>
          <a:p>
            <a:endParaRPr lang="en-US" dirty="0"/>
          </a:p>
          <a:p>
            <a:r>
              <a:rPr lang="en-US" dirty="0"/>
              <a:t>In a series of recent works over this question has been studied for Merkle-</a:t>
            </a:r>
            <a:r>
              <a:rPr lang="en-US" dirty="0" err="1"/>
              <a:t>Damgard</a:t>
            </a:r>
            <a:r>
              <a:rPr lang="en-US" dirty="0"/>
              <a:t>.</a:t>
            </a:r>
          </a:p>
        </p:txBody>
      </p:sp>
      <p:sp>
        <p:nvSpPr>
          <p:cNvPr id="4" name="Slide Number Placeholder 3"/>
          <p:cNvSpPr>
            <a:spLocks noGrp="1"/>
          </p:cNvSpPr>
          <p:nvPr>
            <p:ph type="sldNum" sz="quarter" idx="5"/>
          </p:nvPr>
        </p:nvSpPr>
        <p:spPr/>
        <p:txBody>
          <a:bodyPr/>
          <a:lstStyle/>
          <a:p>
            <a:fld id="{4FE6FACE-F25D-A444-A8EE-6249ECDAD730}" type="slidenum">
              <a:rPr lang="en-US" smtClean="0"/>
              <a:pPr/>
              <a:t>9</a:t>
            </a:fld>
            <a:endParaRPr lang="en-US" dirty="0"/>
          </a:p>
        </p:txBody>
      </p:sp>
    </p:spTree>
    <p:extLst>
      <p:ext uri="{BB962C8B-B14F-4D97-AF65-F5344CB8AC3E}">
        <p14:creationId xmlns:p14="http://schemas.microsoft.com/office/powerpoint/2010/main" val="166700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44AB-77A2-BB46-AF09-7F6A6C8050A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22ECDD6-E25D-8744-876F-DA751E03B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92A9A-769F-C34E-A5A2-4C49DBF00BA2}"/>
              </a:ext>
            </a:extLst>
          </p:cNvPr>
          <p:cNvSpPr>
            <a:spLocks noGrp="1"/>
          </p:cNvSpPr>
          <p:nvPr>
            <p:ph type="dt" sz="half" idx="10"/>
          </p:nvPr>
        </p:nvSpPr>
        <p:spPr/>
        <p:txBody>
          <a:bodyPr/>
          <a:lstStyle/>
          <a:p>
            <a:fld id="{0A6A3259-7071-7B4B-8189-2516AD6B68B0}" type="datetime1">
              <a:rPr lang="en-US" smtClean="0"/>
              <a:t>8/15/22</a:t>
            </a:fld>
            <a:endParaRPr lang="en-US"/>
          </a:p>
        </p:txBody>
      </p:sp>
      <p:sp>
        <p:nvSpPr>
          <p:cNvPr id="5" name="Footer Placeholder 4">
            <a:extLst>
              <a:ext uri="{FF2B5EF4-FFF2-40B4-BE49-F238E27FC236}">
                <a16:creationId xmlns:a16="http://schemas.microsoft.com/office/drawing/2014/main" id="{112098FB-9DEF-D441-9F7E-7C93E405A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96977-5891-224C-BBD0-28453D1C48B6}"/>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17084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1F54-2697-AE43-8C27-21FDB902F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78B76-0B2E-0F4A-A2FC-3FB7BAA23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ECA1-FA31-F443-91DB-A17672CD0829}"/>
              </a:ext>
            </a:extLst>
          </p:cNvPr>
          <p:cNvSpPr>
            <a:spLocks noGrp="1"/>
          </p:cNvSpPr>
          <p:nvPr>
            <p:ph type="dt" sz="half" idx="10"/>
          </p:nvPr>
        </p:nvSpPr>
        <p:spPr/>
        <p:txBody>
          <a:bodyPr/>
          <a:lstStyle/>
          <a:p>
            <a:fld id="{9169A270-3382-214A-8643-685AA0C8EBF3}" type="datetime1">
              <a:rPr lang="en-US" smtClean="0"/>
              <a:t>8/15/22</a:t>
            </a:fld>
            <a:endParaRPr lang="en-US"/>
          </a:p>
        </p:txBody>
      </p:sp>
      <p:sp>
        <p:nvSpPr>
          <p:cNvPr id="5" name="Footer Placeholder 4">
            <a:extLst>
              <a:ext uri="{FF2B5EF4-FFF2-40B4-BE49-F238E27FC236}">
                <a16:creationId xmlns:a16="http://schemas.microsoft.com/office/drawing/2014/main" id="{6245A8F4-B733-7B40-B776-5018D247E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56DDE-9E5D-A94A-89A0-CD684879453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09195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B3799-A524-5945-B282-ABEA713B8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FC719-AA3A-2F4C-A99C-F016B54A1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78F20-3A94-D648-9DAA-A0F13F67E4AE}"/>
              </a:ext>
            </a:extLst>
          </p:cNvPr>
          <p:cNvSpPr>
            <a:spLocks noGrp="1"/>
          </p:cNvSpPr>
          <p:nvPr>
            <p:ph type="dt" sz="half" idx="10"/>
          </p:nvPr>
        </p:nvSpPr>
        <p:spPr/>
        <p:txBody>
          <a:bodyPr/>
          <a:lstStyle/>
          <a:p>
            <a:fld id="{F9991289-2817-D246-B9B6-85DFC8747BED}" type="datetime1">
              <a:rPr lang="en-US" smtClean="0"/>
              <a:t>8/15/22</a:t>
            </a:fld>
            <a:endParaRPr lang="en-US"/>
          </a:p>
        </p:txBody>
      </p:sp>
      <p:sp>
        <p:nvSpPr>
          <p:cNvPr id="5" name="Footer Placeholder 4">
            <a:extLst>
              <a:ext uri="{FF2B5EF4-FFF2-40B4-BE49-F238E27FC236}">
                <a16:creationId xmlns:a16="http://schemas.microsoft.com/office/drawing/2014/main" id="{DDD0E666-6040-554B-8A3D-F83AF1BB6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A9173-88C6-594D-B849-F85BE31ED78A}"/>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386710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0217-8B26-F74F-8B8D-98CE021BDDC4}"/>
              </a:ext>
            </a:extLst>
          </p:cNvPr>
          <p:cNvSpPr>
            <a:spLocks noGrp="1"/>
          </p:cNvSpPr>
          <p:nvPr>
            <p:ph type="title"/>
          </p:nvPr>
        </p:nvSpPr>
        <p:spPr>
          <a:xfrm>
            <a:off x="838200" y="365125"/>
            <a:ext cx="10515600" cy="791013"/>
          </a:xfrm>
        </p:spPr>
        <p:txBody>
          <a:bodyPr>
            <a:normAutofit/>
          </a:bodyPr>
          <a:lstStyle>
            <a:lvl1pPr>
              <a:defRPr sz="3200">
                <a:solidFill>
                  <a:schemeClr val="accent5">
                    <a:lumMod val="75000"/>
                  </a:schemeClr>
                </a:solidFill>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4B14FEE-0D9F-034A-8E01-27DC92C09752}"/>
              </a:ext>
            </a:extLst>
          </p:cNvPr>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7F517C-A31A-AB45-8EEC-84996841F6BA}"/>
              </a:ext>
            </a:extLst>
          </p:cNvPr>
          <p:cNvSpPr>
            <a:spLocks noGrp="1"/>
          </p:cNvSpPr>
          <p:nvPr>
            <p:ph type="dt" sz="half" idx="10"/>
          </p:nvPr>
        </p:nvSpPr>
        <p:spPr/>
        <p:txBody>
          <a:bodyPr/>
          <a:lstStyle/>
          <a:p>
            <a:fld id="{F9916E25-3DFC-104B-82A1-6C06715A4257}" type="datetime1">
              <a:rPr lang="en-US" smtClean="0"/>
              <a:t>8/15/22</a:t>
            </a:fld>
            <a:endParaRPr lang="en-US"/>
          </a:p>
        </p:txBody>
      </p:sp>
      <p:sp>
        <p:nvSpPr>
          <p:cNvPr id="5" name="Footer Placeholder 4">
            <a:extLst>
              <a:ext uri="{FF2B5EF4-FFF2-40B4-BE49-F238E27FC236}">
                <a16:creationId xmlns:a16="http://schemas.microsoft.com/office/drawing/2014/main" id="{1C3F5854-7F0C-7843-B7BB-1B26CCDE2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4C268-4ADB-5846-819C-28AA81230248}"/>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327697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C856-4BBA-B547-ACD7-73B67109A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CF4BB-9F01-8544-8B55-30EB5CDC5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76034-F1BF-5746-B3C3-8B049554B8F4}"/>
              </a:ext>
            </a:extLst>
          </p:cNvPr>
          <p:cNvSpPr>
            <a:spLocks noGrp="1"/>
          </p:cNvSpPr>
          <p:nvPr>
            <p:ph type="dt" sz="half" idx="10"/>
          </p:nvPr>
        </p:nvSpPr>
        <p:spPr/>
        <p:txBody>
          <a:bodyPr/>
          <a:lstStyle/>
          <a:p>
            <a:fld id="{2BC9F3F6-AA7D-5244-A987-772FB6B9975F}" type="datetime1">
              <a:rPr lang="en-US" smtClean="0"/>
              <a:t>8/15/22</a:t>
            </a:fld>
            <a:endParaRPr lang="en-US"/>
          </a:p>
        </p:txBody>
      </p:sp>
      <p:sp>
        <p:nvSpPr>
          <p:cNvPr id="5" name="Footer Placeholder 4">
            <a:extLst>
              <a:ext uri="{FF2B5EF4-FFF2-40B4-BE49-F238E27FC236}">
                <a16:creationId xmlns:a16="http://schemas.microsoft.com/office/drawing/2014/main" id="{AEC887A9-C2BD-D645-9FC7-B8595CCA9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52F0-24DB-604A-9B46-4040290E76C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405386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F4E3-ABF7-0949-89EE-A6D525F5B5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F7E9C80-72F0-0544-A8DB-33E32CE8E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8B878-C0D6-0F41-91B9-10DF5FF4D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1D77A-21E1-3544-BB10-88093FCCD32F}"/>
              </a:ext>
            </a:extLst>
          </p:cNvPr>
          <p:cNvSpPr>
            <a:spLocks noGrp="1"/>
          </p:cNvSpPr>
          <p:nvPr>
            <p:ph type="dt" sz="half" idx="10"/>
          </p:nvPr>
        </p:nvSpPr>
        <p:spPr/>
        <p:txBody>
          <a:bodyPr/>
          <a:lstStyle/>
          <a:p>
            <a:fld id="{4D3BC691-BA13-864B-9DD4-8B393C630750}" type="datetime1">
              <a:rPr lang="en-US" smtClean="0"/>
              <a:t>8/15/22</a:t>
            </a:fld>
            <a:endParaRPr lang="en-US"/>
          </a:p>
        </p:txBody>
      </p:sp>
      <p:sp>
        <p:nvSpPr>
          <p:cNvPr id="6" name="Footer Placeholder 5">
            <a:extLst>
              <a:ext uri="{FF2B5EF4-FFF2-40B4-BE49-F238E27FC236}">
                <a16:creationId xmlns:a16="http://schemas.microsoft.com/office/drawing/2014/main" id="{7A544B19-13FD-3944-99D1-810ABA1C4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93A1C-DE28-8648-83FE-D119E4A2FEA9}"/>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2022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D52F-1004-0541-B4A2-16E9C1D548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5C6BC-D23E-8944-BED0-50D2C079A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44893-84D6-394E-96E7-55ED273CA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4FB12-5533-5540-A3FF-ABC60DF8D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370BB-18A0-034A-BC5A-084489670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10E0-7F13-FA40-BAAE-547FDB059020}"/>
              </a:ext>
            </a:extLst>
          </p:cNvPr>
          <p:cNvSpPr>
            <a:spLocks noGrp="1"/>
          </p:cNvSpPr>
          <p:nvPr>
            <p:ph type="dt" sz="half" idx="10"/>
          </p:nvPr>
        </p:nvSpPr>
        <p:spPr/>
        <p:txBody>
          <a:bodyPr/>
          <a:lstStyle/>
          <a:p>
            <a:fld id="{C5BA9A61-A8A0-0941-9ED4-F31E0F59C090}" type="datetime1">
              <a:rPr lang="en-US" smtClean="0"/>
              <a:t>8/15/22</a:t>
            </a:fld>
            <a:endParaRPr lang="en-US"/>
          </a:p>
        </p:txBody>
      </p:sp>
      <p:sp>
        <p:nvSpPr>
          <p:cNvPr id="8" name="Footer Placeholder 7">
            <a:extLst>
              <a:ext uri="{FF2B5EF4-FFF2-40B4-BE49-F238E27FC236}">
                <a16:creationId xmlns:a16="http://schemas.microsoft.com/office/drawing/2014/main" id="{69D0A854-E684-8343-9EE2-BC165CC68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F3EC3-6BAF-984A-9EF0-3E5E3C12B5E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7578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EF97-8829-F242-88B5-4B3C178F902C}"/>
              </a:ext>
            </a:extLst>
          </p:cNvPr>
          <p:cNvSpPr>
            <a:spLocks noGrp="1"/>
          </p:cNvSpPr>
          <p:nvPr>
            <p:ph type="title"/>
          </p:nvPr>
        </p:nvSpPr>
        <p:spPr/>
        <p:txBody>
          <a:bodyPr/>
          <a:lstStyle>
            <a:lvl1pPr>
              <a:defRPr>
                <a:solidFill>
                  <a:schemeClr val="accent5">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25012-8FF5-0B46-B17F-990D49F05117}"/>
              </a:ext>
            </a:extLst>
          </p:cNvPr>
          <p:cNvSpPr>
            <a:spLocks noGrp="1"/>
          </p:cNvSpPr>
          <p:nvPr>
            <p:ph type="dt" sz="half" idx="10"/>
          </p:nvPr>
        </p:nvSpPr>
        <p:spPr/>
        <p:txBody>
          <a:bodyPr/>
          <a:lstStyle/>
          <a:p>
            <a:fld id="{D7780F16-44AE-1048-8636-5A41489E939A}" type="datetime1">
              <a:rPr lang="en-US" smtClean="0"/>
              <a:t>8/15/22</a:t>
            </a:fld>
            <a:endParaRPr lang="en-US"/>
          </a:p>
        </p:txBody>
      </p:sp>
      <p:sp>
        <p:nvSpPr>
          <p:cNvPr id="4" name="Footer Placeholder 3">
            <a:extLst>
              <a:ext uri="{FF2B5EF4-FFF2-40B4-BE49-F238E27FC236}">
                <a16:creationId xmlns:a16="http://schemas.microsoft.com/office/drawing/2014/main" id="{1C9ABBF3-D75C-E24D-99F6-6DF1955B1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399721-75FD-524D-B688-A2C58083454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17954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94AE1-E8F3-7A4B-8DD9-4CBB18FF61E5}"/>
              </a:ext>
            </a:extLst>
          </p:cNvPr>
          <p:cNvSpPr>
            <a:spLocks noGrp="1"/>
          </p:cNvSpPr>
          <p:nvPr>
            <p:ph type="dt" sz="half" idx="10"/>
          </p:nvPr>
        </p:nvSpPr>
        <p:spPr/>
        <p:txBody>
          <a:bodyPr/>
          <a:lstStyle/>
          <a:p>
            <a:fld id="{B687ABEF-5FDA-7149-AA31-754342D70A77}" type="datetime1">
              <a:rPr lang="en-US" smtClean="0"/>
              <a:t>8/15/22</a:t>
            </a:fld>
            <a:endParaRPr lang="en-US"/>
          </a:p>
        </p:txBody>
      </p:sp>
      <p:sp>
        <p:nvSpPr>
          <p:cNvPr id="3" name="Footer Placeholder 2">
            <a:extLst>
              <a:ext uri="{FF2B5EF4-FFF2-40B4-BE49-F238E27FC236}">
                <a16:creationId xmlns:a16="http://schemas.microsoft.com/office/drawing/2014/main" id="{26B63584-3052-6148-B12D-49D76B037C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CB9B7-0015-BC4A-8C25-D499667FE7F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15593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BE6C-9D20-B04C-8EC1-39C378AC2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95F12-6084-9146-83C1-80BA004FD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9C58B-4EED-6745-A921-EE2C10542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97CB2-D8FF-3F49-8B05-C8B7808416D6}"/>
              </a:ext>
            </a:extLst>
          </p:cNvPr>
          <p:cNvSpPr>
            <a:spLocks noGrp="1"/>
          </p:cNvSpPr>
          <p:nvPr>
            <p:ph type="dt" sz="half" idx="10"/>
          </p:nvPr>
        </p:nvSpPr>
        <p:spPr/>
        <p:txBody>
          <a:bodyPr/>
          <a:lstStyle/>
          <a:p>
            <a:fld id="{612D225A-1C01-9740-9839-BC1859A316B3}" type="datetime1">
              <a:rPr lang="en-US" smtClean="0"/>
              <a:t>8/15/22</a:t>
            </a:fld>
            <a:endParaRPr lang="en-US"/>
          </a:p>
        </p:txBody>
      </p:sp>
      <p:sp>
        <p:nvSpPr>
          <p:cNvPr id="6" name="Footer Placeholder 5">
            <a:extLst>
              <a:ext uri="{FF2B5EF4-FFF2-40B4-BE49-F238E27FC236}">
                <a16:creationId xmlns:a16="http://schemas.microsoft.com/office/drawing/2014/main" id="{D54FFDBC-23D2-B840-AD05-3AA2452F1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4ED11-D29D-E042-BE7F-9044426F03DC}"/>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51543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6326-0324-DE49-9268-86B194451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D490D-C088-1A4D-8855-C70D5F9D9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EAB4BA-9B49-9440-923D-A16689D4A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3B74C-A1FB-7549-B3BD-DA0EA64C6429}"/>
              </a:ext>
            </a:extLst>
          </p:cNvPr>
          <p:cNvSpPr>
            <a:spLocks noGrp="1"/>
          </p:cNvSpPr>
          <p:nvPr>
            <p:ph type="dt" sz="half" idx="10"/>
          </p:nvPr>
        </p:nvSpPr>
        <p:spPr/>
        <p:txBody>
          <a:bodyPr/>
          <a:lstStyle/>
          <a:p>
            <a:fld id="{274EC528-6FCC-FA45-839A-AA0F639685B3}" type="datetime1">
              <a:rPr lang="en-US" smtClean="0"/>
              <a:t>8/15/22</a:t>
            </a:fld>
            <a:endParaRPr lang="en-US"/>
          </a:p>
        </p:txBody>
      </p:sp>
      <p:sp>
        <p:nvSpPr>
          <p:cNvPr id="6" name="Footer Placeholder 5">
            <a:extLst>
              <a:ext uri="{FF2B5EF4-FFF2-40B4-BE49-F238E27FC236}">
                <a16:creationId xmlns:a16="http://schemas.microsoft.com/office/drawing/2014/main" id="{BA144E12-6E85-ED46-8254-2338D94AD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AF449-0837-9C49-B5C3-F59C2A915175}"/>
              </a:ext>
            </a:extLst>
          </p:cNvPr>
          <p:cNvSpPr>
            <a:spLocks noGrp="1"/>
          </p:cNvSpPr>
          <p:nvPr>
            <p:ph type="sldNum" sz="quarter" idx="12"/>
          </p:nvPr>
        </p:nvSpPr>
        <p:spPr/>
        <p:txBody>
          <a:bodyPr/>
          <a:lstStyle/>
          <a:p>
            <a:fld id="{C7ABA984-2DFB-1240-9A7E-58F7E0AF05BD}" type="slidenum">
              <a:rPr lang="en-US" smtClean="0"/>
              <a:t>‹#›</a:t>
            </a:fld>
            <a:endParaRPr lang="en-US"/>
          </a:p>
        </p:txBody>
      </p:sp>
    </p:spTree>
    <p:extLst>
      <p:ext uri="{BB962C8B-B14F-4D97-AF65-F5344CB8AC3E}">
        <p14:creationId xmlns:p14="http://schemas.microsoft.com/office/powerpoint/2010/main" val="297706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2273A-54DF-3946-9A44-6C9161134DF9}"/>
              </a:ext>
            </a:extLst>
          </p:cNvPr>
          <p:cNvSpPr>
            <a:spLocks noGrp="1"/>
          </p:cNvSpPr>
          <p:nvPr>
            <p:ph type="title"/>
          </p:nvPr>
        </p:nvSpPr>
        <p:spPr>
          <a:xfrm>
            <a:off x="838200" y="365125"/>
            <a:ext cx="10515600" cy="854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FD3763-1824-5A42-8C5B-5AB4920B9078}"/>
              </a:ext>
            </a:extLst>
          </p:cNvPr>
          <p:cNvSpPr>
            <a:spLocks noGrp="1"/>
          </p:cNvSpPr>
          <p:nvPr>
            <p:ph type="body" idx="1"/>
          </p:nvPr>
        </p:nvSpPr>
        <p:spPr>
          <a:xfrm>
            <a:off x="838200" y="1363170"/>
            <a:ext cx="10515600" cy="47328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93D267-28E0-A740-9CD1-BC0AB4E65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ndara" panose="020E0502030303020204" pitchFamily="34" charset="0"/>
              </a:defRPr>
            </a:lvl1pPr>
          </a:lstStyle>
          <a:p>
            <a:fld id="{D878B6C2-B817-DF46-A2D0-16AFC2047F97}" type="datetime1">
              <a:rPr lang="en-US" smtClean="0"/>
              <a:t>8/15/22</a:t>
            </a:fld>
            <a:endParaRPr lang="en-US" dirty="0"/>
          </a:p>
        </p:txBody>
      </p:sp>
      <p:sp>
        <p:nvSpPr>
          <p:cNvPr id="5" name="Footer Placeholder 4">
            <a:extLst>
              <a:ext uri="{FF2B5EF4-FFF2-40B4-BE49-F238E27FC236}">
                <a16:creationId xmlns:a16="http://schemas.microsoft.com/office/drawing/2014/main" id="{4EF40A76-F264-6843-8DEB-3E76E0315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ndara" panose="020E0502030303020204" pitchFamily="34" charset="0"/>
              </a:defRPr>
            </a:lvl1pPr>
          </a:lstStyle>
          <a:p>
            <a:endParaRPr lang="en-US" dirty="0"/>
          </a:p>
        </p:txBody>
      </p:sp>
      <p:sp>
        <p:nvSpPr>
          <p:cNvPr id="6" name="Slide Number Placeholder 5">
            <a:extLst>
              <a:ext uri="{FF2B5EF4-FFF2-40B4-BE49-F238E27FC236}">
                <a16:creationId xmlns:a16="http://schemas.microsoft.com/office/drawing/2014/main" id="{5D484D84-39BD-9947-A9A8-3DD1E0F66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ndara" panose="020E0502030303020204" pitchFamily="34" charset="0"/>
              </a:defRPr>
            </a:lvl1pPr>
          </a:lstStyle>
          <a:p>
            <a:fld id="{C7ABA984-2DFB-1240-9A7E-58F7E0AF05BD}" type="slidenum">
              <a:rPr lang="en-US" smtClean="0"/>
              <a:pPr/>
              <a:t>‹#›</a:t>
            </a:fld>
            <a:endParaRPr lang="en-US" dirty="0"/>
          </a:p>
        </p:txBody>
      </p:sp>
    </p:spTree>
    <p:extLst>
      <p:ext uri="{BB962C8B-B14F-4D97-AF65-F5344CB8AC3E}">
        <p14:creationId xmlns:p14="http://schemas.microsoft.com/office/powerpoint/2010/main" val="171642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kern="1200">
          <a:solidFill>
            <a:schemeClr val="accent5">
              <a:lumMod val="75000"/>
            </a:schemeClr>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jpeg"/></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13.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20.png"/></Relationships>
</file>

<file path=ppt/slides/_rels/slide17.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6.png"/><Relationship Id="rId4" Type="http://schemas.openxmlformats.org/officeDocument/2006/relationships/image" Target="../media/image890.png"/></Relationships>
</file>

<file path=ppt/slides/_rels/slide1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98.png"/><Relationship Id="rId12"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00.png"/><Relationship Id="rId5" Type="http://schemas.openxmlformats.org/officeDocument/2006/relationships/image" Target="../media/image109.png"/><Relationship Id="rId15" Type="http://schemas.openxmlformats.org/officeDocument/2006/relationships/image" Target="../media/image104.png"/><Relationship Id="rId10" Type="http://schemas.openxmlformats.org/officeDocument/2006/relationships/image" Target="../media/image114.png"/><Relationship Id="rId9" Type="http://schemas.openxmlformats.org/officeDocument/2006/relationships/image" Target="../media/image113.png"/><Relationship Id="rId14" Type="http://schemas.openxmlformats.org/officeDocument/2006/relationships/image" Target="../media/image103.png"/></Relationships>
</file>

<file path=ppt/slides/_rels/slide1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40.png"/><Relationship Id="rId7" Type="http://schemas.openxmlformats.org/officeDocument/2006/relationships/image" Target="../media/image108.png"/><Relationship Id="rId12" Type="http://schemas.openxmlformats.org/officeDocument/2006/relationships/image" Target="../media/image1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6.png"/><Relationship Id="rId5" Type="http://schemas.openxmlformats.org/officeDocument/2006/relationships/image" Target="../media/image106.png"/><Relationship Id="rId10" Type="http://schemas.openxmlformats.org/officeDocument/2006/relationships/image" Target="../media/image115.png"/><Relationship Id="rId4" Type="http://schemas.openxmlformats.org/officeDocument/2006/relationships/image" Target="../media/image105.png"/><Relationship Id="rId9" Type="http://schemas.openxmlformats.org/officeDocument/2006/relationships/image" Target="../media/image1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21.png"/><Relationship Id="rId18" Type="http://schemas.openxmlformats.org/officeDocument/2006/relationships/image" Target="../media/image1000.png"/><Relationship Id="rId26" Type="http://schemas.openxmlformats.org/officeDocument/2006/relationships/image" Target="../media/image104.png"/><Relationship Id="rId3" Type="http://schemas.openxmlformats.org/officeDocument/2006/relationships/image" Target="../media/image980.png"/><Relationship Id="rId21" Type="http://schemas.openxmlformats.org/officeDocument/2006/relationships/image" Target="../media/image123.png"/><Relationship Id="rId7" Type="http://schemas.openxmlformats.org/officeDocument/2006/relationships/image" Target="../media/image120.png"/><Relationship Id="rId25" Type="http://schemas.openxmlformats.org/officeDocument/2006/relationships/image" Target="../media/image126.png"/><Relationship Id="rId2" Type="http://schemas.openxmlformats.org/officeDocument/2006/relationships/notesSlide" Target="../notesSlides/notesSlide20.xml"/><Relationship Id="rId20"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119.png"/><Relationship Id="rId24" Type="http://schemas.openxmlformats.org/officeDocument/2006/relationships/image" Target="../media/image1020.png"/><Relationship Id="rId5" Type="http://schemas.openxmlformats.org/officeDocument/2006/relationships/image" Target="../media/image118.png"/><Relationship Id="rId23" Type="http://schemas.openxmlformats.org/officeDocument/2006/relationships/image" Target="../media/image125.png"/><Relationship Id="rId19" Type="http://schemas.openxmlformats.org/officeDocument/2006/relationships/image" Target="../media/image590.png"/><Relationship Id="rId4" Type="http://schemas.openxmlformats.org/officeDocument/2006/relationships/image" Target="../media/image1171.png"/><Relationship Id="rId9" Type="http://schemas.openxmlformats.org/officeDocument/2006/relationships/image" Target="../media/image122.png"/><Relationship Id="rId22" Type="http://schemas.openxmlformats.org/officeDocument/2006/relationships/image" Target="../media/image124.png"/></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18" Type="http://schemas.openxmlformats.org/officeDocument/2006/relationships/image" Target="../media/image1000.png"/><Relationship Id="rId3" Type="http://schemas.openxmlformats.org/officeDocument/2006/relationships/image" Target="../media/image127.png"/><Relationship Id="rId7" Type="http://schemas.openxmlformats.org/officeDocument/2006/relationships/image" Target="../media/image119.png"/><Relationship Id="rId2" Type="http://schemas.openxmlformats.org/officeDocument/2006/relationships/notesSlide" Target="../notesSlides/notesSlide21.xml"/><Relationship Id="rId20"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1.png"/><Relationship Id="rId10" Type="http://schemas.openxmlformats.org/officeDocument/2006/relationships/image" Target="../media/image122.png"/><Relationship Id="rId19" Type="http://schemas.openxmlformats.org/officeDocument/2006/relationships/image" Target="../media/image1080.png"/><Relationship Id="rId4" Type="http://schemas.openxmlformats.org/officeDocument/2006/relationships/image" Target="../media/image128.png"/><Relationship Id="rId9" Type="http://schemas.openxmlformats.org/officeDocument/2006/relationships/image" Target="../media/image121.png"/></Relationships>
</file>

<file path=ppt/slides/_rels/slide22.xml.rels><?xml version="1.0" encoding="UTF-8" standalone="yes"?>
<Relationships xmlns="http://schemas.openxmlformats.org/package/2006/relationships"><Relationship Id="rId8" Type="http://schemas.openxmlformats.org/officeDocument/2006/relationships/image" Target="../media/image1120.png"/><Relationship Id="rId13" Type="http://schemas.openxmlformats.org/officeDocument/2006/relationships/image" Target="../media/image1170.png"/><Relationship Id="rId18" Type="http://schemas.openxmlformats.org/officeDocument/2006/relationships/image" Target="../media/image1220.png"/><Relationship Id="rId3" Type="http://schemas.openxmlformats.org/officeDocument/2006/relationships/image" Target="../media/image130.png"/><Relationship Id="rId7" Type="http://schemas.openxmlformats.org/officeDocument/2006/relationships/hyperlink" Target="http://openclipart.org/detail/12558/game-baddie:-devil-by-nicubunu" TargetMode="External"/><Relationship Id="rId12" Type="http://schemas.openxmlformats.org/officeDocument/2006/relationships/image" Target="../media/image1160.png"/><Relationship Id="rId17" Type="http://schemas.openxmlformats.org/officeDocument/2006/relationships/image" Target="../media/image1210.png"/><Relationship Id="rId2" Type="http://schemas.openxmlformats.org/officeDocument/2006/relationships/notesSlide" Target="../notesSlides/notesSlide22.xml"/><Relationship Id="rId16" Type="http://schemas.openxmlformats.org/officeDocument/2006/relationships/image" Target="../media/image1200.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133.png"/><Relationship Id="rId5" Type="http://schemas.openxmlformats.org/officeDocument/2006/relationships/image" Target="../media/image132.png"/><Relationship Id="rId15" Type="http://schemas.openxmlformats.org/officeDocument/2006/relationships/image" Target="../media/image134.png"/><Relationship Id="rId10" Type="http://schemas.openxmlformats.org/officeDocument/2006/relationships/image" Target="../media/image1140.png"/><Relationship Id="rId4" Type="http://schemas.openxmlformats.org/officeDocument/2006/relationships/image" Target="../media/image131.png"/><Relationship Id="rId9" Type="http://schemas.openxmlformats.org/officeDocument/2006/relationships/image" Target="../media/image1130.png"/><Relationship Id="rId14" Type="http://schemas.openxmlformats.org/officeDocument/2006/relationships/image" Target="../media/image1180.png"/></Relationships>
</file>

<file path=ppt/slides/_rels/slide2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40.png"/></Relationships>
</file>

<file path=ppt/slides/_rels/slide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35.png"/></Relationships>
</file>

<file path=ppt/slides/_rels/slide25.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37.png"/><Relationship Id="rId7" Type="http://schemas.openxmlformats.org/officeDocument/2006/relationships/image" Target="../media/image1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43.png"/><Relationship Id="rId4" Type="http://schemas.openxmlformats.org/officeDocument/2006/relationships/image" Target="../media/image142.png"/></Relationships>
</file>

<file path=ppt/slides/_rels/slide2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48.png"/></Relationships>
</file>

<file path=ppt/slides/_rels/slide27.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print.iacr.org/2022/1009" TargetMode="External"/><Relationship Id="rId5" Type="http://schemas.openxmlformats.org/officeDocument/2006/relationships/hyperlink" Target="http://educandoenlanaturaleza.blogspot.com/2015/02/dar-las-gracias.html" TargetMode="External"/><Relationship Id="rId4" Type="http://schemas.openxmlformats.org/officeDocument/2006/relationships/image" Target="../media/image14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180.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140.png"/><Relationship Id="rId21"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image" Target="../media/image170.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10.png"/><Relationship Id="rId11" Type="http://schemas.openxmlformats.org/officeDocument/2006/relationships/image" Target="../media/image19.png"/><Relationship Id="rId24" Type="http://schemas.openxmlformats.org/officeDocument/2006/relationships/image" Target="../media/image29.png"/><Relationship Id="rId5" Type="http://schemas.openxmlformats.org/officeDocument/2006/relationships/image" Target="../media/image16.png"/><Relationship Id="rId15" Type="http://schemas.openxmlformats.org/officeDocument/2006/relationships/image" Target="../media/image200.png"/><Relationship Id="rId23" Type="http://schemas.openxmlformats.org/officeDocument/2006/relationships/image" Target="../media/image28.png"/><Relationship Id="rId10" Type="http://schemas.openxmlformats.org/officeDocument/2006/relationships/image" Target="../media/image153.png"/><Relationship Id="rId19"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0.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380.png"/><Relationship Id="rId3" Type="http://schemas.openxmlformats.org/officeDocument/2006/relationships/image" Target="../media/image301.png"/><Relationship Id="rId7" Type="http://schemas.openxmlformats.org/officeDocument/2006/relationships/image" Target="../media/image33.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30.png"/><Relationship Id="rId5" Type="http://schemas.openxmlformats.org/officeDocument/2006/relationships/image" Target="../media/image311.png"/><Relationship Id="rId15" Type="http://schemas.openxmlformats.org/officeDocument/2006/relationships/image" Target="../media/image37.png"/><Relationship Id="rId10" Type="http://schemas.openxmlformats.org/officeDocument/2006/relationships/image" Target="../media/image320.png"/><Relationship Id="rId19" Type="http://schemas.openxmlformats.org/officeDocument/2006/relationships/image" Target="../media/image390.png"/><Relationship Id="rId4" Type="http://schemas.openxmlformats.org/officeDocument/2006/relationships/image" Target="../media/image300.png"/><Relationship Id="rId9" Type="http://schemas.openxmlformats.org/officeDocument/2006/relationships/image" Target="../media/image310.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ublicdomainpictures.net/view-image.php?image=153204&amp;picture=rainbow" TargetMode="Externa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30.png"/><Relationship Id="rId18" Type="http://schemas.openxmlformats.org/officeDocument/2006/relationships/image" Target="../media/image680.png"/><Relationship Id="rId3" Type="http://schemas.openxmlformats.org/officeDocument/2006/relationships/image" Target="../media/image671.png"/><Relationship Id="rId7" Type="http://schemas.openxmlformats.org/officeDocument/2006/relationships/image" Target="../media/image570.png"/><Relationship Id="rId12" Type="http://schemas.openxmlformats.org/officeDocument/2006/relationships/image" Target="../media/image71.png"/><Relationship Id="rId17" Type="http://schemas.openxmlformats.org/officeDocument/2006/relationships/image" Target="../media/image670.png"/><Relationship Id="rId2" Type="http://schemas.openxmlformats.org/officeDocument/2006/relationships/notesSlide" Target="../notesSlides/notesSlide8.xml"/><Relationship Id="rId16" Type="http://schemas.openxmlformats.org/officeDocument/2006/relationships/image" Target="../media/image74.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hyperlink" Target="http://openclipart.org/detail/12558/game-baddie:-devil-by-nicubunu" TargetMode="External"/><Relationship Id="rId11" Type="http://schemas.openxmlformats.org/officeDocument/2006/relationships/image" Target="../media/image70.png"/><Relationship Id="rId5" Type="http://schemas.openxmlformats.org/officeDocument/2006/relationships/image" Target="../media/image69.png"/><Relationship Id="rId15" Type="http://schemas.openxmlformats.org/officeDocument/2006/relationships/image" Target="../media/image73.png"/><Relationship Id="rId10" Type="http://schemas.openxmlformats.org/officeDocument/2006/relationships/image" Target="../media/image601.png"/><Relationship Id="rId19" Type="http://schemas.openxmlformats.org/officeDocument/2006/relationships/image" Target="../media/image690.png"/><Relationship Id="rId4" Type="http://schemas.openxmlformats.org/officeDocument/2006/relationships/image" Target="../media/image681.png"/><Relationship Id="rId9" Type="http://schemas.openxmlformats.org/officeDocument/2006/relationships/image" Target="../media/image591.png"/><Relationship Id="rId14" Type="http://schemas.openxmlformats.org/officeDocument/2006/relationships/image" Target="../media/image72.pn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D59C49-F581-DC48-84BD-3A9913ACF515}"/>
              </a:ext>
            </a:extLst>
          </p:cNvPr>
          <p:cNvSpPr/>
          <p:nvPr/>
        </p:nvSpPr>
        <p:spPr>
          <a:xfrm>
            <a:off x="0" y="608012"/>
            <a:ext cx="12192000" cy="23717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 name="Subtitle 2">
            <a:extLst>
              <a:ext uri="{FF2B5EF4-FFF2-40B4-BE49-F238E27FC236}">
                <a16:creationId xmlns:a16="http://schemas.microsoft.com/office/drawing/2014/main" id="{CE625D26-DDF5-B042-8E47-3B8386642B8E}"/>
              </a:ext>
            </a:extLst>
          </p:cNvPr>
          <p:cNvSpPr>
            <a:spLocks noGrp="1"/>
          </p:cNvSpPr>
          <p:nvPr>
            <p:ph type="subTitle" idx="1"/>
          </p:nvPr>
        </p:nvSpPr>
        <p:spPr>
          <a:xfrm>
            <a:off x="4229099" y="3581057"/>
            <a:ext cx="3733801" cy="904080"/>
          </a:xfrm>
        </p:spPr>
        <p:txBody>
          <a:bodyPr>
            <a:normAutofit fontScale="92500" lnSpcReduction="10000"/>
          </a:bodyPr>
          <a:lstStyle/>
          <a:p>
            <a:r>
              <a:rPr lang="en-US" sz="3500" b="1" dirty="0">
                <a:solidFill>
                  <a:srgbClr val="FF0000"/>
                </a:solidFill>
              </a:rPr>
              <a:t>Ashrujit Ghoshal</a:t>
            </a:r>
          </a:p>
          <a:p>
            <a:r>
              <a:rPr lang="en-US" sz="1900" dirty="0"/>
              <a:t>University of Washington</a:t>
            </a:r>
          </a:p>
        </p:txBody>
      </p:sp>
      <p:sp>
        <p:nvSpPr>
          <p:cNvPr id="7" name="TextBox 6">
            <a:extLst>
              <a:ext uri="{FF2B5EF4-FFF2-40B4-BE49-F238E27FC236}">
                <a16:creationId xmlns:a16="http://schemas.microsoft.com/office/drawing/2014/main" id="{1DCD55C7-C4AC-2C48-B079-0E611B569A4D}"/>
              </a:ext>
            </a:extLst>
          </p:cNvPr>
          <p:cNvSpPr txBox="1"/>
          <p:nvPr/>
        </p:nvSpPr>
        <p:spPr>
          <a:xfrm>
            <a:off x="4106883" y="5896770"/>
            <a:ext cx="3978234" cy="584775"/>
          </a:xfrm>
          <a:prstGeom prst="rect">
            <a:avLst/>
          </a:prstGeom>
          <a:noFill/>
        </p:spPr>
        <p:txBody>
          <a:bodyPr wrap="square" rtlCol="0">
            <a:spAutoFit/>
          </a:bodyPr>
          <a:lstStyle/>
          <a:p>
            <a:pPr algn="ctr"/>
            <a:r>
              <a:rPr lang="en-US" sz="3200" dirty="0">
                <a:latin typeface="Candara" panose="020E0502030303020204" pitchFamily="34" charset="0"/>
              </a:rPr>
              <a:t>CRYPTO 2022</a:t>
            </a:r>
          </a:p>
        </p:txBody>
      </p:sp>
      <p:sp>
        <p:nvSpPr>
          <p:cNvPr id="8" name="Subtitle 2">
            <a:extLst>
              <a:ext uri="{FF2B5EF4-FFF2-40B4-BE49-F238E27FC236}">
                <a16:creationId xmlns:a16="http://schemas.microsoft.com/office/drawing/2014/main" id="{DD27F93B-2D65-464F-916B-95910E880D93}"/>
              </a:ext>
            </a:extLst>
          </p:cNvPr>
          <p:cNvSpPr txBox="1">
            <a:spLocks/>
          </p:cNvSpPr>
          <p:nvPr/>
        </p:nvSpPr>
        <p:spPr>
          <a:xfrm>
            <a:off x="8458199" y="3581057"/>
            <a:ext cx="3733801" cy="90408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b="1" dirty="0" err="1">
                <a:latin typeface="Candara" panose="020E0502030303020204" pitchFamily="34" charset="0"/>
              </a:rPr>
              <a:t>Ilan</a:t>
            </a:r>
            <a:r>
              <a:rPr lang="en-US" sz="3500" b="1" dirty="0">
                <a:latin typeface="Candara" panose="020E0502030303020204" pitchFamily="34" charset="0"/>
              </a:rPr>
              <a:t> </a:t>
            </a:r>
            <a:r>
              <a:rPr lang="en-US" sz="3500" b="1" dirty="0" err="1">
                <a:latin typeface="Candara" panose="020E0502030303020204" pitchFamily="34" charset="0"/>
              </a:rPr>
              <a:t>Komargodski</a:t>
            </a:r>
            <a:endParaRPr lang="en-US" sz="3500" b="1" dirty="0">
              <a:latin typeface="Candara" panose="020E0502030303020204" pitchFamily="34" charset="0"/>
            </a:endParaRPr>
          </a:p>
          <a:p>
            <a:r>
              <a:rPr lang="en-US" sz="1900" dirty="0">
                <a:latin typeface="Candara" panose="020E0502030303020204" pitchFamily="34" charset="0"/>
              </a:rPr>
              <a:t>Hebrew University and NTT Research</a:t>
            </a:r>
          </a:p>
        </p:txBody>
      </p:sp>
      <p:sp>
        <p:nvSpPr>
          <p:cNvPr id="9" name="Subtitle 2">
            <a:extLst>
              <a:ext uri="{FF2B5EF4-FFF2-40B4-BE49-F238E27FC236}">
                <a16:creationId xmlns:a16="http://schemas.microsoft.com/office/drawing/2014/main" id="{46E83F9C-1D84-A940-B9A2-7646D1AD1611}"/>
              </a:ext>
            </a:extLst>
          </p:cNvPr>
          <p:cNvSpPr txBox="1">
            <a:spLocks/>
          </p:cNvSpPr>
          <p:nvPr/>
        </p:nvSpPr>
        <p:spPr>
          <a:xfrm>
            <a:off x="495298" y="3582588"/>
            <a:ext cx="3733801" cy="90408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b="1" dirty="0">
                <a:latin typeface="Candara" panose="020E0502030303020204" pitchFamily="34" charset="0"/>
              </a:rPr>
              <a:t>Cody Freitag</a:t>
            </a:r>
          </a:p>
          <a:p>
            <a:r>
              <a:rPr lang="en-US" sz="1900" dirty="0">
                <a:latin typeface="Candara" panose="020E0502030303020204" pitchFamily="34" charset="0"/>
              </a:rPr>
              <a:t>Cornell Tech</a:t>
            </a:r>
          </a:p>
        </p:txBody>
      </p:sp>
      <p:sp>
        <p:nvSpPr>
          <p:cNvPr id="4" name="TextBox 3">
            <a:extLst>
              <a:ext uri="{FF2B5EF4-FFF2-40B4-BE49-F238E27FC236}">
                <a16:creationId xmlns:a16="http://schemas.microsoft.com/office/drawing/2014/main" id="{D4DCC16F-8A83-3A86-B7D7-93B3DA7E39D0}"/>
              </a:ext>
            </a:extLst>
          </p:cNvPr>
          <p:cNvSpPr txBox="1"/>
          <p:nvPr/>
        </p:nvSpPr>
        <p:spPr>
          <a:xfrm>
            <a:off x="444456" y="1073601"/>
            <a:ext cx="11303094" cy="1569660"/>
          </a:xfrm>
          <a:prstGeom prst="rect">
            <a:avLst/>
          </a:prstGeom>
          <a:noFill/>
          <a:effectLst/>
        </p:spPr>
        <p:txBody>
          <a:bodyPr wrap="none" rtlCol="0">
            <a:spAutoFit/>
          </a:bodyPr>
          <a:lstStyle/>
          <a:p>
            <a:pPr algn="ctr"/>
            <a:r>
              <a:rPr lang="en-US" sz="4800" dirty="0">
                <a:ln w="0"/>
                <a:solidFill>
                  <a:srgbClr val="002060"/>
                </a:solidFill>
                <a:effectLst>
                  <a:outerShdw blurRad="38100" dist="25400" dir="5400000" algn="ctr" rotWithShape="0">
                    <a:srgbClr val="6E747A">
                      <a:alpha val="43000"/>
                    </a:srgbClr>
                  </a:outerShdw>
                </a:effectLst>
                <a:latin typeface="Candara" panose="020E0502030303020204" pitchFamily="34" charset="0"/>
              </a:rPr>
              <a:t>Time-Space Tradeoffs for Sponge Hashing:</a:t>
            </a:r>
          </a:p>
          <a:p>
            <a:pPr algn="ctr"/>
            <a:r>
              <a:rPr lang="en-US" sz="4800" dirty="0">
                <a:ln w="0"/>
                <a:solidFill>
                  <a:srgbClr val="002060"/>
                </a:solidFill>
                <a:effectLst>
                  <a:outerShdw blurRad="38100" dist="25400" dir="5400000" algn="ctr" rotWithShape="0">
                    <a:srgbClr val="6E747A">
                      <a:alpha val="43000"/>
                    </a:srgbClr>
                  </a:outerShdw>
                </a:effectLst>
                <a:latin typeface="Candara" panose="020E0502030303020204" pitchFamily="34" charset="0"/>
              </a:rPr>
              <a:t>Attacks and Limitations for Short Collisions</a:t>
            </a:r>
            <a:endParaRPr lang="en-US" sz="4800" dirty="0">
              <a:latin typeface="Candara" panose="020E0502030303020204" pitchFamily="34" charset="0"/>
            </a:endParaRPr>
          </a:p>
        </p:txBody>
      </p:sp>
      <p:sp>
        <p:nvSpPr>
          <p:cNvPr id="10" name="Slide Number Placeholder 9">
            <a:extLst>
              <a:ext uri="{FF2B5EF4-FFF2-40B4-BE49-F238E27FC236}">
                <a16:creationId xmlns:a16="http://schemas.microsoft.com/office/drawing/2014/main" id="{6366DBC6-C601-777F-38C7-E66CD66E95CA}"/>
              </a:ext>
            </a:extLst>
          </p:cNvPr>
          <p:cNvSpPr>
            <a:spLocks noGrp="1"/>
          </p:cNvSpPr>
          <p:nvPr>
            <p:ph type="sldNum" sz="quarter" idx="12"/>
          </p:nvPr>
        </p:nvSpPr>
        <p:spPr/>
        <p:txBody>
          <a:bodyPr/>
          <a:lstStyle/>
          <a:p>
            <a:fld id="{C7ABA984-2DFB-1240-9A7E-58F7E0AF05BD}" type="slidenum">
              <a:rPr lang="en-US" smtClean="0"/>
              <a:t>1</a:t>
            </a:fld>
            <a:endParaRPr lang="en-US"/>
          </a:p>
        </p:txBody>
      </p:sp>
    </p:spTree>
    <p:extLst>
      <p:ext uri="{BB962C8B-B14F-4D97-AF65-F5344CB8AC3E}">
        <p14:creationId xmlns:p14="http://schemas.microsoft.com/office/powerpoint/2010/main" val="145762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47E367-ED10-9F38-9D6A-FEA90B2BA9B8}"/>
              </a:ext>
            </a:extLst>
          </p:cNvPr>
          <p:cNvSpPr>
            <a:spLocks noGrp="1"/>
          </p:cNvSpPr>
          <p:nvPr>
            <p:ph type="sldNum" sz="quarter" idx="12"/>
          </p:nvPr>
        </p:nvSpPr>
        <p:spPr/>
        <p:txBody>
          <a:bodyPr/>
          <a:lstStyle/>
          <a:p>
            <a:fld id="{C7ABA984-2DFB-1240-9A7E-58F7E0AF05BD}" type="slidenum">
              <a:rPr lang="en-US" smtClean="0"/>
              <a:t>10</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672701A-DC7F-1B6D-56EA-F48756911576}"/>
                  </a:ext>
                </a:extLst>
              </p:cNvPr>
              <p:cNvSpPr txBox="1"/>
              <p:nvPr/>
            </p:nvSpPr>
            <p:spPr>
              <a:xfrm>
                <a:off x="904628" y="2074474"/>
                <a:ext cx="10733189" cy="2123658"/>
              </a:xfrm>
              <a:prstGeom prst="rect">
                <a:avLst/>
              </a:prstGeom>
              <a:noFill/>
            </p:spPr>
            <p:txBody>
              <a:bodyPr wrap="square" rtlCol="0">
                <a:spAutoFit/>
              </a:bodyPr>
              <a:lstStyle/>
              <a:p>
                <a:pPr algn="ctr"/>
                <a:r>
                  <a:rPr lang="en-US" sz="4400" b="1" dirty="0">
                    <a:solidFill>
                      <a:srgbClr val="FF0000"/>
                    </a:solidFill>
                    <a:latin typeface="Candara" panose="020E0502030303020204" pitchFamily="34" charset="0"/>
                  </a:rPr>
                  <a:t>This work:</a:t>
                </a:r>
              </a:p>
              <a:p>
                <a:pPr algn="ctr"/>
                <a:r>
                  <a:rPr lang="en-US" sz="4400" b="1" dirty="0">
                    <a:latin typeface="Candara" panose="020E0502030303020204" pitchFamily="34" charset="0"/>
                  </a:rPr>
                  <a:t>Attacks and limitations for</a:t>
                </a:r>
                <a:r>
                  <a:rPr lang="en-US" sz="4400" b="1" dirty="0">
                    <a:solidFill>
                      <a:srgbClr val="002060"/>
                    </a:solidFill>
                    <a:latin typeface="Candara" panose="020E0502030303020204" pitchFamily="34" charset="0"/>
                  </a:rPr>
                  <a:t> </a:t>
                </a:r>
                <a14:m>
                  <m:oMath xmlns:m="http://schemas.openxmlformats.org/officeDocument/2006/math">
                    <m:r>
                      <a:rPr lang="en-US" sz="4400" b="1" i="1" smtClean="0">
                        <a:solidFill>
                          <a:srgbClr val="002060"/>
                        </a:solidFill>
                        <a:latin typeface="Cambria Math" panose="02040503050406030204" pitchFamily="18" charset="0"/>
                      </a:rPr>
                      <m:t>𝑩</m:t>
                    </m:r>
                  </m:oMath>
                </a14:m>
                <a:r>
                  <a:rPr lang="en-US" sz="4400" b="1" dirty="0">
                    <a:latin typeface="Candara" panose="020E0502030303020204" pitchFamily="34" charset="0"/>
                  </a:rPr>
                  <a:t>-block sponge collisions</a:t>
                </a:r>
              </a:p>
            </p:txBody>
          </p:sp>
        </mc:Choice>
        <mc:Fallback xmlns="">
          <p:sp>
            <p:nvSpPr>
              <p:cNvPr id="2" name="TextBox 1">
                <a:extLst>
                  <a:ext uri="{FF2B5EF4-FFF2-40B4-BE49-F238E27FC236}">
                    <a16:creationId xmlns:a16="http://schemas.microsoft.com/office/drawing/2014/main" id="{6672701A-DC7F-1B6D-56EA-F48756911576}"/>
                  </a:ext>
                </a:extLst>
              </p:cNvPr>
              <p:cNvSpPr txBox="1">
                <a:spLocks noRot="1" noChangeAspect="1" noMove="1" noResize="1" noEditPoints="1" noAdjustHandles="1" noChangeArrowheads="1" noChangeShapeType="1" noTextEdit="1"/>
              </p:cNvSpPr>
              <p:nvPr/>
            </p:nvSpPr>
            <p:spPr>
              <a:xfrm>
                <a:off x="904628" y="2074474"/>
                <a:ext cx="10733189" cy="2123658"/>
              </a:xfrm>
              <a:prstGeom prst="rect">
                <a:avLst/>
              </a:prstGeom>
              <a:blipFill>
                <a:blip r:embed="rId3"/>
                <a:stretch>
                  <a:fillRect l="-709" t="-5952" r="-1773" b="-13095"/>
                </a:stretch>
              </a:blipFill>
            </p:spPr>
            <p:txBody>
              <a:bodyPr/>
              <a:lstStyle/>
              <a:p>
                <a:r>
                  <a:rPr lang="en-US">
                    <a:noFill/>
                  </a:rPr>
                  <a:t> </a:t>
                </a:r>
              </a:p>
            </p:txBody>
          </p:sp>
        </mc:Fallback>
      </mc:AlternateContent>
    </p:spTree>
    <p:extLst>
      <p:ext uri="{BB962C8B-B14F-4D97-AF65-F5344CB8AC3E}">
        <p14:creationId xmlns:p14="http://schemas.microsoft.com/office/powerpoint/2010/main" val="78935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D5F6-5782-1031-2822-D5FDFA7F9FEA}"/>
              </a:ext>
            </a:extLst>
          </p:cNvPr>
          <p:cNvSpPr>
            <a:spLocks noGrp="1"/>
          </p:cNvSpPr>
          <p:nvPr>
            <p:ph type="title"/>
          </p:nvPr>
        </p:nvSpPr>
        <p:spPr/>
        <p:txBody>
          <a:bodyPr/>
          <a:lstStyle/>
          <a:p>
            <a:r>
              <a:rPr lang="en-US" dirty="0"/>
              <a:t>Our results, in a nutshell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49F9A5-E69B-C4BA-EE41-B04FC4045ACD}"/>
                  </a:ext>
                </a:extLst>
              </p:cNvPr>
              <p:cNvSpPr>
                <a:spLocks noGrp="1"/>
              </p:cNvSpPr>
              <p:nvPr>
                <p:ph idx="1"/>
              </p:nvPr>
            </p:nvSpPr>
            <p:spPr/>
            <p:txBody>
              <a:bodyPr/>
              <a:lstStyle/>
              <a:p>
                <a:r>
                  <a:rPr lang="en-US" dirty="0"/>
                  <a:t> </a:t>
                </a:r>
                <a:r>
                  <a:rPr lang="en-US" b="1" dirty="0">
                    <a:solidFill>
                      <a:srgbClr val="FF0000"/>
                    </a:solidFill>
                  </a:rPr>
                  <a:t>New attacks</a:t>
                </a:r>
              </a:p>
              <a:p>
                <a:pPr lvl="1"/>
                <a:r>
                  <a:rPr lang="en-US" dirty="0"/>
                  <a:t>for </a:t>
                </a:r>
                <a14:m>
                  <m:oMath xmlns:m="http://schemas.openxmlformats.org/officeDocument/2006/math">
                    <m:r>
                      <a:rPr lang="en-US" b="0" i="1" smtClean="0">
                        <a:solidFill>
                          <a:srgbClr val="002060"/>
                        </a:solidFill>
                        <a:latin typeface="Cambria Math" panose="02040503050406030204" pitchFamily="18" charset="0"/>
                      </a:rPr>
                      <m:t>𝐵</m:t>
                    </m:r>
                    <m:r>
                      <a:rPr lang="en-US" b="0" i="1" smtClean="0">
                        <a:solidFill>
                          <a:srgbClr val="002060"/>
                        </a:solidFill>
                        <a:latin typeface="Cambria Math" panose="02040503050406030204" pitchFamily="18" charset="0"/>
                      </a:rPr>
                      <m:t>=1</m:t>
                    </m:r>
                  </m:oMath>
                </a14:m>
                <a:endParaRPr lang="en-US" dirty="0"/>
              </a:p>
              <a:p>
                <a:pPr lvl="1"/>
                <a:r>
                  <a:rPr lang="en-US" dirty="0"/>
                  <a:t>for </a:t>
                </a:r>
                <a14:m>
                  <m:oMath xmlns:m="http://schemas.openxmlformats.org/officeDocument/2006/math">
                    <m:r>
                      <a:rPr lang="en-US" b="0" i="1" smtClean="0">
                        <a:solidFill>
                          <a:srgbClr val="002060"/>
                        </a:solidFill>
                        <a:latin typeface="Cambria Math" panose="02040503050406030204" pitchFamily="18" charset="0"/>
                      </a:rPr>
                      <m:t>𝐵</m:t>
                    </m:r>
                    <m:r>
                      <a:rPr lang="en-US" b="0" i="1" smtClean="0">
                        <a:solidFill>
                          <a:srgbClr val="002060"/>
                        </a:solidFill>
                        <a:latin typeface="Cambria Math" panose="02040503050406030204" pitchFamily="18" charset="0"/>
                      </a:rPr>
                      <m:t>≥2</m:t>
                    </m:r>
                  </m:oMath>
                </a14:m>
                <a:endParaRPr lang="en-US" dirty="0"/>
              </a:p>
              <a:p>
                <a:r>
                  <a:rPr lang="en-US" dirty="0"/>
                  <a:t> </a:t>
                </a:r>
                <a:r>
                  <a:rPr lang="en-US" b="1" dirty="0">
                    <a:solidFill>
                      <a:srgbClr val="FF0000"/>
                    </a:solidFill>
                  </a:rPr>
                  <a:t>New limitations</a:t>
                </a:r>
                <a:r>
                  <a:rPr lang="en-US" b="1" dirty="0"/>
                  <a:t> </a:t>
                </a:r>
                <a:r>
                  <a:rPr lang="en-US" dirty="0"/>
                  <a:t>on attacks </a:t>
                </a:r>
              </a:p>
              <a:p>
                <a:pPr lvl="1"/>
                <a:r>
                  <a:rPr lang="en-US" dirty="0"/>
                  <a:t>for </a:t>
                </a:r>
                <a14:m>
                  <m:oMath xmlns:m="http://schemas.openxmlformats.org/officeDocument/2006/math">
                    <m:r>
                      <a:rPr lang="en-US" b="0" i="1" smtClean="0">
                        <a:solidFill>
                          <a:srgbClr val="002060"/>
                        </a:solidFill>
                        <a:latin typeface="Cambria Math" panose="02040503050406030204" pitchFamily="18" charset="0"/>
                      </a:rPr>
                      <m:t>𝐵</m:t>
                    </m:r>
                    <m:r>
                      <a:rPr lang="en-US" b="0" i="1" smtClean="0">
                        <a:solidFill>
                          <a:srgbClr val="002060"/>
                        </a:solidFill>
                        <a:latin typeface="Cambria Math" panose="02040503050406030204" pitchFamily="18" charset="0"/>
                      </a:rPr>
                      <m:t>=1</m:t>
                    </m:r>
                  </m:oMath>
                </a14:m>
                <a:endParaRPr lang="en-US" dirty="0"/>
              </a:p>
              <a:p>
                <a:pPr lvl="1"/>
                <a:r>
                  <a:rPr lang="en-US" dirty="0"/>
                  <a:t>for </a:t>
                </a:r>
                <a14:m>
                  <m:oMath xmlns:m="http://schemas.openxmlformats.org/officeDocument/2006/math">
                    <m:r>
                      <a:rPr lang="en-US" b="0" i="1" smtClean="0">
                        <a:solidFill>
                          <a:srgbClr val="002060"/>
                        </a:solidFill>
                        <a:latin typeface="Cambria Math" panose="02040503050406030204" pitchFamily="18" charset="0"/>
                      </a:rPr>
                      <m:t>𝐵</m:t>
                    </m:r>
                    <m:r>
                      <a:rPr lang="en-US" b="0" i="1" smtClean="0">
                        <a:solidFill>
                          <a:srgbClr val="002060"/>
                        </a:solidFill>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2D49F9A5-E69B-C4BA-EE41-B04FC4045ACD}"/>
                  </a:ext>
                </a:extLst>
              </p:cNvPr>
              <p:cNvSpPr>
                <a:spLocks noGrp="1" noRot="1" noChangeAspect="1" noMove="1" noResize="1" noEditPoints="1" noAdjustHandles="1" noChangeArrowheads="1" noChangeShapeType="1" noTextEdit="1"/>
              </p:cNvSpPr>
              <p:nvPr>
                <p:ph idx="1"/>
              </p:nvPr>
            </p:nvSpPr>
            <p:spPr>
              <a:blipFill>
                <a:blip r:embed="rId3"/>
                <a:stretch>
                  <a:fillRect l="-1086" t="-21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AC2C8AD-B039-488C-DC18-DCB729005646}"/>
              </a:ext>
            </a:extLst>
          </p:cNvPr>
          <p:cNvSpPr>
            <a:spLocks noGrp="1"/>
          </p:cNvSpPr>
          <p:nvPr>
            <p:ph type="sldNum" sz="quarter" idx="12"/>
          </p:nvPr>
        </p:nvSpPr>
        <p:spPr/>
        <p:txBody>
          <a:bodyPr/>
          <a:lstStyle/>
          <a:p>
            <a:fld id="{C7ABA984-2DFB-1240-9A7E-58F7E0AF05BD}" type="slidenum">
              <a:rPr lang="en-US" smtClean="0"/>
              <a:t>11</a:t>
            </a:fld>
            <a:endParaRPr lang="en-US"/>
          </a:p>
        </p:txBody>
      </p:sp>
      <p:pic>
        <p:nvPicPr>
          <p:cNvPr id="1026" name="Picture 2" descr="Empty nutshell. Empty nutshell. Original case for your birthday or christmas gift. nutshell stock pictures, royalty-free photos &amp; images">
            <a:extLst>
              <a:ext uri="{FF2B5EF4-FFF2-40B4-BE49-F238E27FC236}">
                <a16:creationId xmlns:a16="http://schemas.microsoft.com/office/drawing/2014/main" id="{390198B1-BCD0-B051-D4B2-CB17656EC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77978">
            <a:off x="10649772" y="59340"/>
            <a:ext cx="1277816" cy="1277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1B820C-C1B4-5E27-BC1C-65B6328D179A}"/>
              </a:ext>
            </a:extLst>
          </p:cNvPr>
          <p:cNvSpPr txBox="1"/>
          <p:nvPr/>
        </p:nvSpPr>
        <p:spPr>
          <a:xfrm>
            <a:off x="7452660" y="2228671"/>
            <a:ext cx="3426356" cy="1200329"/>
          </a:xfrm>
          <a:prstGeom prst="rect">
            <a:avLst/>
          </a:prstGeom>
          <a:noFill/>
        </p:spPr>
        <p:txBody>
          <a:bodyPr wrap="square" rtlCol="0">
            <a:spAutoFit/>
          </a:bodyPr>
          <a:lstStyle/>
          <a:p>
            <a:pPr algn="l"/>
            <a:r>
              <a:rPr lang="en-US" sz="2400" dirty="0">
                <a:latin typeface="Candara" panose="020E0502030303020204" pitchFamily="34" charset="0"/>
              </a:rPr>
              <a:t>Bounds for attacks and limitations do not match. Many open problems!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E55EE1D-BB66-A909-BEF9-3B802C82208A}"/>
                  </a:ext>
                </a:extLst>
              </p:cNvPr>
              <p:cNvSpPr txBox="1"/>
              <p:nvPr/>
            </p:nvSpPr>
            <p:spPr>
              <a:xfrm>
                <a:off x="800100" y="4583724"/>
                <a:ext cx="9525108" cy="461665"/>
              </a:xfrm>
              <a:prstGeom prst="rect">
                <a:avLst/>
              </a:prstGeom>
              <a:noFill/>
            </p:spPr>
            <p:txBody>
              <a:bodyPr wrap="none" rtlCol="0">
                <a:spAutoFit/>
              </a:bodyPr>
              <a:lstStyle/>
              <a:p>
                <a:pPr algn="l"/>
                <a14:m>
                  <m:oMath xmlns:m="http://schemas.openxmlformats.org/officeDocument/2006/math">
                    <m:sSup>
                      <m:sSupPr>
                        <m:ctrlPr>
                          <a:rPr lang="en-US" sz="2400" b="0" i="1" smtClean="0">
                            <a:solidFill>
                              <a:schemeClr val="accent6">
                                <a:lumMod val="50000"/>
                              </a:schemeClr>
                            </a:solidFill>
                            <a:latin typeface="Cambria Math" panose="02040503050406030204" pitchFamily="18" charset="0"/>
                          </a:rPr>
                        </m:ctrlPr>
                      </m:sSupPr>
                      <m:e>
                        <m:r>
                          <m:rPr>
                            <m:sty m:val="p"/>
                          </m:rPr>
                          <a:rPr lang="en-US" sz="2400" b="0" i="0" smtClean="0">
                            <a:solidFill>
                              <a:schemeClr val="accent6">
                                <a:lumMod val="50000"/>
                              </a:schemeClr>
                            </a:solidFill>
                            <a:latin typeface="Cambria Math" panose="02040503050406030204" pitchFamily="18" charset="0"/>
                          </a:rPr>
                          <m:t>Π</m:t>
                        </m:r>
                      </m:e>
                      <m:sup>
                        <m:r>
                          <a:rPr lang="en-US" sz="2400" b="0" i="1" smtClean="0">
                            <a:solidFill>
                              <a:schemeClr val="accent6">
                                <a:lumMod val="50000"/>
                              </a:schemeClr>
                            </a:solidFill>
                            <a:latin typeface="Cambria Math" panose="02040503050406030204" pitchFamily="18" charset="0"/>
                          </a:rPr>
                          <m:t>−1</m:t>
                        </m:r>
                      </m:sup>
                    </m:sSup>
                    <m:r>
                      <a:rPr lang="en-US" sz="2400" b="0" i="1" smtClean="0">
                        <a:solidFill>
                          <a:schemeClr val="accent6">
                            <a:lumMod val="50000"/>
                          </a:schemeClr>
                        </a:solidFill>
                        <a:latin typeface="Cambria Math" panose="02040503050406030204" pitchFamily="18" charset="0"/>
                      </a:rPr>
                      <m:t> </m:t>
                    </m:r>
                  </m:oMath>
                </a14:m>
                <a:r>
                  <a:rPr lang="en-US" sz="2400" dirty="0">
                    <a:solidFill>
                      <a:schemeClr val="accent6">
                        <a:lumMod val="50000"/>
                      </a:schemeClr>
                    </a:solidFill>
                    <a:latin typeface="Candara" panose="020E0502030303020204" pitchFamily="34" charset="0"/>
                  </a:rPr>
                  <a:t>queries lead to new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=1</m:t>
                    </m:r>
                  </m:oMath>
                </a14:m>
                <a:r>
                  <a:rPr lang="en-US" sz="2400" dirty="0">
                    <a:solidFill>
                      <a:schemeClr val="accent6">
                        <a:lumMod val="50000"/>
                      </a:schemeClr>
                    </a:solidFill>
                    <a:latin typeface="Candara" panose="020E0502030303020204" pitchFamily="34" charset="0"/>
                  </a:rPr>
                  <a:t> attack, make harder to prove limitations! </a:t>
                </a:r>
              </a:p>
            </p:txBody>
          </p:sp>
        </mc:Choice>
        <mc:Fallback>
          <p:sp>
            <p:nvSpPr>
              <p:cNvPr id="6" name="TextBox 5">
                <a:extLst>
                  <a:ext uri="{FF2B5EF4-FFF2-40B4-BE49-F238E27FC236}">
                    <a16:creationId xmlns:a16="http://schemas.microsoft.com/office/drawing/2014/main" id="{2E55EE1D-BB66-A909-BEF9-3B802C82208A}"/>
                  </a:ext>
                </a:extLst>
              </p:cNvPr>
              <p:cNvSpPr txBox="1">
                <a:spLocks noRot="1" noChangeAspect="1" noMove="1" noResize="1" noEditPoints="1" noAdjustHandles="1" noChangeArrowheads="1" noChangeShapeType="1" noTextEdit="1"/>
              </p:cNvSpPr>
              <p:nvPr/>
            </p:nvSpPr>
            <p:spPr>
              <a:xfrm>
                <a:off x="800100" y="4583724"/>
                <a:ext cx="9525108" cy="461665"/>
              </a:xfrm>
              <a:prstGeom prst="rect">
                <a:avLst/>
              </a:prstGeom>
              <a:blipFill>
                <a:blip r:embed="rId5"/>
                <a:stretch>
                  <a:fillRect l="-133" t="-5263" r="-665" b="-28947"/>
                </a:stretch>
              </a:blipFill>
            </p:spPr>
            <p:txBody>
              <a:bodyPr/>
              <a:lstStyle/>
              <a:p>
                <a:r>
                  <a:rPr lang="en-US">
                    <a:noFill/>
                  </a:rPr>
                  <a:t> </a:t>
                </a:r>
              </a:p>
            </p:txBody>
          </p:sp>
        </mc:Fallback>
      </mc:AlternateContent>
    </p:spTree>
    <p:extLst>
      <p:ext uri="{BB962C8B-B14F-4D97-AF65-F5344CB8AC3E}">
        <p14:creationId xmlns:p14="http://schemas.microsoft.com/office/powerpoint/2010/main" val="13627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429D8AE-1C2A-C3D4-9A8B-0F0B9FC923CC}"/>
                  </a:ext>
                </a:extLst>
              </p:cNvPr>
              <p:cNvSpPr txBox="1"/>
              <p:nvPr/>
            </p:nvSpPr>
            <p:spPr>
              <a:xfrm>
                <a:off x="800100" y="1181100"/>
                <a:ext cx="10591800" cy="5021503"/>
              </a:xfrm>
              <a:prstGeom prst="rect">
                <a:avLst/>
              </a:prstGeom>
              <a:solidFill>
                <a:srgbClr val="FFD579">
                  <a:alpha val="14902"/>
                </a:srgbClr>
              </a:solidFill>
              <a:ln>
                <a:solidFill>
                  <a:srgbClr val="FF0000"/>
                </a:solidFill>
              </a:ln>
            </p:spPr>
            <p:txBody>
              <a:bodyPr wrap="square" lIns="182880" tIns="182880" rIns="182880" bIns="182880" rtlCol="0">
                <a:spAutoFit/>
              </a:bodyPr>
              <a:lstStyle/>
              <a:p>
                <a:pPr marL="457200" indent="-457200" algn="l">
                  <a:buFont typeface="+mj-lt"/>
                  <a:buAutoNum type="arabicPeriod"/>
                </a:pPr>
                <a:r>
                  <a:rPr lang="en-US" sz="2400" b="1" dirty="0">
                    <a:solidFill>
                      <a:srgbClr val="FF0000"/>
                    </a:solidFill>
                    <a:latin typeface="Candara" panose="020E0502030303020204" pitchFamily="34" charset="0"/>
                  </a:rPr>
                  <a:t>New attack for </a:t>
                </a:r>
                <a14:m>
                  <m:oMath xmlns:m="http://schemas.openxmlformats.org/officeDocument/2006/math">
                    <m:r>
                      <a:rPr lang="en-US" sz="2400" b="1" i="1" smtClean="0">
                        <a:solidFill>
                          <a:srgbClr val="FF0000"/>
                        </a:solidFill>
                        <a:latin typeface="Cambria Math" panose="02040503050406030204" pitchFamily="18" charset="0"/>
                      </a:rPr>
                      <m:t>𝑩</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𝟏</m:t>
                    </m:r>
                  </m:oMath>
                </a14:m>
                <a:endParaRPr lang="en-US" sz="2400" b="1" dirty="0">
                  <a:solidFill>
                    <a:srgbClr val="FF0000"/>
                  </a:solidFill>
                  <a:latin typeface="Candara" panose="020E0502030303020204" pitchFamily="34" charset="0"/>
                </a:endParaRPr>
              </a:p>
              <a:p>
                <a:pPr algn="l"/>
                <a:r>
                  <a:rPr lang="en-US" sz="2400" dirty="0">
                    <a:solidFill>
                      <a:schemeClr val="tx1"/>
                    </a:solidFill>
                    <a:latin typeface="Candara" panose="020E0502030303020204" pitchFamily="34" charset="0"/>
                  </a:rPr>
                  <a:t>       </a:t>
                </a: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i="1">
                              <a:solidFill>
                                <a:srgbClr val="002060"/>
                              </a:solidFill>
                              <a:latin typeface="Cambria Math" panose="02040503050406030204" pitchFamily="18" charset="0"/>
                            </a:rPr>
                          </m:ctrlPr>
                        </m:sSubPr>
                        <m:e>
                          <m:r>
                            <m:rPr>
                              <m:sty m:val="p"/>
                            </m:rPr>
                            <a:rPr lang="en-US" sz="2400">
                              <a:solidFill>
                                <a:srgbClr val="002060"/>
                              </a:solidFill>
                              <a:latin typeface="Cambria Math" panose="02040503050406030204" pitchFamily="18" charset="0"/>
                            </a:rPr>
                            <m:t>v</m:t>
                          </m:r>
                        </m:e>
                        <m:sub>
                          <m:r>
                            <a:rPr lang="en-US" sz="2400" i="1">
                              <a:solidFill>
                                <a:srgbClr val="002060"/>
                              </a:solidFill>
                              <a:latin typeface="Cambria Math" panose="02040503050406030204" pitchFamily="18" charset="0"/>
                            </a:rPr>
                            <m:t>𝑐</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𝑟</m:t>
                          </m:r>
                          <m:r>
                            <a:rPr lang="en-US" sz="2400" i="1">
                              <a:solidFill>
                                <a:srgbClr val="002060"/>
                              </a:solidFill>
                              <a:latin typeface="Cambria Math" panose="02040503050406030204" pitchFamily="18" charset="0"/>
                            </a:rPr>
                            <m:t>,1</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Ω</m:t>
                      </m:r>
                      <m:d>
                        <m:dPr>
                          <m:ctrlPr>
                            <a:rPr lang="en-US" sz="2400" i="1">
                              <a:solidFill>
                                <a:srgbClr val="002060"/>
                              </a:solidFill>
                              <a:latin typeface="Cambria Math" panose="02040503050406030204" pitchFamily="18" charset="0"/>
                            </a:rPr>
                          </m:ctrlPr>
                        </m:dPr>
                        <m:e>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2</m:t>
                                          </m:r>
                                        </m:num>
                                        <m:den>
                                          <m:r>
                                            <a:rPr lang="en-US" sz="2400" i="1">
                                              <a:solidFill>
                                                <a:srgbClr val="002060"/>
                                              </a:solidFill>
                                              <a:latin typeface="Cambria Math" panose="02040503050406030204" pitchFamily="18" charset="0"/>
                                            </a:rPr>
                                            <m:t>3</m:t>
                                          </m:r>
                                        </m:den>
                                      </m:f>
                                    </m:sup>
                                  </m:sSup>
                                  <m:r>
                                    <a:rPr lang="en-US" sz="2400" i="1">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e>
                                      </m:d>
                                    </m:e>
                                    <m:sup>
                                      <m:r>
                                        <a:rPr lang="en-US" sz="2400" i="1">
                                          <a:solidFill>
                                            <a:srgbClr val="002060"/>
                                          </a:solidFill>
                                          <a:latin typeface="Cambria Math" panose="02040503050406030204" pitchFamily="18" charset="0"/>
                                        </a:rPr>
                                        <m:t>2</m:t>
                                      </m:r>
                                    </m:sup>
                                  </m:sSup>
                                </m:e>
                              </m:d>
                            </m:e>
                          </m:func>
                        </m:e>
                      </m:d>
                    </m:oMath>
                  </m:oMathPara>
                </a14:m>
                <a:endParaRPr lang="en-US" sz="2400" dirty="0">
                  <a:latin typeface="Candara" panose="020E0502030303020204" pitchFamily="34" charset="0"/>
                </a:endParaRPr>
              </a:p>
              <a:p>
                <a:pPr algn="ctr"/>
                <a:endParaRPr lang="en-US" sz="2400" dirty="0">
                  <a:latin typeface="Candara" panose="020E0502030303020204" pitchFamily="34" charset="0"/>
                </a:endParaRPr>
              </a:p>
              <a:p>
                <a:r>
                  <a:rPr lang="en-US" sz="2400" dirty="0">
                    <a:latin typeface="Candara" panose="020E0502030303020204" pitchFamily="34" charset="0"/>
                  </a:rPr>
                  <a:t>Prev best known attack for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=1</m:t>
                    </m:r>
                  </m:oMath>
                </a14:m>
                <a:r>
                  <a:rPr lang="en-US" sz="2400" dirty="0">
                    <a:latin typeface="Candara" panose="020E0502030303020204" pitchFamily="34" charset="0"/>
                  </a:rPr>
                  <a:t> has advantage </a:t>
                </a:r>
                <a14:m>
                  <m:oMath xmlns:m="http://schemas.openxmlformats.org/officeDocument/2006/math">
                    <m:r>
                      <m:rPr>
                        <m:sty m:val="p"/>
                      </m:rPr>
                      <a:rPr lang="en-US" sz="2400" b="0" i="0" smtClean="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
                          <m:fPr>
                            <m:ctrlPr>
                              <a:rPr lang="en-US" sz="2400" i="1" smtClean="0">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e>
                    </m:d>
                  </m:oMath>
                </a14:m>
                <a:endParaRPr lang="en-US" sz="2400" b="0" dirty="0">
                  <a:solidFill>
                    <a:srgbClr val="002060"/>
                  </a:solidFill>
                  <a:latin typeface="Candara" panose="020E0502030303020204" pitchFamily="34" charset="0"/>
                </a:endParaRPr>
              </a:p>
              <a:p>
                <a:r>
                  <a:rPr lang="en-US" sz="2400" dirty="0">
                    <a:latin typeface="Candara" panose="020E0502030303020204" pitchFamily="34" charset="0"/>
                  </a:rPr>
                  <a:t>New attack better for some regimes e.g.,  </a:t>
                </a:r>
                <a14:m>
                  <m:oMath xmlns:m="http://schemas.openxmlformats.org/officeDocument/2006/math">
                    <m:r>
                      <a:rPr lang="en-US" sz="2400" b="0" i="1" smtClean="0">
                        <a:solidFill>
                          <a:srgbClr val="002060"/>
                        </a:solidFill>
                        <a:latin typeface="Cambria Math" panose="02040503050406030204" pitchFamily="18" charset="0"/>
                      </a:rPr>
                      <m:t>𝑆</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4</m:t>
                            </m:r>
                            <m:r>
                              <a:rPr lang="en-US" sz="2400" b="0" i="1" smtClean="0">
                                <a:solidFill>
                                  <a:srgbClr val="002060"/>
                                </a:solidFill>
                                <a:latin typeface="Cambria Math" panose="02040503050406030204" pitchFamily="18" charset="0"/>
                              </a:rPr>
                              <m:t>𝑐</m:t>
                            </m:r>
                          </m:num>
                          <m:den>
                            <m:r>
                              <a:rPr lang="en-US" sz="2400" b="0" i="1" smtClean="0">
                                <a:solidFill>
                                  <a:srgbClr val="002060"/>
                                </a:solidFill>
                                <a:latin typeface="Cambria Math" panose="02040503050406030204" pitchFamily="18" charset="0"/>
                              </a:rPr>
                              <m:t>5</m:t>
                            </m:r>
                          </m:den>
                        </m:f>
                      </m:sup>
                    </m:sSup>
                    <m:r>
                      <a:rPr lang="en-US" sz="2400" b="0" i="1" smtClean="0">
                        <a:solidFill>
                          <a:srgbClr val="002060"/>
                        </a:solidFill>
                        <a:latin typeface="Cambria Math" panose="02040503050406030204" pitchFamily="18" charset="0"/>
                      </a:rPr>
                      <m:t>, </m:t>
                    </m:r>
                    <m:r>
                      <a:rPr lang="en-US" sz="2400" b="0" i="1" smtClean="0">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𝑐</m:t>
                            </m:r>
                          </m:num>
                          <m:den>
                            <m:r>
                              <a:rPr lang="en-US" sz="2400" b="0" i="1" smtClean="0">
                                <a:solidFill>
                                  <a:srgbClr val="002060"/>
                                </a:solidFill>
                                <a:latin typeface="Cambria Math" panose="02040503050406030204" pitchFamily="18" charset="0"/>
                              </a:rPr>
                              <m:t>5</m:t>
                            </m:r>
                          </m:den>
                        </m:f>
                      </m:sup>
                    </m:sSup>
                  </m:oMath>
                </a14:m>
                <a:r>
                  <a:rPr lang="en-US" sz="2400" dirty="0">
                    <a:latin typeface="Candara" panose="020E0502030303020204" pitchFamily="34" charset="0"/>
                  </a:rPr>
                  <a:t> for </a:t>
                </a:r>
                <a14:m>
                  <m:oMath xmlns:m="http://schemas.openxmlformats.org/officeDocument/2006/math">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oMath>
                </a14:m>
                <a:endParaRPr lang="en-US" sz="2400" dirty="0">
                  <a:latin typeface="Candara" panose="020E0502030303020204" pitchFamily="34" charset="0"/>
                </a:endParaRPr>
              </a:p>
              <a:p>
                <a:endParaRPr lang="en-US"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𝑟</m:t>
                                  </m:r>
                                </m:sup>
                              </m:sSup>
                            </m:den>
                          </m:f>
                        </m:e>
                      </m:d>
                      <m:r>
                        <a:rPr lang="en-US" sz="2400" b="0" i="0"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0"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𝑐</m:t>
                                  </m:r>
                                </m:num>
                                <m:den>
                                  <m:r>
                                    <a:rPr lang="en-US" sz="2400" b="0" i="1" smtClean="0">
                                      <a:solidFill>
                                        <a:srgbClr val="002060"/>
                                      </a:solidFill>
                                      <a:latin typeface="Cambria Math" panose="02040503050406030204" pitchFamily="18" charset="0"/>
                                    </a:rPr>
                                    <m:t>5</m:t>
                                  </m:r>
                                </m:den>
                              </m:f>
                            </m:sup>
                          </m:sSup>
                        </m:e>
                      </m:d>
                      <m:r>
                        <a:rPr lang="en-US" sz="2400" b="0" i="0" smtClean="0">
                          <a:solidFill>
                            <a:srgbClr val="002060"/>
                          </a:solidFill>
                          <a:latin typeface="Cambria Math" panose="02040503050406030204" pitchFamily="18" charset="0"/>
                        </a:rPr>
                        <m:t>,      </m:t>
                      </m:r>
                      <m:r>
                        <m:rPr>
                          <m:sty m:val="p"/>
                        </m:rPr>
                        <a:rPr lang="en-US" sz="2400">
                          <a:solidFill>
                            <a:srgbClr val="002060"/>
                          </a:solidFill>
                          <a:latin typeface="Cambria Math" panose="02040503050406030204" pitchFamily="18" charset="0"/>
                        </a:rPr>
                        <m:t>Ω</m:t>
                      </m:r>
                      <m:sSup>
                        <m:sSupPr>
                          <m:ctrlPr>
                            <a:rPr lang="en-US" sz="2400" b="0" i="1" smtClean="0">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2</m:t>
                              </m:r>
                            </m:num>
                            <m:den>
                              <m:r>
                                <a:rPr lang="en-US" sz="2400" b="0" i="1" smtClean="0">
                                  <a:solidFill>
                                    <a:srgbClr val="002060"/>
                                  </a:solidFill>
                                  <a:latin typeface="Cambria Math" panose="02040503050406030204" pitchFamily="18" charset="0"/>
                                </a:rPr>
                                <m:t>3</m:t>
                              </m:r>
                            </m:den>
                          </m:f>
                        </m:sup>
                      </m:sSup>
                      <m:r>
                        <a:rPr lang="en-US" sz="2400" b="0" i="1"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Ω</m:t>
                      </m:r>
                      <m:r>
                        <a:rPr lang="en-US" sz="2400" b="0" i="1" smtClean="0">
                          <a:solidFill>
                            <a:srgbClr val="002060"/>
                          </a:solidFill>
                          <a:latin typeface="Cambria Math" panose="02040503050406030204" pitchFamily="18" charset="0"/>
                        </a:rPr>
                        <m:t>(1)</m:t>
                      </m:r>
                    </m:oMath>
                  </m:oMathPara>
                </a14:m>
                <a:endParaRPr lang="en-US" sz="2400" dirty="0">
                  <a:latin typeface="Candara" panose="020E0502030303020204" pitchFamily="34" charset="0"/>
                </a:endParaRPr>
              </a:p>
            </p:txBody>
          </p:sp>
        </mc:Choice>
        <mc:Fallback>
          <p:sp>
            <p:nvSpPr>
              <p:cNvPr id="7" name="TextBox 6">
                <a:extLst>
                  <a:ext uri="{FF2B5EF4-FFF2-40B4-BE49-F238E27FC236}">
                    <a16:creationId xmlns:a16="http://schemas.microsoft.com/office/drawing/2014/main" id="{C429D8AE-1C2A-C3D4-9A8B-0F0B9FC923CC}"/>
                  </a:ext>
                </a:extLst>
              </p:cNvPr>
              <p:cNvSpPr txBox="1">
                <a:spLocks noRot="1" noChangeAspect="1" noMove="1" noResize="1" noEditPoints="1" noAdjustHandles="1" noChangeArrowheads="1" noChangeShapeType="1" noTextEdit="1"/>
              </p:cNvSpPr>
              <p:nvPr/>
            </p:nvSpPr>
            <p:spPr>
              <a:xfrm>
                <a:off x="800100" y="1181100"/>
                <a:ext cx="10591800" cy="5021503"/>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Our results: new attacks</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12</a:t>
            </a:fld>
            <a:endParaRPr lang="en-US"/>
          </a:p>
        </p:txBody>
      </p:sp>
      <mc:AlternateContent xmlns:mc="http://schemas.openxmlformats.org/markup-compatibility/2006">
        <mc:Choice xmlns:a14="http://schemas.microsoft.com/office/drawing/2010/main" Requires="a14">
          <p:sp>
            <p:nvSpPr>
              <p:cNvPr id="5" name="Rectangular Callout 4">
                <a:extLst>
                  <a:ext uri="{FF2B5EF4-FFF2-40B4-BE49-F238E27FC236}">
                    <a16:creationId xmlns:a16="http://schemas.microsoft.com/office/drawing/2014/main" id="{19C931D1-AD59-24DF-A294-779FB09A871B}"/>
                  </a:ext>
                </a:extLst>
              </p:cNvPr>
              <p:cNvSpPr/>
              <p:nvPr/>
            </p:nvSpPr>
            <p:spPr>
              <a:xfrm>
                <a:off x="8885369" y="1490389"/>
                <a:ext cx="2506531" cy="1065007"/>
              </a:xfrm>
              <a:prstGeom prst="wedgeRectCallout">
                <a:avLst>
                  <a:gd name="adj1" fmla="val -57422"/>
                  <a:gd name="adj2" fmla="val 143568"/>
                </a:avLst>
              </a:prstGeom>
              <a:noFill/>
              <a:ln>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ndara" panose="020E0502030303020204" pitchFamily="34" charset="0"/>
                  </a:rPr>
                  <a:t>The “trivial” attack. For MD, provably optimal for </a:t>
                </a:r>
                <a14:m>
                  <m:oMath xmlns:m="http://schemas.openxmlformats.org/officeDocument/2006/math">
                    <m:r>
                      <a:rPr lang="en-US" b="0" i="1" smtClean="0">
                        <a:solidFill>
                          <a:srgbClr val="002060"/>
                        </a:solidFill>
                        <a:latin typeface="Cambria Math" panose="02040503050406030204" pitchFamily="18" charset="0"/>
                      </a:rPr>
                      <m:t>𝐵</m:t>
                    </m:r>
                    <m:r>
                      <a:rPr lang="en-US" b="0" i="1" smtClean="0">
                        <a:solidFill>
                          <a:srgbClr val="002060"/>
                        </a:solidFill>
                        <a:latin typeface="Cambria Math" panose="02040503050406030204" pitchFamily="18" charset="0"/>
                      </a:rPr>
                      <m:t>=1</m:t>
                    </m:r>
                  </m:oMath>
                </a14:m>
                <a:endParaRPr lang="en-US" dirty="0">
                  <a:latin typeface="Candara" panose="020E0502030303020204" pitchFamily="34" charset="0"/>
                </a:endParaRPr>
              </a:p>
            </p:txBody>
          </p:sp>
        </mc:Choice>
        <mc:Fallback>
          <p:sp>
            <p:nvSpPr>
              <p:cNvPr id="5" name="Rectangular Callout 4">
                <a:extLst>
                  <a:ext uri="{FF2B5EF4-FFF2-40B4-BE49-F238E27FC236}">
                    <a16:creationId xmlns:a16="http://schemas.microsoft.com/office/drawing/2014/main" id="{19C931D1-AD59-24DF-A294-779FB09A871B}"/>
                  </a:ext>
                </a:extLst>
              </p:cNvPr>
              <p:cNvSpPr>
                <a:spLocks noRot="1" noChangeAspect="1" noMove="1" noResize="1" noEditPoints="1" noAdjustHandles="1" noChangeArrowheads="1" noChangeShapeType="1" noTextEdit="1"/>
              </p:cNvSpPr>
              <p:nvPr/>
            </p:nvSpPr>
            <p:spPr>
              <a:xfrm>
                <a:off x="8885369" y="1490389"/>
                <a:ext cx="2506531" cy="1065007"/>
              </a:xfrm>
              <a:prstGeom prst="wedgeRectCallout">
                <a:avLst>
                  <a:gd name="adj1" fmla="val -57422"/>
                  <a:gd name="adj2" fmla="val 143568"/>
                </a:avLst>
              </a:prstGeom>
              <a:blipFill>
                <a:blip r:embed="rId4"/>
                <a:stretch>
                  <a:fillRect r="-2326"/>
                </a:stretch>
              </a:blipFill>
              <a:ln>
                <a:solidFill>
                  <a:schemeClr val="tx1"/>
                </a:solidFill>
                <a:prstDash val="dashDot"/>
              </a:ln>
            </p:spPr>
            <p:txBody>
              <a:bodyPr/>
              <a:lstStyle/>
              <a:p>
                <a:r>
                  <a:rPr lang="en-US">
                    <a:noFill/>
                  </a:rPr>
                  <a:t> </a:t>
                </a:r>
              </a:p>
            </p:txBody>
          </p:sp>
        </mc:Fallback>
      </mc:AlternateContent>
      <p:sp>
        <p:nvSpPr>
          <p:cNvPr id="3" name="Oval 2">
            <a:extLst>
              <a:ext uri="{FF2B5EF4-FFF2-40B4-BE49-F238E27FC236}">
                <a16:creationId xmlns:a16="http://schemas.microsoft.com/office/drawing/2014/main" id="{FA42412F-6C7B-924A-E7AB-763FE49C6312}"/>
              </a:ext>
            </a:extLst>
          </p:cNvPr>
          <p:cNvSpPr/>
          <p:nvPr/>
        </p:nvSpPr>
        <p:spPr>
          <a:xfrm>
            <a:off x="4127778" y="2691669"/>
            <a:ext cx="274320" cy="274320"/>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8" name="Straight Arrow Connector 7">
            <a:extLst>
              <a:ext uri="{FF2B5EF4-FFF2-40B4-BE49-F238E27FC236}">
                <a16:creationId xmlns:a16="http://schemas.microsoft.com/office/drawing/2014/main" id="{24F6926F-5FBC-C30B-0933-E8EAED330A28}"/>
              </a:ext>
            </a:extLst>
          </p:cNvPr>
          <p:cNvCxnSpPr>
            <a:cxnSpLocks/>
            <a:stCxn id="3" idx="0"/>
          </p:cNvCxnSpPr>
          <p:nvPr/>
        </p:nvCxnSpPr>
        <p:spPr>
          <a:xfrm flipV="1">
            <a:off x="4264938" y="2175654"/>
            <a:ext cx="116248" cy="516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28E5A2F-85F9-D165-1F1A-7F1586144CFD}"/>
                  </a:ext>
                </a:extLst>
              </p:cNvPr>
              <p:cNvSpPr txBox="1"/>
              <p:nvPr/>
            </p:nvSpPr>
            <p:spPr>
              <a:xfrm>
                <a:off x="4034118" y="1792061"/>
                <a:ext cx="2255746" cy="461665"/>
              </a:xfrm>
              <a:prstGeom prst="rect">
                <a:avLst/>
              </a:prstGeom>
              <a:noFill/>
            </p:spPr>
            <p:txBody>
              <a:bodyPr wrap="none" rtlCol="0">
                <a:spAutoFit/>
              </a:bodyPr>
              <a:lstStyle/>
              <a:p>
                <a:pPr algn="l"/>
                <a14:m>
                  <m:oMath xmlns:m="http://schemas.openxmlformats.org/officeDocument/2006/math">
                    <m:r>
                      <a:rPr lang="en-US" sz="2400" b="0" i="1" smtClean="0">
                        <a:solidFill>
                          <a:srgbClr val="FF0000"/>
                        </a:solidFill>
                        <a:latin typeface="Cambria Math" panose="02040503050406030204" pitchFamily="18" charset="0"/>
                      </a:rPr>
                      <m:t>1</m:t>
                    </m:r>
                  </m:oMath>
                </a14:m>
                <a:r>
                  <a:rPr lang="en-US" sz="2400" dirty="0">
                    <a:solidFill>
                      <a:srgbClr val="FF0000"/>
                    </a:solidFill>
                    <a:latin typeface="Candara" panose="020E0502030303020204" pitchFamily="34" charset="0"/>
                  </a:rPr>
                  <a:t>-block collision</a:t>
                </a:r>
                <a:endParaRPr lang="en-US" sz="2400" dirty="0" err="1">
                  <a:solidFill>
                    <a:srgbClr val="FF0000"/>
                  </a:solidFill>
                  <a:latin typeface="Candara" panose="020E0502030303020204" pitchFamily="34" charset="0"/>
                </a:endParaRPr>
              </a:p>
            </p:txBody>
          </p:sp>
        </mc:Choice>
        <mc:Fallback>
          <p:sp>
            <p:nvSpPr>
              <p:cNvPr id="9" name="TextBox 8">
                <a:extLst>
                  <a:ext uri="{FF2B5EF4-FFF2-40B4-BE49-F238E27FC236}">
                    <a16:creationId xmlns:a16="http://schemas.microsoft.com/office/drawing/2014/main" id="{228E5A2F-85F9-D165-1F1A-7F1586144CFD}"/>
                  </a:ext>
                </a:extLst>
              </p:cNvPr>
              <p:cNvSpPr txBox="1">
                <a:spLocks noRot="1" noChangeAspect="1" noMove="1" noResize="1" noEditPoints="1" noAdjustHandles="1" noChangeArrowheads="1" noChangeShapeType="1" noTextEdit="1"/>
              </p:cNvSpPr>
              <p:nvPr/>
            </p:nvSpPr>
            <p:spPr>
              <a:xfrm>
                <a:off x="4034118" y="1792061"/>
                <a:ext cx="2255746" cy="461665"/>
              </a:xfrm>
              <a:prstGeom prst="rect">
                <a:avLst/>
              </a:prstGeom>
              <a:blipFill>
                <a:blip r:embed="rId5"/>
                <a:stretch>
                  <a:fillRect l="-559" t="-8108" r="-3352" b="-29730"/>
                </a:stretch>
              </a:blipFill>
            </p:spPr>
            <p:txBody>
              <a:bodyPr/>
              <a:lstStyle/>
              <a:p>
                <a:r>
                  <a:rPr lang="en-US">
                    <a:noFill/>
                  </a:rPr>
                  <a:t> </a:t>
                </a:r>
              </a:p>
            </p:txBody>
          </p:sp>
        </mc:Fallback>
      </mc:AlternateContent>
    </p:spTree>
    <p:extLst>
      <p:ext uri="{BB962C8B-B14F-4D97-AF65-F5344CB8AC3E}">
        <p14:creationId xmlns:p14="http://schemas.microsoft.com/office/powerpoint/2010/main" val="9544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Our results: new attacks (2)</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13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29D8AE-1C2A-C3D4-9A8B-0F0B9FC923CC}"/>
                  </a:ext>
                </a:extLst>
              </p:cNvPr>
              <p:cNvSpPr txBox="1"/>
              <p:nvPr/>
            </p:nvSpPr>
            <p:spPr>
              <a:xfrm>
                <a:off x="800100" y="1181100"/>
                <a:ext cx="10591800" cy="2314673"/>
              </a:xfrm>
              <a:prstGeom prst="rect">
                <a:avLst/>
              </a:prstGeom>
              <a:solidFill>
                <a:srgbClr val="FFD579">
                  <a:alpha val="14902"/>
                </a:srgbClr>
              </a:solidFill>
              <a:ln>
                <a:solidFill>
                  <a:srgbClr val="FF0000"/>
                </a:solidFill>
              </a:ln>
            </p:spPr>
            <p:txBody>
              <a:bodyPr wrap="square" lIns="182880" tIns="182880" rIns="182880" bIns="182880" rtlCol="0">
                <a:spAutoFit/>
              </a:bodyPr>
              <a:lstStyle/>
              <a:p>
                <a:pPr marL="457200" indent="-457200">
                  <a:buFont typeface="+mj-lt"/>
                  <a:buAutoNum type="arabicPeriod" startAt="2"/>
                </a:pPr>
                <a:r>
                  <a:rPr lang="en-US" sz="2400" b="1" dirty="0">
                    <a:solidFill>
                      <a:srgbClr val="FF0000"/>
                    </a:solidFill>
                    <a:latin typeface="Candara" panose="020E0502030303020204" pitchFamily="34" charset="0"/>
                  </a:rPr>
                  <a:t>New attack for </a:t>
                </a:r>
                <a14:m>
                  <m:oMath xmlns:m="http://schemas.openxmlformats.org/officeDocument/2006/math">
                    <m:r>
                      <a:rPr lang="en-US" sz="2400" b="1" i="1">
                        <a:solidFill>
                          <a:srgbClr val="FF0000"/>
                        </a:solidFill>
                        <a:latin typeface="Cambria Math" panose="02040503050406030204" pitchFamily="18" charset="0"/>
                      </a:rPr>
                      <m:t>𝑩</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oMath>
                </a14:m>
                <a:r>
                  <a:rPr lang="en-US" sz="2400" b="1" dirty="0">
                    <a:solidFill>
                      <a:srgbClr val="FF0000"/>
                    </a:solidFill>
                    <a:latin typeface="Candara" panose="020E0502030303020204" pitchFamily="34" charset="0"/>
                  </a:rPr>
                  <a:t> </a:t>
                </a:r>
                <a:endParaRPr lang="en-US"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𝐵</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Ω</m:t>
                      </m:r>
                      <m:r>
                        <a:rPr lang="en-US" sz="2400" i="1">
                          <a:solidFill>
                            <a:srgbClr val="002060"/>
                          </a:solidFill>
                          <a:latin typeface="Cambria Math" panose="02040503050406030204" pitchFamily="18" charset="0"/>
                        </a:rPr>
                        <m:t> </m:t>
                      </m:r>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𝑆𝑇𝐵</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𝑟</m:t>
                                  </m:r>
                                </m:sup>
                              </m:sSup>
                            </m:den>
                          </m:f>
                        </m:e>
                      </m:d>
                    </m:oMath>
                  </m:oMathPara>
                </a14:m>
                <a:endParaRPr lang="en-US" sz="2400" dirty="0">
                  <a:latin typeface="Candara" panose="020E0502030303020204" pitchFamily="34" charset="0"/>
                </a:endParaRPr>
              </a:p>
              <a:p>
                <a:endParaRPr lang="en-US" sz="2400" dirty="0">
                  <a:latin typeface="Candara" panose="020E0502030303020204" pitchFamily="34" charset="0"/>
                </a:endParaRPr>
              </a:p>
              <a:p>
                <a:r>
                  <a:rPr lang="en-US" sz="2400" dirty="0">
                    <a:latin typeface="Candara" panose="020E0502030303020204" pitchFamily="34" charset="0"/>
                  </a:rPr>
                  <a:t>Analogue of MD attack for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≥2</m:t>
                    </m:r>
                  </m:oMath>
                </a14:m>
                <a:endParaRPr lang="en-US" sz="2400" dirty="0">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C429D8AE-1C2A-C3D4-9A8B-0F0B9FC923CC}"/>
                  </a:ext>
                </a:extLst>
              </p:cNvPr>
              <p:cNvSpPr txBox="1">
                <a:spLocks noRot="1" noChangeAspect="1" noMove="1" noResize="1" noEditPoints="1" noAdjustHandles="1" noChangeArrowheads="1" noChangeShapeType="1" noTextEdit="1"/>
              </p:cNvSpPr>
              <p:nvPr/>
            </p:nvSpPr>
            <p:spPr>
              <a:xfrm>
                <a:off x="800100" y="1181100"/>
                <a:ext cx="10591800" cy="2314673"/>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8850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Our results: limitations</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14</a:t>
            </a:fld>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429D8AE-1C2A-C3D4-9A8B-0F0B9FC923CC}"/>
                  </a:ext>
                </a:extLst>
              </p:cNvPr>
              <p:cNvSpPr txBox="1"/>
              <p:nvPr/>
            </p:nvSpPr>
            <p:spPr>
              <a:xfrm>
                <a:off x="800100" y="1181100"/>
                <a:ext cx="10591800" cy="1883785"/>
              </a:xfrm>
              <a:prstGeom prst="rect">
                <a:avLst/>
              </a:prstGeom>
              <a:solidFill>
                <a:srgbClr val="FFD579">
                  <a:alpha val="14902"/>
                </a:srgbClr>
              </a:solidFill>
              <a:ln>
                <a:solidFill>
                  <a:srgbClr val="FF0000"/>
                </a:solidFill>
              </a:ln>
            </p:spPr>
            <p:txBody>
              <a:bodyPr wrap="square" lIns="182880" tIns="182880" rIns="182880" bIns="182880" rtlCol="0">
                <a:spAutoFit/>
              </a:bodyPr>
              <a:lstStyle/>
              <a:p>
                <a:pPr marL="457200" indent="-457200" algn="l">
                  <a:buFont typeface="+mj-lt"/>
                  <a:buAutoNum type="arabicPeriod"/>
                </a:pPr>
                <a:r>
                  <a:rPr lang="en-US" sz="2400" b="1" dirty="0">
                    <a:solidFill>
                      <a:srgbClr val="FF0000"/>
                    </a:solidFill>
                    <a:latin typeface="Candara" panose="020E0502030303020204" pitchFamily="34" charset="0"/>
                  </a:rPr>
                  <a:t>Limitation for </a:t>
                </a:r>
                <a14:m>
                  <m:oMath xmlns:m="http://schemas.openxmlformats.org/officeDocument/2006/math">
                    <m:r>
                      <a:rPr lang="en-US" sz="2400" b="1" i="1" smtClean="0">
                        <a:solidFill>
                          <a:srgbClr val="FF0000"/>
                        </a:solidFill>
                        <a:latin typeface="Cambria Math" panose="02040503050406030204" pitchFamily="18" charset="0"/>
                      </a:rPr>
                      <m:t>𝑩</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𝟏</m:t>
                    </m:r>
                  </m:oMath>
                </a14:m>
                <a:endParaRPr lang="en-US" sz="2400" b="1"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,1</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𝑂</m:t>
                      </m:r>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e>
                      </m:d>
                    </m:oMath>
                  </m:oMathPara>
                </a14:m>
                <a:endParaRPr lang="en-US" sz="2400" dirty="0">
                  <a:latin typeface="Candara" panose="020E0502030303020204" pitchFamily="34" charset="0"/>
                </a:endParaRPr>
              </a:p>
              <a:p>
                <a:r>
                  <a:rPr lang="en-US" sz="2000" dirty="0">
                    <a:latin typeface="Candara" panose="020E0502030303020204" pitchFamily="34" charset="0"/>
                  </a:rPr>
                  <a:t>Proof using bit-fixing </a:t>
                </a:r>
                <a:r>
                  <a:rPr lang="en-US" sz="2000" dirty="0">
                    <a:solidFill>
                      <a:srgbClr val="FF0000"/>
                    </a:solidFill>
                    <a:latin typeface="Candara" panose="020E0502030303020204" pitchFamily="34" charset="0"/>
                  </a:rPr>
                  <a:t>[Unruh07, CDGS18, CDG18]</a:t>
                </a:r>
              </a:p>
            </p:txBody>
          </p:sp>
        </mc:Choice>
        <mc:Fallback>
          <p:sp>
            <p:nvSpPr>
              <p:cNvPr id="7" name="TextBox 6">
                <a:extLst>
                  <a:ext uri="{FF2B5EF4-FFF2-40B4-BE49-F238E27FC236}">
                    <a16:creationId xmlns:a16="http://schemas.microsoft.com/office/drawing/2014/main" id="{C429D8AE-1C2A-C3D4-9A8B-0F0B9FC923CC}"/>
                  </a:ext>
                </a:extLst>
              </p:cNvPr>
              <p:cNvSpPr txBox="1">
                <a:spLocks noRot="1" noChangeAspect="1" noMove="1" noResize="1" noEditPoints="1" noAdjustHandles="1" noChangeArrowheads="1" noChangeShapeType="1" noTextEdit="1"/>
              </p:cNvSpPr>
              <p:nvPr/>
            </p:nvSpPr>
            <p:spPr>
              <a:xfrm>
                <a:off x="800100" y="1181100"/>
                <a:ext cx="10591800" cy="1883785"/>
              </a:xfrm>
              <a:prstGeom prst="rect">
                <a:avLst/>
              </a:prstGeom>
              <a:blipFill>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7AC0CA-5B0C-BA21-C9A2-40A1AFB00ADA}"/>
                  </a:ext>
                </a:extLst>
              </p:cNvPr>
              <p:cNvSpPr txBox="1"/>
              <p:nvPr/>
            </p:nvSpPr>
            <p:spPr>
              <a:xfrm>
                <a:off x="1604742" y="4214718"/>
                <a:ext cx="5690982" cy="1200329"/>
              </a:xfrm>
              <a:prstGeom prst="rect">
                <a:avLst/>
              </a:prstGeom>
              <a:noFill/>
            </p:spPr>
            <p:txBody>
              <a:bodyPr wrap="none" rtlCol="0">
                <a:spAutoFit/>
              </a:bodyPr>
              <a:lstStyle/>
              <a:p>
                <a:r>
                  <a:rPr lang="en-US" sz="2400" dirty="0">
                    <a:latin typeface="Candara" panose="020E0502030303020204" pitchFamily="34" charset="0"/>
                  </a:rPr>
                  <a:t>intermediate model where </a:t>
                </a:r>
              </a:p>
              <a:p>
                <a:pPr marL="342900" indent="-342900">
                  <a:buFont typeface="Arial" panose="020B0604020202020204" pitchFamily="34" charset="0"/>
                  <a:buChar char="•"/>
                </a:pPr>
                <a:r>
                  <a:rPr lang="en-US" sz="2400" dirty="0">
                    <a:latin typeface="Candara" panose="020E0502030303020204" pitchFamily="34" charset="0"/>
                  </a:rPr>
                  <a:t>adversary does not have pre-processing</a:t>
                </a:r>
              </a:p>
              <a:p>
                <a:pPr marL="342900" indent="-342900">
                  <a:buFont typeface="Arial" panose="020B0604020202020204" pitchFamily="34" charset="0"/>
                  <a:buChar char="•"/>
                </a:pPr>
                <a:r>
                  <a:rPr lang="en-US" sz="2400" dirty="0">
                    <a:latin typeface="Candara" panose="020E0502030303020204" pitchFamily="34" charset="0"/>
                  </a:rPr>
                  <a:t>instead, can fix </a:t>
                </a:r>
                <a14:m>
                  <m:oMath xmlns:m="http://schemas.openxmlformats.org/officeDocument/2006/math">
                    <m:r>
                      <a:rPr lang="en-US" sz="2400" i="1" smtClean="0">
                        <a:solidFill>
                          <a:srgbClr val="002060"/>
                        </a:solidFill>
                        <a:latin typeface="Cambria Math" panose="02040503050406030204" pitchFamily="18" charset="0"/>
                      </a:rPr>
                      <m:t>≈</m:t>
                    </m:r>
                    <m:r>
                      <a:rPr lang="en-US" sz="2400" i="1" smtClean="0">
                        <a:solidFill>
                          <a:srgbClr val="002060"/>
                        </a:solidFill>
                        <a:latin typeface="Cambria Math" panose="02040503050406030204" pitchFamily="18" charset="0"/>
                      </a:rPr>
                      <m:t>𝑆𝑇</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points of </a:t>
                </a:r>
                <a14:m>
                  <m:oMath xmlns:m="http://schemas.openxmlformats.org/officeDocument/2006/math">
                    <m:r>
                      <m:rPr>
                        <m:sty m:val="p"/>
                      </m:rPr>
                      <a:rPr lang="en-US" sz="2400" smtClean="0">
                        <a:solidFill>
                          <a:srgbClr val="002060"/>
                        </a:solidFill>
                        <a:latin typeface="Cambria Math" panose="02040503050406030204" pitchFamily="18" charset="0"/>
                      </a:rPr>
                      <m:t>Π</m:t>
                    </m:r>
                  </m:oMath>
                </a14:m>
                <a:endParaRPr lang="en-US" sz="2400" dirty="0">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4D7AC0CA-5B0C-BA21-C9A2-40A1AFB00ADA}"/>
                  </a:ext>
                </a:extLst>
              </p:cNvPr>
              <p:cNvSpPr txBox="1">
                <a:spLocks noRot="1" noChangeAspect="1" noMove="1" noResize="1" noEditPoints="1" noAdjustHandles="1" noChangeArrowheads="1" noChangeShapeType="1" noTextEdit="1"/>
              </p:cNvSpPr>
              <p:nvPr/>
            </p:nvSpPr>
            <p:spPr>
              <a:xfrm>
                <a:off x="1604742" y="4214718"/>
                <a:ext cx="5690982" cy="1200329"/>
              </a:xfrm>
              <a:prstGeom prst="rect">
                <a:avLst/>
              </a:prstGeom>
              <a:blipFill>
                <a:blip r:embed="rId4"/>
                <a:stretch>
                  <a:fillRect l="-1559" t="-4167" r="-668" b="-10417"/>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C27E009C-ED36-B373-642E-22C72E3C4C80}"/>
              </a:ext>
            </a:extLst>
          </p:cNvPr>
          <p:cNvSpPr/>
          <p:nvPr/>
        </p:nvSpPr>
        <p:spPr>
          <a:xfrm>
            <a:off x="2180026" y="2500975"/>
            <a:ext cx="1114236" cy="460228"/>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8" name="Straight Arrow Connector 7">
            <a:extLst>
              <a:ext uri="{FF2B5EF4-FFF2-40B4-BE49-F238E27FC236}">
                <a16:creationId xmlns:a16="http://schemas.microsoft.com/office/drawing/2014/main" id="{598A2373-5127-F26B-B981-B27F039CB4F0}"/>
              </a:ext>
            </a:extLst>
          </p:cNvPr>
          <p:cNvCxnSpPr/>
          <p:nvPr/>
        </p:nvCxnSpPr>
        <p:spPr>
          <a:xfrm>
            <a:off x="2688699" y="2967258"/>
            <a:ext cx="320949" cy="1247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F7D35AC-6C09-C7B5-74B3-F1F2A8A97241}"/>
              </a:ext>
            </a:extLst>
          </p:cNvPr>
          <p:cNvSpPr/>
          <p:nvPr/>
        </p:nvSpPr>
        <p:spPr>
          <a:xfrm>
            <a:off x="6608190" y="1714885"/>
            <a:ext cx="877198" cy="1018888"/>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9" name="Straight Arrow Connector 8">
            <a:extLst>
              <a:ext uri="{FF2B5EF4-FFF2-40B4-BE49-F238E27FC236}">
                <a16:creationId xmlns:a16="http://schemas.microsoft.com/office/drawing/2014/main" id="{7A780BDA-B2AE-F40E-4727-DBB0731B6AD9}"/>
              </a:ext>
            </a:extLst>
          </p:cNvPr>
          <p:cNvCxnSpPr>
            <a:cxnSpLocks/>
          </p:cNvCxnSpPr>
          <p:nvPr/>
        </p:nvCxnSpPr>
        <p:spPr>
          <a:xfrm>
            <a:off x="7179873" y="2679721"/>
            <a:ext cx="140098" cy="6456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65A17D-EF21-16CE-434D-4008E20B5A20}"/>
              </a:ext>
            </a:extLst>
          </p:cNvPr>
          <p:cNvSpPr txBox="1"/>
          <p:nvPr/>
        </p:nvSpPr>
        <p:spPr>
          <a:xfrm>
            <a:off x="6956942" y="3492519"/>
            <a:ext cx="3307316" cy="461665"/>
          </a:xfrm>
          <a:prstGeom prst="rect">
            <a:avLst/>
          </a:prstGeom>
          <a:noFill/>
        </p:spPr>
        <p:txBody>
          <a:bodyPr wrap="none" rtlCol="0">
            <a:spAutoFit/>
          </a:bodyPr>
          <a:lstStyle/>
          <a:p>
            <a:pPr algn="l"/>
            <a:r>
              <a:rPr lang="en-US" sz="2400" dirty="0">
                <a:solidFill>
                  <a:srgbClr val="FF0000"/>
                </a:solidFill>
                <a:latin typeface="Candara" panose="020E0502030303020204" pitchFamily="34" charset="0"/>
              </a:rPr>
              <a:t>not believed to be tight </a:t>
            </a:r>
          </a:p>
        </p:txBody>
      </p:sp>
    </p:spTree>
    <p:extLst>
      <p:ext uri="{BB962C8B-B14F-4D97-AF65-F5344CB8AC3E}">
        <p14:creationId xmlns:p14="http://schemas.microsoft.com/office/powerpoint/2010/main" val="5631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Our results: limitations</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15</a:t>
            </a:fld>
            <a:endParaRPr lang="en-US"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429D8AE-1C2A-C3D4-9A8B-0F0B9FC923CC}"/>
                  </a:ext>
                </a:extLst>
              </p:cNvPr>
              <p:cNvSpPr txBox="1"/>
              <p:nvPr/>
            </p:nvSpPr>
            <p:spPr>
              <a:xfrm>
                <a:off x="800100" y="1181100"/>
                <a:ext cx="10591800" cy="2253117"/>
              </a:xfrm>
              <a:prstGeom prst="rect">
                <a:avLst/>
              </a:prstGeom>
              <a:solidFill>
                <a:srgbClr val="FFD579">
                  <a:alpha val="14902"/>
                </a:srgbClr>
              </a:solidFill>
              <a:ln>
                <a:solidFill>
                  <a:srgbClr val="FF0000"/>
                </a:solidFill>
              </a:ln>
            </p:spPr>
            <p:txBody>
              <a:bodyPr wrap="square" lIns="182880" tIns="182880" rIns="182880" bIns="182880" rtlCol="0">
                <a:spAutoFit/>
              </a:bodyPr>
              <a:lstStyle/>
              <a:p>
                <a:pPr marL="457200" indent="-457200">
                  <a:buFont typeface="+mj-lt"/>
                  <a:buAutoNum type="arabicPeriod" startAt="2"/>
                </a:pPr>
                <a:r>
                  <a:rPr lang="en-US" sz="2400" b="1" dirty="0">
                    <a:solidFill>
                      <a:srgbClr val="FF0000"/>
                    </a:solidFill>
                    <a:latin typeface="Candara" panose="020E0502030303020204" pitchFamily="34" charset="0"/>
                  </a:rPr>
                  <a:t>Limitation for </a:t>
                </a:r>
                <a14:m>
                  <m:oMath xmlns:m="http://schemas.openxmlformats.org/officeDocument/2006/math">
                    <m:r>
                      <a:rPr lang="en-US" sz="2400" b="1" i="1">
                        <a:solidFill>
                          <a:srgbClr val="FF0000"/>
                        </a:solidFill>
                        <a:latin typeface="Cambria Math" panose="02040503050406030204" pitchFamily="18" charset="0"/>
                      </a:rPr>
                      <m:t>𝑩</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oMath>
                </a14:m>
                <a:endParaRPr lang="en-US" sz="2400" b="1"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,2</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𝑂</m:t>
                      </m:r>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𝑐</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2</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𝑟</m:t>
                                  </m:r>
                                </m:sup>
                              </m:sSup>
                            </m:den>
                          </m:f>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𝑇</m:t>
                                  </m:r>
                                </m:e>
                                <m:sup>
                                  <m:r>
                                    <a:rPr lang="en-US" sz="2400" i="1">
                                      <a:solidFill>
                                        <a:srgbClr val="002060"/>
                                      </a:solidFill>
                                      <a:latin typeface="Cambria Math" panose="02040503050406030204" pitchFamily="18" charset="0"/>
                                    </a:rPr>
                                    <m:t>4</m:t>
                                  </m:r>
                                </m:sup>
                              </m:sSup>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oMath>
                  </m:oMathPara>
                </a14:m>
                <a:endParaRPr lang="en-US" sz="2400" dirty="0">
                  <a:latin typeface="Candara" panose="020E0502030303020204" pitchFamily="34" charset="0"/>
                </a:endParaRPr>
              </a:p>
              <a:p>
                <a:endParaRPr lang="en-US" sz="2400" dirty="0">
                  <a:latin typeface="Candara" panose="020E0502030303020204" pitchFamily="34" charset="0"/>
                </a:endParaRPr>
              </a:p>
              <a:p>
                <a:r>
                  <a:rPr lang="en-US" sz="2000" dirty="0">
                    <a:latin typeface="Candara" panose="020E0502030303020204" pitchFamily="34" charset="0"/>
                  </a:rPr>
                  <a:t>Proof via multi-instance framework </a:t>
                </a:r>
                <a:r>
                  <a:rPr lang="en-US" sz="2000" dirty="0">
                    <a:solidFill>
                      <a:srgbClr val="FF0000"/>
                    </a:solidFill>
                    <a:latin typeface="Candara" panose="020E0502030303020204" pitchFamily="34" charset="0"/>
                  </a:rPr>
                  <a:t>[IK12, CGLQ20, ACDW20] </a:t>
                </a:r>
                <a:r>
                  <a:rPr lang="en-US" sz="2000" dirty="0">
                    <a:latin typeface="Candara" panose="020E0502030303020204" pitchFamily="34" charset="0"/>
                  </a:rPr>
                  <a:t>+ compression argument</a:t>
                </a:r>
              </a:p>
            </p:txBody>
          </p:sp>
        </mc:Choice>
        <mc:Fallback>
          <p:sp>
            <p:nvSpPr>
              <p:cNvPr id="7" name="TextBox 6">
                <a:extLst>
                  <a:ext uri="{FF2B5EF4-FFF2-40B4-BE49-F238E27FC236}">
                    <a16:creationId xmlns:a16="http://schemas.microsoft.com/office/drawing/2014/main" id="{C429D8AE-1C2A-C3D4-9A8B-0F0B9FC923CC}"/>
                  </a:ext>
                </a:extLst>
              </p:cNvPr>
              <p:cNvSpPr txBox="1">
                <a:spLocks noRot="1" noChangeAspect="1" noMove="1" noResize="1" noEditPoints="1" noAdjustHandles="1" noChangeArrowheads="1" noChangeShapeType="1" noTextEdit="1"/>
              </p:cNvSpPr>
              <p:nvPr/>
            </p:nvSpPr>
            <p:spPr>
              <a:xfrm>
                <a:off x="800100" y="1181100"/>
                <a:ext cx="10591800" cy="2253117"/>
              </a:xfrm>
              <a:prstGeom prst="rect">
                <a:avLst/>
              </a:prstGeom>
              <a:blipFill>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F1A6D3-F313-8C4C-C55B-38773DA408F0}"/>
                  </a:ext>
                </a:extLst>
              </p:cNvPr>
              <p:cNvSpPr txBox="1"/>
              <p:nvPr/>
            </p:nvSpPr>
            <p:spPr>
              <a:xfrm>
                <a:off x="800100" y="4088278"/>
                <a:ext cx="7151697" cy="1200329"/>
              </a:xfrm>
              <a:prstGeom prst="rect">
                <a:avLst/>
              </a:prstGeom>
              <a:noFill/>
            </p:spPr>
            <p:txBody>
              <a:bodyPr wrap="square" rtlCol="0">
                <a:spAutoFit/>
              </a:bodyPr>
              <a:lstStyle/>
              <a:p>
                <a:r>
                  <a:rPr lang="en-US" sz="2400" dirty="0">
                    <a:latin typeface="Candara" panose="020E0502030303020204" pitchFamily="34" charset="0"/>
                  </a:rPr>
                  <a:t>Reduction to a game where</a:t>
                </a:r>
              </a:p>
              <a:p>
                <a:pPr marL="342900" indent="-342900">
                  <a:buFont typeface="Arial" panose="020B0604020202020204" pitchFamily="34" charset="0"/>
                  <a:buChar char="•"/>
                </a:pPr>
                <a:r>
                  <a:rPr lang="en-US" sz="2400" dirty="0">
                    <a:latin typeface="Candara" panose="020E0502030303020204" pitchFamily="34" charset="0"/>
                  </a:rPr>
                  <a:t>adversary does not have pre-processing</a:t>
                </a:r>
              </a:p>
              <a:p>
                <a:pPr marL="342900" indent="-342900">
                  <a:buFont typeface="Arial" panose="020B0604020202020204" pitchFamily="34" charset="0"/>
                  <a:buChar char="•"/>
                </a:pPr>
                <a:r>
                  <a:rPr lang="en-US" sz="2400" dirty="0">
                    <a:latin typeface="Candara" panose="020E0502030303020204" pitchFamily="34" charset="0"/>
                  </a:rPr>
                  <a:t>has to find collisions </a:t>
                </a:r>
                <a:r>
                  <a:rPr lang="en-US" sz="2400" dirty="0" err="1">
                    <a:latin typeface="Candara" panose="020E0502030303020204" pitchFamily="34" charset="0"/>
                  </a:rPr>
                  <a:t>wrt</a:t>
                </a:r>
                <a:r>
                  <a:rPr lang="en-US" sz="2400" dirty="0">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𝑆</m:t>
                    </m:r>
                  </m:oMath>
                </a14:m>
                <a:r>
                  <a:rPr lang="en-US" sz="2400" dirty="0">
                    <a:latin typeface="Candara" panose="020E0502030303020204" pitchFamily="34" charset="0"/>
                  </a:rPr>
                  <a:t> random </a:t>
                </a:r>
                <a14:m>
                  <m:oMath xmlns:m="http://schemas.openxmlformats.org/officeDocument/2006/math">
                    <m:r>
                      <m:rPr>
                        <m:sty m:val="p"/>
                      </m:rPr>
                      <a:rPr lang="en-US" sz="2400" b="0" i="0" dirty="0" smtClean="0">
                        <a:solidFill>
                          <a:srgbClr val="002060"/>
                        </a:solidFill>
                        <a:latin typeface="Cambria Math" panose="02040503050406030204" pitchFamily="18" charset="0"/>
                      </a:rPr>
                      <m:t>IV</m:t>
                    </m:r>
                  </m:oMath>
                </a14:m>
                <a:r>
                  <a:rPr lang="en-US" sz="2400" dirty="0">
                    <a:latin typeface="Candara" panose="020E0502030303020204" pitchFamily="34" charset="0"/>
                  </a:rPr>
                  <a:t>s</a:t>
                </a:r>
              </a:p>
            </p:txBody>
          </p:sp>
        </mc:Choice>
        <mc:Fallback xmlns="">
          <p:sp>
            <p:nvSpPr>
              <p:cNvPr id="3" name="TextBox 2">
                <a:extLst>
                  <a:ext uri="{FF2B5EF4-FFF2-40B4-BE49-F238E27FC236}">
                    <a16:creationId xmlns:a16="http://schemas.microsoft.com/office/drawing/2014/main" id="{E4F1A6D3-F313-8C4C-C55B-38773DA408F0}"/>
                  </a:ext>
                </a:extLst>
              </p:cNvPr>
              <p:cNvSpPr txBox="1">
                <a:spLocks noRot="1" noChangeAspect="1" noMove="1" noResize="1" noEditPoints="1" noAdjustHandles="1" noChangeArrowheads="1" noChangeShapeType="1" noTextEdit="1"/>
              </p:cNvSpPr>
              <p:nvPr/>
            </p:nvSpPr>
            <p:spPr>
              <a:xfrm>
                <a:off x="800100" y="4088278"/>
                <a:ext cx="7151697" cy="1200329"/>
              </a:xfrm>
              <a:prstGeom prst="rect">
                <a:avLst/>
              </a:prstGeom>
              <a:blipFill>
                <a:blip r:embed="rId4"/>
                <a:stretch>
                  <a:fillRect l="-1241" t="-4211" b="-1052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D78EF2D-2444-CFA2-9428-E67BCB7E9478}"/>
              </a:ext>
            </a:extLst>
          </p:cNvPr>
          <p:cNvSpPr/>
          <p:nvPr/>
        </p:nvSpPr>
        <p:spPr>
          <a:xfrm>
            <a:off x="1962023" y="2834035"/>
            <a:ext cx="2852201" cy="460228"/>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6" name="Straight Arrow Connector 5">
            <a:extLst>
              <a:ext uri="{FF2B5EF4-FFF2-40B4-BE49-F238E27FC236}">
                <a16:creationId xmlns:a16="http://schemas.microsoft.com/office/drawing/2014/main" id="{08A1DA06-17E1-3635-5976-E38324FF14E0}"/>
              </a:ext>
            </a:extLst>
          </p:cNvPr>
          <p:cNvCxnSpPr>
            <a:cxnSpLocks/>
          </p:cNvCxnSpPr>
          <p:nvPr/>
        </p:nvCxnSpPr>
        <p:spPr>
          <a:xfrm>
            <a:off x="3124705" y="3279712"/>
            <a:ext cx="429949" cy="753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3530492-8DFA-9E3B-4410-053A86AB0024}"/>
              </a:ext>
            </a:extLst>
          </p:cNvPr>
          <p:cNvSpPr/>
          <p:nvPr/>
        </p:nvSpPr>
        <p:spPr>
          <a:xfrm>
            <a:off x="5777070" y="1524856"/>
            <a:ext cx="3106538" cy="1309179"/>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12" name="Straight Arrow Connector 11">
            <a:extLst>
              <a:ext uri="{FF2B5EF4-FFF2-40B4-BE49-F238E27FC236}">
                <a16:creationId xmlns:a16="http://schemas.microsoft.com/office/drawing/2014/main" id="{C21375C1-EF5C-9B82-76B2-6D6727E78A1F}"/>
              </a:ext>
            </a:extLst>
          </p:cNvPr>
          <p:cNvCxnSpPr>
            <a:cxnSpLocks/>
          </p:cNvCxnSpPr>
          <p:nvPr/>
        </p:nvCxnSpPr>
        <p:spPr>
          <a:xfrm flipH="1">
            <a:off x="3723867" y="2824951"/>
            <a:ext cx="3949245" cy="1199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2F4B5E-86A2-69B6-C93F-D940C8661E14}"/>
                  </a:ext>
                </a:extLst>
              </p:cNvPr>
              <p:cNvSpPr txBox="1"/>
              <p:nvPr/>
            </p:nvSpPr>
            <p:spPr>
              <a:xfrm>
                <a:off x="766070" y="4022633"/>
                <a:ext cx="5577168" cy="677558"/>
              </a:xfrm>
              <a:prstGeom prst="rect">
                <a:avLst/>
              </a:prstGeom>
              <a:noFill/>
            </p:spPr>
            <p:txBody>
              <a:bodyPr wrap="non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𝑜</m:t>
                    </m:r>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r>
                      <a:rPr lang="en-US" sz="2400" b="0" i="1" smtClean="0">
                        <a:latin typeface="Cambria Math" panose="02040503050406030204" pitchFamily="18" charset="0"/>
                      </a:rPr>
                      <m:t>⇒</m:t>
                    </m:r>
                  </m:oMath>
                </a14:m>
                <a:r>
                  <a:rPr lang="en-US" sz="2400" dirty="0">
                    <a:latin typeface="Candara" panose="020E0502030303020204" pitchFamily="34" charset="0"/>
                  </a:rPr>
                  <a:t> separation from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Ω</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15" name="TextBox 14">
                <a:extLst>
                  <a:ext uri="{FF2B5EF4-FFF2-40B4-BE49-F238E27FC236}">
                    <a16:creationId xmlns:a16="http://schemas.microsoft.com/office/drawing/2014/main" id="{D62F4B5E-86A2-69B6-C93F-D940C8661E14}"/>
                  </a:ext>
                </a:extLst>
              </p:cNvPr>
              <p:cNvSpPr txBox="1">
                <a:spLocks noRot="1" noChangeAspect="1" noMove="1" noResize="1" noEditPoints="1" noAdjustHandles="1" noChangeArrowheads="1" noChangeShapeType="1" noTextEdit="1"/>
              </p:cNvSpPr>
              <p:nvPr/>
            </p:nvSpPr>
            <p:spPr>
              <a:xfrm>
                <a:off x="766070" y="4022633"/>
                <a:ext cx="5577168" cy="677558"/>
              </a:xfrm>
              <a:prstGeom prst="rect">
                <a:avLst/>
              </a:prstGeom>
              <a:blipFill>
                <a:blip r:embed="rId5"/>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968D11-0151-C173-19D4-4A5B428E57BD}"/>
                  </a:ext>
                </a:extLst>
              </p:cNvPr>
              <p:cNvSpPr txBox="1"/>
              <p:nvPr/>
            </p:nvSpPr>
            <p:spPr>
              <a:xfrm>
                <a:off x="1235242" y="4033049"/>
                <a:ext cx="10728383" cy="677558"/>
              </a:xfrm>
              <a:prstGeom prst="rect">
                <a:avLst/>
              </a:prstGeom>
              <a:noFill/>
            </p:spPr>
            <p:txBody>
              <a:bodyPr wrap="square" rtlCol="0">
                <a:spAutoFit/>
              </a:bodyPr>
              <a:lstStyle/>
              <a:p>
                <a:pPr algn="l"/>
                <a:r>
                  <a:rPr lang="en-US" sz="2400" dirty="0">
                    <a:latin typeface="Candara" panose="020E0502030303020204" pitchFamily="34" charset="0"/>
                  </a:rPr>
                  <a:t>Our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=2</m:t>
                    </m:r>
                  </m:oMath>
                </a14:m>
                <a:r>
                  <a:rPr lang="en-US" sz="2400" dirty="0">
                    <a:latin typeface="Candara" panose="020E0502030303020204" pitchFamily="34" charset="0"/>
                  </a:rPr>
                  <a:t> attack has advantage </a:t>
                </a:r>
                <a14:m>
                  <m:oMath xmlns:m="http://schemas.openxmlformats.org/officeDocument/2006/math">
                    <m:r>
                      <m:rPr>
                        <m:sty m:val="p"/>
                      </m:rPr>
                      <a:rPr lang="en-US" sz="2400" b="0" i="0" smtClean="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oMath>
                </a14:m>
                <a:r>
                  <a:rPr lang="en-US" sz="2400" dirty="0">
                    <a:latin typeface="Candara" panose="020E0502030303020204" pitchFamily="34" charset="0"/>
                  </a:rPr>
                  <a:t>, optimal when </a:t>
                </a:r>
                <a14:m>
                  <m:oMath xmlns:m="http://schemas.openxmlformats.org/officeDocument/2006/math">
                    <m:r>
                      <a:rPr lang="en-US" sz="2400" b="0" i="1" smtClean="0">
                        <a:solidFill>
                          <a:srgbClr val="002060"/>
                        </a:solidFill>
                        <a:latin typeface="Cambria Math" panose="02040503050406030204" pitchFamily="18" charset="0"/>
                      </a:rPr>
                      <m:t>𝑆</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3</m:t>
                        </m:r>
                      </m:sup>
                    </m:sSup>
                    <m:r>
                      <a:rPr lang="en-US" sz="2400" b="0" i="1" smtClean="0">
                        <a:solidFill>
                          <a:srgbClr val="002060"/>
                        </a:solidFill>
                        <a:latin typeface="Cambria Math" panose="02040503050406030204" pitchFamily="18" charset="0"/>
                      </a:rPr>
                      <m:t>&lt;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oMath>
                </a14:m>
                <a:endParaRPr lang="en-US" sz="2400" dirty="0">
                  <a:latin typeface="Candara" panose="020E0502030303020204" pitchFamily="34" charset="0"/>
                </a:endParaRPr>
              </a:p>
            </p:txBody>
          </p:sp>
        </mc:Choice>
        <mc:Fallback xmlns="">
          <p:sp>
            <p:nvSpPr>
              <p:cNvPr id="16" name="TextBox 15">
                <a:extLst>
                  <a:ext uri="{FF2B5EF4-FFF2-40B4-BE49-F238E27FC236}">
                    <a16:creationId xmlns:a16="http://schemas.microsoft.com/office/drawing/2014/main" id="{A6968D11-0151-C173-19D4-4A5B428E57BD}"/>
                  </a:ext>
                </a:extLst>
              </p:cNvPr>
              <p:cNvSpPr txBox="1">
                <a:spLocks noRot="1" noChangeAspect="1" noMove="1" noResize="1" noEditPoints="1" noAdjustHandles="1" noChangeArrowheads="1" noChangeShapeType="1" noTextEdit="1"/>
              </p:cNvSpPr>
              <p:nvPr/>
            </p:nvSpPr>
            <p:spPr>
              <a:xfrm>
                <a:off x="1235242" y="4033049"/>
                <a:ext cx="10728383" cy="677558"/>
              </a:xfrm>
              <a:prstGeom prst="rect">
                <a:avLst/>
              </a:prstGeom>
              <a:blipFill>
                <a:blip r:embed="rId6"/>
                <a:stretch>
                  <a:fillRect l="-946" b="-5455"/>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9F013B8F-66B1-15E0-2B97-5B5A1ACDF182}"/>
              </a:ext>
            </a:extLst>
          </p:cNvPr>
          <p:cNvSpPr/>
          <p:nvPr/>
        </p:nvSpPr>
        <p:spPr>
          <a:xfrm>
            <a:off x="7875322" y="1671805"/>
            <a:ext cx="877198" cy="1018888"/>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9" name="Straight Arrow Connector 8">
            <a:extLst>
              <a:ext uri="{FF2B5EF4-FFF2-40B4-BE49-F238E27FC236}">
                <a16:creationId xmlns:a16="http://schemas.microsoft.com/office/drawing/2014/main" id="{7DA29EFC-BC7B-6B32-4DB5-6253AD58DB41}"/>
              </a:ext>
            </a:extLst>
          </p:cNvPr>
          <p:cNvCxnSpPr>
            <a:cxnSpLocks/>
          </p:cNvCxnSpPr>
          <p:nvPr/>
        </p:nvCxnSpPr>
        <p:spPr>
          <a:xfrm>
            <a:off x="8480803" y="2644148"/>
            <a:ext cx="386707" cy="923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BECF04-0CA5-F48F-EC0E-1F5BBEA767D9}"/>
              </a:ext>
            </a:extLst>
          </p:cNvPr>
          <p:cNvSpPr txBox="1"/>
          <p:nvPr/>
        </p:nvSpPr>
        <p:spPr>
          <a:xfrm>
            <a:off x="8187602" y="3802216"/>
            <a:ext cx="3307316" cy="461665"/>
          </a:xfrm>
          <a:prstGeom prst="rect">
            <a:avLst/>
          </a:prstGeom>
          <a:noFill/>
        </p:spPr>
        <p:txBody>
          <a:bodyPr wrap="none" rtlCol="0">
            <a:spAutoFit/>
          </a:bodyPr>
          <a:lstStyle/>
          <a:p>
            <a:pPr algn="l"/>
            <a:r>
              <a:rPr lang="en-US" sz="2400" dirty="0">
                <a:solidFill>
                  <a:srgbClr val="FF0000"/>
                </a:solidFill>
                <a:latin typeface="Candara" panose="020E0502030303020204" pitchFamily="34" charset="0"/>
              </a:rPr>
              <a:t>not believed to be tight </a:t>
            </a:r>
          </a:p>
        </p:txBody>
      </p:sp>
    </p:spTree>
    <p:extLst>
      <p:ext uri="{BB962C8B-B14F-4D97-AF65-F5344CB8AC3E}">
        <p14:creationId xmlns:p14="http://schemas.microsoft.com/office/powerpoint/2010/main" val="23288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11" grpId="0" animBg="1"/>
      <p:bldP spid="11" grpId="1" animBg="1"/>
      <p:bldP spid="15" grpId="0"/>
      <p:bldP spid="15" grpId="1"/>
      <p:bldP spid="16" grpId="0"/>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Our results: the sponge state of affairs</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16</a:t>
            </a:fld>
            <a:endParaRPr lang="en-US"/>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4112EBD4-7999-057E-65A2-E686D9819E28}"/>
                  </a:ext>
                </a:extLst>
              </p:cNvPr>
              <p:cNvGraphicFramePr>
                <a:graphicFrameLocks/>
              </p:cNvGraphicFramePr>
              <p:nvPr>
                <p:extLst>
                  <p:ext uri="{D42A27DB-BD31-4B8C-83A1-F6EECF244321}">
                    <p14:modId xmlns:p14="http://schemas.microsoft.com/office/powerpoint/2010/main" val="1448368082"/>
                  </p:ext>
                </p:extLst>
              </p:nvPr>
            </p:nvGraphicFramePr>
            <p:xfrm>
              <a:off x="838200" y="1363662"/>
              <a:ext cx="10515597" cy="4239299"/>
            </p:xfrm>
            <a:graphic>
              <a:graphicData uri="http://schemas.openxmlformats.org/drawingml/2006/table">
                <a:tbl>
                  <a:tblPr firstRow="1" bandRow="1">
                    <a:tableStyleId>{5C22544A-7EE6-4342-B048-85BDC9FD1C3A}</a:tableStyleId>
                  </a:tblPr>
                  <a:tblGrid>
                    <a:gridCol w="1560755">
                      <a:extLst>
                        <a:ext uri="{9D8B030D-6E8A-4147-A177-3AD203B41FA5}">
                          <a16:colId xmlns:a16="http://schemas.microsoft.com/office/drawing/2014/main" val="1203458281"/>
                        </a:ext>
                      </a:extLst>
                    </a:gridCol>
                    <a:gridCol w="4817771">
                      <a:extLst>
                        <a:ext uri="{9D8B030D-6E8A-4147-A177-3AD203B41FA5}">
                          <a16:colId xmlns:a16="http://schemas.microsoft.com/office/drawing/2014/main" val="2799863460"/>
                        </a:ext>
                      </a:extLst>
                    </a:gridCol>
                    <a:gridCol w="4137071">
                      <a:extLst>
                        <a:ext uri="{9D8B030D-6E8A-4147-A177-3AD203B41FA5}">
                          <a16:colId xmlns:a16="http://schemas.microsoft.com/office/drawing/2014/main" val="2563775662"/>
                        </a:ext>
                      </a:extLst>
                    </a:gridCol>
                  </a:tblGrid>
                  <a:tr h="919956">
                    <a:tc>
                      <a:txBody>
                        <a:bodyPr/>
                        <a:lstStyle/>
                        <a:p>
                          <a:pPr algn="ctr"/>
                          <a:endParaRPr lang="en-US" sz="2400" dirty="0">
                            <a:latin typeface="Candara" panose="020E0502030303020204" pitchFamily="34" charset="0"/>
                          </a:endParaRPr>
                        </a:p>
                      </a:txBody>
                      <a:tcPr/>
                    </a:tc>
                    <a:tc>
                      <a:txBody>
                        <a:bodyPr/>
                        <a:lstStyle/>
                        <a:p>
                          <a:pPr algn="ctr"/>
                          <a:r>
                            <a:rPr lang="en-US" sz="2400" dirty="0">
                              <a:latin typeface="Candara" panose="020E0502030303020204" pitchFamily="34" charset="0"/>
                            </a:rPr>
                            <a:t>Best attack*</a:t>
                          </a:r>
                        </a:p>
                      </a:txBody>
                      <a:tcPr/>
                    </a:tc>
                    <a:tc>
                      <a:txBody>
                        <a:bodyPr/>
                        <a:lstStyle/>
                        <a:p>
                          <a:pPr algn="ctr"/>
                          <a:r>
                            <a:rPr lang="en-US" sz="2400" dirty="0">
                              <a:latin typeface="Candara" panose="020E0502030303020204" pitchFamily="34" charset="0"/>
                            </a:rPr>
                            <a:t>Advantage upper bound</a:t>
                          </a:r>
                        </a:p>
                      </a:txBody>
                      <a:tcPr/>
                    </a:tc>
                    <a:extLst>
                      <a:ext uri="{0D108BD9-81ED-4DB2-BD59-A6C34878D82A}">
                        <a16:rowId xmlns:a16="http://schemas.microsoft.com/office/drawing/2014/main" val="113817268"/>
                      </a:ext>
                    </a:extLst>
                  </a:tr>
                  <a:tr h="1147304">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𝐵</m:t>
                                </m:r>
                                <m:r>
                                  <a:rPr lang="en-US" sz="2400" b="0" i="1" smtClean="0">
                                    <a:solidFill>
                                      <a:schemeClr val="accent1">
                                        <a:lumMod val="50000"/>
                                      </a:schemeClr>
                                    </a:solidFill>
                                    <a:latin typeface="Cambria Math" panose="02040503050406030204" pitchFamily="18" charset="0"/>
                                  </a:rPr>
                                  <m:t>=1</m:t>
                                </m:r>
                              </m:oMath>
                            </m:oMathPara>
                          </a14:m>
                          <a:endParaRPr lang="en-US" sz="2400" dirty="0">
                            <a:solidFill>
                              <a:schemeClr val="accent1">
                                <a:lumMod val="50000"/>
                              </a:schemeClr>
                            </a:solidFill>
                            <a:latin typeface="Candara" panose="020E0502030303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m:rPr>
                                    <m:sty m:val="p"/>
                                  </m:rPr>
                                  <a:rPr lang="en-US" sz="2400" b="0" i="0" smtClean="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unc>
                                      <m:funcPr>
                                        <m:ctrlPr>
                                          <a:rPr lang="en-US" sz="2400" i="1" smtClean="0">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2</m:t>
                                                    </m:r>
                                                  </m:num>
                                                  <m:den>
                                                    <m:r>
                                                      <a:rPr lang="en-US" sz="2400" i="1">
                                                        <a:solidFill>
                                                          <a:srgbClr val="002060"/>
                                                        </a:solidFill>
                                                        <a:latin typeface="Cambria Math" panose="02040503050406030204" pitchFamily="18" charset="0"/>
                                                      </a:rPr>
                                                      <m:t>3</m:t>
                                                    </m:r>
                                                  </m:den>
                                                </m:f>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e>
                                              <m:sup>
                                                <m:r>
                                                  <a:rPr lang="en-US" sz="2400" b="0" i="1" smtClean="0">
                                                    <a:solidFill>
                                                      <a:srgbClr val="002060"/>
                                                    </a:solidFill>
                                                    <a:latin typeface="Cambria Math" panose="02040503050406030204" pitchFamily="18" charset="0"/>
                                                  </a:rPr>
                                                  <m:t>2</m:t>
                                                </m:r>
                                              </m:sup>
                                            </m:sSup>
                                          </m:e>
                                        </m:d>
                                      </m:e>
                                    </m:func>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e>
                                </m:d>
                              </m:oMath>
                            </m:oMathPara>
                          </a14:m>
                          <a:endParaRPr lang="en-US" sz="2400" dirty="0">
                            <a:solidFill>
                              <a:schemeClr val="tx1"/>
                            </a:solidFill>
                            <a:latin typeface="Candara" panose="020E0502030303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𝑂</m:t>
                                </m:r>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e>
                                </m:d>
                              </m:oMath>
                            </m:oMathPara>
                          </a14:m>
                          <a:endParaRPr lang="en-US" sz="2400" dirty="0">
                            <a:solidFill>
                              <a:srgbClr val="FF0000"/>
                            </a:solidFill>
                            <a:latin typeface="Candara" panose="020E0502030303020204" pitchFamily="34" charset="0"/>
                          </a:endParaRPr>
                        </a:p>
                      </a:txBody>
                      <a:tcPr/>
                    </a:tc>
                    <a:extLst>
                      <a:ext uri="{0D108BD9-81ED-4DB2-BD59-A6C34878D82A}">
                        <a16:rowId xmlns:a16="http://schemas.microsoft.com/office/drawing/2014/main" val="254286397"/>
                      </a:ext>
                    </a:extLst>
                  </a:tr>
                  <a:tr h="1070740">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𝐵</m:t>
                                </m:r>
                                <m:r>
                                  <a:rPr lang="en-US" sz="2400" b="0" i="1" smtClean="0">
                                    <a:solidFill>
                                      <a:schemeClr val="accent1">
                                        <a:lumMod val="50000"/>
                                      </a:schemeClr>
                                    </a:solidFill>
                                    <a:latin typeface="Cambria Math" panose="02040503050406030204" pitchFamily="18" charset="0"/>
                                  </a:rPr>
                                  <m:t>=2</m:t>
                                </m:r>
                              </m:oMath>
                            </m:oMathPara>
                          </a14:m>
                          <a:endParaRPr lang="en-US" sz="2400" dirty="0">
                            <a:solidFill>
                              <a:schemeClr val="accent1">
                                <a:lumMod val="50000"/>
                              </a:schemeClr>
                            </a:solidFill>
                            <a:latin typeface="Candara" panose="020E0502030303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1">
                                        <a:lumMod val="50000"/>
                                      </a:schemeClr>
                                    </a:solidFill>
                                    <a:latin typeface="Cambria Math" panose="02040503050406030204" pitchFamily="18" charset="0"/>
                                  </a:rPr>
                                  <m:t>Ω</m:t>
                                </m:r>
                                <m:d>
                                  <m:dPr>
                                    <m:ctrlPr>
                                      <a:rPr lang="en-US" sz="2400" b="0" i="1" smtClean="0">
                                        <a:solidFill>
                                          <a:schemeClr val="accent1">
                                            <a:lumMod val="50000"/>
                                          </a:schemeClr>
                                        </a:solidFill>
                                        <a:latin typeface="Cambria Math" panose="02040503050406030204" pitchFamily="18" charset="0"/>
                                      </a:rPr>
                                    </m:ctrlPr>
                                  </m:dPr>
                                  <m:e>
                                    <m:f>
                                      <m:fPr>
                                        <m:ctrlPr>
                                          <a:rPr lang="en-US" sz="2400" b="0" i="1" smtClean="0">
                                            <a:solidFill>
                                              <a:schemeClr val="accent1">
                                                <a:lumMod val="50000"/>
                                              </a:schemeClr>
                                            </a:solidFill>
                                            <a:latin typeface="Cambria Math" panose="02040503050406030204" pitchFamily="18" charset="0"/>
                                          </a:rPr>
                                        </m:ctrlPr>
                                      </m:fPr>
                                      <m:num>
                                        <m:r>
                                          <a:rPr lang="en-US" sz="2400" b="0" i="1" smtClean="0">
                                            <a:solidFill>
                                              <a:schemeClr val="accent1">
                                                <a:lumMod val="50000"/>
                                              </a:schemeClr>
                                            </a:solidFill>
                                            <a:latin typeface="Cambria Math" panose="02040503050406030204" pitchFamily="18" charset="0"/>
                                          </a:rPr>
                                          <m:t>𝑆𝑇</m:t>
                                        </m:r>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𝑟</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e>
                                </m:d>
                              </m:oMath>
                            </m:oMathPara>
                          </a14:m>
                          <a:endParaRPr lang="en-US" sz="2400" dirty="0">
                            <a:solidFill>
                              <a:srgbClr val="FF0000"/>
                            </a:solidFill>
                            <a:latin typeface="Candara" panose="020E0502030303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𝑂</m:t>
                                </m:r>
                                <m:d>
                                  <m:dPr>
                                    <m:ctrlPr>
                                      <a:rPr lang="en-US" sz="2400" b="0" i="1" smtClean="0">
                                        <a:solidFill>
                                          <a:schemeClr val="accent1">
                                            <a:lumMod val="50000"/>
                                          </a:schemeClr>
                                        </a:solidFill>
                                        <a:latin typeface="Cambria Math" panose="02040503050406030204" pitchFamily="18" charset="0"/>
                                      </a:rPr>
                                    </m:ctrlPr>
                                  </m:dPr>
                                  <m:e>
                                    <m:f>
                                      <m:fPr>
                                        <m:ctrlPr>
                                          <a:rPr lang="en-US" sz="2400" b="0" i="1" smtClean="0">
                                            <a:solidFill>
                                              <a:schemeClr val="accent1">
                                                <a:lumMod val="50000"/>
                                              </a:schemeClr>
                                            </a:solidFill>
                                            <a:latin typeface="Cambria Math" panose="02040503050406030204" pitchFamily="18" charset="0"/>
                                          </a:rPr>
                                        </m:ctrlPr>
                                      </m:fPr>
                                      <m:num>
                                        <m:r>
                                          <a:rPr lang="en-US" sz="2400" b="0" i="1" smtClean="0">
                                            <a:solidFill>
                                              <a:schemeClr val="accent1">
                                                <a:lumMod val="50000"/>
                                              </a:schemeClr>
                                            </a:solidFill>
                                            <a:latin typeface="Cambria Math" panose="02040503050406030204" pitchFamily="18" charset="0"/>
                                          </a:rPr>
                                          <m:t>𝑆𝑇</m:t>
                                        </m:r>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𝑟</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𝑆</m:t>
                                            </m:r>
                                          </m:e>
                                          <m:sup>
                                            <m:r>
                                              <a:rPr lang="en-US" sz="2400" b="0" i="1" smtClean="0">
                                                <a:solidFill>
                                                  <a:schemeClr val="accent1">
                                                    <a:lumMod val="50000"/>
                                                  </a:schemeClr>
                                                </a:solidFill>
                                                <a:latin typeface="Cambria Math" panose="02040503050406030204" pitchFamily="18" charset="0"/>
                                              </a:rPr>
                                              <m:t>2</m:t>
                                            </m:r>
                                          </m:sup>
                                        </m:sSup>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4</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2</m:t>
                                            </m:r>
                                            <m:r>
                                              <a:rPr lang="en-US" sz="2400" b="0" i="1" smtClean="0">
                                                <a:solidFill>
                                                  <a:schemeClr val="accent1">
                                                    <a:lumMod val="50000"/>
                                                  </a:schemeClr>
                                                </a:solidFill>
                                                <a:latin typeface="Cambria Math" panose="02040503050406030204" pitchFamily="18" charset="0"/>
                                              </a:rPr>
                                              <m:t>𝑐</m:t>
                                            </m:r>
                                          </m:sup>
                                        </m:sSup>
                                      </m:den>
                                    </m:f>
                                  </m:e>
                                </m:d>
                              </m:oMath>
                            </m:oMathPara>
                          </a14:m>
                          <a:endParaRPr lang="en-US" sz="2400" dirty="0">
                            <a:solidFill>
                              <a:srgbClr val="FF0000"/>
                            </a:solidFill>
                            <a:latin typeface="Candara" panose="020E0502030303020204" pitchFamily="34" charset="0"/>
                          </a:endParaRPr>
                        </a:p>
                      </a:txBody>
                      <a:tcPr/>
                    </a:tc>
                    <a:extLst>
                      <a:ext uri="{0D108BD9-81ED-4DB2-BD59-A6C34878D82A}">
                        <a16:rowId xmlns:a16="http://schemas.microsoft.com/office/drawing/2014/main" val="3739591143"/>
                      </a:ext>
                    </a:extLst>
                  </a:tr>
                  <a:tr h="1101299">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𝐵</m:t>
                                </m:r>
                                <m:r>
                                  <a:rPr lang="en-US" sz="2400" b="0" i="1" smtClean="0">
                                    <a:solidFill>
                                      <a:schemeClr val="accent1">
                                        <a:lumMod val="50000"/>
                                      </a:schemeClr>
                                    </a:solidFill>
                                    <a:latin typeface="Cambria Math" panose="02040503050406030204" pitchFamily="18" charset="0"/>
                                  </a:rPr>
                                  <m:t>&gt;2</m:t>
                                </m:r>
                              </m:oMath>
                            </m:oMathPara>
                          </a14:m>
                          <a:endParaRPr lang="en-US" sz="2400" dirty="0">
                            <a:solidFill>
                              <a:schemeClr val="accent1">
                                <a:lumMod val="50000"/>
                              </a:schemeClr>
                            </a:solidFill>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0" smtClean="0">
                                    <a:solidFill>
                                      <a:schemeClr val="accent1">
                                        <a:lumMod val="50000"/>
                                      </a:schemeClr>
                                    </a:solidFill>
                                    <a:latin typeface="Cambria Math" panose="02040503050406030204" pitchFamily="18" charset="0"/>
                                  </a:rPr>
                                  <m:t>Ω</m:t>
                                </m:r>
                                <m:d>
                                  <m:dPr>
                                    <m:ctrlPr>
                                      <a:rPr lang="en-US" sz="2400" b="0" i="1" smtClean="0">
                                        <a:solidFill>
                                          <a:schemeClr val="accent1">
                                            <a:lumMod val="50000"/>
                                          </a:schemeClr>
                                        </a:solidFill>
                                        <a:latin typeface="Cambria Math" panose="02040503050406030204" pitchFamily="18" charset="0"/>
                                      </a:rPr>
                                    </m:ctrlPr>
                                  </m:dPr>
                                  <m:e>
                                    <m:f>
                                      <m:fPr>
                                        <m:ctrlPr>
                                          <a:rPr lang="en-US" sz="2400" b="0" i="1" smtClean="0">
                                            <a:solidFill>
                                              <a:schemeClr val="accent1">
                                                <a:lumMod val="50000"/>
                                              </a:schemeClr>
                                            </a:solidFill>
                                            <a:latin typeface="Cambria Math" panose="02040503050406030204" pitchFamily="18" charset="0"/>
                                          </a:rPr>
                                        </m:ctrlPr>
                                      </m:fPr>
                                      <m:num>
                                        <m:r>
                                          <a:rPr lang="en-US" sz="2400" b="0" i="1" smtClean="0">
                                            <a:solidFill>
                                              <a:schemeClr val="accent1">
                                                <a:lumMod val="50000"/>
                                              </a:schemeClr>
                                            </a:solidFill>
                                            <a:latin typeface="Cambria Math" panose="02040503050406030204" pitchFamily="18" charset="0"/>
                                          </a:rPr>
                                          <m:t>𝑆𝑇𝐵</m:t>
                                        </m:r>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𝑟</m:t>
                                            </m:r>
                                          </m:sup>
                                        </m:sSup>
                                      </m:den>
                                    </m:f>
                                  </m:e>
                                </m:d>
                              </m:oMath>
                            </m:oMathPara>
                          </a14:m>
                          <a:endParaRPr lang="en-US" sz="2400" dirty="0">
                            <a:solidFill>
                              <a:srgbClr val="FF0000"/>
                            </a:solidFill>
                            <a:latin typeface="Candara" panose="020E0502030303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accent1">
                                      <a:lumMod val="50000"/>
                                    </a:schemeClr>
                                  </a:solidFill>
                                  <a:latin typeface="Cambria Math" panose="02040503050406030204" pitchFamily="18" charset="0"/>
                                </a:rPr>
                                <m:t>𝑂</m:t>
                              </m:r>
                              <m:d>
                                <m:dPr>
                                  <m:ctrlPr>
                                    <a:rPr lang="en-US" sz="2400" b="0" i="1" smtClean="0">
                                      <a:solidFill>
                                        <a:schemeClr val="accent1">
                                          <a:lumMod val="50000"/>
                                        </a:schemeClr>
                                      </a:solidFill>
                                      <a:latin typeface="Cambria Math" panose="02040503050406030204" pitchFamily="18" charset="0"/>
                                    </a:rPr>
                                  </m:ctrlPr>
                                </m:dPr>
                                <m:e>
                                  <m:f>
                                    <m:fPr>
                                      <m:ctrlPr>
                                        <a:rPr lang="en-US" sz="2400" b="0" i="1" smtClean="0">
                                          <a:solidFill>
                                            <a:schemeClr val="accent1">
                                              <a:lumMod val="50000"/>
                                            </a:schemeClr>
                                          </a:solidFill>
                                          <a:latin typeface="Cambria Math" panose="02040503050406030204" pitchFamily="18" charset="0"/>
                                        </a:rPr>
                                      </m:ctrlPr>
                                    </m:fPr>
                                    <m:num>
                                      <m:r>
                                        <a:rPr lang="en-US" sz="2400" b="0" i="1" smtClean="0">
                                          <a:solidFill>
                                            <a:schemeClr val="accent1">
                                              <a:lumMod val="50000"/>
                                            </a:schemeClr>
                                          </a:solidFill>
                                          <a:latin typeface="Cambria Math" panose="02040503050406030204" pitchFamily="18" charset="0"/>
                                        </a:rPr>
                                        <m:t>𝑆</m:t>
                                      </m:r>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𝑐</m:t>
                                          </m:r>
                                        </m:sup>
                                      </m:sSup>
                                    </m:den>
                                  </m:f>
                                  <m:r>
                                    <a:rPr lang="en-US" sz="2400" b="0" i="1" smtClean="0">
                                      <a:solidFill>
                                        <a:schemeClr val="accent1">
                                          <a:lumMod val="50000"/>
                                        </a:schemeClr>
                                      </a:solidFill>
                                      <a:latin typeface="Cambria Math" panose="02040503050406030204" pitchFamily="18" charset="0"/>
                                    </a:rPr>
                                    <m:t>+</m:t>
                                  </m:r>
                                  <m:f>
                                    <m:fPr>
                                      <m:ctrlPr>
                                        <a:rPr lang="en-US" sz="2400" b="0" i="1" smtClean="0">
                                          <a:solidFill>
                                            <a:schemeClr val="accent1">
                                              <a:lumMod val="50000"/>
                                            </a:schemeClr>
                                          </a:solidFill>
                                          <a:latin typeface="Cambria Math" panose="02040503050406030204" pitchFamily="18" charset="0"/>
                                        </a:rPr>
                                      </m:ctrlPr>
                                    </m:fPr>
                                    <m:num>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𝑇</m:t>
                                          </m:r>
                                        </m:e>
                                        <m:sup>
                                          <m:r>
                                            <a:rPr lang="en-US" sz="2400" b="0" i="1" smtClean="0">
                                              <a:solidFill>
                                                <a:schemeClr val="accent1">
                                                  <a:lumMod val="50000"/>
                                                </a:schemeClr>
                                              </a:solidFill>
                                              <a:latin typeface="Cambria Math" panose="02040503050406030204" pitchFamily="18" charset="0"/>
                                            </a:rPr>
                                            <m:t>2</m:t>
                                          </m:r>
                                        </m:sup>
                                      </m:sSup>
                                    </m:num>
                                    <m:den>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2</m:t>
                                          </m:r>
                                        </m:e>
                                        <m:sup>
                                          <m:r>
                                            <a:rPr lang="en-US" sz="2400" b="0" i="1" smtClean="0">
                                              <a:solidFill>
                                                <a:schemeClr val="accent1">
                                                  <a:lumMod val="50000"/>
                                                </a:schemeClr>
                                              </a:solidFill>
                                              <a:latin typeface="Cambria Math" panose="02040503050406030204" pitchFamily="18" charset="0"/>
                                            </a:rPr>
                                            <m:t>𝑟</m:t>
                                          </m:r>
                                        </m:sup>
                                      </m:sSup>
                                    </m:den>
                                  </m:f>
                                </m:e>
                              </m:d>
                            </m:oMath>
                          </a14:m>
                          <a:r>
                            <a:rPr lang="en-US" sz="2400" dirty="0">
                              <a:solidFill>
                                <a:srgbClr val="FF0000"/>
                              </a:solidFill>
                              <a:latin typeface="Candara" panose="020E0502030303020204" pitchFamily="34" charset="0"/>
                            </a:rPr>
                            <a:t>[CDG18]</a:t>
                          </a:r>
                        </a:p>
                      </a:txBody>
                      <a:tcPr/>
                    </a:tc>
                    <a:extLst>
                      <a:ext uri="{0D108BD9-81ED-4DB2-BD59-A6C34878D82A}">
                        <a16:rowId xmlns:a16="http://schemas.microsoft.com/office/drawing/2014/main" val="2944974910"/>
                      </a:ext>
                    </a:extLst>
                  </a:tr>
                </a:tbl>
              </a:graphicData>
            </a:graphic>
          </p:graphicFrame>
        </mc:Choice>
        <mc:Fallback xmlns="">
          <p:graphicFrame>
            <p:nvGraphicFramePr>
              <p:cNvPr id="5" name="Table 5">
                <a:extLst>
                  <a:ext uri="{FF2B5EF4-FFF2-40B4-BE49-F238E27FC236}">
                    <a16:creationId xmlns:a16="http://schemas.microsoft.com/office/drawing/2014/main" id="{4112EBD4-7999-057E-65A2-E686D9819E28}"/>
                  </a:ext>
                </a:extLst>
              </p:cNvPr>
              <p:cNvGraphicFramePr>
                <a:graphicFrameLocks/>
              </p:cNvGraphicFramePr>
              <p:nvPr>
                <p:extLst>
                  <p:ext uri="{D42A27DB-BD31-4B8C-83A1-F6EECF244321}">
                    <p14:modId xmlns:p14="http://schemas.microsoft.com/office/powerpoint/2010/main" val="1448368082"/>
                  </p:ext>
                </p:extLst>
              </p:nvPr>
            </p:nvGraphicFramePr>
            <p:xfrm>
              <a:off x="838200" y="1363662"/>
              <a:ext cx="10515597" cy="4239299"/>
            </p:xfrm>
            <a:graphic>
              <a:graphicData uri="http://schemas.openxmlformats.org/drawingml/2006/table">
                <a:tbl>
                  <a:tblPr firstRow="1" bandRow="1">
                    <a:tableStyleId>{5C22544A-7EE6-4342-B048-85BDC9FD1C3A}</a:tableStyleId>
                  </a:tblPr>
                  <a:tblGrid>
                    <a:gridCol w="1560755">
                      <a:extLst>
                        <a:ext uri="{9D8B030D-6E8A-4147-A177-3AD203B41FA5}">
                          <a16:colId xmlns:a16="http://schemas.microsoft.com/office/drawing/2014/main" val="1203458281"/>
                        </a:ext>
                      </a:extLst>
                    </a:gridCol>
                    <a:gridCol w="4817771">
                      <a:extLst>
                        <a:ext uri="{9D8B030D-6E8A-4147-A177-3AD203B41FA5}">
                          <a16:colId xmlns:a16="http://schemas.microsoft.com/office/drawing/2014/main" val="2799863460"/>
                        </a:ext>
                      </a:extLst>
                    </a:gridCol>
                    <a:gridCol w="4137071">
                      <a:extLst>
                        <a:ext uri="{9D8B030D-6E8A-4147-A177-3AD203B41FA5}">
                          <a16:colId xmlns:a16="http://schemas.microsoft.com/office/drawing/2014/main" val="2563775662"/>
                        </a:ext>
                      </a:extLst>
                    </a:gridCol>
                  </a:tblGrid>
                  <a:tr h="919956">
                    <a:tc>
                      <a:txBody>
                        <a:bodyPr/>
                        <a:lstStyle/>
                        <a:p>
                          <a:pPr algn="ctr"/>
                          <a:endParaRPr lang="en-US" sz="2400" dirty="0">
                            <a:latin typeface="Candara" panose="020E0502030303020204" pitchFamily="34" charset="0"/>
                          </a:endParaRPr>
                        </a:p>
                      </a:txBody>
                      <a:tcPr/>
                    </a:tc>
                    <a:tc>
                      <a:txBody>
                        <a:bodyPr/>
                        <a:lstStyle/>
                        <a:p>
                          <a:pPr algn="ctr"/>
                          <a:r>
                            <a:rPr lang="en-US" sz="2400" dirty="0">
                              <a:latin typeface="Candara" panose="020E0502030303020204" pitchFamily="34" charset="0"/>
                            </a:rPr>
                            <a:t>Best attack*</a:t>
                          </a:r>
                        </a:p>
                      </a:txBody>
                      <a:tcPr/>
                    </a:tc>
                    <a:tc>
                      <a:txBody>
                        <a:bodyPr/>
                        <a:lstStyle/>
                        <a:p>
                          <a:pPr algn="ctr"/>
                          <a:r>
                            <a:rPr lang="en-US" sz="2400" dirty="0">
                              <a:latin typeface="Candara" panose="020E0502030303020204" pitchFamily="34" charset="0"/>
                            </a:rPr>
                            <a:t>Advantage upper bound</a:t>
                          </a:r>
                        </a:p>
                      </a:txBody>
                      <a:tcPr/>
                    </a:tc>
                    <a:extLst>
                      <a:ext uri="{0D108BD9-81ED-4DB2-BD59-A6C34878D82A}">
                        <a16:rowId xmlns:a16="http://schemas.microsoft.com/office/drawing/2014/main" val="113817268"/>
                      </a:ext>
                    </a:extLst>
                  </a:tr>
                  <a:tr h="1147304">
                    <a:tc>
                      <a:txBody>
                        <a:bodyPr/>
                        <a:lstStyle/>
                        <a:p>
                          <a:endParaRPr lang="en-US"/>
                        </a:p>
                      </a:txBody>
                      <a:tcPr>
                        <a:blipFill>
                          <a:blip r:embed="rId3"/>
                          <a:stretch>
                            <a:fillRect l="-813" t="-85556" r="-575610" b="-192222"/>
                          </a:stretch>
                        </a:blipFill>
                      </a:tcPr>
                    </a:tc>
                    <a:tc>
                      <a:txBody>
                        <a:bodyPr/>
                        <a:lstStyle/>
                        <a:p>
                          <a:endParaRPr lang="en-US"/>
                        </a:p>
                      </a:txBody>
                      <a:tcPr>
                        <a:blipFill>
                          <a:blip r:embed="rId3"/>
                          <a:stretch>
                            <a:fillRect l="-32718" t="-85556" r="-86807" b="-192222"/>
                          </a:stretch>
                        </a:blipFill>
                      </a:tcPr>
                    </a:tc>
                    <a:tc>
                      <a:txBody>
                        <a:bodyPr/>
                        <a:lstStyle/>
                        <a:p>
                          <a:endParaRPr lang="en-US"/>
                        </a:p>
                      </a:txBody>
                      <a:tcPr>
                        <a:blipFill>
                          <a:blip r:embed="rId3"/>
                          <a:stretch>
                            <a:fillRect l="-154294" t="-85556" r="-920" b="-192222"/>
                          </a:stretch>
                        </a:blipFill>
                      </a:tcPr>
                    </a:tc>
                    <a:extLst>
                      <a:ext uri="{0D108BD9-81ED-4DB2-BD59-A6C34878D82A}">
                        <a16:rowId xmlns:a16="http://schemas.microsoft.com/office/drawing/2014/main" val="254286397"/>
                      </a:ext>
                    </a:extLst>
                  </a:tr>
                  <a:tr h="1070740">
                    <a:tc>
                      <a:txBody>
                        <a:bodyPr/>
                        <a:lstStyle/>
                        <a:p>
                          <a:endParaRPr lang="en-US"/>
                        </a:p>
                      </a:txBody>
                      <a:tcPr>
                        <a:blipFill>
                          <a:blip r:embed="rId3"/>
                          <a:stretch>
                            <a:fillRect l="-813" t="-196471" r="-575610" b="-103529"/>
                          </a:stretch>
                        </a:blipFill>
                      </a:tcPr>
                    </a:tc>
                    <a:tc>
                      <a:txBody>
                        <a:bodyPr/>
                        <a:lstStyle/>
                        <a:p>
                          <a:endParaRPr lang="en-US"/>
                        </a:p>
                      </a:txBody>
                      <a:tcPr>
                        <a:blipFill>
                          <a:blip r:embed="rId3"/>
                          <a:stretch>
                            <a:fillRect l="-32718" t="-196471" r="-86807" b="-103529"/>
                          </a:stretch>
                        </a:blipFill>
                      </a:tcPr>
                    </a:tc>
                    <a:tc>
                      <a:txBody>
                        <a:bodyPr/>
                        <a:lstStyle/>
                        <a:p>
                          <a:endParaRPr lang="en-US"/>
                        </a:p>
                      </a:txBody>
                      <a:tcPr>
                        <a:blipFill>
                          <a:blip r:embed="rId3"/>
                          <a:stretch>
                            <a:fillRect l="-154294" t="-196471" r="-920" b="-103529"/>
                          </a:stretch>
                        </a:blipFill>
                      </a:tcPr>
                    </a:tc>
                    <a:extLst>
                      <a:ext uri="{0D108BD9-81ED-4DB2-BD59-A6C34878D82A}">
                        <a16:rowId xmlns:a16="http://schemas.microsoft.com/office/drawing/2014/main" val="3739591143"/>
                      </a:ext>
                    </a:extLst>
                  </a:tr>
                  <a:tr h="1101299">
                    <a:tc>
                      <a:txBody>
                        <a:bodyPr/>
                        <a:lstStyle/>
                        <a:p>
                          <a:endParaRPr lang="en-US"/>
                        </a:p>
                      </a:txBody>
                      <a:tcPr>
                        <a:blipFill>
                          <a:blip r:embed="rId3"/>
                          <a:stretch>
                            <a:fillRect l="-813" t="-289655" r="-575610" b="-1149"/>
                          </a:stretch>
                        </a:blipFill>
                      </a:tcPr>
                    </a:tc>
                    <a:tc>
                      <a:txBody>
                        <a:bodyPr/>
                        <a:lstStyle/>
                        <a:p>
                          <a:endParaRPr lang="en-US"/>
                        </a:p>
                      </a:txBody>
                      <a:tcPr>
                        <a:blipFill>
                          <a:blip r:embed="rId3"/>
                          <a:stretch>
                            <a:fillRect l="-32718" t="-289655" r="-86807" b="-1149"/>
                          </a:stretch>
                        </a:blipFill>
                      </a:tcPr>
                    </a:tc>
                    <a:tc>
                      <a:txBody>
                        <a:bodyPr/>
                        <a:lstStyle/>
                        <a:p>
                          <a:endParaRPr lang="en-US"/>
                        </a:p>
                      </a:txBody>
                      <a:tcPr>
                        <a:blipFill>
                          <a:blip r:embed="rId3"/>
                          <a:stretch>
                            <a:fillRect l="-154294" t="-289655" r="-920" b="-1149"/>
                          </a:stretch>
                        </a:blipFill>
                      </a:tcPr>
                    </a:tc>
                    <a:extLst>
                      <a:ext uri="{0D108BD9-81ED-4DB2-BD59-A6C34878D82A}">
                        <a16:rowId xmlns:a16="http://schemas.microsoft.com/office/drawing/2014/main" val="2944974910"/>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9A4BC4-EECB-7914-71B3-7FC5C2B19272}"/>
                  </a:ext>
                </a:extLst>
              </p:cNvPr>
              <p:cNvSpPr txBox="1"/>
              <p:nvPr/>
            </p:nvSpPr>
            <p:spPr>
              <a:xfrm>
                <a:off x="8051162" y="5601500"/>
                <a:ext cx="3569054" cy="461665"/>
              </a:xfrm>
              <a:prstGeom prst="rect">
                <a:avLst/>
              </a:prstGeom>
              <a:noFill/>
            </p:spPr>
            <p:txBody>
              <a:bodyPr wrap="none" rtlCol="0">
                <a:spAutoFit/>
              </a:bodyPr>
              <a:lstStyle/>
              <a:p>
                <a:pPr algn="l"/>
                <a:r>
                  <a:rPr lang="en-US" sz="2400" dirty="0">
                    <a:latin typeface="Candara" panose="020E0502030303020204" pitchFamily="34" charset="0"/>
                  </a:rPr>
                  <a:t>*Hiding factors poly in </a:t>
                </a:r>
                <a14:m>
                  <m:oMath xmlns:m="http://schemas.openxmlformats.org/officeDocument/2006/math">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oMath>
                </a14:m>
                <a:endParaRPr lang="en-US" sz="2400" dirty="0" err="1">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E59A4BC4-EECB-7914-71B3-7FC5C2B19272}"/>
                  </a:ext>
                </a:extLst>
              </p:cNvPr>
              <p:cNvSpPr txBox="1">
                <a:spLocks noRot="1" noChangeAspect="1" noMove="1" noResize="1" noEditPoints="1" noAdjustHandles="1" noChangeArrowheads="1" noChangeShapeType="1" noTextEdit="1"/>
              </p:cNvSpPr>
              <p:nvPr/>
            </p:nvSpPr>
            <p:spPr>
              <a:xfrm>
                <a:off x="8051162" y="5601500"/>
                <a:ext cx="3569054" cy="461665"/>
              </a:xfrm>
              <a:prstGeom prst="rect">
                <a:avLst/>
              </a:prstGeom>
              <a:blipFill>
                <a:blip r:embed="rId4"/>
                <a:stretch>
                  <a:fillRect l="-2847" t="-8108" b="-2973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96225C6-A8CD-13F1-13AF-4E8FC8F9A150}"/>
              </a:ext>
            </a:extLst>
          </p:cNvPr>
          <p:cNvSpPr/>
          <p:nvPr/>
        </p:nvSpPr>
        <p:spPr>
          <a:xfrm>
            <a:off x="2705060" y="2104201"/>
            <a:ext cx="4136864" cy="127461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7" name="TextBox 6">
            <a:extLst>
              <a:ext uri="{FF2B5EF4-FFF2-40B4-BE49-F238E27FC236}">
                <a16:creationId xmlns:a16="http://schemas.microsoft.com/office/drawing/2014/main" id="{BC601255-7A31-63C7-2A27-9A12AC6FD85C}"/>
              </a:ext>
            </a:extLst>
          </p:cNvPr>
          <p:cNvSpPr txBox="1"/>
          <p:nvPr/>
        </p:nvSpPr>
        <p:spPr>
          <a:xfrm>
            <a:off x="2741738" y="1643997"/>
            <a:ext cx="816249" cy="461665"/>
          </a:xfrm>
          <a:prstGeom prst="rect">
            <a:avLst/>
          </a:prstGeom>
          <a:noFill/>
        </p:spPr>
        <p:txBody>
          <a:bodyPr wrap="none" rtlCol="0">
            <a:spAutoFit/>
          </a:bodyPr>
          <a:lstStyle/>
          <a:p>
            <a:pPr algn="l"/>
            <a:r>
              <a:rPr lang="en-US" sz="2400" b="1" dirty="0">
                <a:solidFill>
                  <a:srgbClr val="FF0000"/>
                </a:solidFill>
                <a:latin typeface="Candara" panose="020E0502030303020204" pitchFamily="34" charset="0"/>
              </a:rPr>
              <a:t>Next</a:t>
            </a:r>
          </a:p>
        </p:txBody>
      </p:sp>
      <p:sp>
        <p:nvSpPr>
          <p:cNvPr id="8" name="TextBox 7">
            <a:extLst>
              <a:ext uri="{FF2B5EF4-FFF2-40B4-BE49-F238E27FC236}">
                <a16:creationId xmlns:a16="http://schemas.microsoft.com/office/drawing/2014/main" id="{F790DC44-5040-F40B-2DF0-6BB970F8016F}"/>
              </a:ext>
            </a:extLst>
          </p:cNvPr>
          <p:cNvSpPr txBox="1"/>
          <p:nvPr/>
        </p:nvSpPr>
        <p:spPr>
          <a:xfrm>
            <a:off x="6937461" y="2809961"/>
            <a:ext cx="673582" cy="461665"/>
          </a:xfrm>
          <a:prstGeom prst="rect">
            <a:avLst/>
          </a:prstGeom>
          <a:noFill/>
        </p:spPr>
        <p:txBody>
          <a:bodyPr wrap="none" rtlCol="0">
            <a:spAutoFit/>
          </a:bodyPr>
          <a:lstStyle/>
          <a:p>
            <a:pPr algn="l"/>
            <a:r>
              <a:rPr lang="en-US" sz="2400" b="1" dirty="0">
                <a:latin typeface="Candara" panose="020E0502030303020204" pitchFamily="34" charset="0"/>
              </a:rPr>
              <a:t>gap</a:t>
            </a:r>
          </a:p>
        </p:txBody>
      </p:sp>
      <p:sp>
        <p:nvSpPr>
          <p:cNvPr id="9" name="TextBox 8">
            <a:extLst>
              <a:ext uri="{FF2B5EF4-FFF2-40B4-BE49-F238E27FC236}">
                <a16:creationId xmlns:a16="http://schemas.microsoft.com/office/drawing/2014/main" id="{E1BC2357-CB1A-A616-A418-CFA1216BA783}"/>
              </a:ext>
            </a:extLst>
          </p:cNvPr>
          <p:cNvSpPr txBox="1"/>
          <p:nvPr/>
        </p:nvSpPr>
        <p:spPr>
          <a:xfrm>
            <a:off x="6937461" y="3586375"/>
            <a:ext cx="673582" cy="461665"/>
          </a:xfrm>
          <a:prstGeom prst="rect">
            <a:avLst/>
          </a:prstGeom>
          <a:noFill/>
        </p:spPr>
        <p:txBody>
          <a:bodyPr wrap="none" rtlCol="0">
            <a:spAutoFit/>
          </a:bodyPr>
          <a:lstStyle/>
          <a:p>
            <a:pPr algn="l"/>
            <a:r>
              <a:rPr lang="en-US" sz="2400" b="1" dirty="0">
                <a:latin typeface="Candara" panose="020E0502030303020204" pitchFamily="34" charset="0"/>
              </a:rPr>
              <a:t>gap</a:t>
            </a:r>
          </a:p>
        </p:txBody>
      </p:sp>
      <p:sp>
        <p:nvSpPr>
          <p:cNvPr id="10" name="TextBox 9">
            <a:extLst>
              <a:ext uri="{FF2B5EF4-FFF2-40B4-BE49-F238E27FC236}">
                <a16:creationId xmlns:a16="http://schemas.microsoft.com/office/drawing/2014/main" id="{905DB711-506D-294D-4A59-14433B07CD82}"/>
              </a:ext>
            </a:extLst>
          </p:cNvPr>
          <p:cNvSpPr txBox="1"/>
          <p:nvPr/>
        </p:nvSpPr>
        <p:spPr>
          <a:xfrm>
            <a:off x="6924385" y="4446830"/>
            <a:ext cx="673582" cy="461665"/>
          </a:xfrm>
          <a:prstGeom prst="rect">
            <a:avLst/>
          </a:prstGeom>
          <a:noFill/>
        </p:spPr>
        <p:txBody>
          <a:bodyPr wrap="none" rtlCol="0">
            <a:spAutoFit/>
          </a:bodyPr>
          <a:lstStyle/>
          <a:p>
            <a:pPr algn="l"/>
            <a:r>
              <a:rPr lang="en-US" sz="2400" b="1" dirty="0">
                <a:latin typeface="Candara" panose="020E0502030303020204" pitchFamily="34" charset="0"/>
              </a:rPr>
              <a:t>gap</a:t>
            </a:r>
          </a:p>
        </p:txBody>
      </p:sp>
      <p:sp>
        <p:nvSpPr>
          <p:cNvPr id="11" name="Rectangle 10">
            <a:extLst>
              <a:ext uri="{FF2B5EF4-FFF2-40B4-BE49-F238E27FC236}">
                <a16:creationId xmlns:a16="http://schemas.microsoft.com/office/drawing/2014/main" id="{B887BBEE-CD83-90DC-2CDD-56155FE9CB2A}"/>
              </a:ext>
            </a:extLst>
          </p:cNvPr>
          <p:cNvSpPr/>
          <p:nvPr/>
        </p:nvSpPr>
        <p:spPr>
          <a:xfrm>
            <a:off x="2705060" y="3488420"/>
            <a:ext cx="4136864" cy="2005917"/>
          </a:xfrm>
          <a:prstGeom prst="rect">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4" name="Rectangle 13">
            <a:extLst>
              <a:ext uri="{FF2B5EF4-FFF2-40B4-BE49-F238E27FC236}">
                <a16:creationId xmlns:a16="http://schemas.microsoft.com/office/drawing/2014/main" id="{446EFD9E-5629-08D4-C5F0-3B70F1667DAF}"/>
              </a:ext>
            </a:extLst>
          </p:cNvPr>
          <p:cNvSpPr/>
          <p:nvPr/>
        </p:nvSpPr>
        <p:spPr>
          <a:xfrm>
            <a:off x="7927895" y="2279157"/>
            <a:ext cx="2810127" cy="924706"/>
          </a:xfrm>
          <a:prstGeom prst="rect">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5" name="Rectangle 14">
            <a:extLst>
              <a:ext uri="{FF2B5EF4-FFF2-40B4-BE49-F238E27FC236}">
                <a16:creationId xmlns:a16="http://schemas.microsoft.com/office/drawing/2014/main" id="{9F6A9B46-E4C8-E0B5-F3AF-1CA2E165B2ED}"/>
              </a:ext>
            </a:extLst>
          </p:cNvPr>
          <p:cNvSpPr/>
          <p:nvPr/>
        </p:nvSpPr>
        <p:spPr>
          <a:xfrm>
            <a:off x="7919442" y="3477975"/>
            <a:ext cx="2810127" cy="924706"/>
          </a:xfrm>
          <a:prstGeom prst="rect">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17" name="TextBox 16">
            <a:extLst>
              <a:ext uri="{FF2B5EF4-FFF2-40B4-BE49-F238E27FC236}">
                <a16:creationId xmlns:a16="http://schemas.microsoft.com/office/drawing/2014/main" id="{8F541A82-AD2F-8272-0006-722E6EF2D54F}"/>
              </a:ext>
            </a:extLst>
          </p:cNvPr>
          <p:cNvSpPr txBox="1"/>
          <p:nvPr/>
        </p:nvSpPr>
        <p:spPr>
          <a:xfrm>
            <a:off x="2741738" y="5601500"/>
            <a:ext cx="1487908" cy="461665"/>
          </a:xfrm>
          <a:prstGeom prst="rect">
            <a:avLst/>
          </a:prstGeom>
          <a:noFill/>
          <a:ln w="28575">
            <a:noFill/>
          </a:ln>
        </p:spPr>
        <p:txBody>
          <a:bodyPr wrap="none" rtlCol="0">
            <a:spAutoFit/>
          </a:bodyPr>
          <a:lstStyle/>
          <a:p>
            <a:pPr algn="l"/>
            <a:r>
              <a:rPr lang="en-US" sz="2400" b="1" dirty="0">
                <a:solidFill>
                  <a:schemeClr val="accent6">
                    <a:lumMod val="50000"/>
                  </a:schemeClr>
                </a:solidFill>
                <a:latin typeface="Candara" panose="020E0502030303020204" pitchFamily="34" charset="0"/>
              </a:rPr>
              <a:t>See paper</a:t>
            </a:r>
          </a:p>
        </p:txBody>
      </p:sp>
    </p:spTree>
    <p:extLst>
      <p:ext uri="{BB962C8B-B14F-4D97-AF65-F5344CB8AC3E}">
        <p14:creationId xmlns:p14="http://schemas.microsoft.com/office/powerpoint/2010/main" val="268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p:bldP spid="8" grpId="0"/>
      <p:bldP spid="9" grpId="0"/>
      <p:bldP spid="10" grpId="0"/>
      <p:bldP spid="11" grpId="0" animBg="1"/>
      <p:bldP spid="14" grpId="0" animBg="1"/>
      <p:bldP spid="15"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99CF14A-0797-A11F-BB93-E7F53422E2C3}"/>
                  </a:ext>
                </a:extLst>
              </p:cNvPr>
              <p:cNvSpPr>
                <a:spLocks noGrp="1"/>
              </p:cNvSpPr>
              <p:nvPr>
                <p:ph type="title"/>
              </p:nvPr>
            </p:nvSpPr>
            <p:spPr/>
            <p:txBody>
              <a:bodyPr/>
              <a:lstStyle/>
              <a:p>
                <a:r>
                  <a:rPr lang="en-US" dirty="0"/>
                  <a:t>Attack for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oMath>
                </a14:m>
                <a:endParaRPr lang="en-US" dirty="0"/>
              </a:p>
            </p:txBody>
          </p:sp>
        </mc:Choice>
        <mc:Fallback xmlns="">
          <p:sp>
            <p:nvSpPr>
              <p:cNvPr id="2" name="Title 1">
                <a:extLst>
                  <a:ext uri="{FF2B5EF4-FFF2-40B4-BE49-F238E27FC236}">
                    <a16:creationId xmlns:a16="http://schemas.microsoft.com/office/drawing/2014/main" id="{A99CF14A-0797-A11F-BB93-E7F53422E2C3}"/>
                  </a:ext>
                </a:extLst>
              </p:cNvPr>
              <p:cNvSpPr>
                <a:spLocks noGrp="1" noRot="1" noChangeAspect="1" noMove="1" noResize="1" noEditPoints="1" noAdjustHandles="1" noChangeArrowheads="1" noChangeShapeType="1" noTextEdit="1"/>
              </p:cNvSpPr>
              <p:nvPr>
                <p:ph type="title"/>
              </p:nvPr>
            </p:nvSpPr>
            <p:spPr>
              <a:blipFill>
                <a:blip r:embed="rId3"/>
                <a:stretch>
                  <a:fillRect l="-156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22FE2D-F949-8206-467A-11A07A18F37E}"/>
                  </a:ext>
                </a:extLst>
              </p:cNvPr>
              <p:cNvSpPr txBox="1"/>
              <p:nvPr/>
            </p:nvSpPr>
            <p:spPr>
              <a:xfrm>
                <a:off x="800100" y="1181100"/>
                <a:ext cx="6591163" cy="1503489"/>
              </a:xfrm>
              <a:prstGeom prst="rect">
                <a:avLst/>
              </a:prstGeom>
              <a:solidFill>
                <a:srgbClr val="FFD579">
                  <a:alpha val="14902"/>
                </a:srgbClr>
              </a:solidFill>
              <a:ln>
                <a:solidFill>
                  <a:srgbClr val="FF0000"/>
                </a:solidFill>
              </a:ln>
            </p:spPr>
            <p:txBody>
              <a:bodyPr wrap="square" rtlCol="0">
                <a:spAutoFit/>
              </a:bodyPr>
              <a:lstStyle/>
              <a:p>
                <a:pPr algn="l"/>
                <a:r>
                  <a:rPr lang="en-US" sz="2400" b="1" dirty="0">
                    <a:solidFill>
                      <a:srgbClr val="FF0000"/>
                    </a:solidFill>
                    <a:latin typeface="Candara" panose="020E0502030303020204" pitchFamily="34" charset="0"/>
                  </a:rPr>
                  <a:t>Theorem. [this work]</a:t>
                </a: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,1</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2</m:t>
                                          </m:r>
                                        </m:num>
                                        <m:den>
                                          <m:r>
                                            <a:rPr lang="en-US" sz="2400" i="1">
                                              <a:solidFill>
                                                <a:srgbClr val="002060"/>
                                              </a:solidFill>
                                              <a:latin typeface="Cambria Math" panose="02040503050406030204" pitchFamily="18" charset="0"/>
                                            </a:rPr>
                                            <m:t>3</m:t>
                                          </m:r>
                                        </m:den>
                                      </m:f>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e>
                                    <m:sup>
                                      <m:r>
                                        <a:rPr lang="en-US" sz="2400" b="0" i="1" smtClean="0">
                                          <a:solidFill>
                                            <a:srgbClr val="002060"/>
                                          </a:solidFill>
                                          <a:latin typeface="Cambria Math" panose="02040503050406030204" pitchFamily="18" charset="0"/>
                                        </a:rPr>
                                        <m:t>2</m:t>
                                      </m:r>
                                    </m:sup>
                                  </m:sSup>
                                </m:e>
                              </m:d>
                            </m:e>
                          </m:func>
                        </m:e>
                      </m:d>
                    </m:oMath>
                  </m:oMathPara>
                </a14:m>
                <a:endParaRPr lang="en-US" sz="2400" dirty="0">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4922FE2D-F949-8206-467A-11A07A18F37E}"/>
                  </a:ext>
                </a:extLst>
              </p:cNvPr>
              <p:cNvSpPr txBox="1">
                <a:spLocks noRot="1" noChangeAspect="1" noMove="1" noResize="1" noEditPoints="1" noAdjustHandles="1" noChangeArrowheads="1" noChangeShapeType="1" noTextEdit="1"/>
              </p:cNvSpPr>
              <p:nvPr/>
            </p:nvSpPr>
            <p:spPr>
              <a:xfrm>
                <a:off x="800100" y="1181100"/>
                <a:ext cx="6591163" cy="1503489"/>
              </a:xfrm>
              <a:prstGeom prst="rect">
                <a:avLst/>
              </a:prstGeom>
              <a:blipFill>
                <a:blip r:embed="rId4"/>
                <a:stretch>
                  <a:fillRect l="-1344" t="-250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AF88E14-ED87-13F7-6E90-0AE4378C2897}"/>
                  </a:ext>
                </a:extLst>
              </p:cNvPr>
              <p:cNvSpPr txBox="1"/>
              <p:nvPr/>
            </p:nvSpPr>
            <p:spPr>
              <a:xfrm>
                <a:off x="974497" y="2908261"/>
                <a:ext cx="3433504" cy="11333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𝜀</m:t>
                          </m:r>
                        </m:e>
                        <m:sub>
                          <m:r>
                            <a:rPr lang="en-US" sz="2400" b="0" i="1" smtClean="0">
                              <a:solidFill>
                                <a:srgbClr val="002060"/>
                              </a:solidFill>
                              <a:latin typeface="Cambria Math" panose="02040503050406030204" pitchFamily="18" charset="0"/>
                            </a:rPr>
                            <m:t>𝐻</m:t>
                          </m:r>
                        </m:sub>
                      </m:sSub>
                      <m:r>
                        <a:rPr lang="en-US" sz="2400" b="0" i="1" smtClean="0">
                          <a:solidFill>
                            <a:srgbClr val="002060"/>
                          </a:solidFill>
                          <a:latin typeface="Cambria Math" panose="02040503050406030204" pitchFamily="18" charset="0"/>
                        </a:rPr>
                        <m:t>≔</m:t>
                      </m:r>
                      <m:func>
                        <m:funcPr>
                          <m:ctrlPr>
                            <a:rPr lang="en-US" sz="2400" b="0" i="1" smtClean="0">
                              <a:solidFill>
                                <a:srgbClr val="002060"/>
                              </a:solidFill>
                              <a:latin typeface="Cambria Math" panose="02040503050406030204" pitchFamily="18" charset="0"/>
                            </a:rPr>
                          </m:ctrlPr>
                        </m:funcPr>
                        <m:fName>
                          <m:r>
                            <m:rPr>
                              <m:sty m:val="p"/>
                            </m:rPr>
                            <a:rPr lang="en-US" sz="2400" b="0" i="0" smtClean="0">
                              <a:solidFill>
                                <a:srgbClr val="002060"/>
                              </a:solidFill>
                              <a:latin typeface="Cambria Math" panose="02040503050406030204" pitchFamily="18" charset="0"/>
                            </a:rPr>
                            <m:t>min</m:t>
                          </m:r>
                        </m:fName>
                        <m:e>
                          <m:d>
                            <m:dPr>
                              <m:begChr m:val="{"/>
                              <m:endChr m:val="}"/>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𝑆</m:t>
                                              </m:r>
                                            </m:e>
                                            <m:sup>
                                              <m:r>
                                                <a:rPr lang="en-US" sz="2400" b="0" i="1" smtClean="0">
                                                  <a:solidFill>
                                                    <a:srgbClr val="002060"/>
                                                  </a:solidFill>
                                                  <a:latin typeface="Cambria Math" panose="02040503050406030204" pitchFamily="18" charset="0"/>
                                                </a:rPr>
                                                <m:t>2</m:t>
                                              </m:r>
                                            </m:sup>
                                          </m:sSup>
                                          <m:r>
                                            <a:rPr lang="en-US" sz="2400" b="0" i="1" smtClean="0">
                                              <a:solidFill>
                                                <a:srgbClr val="002060"/>
                                              </a:solidFill>
                                              <a:latin typeface="Cambria Math" panose="02040503050406030204" pitchFamily="18" charset="0"/>
                                            </a:rPr>
                                            <m:t>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2</m:t>
                                              </m:r>
                                              <m:r>
                                                <a:rPr lang="en-US" sz="2400" b="0" i="1" smtClean="0">
                                                  <a:solidFill>
                                                    <a:srgbClr val="002060"/>
                                                  </a:solidFill>
                                                  <a:latin typeface="Cambria Math" panose="02040503050406030204" pitchFamily="18" charset="0"/>
                                                </a:rPr>
                                                <m:t>𝑐</m:t>
                                              </m:r>
                                            </m:sup>
                                          </m:sSup>
                                        </m:den>
                                      </m:f>
                                    </m:e>
                                  </m:d>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3</m:t>
                                      </m:r>
                                    </m:den>
                                  </m:f>
                                </m:sup>
                              </m:sSup>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m:rPr>
                                          <m:sty m:val="p"/>
                                        </m:rPr>
                                        <a:rPr lang="en-US" sz="2400" b="0" i="0" smtClean="0">
                                          <a:solidFill>
                                            <a:srgbClr val="002060"/>
                                          </a:solidFill>
                                          <a:latin typeface="Cambria Math" panose="02040503050406030204" pitchFamily="18" charset="0"/>
                                        </a:rPr>
                                        <m:t>c</m:t>
                                      </m:r>
                                    </m:sup>
                                  </m:sSup>
                                </m:den>
                              </m:f>
                            </m:e>
                          </m:d>
                          <m:r>
                            <a:rPr lang="en-US" sz="2400" b="0" i="1" smtClean="0">
                              <a:solidFill>
                                <a:srgbClr val="002060"/>
                              </a:solidFill>
                              <a:latin typeface="Cambria Math" panose="02040503050406030204" pitchFamily="18" charset="0"/>
                            </a:rPr>
                            <m:t> </m:t>
                          </m:r>
                        </m:e>
                      </m:func>
                    </m:oMath>
                  </m:oMathPara>
                </a14:m>
                <a:endParaRPr lang="en-US" sz="2400" dirty="0" err="1">
                  <a:solidFill>
                    <a:srgbClr val="002060"/>
                  </a:solidFill>
                  <a:latin typeface="Candara" panose="020E0502030303020204" pitchFamily="34" charset="0"/>
                </a:endParaRPr>
              </a:p>
            </p:txBody>
          </p:sp>
        </mc:Choice>
        <mc:Fallback xmlns="">
          <p:sp>
            <p:nvSpPr>
              <p:cNvPr id="23" name="TextBox 22">
                <a:extLst>
                  <a:ext uri="{FF2B5EF4-FFF2-40B4-BE49-F238E27FC236}">
                    <a16:creationId xmlns:a16="http://schemas.microsoft.com/office/drawing/2014/main" id="{FAF88E14-ED87-13F7-6E90-0AE4378C2897}"/>
                  </a:ext>
                </a:extLst>
              </p:cNvPr>
              <p:cNvSpPr txBox="1">
                <a:spLocks noRot="1" noChangeAspect="1" noMove="1" noResize="1" noEditPoints="1" noAdjustHandles="1" noChangeArrowheads="1" noChangeShapeType="1" noTextEdit="1"/>
              </p:cNvSpPr>
              <p:nvPr/>
            </p:nvSpPr>
            <p:spPr>
              <a:xfrm>
                <a:off x="974497" y="2908261"/>
                <a:ext cx="3433504" cy="1133387"/>
              </a:xfrm>
              <a:prstGeom prst="rect">
                <a:avLst/>
              </a:prstGeom>
              <a:blipFill>
                <a:blip r:embed="rId6"/>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F4A94C0A-39F3-5DB1-19BB-A06B8052A23C}"/>
              </a:ext>
            </a:extLst>
          </p:cNvPr>
          <p:cNvCxnSpPr>
            <a:cxnSpLocks/>
            <a:stCxn id="39" idx="6"/>
            <a:endCxn id="21" idx="0"/>
          </p:cNvCxnSpPr>
          <p:nvPr/>
        </p:nvCxnSpPr>
        <p:spPr>
          <a:xfrm>
            <a:off x="4834416" y="3610178"/>
            <a:ext cx="2693904" cy="1421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F97BC2-FC90-5BD7-F28E-29A6949EEDD8}"/>
              </a:ext>
            </a:extLst>
          </p:cNvPr>
          <p:cNvSpPr txBox="1"/>
          <p:nvPr/>
        </p:nvSpPr>
        <p:spPr>
          <a:xfrm>
            <a:off x="3438899" y="5031972"/>
            <a:ext cx="8178842" cy="461665"/>
          </a:xfrm>
          <a:prstGeom prst="rect">
            <a:avLst/>
          </a:prstGeom>
          <a:noFill/>
        </p:spPr>
        <p:txBody>
          <a:bodyPr wrap="none" rtlCol="0">
            <a:spAutoFit/>
          </a:bodyPr>
          <a:lstStyle/>
          <a:p>
            <a:pPr algn="l"/>
            <a:r>
              <a:rPr lang="en-US" sz="2400" dirty="0">
                <a:latin typeface="Candara" panose="020E0502030303020204" pitchFamily="34" charset="0"/>
              </a:rPr>
              <a:t>advantage for Hellman’s attack for random function inversion</a:t>
            </a:r>
          </a:p>
        </p:txBody>
      </p:sp>
      <p:sp>
        <p:nvSpPr>
          <p:cNvPr id="39" name="Oval 38">
            <a:extLst>
              <a:ext uri="{FF2B5EF4-FFF2-40B4-BE49-F238E27FC236}">
                <a16:creationId xmlns:a16="http://schemas.microsoft.com/office/drawing/2014/main" id="{8C95BB11-86FA-E213-1249-54F99A829EA6}"/>
              </a:ext>
            </a:extLst>
          </p:cNvPr>
          <p:cNvSpPr/>
          <p:nvPr/>
        </p:nvSpPr>
        <p:spPr>
          <a:xfrm>
            <a:off x="838200" y="2829820"/>
            <a:ext cx="3996216" cy="1560715"/>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263756A-823F-D84A-1F1F-B434E9F356D3}"/>
                  </a:ext>
                </a:extLst>
              </p:cNvPr>
              <p:cNvSpPr txBox="1"/>
              <p:nvPr/>
            </p:nvSpPr>
            <p:spPr>
              <a:xfrm>
                <a:off x="800100" y="1151590"/>
                <a:ext cx="7687604" cy="1503489"/>
              </a:xfrm>
              <a:prstGeom prst="rect">
                <a:avLst/>
              </a:prstGeom>
              <a:solidFill>
                <a:srgbClr val="FFD579">
                  <a:alpha val="14902"/>
                </a:srgbClr>
              </a:solidFill>
              <a:ln>
                <a:solidFill>
                  <a:srgbClr val="FF0000"/>
                </a:solidFill>
              </a:ln>
            </p:spPr>
            <p:txBody>
              <a:bodyPr wrap="square" rtlCol="0">
                <a:spAutoFit/>
              </a:bodyPr>
              <a:lstStyle/>
              <a:p>
                <a:pPr algn="l"/>
                <a:r>
                  <a:rPr lang="en-US" sz="2400" b="1" dirty="0">
                    <a:solidFill>
                      <a:srgbClr val="FF0000"/>
                    </a:solidFill>
                    <a:latin typeface="Candara" panose="020E0502030303020204" pitchFamily="34" charset="0"/>
                  </a:rPr>
                  <a:t>Theorem. [this work]</a:t>
                </a:r>
              </a:p>
              <a:p>
                <a:pPr/>
                <a14:m>
                  <m:oMathPara xmlns:m="http://schemas.openxmlformats.org/officeDocument/2006/math">
                    <m:oMathParaPr>
                      <m:jc m:val="centerGroup"/>
                    </m:oMathParaPr>
                    <m:oMath xmlns:m="http://schemas.openxmlformats.org/officeDocument/2006/math">
                      <m:r>
                        <m:rPr>
                          <m:nor/>
                        </m:rPr>
                        <a:rPr lang="en-US" sz="240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,1</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Ω</m:t>
                      </m:r>
                      <m:d>
                        <m:dPr>
                          <m:ctrlPr>
                            <a:rPr lang="en-US" sz="2400" b="0" i="1" smtClean="0">
                              <a:solidFill>
                                <a:srgbClr val="002060"/>
                              </a:solidFill>
                              <a:latin typeface="Cambria Math" panose="02040503050406030204" pitchFamily="18" charset="0"/>
                            </a:rPr>
                          </m:ctrlPr>
                        </m:dPr>
                        <m:e>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i="1">
                                                      <a:solidFill>
                                                        <a:srgbClr val="002060"/>
                                                      </a:solidFill>
                                                      <a:latin typeface="Cambria Math" panose="02040503050406030204" pitchFamily="18" charset="0"/>
                                                    </a:rPr>
                                                    <m:t>2</m:t>
                                                  </m:r>
                                                  <m:r>
                                                    <a:rPr lang="en-US" sz="2400" i="1">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2</m:t>
                                          </m:r>
                                        </m:num>
                                        <m:den>
                                          <m:r>
                                            <a:rPr lang="en-US" sz="2400" i="1">
                                              <a:solidFill>
                                                <a:srgbClr val="002060"/>
                                              </a:solidFill>
                                              <a:latin typeface="Cambria Math" panose="02040503050406030204" pitchFamily="18" charset="0"/>
                                            </a:rPr>
                                            <m:t>3</m:t>
                                          </m:r>
                                        </m:den>
                                      </m:f>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𝑆𝑇</m:t>
                                              </m:r>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e>
                                    <m:sup>
                                      <m:r>
                                        <a:rPr lang="en-US" sz="2400" b="0" i="1" smtClean="0">
                                          <a:solidFill>
                                            <a:srgbClr val="002060"/>
                                          </a:solidFill>
                                          <a:latin typeface="Cambria Math" panose="02040503050406030204" pitchFamily="18" charset="0"/>
                                        </a:rPr>
                                        <m:t>2</m:t>
                                      </m:r>
                                    </m:sup>
                                  </m:sSup>
                                </m:e>
                              </m:d>
                            </m:e>
                          </m:func>
                        </m:e>
                      </m:d>
                      <m:r>
                        <a:rPr lang="en-US" sz="2400" b="0" i="1"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Ω</m:t>
                      </m:r>
                      <m:r>
                        <a:rPr lang="en-US" sz="2400" b="0" i="1" smtClean="0">
                          <a:solidFill>
                            <a:srgbClr val="002060"/>
                          </a:solidFill>
                          <a:latin typeface="Cambria Math" panose="02040503050406030204" pitchFamily="18" charset="0"/>
                        </a:rPr>
                        <m:t>(</m:t>
                      </m:r>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𝜀</m:t>
                          </m:r>
                        </m:e>
                        <m:sub>
                          <m:r>
                            <a:rPr lang="en-US" sz="2400" b="0" i="1" smtClean="0">
                              <a:solidFill>
                                <a:srgbClr val="002060"/>
                              </a:solidFill>
                              <a:latin typeface="Cambria Math" panose="02040503050406030204" pitchFamily="18" charset="0"/>
                            </a:rPr>
                            <m:t>𝐻</m:t>
                          </m:r>
                        </m:sub>
                        <m:sup>
                          <m:r>
                            <a:rPr lang="en-US" sz="2400" b="0" i="1" smtClean="0">
                              <a:solidFill>
                                <a:srgbClr val="002060"/>
                              </a:solidFill>
                              <a:latin typeface="Cambria Math" panose="02040503050406030204" pitchFamily="18" charset="0"/>
                            </a:rPr>
                            <m:t>2</m:t>
                          </m:r>
                        </m:sup>
                      </m:sSubSup>
                      <m:r>
                        <a:rPr lang="en-US" sz="2400" b="0" i="1" smtClean="0">
                          <a:solidFill>
                            <a:srgbClr val="002060"/>
                          </a:solidFill>
                          <a:latin typeface="Cambria Math" panose="02040503050406030204" pitchFamily="18" charset="0"/>
                        </a:rPr>
                        <m:t>)</m:t>
                      </m:r>
                    </m:oMath>
                  </m:oMathPara>
                </a14:m>
                <a:endParaRPr lang="en-US" sz="2400" dirty="0">
                  <a:latin typeface="Candara" panose="020E0502030303020204" pitchFamily="34" charset="0"/>
                </a:endParaRPr>
              </a:p>
            </p:txBody>
          </p:sp>
        </mc:Choice>
        <mc:Fallback>
          <p:sp>
            <p:nvSpPr>
              <p:cNvPr id="3" name="TextBox 2">
                <a:extLst>
                  <a:ext uri="{FF2B5EF4-FFF2-40B4-BE49-F238E27FC236}">
                    <a16:creationId xmlns:a16="http://schemas.microsoft.com/office/drawing/2014/main" id="{3263756A-823F-D84A-1F1F-B434E9F356D3}"/>
                  </a:ext>
                </a:extLst>
              </p:cNvPr>
              <p:cNvSpPr txBox="1">
                <a:spLocks noRot="1" noChangeAspect="1" noMove="1" noResize="1" noEditPoints="1" noAdjustHandles="1" noChangeArrowheads="1" noChangeShapeType="1" noTextEdit="1"/>
              </p:cNvSpPr>
              <p:nvPr/>
            </p:nvSpPr>
            <p:spPr>
              <a:xfrm>
                <a:off x="800100" y="1151590"/>
                <a:ext cx="7687604" cy="1503489"/>
              </a:xfrm>
              <a:prstGeom prst="rect">
                <a:avLst/>
              </a:prstGeom>
              <a:blipFill>
                <a:blip r:embed="rId7"/>
                <a:stretch>
                  <a:fillRect l="-1153" t="-3333"/>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0614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3" grpId="0"/>
      <p:bldP spid="21" grpId="0"/>
      <p:bldP spid="3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81E750-9BBD-3891-C3E2-9B0DEEF18C88}"/>
              </a:ext>
            </a:extLst>
          </p:cNvPr>
          <p:cNvSpPr>
            <a:spLocks noGrp="1"/>
          </p:cNvSpPr>
          <p:nvPr>
            <p:ph type="sldNum" sz="quarter" idx="12"/>
          </p:nvPr>
        </p:nvSpPr>
        <p:spPr/>
        <p:txBody>
          <a:bodyPr/>
          <a:lstStyle/>
          <a:p>
            <a:fld id="{C7ABA984-2DFB-1240-9A7E-58F7E0AF05BD}" type="slidenum">
              <a:rPr lang="en-US" smtClean="0"/>
              <a:t>18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6A8BB8-660E-F818-8169-BD7B53164EB4}"/>
                  </a:ext>
                </a:extLst>
              </p:cNvPr>
              <p:cNvSpPr txBox="1"/>
              <p:nvPr/>
            </p:nvSpPr>
            <p:spPr>
              <a:xfrm>
                <a:off x="800100" y="1213772"/>
                <a:ext cx="6289735" cy="461665"/>
              </a:xfrm>
              <a:prstGeom prst="rect">
                <a:avLst/>
              </a:prstGeom>
              <a:noFill/>
            </p:spPr>
            <p:txBody>
              <a:bodyPr wrap="none" rtlCol="0">
                <a:spAutoFit/>
              </a:bodyPr>
              <a:lstStyle/>
              <a:p>
                <a:r>
                  <a:rPr lang="en-US" sz="2400" b="1" dirty="0">
                    <a:solidFill>
                      <a:srgbClr val="FF0000"/>
                    </a:solidFill>
                    <a:latin typeface="Candara" panose="020E0502030303020204" pitchFamily="34" charset="0"/>
                  </a:rPr>
                  <a:t>Goal:</a:t>
                </a:r>
                <a:r>
                  <a:rPr lang="en-US" sz="2400" dirty="0">
                    <a:latin typeface="Candara" panose="020E0502030303020204" pitchFamily="34" charset="0"/>
                  </a:rPr>
                  <a:t> Find </a:t>
                </a:r>
                <a14:m>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a14:m>
                <a:r>
                  <a:rPr lang="en-US" sz="2400" dirty="0">
                    <a:latin typeface="Candara" panose="020E0502030303020204" pitchFamily="34" charset="0"/>
                  </a:rPr>
                  <a:t> s.t. </a:t>
                </a:r>
                <a14:m>
                  <m:oMath xmlns:m="http://schemas.openxmlformats.org/officeDocument/2006/math">
                    <m:r>
                      <m:rPr>
                        <m:sty m:val="p"/>
                      </m:rPr>
                      <a:rPr lang="en-US" sz="2400" smtClean="0">
                        <a:solidFill>
                          <a:srgbClr val="002060"/>
                        </a:solidFill>
                        <a:latin typeface="Cambria Math" panose="02040503050406030204" pitchFamily="18" charset="0"/>
                      </a:rPr>
                      <m:t>Π</m:t>
                    </m:r>
                    <m:d>
                      <m:dPr>
                        <m:ctrlPr>
                          <a:rPr lang="en-US" sz="2400" i="1">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i="1">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e>
                    </m:d>
                    <m:d>
                      <m:dPr>
                        <m:begChr m:val="["/>
                        <m:endChr m:val="]"/>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1</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Π</m:t>
                    </m:r>
                    <m:d>
                      <m:dPr>
                        <m:ctrlPr>
                          <a:rPr lang="en-US" sz="2400" i="1">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e>
                    </m:d>
                    <m:d>
                      <m:dPr>
                        <m:begChr m:val="["/>
                        <m:endChr m:val="]"/>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1</m:t>
                        </m:r>
                      </m:e>
                    </m:d>
                  </m:oMath>
                </a14:m>
                <a:endParaRPr lang="en-US" sz="2400" b="1" dirty="0">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C76A8BB8-660E-F818-8169-BD7B53164EB4}"/>
                  </a:ext>
                </a:extLst>
              </p:cNvPr>
              <p:cNvSpPr txBox="1">
                <a:spLocks noRot="1" noChangeAspect="1" noMove="1" noResize="1" noEditPoints="1" noAdjustHandles="1" noChangeArrowheads="1" noChangeShapeType="1" noTextEdit="1"/>
              </p:cNvSpPr>
              <p:nvPr/>
            </p:nvSpPr>
            <p:spPr>
              <a:xfrm>
                <a:off x="800100" y="1213772"/>
                <a:ext cx="6289735" cy="461665"/>
              </a:xfrm>
              <a:prstGeom prst="rect">
                <a:avLst/>
              </a:prstGeom>
              <a:blipFill>
                <a:blip r:embed="rId3"/>
                <a:stretch>
                  <a:fillRect l="-1408" t="-8108" b="-3243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56C2FDF7-D9DC-5F61-49FE-9A65E2F6AB4C}"/>
              </a:ext>
            </a:extLst>
          </p:cNvPr>
          <p:cNvGrpSpPr/>
          <p:nvPr/>
        </p:nvGrpSpPr>
        <p:grpSpPr>
          <a:xfrm>
            <a:off x="2788532" y="2767347"/>
            <a:ext cx="342900" cy="3071812"/>
            <a:chOff x="1714501" y="1814513"/>
            <a:chExt cx="342900" cy="307181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F6DF84B-F28E-664D-840B-06EB76BEED4D}"/>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0F6DF84B-F28E-664D-840B-06EB76BEED4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5"/>
                  <a:stretch>
                    <a:fillRect l="-103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9700004-2001-9B16-E82B-7D5AE52F0CB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59700004-2001-9B16-E82B-7D5AE52F0CB3}"/>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6"/>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Alternate Process 9">
                <a:extLst>
                  <a:ext uri="{FF2B5EF4-FFF2-40B4-BE49-F238E27FC236}">
                    <a16:creationId xmlns:a16="http://schemas.microsoft.com/office/drawing/2014/main" id="{12E5BF4F-68EC-C64B-574C-1496D6175D73}"/>
                  </a:ext>
                </a:extLst>
              </p:cNvPr>
              <p:cNvSpPr/>
              <p:nvPr/>
            </p:nvSpPr>
            <p:spPr>
              <a:xfrm>
                <a:off x="3702930" y="2767347"/>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0" name="Alternate Process 9">
                <a:extLst>
                  <a:ext uri="{FF2B5EF4-FFF2-40B4-BE49-F238E27FC236}">
                    <a16:creationId xmlns:a16="http://schemas.microsoft.com/office/drawing/2014/main" id="{12E5BF4F-68EC-C64B-574C-1496D6175D73}"/>
                  </a:ext>
                </a:extLst>
              </p:cNvPr>
              <p:cNvSpPr>
                <a:spLocks noRot="1" noChangeAspect="1" noMove="1" noResize="1" noEditPoints="1" noAdjustHandles="1" noChangeArrowheads="1" noChangeShapeType="1" noTextEdit="1"/>
              </p:cNvSpPr>
              <p:nvPr/>
            </p:nvSpPr>
            <p:spPr>
              <a:xfrm>
                <a:off x="3702930" y="2767347"/>
                <a:ext cx="342900" cy="3071812"/>
              </a:xfrm>
              <a:prstGeom prst="flowChartAlternateProcess">
                <a:avLst/>
              </a:prstGeom>
              <a:blipFill>
                <a:blip r:embed="rId7"/>
                <a:stretch>
                  <a:fillRect/>
                </a:stretch>
              </a:blipFill>
              <a:ln>
                <a:solidFill>
                  <a:schemeClr val="tx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796F425-4781-4E3A-170A-3BD54DAE4FCF}"/>
              </a:ext>
            </a:extLst>
          </p:cNvPr>
          <p:cNvCxnSpPr>
            <a:cxnSpLocks/>
          </p:cNvCxnSpPr>
          <p:nvPr/>
        </p:nvCxnSpPr>
        <p:spPr>
          <a:xfrm>
            <a:off x="3131432" y="3173172"/>
            <a:ext cx="151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FF2BF9-0A29-079F-8652-E992B4257719}"/>
              </a:ext>
            </a:extLst>
          </p:cNvPr>
          <p:cNvSpPr txBox="1"/>
          <p:nvPr/>
        </p:nvSpPr>
        <p:spPr>
          <a:xfrm>
            <a:off x="3160008" y="2934332"/>
            <a:ext cx="490840" cy="461665"/>
          </a:xfrm>
          <a:prstGeom prst="rect">
            <a:avLst/>
          </a:prstGeom>
          <a:noFill/>
        </p:spPr>
        <p:txBody>
          <a:bodyPr wrap="square" rtlCol="0">
            <a:spAutoFit/>
          </a:bodyPr>
          <a:lstStyle/>
          <a:p>
            <a:pPr algn="l"/>
            <a:r>
              <a:rPr lang="en-US" sz="2400" dirty="0">
                <a:latin typeface="Candara" panose="020E0502030303020204" pitchFamily="34" charset="0"/>
              </a:rPr>
              <a:t>⊕</a:t>
            </a:r>
          </a:p>
        </p:txBody>
      </p:sp>
      <p:cxnSp>
        <p:nvCxnSpPr>
          <p:cNvPr id="13" name="Straight Connector 12">
            <a:extLst>
              <a:ext uri="{FF2B5EF4-FFF2-40B4-BE49-F238E27FC236}">
                <a16:creationId xmlns:a16="http://schemas.microsoft.com/office/drawing/2014/main" id="{85480F45-197B-9A21-434C-50049EDAEA7F}"/>
              </a:ext>
            </a:extLst>
          </p:cNvPr>
          <p:cNvCxnSpPr>
            <a:cxnSpLocks/>
          </p:cNvCxnSpPr>
          <p:nvPr/>
        </p:nvCxnSpPr>
        <p:spPr>
          <a:xfrm>
            <a:off x="3519824" y="3173172"/>
            <a:ext cx="180574"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5561A-1491-11D6-7DB4-23C1405CF05B}"/>
              </a:ext>
            </a:extLst>
          </p:cNvPr>
          <p:cNvCxnSpPr>
            <a:cxnSpLocks/>
          </p:cNvCxnSpPr>
          <p:nvPr/>
        </p:nvCxnSpPr>
        <p:spPr>
          <a:xfrm>
            <a:off x="3131432" y="4918629"/>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3BDBC3-E2E5-D970-BD94-E91DEBE503D0}"/>
              </a:ext>
            </a:extLst>
          </p:cNvPr>
          <p:cNvCxnSpPr>
            <a:cxnSpLocks/>
          </p:cNvCxnSpPr>
          <p:nvPr/>
        </p:nvCxnSpPr>
        <p:spPr>
          <a:xfrm>
            <a:off x="3403806" y="2767347"/>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8E5AA2-2D3D-B239-8AB0-A4AEFB6D2679}"/>
                  </a:ext>
                </a:extLst>
              </p:cNvPr>
              <p:cNvSpPr txBox="1"/>
              <p:nvPr/>
            </p:nvSpPr>
            <p:spPr>
              <a:xfrm>
                <a:off x="3156956" y="2307745"/>
                <a:ext cx="630750"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𝑀</m:t>
                      </m:r>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16" name="TextBox 15">
                <a:extLst>
                  <a:ext uri="{FF2B5EF4-FFF2-40B4-BE49-F238E27FC236}">
                    <a16:creationId xmlns:a16="http://schemas.microsoft.com/office/drawing/2014/main" id="{628E5AA2-2D3D-B239-8AB0-A4AEFB6D2679}"/>
                  </a:ext>
                </a:extLst>
              </p:cNvPr>
              <p:cNvSpPr txBox="1">
                <a:spLocks noRot="1" noChangeAspect="1" noMove="1" noResize="1" noEditPoints="1" noAdjustHandles="1" noChangeArrowheads="1" noChangeShapeType="1" noTextEdit="1"/>
              </p:cNvSpPr>
              <p:nvPr/>
            </p:nvSpPr>
            <p:spPr>
              <a:xfrm>
                <a:off x="3156956" y="2307745"/>
                <a:ext cx="630750" cy="461665"/>
              </a:xfrm>
              <a:prstGeom prst="rect">
                <a:avLst/>
              </a:prstGeom>
              <a:blipFill>
                <a:blip r:embed="rId8"/>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8FAD102-C9E9-46FC-5317-3E8735C2DC3D}"/>
              </a:ext>
            </a:extLst>
          </p:cNvPr>
          <p:cNvGrpSpPr/>
          <p:nvPr/>
        </p:nvGrpSpPr>
        <p:grpSpPr>
          <a:xfrm>
            <a:off x="4373527" y="2767347"/>
            <a:ext cx="342900" cy="3071812"/>
            <a:chOff x="1714501" y="1814513"/>
            <a:chExt cx="342900" cy="3071812"/>
          </a:xfrm>
        </p:grpSpPr>
        <p:sp>
          <p:nvSpPr>
            <p:cNvPr id="18" name="Rectangle 17">
              <a:extLst>
                <a:ext uri="{FF2B5EF4-FFF2-40B4-BE49-F238E27FC236}">
                  <a16:creationId xmlns:a16="http://schemas.microsoft.com/office/drawing/2014/main" id="{95282B88-7795-4EDD-4F6F-F5BF2CC374A3}"/>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9" name="Rectangle 18">
              <a:extLst>
                <a:ext uri="{FF2B5EF4-FFF2-40B4-BE49-F238E27FC236}">
                  <a16:creationId xmlns:a16="http://schemas.microsoft.com/office/drawing/2014/main" id="{03CBF2A9-42B1-38B3-E5D8-72F97D0B47BF}"/>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20" name="Straight Connector 19">
            <a:extLst>
              <a:ext uri="{FF2B5EF4-FFF2-40B4-BE49-F238E27FC236}">
                <a16:creationId xmlns:a16="http://schemas.microsoft.com/office/drawing/2014/main" id="{5F371C12-2598-C32D-C83A-29F80BD4D83E}"/>
              </a:ext>
            </a:extLst>
          </p:cNvPr>
          <p:cNvCxnSpPr>
            <a:cxnSpLocks/>
          </p:cNvCxnSpPr>
          <p:nvPr/>
        </p:nvCxnSpPr>
        <p:spPr>
          <a:xfrm flipV="1">
            <a:off x="4045830" y="3165164"/>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F3FC02-683F-6067-3873-1F0C6E8C5E5C}"/>
              </a:ext>
            </a:extLst>
          </p:cNvPr>
          <p:cNvCxnSpPr>
            <a:cxnSpLocks/>
          </p:cNvCxnSpPr>
          <p:nvPr/>
        </p:nvCxnSpPr>
        <p:spPr>
          <a:xfrm flipV="1">
            <a:off x="4045829" y="4920884"/>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B3EA5B8-9708-9424-BAD5-FD5F29041E46}"/>
              </a:ext>
            </a:extLst>
          </p:cNvPr>
          <p:cNvGrpSpPr/>
          <p:nvPr/>
        </p:nvGrpSpPr>
        <p:grpSpPr>
          <a:xfrm>
            <a:off x="7294777" y="2761402"/>
            <a:ext cx="342900" cy="3071812"/>
            <a:chOff x="1714501" y="1814513"/>
            <a:chExt cx="342900" cy="3071812"/>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2B1D8DC-488F-C38D-1984-1EEE825DCD7D}"/>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23" name="Rectangle 22">
                  <a:extLst>
                    <a:ext uri="{FF2B5EF4-FFF2-40B4-BE49-F238E27FC236}">
                      <a16:creationId xmlns:a16="http://schemas.microsoft.com/office/drawing/2014/main" id="{92B1D8DC-488F-C38D-1984-1EEE825DCD7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9"/>
                  <a:stretch>
                    <a:fillRect l="-103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CCA5AF3-1F3A-90BB-60E9-63D4746D5B31}"/>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24" name="Rectangle 23">
                  <a:extLst>
                    <a:ext uri="{FF2B5EF4-FFF2-40B4-BE49-F238E27FC236}">
                      <a16:creationId xmlns:a16="http://schemas.microsoft.com/office/drawing/2014/main" id="{ECCA5AF3-1F3A-90BB-60E9-63D4746D5B31}"/>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10"/>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Alternate Process 24">
                <a:extLst>
                  <a:ext uri="{FF2B5EF4-FFF2-40B4-BE49-F238E27FC236}">
                    <a16:creationId xmlns:a16="http://schemas.microsoft.com/office/drawing/2014/main" id="{731E2ECB-1484-52A2-CDC7-12FDC4FCCE9D}"/>
                  </a:ext>
                </a:extLst>
              </p:cNvPr>
              <p:cNvSpPr/>
              <p:nvPr/>
            </p:nvSpPr>
            <p:spPr>
              <a:xfrm>
                <a:off x="8209175" y="2761402"/>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25" name="Alternate Process 24">
                <a:extLst>
                  <a:ext uri="{FF2B5EF4-FFF2-40B4-BE49-F238E27FC236}">
                    <a16:creationId xmlns:a16="http://schemas.microsoft.com/office/drawing/2014/main" id="{731E2ECB-1484-52A2-CDC7-12FDC4FCCE9D}"/>
                  </a:ext>
                </a:extLst>
              </p:cNvPr>
              <p:cNvSpPr>
                <a:spLocks noRot="1" noChangeAspect="1" noMove="1" noResize="1" noEditPoints="1" noAdjustHandles="1" noChangeArrowheads="1" noChangeShapeType="1" noTextEdit="1"/>
              </p:cNvSpPr>
              <p:nvPr/>
            </p:nvSpPr>
            <p:spPr>
              <a:xfrm>
                <a:off x="8209175" y="2761402"/>
                <a:ext cx="342900" cy="3071812"/>
              </a:xfrm>
              <a:prstGeom prst="flowChartAlternateProcess">
                <a:avLst/>
              </a:prstGeom>
              <a:blipFill>
                <a:blip r:embed="rId11"/>
                <a:stretch>
                  <a:fillRect l="-3571"/>
                </a:stretch>
              </a:blipFill>
              <a:ln>
                <a:solidFill>
                  <a:schemeClr val="tx1"/>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7EF484C7-712C-F6B9-34BE-A2E313005FAA}"/>
              </a:ext>
            </a:extLst>
          </p:cNvPr>
          <p:cNvCxnSpPr>
            <a:cxnSpLocks/>
          </p:cNvCxnSpPr>
          <p:nvPr/>
        </p:nvCxnSpPr>
        <p:spPr>
          <a:xfrm>
            <a:off x="7637677" y="3167227"/>
            <a:ext cx="1589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6988D7A-BAFD-ACC5-A1A7-51B961091548}"/>
              </a:ext>
            </a:extLst>
          </p:cNvPr>
          <p:cNvSpPr txBox="1"/>
          <p:nvPr/>
        </p:nvSpPr>
        <p:spPr>
          <a:xfrm>
            <a:off x="7669684" y="2924022"/>
            <a:ext cx="490840" cy="461665"/>
          </a:xfrm>
          <a:prstGeom prst="rect">
            <a:avLst/>
          </a:prstGeom>
          <a:noFill/>
        </p:spPr>
        <p:txBody>
          <a:bodyPr wrap="square" rtlCol="0">
            <a:spAutoFit/>
          </a:bodyPr>
          <a:lstStyle/>
          <a:p>
            <a:pPr algn="l"/>
            <a:r>
              <a:rPr lang="en-US" sz="2400" dirty="0">
                <a:latin typeface="Candara" panose="020E0502030303020204" pitchFamily="34" charset="0"/>
              </a:rPr>
              <a:t>⊕</a:t>
            </a:r>
          </a:p>
        </p:txBody>
      </p:sp>
      <p:cxnSp>
        <p:nvCxnSpPr>
          <p:cNvPr id="28" name="Straight Connector 27">
            <a:extLst>
              <a:ext uri="{FF2B5EF4-FFF2-40B4-BE49-F238E27FC236}">
                <a16:creationId xmlns:a16="http://schemas.microsoft.com/office/drawing/2014/main" id="{B10F516C-1760-13AB-8F6A-C45FCE9256E8}"/>
              </a:ext>
            </a:extLst>
          </p:cNvPr>
          <p:cNvCxnSpPr>
            <a:cxnSpLocks/>
          </p:cNvCxnSpPr>
          <p:nvPr/>
        </p:nvCxnSpPr>
        <p:spPr>
          <a:xfrm>
            <a:off x="8033167" y="3167227"/>
            <a:ext cx="17347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FA72CD-01BD-2D12-D7BB-2E09AA2E2167}"/>
              </a:ext>
            </a:extLst>
          </p:cNvPr>
          <p:cNvCxnSpPr>
            <a:cxnSpLocks/>
          </p:cNvCxnSpPr>
          <p:nvPr/>
        </p:nvCxnSpPr>
        <p:spPr>
          <a:xfrm>
            <a:off x="7637677" y="4912684"/>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42AA79-F202-BA3C-A04A-B9FE96221BDA}"/>
              </a:ext>
            </a:extLst>
          </p:cNvPr>
          <p:cNvCxnSpPr>
            <a:cxnSpLocks/>
          </p:cNvCxnSpPr>
          <p:nvPr/>
        </p:nvCxnSpPr>
        <p:spPr>
          <a:xfrm>
            <a:off x="7910051" y="2761402"/>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541854B-861B-6D47-0846-06A313E453BE}"/>
                  </a:ext>
                </a:extLst>
              </p:cNvPr>
              <p:cNvSpPr txBox="1"/>
              <p:nvPr/>
            </p:nvSpPr>
            <p:spPr>
              <a:xfrm>
                <a:off x="7666253" y="2307745"/>
                <a:ext cx="630750" cy="47359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𝑀</m:t>
                          </m:r>
                        </m:e>
                        <m:sup>
                          <m:r>
                            <a:rPr lang="en-US" sz="2400" b="0" i="1" smtClean="0">
                              <a:solidFill>
                                <a:schemeClr val="accent1">
                                  <a:lumMod val="50000"/>
                                </a:schemeClr>
                              </a:solidFill>
                              <a:latin typeface="Cambria Math" panose="02040503050406030204" pitchFamily="18" charset="0"/>
                            </a:rPr>
                            <m:t>′</m:t>
                          </m:r>
                        </m:sup>
                      </m:sSup>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50" name="TextBox 49">
                <a:extLst>
                  <a:ext uri="{FF2B5EF4-FFF2-40B4-BE49-F238E27FC236}">
                    <a16:creationId xmlns:a16="http://schemas.microsoft.com/office/drawing/2014/main" id="{D541854B-861B-6D47-0846-06A313E453BE}"/>
                  </a:ext>
                </a:extLst>
              </p:cNvPr>
              <p:cNvSpPr txBox="1">
                <a:spLocks noRot="1" noChangeAspect="1" noMove="1" noResize="1" noEditPoints="1" noAdjustHandles="1" noChangeArrowheads="1" noChangeShapeType="1" noTextEdit="1"/>
              </p:cNvSpPr>
              <p:nvPr/>
            </p:nvSpPr>
            <p:spPr>
              <a:xfrm>
                <a:off x="7666253" y="2307745"/>
                <a:ext cx="630750" cy="473591"/>
              </a:xfrm>
              <a:prstGeom prst="rect">
                <a:avLst/>
              </a:prstGeom>
              <a:blipFill>
                <a:blip r:embed="rId12"/>
                <a:stretch>
                  <a:fillRect/>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33033545-A09B-EE3B-572D-0D976CF61504}"/>
              </a:ext>
            </a:extLst>
          </p:cNvPr>
          <p:cNvGrpSpPr/>
          <p:nvPr/>
        </p:nvGrpSpPr>
        <p:grpSpPr>
          <a:xfrm>
            <a:off x="8879772" y="2761402"/>
            <a:ext cx="342900" cy="3071812"/>
            <a:chOff x="1714501" y="1814513"/>
            <a:chExt cx="342900" cy="3071812"/>
          </a:xfrm>
        </p:grpSpPr>
        <p:sp>
          <p:nvSpPr>
            <p:cNvPr id="52" name="Rectangle 51">
              <a:extLst>
                <a:ext uri="{FF2B5EF4-FFF2-40B4-BE49-F238E27FC236}">
                  <a16:creationId xmlns:a16="http://schemas.microsoft.com/office/drawing/2014/main" id="{2C2E1526-8244-D437-D228-77D0D3B3B59C}"/>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53" name="Rectangle 52">
              <a:extLst>
                <a:ext uri="{FF2B5EF4-FFF2-40B4-BE49-F238E27FC236}">
                  <a16:creationId xmlns:a16="http://schemas.microsoft.com/office/drawing/2014/main" id="{77F07901-65A8-A059-845C-A60ACA4CDF8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54" name="Straight Connector 53">
            <a:extLst>
              <a:ext uri="{FF2B5EF4-FFF2-40B4-BE49-F238E27FC236}">
                <a16:creationId xmlns:a16="http://schemas.microsoft.com/office/drawing/2014/main" id="{B08A5D55-9BBA-9928-78A9-DF1186DAF8BF}"/>
              </a:ext>
            </a:extLst>
          </p:cNvPr>
          <p:cNvCxnSpPr>
            <a:cxnSpLocks/>
          </p:cNvCxnSpPr>
          <p:nvPr/>
        </p:nvCxnSpPr>
        <p:spPr>
          <a:xfrm>
            <a:off x="8552075" y="3167227"/>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3F4BD7A-A70C-4380-0A88-B594219281CF}"/>
              </a:ext>
            </a:extLst>
          </p:cNvPr>
          <p:cNvCxnSpPr>
            <a:cxnSpLocks/>
            <a:endCxn id="53" idx="1"/>
          </p:cNvCxnSpPr>
          <p:nvPr/>
        </p:nvCxnSpPr>
        <p:spPr>
          <a:xfrm>
            <a:off x="8549543" y="4911671"/>
            <a:ext cx="330229"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0D66904-5192-676F-F3E6-392417B2D3FF}"/>
                  </a:ext>
                </a:extLst>
              </p:cNvPr>
              <p:cNvSpPr txBox="1"/>
              <p:nvPr/>
            </p:nvSpPr>
            <p:spPr>
              <a:xfrm>
                <a:off x="4969223" y="4680835"/>
                <a:ext cx="176689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solidFill>
                            <a:srgbClr val="002060"/>
                          </a:solidFill>
                          <a:latin typeface="Cambria Math" panose="02040503050406030204" pitchFamily="18" charset="0"/>
                        </a:rPr>
                        <m:t>Π</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e>
                      </m:d>
                      <m:r>
                        <a:rPr lang="en-US" sz="2400" b="0" i="1" smtClean="0">
                          <a:solidFill>
                            <a:srgbClr val="002060"/>
                          </a:solidFill>
                          <a:latin typeface="Cambria Math" panose="02040503050406030204" pitchFamily="18" charset="0"/>
                        </a:rPr>
                        <m:t>[2]</m:t>
                      </m:r>
                    </m:oMath>
                  </m:oMathPara>
                </a14:m>
                <a:endParaRPr lang="en-US" sz="2400" dirty="0" err="1">
                  <a:solidFill>
                    <a:srgbClr val="002060"/>
                  </a:solidFill>
                  <a:latin typeface="Candara" panose="020E0502030303020204" pitchFamily="34" charset="0"/>
                </a:endParaRPr>
              </a:p>
            </p:txBody>
          </p:sp>
        </mc:Choice>
        <mc:Fallback xmlns="">
          <p:sp>
            <p:nvSpPr>
              <p:cNvPr id="30" name="TextBox 29">
                <a:extLst>
                  <a:ext uri="{FF2B5EF4-FFF2-40B4-BE49-F238E27FC236}">
                    <a16:creationId xmlns:a16="http://schemas.microsoft.com/office/drawing/2014/main" id="{00D66904-5192-676F-F3E6-392417B2D3FF}"/>
                  </a:ext>
                </a:extLst>
              </p:cNvPr>
              <p:cNvSpPr txBox="1">
                <a:spLocks noRot="1" noChangeAspect="1" noMove="1" noResize="1" noEditPoints="1" noAdjustHandles="1" noChangeArrowheads="1" noChangeShapeType="1" noTextEdit="1"/>
              </p:cNvSpPr>
              <p:nvPr/>
            </p:nvSpPr>
            <p:spPr>
              <a:xfrm>
                <a:off x="4969223" y="4680835"/>
                <a:ext cx="1766894" cy="461665"/>
              </a:xfrm>
              <a:prstGeom prst="rect">
                <a:avLst/>
              </a:prstGeom>
              <a:blipFill>
                <a:blip r:embed="rId13"/>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2D6315A-C39A-5AE7-0B90-A5262D1E81D2}"/>
                  </a:ext>
                </a:extLst>
              </p:cNvPr>
              <p:cNvSpPr txBox="1"/>
              <p:nvPr/>
            </p:nvSpPr>
            <p:spPr>
              <a:xfrm>
                <a:off x="5001125" y="3154854"/>
                <a:ext cx="176689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solidFill>
                            <a:srgbClr val="002060"/>
                          </a:solidFill>
                          <a:latin typeface="Cambria Math" panose="02040503050406030204" pitchFamily="18" charset="0"/>
                        </a:rPr>
                        <m:t>Π</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e>
                      </m:d>
                      <m:r>
                        <a:rPr lang="en-US" sz="2400" b="0" i="1" smtClean="0">
                          <a:solidFill>
                            <a:srgbClr val="002060"/>
                          </a:solidFill>
                          <a:latin typeface="Cambria Math" panose="02040503050406030204" pitchFamily="18" charset="0"/>
                        </a:rPr>
                        <m:t>[1]</m:t>
                      </m:r>
                    </m:oMath>
                  </m:oMathPara>
                </a14:m>
                <a:endParaRPr lang="en-US" sz="2400" dirty="0" err="1">
                  <a:solidFill>
                    <a:srgbClr val="002060"/>
                  </a:solidFill>
                  <a:latin typeface="Candara" panose="020E0502030303020204" pitchFamily="34" charset="0"/>
                </a:endParaRPr>
              </a:p>
            </p:txBody>
          </p:sp>
        </mc:Choice>
        <mc:Fallback xmlns="">
          <p:sp>
            <p:nvSpPr>
              <p:cNvPr id="31" name="TextBox 30">
                <a:extLst>
                  <a:ext uri="{FF2B5EF4-FFF2-40B4-BE49-F238E27FC236}">
                    <a16:creationId xmlns:a16="http://schemas.microsoft.com/office/drawing/2014/main" id="{32D6315A-C39A-5AE7-0B90-A5262D1E81D2}"/>
                  </a:ext>
                </a:extLst>
              </p:cNvPr>
              <p:cNvSpPr txBox="1">
                <a:spLocks noRot="1" noChangeAspect="1" noMove="1" noResize="1" noEditPoints="1" noAdjustHandles="1" noChangeArrowheads="1" noChangeShapeType="1" noTextEdit="1"/>
              </p:cNvSpPr>
              <p:nvPr/>
            </p:nvSpPr>
            <p:spPr>
              <a:xfrm>
                <a:off x="5001125" y="3154854"/>
                <a:ext cx="1766894" cy="461665"/>
              </a:xfrm>
              <a:prstGeom prst="rect">
                <a:avLst/>
              </a:prstGeom>
              <a:blipFill>
                <a:blip r:embed="rId14"/>
                <a:stretch>
                  <a:fillRect r="-714" b="-18919"/>
                </a:stretch>
              </a:blipFill>
            </p:spPr>
            <p:txBody>
              <a:bodyPr/>
              <a:lstStyle/>
              <a:p>
                <a:r>
                  <a:rPr lang="en-US">
                    <a:noFill/>
                  </a:rPr>
                  <a:t> </a:t>
                </a:r>
              </a:p>
            </p:txBody>
          </p:sp>
        </mc:Fallback>
      </mc:AlternateContent>
      <p:sp>
        <p:nvSpPr>
          <p:cNvPr id="32" name="Right Brace 31">
            <a:extLst>
              <a:ext uri="{FF2B5EF4-FFF2-40B4-BE49-F238E27FC236}">
                <a16:creationId xmlns:a16="http://schemas.microsoft.com/office/drawing/2014/main" id="{1CA5F0ED-F36A-306D-1F89-408289CE04B9}"/>
              </a:ext>
            </a:extLst>
          </p:cNvPr>
          <p:cNvSpPr/>
          <p:nvPr/>
        </p:nvSpPr>
        <p:spPr>
          <a:xfrm>
            <a:off x="4810197" y="2753786"/>
            <a:ext cx="138356" cy="1228725"/>
          </a:xfrm>
          <a:prstGeom prst="rightBrace">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e 32">
            <a:extLst>
              <a:ext uri="{FF2B5EF4-FFF2-40B4-BE49-F238E27FC236}">
                <a16:creationId xmlns:a16="http://schemas.microsoft.com/office/drawing/2014/main" id="{1E4DD7B7-A368-CA62-C9D2-1C96464194D0}"/>
              </a:ext>
            </a:extLst>
          </p:cNvPr>
          <p:cNvSpPr/>
          <p:nvPr/>
        </p:nvSpPr>
        <p:spPr>
          <a:xfrm>
            <a:off x="4806666" y="3990126"/>
            <a:ext cx="138357" cy="1843085"/>
          </a:xfrm>
          <a:prstGeom prst="rightBrace">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 name="Title 1">
                <a:extLst>
                  <a:ext uri="{FF2B5EF4-FFF2-40B4-BE49-F238E27FC236}">
                    <a16:creationId xmlns:a16="http://schemas.microsoft.com/office/drawing/2014/main" id="{AECF278A-4503-6180-FAB2-E72AE06FDF6F}"/>
                  </a:ext>
                </a:extLst>
              </p:cNvPr>
              <p:cNvSpPr>
                <a:spLocks noGrp="1"/>
              </p:cNvSpPr>
              <p:nvPr>
                <p:ph type="title"/>
              </p:nvPr>
            </p:nvSpPr>
            <p:spPr>
              <a:xfrm>
                <a:off x="838200" y="365125"/>
                <a:ext cx="10515600" cy="791013"/>
              </a:xfrm>
            </p:spPr>
            <p:txBody>
              <a:bodyPr/>
              <a:lstStyle/>
              <a:p>
                <a:r>
                  <a:rPr lang="en-US" dirty="0"/>
                  <a:t>Attack for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oMath>
                </a14:m>
                <a:endParaRPr lang="en-US" dirty="0"/>
              </a:p>
            </p:txBody>
          </p:sp>
        </mc:Choice>
        <mc:Fallback>
          <p:sp>
            <p:nvSpPr>
              <p:cNvPr id="3" name="Title 1">
                <a:extLst>
                  <a:ext uri="{FF2B5EF4-FFF2-40B4-BE49-F238E27FC236}">
                    <a16:creationId xmlns:a16="http://schemas.microsoft.com/office/drawing/2014/main" id="{AECF278A-4503-6180-FAB2-E72AE06FDF6F}"/>
                  </a:ext>
                </a:extLst>
              </p:cNvPr>
              <p:cNvSpPr>
                <a:spLocks noGrp="1" noRot="1" noChangeAspect="1" noMove="1" noResize="1" noEditPoints="1" noAdjustHandles="1" noChangeArrowheads="1" noChangeShapeType="1" noTextEdit="1"/>
              </p:cNvSpPr>
              <p:nvPr>
                <p:ph type="title"/>
              </p:nvPr>
            </p:nvSpPr>
            <p:spPr>
              <a:xfrm>
                <a:off x="838200" y="365125"/>
                <a:ext cx="10515600" cy="791013"/>
              </a:xfrm>
              <a:blipFill>
                <a:blip r:embed="rId15"/>
                <a:stretch>
                  <a:fillRect l="-1568" b="-6250"/>
                </a:stretch>
              </a:blipFill>
            </p:spPr>
            <p:txBody>
              <a:bodyPr/>
              <a:lstStyle/>
              <a:p>
                <a:r>
                  <a:rPr lang="en-US">
                    <a:noFill/>
                  </a:rPr>
                  <a:t> </a:t>
                </a:r>
              </a:p>
            </p:txBody>
          </p:sp>
        </mc:Fallback>
      </mc:AlternateContent>
    </p:spTree>
    <p:extLst>
      <p:ext uri="{BB962C8B-B14F-4D97-AF65-F5344CB8AC3E}">
        <p14:creationId xmlns:p14="http://schemas.microsoft.com/office/powerpoint/2010/main" val="3584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81E750-9BBD-3891-C3E2-9B0DEEF18C88}"/>
              </a:ext>
            </a:extLst>
          </p:cNvPr>
          <p:cNvSpPr>
            <a:spLocks noGrp="1"/>
          </p:cNvSpPr>
          <p:nvPr>
            <p:ph type="sldNum" sz="quarter" idx="12"/>
          </p:nvPr>
        </p:nvSpPr>
        <p:spPr/>
        <p:txBody>
          <a:bodyPr/>
          <a:lstStyle/>
          <a:p>
            <a:fld id="{C7ABA984-2DFB-1240-9A7E-58F7E0AF05BD}" type="slidenum">
              <a:rPr lang="en-US" smtClean="0"/>
              <a:t>19</a:t>
            </a:fld>
            <a:endParaRPr lang="en-US"/>
          </a:p>
        </p:txBody>
      </p:sp>
      <p:sp>
        <p:nvSpPr>
          <p:cNvPr id="3" name="Rectangle 2">
            <a:extLst>
              <a:ext uri="{FF2B5EF4-FFF2-40B4-BE49-F238E27FC236}">
                <a16:creationId xmlns:a16="http://schemas.microsoft.com/office/drawing/2014/main" id="{59FE34F1-1A4F-277E-0637-0B002B136E6D}"/>
              </a:ext>
            </a:extLst>
          </p:cNvPr>
          <p:cNvSpPr/>
          <p:nvPr/>
        </p:nvSpPr>
        <p:spPr>
          <a:xfrm>
            <a:off x="8626403" y="4274196"/>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70138E-A77E-D713-C795-963FD4499385}"/>
                  </a:ext>
                </a:extLst>
              </p:cNvPr>
              <p:cNvSpPr txBox="1"/>
              <p:nvPr/>
            </p:nvSpPr>
            <p:spPr>
              <a:xfrm>
                <a:off x="9216095" y="4657725"/>
                <a:ext cx="88402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𝟎</m:t>
                          </m:r>
                        </m:e>
                        <m:sup>
                          <m:r>
                            <a:rPr lang="en-US" sz="2400" b="1" i="1" smtClean="0">
                              <a:solidFill>
                                <a:srgbClr val="FF0000"/>
                              </a:solidFill>
                              <a:latin typeface="Cambria Math" panose="02040503050406030204" pitchFamily="18" charset="0"/>
                            </a:rPr>
                            <m:t>𝒓</m:t>
                          </m:r>
                        </m:sup>
                      </m:sSup>
                    </m:oMath>
                  </m:oMathPara>
                </a14:m>
                <a:endParaRPr lang="en-US" sz="2400" b="1" dirty="0" err="1">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5570138E-A77E-D713-C795-963FD4499385}"/>
                  </a:ext>
                </a:extLst>
              </p:cNvPr>
              <p:cNvSpPr txBox="1">
                <a:spLocks noRot="1" noChangeAspect="1" noMove="1" noResize="1" noEditPoints="1" noAdjustHandles="1" noChangeArrowheads="1" noChangeShapeType="1" noTextEdit="1"/>
              </p:cNvSpPr>
              <p:nvPr/>
            </p:nvSpPr>
            <p:spPr>
              <a:xfrm>
                <a:off x="9216095" y="4657725"/>
                <a:ext cx="884024" cy="461665"/>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846B039-2BBF-CC69-D3DF-447497850304}"/>
              </a:ext>
            </a:extLst>
          </p:cNvPr>
          <p:cNvSpPr txBox="1"/>
          <p:nvPr/>
        </p:nvSpPr>
        <p:spPr>
          <a:xfrm>
            <a:off x="787977" y="1215618"/>
            <a:ext cx="3345788" cy="461665"/>
          </a:xfrm>
          <a:prstGeom prst="rect">
            <a:avLst/>
          </a:prstGeom>
          <a:noFill/>
        </p:spPr>
        <p:txBody>
          <a:bodyPr wrap="none" rtlCol="0">
            <a:spAutoFit/>
          </a:bodyPr>
          <a:lstStyle/>
          <a:p>
            <a:pPr algn="l"/>
            <a:r>
              <a:rPr lang="en-US" sz="2400" b="1" dirty="0">
                <a:latin typeface="Candara" panose="020E0502030303020204" pitchFamily="34" charset="0"/>
              </a:rPr>
              <a:t>Solve a harder problem!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6A8BB8-660E-F818-8169-BD7B53164EB4}"/>
                  </a:ext>
                </a:extLst>
              </p:cNvPr>
              <p:cNvSpPr txBox="1"/>
              <p:nvPr/>
            </p:nvSpPr>
            <p:spPr>
              <a:xfrm>
                <a:off x="2208856" y="1987506"/>
                <a:ext cx="7007239" cy="461665"/>
              </a:xfrm>
              <a:prstGeom prst="rect">
                <a:avLst/>
              </a:prstGeom>
              <a:noFill/>
            </p:spPr>
            <p:txBody>
              <a:bodyPr wrap="none" rtlCol="0">
                <a:spAutoFit/>
              </a:bodyPr>
              <a:lstStyle/>
              <a:p>
                <a:r>
                  <a:rPr lang="en-US" sz="2400" dirty="0">
                    <a:latin typeface="Candara" panose="020E0502030303020204" pitchFamily="34" charset="0"/>
                  </a:rPr>
                  <a:t>Goal: Find </a:t>
                </a:r>
                <a14:m>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a14:m>
                <a:r>
                  <a:rPr lang="en-US" sz="2400" dirty="0">
                    <a:latin typeface="Candara" panose="020E0502030303020204" pitchFamily="34" charset="0"/>
                  </a:rPr>
                  <a:t> s.t. </a:t>
                </a:r>
                <a14:m>
                  <m:oMath xmlns:m="http://schemas.openxmlformats.org/officeDocument/2006/math">
                    <m:r>
                      <m:rPr>
                        <m:sty m:val="p"/>
                      </m:rPr>
                      <a:rPr lang="en-US" sz="2400" smtClean="0">
                        <a:solidFill>
                          <a:srgbClr val="002060"/>
                        </a:solidFill>
                        <a:latin typeface="Cambria Math" panose="02040503050406030204" pitchFamily="18" charset="0"/>
                      </a:rPr>
                      <m:t>Π</m:t>
                    </m:r>
                    <m:d>
                      <m:dPr>
                        <m:ctrlPr>
                          <a:rPr lang="en-US" sz="2400" i="1">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i="1">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e>
                    </m:d>
                    <m:d>
                      <m:dPr>
                        <m:begChr m:val="["/>
                        <m:endChr m:val="]"/>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1</m:t>
                        </m:r>
                      </m:e>
                    </m:d>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Π</m:t>
                    </m:r>
                    <m:d>
                      <m:dPr>
                        <m:ctrlPr>
                          <a:rPr lang="en-US" sz="2400" i="1">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e>
                    </m:d>
                    <m:d>
                      <m:dPr>
                        <m:begChr m:val="["/>
                        <m:endChr m:val="]"/>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1</m:t>
                        </m:r>
                      </m:e>
                    </m:d>
                    <m:r>
                      <a:rPr lang="en-US" sz="2400" b="0" i="1" smtClean="0">
                        <a:solidFill>
                          <a:srgbClr val="FF0000"/>
                        </a:solidFill>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𝟎</m:t>
                        </m:r>
                      </m:e>
                      <m:sup>
                        <m:r>
                          <a:rPr lang="en-US" sz="2400" b="1" i="1" smtClean="0">
                            <a:solidFill>
                              <a:srgbClr val="FF0000"/>
                            </a:solidFill>
                            <a:latin typeface="Cambria Math" panose="02040503050406030204" pitchFamily="18" charset="0"/>
                          </a:rPr>
                          <m:t>𝒓</m:t>
                        </m:r>
                      </m:sup>
                    </m:sSup>
                  </m:oMath>
                </a14:m>
                <a:endParaRPr lang="en-US" sz="2400" b="1" dirty="0">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C76A8BB8-660E-F818-8169-BD7B53164EB4}"/>
                  </a:ext>
                </a:extLst>
              </p:cNvPr>
              <p:cNvSpPr txBox="1">
                <a:spLocks noRot="1" noChangeAspect="1" noMove="1" noResize="1" noEditPoints="1" noAdjustHandles="1" noChangeArrowheads="1" noChangeShapeType="1" noTextEdit="1"/>
              </p:cNvSpPr>
              <p:nvPr/>
            </p:nvSpPr>
            <p:spPr>
              <a:xfrm>
                <a:off x="2208856" y="1987506"/>
                <a:ext cx="7007239" cy="461665"/>
              </a:xfrm>
              <a:prstGeom prst="rect">
                <a:avLst/>
              </a:prstGeom>
              <a:blipFill>
                <a:blip r:embed="rId4"/>
                <a:stretch>
                  <a:fillRect l="-1266" t="-8108" b="-3243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56C2FDF7-D9DC-5F61-49FE-9A65E2F6AB4C}"/>
              </a:ext>
            </a:extLst>
          </p:cNvPr>
          <p:cNvGrpSpPr/>
          <p:nvPr/>
        </p:nvGrpSpPr>
        <p:grpSpPr>
          <a:xfrm>
            <a:off x="2161485" y="3434945"/>
            <a:ext cx="342900" cy="3071812"/>
            <a:chOff x="1714501" y="1814513"/>
            <a:chExt cx="342900" cy="307181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F6DF84B-F28E-664D-840B-06EB76BEED4D}"/>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0F6DF84B-F28E-664D-840B-06EB76BEED4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5"/>
                  <a:stretch>
                    <a:fillRect l="-103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9700004-2001-9B16-E82B-7D5AE52F0CB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59700004-2001-9B16-E82B-7D5AE52F0CB3}"/>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6"/>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Alternate Process 9">
                <a:extLst>
                  <a:ext uri="{FF2B5EF4-FFF2-40B4-BE49-F238E27FC236}">
                    <a16:creationId xmlns:a16="http://schemas.microsoft.com/office/drawing/2014/main" id="{12E5BF4F-68EC-C64B-574C-1496D6175D73}"/>
                  </a:ext>
                </a:extLst>
              </p:cNvPr>
              <p:cNvSpPr/>
              <p:nvPr/>
            </p:nvSpPr>
            <p:spPr>
              <a:xfrm>
                <a:off x="3075883" y="3434945"/>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0" name="Alternate Process 9">
                <a:extLst>
                  <a:ext uri="{FF2B5EF4-FFF2-40B4-BE49-F238E27FC236}">
                    <a16:creationId xmlns:a16="http://schemas.microsoft.com/office/drawing/2014/main" id="{12E5BF4F-68EC-C64B-574C-1496D6175D73}"/>
                  </a:ext>
                </a:extLst>
              </p:cNvPr>
              <p:cNvSpPr>
                <a:spLocks noRot="1" noChangeAspect="1" noMove="1" noResize="1" noEditPoints="1" noAdjustHandles="1" noChangeArrowheads="1" noChangeShapeType="1" noTextEdit="1"/>
              </p:cNvSpPr>
              <p:nvPr/>
            </p:nvSpPr>
            <p:spPr>
              <a:xfrm>
                <a:off x="3075883" y="3434945"/>
                <a:ext cx="342900" cy="3071812"/>
              </a:xfrm>
              <a:prstGeom prst="flowChartAlternateProcess">
                <a:avLst/>
              </a:prstGeom>
              <a:blipFill>
                <a:blip r:embed="rId7"/>
                <a:stretch>
                  <a:fillRect l="-3448"/>
                </a:stretch>
              </a:blipFill>
              <a:ln>
                <a:solidFill>
                  <a:schemeClr val="tx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796F425-4781-4E3A-170A-3BD54DAE4FCF}"/>
              </a:ext>
            </a:extLst>
          </p:cNvPr>
          <p:cNvCxnSpPr>
            <a:cxnSpLocks/>
          </p:cNvCxnSpPr>
          <p:nvPr/>
        </p:nvCxnSpPr>
        <p:spPr>
          <a:xfrm>
            <a:off x="2504385" y="3840770"/>
            <a:ext cx="151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FF2BF9-0A29-079F-8652-E992B4257719}"/>
              </a:ext>
            </a:extLst>
          </p:cNvPr>
          <p:cNvSpPr txBox="1"/>
          <p:nvPr/>
        </p:nvSpPr>
        <p:spPr>
          <a:xfrm>
            <a:off x="2532961" y="3601930"/>
            <a:ext cx="490840" cy="461665"/>
          </a:xfrm>
          <a:prstGeom prst="rect">
            <a:avLst/>
          </a:prstGeom>
          <a:noFill/>
        </p:spPr>
        <p:txBody>
          <a:bodyPr wrap="square" rtlCol="0">
            <a:spAutoFit/>
          </a:bodyPr>
          <a:lstStyle/>
          <a:p>
            <a:pPr algn="l"/>
            <a:r>
              <a:rPr lang="en-US" sz="2400" dirty="0">
                <a:latin typeface="Candara" panose="020E0502030303020204" pitchFamily="34" charset="0"/>
              </a:rPr>
              <a:t>⊕</a:t>
            </a:r>
          </a:p>
        </p:txBody>
      </p:sp>
      <p:cxnSp>
        <p:nvCxnSpPr>
          <p:cNvPr id="13" name="Straight Connector 12">
            <a:extLst>
              <a:ext uri="{FF2B5EF4-FFF2-40B4-BE49-F238E27FC236}">
                <a16:creationId xmlns:a16="http://schemas.microsoft.com/office/drawing/2014/main" id="{85480F45-197B-9A21-434C-50049EDAEA7F}"/>
              </a:ext>
            </a:extLst>
          </p:cNvPr>
          <p:cNvCxnSpPr>
            <a:cxnSpLocks/>
          </p:cNvCxnSpPr>
          <p:nvPr/>
        </p:nvCxnSpPr>
        <p:spPr>
          <a:xfrm>
            <a:off x="2892777" y="3840770"/>
            <a:ext cx="180574"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5561A-1491-11D6-7DB4-23C1405CF05B}"/>
              </a:ext>
            </a:extLst>
          </p:cNvPr>
          <p:cNvCxnSpPr>
            <a:cxnSpLocks/>
          </p:cNvCxnSpPr>
          <p:nvPr/>
        </p:nvCxnSpPr>
        <p:spPr>
          <a:xfrm>
            <a:off x="2504385" y="5586227"/>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3BDBC3-E2E5-D970-BD94-E91DEBE503D0}"/>
              </a:ext>
            </a:extLst>
          </p:cNvPr>
          <p:cNvCxnSpPr>
            <a:cxnSpLocks/>
          </p:cNvCxnSpPr>
          <p:nvPr/>
        </p:nvCxnSpPr>
        <p:spPr>
          <a:xfrm>
            <a:off x="2776759" y="3434945"/>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8E5AA2-2D3D-B239-8AB0-A4AEFB6D2679}"/>
                  </a:ext>
                </a:extLst>
              </p:cNvPr>
              <p:cNvSpPr txBox="1"/>
              <p:nvPr/>
            </p:nvSpPr>
            <p:spPr>
              <a:xfrm>
                <a:off x="2529909" y="2975343"/>
                <a:ext cx="630750"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𝑀</m:t>
                      </m:r>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16" name="TextBox 15">
                <a:extLst>
                  <a:ext uri="{FF2B5EF4-FFF2-40B4-BE49-F238E27FC236}">
                    <a16:creationId xmlns:a16="http://schemas.microsoft.com/office/drawing/2014/main" id="{628E5AA2-2D3D-B239-8AB0-A4AEFB6D2679}"/>
                  </a:ext>
                </a:extLst>
              </p:cNvPr>
              <p:cNvSpPr txBox="1">
                <a:spLocks noRot="1" noChangeAspect="1" noMove="1" noResize="1" noEditPoints="1" noAdjustHandles="1" noChangeArrowheads="1" noChangeShapeType="1" noTextEdit="1"/>
              </p:cNvSpPr>
              <p:nvPr/>
            </p:nvSpPr>
            <p:spPr>
              <a:xfrm>
                <a:off x="2529909" y="2975343"/>
                <a:ext cx="630750" cy="461665"/>
              </a:xfrm>
              <a:prstGeom prst="rect">
                <a:avLst/>
              </a:prstGeom>
              <a:blipFill>
                <a:blip r:embed="rId8"/>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8FAD102-C9E9-46FC-5317-3E8735C2DC3D}"/>
              </a:ext>
            </a:extLst>
          </p:cNvPr>
          <p:cNvGrpSpPr/>
          <p:nvPr/>
        </p:nvGrpSpPr>
        <p:grpSpPr>
          <a:xfrm>
            <a:off x="3746480" y="3434945"/>
            <a:ext cx="342900" cy="3071812"/>
            <a:chOff x="1714501" y="1814513"/>
            <a:chExt cx="342900" cy="3071812"/>
          </a:xfrm>
        </p:grpSpPr>
        <p:sp>
          <p:nvSpPr>
            <p:cNvPr id="18" name="Rectangle 17">
              <a:extLst>
                <a:ext uri="{FF2B5EF4-FFF2-40B4-BE49-F238E27FC236}">
                  <a16:creationId xmlns:a16="http://schemas.microsoft.com/office/drawing/2014/main" id="{95282B88-7795-4EDD-4F6F-F5BF2CC374A3}"/>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9" name="Rectangle 18">
              <a:extLst>
                <a:ext uri="{FF2B5EF4-FFF2-40B4-BE49-F238E27FC236}">
                  <a16:creationId xmlns:a16="http://schemas.microsoft.com/office/drawing/2014/main" id="{03CBF2A9-42B1-38B3-E5D8-72F97D0B47BF}"/>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20" name="Straight Connector 19">
            <a:extLst>
              <a:ext uri="{FF2B5EF4-FFF2-40B4-BE49-F238E27FC236}">
                <a16:creationId xmlns:a16="http://schemas.microsoft.com/office/drawing/2014/main" id="{5F371C12-2598-C32D-C83A-29F80BD4D83E}"/>
              </a:ext>
            </a:extLst>
          </p:cNvPr>
          <p:cNvCxnSpPr>
            <a:cxnSpLocks/>
          </p:cNvCxnSpPr>
          <p:nvPr/>
        </p:nvCxnSpPr>
        <p:spPr>
          <a:xfrm flipV="1">
            <a:off x="3418783" y="3832762"/>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F3FC02-683F-6067-3873-1F0C6E8C5E5C}"/>
              </a:ext>
            </a:extLst>
          </p:cNvPr>
          <p:cNvCxnSpPr>
            <a:cxnSpLocks/>
          </p:cNvCxnSpPr>
          <p:nvPr/>
        </p:nvCxnSpPr>
        <p:spPr>
          <a:xfrm flipV="1">
            <a:off x="3418782" y="5588482"/>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B3EA5B8-9708-9424-BAD5-FD5F29041E46}"/>
              </a:ext>
            </a:extLst>
          </p:cNvPr>
          <p:cNvGrpSpPr/>
          <p:nvPr/>
        </p:nvGrpSpPr>
        <p:grpSpPr>
          <a:xfrm>
            <a:off x="4854972" y="3429000"/>
            <a:ext cx="342900" cy="3071812"/>
            <a:chOff x="1714501" y="1814513"/>
            <a:chExt cx="342900" cy="3071812"/>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2B1D8DC-488F-C38D-1984-1EEE825DCD7D}"/>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23" name="Rectangle 22">
                  <a:extLst>
                    <a:ext uri="{FF2B5EF4-FFF2-40B4-BE49-F238E27FC236}">
                      <a16:creationId xmlns:a16="http://schemas.microsoft.com/office/drawing/2014/main" id="{92B1D8DC-488F-C38D-1984-1EEE825DCD7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9"/>
                  <a:stretch>
                    <a:fillRect l="-103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CCA5AF3-1F3A-90BB-60E9-63D4746D5B31}"/>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24" name="Rectangle 23">
                  <a:extLst>
                    <a:ext uri="{FF2B5EF4-FFF2-40B4-BE49-F238E27FC236}">
                      <a16:creationId xmlns:a16="http://schemas.microsoft.com/office/drawing/2014/main" id="{ECCA5AF3-1F3A-90BB-60E9-63D4746D5B31}"/>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10"/>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Alternate Process 24">
                <a:extLst>
                  <a:ext uri="{FF2B5EF4-FFF2-40B4-BE49-F238E27FC236}">
                    <a16:creationId xmlns:a16="http://schemas.microsoft.com/office/drawing/2014/main" id="{731E2ECB-1484-52A2-CDC7-12FDC4FCCE9D}"/>
                  </a:ext>
                </a:extLst>
              </p:cNvPr>
              <p:cNvSpPr/>
              <p:nvPr/>
            </p:nvSpPr>
            <p:spPr>
              <a:xfrm>
                <a:off x="5769370" y="3429000"/>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25" name="Alternate Process 24">
                <a:extLst>
                  <a:ext uri="{FF2B5EF4-FFF2-40B4-BE49-F238E27FC236}">
                    <a16:creationId xmlns:a16="http://schemas.microsoft.com/office/drawing/2014/main" id="{731E2ECB-1484-52A2-CDC7-12FDC4FCCE9D}"/>
                  </a:ext>
                </a:extLst>
              </p:cNvPr>
              <p:cNvSpPr>
                <a:spLocks noRot="1" noChangeAspect="1" noMove="1" noResize="1" noEditPoints="1" noAdjustHandles="1" noChangeArrowheads="1" noChangeShapeType="1" noTextEdit="1"/>
              </p:cNvSpPr>
              <p:nvPr/>
            </p:nvSpPr>
            <p:spPr>
              <a:xfrm>
                <a:off x="5769370" y="3429000"/>
                <a:ext cx="342900" cy="3071812"/>
              </a:xfrm>
              <a:prstGeom prst="flowChartAlternateProcess">
                <a:avLst/>
              </a:prstGeom>
              <a:blipFill>
                <a:blip r:embed="rId11"/>
                <a:stretch>
                  <a:fillRect/>
                </a:stretch>
              </a:blipFill>
              <a:ln>
                <a:solidFill>
                  <a:schemeClr val="tx1"/>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7EF484C7-712C-F6B9-34BE-A2E313005FAA}"/>
              </a:ext>
            </a:extLst>
          </p:cNvPr>
          <p:cNvCxnSpPr>
            <a:cxnSpLocks/>
          </p:cNvCxnSpPr>
          <p:nvPr/>
        </p:nvCxnSpPr>
        <p:spPr>
          <a:xfrm>
            <a:off x="5197872" y="3834825"/>
            <a:ext cx="1589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6988D7A-BAFD-ACC5-A1A7-51B961091548}"/>
              </a:ext>
            </a:extLst>
          </p:cNvPr>
          <p:cNvSpPr txBox="1"/>
          <p:nvPr/>
        </p:nvSpPr>
        <p:spPr>
          <a:xfrm>
            <a:off x="5229879" y="3591620"/>
            <a:ext cx="490840" cy="461665"/>
          </a:xfrm>
          <a:prstGeom prst="rect">
            <a:avLst/>
          </a:prstGeom>
          <a:noFill/>
        </p:spPr>
        <p:txBody>
          <a:bodyPr wrap="square" rtlCol="0">
            <a:spAutoFit/>
          </a:bodyPr>
          <a:lstStyle/>
          <a:p>
            <a:pPr algn="l"/>
            <a:r>
              <a:rPr lang="en-US" sz="2400" dirty="0">
                <a:latin typeface="Candara" panose="020E0502030303020204" pitchFamily="34" charset="0"/>
              </a:rPr>
              <a:t>⊕</a:t>
            </a:r>
          </a:p>
        </p:txBody>
      </p:sp>
      <p:cxnSp>
        <p:nvCxnSpPr>
          <p:cNvPr id="28" name="Straight Connector 27">
            <a:extLst>
              <a:ext uri="{FF2B5EF4-FFF2-40B4-BE49-F238E27FC236}">
                <a16:creationId xmlns:a16="http://schemas.microsoft.com/office/drawing/2014/main" id="{B10F516C-1760-13AB-8F6A-C45FCE9256E8}"/>
              </a:ext>
            </a:extLst>
          </p:cNvPr>
          <p:cNvCxnSpPr>
            <a:cxnSpLocks/>
          </p:cNvCxnSpPr>
          <p:nvPr/>
        </p:nvCxnSpPr>
        <p:spPr>
          <a:xfrm>
            <a:off x="5593362" y="3834825"/>
            <a:ext cx="17347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FA72CD-01BD-2D12-D7BB-2E09AA2E2167}"/>
              </a:ext>
            </a:extLst>
          </p:cNvPr>
          <p:cNvCxnSpPr>
            <a:cxnSpLocks/>
          </p:cNvCxnSpPr>
          <p:nvPr/>
        </p:nvCxnSpPr>
        <p:spPr>
          <a:xfrm>
            <a:off x="5197872" y="5580282"/>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42AA79-F202-BA3C-A04A-B9FE96221BDA}"/>
              </a:ext>
            </a:extLst>
          </p:cNvPr>
          <p:cNvCxnSpPr>
            <a:cxnSpLocks/>
          </p:cNvCxnSpPr>
          <p:nvPr/>
        </p:nvCxnSpPr>
        <p:spPr>
          <a:xfrm>
            <a:off x="5470246" y="3429000"/>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541854B-861B-6D47-0846-06A313E453BE}"/>
                  </a:ext>
                </a:extLst>
              </p:cNvPr>
              <p:cNvSpPr txBox="1"/>
              <p:nvPr/>
            </p:nvSpPr>
            <p:spPr>
              <a:xfrm>
                <a:off x="5226448" y="2975343"/>
                <a:ext cx="630750" cy="473591"/>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chemeClr val="accent1">
                                  <a:lumMod val="50000"/>
                                </a:schemeClr>
                              </a:solidFill>
                              <a:latin typeface="Cambria Math" panose="02040503050406030204" pitchFamily="18" charset="0"/>
                            </a:rPr>
                          </m:ctrlPr>
                        </m:sSupPr>
                        <m:e>
                          <m:r>
                            <a:rPr lang="en-US" sz="2400" b="0" i="1" smtClean="0">
                              <a:solidFill>
                                <a:schemeClr val="accent1">
                                  <a:lumMod val="50000"/>
                                </a:schemeClr>
                              </a:solidFill>
                              <a:latin typeface="Cambria Math" panose="02040503050406030204" pitchFamily="18" charset="0"/>
                            </a:rPr>
                            <m:t>𝑀</m:t>
                          </m:r>
                        </m:e>
                        <m:sup>
                          <m:r>
                            <a:rPr lang="en-US" sz="2400" b="0" i="1" smtClean="0">
                              <a:solidFill>
                                <a:schemeClr val="accent1">
                                  <a:lumMod val="50000"/>
                                </a:schemeClr>
                              </a:solidFill>
                              <a:latin typeface="Cambria Math" panose="02040503050406030204" pitchFamily="18" charset="0"/>
                            </a:rPr>
                            <m:t>′</m:t>
                          </m:r>
                        </m:sup>
                      </m:sSup>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50" name="TextBox 49">
                <a:extLst>
                  <a:ext uri="{FF2B5EF4-FFF2-40B4-BE49-F238E27FC236}">
                    <a16:creationId xmlns:a16="http://schemas.microsoft.com/office/drawing/2014/main" id="{D541854B-861B-6D47-0846-06A313E453BE}"/>
                  </a:ext>
                </a:extLst>
              </p:cNvPr>
              <p:cNvSpPr txBox="1">
                <a:spLocks noRot="1" noChangeAspect="1" noMove="1" noResize="1" noEditPoints="1" noAdjustHandles="1" noChangeArrowheads="1" noChangeShapeType="1" noTextEdit="1"/>
              </p:cNvSpPr>
              <p:nvPr/>
            </p:nvSpPr>
            <p:spPr>
              <a:xfrm>
                <a:off x="5226448" y="2975343"/>
                <a:ext cx="630750" cy="473591"/>
              </a:xfrm>
              <a:prstGeom prst="rect">
                <a:avLst/>
              </a:prstGeom>
              <a:blipFill>
                <a:blip r:embed="rId12"/>
                <a:stretch>
                  <a:fillRect/>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33033545-A09B-EE3B-572D-0D976CF61504}"/>
              </a:ext>
            </a:extLst>
          </p:cNvPr>
          <p:cNvGrpSpPr/>
          <p:nvPr/>
        </p:nvGrpSpPr>
        <p:grpSpPr>
          <a:xfrm>
            <a:off x="6439967" y="3429000"/>
            <a:ext cx="342900" cy="3071812"/>
            <a:chOff x="1714501" y="1814513"/>
            <a:chExt cx="342900" cy="3071812"/>
          </a:xfrm>
        </p:grpSpPr>
        <p:sp>
          <p:nvSpPr>
            <p:cNvPr id="52" name="Rectangle 51">
              <a:extLst>
                <a:ext uri="{FF2B5EF4-FFF2-40B4-BE49-F238E27FC236}">
                  <a16:creationId xmlns:a16="http://schemas.microsoft.com/office/drawing/2014/main" id="{2C2E1526-8244-D437-D228-77D0D3B3B59C}"/>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53" name="Rectangle 52">
              <a:extLst>
                <a:ext uri="{FF2B5EF4-FFF2-40B4-BE49-F238E27FC236}">
                  <a16:creationId xmlns:a16="http://schemas.microsoft.com/office/drawing/2014/main" id="{77F07901-65A8-A059-845C-A60ACA4CDF8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54" name="Straight Connector 53">
            <a:extLst>
              <a:ext uri="{FF2B5EF4-FFF2-40B4-BE49-F238E27FC236}">
                <a16:creationId xmlns:a16="http://schemas.microsoft.com/office/drawing/2014/main" id="{B08A5D55-9BBA-9928-78A9-DF1186DAF8BF}"/>
              </a:ext>
            </a:extLst>
          </p:cNvPr>
          <p:cNvCxnSpPr>
            <a:cxnSpLocks/>
          </p:cNvCxnSpPr>
          <p:nvPr/>
        </p:nvCxnSpPr>
        <p:spPr>
          <a:xfrm>
            <a:off x="6112270" y="3834825"/>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3F4BD7A-A70C-4380-0A88-B594219281CF}"/>
              </a:ext>
            </a:extLst>
          </p:cNvPr>
          <p:cNvCxnSpPr>
            <a:cxnSpLocks/>
            <a:endCxn id="53" idx="1"/>
          </p:cNvCxnSpPr>
          <p:nvPr/>
        </p:nvCxnSpPr>
        <p:spPr>
          <a:xfrm>
            <a:off x="6109738" y="5579269"/>
            <a:ext cx="330229"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itle 1">
                <a:extLst>
                  <a:ext uri="{FF2B5EF4-FFF2-40B4-BE49-F238E27FC236}">
                    <a16:creationId xmlns:a16="http://schemas.microsoft.com/office/drawing/2014/main" id="{AD925D3D-7388-0356-C111-64B398BCA393}"/>
                  </a:ext>
                </a:extLst>
              </p:cNvPr>
              <p:cNvSpPr>
                <a:spLocks noGrp="1"/>
              </p:cNvSpPr>
              <p:nvPr>
                <p:ph type="title"/>
              </p:nvPr>
            </p:nvSpPr>
            <p:spPr>
              <a:xfrm>
                <a:off x="838200" y="365125"/>
                <a:ext cx="10515600" cy="791013"/>
              </a:xfrm>
            </p:spPr>
            <p:txBody>
              <a:bodyPr/>
              <a:lstStyle/>
              <a:p>
                <a:r>
                  <a:rPr lang="en-US" dirty="0"/>
                  <a:t>Attack for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oMath>
                </a14:m>
                <a:endParaRPr lang="en-US" dirty="0"/>
              </a:p>
            </p:txBody>
          </p:sp>
        </mc:Choice>
        <mc:Fallback>
          <p:sp>
            <p:nvSpPr>
              <p:cNvPr id="30" name="Title 1">
                <a:extLst>
                  <a:ext uri="{FF2B5EF4-FFF2-40B4-BE49-F238E27FC236}">
                    <a16:creationId xmlns:a16="http://schemas.microsoft.com/office/drawing/2014/main" id="{AD925D3D-7388-0356-C111-64B398BCA393}"/>
                  </a:ext>
                </a:extLst>
              </p:cNvPr>
              <p:cNvSpPr>
                <a:spLocks noGrp="1" noRot="1" noChangeAspect="1" noMove="1" noResize="1" noEditPoints="1" noAdjustHandles="1" noChangeArrowheads="1" noChangeShapeType="1" noTextEdit="1"/>
              </p:cNvSpPr>
              <p:nvPr>
                <p:ph type="title"/>
              </p:nvPr>
            </p:nvSpPr>
            <p:spPr>
              <a:xfrm>
                <a:off x="838200" y="365125"/>
                <a:ext cx="10515600" cy="791013"/>
              </a:xfrm>
              <a:blipFill>
                <a:blip r:embed="rId3"/>
                <a:stretch>
                  <a:fillRect l="-1568" b="-6250"/>
                </a:stretch>
              </a:blipFill>
            </p:spPr>
            <p:txBody>
              <a:bodyPr/>
              <a:lstStyle/>
              <a:p>
                <a:r>
                  <a:rPr lang="en-US">
                    <a:noFill/>
                  </a:rPr>
                  <a:t> </a:t>
                </a:r>
              </a:p>
            </p:txBody>
          </p:sp>
        </mc:Fallback>
      </mc:AlternateContent>
    </p:spTree>
    <p:extLst>
      <p:ext uri="{BB962C8B-B14F-4D97-AF65-F5344CB8AC3E}">
        <p14:creationId xmlns:p14="http://schemas.microsoft.com/office/powerpoint/2010/main" val="32711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0" grpId="0" animBg="1"/>
      <p:bldP spid="12" grpId="0"/>
      <p:bldP spid="16" grpId="0"/>
      <p:bldP spid="25" grpId="0" animBg="1"/>
      <p:bldP spid="27"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C921-EF61-3E20-2F67-57E810438718}"/>
              </a:ext>
            </a:extLst>
          </p:cNvPr>
          <p:cNvSpPr>
            <a:spLocks noGrp="1"/>
          </p:cNvSpPr>
          <p:nvPr>
            <p:ph type="title"/>
          </p:nvPr>
        </p:nvSpPr>
        <p:spPr/>
        <p:txBody>
          <a:bodyPr/>
          <a:lstStyle/>
          <a:p>
            <a:r>
              <a:rPr lang="en-US" dirty="0"/>
              <a:t>Iterative hashing</a:t>
            </a:r>
          </a:p>
        </p:txBody>
      </p:sp>
      <p:sp>
        <p:nvSpPr>
          <p:cNvPr id="4" name="Slide Number Placeholder 3">
            <a:extLst>
              <a:ext uri="{FF2B5EF4-FFF2-40B4-BE49-F238E27FC236}">
                <a16:creationId xmlns:a16="http://schemas.microsoft.com/office/drawing/2014/main" id="{7E7822E9-9534-5550-2060-B07298D321FC}"/>
              </a:ext>
            </a:extLst>
          </p:cNvPr>
          <p:cNvSpPr>
            <a:spLocks noGrp="1"/>
          </p:cNvSpPr>
          <p:nvPr>
            <p:ph type="sldNum" sz="quarter" idx="12"/>
          </p:nvPr>
        </p:nvSpPr>
        <p:spPr/>
        <p:txBody>
          <a:bodyPr/>
          <a:lstStyle/>
          <a:p>
            <a:fld id="{C7ABA984-2DFB-1240-9A7E-58F7E0AF05BD}" type="slidenum">
              <a:rPr lang="en-US" smtClean="0"/>
              <a:t>2</a:t>
            </a:fld>
            <a:endParaRPr lang="en-US"/>
          </a:p>
        </p:txBody>
      </p:sp>
      <p:sp>
        <p:nvSpPr>
          <p:cNvPr id="3" name="TextBox 2">
            <a:extLst>
              <a:ext uri="{FF2B5EF4-FFF2-40B4-BE49-F238E27FC236}">
                <a16:creationId xmlns:a16="http://schemas.microsoft.com/office/drawing/2014/main" id="{4ABC8722-0F71-8A41-EC59-F44E0D605FDE}"/>
              </a:ext>
            </a:extLst>
          </p:cNvPr>
          <p:cNvSpPr txBox="1"/>
          <p:nvPr/>
        </p:nvSpPr>
        <p:spPr>
          <a:xfrm>
            <a:off x="780001" y="3649793"/>
            <a:ext cx="6298519" cy="461665"/>
          </a:xfrm>
          <a:prstGeom prst="rect">
            <a:avLst/>
          </a:prstGeom>
          <a:noFill/>
        </p:spPr>
        <p:txBody>
          <a:bodyPr wrap="none" rtlCol="0">
            <a:spAutoFit/>
          </a:bodyPr>
          <a:lstStyle/>
          <a:p>
            <a:pPr algn="l"/>
            <a:r>
              <a:rPr lang="en-US" sz="2400" dirty="0">
                <a:latin typeface="Candara" panose="020E0502030303020204" pitchFamily="34" charset="0"/>
              </a:rPr>
              <a:t>e.g., Merkle </a:t>
            </a:r>
            <a:r>
              <a:rPr lang="en-US" sz="2400" dirty="0" err="1">
                <a:latin typeface="Candara" panose="020E0502030303020204" pitchFamily="34" charset="0"/>
              </a:rPr>
              <a:t>Damgård</a:t>
            </a:r>
            <a:r>
              <a:rPr lang="en-US" sz="2400" dirty="0">
                <a:latin typeface="Candara" panose="020E0502030303020204" pitchFamily="34" charset="0"/>
              </a:rPr>
              <a:t> hashing </a:t>
            </a:r>
            <a:r>
              <a:rPr lang="en-US" sz="2400" dirty="0">
                <a:solidFill>
                  <a:srgbClr val="FF0000"/>
                </a:solidFill>
                <a:latin typeface="Candara" panose="020E0502030303020204" pitchFamily="34" charset="0"/>
              </a:rPr>
              <a:t>[Mer89, Dam89]</a:t>
            </a:r>
          </a:p>
        </p:txBody>
      </p:sp>
      <p:sp>
        <p:nvSpPr>
          <p:cNvPr id="5" name="TextBox 4">
            <a:extLst>
              <a:ext uri="{FF2B5EF4-FFF2-40B4-BE49-F238E27FC236}">
                <a16:creationId xmlns:a16="http://schemas.microsoft.com/office/drawing/2014/main" id="{F741C787-EA4A-CD07-1D0C-87CF1170E7A6}"/>
              </a:ext>
            </a:extLst>
          </p:cNvPr>
          <p:cNvSpPr txBox="1"/>
          <p:nvPr/>
        </p:nvSpPr>
        <p:spPr>
          <a:xfrm>
            <a:off x="2127542" y="3151945"/>
            <a:ext cx="7936916" cy="461665"/>
          </a:xfrm>
          <a:prstGeom prst="rect">
            <a:avLst/>
          </a:prstGeom>
          <a:noFill/>
        </p:spPr>
        <p:txBody>
          <a:bodyPr wrap="none" rtlCol="0">
            <a:spAutoFit/>
          </a:bodyPr>
          <a:lstStyle/>
          <a:p>
            <a:pPr algn="l"/>
            <a:r>
              <a:rPr lang="en-US" sz="2400" i="1" dirty="0">
                <a:latin typeface="Candara" panose="020E0502030303020204" pitchFamily="34" charset="0"/>
              </a:rPr>
              <a:t>Construct a VIL hash function from an underlying FIL primitive</a:t>
            </a:r>
          </a:p>
        </p:txBody>
      </p:sp>
      <p:sp>
        <p:nvSpPr>
          <p:cNvPr id="6" name="TextBox 5">
            <a:extLst>
              <a:ext uri="{FF2B5EF4-FFF2-40B4-BE49-F238E27FC236}">
                <a16:creationId xmlns:a16="http://schemas.microsoft.com/office/drawing/2014/main" id="{24480293-76B4-060F-0872-0F470D3BCE48}"/>
              </a:ext>
            </a:extLst>
          </p:cNvPr>
          <p:cNvSpPr txBox="1"/>
          <p:nvPr/>
        </p:nvSpPr>
        <p:spPr>
          <a:xfrm>
            <a:off x="800100" y="5833130"/>
            <a:ext cx="3616696" cy="461665"/>
          </a:xfrm>
          <a:prstGeom prst="rect">
            <a:avLst/>
          </a:prstGeom>
          <a:noFill/>
        </p:spPr>
        <p:txBody>
          <a:bodyPr wrap="none" rtlCol="0">
            <a:spAutoFit/>
          </a:bodyPr>
          <a:lstStyle/>
          <a:p>
            <a:pPr algn="l"/>
            <a:r>
              <a:rPr lang="en-US" sz="2400" dirty="0">
                <a:latin typeface="Candara" panose="020E0502030303020204" pitchFamily="34" charset="0"/>
              </a:rPr>
              <a:t>Used in MD5, SHA-1, SHA-2</a:t>
            </a:r>
          </a:p>
        </p:txBody>
      </p:sp>
      <p:cxnSp>
        <p:nvCxnSpPr>
          <p:cNvPr id="9" name="Straight Arrow Connector 8">
            <a:extLst>
              <a:ext uri="{FF2B5EF4-FFF2-40B4-BE49-F238E27FC236}">
                <a16:creationId xmlns:a16="http://schemas.microsoft.com/office/drawing/2014/main" id="{EBA7BC5F-18F9-3330-7C28-24199589D2A5}"/>
              </a:ext>
            </a:extLst>
          </p:cNvPr>
          <p:cNvCxnSpPr>
            <a:cxnSpLocks/>
          </p:cNvCxnSpPr>
          <p:nvPr/>
        </p:nvCxnSpPr>
        <p:spPr>
          <a:xfrm>
            <a:off x="2376579" y="5183687"/>
            <a:ext cx="576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425068-0E6D-6CAB-7E0F-2DF0C05BC161}"/>
              </a:ext>
            </a:extLst>
          </p:cNvPr>
          <p:cNvCxnSpPr>
            <a:cxnSpLocks/>
            <a:stCxn id="13" idx="3"/>
          </p:cNvCxnSpPr>
          <p:nvPr/>
        </p:nvCxnSpPr>
        <p:spPr>
          <a:xfrm>
            <a:off x="2376579" y="4653534"/>
            <a:ext cx="576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0EB614-6518-43A8-AFB4-B0A203113E2F}"/>
              </a:ext>
            </a:extLst>
          </p:cNvPr>
          <p:cNvCxnSpPr>
            <a:cxnSpLocks/>
          </p:cNvCxnSpPr>
          <p:nvPr/>
        </p:nvCxnSpPr>
        <p:spPr>
          <a:xfrm>
            <a:off x="3542505" y="5183687"/>
            <a:ext cx="273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8137B8-93E9-366E-22B6-CB241742BCDC}"/>
                  </a:ext>
                </a:extLst>
              </p:cNvPr>
              <p:cNvSpPr txBox="1"/>
              <p:nvPr/>
            </p:nvSpPr>
            <p:spPr>
              <a:xfrm>
                <a:off x="1118510" y="4981155"/>
                <a:ext cx="12599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2060"/>
                          </a:solidFill>
                          <a:latin typeface="Cambria Math" panose="02040503050406030204" pitchFamily="18" charset="0"/>
                        </a:rPr>
                        <m:t>𝑎</m:t>
                      </m:r>
                      <m:r>
                        <a:rPr lang="en-US" sz="1800" i="1" smtClean="0">
                          <a:solidFill>
                            <a:srgbClr val="002060"/>
                          </a:solidFill>
                          <a:latin typeface="Cambria Math" panose="02040503050406030204" pitchFamily="18" charset="0"/>
                        </a:rPr>
                        <m:t>∈</m:t>
                      </m:r>
                      <m:sSup>
                        <m:sSupPr>
                          <m:ctrlPr>
                            <a:rPr lang="en-US" sz="1800" i="1">
                              <a:solidFill>
                                <a:srgbClr val="002060"/>
                              </a:solidFill>
                              <a:latin typeface="Cambria Math" panose="02040503050406030204" pitchFamily="18" charset="0"/>
                            </a:rPr>
                          </m:ctrlPr>
                        </m:sSupPr>
                        <m:e>
                          <m:d>
                            <m:dPr>
                              <m:begChr m:val="{"/>
                              <m:endChr m:val="}"/>
                              <m:ctrlPr>
                                <a:rPr lang="en-US" sz="1800" i="1">
                                  <a:solidFill>
                                    <a:srgbClr val="002060"/>
                                  </a:solidFill>
                                  <a:latin typeface="Cambria Math" panose="02040503050406030204" pitchFamily="18" charset="0"/>
                                </a:rPr>
                              </m:ctrlPr>
                            </m:dPr>
                            <m:e>
                              <m:r>
                                <a:rPr lang="en-US" sz="1800" i="1">
                                  <a:solidFill>
                                    <a:srgbClr val="002060"/>
                                  </a:solidFill>
                                  <a:latin typeface="Cambria Math" panose="02040503050406030204" pitchFamily="18" charset="0"/>
                                </a:rPr>
                                <m:t>0,1</m:t>
                              </m:r>
                            </m:e>
                          </m:d>
                        </m:e>
                        <m:sup>
                          <m:r>
                            <a:rPr lang="en-US" sz="1800" i="1">
                              <a:solidFill>
                                <a:srgbClr val="002060"/>
                              </a:solidFill>
                              <a:latin typeface="Cambria Math" panose="02040503050406030204" pitchFamily="18" charset="0"/>
                            </a:rPr>
                            <m:t>𝑛</m:t>
                          </m:r>
                        </m:sup>
                      </m:sSup>
                    </m:oMath>
                  </m:oMathPara>
                </a14:m>
                <a:endParaRPr lang="en-US" sz="1800" dirty="0">
                  <a:solidFill>
                    <a:srgbClr val="00206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898137B8-93E9-366E-22B6-CB241742BCDC}"/>
                  </a:ext>
                </a:extLst>
              </p:cNvPr>
              <p:cNvSpPr txBox="1">
                <a:spLocks noRot="1" noChangeAspect="1" noMove="1" noResize="1" noEditPoints="1" noAdjustHandles="1" noChangeArrowheads="1" noChangeShapeType="1" noTextEdit="1"/>
              </p:cNvSpPr>
              <p:nvPr/>
            </p:nvSpPr>
            <p:spPr>
              <a:xfrm>
                <a:off x="1118510" y="4981155"/>
                <a:ext cx="125996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B41096-55D5-92F0-678E-F127E83FEC5B}"/>
                  </a:ext>
                </a:extLst>
              </p:cNvPr>
              <p:cNvSpPr txBox="1"/>
              <p:nvPr/>
            </p:nvSpPr>
            <p:spPr>
              <a:xfrm>
                <a:off x="1120401" y="4468868"/>
                <a:ext cx="12561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2060"/>
                          </a:solidFill>
                          <a:latin typeface="Cambria Math" panose="02040503050406030204" pitchFamily="18" charset="0"/>
                        </a:rPr>
                        <m:t>𝑏</m:t>
                      </m:r>
                      <m:r>
                        <a:rPr lang="en-US" sz="1800" i="1" smtClean="0">
                          <a:solidFill>
                            <a:srgbClr val="002060"/>
                          </a:solidFill>
                          <a:latin typeface="Cambria Math" panose="02040503050406030204" pitchFamily="18" charset="0"/>
                        </a:rPr>
                        <m:t>∈</m:t>
                      </m:r>
                      <m:sSup>
                        <m:sSupPr>
                          <m:ctrlPr>
                            <a:rPr lang="en-US" sz="1800" i="1">
                              <a:solidFill>
                                <a:srgbClr val="002060"/>
                              </a:solidFill>
                              <a:latin typeface="Cambria Math" panose="02040503050406030204" pitchFamily="18" charset="0"/>
                            </a:rPr>
                          </m:ctrlPr>
                        </m:sSupPr>
                        <m:e>
                          <m:d>
                            <m:dPr>
                              <m:begChr m:val="{"/>
                              <m:endChr m:val="}"/>
                              <m:ctrlPr>
                                <a:rPr lang="en-US" sz="1800" i="1">
                                  <a:solidFill>
                                    <a:srgbClr val="002060"/>
                                  </a:solidFill>
                                  <a:latin typeface="Cambria Math" panose="02040503050406030204" pitchFamily="18" charset="0"/>
                                </a:rPr>
                              </m:ctrlPr>
                            </m:dPr>
                            <m:e>
                              <m:r>
                                <a:rPr lang="en-US" sz="1800" i="1">
                                  <a:solidFill>
                                    <a:srgbClr val="002060"/>
                                  </a:solidFill>
                                  <a:latin typeface="Cambria Math" panose="02040503050406030204" pitchFamily="18" charset="0"/>
                                </a:rPr>
                                <m:t>0,1</m:t>
                              </m:r>
                            </m:e>
                          </m:d>
                        </m:e>
                        <m:sup>
                          <m:r>
                            <a:rPr lang="en-US" sz="1800" b="0" i="1" smtClean="0">
                              <a:solidFill>
                                <a:srgbClr val="002060"/>
                              </a:solidFill>
                              <a:latin typeface="Cambria Math" panose="02040503050406030204" pitchFamily="18" charset="0"/>
                            </a:rPr>
                            <m:t>𝑛</m:t>
                          </m:r>
                        </m:sup>
                      </m:sSup>
                    </m:oMath>
                  </m:oMathPara>
                </a14:m>
                <a:endParaRPr lang="en-US" sz="1800" dirty="0">
                  <a:solidFill>
                    <a:srgbClr val="002060"/>
                  </a:solidFill>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1CB41096-55D5-92F0-678E-F127E83FEC5B}"/>
                  </a:ext>
                </a:extLst>
              </p:cNvPr>
              <p:cNvSpPr txBox="1">
                <a:spLocks noRot="1" noChangeAspect="1" noMove="1" noResize="1" noEditPoints="1" noAdjustHandles="1" noChangeArrowheads="1" noChangeShapeType="1" noTextEdit="1"/>
              </p:cNvSpPr>
              <p:nvPr/>
            </p:nvSpPr>
            <p:spPr>
              <a:xfrm>
                <a:off x="1120401" y="4468868"/>
                <a:ext cx="125617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59B9AFF-0ED4-49A0-60AC-7D50725AB98B}"/>
                  </a:ext>
                </a:extLst>
              </p:cNvPr>
              <p:cNvSpPr txBox="1"/>
              <p:nvPr/>
            </p:nvSpPr>
            <p:spPr>
              <a:xfrm>
                <a:off x="3929261" y="4981155"/>
                <a:ext cx="12391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rgbClr val="002060"/>
                              </a:solidFill>
                              <a:latin typeface="Cambria Math" panose="02040503050406030204" pitchFamily="18" charset="0"/>
                            </a:rPr>
                          </m:ctrlPr>
                        </m:sSupPr>
                        <m:e>
                          <m:r>
                            <a:rPr lang="en-US" sz="1800" b="0" i="1" smtClean="0">
                              <a:solidFill>
                                <a:srgbClr val="002060"/>
                              </a:solidFill>
                              <a:latin typeface="Cambria Math" panose="02040503050406030204" pitchFamily="18" charset="0"/>
                            </a:rPr>
                            <m:t>𝑐</m:t>
                          </m:r>
                          <m:r>
                            <a:rPr lang="en-US" sz="1800" i="1">
                              <a:solidFill>
                                <a:srgbClr val="002060"/>
                              </a:solidFill>
                              <a:latin typeface="Cambria Math" panose="02040503050406030204" pitchFamily="18" charset="0"/>
                            </a:rPr>
                            <m:t>∈</m:t>
                          </m:r>
                          <m:d>
                            <m:dPr>
                              <m:begChr m:val="{"/>
                              <m:endChr m:val="}"/>
                              <m:ctrlPr>
                                <a:rPr lang="en-US" sz="1800" i="1">
                                  <a:solidFill>
                                    <a:srgbClr val="002060"/>
                                  </a:solidFill>
                                  <a:latin typeface="Cambria Math" panose="02040503050406030204" pitchFamily="18" charset="0"/>
                                </a:rPr>
                              </m:ctrlPr>
                            </m:dPr>
                            <m:e>
                              <m:r>
                                <a:rPr lang="en-US" sz="1800" i="1">
                                  <a:solidFill>
                                    <a:srgbClr val="002060"/>
                                  </a:solidFill>
                                  <a:latin typeface="Cambria Math" panose="02040503050406030204" pitchFamily="18" charset="0"/>
                                </a:rPr>
                                <m:t>0,1</m:t>
                              </m:r>
                            </m:e>
                          </m:d>
                        </m:e>
                        <m:sup>
                          <m:r>
                            <a:rPr lang="en-US" sz="1800" i="1">
                              <a:solidFill>
                                <a:srgbClr val="002060"/>
                              </a:solidFill>
                              <a:latin typeface="Cambria Math" panose="02040503050406030204" pitchFamily="18" charset="0"/>
                            </a:rPr>
                            <m:t>𝑛</m:t>
                          </m:r>
                        </m:sup>
                      </m:sSup>
                    </m:oMath>
                  </m:oMathPara>
                </a14:m>
                <a:endParaRPr lang="en-US" sz="1800" dirty="0">
                  <a:solidFill>
                    <a:srgbClr val="002060"/>
                  </a:solidFill>
                  <a:latin typeface="Candara" panose="020E0502030303020204" pitchFamily="34" charset="0"/>
                </a:endParaRPr>
              </a:p>
            </p:txBody>
          </p:sp>
        </mc:Choice>
        <mc:Fallback xmlns="">
          <p:sp>
            <p:nvSpPr>
              <p:cNvPr id="14" name="TextBox 13">
                <a:extLst>
                  <a:ext uri="{FF2B5EF4-FFF2-40B4-BE49-F238E27FC236}">
                    <a16:creationId xmlns:a16="http://schemas.microsoft.com/office/drawing/2014/main" id="{859B9AFF-0ED4-49A0-60AC-7D50725AB98B}"/>
                  </a:ext>
                </a:extLst>
              </p:cNvPr>
              <p:cNvSpPr txBox="1">
                <a:spLocks noRot="1" noChangeAspect="1" noMove="1" noResize="1" noEditPoints="1" noAdjustHandles="1" noChangeArrowheads="1" noChangeShapeType="1" noTextEdit="1"/>
              </p:cNvSpPr>
              <p:nvPr/>
            </p:nvSpPr>
            <p:spPr>
              <a:xfrm>
                <a:off x="3929261" y="4981155"/>
                <a:ext cx="123918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26174CD-D814-B437-06F2-1B2AD4595DA1}"/>
                  </a:ext>
                </a:extLst>
              </p:cNvPr>
              <p:cNvSpPr txBox="1"/>
              <p:nvPr/>
            </p:nvSpPr>
            <p:spPr>
              <a:xfrm>
                <a:off x="7144560" y="4466301"/>
                <a:ext cx="2291140"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smtClean="0">
                          <a:solidFill>
                            <a:srgbClr val="002060"/>
                          </a:solidFill>
                          <a:latin typeface="Cambria Math" panose="02040503050406030204" pitchFamily="18" charset="0"/>
                        </a:rPr>
                        <m:t>𝑀</m:t>
                      </m:r>
                      <m:r>
                        <a:rPr lang="en-US" i="1" smtClean="0">
                          <a:solidFill>
                            <a:srgbClr val="002060"/>
                          </a:solidFill>
                          <a:latin typeface="Cambria Math" panose="02040503050406030204" pitchFamily="18" charset="0"/>
                        </a:rPr>
                        <m:t>=</m:t>
                      </m:r>
                      <m:d>
                        <m:dPr>
                          <m:ctrlPr>
                            <a:rPr lang="en-US" i="1" smtClean="0">
                              <a:solidFill>
                                <a:srgbClr val="002060"/>
                              </a:solidFill>
                              <a:latin typeface="Cambria Math" panose="02040503050406030204" pitchFamily="18" charset="0"/>
                            </a:rPr>
                          </m:ctrlPr>
                        </m:dPr>
                        <m:e>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𝑀</m:t>
                              </m:r>
                            </m:e>
                            <m:sub>
                              <m:r>
                                <a:rPr lang="en-US" i="1">
                                  <a:solidFill>
                                    <a:srgbClr val="002060"/>
                                  </a:solidFill>
                                  <a:latin typeface="Cambria Math" panose="02040503050406030204" pitchFamily="18" charset="0"/>
                                </a:rPr>
                                <m:t>1</m:t>
                              </m:r>
                            </m:sub>
                          </m:sSub>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𝑀</m:t>
                              </m:r>
                            </m:e>
                            <m:sub>
                              <m:r>
                                <a:rPr lang="en-US" i="1">
                                  <a:solidFill>
                                    <a:srgbClr val="002060"/>
                                  </a:solidFill>
                                  <a:latin typeface="Cambria Math" panose="02040503050406030204" pitchFamily="18" charset="0"/>
                                </a:rPr>
                                <m:t>2</m:t>
                              </m:r>
                            </m:sub>
                          </m:sSub>
                          <m:r>
                            <a:rPr lang="en-US" i="1">
                              <a:solidFill>
                                <a:srgbClr val="002060"/>
                              </a:solidFill>
                              <a:latin typeface="Cambria Math" panose="02040503050406030204" pitchFamily="18" charset="0"/>
                            </a:rPr>
                            <m:t>,…, </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𝑀</m:t>
                              </m:r>
                            </m:e>
                            <m:sub>
                              <m:r>
                                <a:rPr lang="en-US" i="1">
                                  <a:solidFill>
                                    <a:srgbClr val="002060"/>
                                  </a:solidFill>
                                  <a:latin typeface="Cambria Math" panose="02040503050406030204" pitchFamily="18" charset="0"/>
                                </a:rPr>
                                <m:t>𝐵</m:t>
                              </m:r>
                            </m:sub>
                          </m:sSub>
                        </m:e>
                      </m:d>
                    </m:oMath>
                  </m:oMathPara>
                </a14:m>
                <a:endParaRPr lang="en-US" i="1" dirty="0">
                  <a:solidFill>
                    <a:srgbClr val="00206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0">
                          <a:solidFill>
                            <a:srgbClr val="002060"/>
                          </a:solidFill>
                          <a:latin typeface="Cambria Math" panose="02040503050406030204" pitchFamily="18" charset="0"/>
                        </a:rPr>
                        <m:t>M</m:t>
                      </m:r>
                      <m:sSub>
                        <m:sSubPr>
                          <m:ctrlPr>
                            <a:rPr lang="en-US" i="1">
                              <a:solidFill>
                                <a:srgbClr val="002060"/>
                              </a:solidFill>
                              <a:latin typeface="Cambria Math" panose="02040503050406030204" pitchFamily="18" charset="0"/>
                            </a:rPr>
                          </m:ctrlPr>
                        </m:sSubPr>
                        <m:e>
                          <m:r>
                            <m:rPr>
                              <m:sty m:val="p"/>
                            </m:rPr>
                            <a:rPr lang="en-US" i="0">
                              <a:solidFill>
                                <a:srgbClr val="002060"/>
                              </a:solidFill>
                              <a:latin typeface="Cambria Math" panose="02040503050406030204" pitchFamily="18" charset="0"/>
                            </a:rPr>
                            <m:t>D</m:t>
                          </m:r>
                        </m:e>
                        <m:sub>
                          <m:r>
                            <a:rPr lang="en-US" i="1">
                              <a:solidFill>
                                <a:srgbClr val="002060"/>
                              </a:solidFill>
                              <a:latin typeface="Cambria Math" panose="02040503050406030204" pitchFamily="18" charset="0"/>
                            </a:rPr>
                            <m:t>h</m:t>
                          </m:r>
                        </m:sub>
                      </m:sSub>
                      <m:d>
                        <m:dPr>
                          <m:ctrlPr>
                            <a:rPr lang="en-US" i="1">
                              <a:solidFill>
                                <a:srgbClr val="002060"/>
                              </a:solidFill>
                              <a:latin typeface="Cambria Math" panose="02040503050406030204" pitchFamily="18" charset="0"/>
                            </a:rPr>
                          </m:ctrlPr>
                        </m:dPr>
                        <m:e>
                          <m:r>
                            <m:rPr>
                              <m:nor/>
                            </m:rPr>
                            <a:rPr lang="en-US" b="0" i="0" smtClean="0">
                              <a:solidFill>
                                <a:srgbClr val="002060"/>
                              </a:solidFill>
                              <a:latin typeface="Cambria Math" panose="02040503050406030204" pitchFamily="18" charset="0"/>
                            </a:rPr>
                            <m:t>IV</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𝑀</m:t>
                          </m:r>
                        </m:e>
                      </m:d>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𝑥</m:t>
                      </m:r>
                    </m:oMath>
                  </m:oMathPara>
                </a14:m>
                <a:endParaRPr lang="en-US" dirty="0">
                  <a:solidFill>
                    <a:srgbClr val="002060"/>
                  </a:solidFill>
                  <a:latin typeface="Candara" panose="020E0502030303020204" pitchFamily="34" charset="0"/>
                </a:endParaRPr>
              </a:p>
            </p:txBody>
          </p:sp>
        </mc:Choice>
        <mc:Fallback xmlns="">
          <p:sp>
            <p:nvSpPr>
              <p:cNvPr id="34" name="TextBox 33">
                <a:extLst>
                  <a:ext uri="{FF2B5EF4-FFF2-40B4-BE49-F238E27FC236}">
                    <a16:creationId xmlns:a16="http://schemas.microsoft.com/office/drawing/2014/main" id="{A26174CD-D814-B437-06F2-1B2AD4595DA1}"/>
                  </a:ext>
                </a:extLst>
              </p:cNvPr>
              <p:cNvSpPr txBox="1">
                <a:spLocks noRot="1" noChangeAspect="1" noMove="1" noResize="1" noEditPoints="1" noAdjustHandles="1" noChangeArrowheads="1" noChangeShapeType="1" noTextEdit="1"/>
              </p:cNvSpPr>
              <p:nvPr/>
            </p:nvSpPr>
            <p:spPr>
              <a:xfrm>
                <a:off x="7144560" y="4466301"/>
                <a:ext cx="2291140" cy="646331"/>
              </a:xfrm>
              <a:prstGeom prst="rect">
                <a:avLst/>
              </a:prstGeom>
              <a:blipFill>
                <a:blip r:embed="rId6"/>
                <a:stretch>
                  <a:fillRect/>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6AEA8E44-0698-1D56-570D-AD0BAB6835C3}"/>
              </a:ext>
            </a:extLst>
          </p:cNvPr>
          <p:cNvCxnSpPr/>
          <p:nvPr/>
        </p:nvCxnSpPr>
        <p:spPr>
          <a:xfrm rot="16200000">
            <a:off x="7777366" y="5803284"/>
            <a:ext cx="0" cy="32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6AB4BE-DCD7-5BE8-B81C-3C638897AB1B}"/>
              </a:ext>
            </a:extLst>
          </p:cNvPr>
          <p:cNvCxnSpPr/>
          <p:nvPr/>
        </p:nvCxnSpPr>
        <p:spPr>
          <a:xfrm rot="16200000">
            <a:off x="7785664" y="5429779"/>
            <a:ext cx="0" cy="32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0CB549-0B16-AF4E-971A-A9C476FBA100}"/>
                  </a:ext>
                </a:extLst>
              </p:cNvPr>
              <p:cNvSpPr txBox="1"/>
              <p:nvPr/>
            </p:nvSpPr>
            <p:spPr>
              <a:xfrm>
                <a:off x="7162193" y="5737179"/>
                <a:ext cx="4491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1800" b="0" i="0" smtClean="0">
                          <a:solidFill>
                            <a:schemeClr val="accent1">
                              <a:lumMod val="50000"/>
                            </a:schemeClr>
                          </a:solidFill>
                          <a:latin typeface="Cambria Math" panose="02040503050406030204" pitchFamily="18" charset="0"/>
                        </a:rPr>
                        <m:t>IV</m:t>
                      </m:r>
                    </m:oMath>
                  </m:oMathPara>
                </a14:m>
                <a:endParaRPr lang="en-US" sz="1800" dirty="0">
                  <a:solidFill>
                    <a:schemeClr val="accent1">
                      <a:lumMod val="50000"/>
                    </a:schemeClr>
                  </a:solidFill>
                  <a:latin typeface="Candara" panose="020E0502030303020204" pitchFamily="34" charset="0"/>
                </a:endParaRPr>
              </a:p>
            </p:txBody>
          </p:sp>
        </mc:Choice>
        <mc:Fallback xmlns="">
          <p:sp>
            <p:nvSpPr>
              <p:cNvPr id="42" name="TextBox 41">
                <a:extLst>
                  <a:ext uri="{FF2B5EF4-FFF2-40B4-BE49-F238E27FC236}">
                    <a16:creationId xmlns:a16="http://schemas.microsoft.com/office/drawing/2014/main" id="{180CB549-0B16-AF4E-971A-A9C476FBA100}"/>
                  </a:ext>
                </a:extLst>
              </p:cNvPr>
              <p:cNvSpPr txBox="1">
                <a:spLocks noRot="1" noChangeAspect="1" noMove="1" noResize="1" noEditPoints="1" noAdjustHandles="1" noChangeArrowheads="1" noChangeShapeType="1" noTextEdit="1"/>
              </p:cNvSpPr>
              <p:nvPr/>
            </p:nvSpPr>
            <p:spPr>
              <a:xfrm>
                <a:off x="7162193" y="5737179"/>
                <a:ext cx="44916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5849BC6-9B26-2B36-5775-35C5AAECDF18}"/>
                  </a:ext>
                </a:extLst>
              </p:cNvPr>
              <p:cNvSpPr txBox="1"/>
              <p:nvPr/>
            </p:nvSpPr>
            <p:spPr>
              <a:xfrm>
                <a:off x="7144560" y="5352345"/>
                <a:ext cx="5200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2060"/>
                              </a:solidFill>
                              <a:latin typeface="Cambria Math" panose="02040503050406030204" pitchFamily="18" charset="0"/>
                            </a:rPr>
                          </m:ctrlPr>
                        </m:sSubPr>
                        <m:e>
                          <m:r>
                            <a:rPr lang="en-US" sz="1800" i="1">
                              <a:solidFill>
                                <a:srgbClr val="002060"/>
                              </a:solidFill>
                              <a:latin typeface="Cambria Math" panose="02040503050406030204" pitchFamily="18" charset="0"/>
                            </a:rPr>
                            <m:t>𝑀</m:t>
                          </m:r>
                        </m:e>
                        <m:sub>
                          <m:r>
                            <a:rPr lang="en-US" sz="1800" i="1">
                              <a:solidFill>
                                <a:srgbClr val="002060"/>
                              </a:solidFill>
                              <a:latin typeface="Cambria Math" panose="02040503050406030204" pitchFamily="18" charset="0"/>
                            </a:rPr>
                            <m:t>1</m:t>
                          </m:r>
                        </m:sub>
                      </m:sSub>
                    </m:oMath>
                  </m:oMathPara>
                </a14:m>
                <a:endParaRPr lang="en-US" sz="1800" dirty="0">
                  <a:solidFill>
                    <a:srgbClr val="002060"/>
                  </a:solidFill>
                  <a:latin typeface="Candara" panose="020E0502030303020204" pitchFamily="34" charset="0"/>
                </a:endParaRPr>
              </a:p>
            </p:txBody>
          </p:sp>
        </mc:Choice>
        <mc:Fallback xmlns="">
          <p:sp>
            <p:nvSpPr>
              <p:cNvPr id="43" name="TextBox 42">
                <a:extLst>
                  <a:ext uri="{FF2B5EF4-FFF2-40B4-BE49-F238E27FC236}">
                    <a16:creationId xmlns:a16="http://schemas.microsoft.com/office/drawing/2014/main" id="{75849BC6-9B26-2B36-5775-35C5AAECDF18}"/>
                  </a:ext>
                </a:extLst>
              </p:cNvPr>
              <p:cNvSpPr txBox="1">
                <a:spLocks noRot="1" noChangeAspect="1" noMove="1" noResize="1" noEditPoints="1" noAdjustHandles="1" noChangeArrowheads="1" noChangeShapeType="1" noTextEdit="1"/>
              </p:cNvSpPr>
              <p:nvPr/>
            </p:nvSpPr>
            <p:spPr>
              <a:xfrm>
                <a:off x="7144560" y="5352345"/>
                <a:ext cx="52001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6647CD6-A1F0-F36D-62A1-D54E7F7D1119}"/>
                  </a:ext>
                </a:extLst>
              </p:cNvPr>
              <p:cNvSpPr txBox="1"/>
              <p:nvPr/>
            </p:nvSpPr>
            <p:spPr>
              <a:xfrm>
                <a:off x="8235917" y="5365159"/>
                <a:ext cx="525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2060"/>
                              </a:solidFill>
                              <a:latin typeface="Cambria Math" panose="02040503050406030204" pitchFamily="18" charset="0"/>
                            </a:rPr>
                          </m:ctrlPr>
                        </m:sSubPr>
                        <m:e>
                          <m:r>
                            <a:rPr lang="en-US" sz="1800" i="1">
                              <a:solidFill>
                                <a:srgbClr val="002060"/>
                              </a:solidFill>
                              <a:latin typeface="Cambria Math" panose="02040503050406030204" pitchFamily="18" charset="0"/>
                            </a:rPr>
                            <m:t>𝑀</m:t>
                          </m:r>
                        </m:e>
                        <m:sub>
                          <m:r>
                            <a:rPr lang="en-US" sz="1800" i="1">
                              <a:solidFill>
                                <a:srgbClr val="002060"/>
                              </a:solidFill>
                              <a:latin typeface="Cambria Math" panose="02040503050406030204" pitchFamily="18" charset="0"/>
                            </a:rPr>
                            <m:t>2</m:t>
                          </m:r>
                        </m:sub>
                      </m:sSub>
                    </m:oMath>
                  </m:oMathPara>
                </a14:m>
                <a:endParaRPr lang="en-US" sz="1800" dirty="0">
                  <a:solidFill>
                    <a:srgbClr val="002060"/>
                  </a:solidFill>
                  <a:latin typeface="Candara" panose="020E0502030303020204" pitchFamily="34" charset="0"/>
                </a:endParaRPr>
              </a:p>
            </p:txBody>
          </p:sp>
        </mc:Choice>
        <mc:Fallback xmlns="">
          <p:sp>
            <p:nvSpPr>
              <p:cNvPr id="44" name="TextBox 43">
                <a:extLst>
                  <a:ext uri="{FF2B5EF4-FFF2-40B4-BE49-F238E27FC236}">
                    <a16:creationId xmlns:a16="http://schemas.microsoft.com/office/drawing/2014/main" id="{F6647CD6-A1F0-F36D-62A1-D54E7F7D1119}"/>
                  </a:ext>
                </a:extLst>
              </p:cNvPr>
              <p:cNvSpPr txBox="1">
                <a:spLocks noRot="1" noChangeAspect="1" noMove="1" noResize="1" noEditPoints="1" noAdjustHandles="1" noChangeArrowheads="1" noChangeShapeType="1" noTextEdit="1"/>
              </p:cNvSpPr>
              <p:nvPr/>
            </p:nvSpPr>
            <p:spPr>
              <a:xfrm>
                <a:off x="8235917" y="5365159"/>
                <a:ext cx="52533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Manual Input 14">
                <a:extLst>
                  <a:ext uri="{FF2B5EF4-FFF2-40B4-BE49-F238E27FC236}">
                    <a16:creationId xmlns:a16="http://schemas.microsoft.com/office/drawing/2014/main" id="{74B6A69B-A5E6-9961-4DEB-5D62EEA0B559}"/>
                  </a:ext>
                </a:extLst>
              </p:cNvPr>
              <p:cNvSpPr/>
              <p:nvPr/>
            </p:nvSpPr>
            <p:spPr>
              <a:xfrm>
                <a:off x="2953569" y="4468868"/>
                <a:ext cx="588936" cy="888288"/>
              </a:xfrm>
              <a:prstGeom prst="flowChartManualInput">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h</m:t>
                      </m:r>
                    </m:oMath>
                  </m:oMathPara>
                </a14:m>
                <a:endParaRPr lang="en-US" dirty="0">
                  <a:solidFill>
                    <a:srgbClr val="002060"/>
                  </a:solidFill>
                  <a:latin typeface="Candara" panose="020E0502030303020204" pitchFamily="34" charset="0"/>
                </a:endParaRPr>
              </a:p>
            </p:txBody>
          </p:sp>
        </mc:Choice>
        <mc:Fallback xmlns="">
          <p:sp>
            <p:nvSpPr>
              <p:cNvPr id="15" name="Manual Input 14">
                <a:extLst>
                  <a:ext uri="{FF2B5EF4-FFF2-40B4-BE49-F238E27FC236}">
                    <a16:creationId xmlns:a16="http://schemas.microsoft.com/office/drawing/2014/main" id="{74B6A69B-A5E6-9961-4DEB-5D62EEA0B559}"/>
                  </a:ext>
                </a:extLst>
              </p:cNvPr>
              <p:cNvSpPr>
                <a:spLocks noRot="1" noChangeAspect="1" noMove="1" noResize="1" noEditPoints="1" noAdjustHandles="1" noChangeArrowheads="1" noChangeShapeType="1" noTextEdit="1"/>
              </p:cNvSpPr>
              <p:nvPr/>
            </p:nvSpPr>
            <p:spPr>
              <a:xfrm>
                <a:off x="2953569" y="4468868"/>
                <a:ext cx="588936" cy="888288"/>
              </a:xfrm>
              <a:prstGeom prst="flowChartManualInpu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Manual Input 26">
                <a:extLst>
                  <a:ext uri="{FF2B5EF4-FFF2-40B4-BE49-F238E27FC236}">
                    <a16:creationId xmlns:a16="http://schemas.microsoft.com/office/drawing/2014/main" id="{C3836161-A05A-3E03-85B1-F39D8E157A82}"/>
                  </a:ext>
                </a:extLst>
              </p:cNvPr>
              <p:cNvSpPr/>
              <p:nvPr/>
            </p:nvSpPr>
            <p:spPr>
              <a:xfrm>
                <a:off x="7940293" y="5448060"/>
                <a:ext cx="351486" cy="574630"/>
              </a:xfrm>
              <a:prstGeom prst="flowChartManualInput">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h</m:t>
                      </m:r>
                    </m:oMath>
                  </m:oMathPara>
                </a14:m>
                <a:endParaRPr lang="en-US" dirty="0">
                  <a:solidFill>
                    <a:srgbClr val="002060"/>
                  </a:solidFill>
                  <a:latin typeface="Candara" panose="020E0502030303020204" pitchFamily="34" charset="0"/>
                </a:endParaRPr>
              </a:p>
            </p:txBody>
          </p:sp>
        </mc:Choice>
        <mc:Fallback xmlns="">
          <p:sp>
            <p:nvSpPr>
              <p:cNvPr id="27" name="Manual Input 26">
                <a:extLst>
                  <a:ext uri="{FF2B5EF4-FFF2-40B4-BE49-F238E27FC236}">
                    <a16:creationId xmlns:a16="http://schemas.microsoft.com/office/drawing/2014/main" id="{C3836161-A05A-3E03-85B1-F39D8E157A82}"/>
                  </a:ext>
                </a:extLst>
              </p:cNvPr>
              <p:cNvSpPr>
                <a:spLocks noRot="1" noChangeAspect="1" noMove="1" noResize="1" noEditPoints="1" noAdjustHandles="1" noChangeArrowheads="1" noChangeShapeType="1" noTextEdit="1"/>
              </p:cNvSpPr>
              <p:nvPr/>
            </p:nvSpPr>
            <p:spPr>
              <a:xfrm>
                <a:off x="7940293" y="5448060"/>
                <a:ext cx="351486" cy="574630"/>
              </a:xfrm>
              <a:prstGeom prst="flowChartManualInpu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Manual Input 27">
                <a:extLst>
                  <a:ext uri="{FF2B5EF4-FFF2-40B4-BE49-F238E27FC236}">
                    <a16:creationId xmlns:a16="http://schemas.microsoft.com/office/drawing/2014/main" id="{A8CE7D43-D2BB-DFBE-0F7E-187F9A5A3D4E}"/>
                  </a:ext>
                </a:extLst>
              </p:cNvPr>
              <p:cNvSpPr/>
              <p:nvPr/>
            </p:nvSpPr>
            <p:spPr>
              <a:xfrm>
                <a:off x="8985449" y="5469214"/>
                <a:ext cx="351486" cy="574630"/>
              </a:xfrm>
              <a:prstGeom prst="flowChartManualInput">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h</m:t>
                      </m:r>
                    </m:oMath>
                  </m:oMathPara>
                </a14:m>
                <a:endParaRPr lang="en-US" dirty="0">
                  <a:solidFill>
                    <a:srgbClr val="002060"/>
                  </a:solidFill>
                  <a:latin typeface="Candara" panose="020E0502030303020204" pitchFamily="34" charset="0"/>
                </a:endParaRPr>
              </a:p>
            </p:txBody>
          </p:sp>
        </mc:Choice>
        <mc:Fallback xmlns="">
          <p:sp>
            <p:nvSpPr>
              <p:cNvPr id="28" name="Manual Input 27">
                <a:extLst>
                  <a:ext uri="{FF2B5EF4-FFF2-40B4-BE49-F238E27FC236}">
                    <a16:creationId xmlns:a16="http://schemas.microsoft.com/office/drawing/2014/main" id="{A8CE7D43-D2BB-DFBE-0F7E-187F9A5A3D4E}"/>
                  </a:ext>
                </a:extLst>
              </p:cNvPr>
              <p:cNvSpPr>
                <a:spLocks noRot="1" noChangeAspect="1" noMove="1" noResize="1" noEditPoints="1" noAdjustHandles="1" noChangeArrowheads="1" noChangeShapeType="1" noTextEdit="1"/>
              </p:cNvSpPr>
              <p:nvPr/>
            </p:nvSpPr>
            <p:spPr>
              <a:xfrm>
                <a:off x="8985449" y="5469214"/>
                <a:ext cx="351486" cy="574630"/>
              </a:xfrm>
              <a:prstGeom prst="flowChartManualInput">
                <a:avLst/>
              </a:prstGeom>
              <a:blipFill>
                <a:blip r:embed="rId12"/>
                <a:stretch>
                  <a:fillRect/>
                </a:stretch>
              </a:blipFill>
              <a:ln>
                <a:solidFill>
                  <a:schemeClr val="tx1"/>
                </a:solidFill>
              </a:ln>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A883A6BE-A824-DB33-49AF-87BFB128F50A}"/>
              </a:ext>
            </a:extLst>
          </p:cNvPr>
          <p:cNvCxnSpPr/>
          <p:nvPr/>
        </p:nvCxnSpPr>
        <p:spPr>
          <a:xfrm rot="16200000">
            <a:off x="8822522" y="5437236"/>
            <a:ext cx="0" cy="32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31322B-9E80-71E9-B98F-EF98A6948739}"/>
              </a:ext>
            </a:extLst>
          </p:cNvPr>
          <p:cNvCxnSpPr>
            <a:cxnSpLocks/>
          </p:cNvCxnSpPr>
          <p:nvPr/>
        </p:nvCxnSpPr>
        <p:spPr>
          <a:xfrm>
            <a:off x="8291779" y="5949792"/>
            <a:ext cx="6853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Manual Input 34">
                <a:extLst>
                  <a:ext uri="{FF2B5EF4-FFF2-40B4-BE49-F238E27FC236}">
                    <a16:creationId xmlns:a16="http://schemas.microsoft.com/office/drawing/2014/main" id="{1E8D1FB9-7013-0006-E571-86D8D9D60A1B}"/>
                  </a:ext>
                </a:extLst>
              </p:cNvPr>
              <p:cNvSpPr/>
              <p:nvPr/>
            </p:nvSpPr>
            <p:spPr>
              <a:xfrm>
                <a:off x="10240478" y="5448060"/>
                <a:ext cx="351486" cy="574630"/>
              </a:xfrm>
              <a:prstGeom prst="flowChartManualInput">
                <a:avLst/>
              </a:prstGeom>
              <a:noFill/>
              <a:ln>
                <a:solidFill>
                  <a:schemeClr val="tx1"/>
                </a:solidFill>
              </a:ln>
              <a:scene3d>
                <a:camera prst="orthographicFront">
                  <a:rot lat="0" lon="10800000" rev="0"/>
                </a:camera>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h</m:t>
                      </m:r>
                    </m:oMath>
                  </m:oMathPara>
                </a14:m>
                <a:endParaRPr lang="en-US" dirty="0">
                  <a:solidFill>
                    <a:srgbClr val="002060"/>
                  </a:solidFill>
                  <a:latin typeface="Candara" panose="020E0502030303020204" pitchFamily="34" charset="0"/>
                </a:endParaRPr>
              </a:p>
            </p:txBody>
          </p:sp>
        </mc:Choice>
        <mc:Fallback xmlns="">
          <p:sp>
            <p:nvSpPr>
              <p:cNvPr id="35" name="Manual Input 34">
                <a:extLst>
                  <a:ext uri="{FF2B5EF4-FFF2-40B4-BE49-F238E27FC236}">
                    <a16:creationId xmlns:a16="http://schemas.microsoft.com/office/drawing/2014/main" id="{1E8D1FB9-7013-0006-E571-86D8D9D60A1B}"/>
                  </a:ext>
                </a:extLst>
              </p:cNvPr>
              <p:cNvSpPr>
                <a:spLocks noRot="1" noChangeAspect="1" noMove="1" noResize="1" noEditPoints="1" noAdjustHandles="1" noChangeArrowheads="1" noChangeShapeType="1" noTextEdit="1"/>
              </p:cNvSpPr>
              <p:nvPr/>
            </p:nvSpPr>
            <p:spPr>
              <a:xfrm>
                <a:off x="10240478" y="5448060"/>
                <a:ext cx="351486" cy="574630"/>
              </a:xfrm>
              <a:prstGeom prst="flowChartManualInpu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3F1FD0F-7D8C-4746-B692-65941EACFBFD}"/>
                  </a:ext>
                </a:extLst>
              </p:cNvPr>
              <p:cNvSpPr txBox="1"/>
              <p:nvPr/>
            </p:nvSpPr>
            <p:spPr>
              <a:xfrm>
                <a:off x="9423560" y="5350487"/>
                <a:ext cx="5490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2060"/>
                              </a:solidFill>
                              <a:latin typeface="Cambria Math" panose="02040503050406030204" pitchFamily="18" charset="0"/>
                            </a:rPr>
                          </m:ctrlPr>
                        </m:sSubPr>
                        <m:e>
                          <m:r>
                            <a:rPr lang="en-US" sz="1800" i="1">
                              <a:solidFill>
                                <a:srgbClr val="002060"/>
                              </a:solidFill>
                              <a:latin typeface="Cambria Math" panose="02040503050406030204" pitchFamily="18" charset="0"/>
                            </a:rPr>
                            <m:t>𝑀</m:t>
                          </m:r>
                        </m:e>
                        <m:sub>
                          <m:r>
                            <a:rPr lang="en-US" sz="1800" b="0" i="1" smtClean="0">
                              <a:solidFill>
                                <a:srgbClr val="002060"/>
                              </a:solidFill>
                              <a:latin typeface="Cambria Math" panose="02040503050406030204" pitchFamily="18" charset="0"/>
                            </a:rPr>
                            <m:t>𝐵</m:t>
                          </m:r>
                        </m:sub>
                      </m:sSub>
                    </m:oMath>
                  </m:oMathPara>
                </a14:m>
                <a:endParaRPr lang="en-US" sz="1800" dirty="0">
                  <a:solidFill>
                    <a:srgbClr val="002060"/>
                  </a:solidFill>
                  <a:latin typeface="Candara" panose="020E0502030303020204" pitchFamily="34" charset="0"/>
                </a:endParaRPr>
              </a:p>
            </p:txBody>
          </p:sp>
        </mc:Choice>
        <mc:Fallback xmlns="">
          <p:sp>
            <p:nvSpPr>
              <p:cNvPr id="53" name="TextBox 52">
                <a:extLst>
                  <a:ext uri="{FF2B5EF4-FFF2-40B4-BE49-F238E27FC236}">
                    <a16:creationId xmlns:a16="http://schemas.microsoft.com/office/drawing/2014/main" id="{93F1FD0F-7D8C-4746-B692-65941EACFBFD}"/>
                  </a:ext>
                </a:extLst>
              </p:cNvPr>
              <p:cNvSpPr txBox="1">
                <a:spLocks noRot="1" noChangeAspect="1" noMove="1" noResize="1" noEditPoints="1" noAdjustHandles="1" noChangeArrowheads="1" noChangeShapeType="1" noTextEdit="1"/>
              </p:cNvSpPr>
              <p:nvPr/>
            </p:nvSpPr>
            <p:spPr>
              <a:xfrm>
                <a:off x="9423560" y="5350487"/>
                <a:ext cx="549060" cy="369332"/>
              </a:xfrm>
              <a:prstGeom prst="rect">
                <a:avLst/>
              </a:prstGeom>
              <a:blipFill>
                <a:blip r:embed="rId13"/>
                <a:stretch>
                  <a:fillRect/>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51677DE-080C-7FFC-CA10-E0BDBB873632}"/>
              </a:ext>
            </a:extLst>
          </p:cNvPr>
          <p:cNvCxnSpPr/>
          <p:nvPr/>
        </p:nvCxnSpPr>
        <p:spPr>
          <a:xfrm rot="16200000">
            <a:off x="10070765" y="5412571"/>
            <a:ext cx="0" cy="32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1AAF8D7-EB90-82E3-CE56-D034CB6563C6}"/>
              </a:ext>
            </a:extLst>
          </p:cNvPr>
          <p:cNvCxnSpPr>
            <a:cxnSpLocks/>
          </p:cNvCxnSpPr>
          <p:nvPr/>
        </p:nvCxnSpPr>
        <p:spPr>
          <a:xfrm rot="16200000" flipH="1">
            <a:off x="10706521" y="5824502"/>
            <a:ext cx="539" cy="225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F454321-8A81-F51D-C61F-EF58F9F5B8B6}"/>
                  </a:ext>
                </a:extLst>
              </p:cNvPr>
              <p:cNvSpPr txBox="1"/>
              <p:nvPr/>
            </p:nvSpPr>
            <p:spPr>
              <a:xfrm>
                <a:off x="10763875" y="5737179"/>
                <a:ext cx="364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002060"/>
                          </a:solidFill>
                          <a:latin typeface="Cambria Math" panose="02040503050406030204" pitchFamily="18" charset="0"/>
                        </a:rPr>
                        <m:t>𝑥</m:t>
                      </m:r>
                    </m:oMath>
                  </m:oMathPara>
                </a14:m>
                <a:endParaRPr lang="en-US" sz="1800" dirty="0">
                  <a:solidFill>
                    <a:srgbClr val="002060"/>
                  </a:solidFill>
                  <a:latin typeface="Candara" panose="020E0502030303020204" pitchFamily="34" charset="0"/>
                </a:endParaRPr>
              </a:p>
            </p:txBody>
          </p:sp>
        </mc:Choice>
        <mc:Fallback xmlns="">
          <p:sp>
            <p:nvSpPr>
              <p:cNvPr id="56" name="TextBox 55">
                <a:extLst>
                  <a:ext uri="{FF2B5EF4-FFF2-40B4-BE49-F238E27FC236}">
                    <a16:creationId xmlns:a16="http://schemas.microsoft.com/office/drawing/2014/main" id="{3F454321-8A81-F51D-C61F-EF58F9F5B8B6}"/>
                  </a:ext>
                </a:extLst>
              </p:cNvPr>
              <p:cNvSpPr txBox="1">
                <a:spLocks noRot="1" noChangeAspect="1" noMove="1" noResize="1" noEditPoints="1" noAdjustHandles="1" noChangeArrowheads="1" noChangeShapeType="1" noTextEdit="1"/>
              </p:cNvSpPr>
              <p:nvPr/>
            </p:nvSpPr>
            <p:spPr>
              <a:xfrm>
                <a:off x="10763875" y="5737179"/>
                <a:ext cx="364779" cy="369332"/>
              </a:xfrm>
              <a:prstGeom prst="rect">
                <a:avLst/>
              </a:prstGeom>
              <a:blipFill>
                <a:blip r:embed="rId1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81D8B9C-B72C-10A2-21D1-972A3006715B}"/>
              </a:ext>
            </a:extLst>
          </p:cNvPr>
          <p:cNvSpPr txBox="1"/>
          <p:nvPr/>
        </p:nvSpPr>
        <p:spPr>
          <a:xfrm>
            <a:off x="764843" y="1174546"/>
            <a:ext cx="7016664" cy="1569660"/>
          </a:xfrm>
          <a:prstGeom prst="rect">
            <a:avLst/>
          </a:prstGeom>
          <a:noFill/>
        </p:spPr>
        <p:txBody>
          <a:bodyPr wrap="none" rtlCol="0">
            <a:spAutoFit/>
          </a:bodyPr>
          <a:lstStyle/>
          <a:p>
            <a:pPr algn="l"/>
            <a:r>
              <a:rPr lang="en-US" sz="2400" dirty="0">
                <a:latin typeface="Candara" panose="020E0502030303020204" pitchFamily="34" charset="0"/>
              </a:rPr>
              <a:t>Hash functions need to handle variable input lengths</a:t>
            </a:r>
          </a:p>
          <a:p>
            <a:pPr marL="342900" indent="-342900" algn="l">
              <a:buFont typeface="Arial" panose="020B0604020202020204" pitchFamily="34" charset="0"/>
              <a:buChar char="•"/>
            </a:pPr>
            <a:r>
              <a:rPr lang="en-US" sz="2400" dirty="0">
                <a:latin typeface="Candara" panose="020E0502030303020204" pitchFamily="34" charset="0"/>
              </a:rPr>
              <a:t>password hashing</a:t>
            </a:r>
          </a:p>
          <a:p>
            <a:pPr marL="342900" indent="-342900" algn="l">
              <a:buFont typeface="Arial" panose="020B0604020202020204" pitchFamily="34" charset="0"/>
              <a:buChar char="•"/>
            </a:pPr>
            <a:r>
              <a:rPr lang="en-US" sz="2400" dirty="0">
                <a:latin typeface="Candara" panose="020E0502030303020204" pitchFamily="34" charset="0"/>
              </a:rPr>
              <a:t>hash and sign</a:t>
            </a:r>
          </a:p>
          <a:p>
            <a:pPr marL="342900" indent="-342900" algn="l">
              <a:buFont typeface="Arial" panose="020B0604020202020204" pitchFamily="34" charset="0"/>
              <a:buChar char="•"/>
            </a:pPr>
            <a:r>
              <a:rPr lang="en-US" sz="2400" dirty="0">
                <a:latin typeface="Candara" panose="020E0502030303020204" pitchFamily="34" charset="0"/>
              </a:rPr>
              <a:t>commitments</a:t>
            </a:r>
          </a:p>
        </p:txBody>
      </p:sp>
      <p:sp>
        <p:nvSpPr>
          <p:cNvPr id="8" name="TextBox 7">
            <a:extLst>
              <a:ext uri="{FF2B5EF4-FFF2-40B4-BE49-F238E27FC236}">
                <a16:creationId xmlns:a16="http://schemas.microsoft.com/office/drawing/2014/main" id="{B3FE5DA5-8881-4069-5619-F2206E95B62C}"/>
              </a:ext>
            </a:extLst>
          </p:cNvPr>
          <p:cNvSpPr txBox="1"/>
          <p:nvPr/>
        </p:nvSpPr>
        <p:spPr>
          <a:xfrm>
            <a:off x="5168446" y="2560815"/>
            <a:ext cx="6386685" cy="461665"/>
          </a:xfrm>
          <a:prstGeom prst="rect">
            <a:avLst/>
          </a:prstGeom>
          <a:noFill/>
        </p:spPr>
        <p:txBody>
          <a:bodyPr wrap="none" rtlCol="0">
            <a:spAutoFit/>
          </a:bodyPr>
          <a:lstStyle/>
          <a:p>
            <a:pPr algn="l"/>
            <a:r>
              <a:rPr lang="en-US" sz="2400" dirty="0">
                <a:latin typeface="Candara" panose="020E0502030303020204" pitchFamily="34" charset="0"/>
              </a:rPr>
              <a:t>Cannot design a different hash for every length</a:t>
            </a:r>
          </a:p>
        </p:txBody>
      </p:sp>
      <p:cxnSp>
        <p:nvCxnSpPr>
          <p:cNvPr id="18" name="Straight Arrow Connector 17">
            <a:extLst>
              <a:ext uri="{FF2B5EF4-FFF2-40B4-BE49-F238E27FC236}">
                <a16:creationId xmlns:a16="http://schemas.microsoft.com/office/drawing/2014/main" id="{8B4A4D34-BF51-9F58-C5AF-DE4E9B4C02D0}"/>
              </a:ext>
            </a:extLst>
          </p:cNvPr>
          <p:cNvCxnSpPr>
            <a:cxnSpLocks/>
          </p:cNvCxnSpPr>
          <p:nvPr/>
        </p:nvCxnSpPr>
        <p:spPr>
          <a:xfrm>
            <a:off x="9336935" y="5976439"/>
            <a:ext cx="206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4C252C8-314F-6736-7156-A0CA05FC0577}"/>
                  </a:ext>
                </a:extLst>
              </p:cNvPr>
              <p:cNvSpPr txBox="1"/>
              <p:nvPr/>
            </p:nvSpPr>
            <p:spPr>
              <a:xfrm>
                <a:off x="9450660" y="5664711"/>
                <a:ext cx="48282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20" name="TextBox 19">
                <a:extLst>
                  <a:ext uri="{FF2B5EF4-FFF2-40B4-BE49-F238E27FC236}">
                    <a16:creationId xmlns:a16="http://schemas.microsoft.com/office/drawing/2014/main" id="{C4C252C8-314F-6736-7156-A0CA05FC0577}"/>
                  </a:ext>
                </a:extLst>
              </p:cNvPr>
              <p:cNvSpPr txBox="1">
                <a:spLocks noRot="1" noChangeAspect="1" noMove="1" noResize="1" noEditPoints="1" noAdjustHandles="1" noChangeArrowheads="1" noChangeShapeType="1" noTextEdit="1"/>
              </p:cNvSpPr>
              <p:nvPr/>
            </p:nvSpPr>
            <p:spPr>
              <a:xfrm>
                <a:off x="9450660" y="5664711"/>
                <a:ext cx="482824" cy="461665"/>
              </a:xfrm>
              <a:prstGeom prst="rect">
                <a:avLst/>
              </a:prstGeom>
              <a:blipFill>
                <a:blip r:embed="rId15"/>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92C28418-DA3E-7C65-4BAC-88FF27CE7C9D}"/>
              </a:ext>
            </a:extLst>
          </p:cNvPr>
          <p:cNvCxnSpPr/>
          <p:nvPr/>
        </p:nvCxnSpPr>
        <p:spPr>
          <a:xfrm rot="16200000">
            <a:off x="10077551" y="5803283"/>
            <a:ext cx="0" cy="32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p:bldP spid="14" grpId="0"/>
      <p:bldP spid="34" grpId="0"/>
      <p:bldP spid="42" grpId="0"/>
      <p:bldP spid="43" grpId="0"/>
      <p:bldP spid="44" grpId="0"/>
      <p:bldP spid="15" grpId="0" animBg="1"/>
      <p:bldP spid="27" grpId="0" animBg="1"/>
      <p:bldP spid="28" grpId="0" animBg="1"/>
      <p:bldP spid="35" grpId="0" animBg="1"/>
      <p:bldP spid="53" grpId="0"/>
      <p:bldP spid="56" grpId="0"/>
      <p:bldP spid="7" grpId="0"/>
      <p:bldP spid="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2AC5229-24B9-0AB6-40EE-D2EB65902E4F}"/>
              </a:ext>
            </a:extLst>
          </p:cNvPr>
          <p:cNvSpPr/>
          <p:nvPr/>
        </p:nvSpPr>
        <p:spPr>
          <a:xfrm>
            <a:off x="6677187" y="2308513"/>
            <a:ext cx="2512663" cy="3814964"/>
          </a:xfrm>
          <a:prstGeom prst="rect">
            <a:avLst/>
          </a:prstGeom>
          <a:solidFill>
            <a:srgbClr val="73FB79">
              <a:alpha val="9804"/>
            </a:srgb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4C81E750-9BBD-3891-C3E2-9B0DEEF18C88}"/>
              </a:ext>
            </a:extLst>
          </p:cNvPr>
          <p:cNvSpPr>
            <a:spLocks noGrp="1"/>
          </p:cNvSpPr>
          <p:nvPr>
            <p:ph type="sldNum" sz="quarter" idx="12"/>
          </p:nvPr>
        </p:nvSpPr>
        <p:spPr/>
        <p:txBody>
          <a:bodyPr/>
          <a:lstStyle/>
          <a:p>
            <a:fld id="{C7ABA984-2DFB-1240-9A7E-58F7E0AF05BD}" type="slidenum">
              <a:rPr lang="en-US" smtClean="0"/>
              <a:t>20</a:t>
            </a:fld>
            <a:endParaRPr lang="en-US" dirty="0"/>
          </a:p>
        </p:txBody>
      </p:sp>
      <p:sp>
        <p:nvSpPr>
          <p:cNvPr id="3" name="Rectangle 2">
            <a:extLst>
              <a:ext uri="{FF2B5EF4-FFF2-40B4-BE49-F238E27FC236}">
                <a16:creationId xmlns:a16="http://schemas.microsoft.com/office/drawing/2014/main" id="{59FE34F1-1A4F-277E-0637-0B002B136E6D}"/>
              </a:ext>
            </a:extLst>
          </p:cNvPr>
          <p:cNvSpPr/>
          <p:nvPr/>
        </p:nvSpPr>
        <p:spPr>
          <a:xfrm>
            <a:off x="10245901" y="117475"/>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70138E-A77E-D713-C795-963FD4499385}"/>
                  </a:ext>
                </a:extLst>
              </p:cNvPr>
              <p:cNvSpPr txBox="1"/>
              <p:nvPr/>
            </p:nvSpPr>
            <p:spPr>
              <a:xfrm>
                <a:off x="10793485" y="575395"/>
                <a:ext cx="87511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oMath>
                  </m:oMathPara>
                </a14:m>
                <a:endParaRPr lang="en-US" sz="2400" dirty="0" err="1">
                  <a:solidFill>
                    <a:srgbClr val="002060"/>
                  </a:solidFill>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5570138E-A77E-D713-C795-963FD4499385}"/>
                  </a:ext>
                </a:extLst>
              </p:cNvPr>
              <p:cNvSpPr txBox="1">
                <a:spLocks noRot="1" noChangeAspect="1" noMove="1" noResize="1" noEditPoints="1" noAdjustHandles="1" noChangeArrowheads="1" noChangeShapeType="1" noTextEdit="1"/>
              </p:cNvSpPr>
              <p:nvPr/>
            </p:nvSpPr>
            <p:spPr>
              <a:xfrm>
                <a:off x="10793485" y="575395"/>
                <a:ext cx="875111" cy="461665"/>
              </a:xfrm>
              <a:prstGeom prst="rect">
                <a:avLst/>
              </a:prstGeom>
              <a:blipFill>
                <a:blip r:embed="rId3"/>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66100D84-1F29-1539-3DCB-9B058D13B65A}"/>
              </a:ext>
            </a:extLst>
          </p:cNvPr>
          <p:cNvGrpSpPr/>
          <p:nvPr/>
        </p:nvGrpSpPr>
        <p:grpSpPr>
          <a:xfrm>
            <a:off x="8496260" y="2852708"/>
            <a:ext cx="342900" cy="3071812"/>
            <a:chOff x="1714501" y="1814513"/>
            <a:chExt cx="342900" cy="307181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0CC5695-EFE1-45F2-416A-285784F0BAC3}"/>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𝑀</m:t>
                        </m:r>
                      </m:oMath>
                    </m:oMathPara>
                  </a14:m>
                  <a:endParaRPr lang="en-US" dirty="0">
                    <a:solidFill>
                      <a:schemeClr val="accent1">
                        <a:lumMod val="50000"/>
                      </a:schemeClr>
                    </a:solidFill>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C0CC5695-EFE1-45F2-416A-285784F0BAC3}"/>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4"/>
                  <a:stretch>
                    <a:fillRect l="-68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19E429-612B-1412-2185-1CC03DEECACD}"/>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4D19E429-612B-1412-2185-1CC03DEECACD}"/>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5"/>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Alternate Process 9">
                <a:extLst>
                  <a:ext uri="{FF2B5EF4-FFF2-40B4-BE49-F238E27FC236}">
                    <a16:creationId xmlns:a16="http://schemas.microsoft.com/office/drawing/2014/main" id="{0E32F870-7D4C-1003-AACC-99F0ACB3F00D}"/>
                  </a:ext>
                </a:extLst>
              </p:cNvPr>
              <p:cNvSpPr/>
              <p:nvPr/>
            </p:nvSpPr>
            <p:spPr>
              <a:xfrm>
                <a:off x="7593075" y="2879254"/>
                <a:ext cx="491378"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US" b="1" i="1" smtClean="0">
                              <a:solidFill>
                                <a:schemeClr val="accent1">
                                  <a:lumMod val="50000"/>
                                </a:schemeClr>
                              </a:solidFill>
                              <a:latin typeface="Cambria Math" panose="02040503050406030204" pitchFamily="18" charset="0"/>
                            </a:rPr>
                          </m:ctrlPr>
                        </m:sSupPr>
                        <m:e>
                          <m:r>
                            <a:rPr lang="en-US" b="1" i="0" smtClean="0">
                              <a:solidFill>
                                <a:schemeClr val="accent1">
                                  <a:lumMod val="50000"/>
                                </a:schemeClr>
                              </a:solidFill>
                              <a:latin typeface="Cambria Math" panose="02040503050406030204" pitchFamily="18" charset="0"/>
                            </a:rPr>
                            <m:t>𝚷</m:t>
                          </m:r>
                        </m:e>
                        <m:sup>
                          <m:r>
                            <a:rPr lang="en-US" b="1" i="1" smtClean="0">
                              <a:solidFill>
                                <a:schemeClr val="accent1">
                                  <a:lumMod val="50000"/>
                                </a:schemeClr>
                              </a:solidFill>
                              <a:latin typeface="Cambria Math" panose="02040503050406030204" pitchFamily="18" charset="0"/>
                            </a:rPr>
                            <m:t>−</m:t>
                          </m:r>
                          <m:r>
                            <a:rPr lang="en-US" b="1" i="1" smtClean="0">
                              <a:solidFill>
                                <a:schemeClr val="accent1">
                                  <a:lumMod val="50000"/>
                                </a:schemeClr>
                              </a:solidFill>
                              <a:latin typeface="Cambria Math" panose="02040503050406030204" pitchFamily="18" charset="0"/>
                            </a:rPr>
                            <m:t>𝟏</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10" name="Alternate Process 9">
                <a:extLst>
                  <a:ext uri="{FF2B5EF4-FFF2-40B4-BE49-F238E27FC236}">
                    <a16:creationId xmlns:a16="http://schemas.microsoft.com/office/drawing/2014/main" id="{0E32F870-7D4C-1003-AACC-99F0ACB3F00D}"/>
                  </a:ext>
                </a:extLst>
              </p:cNvPr>
              <p:cNvSpPr>
                <a:spLocks noRot="1" noChangeAspect="1" noMove="1" noResize="1" noEditPoints="1" noAdjustHandles="1" noChangeArrowheads="1" noChangeShapeType="1" noTextEdit="1"/>
              </p:cNvSpPr>
              <p:nvPr/>
            </p:nvSpPr>
            <p:spPr>
              <a:xfrm>
                <a:off x="7593075" y="2879254"/>
                <a:ext cx="491378" cy="3071812"/>
              </a:xfrm>
              <a:prstGeom prst="flowChartAlternateProcess">
                <a:avLst/>
              </a:prstGeom>
              <a:blipFill>
                <a:blip r:embed="rId6"/>
                <a:stretch>
                  <a:fillRect l="-10000"/>
                </a:stretch>
              </a:blipFill>
              <a:ln>
                <a:solidFill>
                  <a:schemeClr val="tx1"/>
                </a:solid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053CE90-09A9-C885-27CB-188560E8970A}"/>
              </a:ext>
            </a:extLst>
          </p:cNvPr>
          <p:cNvCxnSpPr>
            <a:cxnSpLocks/>
            <a:endCxn id="8" idx="1"/>
          </p:cNvCxnSpPr>
          <p:nvPr/>
        </p:nvCxnSpPr>
        <p:spPr>
          <a:xfrm>
            <a:off x="8084453" y="3467071"/>
            <a:ext cx="41180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21EC69-1838-60FF-F166-86E471920FD7}"/>
              </a:ext>
            </a:extLst>
          </p:cNvPr>
          <p:cNvCxnSpPr>
            <a:cxnSpLocks/>
            <a:stCxn id="53" idx="3"/>
          </p:cNvCxnSpPr>
          <p:nvPr/>
        </p:nvCxnSpPr>
        <p:spPr>
          <a:xfrm>
            <a:off x="6135612" y="5201934"/>
            <a:ext cx="55522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3EB0B9-A336-B047-90EE-6A42695EFAFE}"/>
              </a:ext>
            </a:extLst>
          </p:cNvPr>
          <p:cNvCxnSpPr>
            <a:cxnSpLocks/>
            <a:stCxn id="74" idx="3"/>
          </p:cNvCxnSpPr>
          <p:nvPr/>
        </p:nvCxnSpPr>
        <p:spPr>
          <a:xfrm>
            <a:off x="7244915" y="3467071"/>
            <a:ext cx="34816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93480E-C528-CE33-7833-C211B8EB92B5}"/>
              </a:ext>
            </a:extLst>
          </p:cNvPr>
          <p:cNvCxnSpPr>
            <a:cxnSpLocks/>
          </p:cNvCxnSpPr>
          <p:nvPr/>
        </p:nvCxnSpPr>
        <p:spPr>
          <a:xfrm>
            <a:off x="7244149" y="5236517"/>
            <a:ext cx="34892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F482EC37-C01A-77F5-3C47-C6854F8B152A}"/>
                  </a:ext>
                </a:extLst>
              </p:cNvPr>
              <p:cNvSpPr/>
              <p:nvPr/>
            </p:nvSpPr>
            <p:spPr>
              <a:xfrm>
                <a:off x="5792712" y="4280391"/>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𝑥</m:t>
                      </m:r>
                    </m:oMath>
                  </m:oMathPara>
                </a14:m>
                <a:endParaRPr lang="en-US" dirty="0">
                  <a:solidFill>
                    <a:schemeClr val="accent1">
                      <a:lumMod val="50000"/>
                    </a:schemeClr>
                  </a:solidFill>
                  <a:latin typeface="Candara" panose="020E0502030303020204" pitchFamily="34" charset="0"/>
                </a:endParaRPr>
              </a:p>
            </p:txBody>
          </p:sp>
        </mc:Choice>
        <mc:Fallback xmlns="">
          <p:sp>
            <p:nvSpPr>
              <p:cNvPr id="53" name="Rectangle 52">
                <a:extLst>
                  <a:ext uri="{FF2B5EF4-FFF2-40B4-BE49-F238E27FC236}">
                    <a16:creationId xmlns:a16="http://schemas.microsoft.com/office/drawing/2014/main" id="{F482EC37-C01A-77F5-3C47-C6854F8B152A}"/>
                  </a:ext>
                </a:extLst>
              </p:cNvPr>
              <p:cNvSpPr>
                <a:spLocks noRot="1" noChangeAspect="1" noMove="1" noResize="1" noEditPoints="1" noAdjustHandles="1" noChangeArrowheads="1" noChangeShapeType="1" noTextEdit="1"/>
              </p:cNvSpPr>
              <p:nvPr/>
            </p:nvSpPr>
            <p:spPr>
              <a:xfrm>
                <a:off x="5792712" y="4280391"/>
                <a:ext cx="342900" cy="1843086"/>
              </a:xfrm>
              <a:prstGeom prst="rect">
                <a:avLst/>
              </a:prstGeom>
              <a:blipFill>
                <a:blip r:embed="rId7"/>
                <a:stretch>
                  <a:fillRect/>
                </a:stretch>
              </a:blipFill>
              <a:ln>
                <a:solidFill>
                  <a:schemeClr val="tx1"/>
                </a:solidFill>
              </a:ln>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14F826E9-64D0-E712-48E0-57FD08504DB8}"/>
              </a:ext>
            </a:extLst>
          </p:cNvPr>
          <p:cNvGrpSpPr/>
          <p:nvPr/>
        </p:nvGrpSpPr>
        <p:grpSpPr>
          <a:xfrm>
            <a:off x="6902015" y="2852708"/>
            <a:ext cx="342900" cy="3071812"/>
            <a:chOff x="1714501" y="1814513"/>
            <a:chExt cx="342900" cy="3071812"/>
          </a:xfrm>
        </p:grpSpPr>
        <p:sp>
          <p:nvSpPr>
            <p:cNvPr id="74" name="Rectangle 73">
              <a:extLst>
                <a:ext uri="{FF2B5EF4-FFF2-40B4-BE49-F238E27FC236}">
                  <a16:creationId xmlns:a16="http://schemas.microsoft.com/office/drawing/2014/main" id="{5AC48AFD-5C5D-D3F4-CFBD-923540114690}"/>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5919E06E-5CA3-966D-FAA9-FE20BABD55B9}"/>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𝑥</m:t>
                        </m:r>
                      </m:oMath>
                    </m:oMathPara>
                  </a14:m>
                  <a:endParaRPr lang="en-US" dirty="0">
                    <a:solidFill>
                      <a:schemeClr val="accent1">
                        <a:lumMod val="50000"/>
                      </a:schemeClr>
                    </a:solidFill>
                    <a:latin typeface="Candara" panose="020E0502030303020204" pitchFamily="34" charset="0"/>
                  </a:endParaRPr>
                </a:p>
              </p:txBody>
            </p:sp>
          </mc:Choice>
          <mc:Fallback xmlns="">
            <p:sp>
              <p:nvSpPr>
                <p:cNvPr id="75" name="Rectangle 74">
                  <a:extLst>
                    <a:ext uri="{FF2B5EF4-FFF2-40B4-BE49-F238E27FC236}">
                      <a16:creationId xmlns:a16="http://schemas.microsoft.com/office/drawing/2014/main" id="{5919E06E-5CA3-966D-FAA9-FE20BABD55B9}"/>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8"/>
                  <a:stretch>
                    <a:fillRect/>
                  </a:stretch>
                </a:blipFill>
                <a:ln>
                  <a:solidFill>
                    <a:schemeClr val="tx1"/>
                  </a:solidFill>
                </a:ln>
              </p:spPr>
              <p:txBody>
                <a:bodyPr/>
                <a:lstStyle/>
                <a:p>
                  <a:r>
                    <a:rPr lang="en-US">
                      <a:noFill/>
                    </a:rPr>
                    <a:t> </a:t>
                  </a:r>
                </a:p>
              </p:txBody>
            </p:sp>
          </mc:Fallback>
        </mc:AlternateContent>
      </p:grpSp>
      <p:cxnSp>
        <p:nvCxnSpPr>
          <p:cNvPr id="78" name="Straight Connector 77">
            <a:extLst>
              <a:ext uri="{FF2B5EF4-FFF2-40B4-BE49-F238E27FC236}">
                <a16:creationId xmlns:a16="http://schemas.microsoft.com/office/drawing/2014/main" id="{BF7344CD-C7CC-1D7B-1FC7-B5391A872ACA}"/>
              </a:ext>
            </a:extLst>
          </p:cNvPr>
          <p:cNvCxnSpPr>
            <a:cxnSpLocks/>
          </p:cNvCxnSpPr>
          <p:nvPr/>
        </p:nvCxnSpPr>
        <p:spPr>
          <a:xfrm>
            <a:off x="8084453" y="5233757"/>
            <a:ext cx="41180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F952FE8-E0A8-21C1-10E2-E751FC35002C}"/>
              </a:ext>
            </a:extLst>
          </p:cNvPr>
          <p:cNvCxnSpPr>
            <a:cxnSpLocks/>
          </p:cNvCxnSpPr>
          <p:nvPr/>
        </p:nvCxnSpPr>
        <p:spPr>
          <a:xfrm>
            <a:off x="9189850" y="5230997"/>
            <a:ext cx="385973"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4038F724-02E4-7DFB-BBDB-BE0BEEE43125}"/>
                  </a:ext>
                </a:extLst>
              </p:cNvPr>
              <p:cNvSpPr/>
              <p:nvPr/>
            </p:nvSpPr>
            <p:spPr>
              <a:xfrm>
                <a:off x="9579320" y="4280391"/>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81" name="Rectangle 80">
                <a:extLst>
                  <a:ext uri="{FF2B5EF4-FFF2-40B4-BE49-F238E27FC236}">
                    <a16:creationId xmlns:a16="http://schemas.microsoft.com/office/drawing/2014/main" id="{4038F724-02E4-7DFB-BBDB-BE0BEEE43125}"/>
                  </a:ext>
                </a:extLst>
              </p:cNvPr>
              <p:cNvSpPr>
                <a:spLocks noRot="1" noChangeAspect="1" noMove="1" noResize="1" noEditPoints="1" noAdjustHandles="1" noChangeArrowheads="1" noChangeShapeType="1" noTextEdit="1"/>
              </p:cNvSpPr>
              <p:nvPr/>
            </p:nvSpPr>
            <p:spPr>
              <a:xfrm>
                <a:off x="9579320" y="4280391"/>
                <a:ext cx="342900" cy="1843086"/>
              </a:xfrm>
              <a:prstGeom prst="rect">
                <a:avLst/>
              </a:prstGeom>
              <a:blipFill>
                <a:blip r:embed="rId9"/>
                <a:stretch>
                  <a:fillRect l="-68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658EEDD-39F8-654E-781D-B3268B50C2C6}"/>
                  </a:ext>
                </a:extLst>
              </p:cNvPr>
              <p:cNvSpPr txBox="1"/>
              <p:nvPr/>
            </p:nvSpPr>
            <p:spPr>
              <a:xfrm>
                <a:off x="6504099" y="1643967"/>
                <a:ext cx="30172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𝑓</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𝑥</m:t>
                              </m:r>
                            </m:e>
                          </m:d>
                          <m:r>
                            <a:rPr lang="en-US" sz="2400" b="0" i="0"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Π</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[2]</m:t>
                      </m:r>
                    </m:oMath>
                  </m:oMathPara>
                </a14:m>
                <a:endParaRPr lang="en-US" sz="2400" dirty="0" err="1">
                  <a:solidFill>
                    <a:srgbClr val="002060"/>
                  </a:solidFill>
                  <a:latin typeface="Candara" panose="020E0502030303020204" pitchFamily="34" charset="0"/>
                </a:endParaRPr>
              </a:p>
            </p:txBody>
          </p:sp>
        </mc:Choice>
        <mc:Fallback xmlns="">
          <p:sp>
            <p:nvSpPr>
              <p:cNvPr id="82" name="TextBox 81">
                <a:extLst>
                  <a:ext uri="{FF2B5EF4-FFF2-40B4-BE49-F238E27FC236}">
                    <a16:creationId xmlns:a16="http://schemas.microsoft.com/office/drawing/2014/main" id="{3658EEDD-39F8-654E-781D-B3268B50C2C6}"/>
                  </a:ext>
                </a:extLst>
              </p:cNvPr>
              <p:cNvSpPr txBox="1">
                <a:spLocks noRot="1" noChangeAspect="1" noMove="1" noResize="1" noEditPoints="1" noAdjustHandles="1" noChangeArrowheads="1" noChangeShapeType="1" noTextEdit="1"/>
              </p:cNvSpPr>
              <p:nvPr/>
            </p:nvSpPr>
            <p:spPr>
              <a:xfrm>
                <a:off x="6504099" y="1643967"/>
                <a:ext cx="3017236" cy="461665"/>
              </a:xfrm>
              <a:prstGeom prst="rect">
                <a:avLst/>
              </a:prstGeom>
              <a:blipFill>
                <a:blip r:embed="rId18"/>
                <a:stretch>
                  <a:fillRect l="-420"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40B21C80-3520-0284-3767-1DA573AC4C37}"/>
                  </a:ext>
                </a:extLst>
              </p:cNvPr>
              <p:cNvSpPr txBox="1"/>
              <p:nvPr/>
            </p:nvSpPr>
            <p:spPr>
              <a:xfrm>
                <a:off x="6504099" y="1220702"/>
                <a:ext cx="254191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oMath>
                  </m:oMathPara>
                </a14:m>
                <a:endParaRPr lang="en-US" sz="2400" dirty="0" err="1">
                  <a:solidFill>
                    <a:srgbClr val="002060"/>
                  </a:solidFill>
                  <a:latin typeface="Candara" panose="020E0502030303020204" pitchFamily="34" charset="0"/>
                </a:endParaRPr>
              </a:p>
            </p:txBody>
          </p:sp>
        </mc:Choice>
        <mc:Fallback xmlns="">
          <p:sp>
            <p:nvSpPr>
              <p:cNvPr id="83" name="TextBox 82">
                <a:extLst>
                  <a:ext uri="{FF2B5EF4-FFF2-40B4-BE49-F238E27FC236}">
                    <a16:creationId xmlns:a16="http://schemas.microsoft.com/office/drawing/2014/main" id="{40B21C80-3520-0284-3767-1DA573AC4C37}"/>
                  </a:ext>
                </a:extLst>
              </p:cNvPr>
              <p:cNvSpPr txBox="1">
                <a:spLocks noRot="1" noChangeAspect="1" noMove="1" noResize="1" noEditPoints="1" noAdjustHandles="1" noChangeArrowheads="1" noChangeShapeType="1" noTextEdit="1"/>
              </p:cNvSpPr>
              <p:nvPr/>
            </p:nvSpPr>
            <p:spPr>
              <a:xfrm>
                <a:off x="6504099" y="1220702"/>
                <a:ext cx="2541913" cy="461665"/>
              </a:xfrm>
              <a:prstGeom prst="rect">
                <a:avLst/>
              </a:prstGeom>
              <a:blipFill>
                <a:blip r:embed="rId19"/>
                <a:stretch>
                  <a:fillRect l="-498"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69B1FDD-5E86-0DA7-36CB-7D536320F650}"/>
                  </a:ext>
                </a:extLst>
              </p:cNvPr>
              <p:cNvSpPr txBox="1"/>
              <p:nvPr/>
            </p:nvSpPr>
            <p:spPr>
              <a:xfrm>
                <a:off x="6638590" y="2308512"/>
                <a:ext cx="43095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𝑓</m:t>
                      </m:r>
                    </m:oMath>
                  </m:oMathPara>
                </a14:m>
                <a:endParaRPr lang="en-US" sz="2400" dirty="0" err="1">
                  <a:solidFill>
                    <a:srgbClr val="002060"/>
                  </a:solidFill>
                  <a:latin typeface="Candara" panose="020E0502030303020204" pitchFamily="34" charset="0"/>
                </a:endParaRPr>
              </a:p>
            </p:txBody>
          </p:sp>
        </mc:Choice>
        <mc:Fallback xmlns="">
          <p:sp>
            <p:nvSpPr>
              <p:cNvPr id="84" name="TextBox 83">
                <a:extLst>
                  <a:ext uri="{FF2B5EF4-FFF2-40B4-BE49-F238E27FC236}">
                    <a16:creationId xmlns:a16="http://schemas.microsoft.com/office/drawing/2014/main" id="{769B1FDD-5E86-0DA7-36CB-7D536320F650}"/>
                  </a:ext>
                </a:extLst>
              </p:cNvPr>
              <p:cNvSpPr txBox="1">
                <a:spLocks noRot="1" noChangeAspect="1" noMove="1" noResize="1" noEditPoints="1" noAdjustHandles="1" noChangeArrowheads="1" noChangeShapeType="1" noTextEdit="1"/>
              </p:cNvSpPr>
              <p:nvPr/>
            </p:nvSpPr>
            <p:spPr>
              <a:xfrm>
                <a:off x="6638590" y="2308512"/>
                <a:ext cx="430951" cy="461665"/>
              </a:xfrm>
              <a:prstGeom prst="rect">
                <a:avLst/>
              </a:prstGeom>
              <a:blipFill>
                <a:blip r:embed="rId20"/>
                <a:stretch>
                  <a:fillRect l="-2857" r="-2857" b="-1891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282ED60-FB1D-9145-EB0A-8FEE31B835EC}"/>
              </a:ext>
            </a:extLst>
          </p:cNvPr>
          <p:cNvSpPr txBox="1"/>
          <p:nvPr/>
        </p:nvSpPr>
        <p:spPr>
          <a:xfrm>
            <a:off x="787977" y="1215618"/>
            <a:ext cx="2585964" cy="461665"/>
          </a:xfrm>
          <a:prstGeom prst="rect">
            <a:avLst/>
          </a:prstGeom>
          <a:noFill/>
        </p:spPr>
        <p:txBody>
          <a:bodyPr wrap="none" rtlCol="0">
            <a:spAutoFit/>
          </a:bodyPr>
          <a:lstStyle/>
          <a:p>
            <a:pPr algn="l"/>
            <a:r>
              <a:rPr lang="en-US" sz="2400" b="1" dirty="0">
                <a:latin typeface="Candara" panose="020E0502030303020204" pitchFamily="34" charset="0"/>
              </a:rPr>
              <a:t>An alternate view</a:t>
            </a:r>
          </a:p>
        </p:txBody>
      </p:sp>
      <p:sp>
        <p:nvSpPr>
          <p:cNvPr id="60" name="Right Arrow 59">
            <a:extLst>
              <a:ext uri="{FF2B5EF4-FFF2-40B4-BE49-F238E27FC236}">
                <a16:creationId xmlns:a16="http://schemas.microsoft.com/office/drawing/2014/main" id="{77FB32E4-6F3F-110D-2AE8-05307E2F5CE7}"/>
              </a:ext>
            </a:extLst>
          </p:cNvPr>
          <p:cNvSpPr/>
          <p:nvPr/>
        </p:nvSpPr>
        <p:spPr>
          <a:xfrm>
            <a:off x="3804834" y="4014061"/>
            <a:ext cx="1294108" cy="401099"/>
          </a:xfrm>
          <a:prstGeom prst="rightArrow">
            <a:avLst/>
          </a:prstGeom>
          <a:solidFill>
            <a:srgbClr val="7A81FF">
              <a:alpha val="50196"/>
            </a:srgb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grpSp>
        <p:nvGrpSpPr>
          <p:cNvPr id="2" name="Group 1">
            <a:extLst>
              <a:ext uri="{FF2B5EF4-FFF2-40B4-BE49-F238E27FC236}">
                <a16:creationId xmlns:a16="http://schemas.microsoft.com/office/drawing/2014/main" id="{62D03BF3-A2A8-5F87-07F5-B916F68811EE}"/>
              </a:ext>
            </a:extLst>
          </p:cNvPr>
          <p:cNvGrpSpPr/>
          <p:nvPr/>
        </p:nvGrpSpPr>
        <p:grpSpPr>
          <a:xfrm>
            <a:off x="1012482" y="3210447"/>
            <a:ext cx="342900" cy="3071812"/>
            <a:chOff x="1714501" y="1814513"/>
            <a:chExt cx="342900" cy="3071812"/>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6E5CDF1-C025-8798-C187-FBC33236F11A}"/>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6" name="Rectangle 5">
                  <a:extLst>
                    <a:ext uri="{FF2B5EF4-FFF2-40B4-BE49-F238E27FC236}">
                      <a16:creationId xmlns:a16="http://schemas.microsoft.com/office/drawing/2014/main" id="{96E5CDF1-C025-8798-C187-FBC33236F11A}"/>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21"/>
                  <a:stretch>
                    <a:fillRect l="-1379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13B1636-4237-3B8A-8794-FADA63CDF952}"/>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30" name="Rectangle 29">
                  <a:extLst>
                    <a:ext uri="{FF2B5EF4-FFF2-40B4-BE49-F238E27FC236}">
                      <a16:creationId xmlns:a16="http://schemas.microsoft.com/office/drawing/2014/main" id="{E13B1636-4237-3B8A-8794-FADA63CDF952}"/>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22"/>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Alternate Process 30">
                <a:extLst>
                  <a:ext uri="{FF2B5EF4-FFF2-40B4-BE49-F238E27FC236}">
                    <a16:creationId xmlns:a16="http://schemas.microsoft.com/office/drawing/2014/main" id="{93CAD514-C52C-EC5A-39E3-8157B3E5BDD6}"/>
                  </a:ext>
                </a:extLst>
              </p:cNvPr>
              <p:cNvSpPr/>
              <p:nvPr/>
            </p:nvSpPr>
            <p:spPr>
              <a:xfrm>
                <a:off x="1926880" y="3210447"/>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31" name="Alternate Process 30">
                <a:extLst>
                  <a:ext uri="{FF2B5EF4-FFF2-40B4-BE49-F238E27FC236}">
                    <a16:creationId xmlns:a16="http://schemas.microsoft.com/office/drawing/2014/main" id="{93CAD514-C52C-EC5A-39E3-8157B3E5BDD6}"/>
                  </a:ext>
                </a:extLst>
              </p:cNvPr>
              <p:cNvSpPr>
                <a:spLocks noRot="1" noChangeAspect="1" noMove="1" noResize="1" noEditPoints="1" noAdjustHandles="1" noChangeArrowheads="1" noChangeShapeType="1" noTextEdit="1"/>
              </p:cNvSpPr>
              <p:nvPr/>
            </p:nvSpPr>
            <p:spPr>
              <a:xfrm>
                <a:off x="1926880" y="3210447"/>
                <a:ext cx="342900" cy="3071812"/>
              </a:xfrm>
              <a:prstGeom prst="flowChartAlternateProcess">
                <a:avLst/>
              </a:prstGeom>
              <a:blipFill>
                <a:blip r:embed="rId23"/>
                <a:stretch>
                  <a:fillRect l="-3448"/>
                </a:stretch>
              </a:blipFill>
              <a:ln>
                <a:solidFill>
                  <a:schemeClr val="tx1"/>
                </a:solidFill>
              </a:ln>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837890C6-0B13-1C0C-BE00-22F5CD664354}"/>
              </a:ext>
            </a:extLst>
          </p:cNvPr>
          <p:cNvCxnSpPr>
            <a:cxnSpLocks/>
          </p:cNvCxnSpPr>
          <p:nvPr/>
        </p:nvCxnSpPr>
        <p:spPr>
          <a:xfrm>
            <a:off x="1355382" y="3616272"/>
            <a:ext cx="151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64A875-1E3B-7BFE-6F6F-00A00AA9BB0B}"/>
              </a:ext>
            </a:extLst>
          </p:cNvPr>
          <p:cNvSpPr txBox="1"/>
          <p:nvPr/>
        </p:nvSpPr>
        <p:spPr>
          <a:xfrm>
            <a:off x="1383958" y="3377432"/>
            <a:ext cx="490840" cy="461665"/>
          </a:xfrm>
          <a:prstGeom prst="rect">
            <a:avLst/>
          </a:prstGeom>
          <a:noFill/>
        </p:spPr>
        <p:txBody>
          <a:bodyPr wrap="square" rtlCol="0">
            <a:spAutoFit/>
          </a:bodyPr>
          <a:lstStyle/>
          <a:p>
            <a:pPr algn="l"/>
            <a:r>
              <a:rPr lang="en-US" sz="2400" dirty="0">
                <a:latin typeface="Candara" panose="020E0502030303020204" pitchFamily="34" charset="0"/>
              </a:rPr>
              <a:t>⊕</a:t>
            </a:r>
          </a:p>
        </p:txBody>
      </p:sp>
      <p:cxnSp>
        <p:nvCxnSpPr>
          <p:cNvPr id="34" name="Straight Connector 33">
            <a:extLst>
              <a:ext uri="{FF2B5EF4-FFF2-40B4-BE49-F238E27FC236}">
                <a16:creationId xmlns:a16="http://schemas.microsoft.com/office/drawing/2014/main" id="{5EEF94EA-4507-9F63-0A60-11B54F0000FF}"/>
              </a:ext>
            </a:extLst>
          </p:cNvPr>
          <p:cNvCxnSpPr>
            <a:cxnSpLocks/>
          </p:cNvCxnSpPr>
          <p:nvPr/>
        </p:nvCxnSpPr>
        <p:spPr>
          <a:xfrm>
            <a:off x="1743774" y="3616272"/>
            <a:ext cx="180574"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721667-F85E-74B6-F152-867385C08488}"/>
              </a:ext>
            </a:extLst>
          </p:cNvPr>
          <p:cNvCxnSpPr>
            <a:cxnSpLocks/>
          </p:cNvCxnSpPr>
          <p:nvPr/>
        </p:nvCxnSpPr>
        <p:spPr>
          <a:xfrm>
            <a:off x="1355382" y="5361729"/>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C8FC33-EF05-5E87-1776-C01C61C93056}"/>
              </a:ext>
            </a:extLst>
          </p:cNvPr>
          <p:cNvCxnSpPr>
            <a:cxnSpLocks/>
          </p:cNvCxnSpPr>
          <p:nvPr/>
        </p:nvCxnSpPr>
        <p:spPr>
          <a:xfrm>
            <a:off x="1627756" y="3210447"/>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046AD15-31AE-A65D-3BE8-0FF72E3BCA1B}"/>
                  </a:ext>
                </a:extLst>
              </p:cNvPr>
              <p:cNvSpPr txBox="1"/>
              <p:nvPr/>
            </p:nvSpPr>
            <p:spPr>
              <a:xfrm>
                <a:off x="1383958" y="2756790"/>
                <a:ext cx="630750"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𝑀</m:t>
                      </m:r>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37" name="TextBox 36">
                <a:extLst>
                  <a:ext uri="{FF2B5EF4-FFF2-40B4-BE49-F238E27FC236}">
                    <a16:creationId xmlns:a16="http://schemas.microsoft.com/office/drawing/2014/main" id="{C046AD15-31AE-A65D-3BE8-0FF72E3BCA1B}"/>
                  </a:ext>
                </a:extLst>
              </p:cNvPr>
              <p:cNvSpPr txBox="1">
                <a:spLocks noRot="1" noChangeAspect="1" noMove="1" noResize="1" noEditPoints="1" noAdjustHandles="1" noChangeArrowheads="1" noChangeShapeType="1" noTextEdit="1"/>
              </p:cNvSpPr>
              <p:nvPr/>
            </p:nvSpPr>
            <p:spPr>
              <a:xfrm>
                <a:off x="1383958" y="2756790"/>
                <a:ext cx="630750" cy="461665"/>
              </a:xfrm>
              <a:prstGeom prst="rect">
                <a:avLst/>
              </a:prstGeom>
              <a:blipFill>
                <a:blip r:embed="rId24"/>
                <a:stretch>
                  <a:fillRect/>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B51CB98B-36FC-6F5E-E969-531BE94925B7}"/>
              </a:ext>
            </a:extLst>
          </p:cNvPr>
          <p:cNvGrpSpPr/>
          <p:nvPr/>
        </p:nvGrpSpPr>
        <p:grpSpPr>
          <a:xfrm>
            <a:off x="2597477" y="3210447"/>
            <a:ext cx="342900" cy="3071812"/>
            <a:chOff x="1714501" y="1814513"/>
            <a:chExt cx="342900" cy="3071812"/>
          </a:xfrm>
        </p:grpSpPr>
        <p:sp>
          <p:nvSpPr>
            <p:cNvPr id="39" name="Rectangle 38">
              <a:extLst>
                <a:ext uri="{FF2B5EF4-FFF2-40B4-BE49-F238E27FC236}">
                  <a16:creationId xmlns:a16="http://schemas.microsoft.com/office/drawing/2014/main" id="{6CD03848-74E5-C99C-4874-276F3A007DB6}"/>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40" name="Rectangle 39">
              <a:extLst>
                <a:ext uri="{FF2B5EF4-FFF2-40B4-BE49-F238E27FC236}">
                  <a16:creationId xmlns:a16="http://schemas.microsoft.com/office/drawing/2014/main" id="{DDA88F7A-B601-B6B2-A233-2AD46A917A5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41" name="Straight Connector 40">
            <a:extLst>
              <a:ext uri="{FF2B5EF4-FFF2-40B4-BE49-F238E27FC236}">
                <a16:creationId xmlns:a16="http://schemas.microsoft.com/office/drawing/2014/main" id="{3B0151D9-8F94-AD90-024D-44BF80AEB52A}"/>
              </a:ext>
            </a:extLst>
          </p:cNvPr>
          <p:cNvCxnSpPr>
            <a:cxnSpLocks/>
          </p:cNvCxnSpPr>
          <p:nvPr/>
        </p:nvCxnSpPr>
        <p:spPr>
          <a:xfrm flipV="1">
            <a:off x="2269780" y="3608264"/>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38EB16-7567-EC1B-0C42-B239E86D88EF}"/>
              </a:ext>
            </a:extLst>
          </p:cNvPr>
          <p:cNvCxnSpPr>
            <a:cxnSpLocks/>
          </p:cNvCxnSpPr>
          <p:nvPr/>
        </p:nvCxnSpPr>
        <p:spPr>
          <a:xfrm flipV="1">
            <a:off x="2269779" y="5363984"/>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476B4FE-8668-05DC-45F1-4EE12011C31C}"/>
                  </a:ext>
                </a:extLst>
              </p:cNvPr>
              <p:cNvSpPr txBox="1"/>
              <p:nvPr/>
            </p:nvSpPr>
            <p:spPr>
              <a:xfrm>
                <a:off x="10090505" y="2010118"/>
                <a:ext cx="1871189" cy="1200329"/>
              </a:xfrm>
              <a:prstGeom prst="rect">
                <a:avLst/>
              </a:prstGeom>
              <a:noFill/>
            </p:spPr>
            <p:txBody>
              <a:bodyPr wrap="squar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𝑓</m:t>
                    </m:r>
                  </m:oMath>
                </a14:m>
                <a:r>
                  <a:rPr lang="en-US" sz="2400" dirty="0">
                    <a:latin typeface="Candara" panose="020E0502030303020204" pitchFamily="34" charset="0"/>
                  </a:rPr>
                  <a:t> does not depend on </a:t>
                </a:r>
                <a14:m>
                  <m:oMath xmlns:m="http://schemas.openxmlformats.org/officeDocument/2006/math">
                    <m:r>
                      <m:rPr>
                        <m:sty m:val="p"/>
                      </m:rPr>
                      <a:rPr lang="en-US" sz="2400" b="0" i="0" smtClean="0">
                        <a:solidFill>
                          <a:srgbClr val="002060"/>
                        </a:solidFill>
                        <a:latin typeface="Cambria Math" panose="02040503050406030204" pitchFamily="18" charset="0"/>
                      </a:rPr>
                      <m:t>IV</m:t>
                    </m:r>
                  </m:oMath>
                </a14:m>
                <a:endParaRPr lang="en-US" sz="2400" dirty="0" err="1">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3476B4FE-8668-05DC-45F1-4EE12011C31C}"/>
                  </a:ext>
                </a:extLst>
              </p:cNvPr>
              <p:cNvSpPr txBox="1">
                <a:spLocks noRot="1" noChangeAspect="1" noMove="1" noResize="1" noEditPoints="1" noAdjustHandles="1" noChangeArrowheads="1" noChangeShapeType="1" noTextEdit="1"/>
              </p:cNvSpPr>
              <p:nvPr/>
            </p:nvSpPr>
            <p:spPr>
              <a:xfrm>
                <a:off x="10090505" y="2010118"/>
                <a:ext cx="1871189" cy="1200329"/>
              </a:xfrm>
              <a:prstGeom prst="rect">
                <a:avLst/>
              </a:prstGeom>
              <a:blipFill>
                <a:blip r:embed="rId25"/>
                <a:stretch>
                  <a:fillRect l="-4730" t="-3158"/>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EB221CA6-F7CE-338B-103D-752E611B247B}"/>
              </a:ext>
            </a:extLst>
          </p:cNvPr>
          <p:cNvSpPr/>
          <p:nvPr/>
        </p:nvSpPr>
        <p:spPr>
          <a:xfrm>
            <a:off x="6504099" y="1532094"/>
            <a:ext cx="3141796" cy="706251"/>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17" name="Straight Arrow Connector 16">
            <a:extLst>
              <a:ext uri="{FF2B5EF4-FFF2-40B4-BE49-F238E27FC236}">
                <a16:creationId xmlns:a16="http://schemas.microsoft.com/office/drawing/2014/main" id="{B604062B-18B7-11D1-8017-6CA25963747D}"/>
              </a:ext>
            </a:extLst>
          </p:cNvPr>
          <p:cNvCxnSpPr>
            <a:cxnSpLocks/>
            <a:stCxn id="15" idx="6"/>
          </p:cNvCxnSpPr>
          <p:nvPr/>
        </p:nvCxnSpPr>
        <p:spPr>
          <a:xfrm>
            <a:off x="9645895" y="1885220"/>
            <a:ext cx="515451" cy="220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itle 1">
                <a:extLst>
                  <a:ext uri="{FF2B5EF4-FFF2-40B4-BE49-F238E27FC236}">
                    <a16:creationId xmlns:a16="http://schemas.microsoft.com/office/drawing/2014/main" id="{1B704FD2-41D5-156E-C058-0F762CDCD147}"/>
                  </a:ext>
                </a:extLst>
              </p:cNvPr>
              <p:cNvSpPr>
                <a:spLocks noGrp="1"/>
              </p:cNvSpPr>
              <p:nvPr>
                <p:ph type="title"/>
              </p:nvPr>
            </p:nvSpPr>
            <p:spPr>
              <a:xfrm>
                <a:off x="838200" y="365125"/>
                <a:ext cx="10515600" cy="791013"/>
              </a:xfrm>
            </p:spPr>
            <p:txBody>
              <a:bodyPr/>
              <a:lstStyle/>
              <a:p>
                <a:r>
                  <a:rPr lang="en-US" dirty="0"/>
                  <a:t>Attack for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oMath>
                </a14:m>
                <a:endParaRPr lang="en-US" dirty="0"/>
              </a:p>
            </p:txBody>
          </p:sp>
        </mc:Choice>
        <mc:Fallback>
          <p:sp>
            <p:nvSpPr>
              <p:cNvPr id="16" name="Title 1">
                <a:extLst>
                  <a:ext uri="{FF2B5EF4-FFF2-40B4-BE49-F238E27FC236}">
                    <a16:creationId xmlns:a16="http://schemas.microsoft.com/office/drawing/2014/main" id="{1B704FD2-41D5-156E-C058-0F762CDCD147}"/>
                  </a:ext>
                </a:extLst>
              </p:cNvPr>
              <p:cNvSpPr>
                <a:spLocks noGrp="1" noRot="1" noChangeAspect="1" noMove="1" noResize="1" noEditPoints="1" noAdjustHandles="1" noChangeArrowheads="1" noChangeShapeType="1" noTextEdit="1"/>
              </p:cNvSpPr>
              <p:nvPr>
                <p:ph type="title"/>
              </p:nvPr>
            </p:nvSpPr>
            <p:spPr>
              <a:xfrm>
                <a:off x="838200" y="365125"/>
                <a:ext cx="10515600" cy="791013"/>
              </a:xfrm>
              <a:blipFill>
                <a:blip r:embed="rId26"/>
                <a:stretch>
                  <a:fillRect l="-1568" b="-6250"/>
                </a:stretch>
              </a:blipFill>
            </p:spPr>
            <p:txBody>
              <a:bodyPr/>
              <a:lstStyle/>
              <a:p>
                <a:r>
                  <a:rPr lang="en-US">
                    <a:noFill/>
                  </a:rPr>
                  <a:t> </a:t>
                </a:r>
              </a:p>
            </p:txBody>
          </p:sp>
        </mc:Fallback>
      </mc:AlternateContent>
    </p:spTree>
    <p:extLst>
      <p:ext uri="{BB962C8B-B14F-4D97-AF65-F5344CB8AC3E}">
        <p14:creationId xmlns:p14="http://schemas.microsoft.com/office/powerpoint/2010/main" val="299293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 grpId="0" animBg="1"/>
      <p:bldP spid="53" grpId="0" animBg="1"/>
      <p:bldP spid="81" grpId="0" animBg="1"/>
      <p:bldP spid="82" grpId="0"/>
      <p:bldP spid="83" grpId="0"/>
      <p:bldP spid="84" grpId="0"/>
      <p:bldP spid="60" grpId="0" animBg="1"/>
      <p:bldP spid="1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F4C2-8723-C54C-CDD4-A650267E61C7}"/>
              </a:ext>
            </a:extLst>
          </p:cNvPr>
          <p:cNvSpPr>
            <a:spLocks noGrp="1"/>
          </p:cNvSpPr>
          <p:nvPr>
            <p:ph type="title"/>
          </p:nvPr>
        </p:nvSpPr>
        <p:spPr/>
        <p:txBody>
          <a:bodyPr/>
          <a:lstStyle/>
          <a:p>
            <a:r>
              <a:rPr lang="en-US" dirty="0"/>
              <a:t>Attack strategy</a:t>
            </a:r>
          </a:p>
        </p:txBody>
      </p:sp>
      <p:sp>
        <p:nvSpPr>
          <p:cNvPr id="4" name="Slide Number Placeholder 3">
            <a:extLst>
              <a:ext uri="{FF2B5EF4-FFF2-40B4-BE49-F238E27FC236}">
                <a16:creationId xmlns:a16="http://schemas.microsoft.com/office/drawing/2014/main" id="{470D2F8F-BF73-2926-6F61-23B87FE01306}"/>
              </a:ext>
            </a:extLst>
          </p:cNvPr>
          <p:cNvSpPr>
            <a:spLocks noGrp="1"/>
          </p:cNvSpPr>
          <p:nvPr>
            <p:ph type="sldNum" sz="quarter" idx="12"/>
          </p:nvPr>
        </p:nvSpPr>
        <p:spPr/>
        <p:txBody>
          <a:bodyPr/>
          <a:lstStyle/>
          <a:p>
            <a:fld id="{C7ABA984-2DFB-1240-9A7E-58F7E0AF05BD}" type="slidenum">
              <a:rPr lang="en-US" smtClean="0"/>
              <a:t>21</a:t>
            </a:fld>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C545AAC-90D9-EB29-A63D-E8ABEA961C93}"/>
                  </a:ext>
                </a:extLst>
              </p:cNvPr>
              <p:cNvSpPr txBox="1"/>
              <p:nvPr/>
            </p:nvSpPr>
            <p:spPr>
              <a:xfrm>
                <a:off x="796192" y="4261501"/>
                <a:ext cx="4653620" cy="1938992"/>
              </a:xfrm>
              <a:prstGeom prst="rect">
                <a:avLst/>
              </a:prstGeom>
              <a:noFill/>
            </p:spPr>
            <p:txBody>
              <a:bodyPr wrap="square" rtlCol="0">
                <a:spAutoFit/>
              </a:bodyPr>
              <a:lstStyle/>
              <a:p>
                <a:pPr algn="l"/>
                <a:r>
                  <a:rPr lang="en-US" sz="2400" dirty="0">
                    <a:latin typeface="Candara" panose="020E0502030303020204" pitchFamily="34" charset="0"/>
                  </a:rPr>
                  <a:t>Observe:</a:t>
                </a:r>
              </a:p>
              <a:p>
                <a:pPr/>
                <a14:m>
                  <m:oMathPara xmlns:m="http://schemas.openxmlformats.org/officeDocument/2006/math">
                    <m:oMathParaPr>
                      <m:jc m:val="left"/>
                    </m:oMathParaPr>
                    <m:oMath xmlns:m="http://schemas.openxmlformats.org/officeDocument/2006/math">
                      <m:r>
                        <a:rPr lang="en-US" sz="2400" b="0" i="1" smtClean="0">
                          <a:solidFill>
                            <a:srgbClr val="002060"/>
                          </a:solidFill>
                          <a:latin typeface="Cambria Math" panose="02040503050406030204" pitchFamily="18" charset="0"/>
                        </a:rPr>
                        <m:t>𝑓</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m:rPr>
                              <m:sty m:val="p"/>
                            </m:rPr>
                            <a:rPr lang="en-US" sz="2400">
                              <a:solidFill>
                                <a:srgbClr val="002060"/>
                              </a:solidFill>
                              <a:latin typeface="Cambria Math" panose="02040503050406030204" pitchFamily="18" charset="0"/>
                            </a:rPr>
                            <m:t>Π</m:t>
                          </m:r>
                        </m:e>
                        <m:sup>
                          <m:r>
                            <a:rPr lang="en-US" sz="2400" i="1">
                              <a:solidFill>
                                <a:srgbClr val="002060"/>
                              </a:solidFill>
                              <a:latin typeface="Cambria Math" panose="02040503050406030204" pitchFamily="18" charset="0"/>
                            </a:rPr>
                            <m:t>−1</m:t>
                          </m:r>
                        </m:sup>
                      </m:sSup>
                      <m:d>
                        <m:dPr>
                          <m:ctrlPr>
                            <a:rPr lang="en-US" sz="2400" i="1">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i="1">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d>
                        <m:dPr>
                          <m:begChr m:val="["/>
                          <m:endChr m:val="]"/>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2</m:t>
                          </m:r>
                        </m:e>
                      </m:d>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oMath>
                  </m:oMathPara>
                </a14:m>
                <a:endParaRPr lang="en-US" sz="2400" b="0" i="0" dirty="0">
                  <a:solidFill>
                    <a:srgbClr val="00206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𝑀</m:t>
                          </m:r>
                          <m:r>
                            <a:rPr lang="en-US" sz="2400" b="0" i="0" smtClean="0">
                              <a:solidFill>
                                <a:srgbClr val="002060"/>
                              </a:solidFill>
                              <a:latin typeface="Cambria Math" panose="02040503050406030204" pitchFamily="18" charset="0"/>
                            </a:rPr>
                            <m:t>= </m:t>
                          </m:r>
                          <m:r>
                            <m:rPr>
                              <m:sty m:val="p"/>
                            </m:rPr>
                            <a:rPr lang="en-US" sz="2400" b="0" i="0" smtClean="0">
                              <a:solidFill>
                                <a:srgbClr val="002060"/>
                              </a:solidFill>
                              <a:latin typeface="Cambria Math" panose="02040503050406030204" pitchFamily="18" charset="0"/>
                            </a:rPr>
                            <m:t>Π</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1</m:t>
                          </m:r>
                        </m:e>
                      </m:d>
                    </m:oMath>
                  </m:oMathPara>
                </a14:m>
                <a:endParaRPr lang="en-US" sz="2400" dirty="0">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US" sz="2400" b="0" i="0"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Π</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e>
                      </m:d>
                      <m:r>
                        <a:rPr lang="en-US" sz="2400" b="0" i="1" smtClean="0">
                          <a:solidFill>
                            <a:srgbClr val="002060"/>
                          </a:solidFill>
                          <a:latin typeface="Cambria Math" panose="02040503050406030204" pitchFamily="18" charset="0"/>
                        </a:rPr>
                        <m:t>[1]=</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oMath>
                  </m:oMathPara>
                </a14:m>
                <a:endParaRPr lang="en-US" sz="2400" dirty="0">
                  <a:solidFill>
                    <a:srgbClr val="002060"/>
                  </a:solidFill>
                  <a:latin typeface="Candara" panose="020E0502030303020204" pitchFamily="34" charset="0"/>
                </a:endParaRPr>
              </a:p>
              <a:p>
                <a:r>
                  <a:rPr lang="en-US" sz="2400" dirty="0">
                    <a:latin typeface="Candara" panose="020E0502030303020204" pitchFamily="34" charset="0"/>
                  </a:rPr>
                  <a:t>Similarly, </a:t>
                </a:r>
                <a14:m>
                  <m:oMath xmlns:m="http://schemas.openxmlformats.org/officeDocument/2006/math">
                    <m:r>
                      <m:rPr>
                        <m:sty m:val="p"/>
                      </m:rPr>
                      <a:rPr lang="en-US" sz="2400">
                        <a:solidFill>
                          <a:srgbClr val="002060"/>
                        </a:solidFill>
                        <a:latin typeface="Cambria Math" panose="02040503050406030204" pitchFamily="18" charset="0"/>
                      </a:rPr>
                      <m:t>Π</m:t>
                    </m:r>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e>
                    </m:d>
                    <m:r>
                      <a:rPr lang="en-US" sz="2400" i="1">
                        <a:solidFill>
                          <a:srgbClr val="002060"/>
                        </a:solidFill>
                        <a:latin typeface="Cambria Math" panose="02040503050406030204" pitchFamily="18" charset="0"/>
                      </a:rPr>
                      <m:t>[1]=</m:t>
                    </m:r>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0</m:t>
                        </m:r>
                      </m:e>
                      <m:sup>
                        <m:r>
                          <a:rPr lang="en-US" sz="2400" i="1">
                            <a:solidFill>
                              <a:srgbClr val="002060"/>
                            </a:solidFill>
                            <a:latin typeface="Cambria Math" panose="02040503050406030204" pitchFamily="18" charset="0"/>
                          </a:rPr>
                          <m:t>𝑟</m:t>
                        </m:r>
                      </m:sup>
                    </m:sSup>
                  </m:oMath>
                </a14:m>
                <a:endParaRPr lang="en-US" sz="2400" dirty="0">
                  <a:solidFill>
                    <a:srgbClr val="002060"/>
                  </a:solidFill>
                  <a:latin typeface="Candara" panose="020E0502030303020204" pitchFamily="34" charset="0"/>
                </a:endParaRPr>
              </a:p>
            </p:txBody>
          </p:sp>
        </mc:Choice>
        <mc:Fallback xmlns="">
          <p:sp>
            <p:nvSpPr>
              <p:cNvPr id="21" name="TextBox 20">
                <a:extLst>
                  <a:ext uri="{FF2B5EF4-FFF2-40B4-BE49-F238E27FC236}">
                    <a16:creationId xmlns:a16="http://schemas.microsoft.com/office/drawing/2014/main" id="{FC545AAC-90D9-EB29-A63D-E8ABEA961C93}"/>
                  </a:ext>
                </a:extLst>
              </p:cNvPr>
              <p:cNvSpPr txBox="1">
                <a:spLocks noRot="1" noChangeAspect="1" noMove="1" noResize="1" noEditPoints="1" noAdjustHandles="1" noChangeArrowheads="1" noChangeShapeType="1" noTextEdit="1"/>
              </p:cNvSpPr>
              <p:nvPr/>
            </p:nvSpPr>
            <p:spPr>
              <a:xfrm>
                <a:off x="796192" y="4261501"/>
                <a:ext cx="4653620" cy="1938992"/>
              </a:xfrm>
              <a:prstGeom prst="rect">
                <a:avLst/>
              </a:prstGeom>
              <a:blipFill>
                <a:blip r:embed="rId3"/>
                <a:stretch>
                  <a:fillRect l="-1902" t="-2597" b="-5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5FFCB4-AFBC-F235-A4AB-736B16B904A6}"/>
                  </a:ext>
                </a:extLst>
              </p:cNvPr>
              <p:cNvSpPr txBox="1"/>
              <p:nvPr/>
            </p:nvSpPr>
            <p:spPr>
              <a:xfrm>
                <a:off x="800100" y="1258887"/>
                <a:ext cx="4127668" cy="2677656"/>
              </a:xfrm>
              <a:prstGeom prst="rect">
                <a:avLst/>
              </a:prstGeom>
              <a:noFill/>
            </p:spPr>
            <p:txBody>
              <a:bodyPr wrap="none" rtlCol="0">
                <a:spAutoFit/>
              </a:bodyPr>
              <a:lstStyle/>
              <a:p>
                <a:r>
                  <a:rPr lang="en-US" sz="2400" dirty="0">
                    <a:latin typeface="Candara" panose="020E0502030303020204" pitchFamily="34" charset="0"/>
                  </a:rPr>
                  <a:t>Strategy: </a:t>
                </a:r>
              </a:p>
              <a:p>
                <a:r>
                  <a:rPr lang="en-US" sz="2400" dirty="0">
                    <a:latin typeface="Candara" panose="020E0502030303020204" pitchFamily="34" charset="0"/>
                  </a:rPr>
                  <a:t>Given </a:t>
                </a:r>
                <a14:m>
                  <m:oMath xmlns:m="http://schemas.openxmlformats.org/officeDocument/2006/math">
                    <m:r>
                      <m:rPr>
                        <m:nor/>
                      </m:rPr>
                      <a:rPr lang="en-US" sz="2400">
                        <a:solidFill>
                          <a:srgbClr val="002060"/>
                        </a:solidFill>
                        <a:latin typeface="Cambria Math" panose="02040503050406030204" pitchFamily="18" charset="0"/>
                      </a:rPr>
                      <m:t>IV</m:t>
                    </m:r>
                    <m:r>
                      <a:rPr lang="en-US" sz="2400" i="1">
                        <a:latin typeface="Cambria Math" panose="02040503050406030204" pitchFamily="18" charset="0"/>
                      </a:rPr>
                      <m:t> </m:t>
                    </m:r>
                  </m:oMath>
                </a14:m>
                <a:r>
                  <a:rPr lang="en-US" sz="2400" dirty="0">
                    <a:latin typeface="Candara" panose="020E0502030303020204" pitchFamily="34" charset="0"/>
                  </a:rPr>
                  <a:t>find </a:t>
                </a:r>
                <a14:m>
                  <m:oMath xmlns:m="http://schemas.openxmlformats.org/officeDocument/2006/math">
                    <m:r>
                      <a:rPr lang="en-US" sz="2400" b="0" i="1" smtClean="0">
                        <a:solidFill>
                          <a:srgbClr val="002060"/>
                        </a:solidFill>
                        <a:latin typeface="Cambria Math" panose="02040503050406030204" pitchFamily="18" charset="0"/>
                      </a:rPr>
                      <m:t>𝑥</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r>
                      <a:rPr lang="en-US" sz="2400" b="0" i="1" smtClean="0">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𝑓</m:t>
                        </m:r>
                      </m:e>
                      <m:sup>
                        <m:r>
                          <a:rPr lang="en-US" sz="2400" i="1">
                            <a:solidFill>
                              <a:srgbClr val="002060"/>
                            </a:solidFill>
                            <a:latin typeface="Cambria Math" panose="02040503050406030204" pitchFamily="18" charset="0"/>
                          </a:rPr>
                          <m:t>−1</m:t>
                        </m:r>
                      </m:sup>
                    </m:sSup>
                    <m:r>
                      <a:rPr lang="en-US" sz="2400" i="1">
                        <a:solidFill>
                          <a:srgbClr val="002060"/>
                        </a:solidFill>
                        <a:latin typeface="Cambria Math" panose="02040503050406030204" pitchFamily="18" charset="0"/>
                      </a:rPr>
                      <m:t>(</m:t>
                    </m:r>
                    <m:r>
                      <m:rPr>
                        <m:nor/>
                      </m:rPr>
                      <a:rPr lang="en-US" sz="2400">
                        <a:solidFill>
                          <a:srgbClr val="002060"/>
                        </a:solidFill>
                        <a:latin typeface="Cambria Math" panose="02040503050406030204" pitchFamily="18" charset="0"/>
                      </a:rPr>
                      <m:t>IV</m:t>
                    </m:r>
                    <m:r>
                      <a:rPr lang="en-US" sz="2400" i="1">
                        <a:solidFill>
                          <a:srgbClr val="002060"/>
                        </a:solidFill>
                        <a:latin typeface="Cambria Math" panose="02040503050406030204" pitchFamily="18" charset="0"/>
                      </a:rPr>
                      <m:t>)</m:t>
                    </m:r>
                  </m:oMath>
                </a14:m>
                <a:endParaRPr lang="en-US" sz="2400" dirty="0" err="1">
                  <a:latin typeface="Candara" panose="020E0502030303020204" pitchFamily="34" charset="0"/>
                </a:endParaRPr>
              </a:p>
              <a:p>
                <a:pPr algn="l"/>
                <a:endParaRPr lang="en-US" sz="2400" dirty="0">
                  <a:latin typeface="Candara" panose="020E0502030303020204" pitchFamily="34" charset="0"/>
                </a:endParaRPr>
              </a:p>
              <a:p>
                <a:pPr algn="l"/>
                <a14:m>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m:rPr>
                            <m:sty m:val="p"/>
                          </m:rPr>
                          <a:rPr lang="en-US" sz="2400" b="0" i="0" smtClean="0">
                            <a:solidFill>
                              <a:srgbClr val="002060"/>
                            </a:solidFill>
                            <a:latin typeface="Cambria Math" panose="02040503050406030204" pitchFamily="18" charset="0"/>
                          </a:rPr>
                          <m:t>Π</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[1]</m:t>
                    </m:r>
                  </m:oMath>
                </a14:m>
                <a:r>
                  <a:rPr lang="en-US" sz="2400" dirty="0">
                    <a:solidFill>
                      <a:srgbClr val="002060"/>
                    </a:solidFill>
                    <a:latin typeface="Candara" panose="020E0502030303020204" pitchFamily="34" charset="0"/>
                  </a:rPr>
                  <a:t> </a:t>
                </a:r>
              </a:p>
              <a:p>
                <a14:m>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𝑀</m:t>
                        </m:r>
                      </m:e>
                      <m:sup>
                        <m:r>
                          <a:rPr lang="en-US" sz="2400" b="0" i="1" smtClean="0">
                            <a:solidFill>
                              <a:srgbClr val="002060"/>
                            </a:solidFill>
                            <a:latin typeface="Cambria Math" panose="02040503050406030204" pitchFamily="18" charset="0"/>
                          </a:rPr>
                          <m:t>′</m:t>
                        </m:r>
                      </m:sup>
                    </m:sSup>
                    <m:r>
                      <a:rPr lang="en-US" sz="2400" i="1">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m:rPr>
                            <m:sty m:val="p"/>
                          </m:rPr>
                          <a:rPr lang="en-US" sz="2400">
                            <a:solidFill>
                              <a:srgbClr val="002060"/>
                            </a:solidFill>
                            <a:latin typeface="Cambria Math" panose="02040503050406030204" pitchFamily="18" charset="0"/>
                          </a:rPr>
                          <m:t>Π</m:t>
                        </m:r>
                      </m:e>
                      <m:sup>
                        <m:r>
                          <a:rPr lang="en-US" sz="2400" i="1">
                            <a:solidFill>
                              <a:srgbClr val="002060"/>
                            </a:solidFill>
                            <a:latin typeface="Cambria Math" panose="02040503050406030204" pitchFamily="18" charset="0"/>
                          </a:rPr>
                          <m:t>−1</m:t>
                        </m:r>
                      </m:sup>
                    </m:sSup>
                    <m:d>
                      <m:dPr>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0</m:t>
                            </m:r>
                          </m:e>
                          <m:sup>
                            <m:r>
                              <a:rPr lang="en-US" sz="2400" i="1">
                                <a:solidFill>
                                  <a:srgbClr val="002060"/>
                                </a:solidFill>
                                <a:latin typeface="Cambria Math" panose="02040503050406030204" pitchFamily="18" charset="0"/>
                              </a:rPr>
                              <m:t>𝑟</m:t>
                            </m:r>
                          </m:sup>
                        </m:sSup>
                        <m:r>
                          <a:rPr lang="en-US" sz="2400" i="1">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𝑥</m:t>
                            </m:r>
                          </m:e>
                          <m:sup>
                            <m:r>
                              <a:rPr lang="en-US" sz="2400" b="0" i="1" smtClean="0">
                                <a:solidFill>
                                  <a:srgbClr val="002060"/>
                                </a:solidFill>
                                <a:latin typeface="Cambria Math" panose="02040503050406030204" pitchFamily="18" charset="0"/>
                              </a:rPr>
                              <m:t>′</m:t>
                            </m:r>
                          </m:sup>
                        </m:sSup>
                      </m:e>
                    </m:d>
                    <m:r>
                      <a:rPr lang="en-US" sz="2400" i="1">
                        <a:solidFill>
                          <a:srgbClr val="002060"/>
                        </a:solidFill>
                        <a:latin typeface="Cambria Math" panose="02040503050406030204" pitchFamily="18" charset="0"/>
                      </a:rPr>
                      <m:t>[1]</m:t>
                    </m:r>
                  </m:oMath>
                </a14:m>
                <a:r>
                  <a:rPr lang="en-US" sz="2400" dirty="0">
                    <a:solidFill>
                      <a:srgbClr val="002060"/>
                    </a:solidFill>
                    <a:latin typeface="Candara" panose="020E0502030303020204" pitchFamily="34" charset="0"/>
                  </a:rPr>
                  <a:t> </a:t>
                </a:r>
              </a:p>
              <a:p>
                <a:pPr algn="l"/>
                <a:endParaRPr lang="en-US" sz="2400" dirty="0">
                  <a:latin typeface="Candara" panose="020E0502030303020204" pitchFamily="34" charset="0"/>
                </a:endParaRPr>
              </a:p>
              <a:p>
                <a:pPr algn="l"/>
                <a:r>
                  <a:rPr lang="en-US" sz="2400" dirty="0">
                    <a:latin typeface="Candara" panose="020E0502030303020204" pitchFamily="34" charset="0"/>
                  </a:rPr>
                  <a:t>Output </a:t>
                </a:r>
                <a14:m>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27" name="TextBox 26">
                <a:extLst>
                  <a:ext uri="{FF2B5EF4-FFF2-40B4-BE49-F238E27FC236}">
                    <a16:creationId xmlns:a16="http://schemas.microsoft.com/office/drawing/2014/main" id="{B05FFCB4-AFBC-F235-A4AB-736B16B904A6}"/>
                  </a:ext>
                </a:extLst>
              </p:cNvPr>
              <p:cNvSpPr txBox="1">
                <a:spLocks noRot="1" noChangeAspect="1" noMove="1" noResize="1" noEditPoints="1" noAdjustHandles="1" noChangeArrowheads="1" noChangeShapeType="1" noTextEdit="1"/>
              </p:cNvSpPr>
              <p:nvPr/>
            </p:nvSpPr>
            <p:spPr>
              <a:xfrm>
                <a:off x="800100" y="1258887"/>
                <a:ext cx="4127668" cy="2677656"/>
              </a:xfrm>
              <a:prstGeom prst="rect">
                <a:avLst/>
              </a:prstGeom>
              <a:blipFill>
                <a:blip r:embed="rId4"/>
                <a:stretch>
                  <a:fillRect l="-2147" t="-1887" r="-307" b="-377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9FC820E-EBB0-B7CB-7A7E-542D10242AF9}"/>
              </a:ext>
            </a:extLst>
          </p:cNvPr>
          <p:cNvSpPr/>
          <p:nvPr/>
        </p:nvSpPr>
        <p:spPr>
          <a:xfrm>
            <a:off x="6677187" y="2308513"/>
            <a:ext cx="2512663" cy="3814964"/>
          </a:xfrm>
          <a:prstGeom prst="rect">
            <a:avLst/>
          </a:prstGeom>
          <a:solidFill>
            <a:srgbClr val="73FB79">
              <a:alpha val="9804"/>
            </a:srgb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grpSp>
        <p:nvGrpSpPr>
          <p:cNvPr id="24" name="Group 23">
            <a:extLst>
              <a:ext uri="{FF2B5EF4-FFF2-40B4-BE49-F238E27FC236}">
                <a16:creationId xmlns:a16="http://schemas.microsoft.com/office/drawing/2014/main" id="{9B6864AA-AFFB-5029-E436-ED3D09061F47}"/>
              </a:ext>
            </a:extLst>
          </p:cNvPr>
          <p:cNvGrpSpPr/>
          <p:nvPr/>
        </p:nvGrpSpPr>
        <p:grpSpPr>
          <a:xfrm>
            <a:off x="8496260" y="2852708"/>
            <a:ext cx="342900" cy="3071812"/>
            <a:chOff x="1714501" y="1814513"/>
            <a:chExt cx="342900" cy="3071812"/>
          </a:xfrm>
        </p:grpSpPr>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D3AB9EF-B3E8-35E9-54B1-AC6FE0CEF3E4}"/>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𝑀</m:t>
                        </m:r>
                      </m:oMath>
                    </m:oMathPara>
                  </a14:m>
                  <a:endParaRPr lang="en-US" dirty="0">
                    <a:solidFill>
                      <a:schemeClr val="accent1">
                        <a:lumMod val="50000"/>
                      </a:schemeClr>
                    </a:solidFill>
                    <a:latin typeface="Candara" panose="020E0502030303020204" pitchFamily="34" charset="0"/>
                  </a:endParaRPr>
                </a:p>
              </p:txBody>
            </p:sp>
          </mc:Choice>
          <mc:Fallback xmlns="">
            <p:sp>
              <p:nvSpPr>
                <p:cNvPr id="25" name="Rectangle 24">
                  <a:extLst>
                    <a:ext uri="{FF2B5EF4-FFF2-40B4-BE49-F238E27FC236}">
                      <a16:creationId xmlns:a16="http://schemas.microsoft.com/office/drawing/2014/main" id="{0D3AB9EF-B3E8-35E9-54B1-AC6FE0CEF3E4}"/>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5"/>
                  <a:stretch>
                    <a:fillRect l="-68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071B68F3-6530-D736-25EF-3F6D6D7AA70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26" name="Rectangle 25">
                  <a:extLst>
                    <a:ext uri="{FF2B5EF4-FFF2-40B4-BE49-F238E27FC236}">
                      <a16:creationId xmlns:a16="http://schemas.microsoft.com/office/drawing/2014/main" id="{071B68F3-6530-D736-25EF-3F6D6D7AA703}"/>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6"/>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Alternate Process 27">
                <a:extLst>
                  <a:ext uri="{FF2B5EF4-FFF2-40B4-BE49-F238E27FC236}">
                    <a16:creationId xmlns:a16="http://schemas.microsoft.com/office/drawing/2014/main" id="{2C6A1B52-5554-45F3-B3A5-0E7DF0394276}"/>
                  </a:ext>
                </a:extLst>
              </p:cNvPr>
              <p:cNvSpPr/>
              <p:nvPr/>
            </p:nvSpPr>
            <p:spPr>
              <a:xfrm>
                <a:off x="7593075" y="2879254"/>
                <a:ext cx="491378"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US" b="1" i="1" smtClean="0">
                              <a:solidFill>
                                <a:schemeClr val="accent1">
                                  <a:lumMod val="50000"/>
                                </a:schemeClr>
                              </a:solidFill>
                              <a:latin typeface="Cambria Math" panose="02040503050406030204" pitchFamily="18" charset="0"/>
                            </a:rPr>
                          </m:ctrlPr>
                        </m:sSupPr>
                        <m:e>
                          <m:r>
                            <a:rPr lang="en-US" b="1" i="0" smtClean="0">
                              <a:solidFill>
                                <a:schemeClr val="accent1">
                                  <a:lumMod val="50000"/>
                                </a:schemeClr>
                              </a:solidFill>
                              <a:latin typeface="Cambria Math" panose="02040503050406030204" pitchFamily="18" charset="0"/>
                            </a:rPr>
                            <m:t>𝚷</m:t>
                          </m:r>
                        </m:e>
                        <m:sup>
                          <m:r>
                            <a:rPr lang="en-US" b="1" i="1" smtClean="0">
                              <a:solidFill>
                                <a:schemeClr val="accent1">
                                  <a:lumMod val="50000"/>
                                </a:schemeClr>
                              </a:solidFill>
                              <a:latin typeface="Cambria Math" panose="02040503050406030204" pitchFamily="18" charset="0"/>
                            </a:rPr>
                            <m:t>−</m:t>
                          </m:r>
                          <m:r>
                            <a:rPr lang="en-US" b="1" i="1" smtClean="0">
                              <a:solidFill>
                                <a:schemeClr val="accent1">
                                  <a:lumMod val="50000"/>
                                </a:schemeClr>
                              </a:solidFill>
                              <a:latin typeface="Cambria Math" panose="02040503050406030204" pitchFamily="18" charset="0"/>
                            </a:rPr>
                            <m:t>𝟏</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28" name="Alternate Process 27">
                <a:extLst>
                  <a:ext uri="{FF2B5EF4-FFF2-40B4-BE49-F238E27FC236}">
                    <a16:creationId xmlns:a16="http://schemas.microsoft.com/office/drawing/2014/main" id="{2C6A1B52-5554-45F3-B3A5-0E7DF0394276}"/>
                  </a:ext>
                </a:extLst>
              </p:cNvPr>
              <p:cNvSpPr>
                <a:spLocks noRot="1" noChangeAspect="1" noMove="1" noResize="1" noEditPoints="1" noAdjustHandles="1" noChangeArrowheads="1" noChangeShapeType="1" noTextEdit="1"/>
              </p:cNvSpPr>
              <p:nvPr/>
            </p:nvSpPr>
            <p:spPr>
              <a:xfrm>
                <a:off x="7593075" y="2879254"/>
                <a:ext cx="491378" cy="3071812"/>
              </a:xfrm>
              <a:prstGeom prst="flowChartAlternateProcess">
                <a:avLst/>
              </a:prstGeom>
              <a:blipFill>
                <a:blip r:embed="rId7"/>
                <a:stretch>
                  <a:fillRect l="-10000"/>
                </a:stretch>
              </a:blipFill>
              <a:ln>
                <a:solidFill>
                  <a:schemeClr val="tx1"/>
                </a:solidFill>
              </a:ln>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F6EB4F8A-32A4-4B6D-AA31-43A4F9CF0566}"/>
              </a:ext>
            </a:extLst>
          </p:cNvPr>
          <p:cNvCxnSpPr>
            <a:cxnSpLocks/>
            <a:endCxn id="25" idx="1"/>
          </p:cNvCxnSpPr>
          <p:nvPr/>
        </p:nvCxnSpPr>
        <p:spPr>
          <a:xfrm>
            <a:off x="8084453" y="3467071"/>
            <a:ext cx="41180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57DFDF-BB1D-A25A-3EA1-A521DC665D5D}"/>
              </a:ext>
            </a:extLst>
          </p:cNvPr>
          <p:cNvCxnSpPr>
            <a:cxnSpLocks/>
            <a:stCxn id="33" idx="3"/>
          </p:cNvCxnSpPr>
          <p:nvPr/>
        </p:nvCxnSpPr>
        <p:spPr>
          <a:xfrm>
            <a:off x="6135612" y="5201934"/>
            <a:ext cx="55522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B752C3-80C0-1D1E-7288-56E941E6660B}"/>
              </a:ext>
            </a:extLst>
          </p:cNvPr>
          <p:cNvCxnSpPr>
            <a:cxnSpLocks/>
            <a:stCxn id="35" idx="3"/>
          </p:cNvCxnSpPr>
          <p:nvPr/>
        </p:nvCxnSpPr>
        <p:spPr>
          <a:xfrm>
            <a:off x="7244915" y="3467071"/>
            <a:ext cx="34816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115008-001C-29E2-5054-657AAD453910}"/>
              </a:ext>
            </a:extLst>
          </p:cNvPr>
          <p:cNvCxnSpPr>
            <a:cxnSpLocks/>
          </p:cNvCxnSpPr>
          <p:nvPr/>
        </p:nvCxnSpPr>
        <p:spPr>
          <a:xfrm>
            <a:off x="7244149" y="5236517"/>
            <a:ext cx="34892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7CD2F78-A174-9A1C-4724-3AF1F0E683EB}"/>
                  </a:ext>
                </a:extLst>
              </p:cNvPr>
              <p:cNvSpPr/>
              <p:nvPr/>
            </p:nvSpPr>
            <p:spPr>
              <a:xfrm>
                <a:off x="5792712" y="4280391"/>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𝑥</m:t>
                      </m:r>
                    </m:oMath>
                  </m:oMathPara>
                </a14:m>
                <a:endParaRPr lang="en-US" dirty="0">
                  <a:solidFill>
                    <a:schemeClr val="accent1">
                      <a:lumMod val="50000"/>
                    </a:schemeClr>
                  </a:solidFill>
                  <a:latin typeface="Candara" panose="020E0502030303020204" pitchFamily="34" charset="0"/>
                </a:endParaRPr>
              </a:p>
            </p:txBody>
          </p:sp>
        </mc:Choice>
        <mc:Fallback xmlns="">
          <p:sp>
            <p:nvSpPr>
              <p:cNvPr id="33" name="Rectangle 32">
                <a:extLst>
                  <a:ext uri="{FF2B5EF4-FFF2-40B4-BE49-F238E27FC236}">
                    <a16:creationId xmlns:a16="http://schemas.microsoft.com/office/drawing/2014/main" id="{B7CD2F78-A174-9A1C-4724-3AF1F0E683EB}"/>
                  </a:ext>
                </a:extLst>
              </p:cNvPr>
              <p:cNvSpPr>
                <a:spLocks noRot="1" noChangeAspect="1" noMove="1" noResize="1" noEditPoints="1" noAdjustHandles="1" noChangeArrowheads="1" noChangeShapeType="1" noTextEdit="1"/>
              </p:cNvSpPr>
              <p:nvPr/>
            </p:nvSpPr>
            <p:spPr>
              <a:xfrm>
                <a:off x="5792712" y="4280391"/>
                <a:ext cx="342900" cy="1843086"/>
              </a:xfrm>
              <a:prstGeom prst="rect">
                <a:avLst/>
              </a:prstGeom>
              <a:blipFill>
                <a:blip r:embed="rId8"/>
                <a:stretch>
                  <a:fillRect/>
                </a:stretch>
              </a:blipFill>
              <a:ln>
                <a:solidFill>
                  <a:schemeClr val="tx1"/>
                </a:solidFill>
              </a:ln>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FA2D511-9837-B531-84E6-6A0F89F627CF}"/>
              </a:ext>
            </a:extLst>
          </p:cNvPr>
          <p:cNvGrpSpPr/>
          <p:nvPr/>
        </p:nvGrpSpPr>
        <p:grpSpPr>
          <a:xfrm>
            <a:off x="6902015" y="2852708"/>
            <a:ext cx="342900" cy="3071812"/>
            <a:chOff x="1714501" y="1814513"/>
            <a:chExt cx="342900" cy="3071812"/>
          </a:xfrm>
        </p:grpSpPr>
        <p:sp>
          <p:nvSpPr>
            <p:cNvPr id="35" name="Rectangle 34">
              <a:extLst>
                <a:ext uri="{FF2B5EF4-FFF2-40B4-BE49-F238E27FC236}">
                  <a16:creationId xmlns:a16="http://schemas.microsoft.com/office/drawing/2014/main" id="{6B4A470D-0A7A-ED0B-D6FF-A1A64BCEE453}"/>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3B1F2FB-0F38-4E36-0EF9-D3B048AC8310}"/>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accent1">
                                <a:lumMod val="50000"/>
                              </a:schemeClr>
                            </a:solidFill>
                            <a:latin typeface="Cambria Math" panose="02040503050406030204" pitchFamily="18" charset="0"/>
                          </a:rPr>
                          <m:t>𝑥</m:t>
                        </m:r>
                      </m:oMath>
                    </m:oMathPara>
                  </a14:m>
                  <a:endParaRPr lang="en-US" dirty="0">
                    <a:solidFill>
                      <a:schemeClr val="accent1">
                        <a:lumMod val="50000"/>
                      </a:schemeClr>
                    </a:solidFill>
                    <a:latin typeface="Candara" panose="020E0502030303020204" pitchFamily="34" charset="0"/>
                  </a:endParaRPr>
                </a:p>
              </p:txBody>
            </p:sp>
          </mc:Choice>
          <mc:Fallback xmlns="">
            <p:sp>
              <p:nvSpPr>
                <p:cNvPr id="36" name="Rectangle 35">
                  <a:extLst>
                    <a:ext uri="{FF2B5EF4-FFF2-40B4-BE49-F238E27FC236}">
                      <a16:creationId xmlns:a16="http://schemas.microsoft.com/office/drawing/2014/main" id="{03B1F2FB-0F38-4E36-0EF9-D3B048AC8310}"/>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9"/>
                  <a:stretch>
                    <a:fillRect/>
                  </a:stretch>
                </a:blipFill>
                <a:ln>
                  <a:solidFill>
                    <a:schemeClr val="tx1"/>
                  </a:solidFill>
                </a:ln>
              </p:spPr>
              <p:txBody>
                <a:bodyPr/>
                <a:lstStyle/>
                <a:p>
                  <a:r>
                    <a:rPr lang="en-US">
                      <a:noFill/>
                    </a:rPr>
                    <a:t> </a:t>
                  </a:r>
                </a:p>
              </p:txBody>
            </p:sp>
          </mc:Fallback>
        </mc:AlternateContent>
      </p:grpSp>
      <p:cxnSp>
        <p:nvCxnSpPr>
          <p:cNvPr id="37" name="Straight Connector 36">
            <a:extLst>
              <a:ext uri="{FF2B5EF4-FFF2-40B4-BE49-F238E27FC236}">
                <a16:creationId xmlns:a16="http://schemas.microsoft.com/office/drawing/2014/main" id="{5D11ACCB-0FEC-9C48-5288-E10AD5150EA7}"/>
              </a:ext>
            </a:extLst>
          </p:cNvPr>
          <p:cNvCxnSpPr>
            <a:cxnSpLocks/>
          </p:cNvCxnSpPr>
          <p:nvPr/>
        </p:nvCxnSpPr>
        <p:spPr>
          <a:xfrm>
            <a:off x="8084453" y="5233757"/>
            <a:ext cx="41180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7EC4C83-1D86-6C78-8A8F-A6EF0733B462}"/>
              </a:ext>
            </a:extLst>
          </p:cNvPr>
          <p:cNvCxnSpPr>
            <a:cxnSpLocks/>
          </p:cNvCxnSpPr>
          <p:nvPr/>
        </p:nvCxnSpPr>
        <p:spPr>
          <a:xfrm>
            <a:off x="9189850" y="5230997"/>
            <a:ext cx="385973"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B22CCAF-54E9-4329-ACC3-00EFA23FB65E}"/>
                  </a:ext>
                </a:extLst>
              </p:cNvPr>
              <p:cNvSpPr/>
              <p:nvPr/>
            </p:nvSpPr>
            <p:spPr>
              <a:xfrm>
                <a:off x="9579320" y="4280391"/>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39" name="Rectangle 38">
                <a:extLst>
                  <a:ext uri="{FF2B5EF4-FFF2-40B4-BE49-F238E27FC236}">
                    <a16:creationId xmlns:a16="http://schemas.microsoft.com/office/drawing/2014/main" id="{CB22CCAF-54E9-4329-ACC3-00EFA23FB65E}"/>
                  </a:ext>
                </a:extLst>
              </p:cNvPr>
              <p:cNvSpPr>
                <a:spLocks noRot="1" noChangeAspect="1" noMove="1" noResize="1" noEditPoints="1" noAdjustHandles="1" noChangeArrowheads="1" noChangeShapeType="1" noTextEdit="1"/>
              </p:cNvSpPr>
              <p:nvPr/>
            </p:nvSpPr>
            <p:spPr>
              <a:xfrm>
                <a:off x="9579320" y="4280391"/>
                <a:ext cx="342900" cy="1843086"/>
              </a:xfrm>
              <a:prstGeom prst="rect">
                <a:avLst/>
              </a:prstGeom>
              <a:blipFill>
                <a:blip r:embed="rId10"/>
                <a:stretch>
                  <a:fillRect l="-68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11CD5F-77F2-1B80-476F-D7D5EE5EDEF3}"/>
                  </a:ext>
                </a:extLst>
              </p:cNvPr>
              <p:cNvSpPr txBox="1"/>
              <p:nvPr/>
            </p:nvSpPr>
            <p:spPr>
              <a:xfrm>
                <a:off x="6504099" y="1643967"/>
                <a:ext cx="30172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𝑓</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𝑥</m:t>
                              </m:r>
                            </m:e>
                          </m:d>
                          <m:r>
                            <a:rPr lang="en-US" sz="2400" b="0" i="0"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Π</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[2]</m:t>
                      </m:r>
                    </m:oMath>
                  </m:oMathPara>
                </a14:m>
                <a:endParaRPr lang="en-US" sz="2400" dirty="0" err="1">
                  <a:solidFill>
                    <a:srgbClr val="002060"/>
                  </a:solidFill>
                  <a:latin typeface="Candara" panose="020E0502030303020204" pitchFamily="34" charset="0"/>
                </a:endParaRPr>
              </a:p>
            </p:txBody>
          </p:sp>
        </mc:Choice>
        <mc:Fallback xmlns="">
          <p:sp>
            <p:nvSpPr>
              <p:cNvPr id="40" name="TextBox 39">
                <a:extLst>
                  <a:ext uri="{FF2B5EF4-FFF2-40B4-BE49-F238E27FC236}">
                    <a16:creationId xmlns:a16="http://schemas.microsoft.com/office/drawing/2014/main" id="{4211CD5F-77F2-1B80-476F-D7D5EE5EDEF3}"/>
                  </a:ext>
                </a:extLst>
              </p:cNvPr>
              <p:cNvSpPr txBox="1">
                <a:spLocks noRot="1" noChangeAspect="1" noMove="1" noResize="1" noEditPoints="1" noAdjustHandles="1" noChangeArrowheads="1" noChangeShapeType="1" noTextEdit="1"/>
              </p:cNvSpPr>
              <p:nvPr/>
            </p:nvSpPr>
            <p:spPr>
              <a:xfrm>
                <a:off x="6504099" y="1643967"/>
                <a:ext cx="3017236" cy="461665"/>
              </a:xfrm>
              <a:prstGeom prst="rect">
                <a:avLst/>
              </a:prstGeom>
              <a:blipFill>
                <a:blip r:embed="rId18"/>
                <a:stretch>
                  <a:fillRect l="-420"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C3796C8-F2A8-D1E8-22D4-F51BED9FF70F}"/>
                  </a:ext>
                </a:extLst>
              </p:cNvPr>
              <p:cNvSpPr txBox="1"/>
              <p:nvPr/>
            </p:nvSpPr>
            <p:spPr>
              <a:xfrm>
                <a:off x="6638590" y="2308512"/>
                <a:ext cx="43095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𝑓</m:t>
                      </m:r>
                    </m:oMath>
                  </m:oMathPara>
                </a14:m>
                <a:endParaRPr lang="en-US" sz="2400" dirty="0" err="1">
                  <a:solidFill>
                    <a:srgbClr val="002060"/>
                  </a:solidFill>
                  <a:latin typeface="Candara" panose="020E0502030303020204" pitchFamily="34" charset="0"/>
                </a:endParaRPr>
              </a:p>
            </p:txBody>
          </p:sp>
        </mc:Choice>
        <mc:Fallback xmlns="">
          <p:sp>
            <p:nvSpPr>
              <p:cNvPr id="42" name="TextBox 41">
                <a:extLst>
                  <a:ext uri="{FF2B5EF4-FFF2-40B4-BE49-F238E27FC236}">
                    <a16:creationId xmlns:a16="http://schemas.microsoft.com/office/drawing/2014/main" id="{6C3796C8-F2A8-D1E8-22D4-F51BED9FF70F}"/>
                  </a:ext>
                </a:extLst>
              </p:cNvPr>
              <p:cNvSpPr txBox="1">
                <a:spLocks noRot="1" noChangeAspect="1" noMove="1" noResize="1" noEditPoints="1" noAdjustHandles="1" noChangeArrowheads="1" noChangeShapeType="1" noTextEdit="1"/>
              </p:cNvSpPr>
              <p:nvPr/>
            </p:nvSpPr>
            <p:spPr>
              <a:xfrm>
                <a:off x="6638590" y="2308512"/>
                <a:ext cx="430951" cy="461665"/>
              </a:xfrm>
              <a:prstGeom prst="rect">
                <a:avLst/>
              </a:prstGeom>
              <a:blipFill>
                <a:blip r:embed="rId19"/>
                <a:stretch>
                  <a:fillRect l="-2857" r="-2857" b="-18919"/>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FEC5EAFD-6CB2-63B2-E55B-B2C160A7E8AC}"/>
              </a:ext>
            </a:extLst>
          </p:cNvPr>
          <p:cNvSpPr/>
          <p:nvPr/>
        </p:nvSpPr>
        <p:spPr>
          <a:xfrm>
            <a:off x="2590598" y="1360847"/>
            <a:ext cx="2512662" cy="971293"/>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6" name="Straight Arrow Connector 5">
            <a:extLst>
              <a:ext uri="{FF2B5EF4-FFF2-40B4-BE49-F238E27FC236}">
                <a16:creationId xmlns:a16="http://schemas.microsoft.com/office/drawing/2014/main" id="{35D01A23-210D-E28E-0A9A-8FEF01F3F340}"/>
              </a:ext>
            </a:extLst>
          </p:cNvPr>
          <p:cNvCxnSpPr>
            <a:cxnSpLocks/>
          </p:cNvCxnSpPr>
          <p:nvPr/>
        </p:nvCxnSpPr>
        <p:spPr>
          <a:xfrm>
            <a:off x="4388510" y="2283630"/>
            <a:ext cx="475559" cy="869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084A94-97F8-30DD-21E8-3791A37CA63D}"/>
                  </a:ext>
                </a:extLst>
              </p:cNvPr>
              <p:cNvSpPr txBox="1"/>
              <p:nvPr/>
            </p:nvSpPr>
            <p:spPr>
              <a:xfrm>
                <a:off x="3917269" y="3148810"/>
                <a:ext cx="2268540" cy="830997"/>
              </a:xfrm>
              <a:prstGeom prst="rect">
                <a:avLst/>
              </a:prstGeom>
              <a:noFill/>
            </p:spPr>
            <p:txBody>
              <a:bodyPr wrap="square" rtlCol="0">
                <a:spAutoFit/>
              </a:bodyPr>
              <a:lstStyle/>
              <a:p>
                <a:pPr algn="l"/>
                <a:r>
                  <a:rPr lang="en-US" sz="2400" dirty="0">
                    <a:solidFill>
                      <a:srgbClr val="FF0000"/>
                    </a:solidFill>
                    <a:latin typeface="Candara" panose="020E0502030303020204" pitchFamily="34" charset="0"/>
                  </a:rPr>
                  <a:t>How to invert </a:t>
                </a:r>
                <a14:m>
                  <m:oMath xmlns:m="http://schemas.openxmlformats.org/officeDocument/2006/math">
                    <m:r>
                      <a:rPr lang="en-US" sz="2400" b="0" i="1" smtClean="0">
                        <a:solidFill>
                          <a:srgbClr val="FF0000"/>
                        </a:solidFill>
                        <a:latin typeface="Cambria Math" panose="02040503050406030204" pitchFamily="18" charset="0"/>
                      </a:rPr>
                      <m:t>𝑓</m:t>
                    </m:r>
                  </m:oMath>
                </a14:m>
                <a:r>
                  <a:rPr lang="en-US" sz="2400" dirty="0">
                    <a:solidFill>
                      <a:srgbClr val="FF0000"/>
                    </a:solidFill>
                    <a:latin typeface="Candara" panose="020E0502030303020204" pitchFamily="34" charset="0"/>
                  </a:rPr>
                  <a:t> on random </a:t>
                </a:r>
                <a14:m>
                  <m:oMath xmlns:m="http://schemas.openxmlformats.org/officeDocument/2006/math">
                    <m:r>
                      <m:rPr>
                        <m:nor/>
                      </m:rPr>
                      <a:rPr lang="en-US" sz="2400" b="0" i="0" smtClean="0">
                        <a:solidFill>
                          <a:srgbClr val="FF0000"/>
                        </a:solidFill>
                        <a:latin typeface="Cambria Math" panose="02040503050406030204" pitchFamily="18" charset="0"/>
                      </a:rPr>
                      <m:t>IV</m:t>
                    </m:r>
                  </m:oMath>
                </a14:m>
                <a:r>
                  <a:rPr lang="en-US" sz="2400" dirty="0">
                    <a:solidFill>
                      <a:srgbClr val="FF0000"/>
                    </a:solidFill>
                    <a:latin typeface="Candara" panose="020E0502030303020204" pitchFamily="34" charset="0"/>
                  </a:rPr>
                  <a:t>?</a:t>
                </a:r>
              </a:p>
            </p:txBody>
          </p:sp>
        </mc:Choice>
        <mc:Fallback xmlns="">
          <p:sp>
            <p:nvSpPr>
              <p:cNvPr id="9" name="TextBox 8">
                <a:extLst>
                  <a:ext uri="{FF2B5EF4-FFF2-40B4-BE49-F238E27FC236}">
                    <a16:creationId xmlns:a16="http://schemas.microsoft.com/office/drawing/2014/main" id="{6B084A94-97F8-30DD-21E8-3791A37CA63D}"/>
                  </a:ext>
                </a:extLst>
              </p:cNvPr>
              <p:cNvSpPr txBox="1">
                <a:spLocks noRot="1" noChangeAspect="1" noMove="1" noResize="1" noEditPoints="1" noAdjustHandles="1" noChangeArrowheads="1" noChangeShapeType="1" noTextEdit="1"/>
              </p:cNvSpPr>
              <p:nvPr/>
            </p:nvSpPr>
            <p:spPr>
              <a:xfrm>
                <a:off x="3917269" y="3148810"/>
                <a:ext cx="2268540" cy="830997"/>
              </a:xfrm>
              <a:prstGeom prst="rect">
                <a:avLst/>
              </a:prstGeom>
              <a:blipFill>
                <a:blip r:embed="rId20"/>
                <a:stretch>
                  <a:fillRect l="-4444" t="-4545" b="-15152"/>
                </a:stretch>
              </a:blipFill>
            </p:spPr>
            <p:txBody>
              <a:bodyPr/>
              <a:lstStyle/>
              <a:p>
                <a:r>
                  <a:rPr lang="en-US">
                    <a:noFill/>
                  </a:rPr>
                  <a:t> </a:t>
                </a:r>
              </a:p>
            </p:txBody>
          </p:sp>
        </mc:Fallback>
      </mc:AlternateContent>
    </p:spTree>
    <p:extLst>
      <p:ext uri="{BB962C8B-B14F-4D97-AF65-F5344CB8AC3E}">
        <p14:creationId xmlns:p14="http://schemas.microsoft.com/office/powerpoint/2010/main" val="23621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1A9B7DF-A8FE-12D5-AD69-A12C9250BAB3}"/>
                  </a:ext>
                </a:extLst>
              </p:cNvPr>
              <p:cNvSpPr/>
              <p:nvPr/>
            </p:nvSpPr>
            <p:spPr>
              <a:xfrm>
                <a:off x="1168745" y="2959771"/>
                <a:ext cx="2192372" cy="2097703"/>
              </a:xfrm>
              <a:prstGeom prst="rect">
                <a:avLst/>
              </a:prstGeom>
              <a:solidFill>
                <a:srgbClr val="FF0000">
                  <a:alpha val="14902"/>
                </a:srgbClr>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C3C"/>
                              </a:solidFill>
                              <a:latin typeface="Cambria Math" panose="02040503050406030204" pitchFamily="18" charset="0"/>
                            </a:rPr>
                          </m:ctrlPr>
                        </m:sSubPr>
                        <m:e>
                          <m:r>
                            <a:rPr lang="en-US" sz="3200" i="1">
                              <a:solidFill>
                                <a:srgbClr val="FF3C3C"/>
                              </a:solidFill>
                              <a:latin typeface="Cambria Math" panose="02040503050406030204" pitchFamily="18" charset="0"/>
                            </a:rPr>
                            <m:t>𝐴</m:t>
                          </m:r>
                        </m:e>
                        <m:sub>
                          <m:r>
                            <a:rPr lang="en-US" sz="3200" i="1">
                              <a:solidFill>
                                <a:srgbClr val="FF3C3C"/>
                              </a:solidFill>
                              <a:latin typeface="Cambria Math" panose="02040503050406030204" pitchFamily="18" charset="0"/>
                            </a:rPr>
                            <m:t>1</m:t>
                          </m:r>
                        </m:sub>
                      </m:sSub>
                    </m:oMath>
                  </m:oMathPara>
                </a14:m>
                <a:endParaRPr lang="en-US" sz="3200" dirty="0">
                  <a:solidFill>
                    <a:srgbClr val="FF3C3C"/>
                  </a:solidFill>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31A9B7DF-A8FE-12D5-AD69-A12C9250BAB3}"/>
                  </a:ext>
                </a:extLst>
              </p:cNvPr>
              <p:cNvSpPr>
                <a:spLocks noRot="1" noChangeAspect="1" noMove="1" noResize="1" noEditPoints="1" noAdjustHandles="1" noChangeArrowheads="1" noChangeShapeType="1" noTextEdit="1"/>
              </p:cNvSpPr>
              <p:nvPr/>
            </p:nvSpPr>
            <p:spPr>
              <a:xfrm>
                <a:off x="1168745" y="2959771"/>
                <a:ext cx="2192372" cy="2097703"/>
              </a:xfrm>
              <a:prstGeom prst="rect">
                <a:avLst/>
              </a:prstGeom>
              <a:blipFill>
                <a:blip r:embed="rId3"/>
                <a:stretch>
                  <a:fillRect/>
                </a:stretch>
              </a:blipFill>
              <a:ln w="12700">
                <a:solidFill>
                  <a:srgbClr val="FF00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6AB5B07A-2BAB-86AF-2A95-F63393EEBC74}"/>
              </a:ext>
            </a:extLst>
          </p:cNvPr>
          <p:cNvSpPr>
            <a:spLocks noGrp="1"/>
          </p:cNvSpPr>
          <p:nvPr>
            <p:ph type="title"/>
          </p:nvPr>
        </p:nvSpPr>
        <p:spPr/>
        <p:txBody>
          <a:bodyPr/>
          <a:lstStyle/>
          <a:p>
            <a:r>
              <a:rPr lang="en-US" dirty="0"/>
              <a:t>Hellman’s function inversion </a:t>
            </a:r>
            <a:r>
              <a:rPr lang="en-US" dirty="0">
                <a:solidFill>
                  <a:srgbClr val="FF0000"/>
                </a:solidFill>
              </a:rPr>
              <a:t>[Hellman80, FN99]</a:t>
            </a:r>
          </a:p>
        </p:txBody>
      </p:sp>
      <p:sp>
        <p:nvSpPr>
          <p:cNvPr id="4" name="Slide Number Placeholder 3">
            <a:extLst>
              <a:ext uri="{FF2B5EF4-FFF2-40B4-BE49-F238E27FC236}">
                <a16:creationId xmlns:a16="http://schemas.microsoft.com/office/drawing/2014/main" id="{91DE1E4E-36C6-52BB-662E-05C4D3DDDE8F}"/>
              </a:ext>
            </a:extLst>
          </p:cNvPr>
          <p:cNvSpPr>
            <a:spLocks noGrp="1"/>
          </p:cNvSpPr>
          <p:nvPr>
            <p:ph type="sldNum" sz="quarter" idx="12"/>
          </p:nvPr>
        </p:nvSpPr>
        <p:spPr/>
        <p:txBody>
          <a:bodyPr/>
          <a:lstStyle/>
          <a:p>
            <a:fld id="{C7ABA984-2DFB-1240-9A7E-58F7E0AF05BD}" type="slidenum">
              <a:rPr lang="en-US" smtClean="0"/>
              <a:t>22</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43ABDB-CCC4-2BE7-F32A-EFDF9FE195B7}"/>
                  </a:ext>
                </a:extLst>
              </p:cNvPr>
              <p:cNvSpPr txBox="1"/>
              <p:nvPr/>
            </p:nvSpPr>
            <p:spPr>
              <a:xfrm>
                <a:off x="800100" y="1181100"/>
                <a:ext cx="4797339" cy="461665"/>
              </a:xfrm>
              <a:prstGeom prst="rect">
                <a:avLst/>
              </a:prstGeom>
              <a:noFill/>
            </p:spPr>
            <p:txBody>
              <a:bodyPr wrap="none" rtlCol="0">
                <a:spAutoFit/>
              </a:bodyPr>
              <a:lstStyle/>
              <a:p>
                <a:pPr algn="l"/>
                <a:r>
                  <a:rPr lang="en-US" sz="2400" dirty="0">
                    <a:solidFill>
                      <a:schemeClr val="tx1">
                        <a:lumMod val="95000"/>
                        <a:lumOff val="5000"/>
                      </a:schemeClr>
                    </a:solidFill>
                    <a:latin typeface="Candara" panose="020E0502030303020204" pitchFamily="34" charset="0"/>
                  </a:rPr>
                  <a:t>Random function </a:t>
                </a:r>
                <a14:m>
                  <m:oMath xmlns:m="http://schemas.openxmlformats.org/officeDocument/2006/math">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oMath>
                </a14:m>
                <a:endParaRPr lang="en-US" sz="2400" dirty="0" err="1">
                  <a:solidFill>
                    <a:srgbClr val="002060"/>
                  </a:solidFill>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3043ABDB-CCC4-2BE7-F32A-EFDF9FE195B7}"/>
                  </a:ext>
                </a:extLst>
              </p:cNvPr>
              <p:cNvSpPr txBox="1">
                <a:spLocks noRot="1" noChangeAspect="1" noMove="1" noResize="1" noEditPoints="1" noAdjustHandles="1" noChangeArrowheads="1" noChangeShapeType="1" noTextEdit="1"/>
              </p:cNvSpPr>
              <p:nvPr/>
            </p:nvSpPr>
            <p:spPr>
              <a:xfrm>
                <a:off x="800100" y="1181100"/>
                <a:ext cx="4797339" cy="461665"/>
              </a:xfrm>
              <a:prstGeom prst="rect">
                <a:avLst/>
              </a:prstGeom>
              <a:blipFill>
                <a:blip r:embed="rId4"/>
                <a:stretch>
                  <a:fillRect l="-1847"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2B63B00-5828-BB49-7DD3-8BE460448AC0}"/>
                  </a:ext>
                </a:extLst>
              </p:cNvPr>
              <p:cNvSpPr/>
              <p:nvPr/>
            </p:nvSpPr>
            <p:spPr>
              <a:xfrm>
                <a:off x="4955840" y="2959771"/>
                <a:ext cx="2192372" cy="2097703"/>
              </a:xfrm>
              <a:prstGeom prst="rect">
                <a:avLst/>
              </a:prstGeom>
              <a:solidFill>
                <a:srgbClr val="FF0000">
                  <a:alpha val="14902"/>
                </a:srgbClr>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C3C"/>
                              </a:solidFill>
                              <a:latin typeface="Cambria Math" panose="02040503050406030204" pitchFamily="18" charset="0"/>
                            </a:rPr>
                          </m:ctrlPr>
                        </m:sSubPr>
                        <m:e>
                          <m:r>
                            <a:rPr lang="en-US" sz="3200" i="1">
                              <a:solidFill>
                                <a:srgbClr val="FF3C3C"/>
                              </a:solidFill>
                              <a:latin typeface="Cambria Math" panose="02040503050406030204" pitchFamily="18" charset="0"/>
                            </a:rPr>
                            <m:t>𝐴</m:t>
                          </m:r>
                        </m:e>
                        <m:sub>
                          <m:r>
                            <a:rPr lang="en-US" sz="3200" i="1">
                              <a:solidFill>
                                <a:srgbClr val="FF3C3C"/>
                              </a:solidFill>
                              <a:latin typeface="Cambria Math" panose="02040503050406030204" pitchFamily="18" charset="0"/>
                            </a:rPr>
                            <m:t>2</m:t>
                          </m:r>
                        </m:sub>
                      </m:sSub>
                    </m:oMath>
                  </m:oMathPara>
                </a14:m>
                <a:endParaRPr lang="en-US" sz="3200" dirty="0">
                  <a:solidFill>
                    <a:srgbClr val="FF3C3C"/>
                  </a:solidFill>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62B63B00-5828-BB49-7DD3-8BE460448AC0}"/>
                  </a:ext>
                </a:extLst>
              </p:cNvPr>
              <p:cNvSpPr>
                <a:spLocks noRot="1" noChangeAspect="1" noMove="1" noResize="1" noEditPoints="1" noAdjustHandles="1" noChangeArrowheads="1" noChangeShapeType="1" noTextEdit="1"/>
              </p:cNvSpPr>
              <p:nvPr/>
            </p:nvSpPr>
            <p:spPr>
              <a:xfrm>
                <a:off x="4955840" y="2959771"/>
                <a:ext cx="2192372" cy="2097703"/>
              </a:xfrm>
              <a:prstGeom prst="rect">
                <a:avLst/>
              </a:prstGeom>
              <a:blipFill>
                <a:blip r:embed="rId5"/>
                <a:stretch>
                  <a:fillRect/>
                </a:stretch>
              </a:blipFill>
              <a:ln w="12700">
                <a:solidFill>
                  <a:srgbClr val="FF0000"/>
                </a:solidFill>
              </a:ln>
            </p:spPr>
            <p:txBody>
              <a:bodyPr/>
              <a:lstStyle/>
              <a:p>
                <a:r>
                  <a:rPr lang="en-US">
                    <a:noFill/>
                  </a:rPr>
                  <a:t> </a:t>
                </a:r>
              </a:p>
            </p:txBody>
          </p:sp>
        </mc:Fallback>
      </mc:AlternateContent>
      <p:pic>
        <p:nvPicPr>
          <p:cNvPr id="10" name="Picture 9" descr="an adversary">
            <a:extLst>
              <a:ext uri="{FF2B5EF4-FFF2-40B4-BE49-F238E27FC236}">
                <a16:creationId xmlns:a16="http://schemas.microsoft.com/office/drawing/2014/main" id="{E9871608-4451-D443-B17B-44FCC522DBA0}"/>
              </a:ext>
              <a:ext uri="{C183D7F6-B498-43B3-948B-1728B52AA6E4}">
                <adec:decorative xmlns:adec="http://schemas.microsoft.com/office/drawing/2017/decorative" val="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2438" y="1574433"/>
            <a:ext cx="945168" cy="90764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C42B7BC-73A2-0E6C-FABF-F0F5DF2F5725}"/>
                  </a:ext>
                </a:extLst>
              </p:cNvPr>
              <p:cNvSpPr txBox="1"/>
              <p:nvPr/>
            </p:nvSpPr>
            <p:spPr>
              <a:xfrm>
                <a:off x="1737606" y="1846876"/>
                <a:ext cx="160620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FF3C3C"/>
                          </a:solidFill>
                          <a:latin typeface="Cambria Math" panose="02040503050406030204" pitchFamily="18" charset="0"/>
                        </a:rPr>
                        <m:t>=(</m:t>
                      </m:r>
                      <m:sSub>
                        <m:sSubPr>
                          <m:ctrlPr>
                            <a:rPr lang="en-US" sz="2400" b="0" i="1" smtClean="0">
                              <a:solidFill>
                                <a:srgbClr val="FF3C3C"/>
                              </a:solidFill>
                              <a:latin typeface="Cambria Math" panose="02040503050406030204" pitchFamily="18" charset="0"/>
                            </a:rPr>
                          </m:ctrlPr>
                        </m:sSubPr>
                        <m:e>
                          <m:r>
                            <a:rPr lang="en-US" sz="2400" b="0" i="1" smtClean="0">
                              <a:solidFill>
                                <a:srgbClr val="FF3C3C"/>
                              </a:solidFill>
                              <a:latin typeface="Cambria Math" panose="02040503050406030204" pitchFamily="18" charset="0"/>
                            </a:rPr>
                            <m:t>𝐴</m:t>
                          </m:r>
                        </m:e>
                        <m:sub>
                          <m:r>
                            <a:rPr lang="en-US" sz="2400" b="0" i="1" smtClean="0">
                              <a:solidFill>
                                <a:srgbClr val="FF3C3C"/>
                              </a:solidFill>
                              <a:latin typeface="Cambria Math" panose="02040503050406030204" pitchFamily="18" charset="0"/>
                            </a:rPr>
                            <m:t>1</m:t>
                          </m:r>
                        </m:sub>
                      </m:sSub>
                      <m:r>
                        <a:rPr lang="en-US" sz="2400" b="0" i="1" smtClean="0">
                          <a:solidFill>
                            <a:srgbClr val="FF3C3C"/>
                          </a:solidFill>
                          <a:latin typeface="Cambria Math" panose="02040503050406030204" pitchFamily="18" charset="0"/>
                        </a:rPr>
                        <m:t>,</m:t>
                      </m:r>
                      <m:sSub>
                        <m:sSubPr>
                          <m:ctrlPr>
                            <a:rPr lang="en-US" sz="2400" b="0" i="1" smtClean="0">
                              <a:solidFill>
                                <a:srgbClr val="FF3C3C"/>
                              </a:solidFill>
                              <a:latin typeface="Cambria Math" panose="02040503050406030204" pitchFamily="18" charset="0"/>
                            </a:rPr>
                          </m:ctrlPr>
                        </m:sSubPr>
                        <m:e>
                          <m:r>
                            <a:rPr lang="en-US" sz="2400" b="0" i="1" smtClean="0">
                              <a:solidFill>
                                <a:srgbClr val="FF3C3C"/>
                              </a:solidFill>
                              <a:latin typeface="Cambria Math" panose="02040503050406030204" pitchFamily="18" charset="0"/>
                            </a:rPr>
                            <m:t>𝐴</m:t>
                          </m:r>
                        </m:e>
                        <m:sub>
                          <m:r>
                            <a:rPr lang="en-US" sz="2400" b="0" i="1" smtClean="0">
                              <a:solidFill>
                                <a:srgbClr val="FF3C3C"/>
                              </a:solidFill>
                              <a:latin typeface="Cambria Math" panose="02040503050406030204" pitchFamily="18" charset="0"/>
                            </a:rPr>
                            <m:t>2</m:t>
                          </m:r>
                        </m:sub>
                      </m:sSub>
                      <m:r>
                        <a:rPr lang="en-US" sz="2400" b="0" i="1" smtClean="0">
                          <a:solidFill>
                            <a:srgbClr val="FF3C3C"/>
                          </a:solidFill>
                          <a:latin typeface="Cambria Math" panose="02040503050406030204" pitchFamily="18" charset="0"/>
                        </a:rPr>
                        <m:t>)</m:t>
                      </m:r>
                    </m:oMath>
                  </m:oMathPara>
                </a14:m>
                <a:endParaRPr lang="en-US" sz="2400" dirty="0" err="1">
                  <a:solidFill>
                    <a:srgbClr val="FF3C3C"/>
                  </a:solidFill>
                  <a:latin typeface="Candara" panose="020E0502030303020204" pitchFamily="34" charset="0"/>
                </a:endParaRPr>
              </a:p>
            </p:txBody>
          </p:sp>
        </mc:Choice>
        <mc:Fallback xmlns="">
          <p:sp>
            <p:nvSpPr>
              <p:cNvPr id="11" name="TextBox 10">
                <a:extLst>
                  <a:ext uri="{FF2B5EF4-FFF2-40B4-BE49-F238E27FC236}">
                    <a16:creationId xmlns:a16="http://schemas.microsoft.com/office/drawing/2014/main" id="{BC42B7BC-73A2-0E6C-FABF-F0F5DF2F5725}"/>
                  </a:ext>
                </a:extLst>
              </p:cNvPr>
              <p:cNvSpPr txBox="1">
                <a:spLocks noRot="1" noChangeAspect="1" noMove="1" noResize="1" noEditPoints="1" noAdjustHandles="1" noChangeArrowheads="1" noChangeShapeType="1" noTextEdit="1"/>
              </p:cNvSpPr>
              <p:nvPr/>
            </p:nvSpPr>
            <p:spPr>
              <a:xfrm>
                <a:off x="1737606" y="1846876"/>
                <a:ext cx="1606209" cy="461665"/>
              </a:xfrm>
              <a:prstGeom prst="rect">
                <a:avLst/>
              </a:prstGeom>
              <a:blipFill>
                <a:blip r:embed="rId8"/>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4D43479-B33E-2652-51D7-21E88A526641}"/>
                  </a:ext>
                </a:extLst>
              </p:cNvPr>
              <p:cNvSpPr/>
              <p:nvPr/>
            </p:nvSpPr>
            <p:spPr>
              <a:xfrm>
                <a:off x="2704799" y="3730576"/>
                <a:ext cx="519113" cy="1208421"/>
              </a:xfrm>
              <a:prstGeom prst="rect">
                <a:avLst/>
              </a:prstGeom>
              <a:solidFill>
                <a:srgbClr val="EAFEEB"/>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𝑓</m:t>
                      </m:r>
                    </m:oMath>
                  </m:oMathPara>
                </a14:m>
                <a:endParaRPr lang="en-US" dirty="0">
                  <a:solidFill>
                    <a:srgbClr val="002060"/>
                  </a:solidFill>
                  <a:latin typeface="Candara" panose="020E0502030303020204" pitchFamily="34" charset="0"/>
                </a:endParaRPr>
              </a:p>
            </p:txBody>
          </p:sp>
        </mc:Choice>
        <mc:Fallback xmlns="">
          <p:sp>
            <p:nvSpPr>
              <p:cNvPr id="12" name="Rectangle 11">
                <a:extLst>
                  <a:ext uri="{FF2B5EF4-FFF2-40B4-BE49-F238E27FC236}">
                    <a16:creationId xmlns:a16="http://schemas.microsoft.com/office/drawing/2014/main" id="{64D43479-B33E-2652-51D7-21E88A526641}"/>
                  </a:ext>
                </a:extLst>
              </p:cNvPr>
              <p:cNvSpPr>
                <a:spLocks noRot="1" noChangeAspect="1" noMove="1" noResize="1" noEditPoints="1" noAdjustHandles="1" noChangeArrowheads="1" noChangeShapeType="1" noTextEdit="1"/>
              </p:cNvSpPr>
              <p:nvPr/>
            </p:nvSpPr>
            <p:spPr>
              <a:xfrm>
                <a:off x="2704799" y="3730576"/>
                <a:ext cx="519113" cy="1208421"/>
              </a:xfrm>
              <a:prstGeom prst="rect">
                <a:avLst/>
              </a:prstGeom>
              <a:blipFill>
                <a:blip r:embed="rId9"/>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99ADC01-2118-4FEA-0A7E-DDCBC254C60F}"/>
                  </a:ext>
                </a:extLst>
              </p:cNvPr>
              <p:cNvSpPr/>
              <p:nvPr/>
            </p:nvSpPr>
            <p:spPr>
              <a:xfrm>
                <a:off x="9935281" y="3262920"/>
                <a:ext cx="519113" cy="1208421"/>
              </a:xfrm>
              <a:prstGeom prst="rect">
                <a:avLst/>
              </a:prstGeom>
              <a:solidFill>
                <a:srgbClr val="73FB79">
                  <a:alpha val="14902"/>
                </a:srgb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𝑓</m:t>
                      </m:r>
                    </m:oMath>
                  </m:oMathPara>
                </a14:m>
                <a:endParaRPr lang="en-US" dirty="0">
                  <a:solidFill>
                    <a:srgbClr val="00206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99ADC01-2118-4FEA-0A7E-DDCBC254C60F}"/>
                  </a:ext>
                </a:extLst>
              </p:cNvPr>
              <p:cNvSpPr>
                <a:spLocks noRot="1" noChangeAspect="1" noMove="1" noResize="1" noEditPoints="1" noAdjustHandles="1" noChangeArrowheads="1" noChangeShapeType="1" noTextEdit="1"/>
              </p:cNvSpPr>
              <p:nvPr/>
            </p:nvSpPr>
            <p:spPr>
              <a:xfrm>
                <a:off x="9935281" y="3262920"/>
                <a:ext cx="519113" cy="1208421"/>
              </a:xfrm>
              <a:prstGeom prst="rect">
                <a:avLst/>
              </a:prstGeom>
              <a:blipFill>
                <a:blip r:embed="rId10"/>
                <a:stretch>
                  <a:fillRect/>
                </a:stretch>
              </a:blipFill>
              <a:ln>
                <a:solidFill>
                  <a:schemeClr val="accent6">
                    <a:lumMod val="50000"/>
                  </a:schemeClr>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3EE4BF4E-067C-7B11-E973-3A3C80E017A9}"/>
              </a:ext>
            </a:extLst>
          </p:cNvPr>
          <p:cNvCxnSpPr>
            <a:cxnSpLocks/>
            <a:stCxn id="8" idx="3"/>
            <a:endCxn id="9" idx="1"/>
          </p:cNvCxnSpPr>
          <p:nvPr/>
        </p:nvCxnSpPr>
        <p:spPr>
          <a:xfrm>
            <a:off x="3361117" y="4008623"/>
            <a:ext cx="159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C4538E-F559-49DA-F1F6-EF5DC25174E2}"/>
                  </a:ext>
                </a:extLst>
              </p:cNvPr>
              <p:cNvSpPr txBox="1"/>
              <p:nvPr/>
            </p:nvSpPr>
            <p:spPr>
              <a:xfrm>
                <a:off x="3615716" y="3484249"/>
                <a:ext cx="900824" cy="461665"/>
              </a:xfrm>
              <a:prstGeom prst="rect">
                <a:avLst/>
              </a:prstGeom>
              <a:noFill/>
            </p:spPr>
            <p:txBody>
              <a:bodyPr wrap="square" rtlCol="0">
                <a:spAutoFit/>
              </a:bodyPr>
              <a:lstStyle/>
              <a:p>
                <a14:m>
                  <m:oMath xmlns:m="http://schemas.openxmlformats.org/officeDocument/2006/math">
                    <m:r>
                      <a:rPr lang="en-US" sz="2400" i="1" smtClean="0">
                        <a:solidFill>
                          <a:srgbClr val="002060"/>
                        </a:solidFill>
                        <a:latin typeface="Cambria Math" panose="02040503050406030204" pitchFamily="18" charset="0"/>
                      </a:rPr>
                      <m:t>𝑆</m:t>
                    </m:r>
                  </m:oMath>
                </a14:m>
                <a:r>
                  <a:rPr lang="en-US" sz="2400" dirty="0">
                    <a:latin typeface="Candara" panose="020E0502030303020204" pitchFamily="34" charset="0"/>
                  </a:rPr>
                  <a:t> bits</a:t>
                </a:r>
              </a:p>
            </p:txBody>
          </p:sp>
        </mc:Choice>
        <mc:Fallback xmlns="">
          <p:sp>
            <p:nvSpPr>
              <p:cNvPr id="16" name="TextBox 15">
                <a:extLst>
                  <a:ext uri="{FF2B5EF4-FFF2-40B4-BE49-F238E27FC236}">
                    <a16:creationId xmlns:a16="http://schemas.microsoft.com/office/drawing/2014/main" id="{49C4538E-F559-49DA-F1F6-EF5DC25174E2}"/>
                  </a:ext>
                </a:extLst>
              </p:cNvPr>
              <p:cNvSpPr txBox="1">
                <a:spLocks noRot="1" noChangeAspect="1" noMove="1" noResize="1" noEditPoints="1" noAdjustHandles="1" noChangeArrowheads="1" noChangeShapeType="1" noTextEdit="1"/>
              </p:cNvSpPr>
              <p:nvPr/>
            </p:nvSpPr>
            <p:spPr>
              <a:xfrm>
                <a:off x="3615716" y="3484249"/>
                <a:ext cx="900824" cy="461665"/>
              </a:xfrm>
              <a:prstGeom prst="rect">
                <a:avLst/>
              </a:prstGeom>
              <a:blipFill>
                <a:blip r:embed="rId11"/>
                <a:stretch>
                  <a:fillRect l="-1389" t="-8108" r="-9722"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CF3891-E0FF-2088-D484-030AB32CEB11}"/>
                  </a:ext>
                </a:extLst>
              </p:cNvPr>
              <p:cNvSpPr txBox="1"/>
              <p:nvPr/>
            </p:nvSpPr>
            <p:spPr>
              <a:xfrm>
                <a:off x="1070889" y="2439105"/>
                <a:ext cx="45057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FF3C3C"/>
                          </a:solidFill>
                          <a:latin typeface="Cambria Math" panose="02040503050406030204" pitchFamily="18" charset="0"/>
                        </a:rPr>
                        <m:t>𝐴</m:t>
                      </m:r>
                    </m:oMath>
                  </m:oMathPara>
                </a14:m>
                <a:endParaRPr lang="en-US" sz="2400" dirty="0" err="1">
                  <a:solidFill>
                    <a:srgbClr val="FF3C3C"/>
                  </a:solidFill>
                  <a:latin typeface="Candara" panose="020E0502030303020204" pitchFamily="34" charset="0"/>
                </a:endParaRPr>
              </a:p>
            </p:txBody>
          </p:sp>
        </mc:Choice>
        <mc:Fallback xmlns="">
          <p:sp>
            <p:nvSpPr>
              <p:cNvPr id="17" name="TextBox 16">
                <a:extLst>
                  <a:ext uri="{FF2B5EF4-FFF2-40B4-BE49-F238E27FC236}">
                    <a16:creationId xmlns:a16="http://schemas.microsoft.com/office/drawing/2014/main" id="{AACF3891-E0FF-2088-D484-030AB32CEB11}"/>
                  </a:ext>
                </a:extLst>
              </p:cNvPr>
              <p:cNvSpPr txBox="1">
                <a:spLocks noRot="1" noChangeAspect="1" noMove="1" noResize="1" noEditPoints="1" noAdjustHandles="1" noChangeArrowheads="1" noChangeShapeType="1" noTextEdit="1"/>
              </p:cNvSpPr>
              <p:nvPr/>
            </p:nvSpPr>
            <p:spPr>
              <a:xfrm>
                <a:off x="1070889" y="2439105"/>
                <a:ext cx="450573" cy="461665"/>
              </a:xfrm>
              <a:prstGeom prst="rect">
                <a:avLst/>
              </a:prstGeom>
              <a:blipFill>
                <a:blip r:embed="rId12"/>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5CC4744E-650A-D127-9096-C4F87469A23F}"/>
              </a:ext>
            </a:extLst>
          </p:cNvPr>
          <p:cNvCxnSpPr>
            <a:cxnSpLocks/>
          </p:cNvCxnSpPr>
          <p:nvPr/>
        </p:nvCxnSpPr>
        <p:spPr>
          <a:xfrm>
            <a:off x="7653547" y="3596058"/>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830199-BCB0-1E92-E2CD-97678D57BCA8}"/>
              </a:ext>
            </a:extLst>
          </p:cNvPr>
          <p:cNvCxnSpPr>
            <a:cxnSpLocks/>
          </p:cNvCxnSpPr>
          <p:nvPr/>
        </p:nvCxnSpPr>
        <p:spPr>
          <a:xfrm flipH="1">
            <a:off x="7653547" y="3325570"/>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B8395B7-B5FB-7778-08DB-6E2516994B1D}"/>
                  </a:ext>
                </a:extLst>
              </p:cNvPr>
              <p:cNvSpPr txBox="1"/>
              <p:nvPr/>
            </p:nvSpPr>
            <p:spPr>
              <a:xfrm>
                <a:off x="7864261" y="1919150"/>
                <a:ext cx="1400063" cy="461665"/>
              </a:xfrm>
              <a:prstGeom prst="rect">
                <a:avLst/>
              </a:prstGeom>
              <a:noFill/>
            </p:spPr>
            <p:txBody>
              <a:bodyPr wrap="non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𝑇</m:t>
                    </m:r>
                  </m:oMath>
                </a14:m>
                <a:r>
                  <a:rPr lang="en-US" sz="2400" dirty="0">
                    <a:latin typeface="Candara" panose="020E0502030303020204" pitchFamily="34" charset="0"/>
                  </a:rPr>
                  <a:t> queries</a:t>
                </a:r>
                <a:endParaRPr lang="en-US" sz="2400" dirty="0" err="1">
                  <a:latin typeface="Candara" panose="020E0502030303020204" pitchFamily="34" charset="0"/>
                </a:endParaRPr>
              </a:p>
            </p:txBody>
          </p:sp>
        </mc:Choice>
        <mc:Fallback xmlns="">
          <p:sp>
            <p:nvSpPr>
              <p:cNvPr id="22" name="TextBox 21">
                <a:extLst>
                  <a:ext uri="{FF2B5EF4-FFF2-40B4-BE49-F238E27FC236}">
                    <a16:creationId xmlns:a16="http://schemas.microsoft.com/office/drawing/2014/main" id="{EB8395B7-B5FB-7778-08DB-6E2516994B1D}"/>
                  </a:ext>
                </a:extLst>
              </p:cNvPr>
              <p:cNvSpPr txBox="1">
                <a:spLocks noRot="1" noChangeAspect="1" noMove="1" noResize="1" noEditPoints="1" noAdjustHandles="1" noChangeArrowheads="1" noChangeShapeType="1" noTextEdit="1"/>
              </p:cNvSpPr>
              <p:nvPr/>
            </p:nvSpPr>
            <p:spPr>
              <a:xfrm>
                <a:off x="7864261" y="1919150"/>
                <a:ext cx="1400063" cy="461665"/>
              </a:xfrm>
              <a:prstGeom prst="rect">
                <a:avLst/>
              </a:prstGeom>
              <a:blipFill>
                <a:blip r:embed="rId13"/>
                <a:stretch>
                  <a:fillRect l="-901" t="-8108" r="-540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0C1CECB-323E-729D-59D4-B9A9C759D28F}"/>
                  </a:ext>
                </a:extLst>
              </p:cNvPr>
              <p:cNvSpPr txBox="1"/>
              <p:nvPr/>
            </p:nvSpPr>
            <p:spPr>
              <a:xfrm>
                <a:off x="4955840" y="1773071"/>
                <a:ext cx="2185214" cy="61395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𝑦</m:t>
                      </m:r>
                      <m:groupChr>
                        <m:groupChrPr>
                          <m:chr m:val="←"/>
                          <m:vertJc m:val="bot"/>
                          <m:ctrlPr>
                            <a:rPr lang="en-US" sz="2400" b="0" i="1" smtClean="0">
                              <a:solidFill>
                                <a:srgbClr val="002060"/>
                              </a:solidFill>
                              <a:latin typeface="Cambria Math" panose="02040503050406030204" pitchFamily="18" charset="0"/>
                            </a:rPr>
                          </m:ctrlPr>
                        </m:groupChrPr>
                        <m:e>
                          <m:r>
                            <a:rPr lang="en-US" sz="2400" b="0" i="1" smtClean="0">
                              <a:solidFill>
                                <a:srgbClr val="002060"/>
                              </a:solidFill>
                              <a:latin typeface="Cambria Math" panose="02040503050406030204" pitchFamily="18" charset="0"/>
                            </a:rPr>
                            <m:t>$</m:t>
                          </m:r>
                        </m:e>
                      </m:groupChr>
                      <m:r>
                        <a:rPr lang="en-US" sz="2400" b="0" i="1" smtClean="0">
                          <a:solidFill>
                            <a:srgbClr val="002060"/>
                          </a:solidFill>
                          <a:latin typeface="Cambria Math" panose="02040503050406030204" pitchFamily="18" charset="0"/>
                        </a:rPr>
                        <m:t> </m:t>
                      </m:r>
                      <m:r>
                        <m:rPr>
                          <m:nor/>
                        </m:rPr>
                        <a:rPr lang="en-US" sz="2400" b="0" i="0" smtClean="0">
                          <a:solidFill>
                            <a:srgbClr val="002060"/>
                          </a:solidFill>
                          <a:latin typeface="Cambria Math" panose="02040503050406030204" pitchFamily="18" charset="0"/>
                        </a:rPr>
                        <m:t>Image</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23" name="TextBox 22">
                <a:extLst>
                  <a:ext uri="{FF2B5EF4-FFF2-40B4-BE49-F238E27FC236}">
                    <a16:creationId xmlns:a16="http://schemas.microsoft.com/office/drawing/2014/main" id="{20C1CECB-323E-729D-59D4-B9A9C759D28F}"/>
                  </a:ext>
                </a:extLst>
              </p:cNvPr>
              <p:cNvSpPr txBox="1">
                <a:spLocks noRot="1" noChangeAspect="1" noMove="1" noResize="1" noEditPoints="1" noAdjustHandles="1" noChangeArrowheads="1" noChangeShapeType="1" noTextEdit="1"/>
              </p:cNvSpPr>
              <p:nvPr/>
            </p:nvSpPr>
            <p:spPr>
              <a:xfrm>
                <a:off x="4955840" y="1773071"/>
                <a:ext cx="2185214" cy="613951"/>
              </a:xfrm>
              <a:prstGeom prst="rect">
                <a:avLst/>
              </a:prstGeom>
              <a:blipFill>
                <a:blip r:embed="rId14"/>
                <a:stretch>
                  <a:fillRect b="-44000"/>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BDCA97D7-2B1F-AE0B-3D96-A1F6BE3269B3}"/>
              </a:ext>
            </a:extLst>
          </p:cNvPr>
          <p:cNvCxnSpPr>
            <a:cxnSpLocks/>
            <a:stCxn id="23" idx="2"/>
            <a:endCxn id="9" idx="0"/>
          </p:cNvCxnSpPr>
          <p:nvPr/>
        </p:nvCxnSpPr>
        <p:spPr>
          <a:xfrm>
            <a:off x="6048447" y="2387022"/>
            <a:ext cx="3579" cy="572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8297C5F-66BE-428F-44B1-34722AE8B838}"/>
                  </a:ext>
                </a:extLst>
              </p:cNvPr>
              <p:cNvSpPr txBox="1"/>
              <p:nvPr/>
            </p:nvSpPr>
            <p:spPr>
              <a:xfrm>
                <a:off x="1078551" y="5681506"/>
                <a:ext cx="4080283" cy="113338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𝜀</m:t>
                          </m:r>
                        </m:e>
                        <m:sub>
                          <m:r>
                            <a:rPr lang="en-US" sz="2400" b="0" i="1" smtClean="0">
                              <a:solidFill>
                                <a:srgbClr val="002060"/>
                              </a:solidFill>
                              <a:latin typeface="Cambria Math" panose="02040503050406030204" pitchFamily="18" charset="0"/>
                            </a:rPr>
                            <m:t>𝐻</m:t>
                          </m:r>
                        </m:sub>
                      </m:sSub>
                      <m:r>
                        <a:rPr lang="en-US" sz="2400" b="0" i="0" smtClean="0">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Ω</m:t>
                      </m:r>
                      <m:d>
                        <m:dPr>
                          <m:ctrlPr>
                            <a:rPr lang="en-US" sz="2400" i="1">
                              <a:solidFill>
                                <a:srgbClr val="002060"/>
                              </a:solidFill>
                              <a:latin typeface="Cambria Math" panose="02040503050406030204" pitchFamily="18" charset="0"/>
                            </a:rPr>
                          </m:ctrlPr>
                        </m:dPr>
                        <m:e>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2</m:t>
                                                  </m:r>
                                                  <m:r>
                                                    <a:rPr lang="en-US" sz="2400" b="0" i="1" smtClean="0">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1</m:t>
                                          </m:r>
                                        </m:num>
                                        <m:den>
                                          <m:r>
                                            <a:rPr lang="en-US" sz="2400" i="1">
                                              <a:solidFill>
                                                <a:srgbClr val="002060"/>
                                              </a:solidFill>
                                              <a:latin typeface="Cambria Math" panose="02040503050406030204" pitchFamily="18" charset="0"/>
                                            </a:rPr>
                                            <m:t>3</m:t>
                                          </m:r>
                                        </m:den>
                                      </m:f>
                                    </m:sup>
                                  </m:sSup>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𝑆𝑇</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e>
                          </m:func>
                        </m:e>
                      </m:d>
                    </m:oMath>
                  </m:oMathPara>
                </a14:m>
                <a:endParaRPr lang="en-US" sz="2400" dirty="0" err="1">
                  <a:latin typeface="Candara" panose="020E0502030303020204" pitchFamily="34" charset="0"/>
                </a:endParaRPr>
              </a:p>
            </p:txBody>
          </p:sp>
        </mc:Choice>
        <mc:Fallback xmlns="">
          <p:sp>
            <p:nvSpPr>
              <p:cNvPr id="27" name="TextBox 26">
                <a:extLst>
                  <a:ext uri="{FF2B5EF4-FFF2-40B4-BE49-F238E27FC236}">
                    <a16:creationId xmlns:a16="http://schemas.microsoft.com/office/drawing/2014/main" id="{D8297C5F-66BE-428F-44B1-34722AE8B838}"/>
                  </a:ext>
                </a:extLst>
              </p:cNvPr>
              <p:cNvSpPr txBox="1">
                <a:spLocks noRot="1" noChangeAspect="1" noMove="1" noResize="1" noEditPoints="1" noAdjustHandles="1" noChangeArrowheads="1" noChangeShapeType="1" noTextEdit="1"/>
              </p:cNvSpPr>
              <p:nvPr/>
            </p:nvSpPr>
            <p:spPr>
              <a:xfrm>
                <a:off x="1078551" y="5681506"/>
                <a:ext cx="4080283" cy="1133387"/>
              </a:xfrm>
              <a:prstGeom prst="rect">
                <a:avLst/>
              </a:prstGeom>
              <a:blipFill>
                <a:blip r:embed="rId15"/>
                <a:stretch>
                  <a:fillRect/>
                </a:stretch>
              </a:blipFill>
              <a:ln>
                <a:no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555F12D7-A18F-59CA-C2BC-B0DBCEE9AFE9}"/>
              </a:ext>
            </a:extLst>
          </p:cNvPr>
          <p:cNvCxnSpPr>
            <a:cxnSpLocks/>
          </p:cNvCxnSpPr>
          <p:nvPr/>
        </p:nvCxnSpPr>
        <p:spPr>
          <a:xfrm>
            <a:off x="7653547" y="4471341"/>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7C7AFB6-53FD-7F8E-967D-D29DB0E7943F}"/>
              </a:ext>
            </a:extLst>
          </p:cNvPr>
          <p:cNvCxnSpPr>
            <a:cxnSpLocks/>
          </p:cNvCxnSpPr>
          <p:nvPr/>
        </p:nvCxnSpPr>
        <p:spPr>
          <a:xfrm flipH="1">
            <a:off x="7653547" y="4200853"/>
            <a:ext cx="193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1E8841-5FFA-5A3F-3B16-EAC34E689EB8}"/>
                  </a:ext>
                </a:extLst>
              </p:cNvPr>
              <p:cNvSpPr txBox="1"/>
              <p:nvPr/>
            </p:nvSpPr>
            <p:spPr>
              <a:xfrm>
                <a:off x="8446153" y="3659820"/>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1E1E8841-5FFA-5A3F-3B16-EAC34E689EB8}"/>
                  </a:ext>
                </a:extLst>
              </p:cNvPr>
              <p:cNvSpPr txBox="1">
                <a:spLocks noRot="1" noChangeAspect="1" noMove="1" noResize="1" noEditPoints="1" noAdjustHandles="1" noChangeArrowheads="1" noChangeShapeType="1" noTextEdit="1"/>
              </p:cNvSpPr>
              <p:nvPr/>
            </p:nvSpPr>
            <p:spPr>
              <a:xfrm>
                <a:off x="8446153" y="3659820"/>
                <a:ext cx="348172" cy="461665"/>
              </a:xfrm>
              <a:prstGeom prst="rect">
                <a:avLst/>
              </a:prstGeom>
              <a:blipFill>
                <a:blip r:embed="rId16"/>
                <a:stretch>
                  <a:fillRect/>
                </a:stretch>
              </a:blipFill>
            </p:spPr>
            <p:txBody>
              <a:bodyPr/>
              <a:lstStyle/>
              <a:p>
                <a:r>
                  <a:rPr lang="en-US">
                    <a:noFill/>
                  </a:rPr>
                  <a:t> </a:t>
                </a:r>
              </a:p>
            </p:txBody>
          </p:sp>
        </mc:Fallback>
      </mc:AlternateContent>
      <p:sp>
        <p:nvSpPr>
          <p:cNvPr id="14" name="Left Brace 13">
            <a:extLst>
              <a:ext uri="{FF2B5EF4-FFF2-40B4-BE49-F238E27FC236}">
                <a16:creationId xmlns:a16="http://schemas.microsoft.com/office/drawing/2014/main" id="{F744EB90-84C5-8161-AE3C-BA05A12EF6D2}"/>
              </a:ext>
            </a:extLst>
          </p:cNvPr>
          <p:cNvSpPr/>
          <p:nvPr/>
        </p:nvSpPr>
        <p:spPr>
          <a:xfrm>
            <a:off x="7420255" y="3261809"/>
            <a:ext cx="71561" cy="120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cxnSp>
        <p:nvCxnSpPr>
          <p:cNvPr id="20" name="Curved Connector 19">
            <a:extLst>
              <a:ext uri="{FF2B5EF4-FFF2-40B4-BE49-F238E27FC236}">
                <a16:creationId xmlns:a16="http://schemas.microsoft.com/office/drawing/2014/main" id="{DDF93C24-4F7B-0C0E-B0B0-FB9D4787C202}"/>
              </a:ext>
            </a:extLst>
          </p:cNvPr>
          <p:cNvCxnSpPr>
            <a:cxnSpLocks/>
            <a:stCxn id="14" idx="1"/>
            <a:endCxn id="22" idx="1"/>
          </p:cNvCxnSpPr>
          <p:nvPr/>
        </p:nvCxnSpPr>
        <p:spPr>
          <a:xfrm rot="10800000" flipH="1">
            <a:off x="7420255" y="2149983"/>
            <a:ext cx="444006" cy="1716592"/>
          </a:xfrm>
          <a:prstGeom prst="curvedConnector3">
            <a:avLst>
              <a:gd name="adj1" fmla="val -371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D3DA36-C3B7-ADFD-2815-959486E05BBC}"/>
              </a:ext>
            </a:extLst>
          </p:cNvPr>
          <p:cNvCxnSpPr>
            <a:stCxn id="9" idx="2"/>
          </p:cNvCxnSpPr>
          <p:nvPr/>
        </p:nvCxnSpPr>
        <p:spPr>
          <a:xfrm flipH="1">
            <a:off x="6048447" y="5057474"/>
            <a:ext cx="3579" cy="325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4FAB718-BFEA-CF88-A047-17823E69D3D1}"/>
                  </a:ext>
                </a:extLst>
              </p:cNvPr>
              <p:cNvSpPr txBox="1"/>
              <p:nvPr/>
            </p:nvSpPr>
            <p:spPr>
              <a:xfrm>
                <a:off x="5836049" y="5278842"/>
                <a:ext cx="42479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𝑥</m:t>
                      </m:r>
                    </m:oMath>
                  </m:oMathPara>
                </a14:m>
                <a:endParaRPr lang="en-US" sz="2400" dirty="0" err="1">
                  <a:solidFill>
                    <a:srgbClr val="002060"/>
                  </a:solidFill>
                  <a:latin typeface="Candara" panose="020E0502030303020204" pitchFamily="34" charset="0"/>
                </a:endParaRPr>
              </a:p>
            </p:txBody>
          </p:sp>
        </mc:Choice>
        <mc:Fallback xmlns="">
          <p:sp>
            <p:nvSpPr>
              <p:cNvPr id="32" name="TextBox 31">
                <a:extLst>
                  <a:ext uri="{FF2B5EF4-FFF2-40B4-BE49-F238E27FC236}">
                    <a16:creationId xmlns:a16="http://schemas.microsoft.com/office/drawing/2014/main" id="{64FAB718-BFEA-CF88-A047-17823E69D3D1}"/>
                  </a:ext>
                </a:extLst>
              </p:cNvPr>
              <p:cNvSpPr txBox="1">
                <a:spLocks noRot="1" noChangeAspect="1" noMove="1" noResize="1" noEditPoints="1" noAdjustHandles="1" noChangeArrowheads="1" noChangeShapeType="1" noTextEdit="1"/>
              </p:cNvSpPr>
              <p:nvPr/>
            </p:nvSpPr>
            <p:spPr>
              <a:xfrm>
                <a:off x="5836049" y="5278842"/>
                <a:ext cx="424795"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F60035B-4546-1D97-37C8-9073D8093A38}"/>
                  </a:ext>
                </a:extLst>
              </p:cNvPr>
              <p:cNvSpPr txBox="1"/>
              <p:nvPr/>
            </p:nvSpPr>
            <p:spPr>
              <a:xfrm>
                <a:off x="7444290" y="5313409"/>
                <a:ext cx="2564676" cy="461665"/>
              </a:xfrm>
              <a:prstGeom prst="rect">
                <a:avLst/>
              </a:prstGeom>
              <a:noFill/>
            </p:spPr>
            <p:txBody>
              <a:bodyPr wrap="none" rtlCol="0">
                <a:spAutoFit/>
              </a:bodyPr>
              <a:lstStyle/>
              <a:p>
                <a14:m>
                  <m:oMath xmlns:m="http://schemas.openxmlformats.org/officeDocument/2006/math">
                    <m:r>
                      <a:rPr lang="en-US" sz="2400" i="1" smtClean="0">
                        <a:solidFill>
                          <a:srgbClr val="FF3C3C"/>
                        </a:solidFill>
                        <a:latin typeface="Cambria Math" panose="02040503050406030204" pitchFamily="18" charset="0"/>
                      </a:rPr>
                      <m:t>𝐴</m:t>
                    </m:r>
                    <m:r>
                      <m:rPr>
                        <m:nor/>
                      </m:rPr>
                      <a:rPr lang="en-US" sz="2400">
                        <a:solidFill>
                          <a:srgbClr val="002060"/>
                        </a:solidFill>
                        <a:latin typeface="Cambria Math" panose="02040503050406030204" pitchFamily="18" charset="0"/>
                      </a:rPr>
                      <m:t> </m:t>
                    </m:r>
                    <m:r>
                      <m:rPr>
                        <m:nor/>
                      </m:rPr>
                      <a:rPr lang="en-US" sz="2400">
                        <a:solidFill>
                          <a:srgbClr val="002060"/>
                        </a:solidFill>
                        <a:latin typeface="Cambria Math" panose="02040503050406030204" pitchFamily="18" charset="0"/>
                      </a:rPr>
                      <m:t>wins</m:t>
                    </m:r>
                  </m:oMath>
                </a14:m>
                <a:r>
                  <a:rPr lang="en-US" sz="2400" dirty="0">
                    <a:latin typeface="Candara" panose="020E0502030303020204" pitchFamily="34" charset="0"/>
                  </a:rPr>
                  <a:t> if </a:t>
                </a:r>
                <a14:m>
                  <m:oMath xmlns:m="http://schemas.openxmlformats.org/officeDocument/2006/math">
                    <m:r>
                      <a:rPr lang="en-US" sz="2400" b="0" i="1" smtClean="0">
                        <a:solidFill>
                          <a:srgbClr val="002060"/>
                        </a:solidFill>
                        <a:latin typeface="Cambria Math" panose="02040503050406030204" pitchFamily="18" charset="0"/>
                      </a:rPr>
                      <m:t>𝑓</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𝑦</m:t>
                    </m:r>
                  </m:oMath>
                </a14:m>
                <a:endParaRPr lang="en-US" sz="2400" dirty="0" err="1">
                  <a:latin typeface="Candara" panose="020E0502030303020204" pitchFamily="34" charset="0"/>
                </a:endParaRPr>
              </a:p>
            </p:txBody>
          </p:sp>
        </mc:Choice>
        <mc:Fallback xmlns="">
          <p:sp>
            <p:nvSpPr>
              <p:cNvPr id="33" name="TextBox 32">
                <a:extLst>
                  <a:ext uri="{FF2B5EF4-FFF2-40B4-BE49-F238E27FC236}">
                    <a16:creationId xmlns:a16="http://schemas.microsoft.com/office/drawing/2014/main" id="{2F60035B-4546-1D97-37C8-9073D8093A38}"/>
                  </a:ext>
                </a:extLst>
              </p:cNvPr>
              <p:cNvSpPr txBox="1">
                <a:spLocks noRot="1" noChangeAspect="1" noMove="1" noResize="1" noEditPoints="1" noAdjustHandles="1" noChangeArrowheads="1" noChangeShapeType="1" noTextEdit="1"/>
              </p:cNvSpPr>
              <p:nvPr/>
            </p:nvSpPr>
            <p:spPr>
              <a:xfrm>
                <a:off x="7444290" y="5313409"/>
                <a:ext cx="2564676" cy="461665"/>
              </a:xfrm>
              <a:prstGeom prst="rect">
                <a:avLst/>
              </a:prstGeom>
              <a:blipFill>
                <a:blip r:embed="rId18"/>
                <a:stretch>
                  <a:fillRect l="-493"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9054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animBg="1"/>
      <p:bldP spid="11" grpId="0"/>
      <p:bldP spid="12" grpId="0" animBg="1"/>
      <p:bldP spid="13" grpId="0" animBg="1"/>
      <p:bldP spid="16" grpId="0"/>
      <p:bldP spid="17" grpId="0"/>
      <p:bldP spid="22" grpId="0"/>
      <p:bldP spid="23" grpId="0"/>
      <p:bldP spid="27" grpId="0" animBg="1"/>
      <p:bldP spid="7" grpId="0"/>
      <p:bldP spid="14" grpId="0" animBg="1"/>
      <p:bldP spid="32" grpId="0"/>
      <p:bldP spid="3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76BF-8D73-4F08-097D-3F1951C087B8}"/>
              </a:ext>
            </a:extLst>
          </p:cNvPr>
          <p:cNvSpPr>
            <a:spLocks noGrp="1"/>
          </p:cNvSpPr>
          <p:nvPr>
            <p:ph type="title"/>
          </p:nvPr>
        </p:nvSpPr>
        <p:spPr/>
        <p:txBody>
          <a:bodyPr/>
          <a:lstStyle/>
          <a:p>
            <a:r>
              <a:rPr lang="en-US" dirty="0"/>
              <a:t>Technical challenges</a:t>
            </a:r>
          </a:p>
        </p:txBody>
      </p:sp>
      <p:sp>
        <p:nvSpPr>
          <p:cNvPr id="4" name="Slide Number Placeholder 3">
            <a:extLst>
              <a:ext uri="{FF2B5EF4-FFF2-40B4-BE49-F238E27FC236}">
                <a16:creationId xmlns:a16="http://schemas.microsoft.com/office/drawing/2014/main" id="{77183D5E-A599-C6B6-8BF4-EA045542A5FF}"/>
              </a:ext>
            </a:extLst>
          </p:cNvPr>
          <p:cNvSpPr>
            <a:spLocks noGrp="1"/>
          </p:cNvSpPr>
          <p:nvPr>
            <p:ph type="sldNum" sz="quarter" idx="12"/>
          </p:nvPr>
        </p:nvSpPr>
        <p:spPr/>
        <p:txBody>
          <a:bodyPr/>
          <a:lstStyle/>
          <a:p>
            <a:fld id="{C7ABA984-2DFB-1240-9A7E-58F7E0AF05BD}" type="slidenum">
              <a:rPr lang="en-US" smtClean="0"/>
              <a:t>23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423768-A06D-F637-279D-D2DD7E111DD4}"/>
                  </a:ext>
                </a:extLst>
              </p:cNvPr>
              <p:cNvSpPr txBox="1"/>
              <p:nvPr/>
            </p:nvSpPr>
            <p:spPr>
              <a:xfrm>
                <a:off x="800100" y="1181100"/>
                <a:ext cx="30172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𝑓</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𝑥</m:t>
                              </m:r>
                            </m:e>
                          </m:d>
                          <m:r>
                            <a:rPr lang="en-US" sz="2400" b="0" i="0"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Π</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0</m:t>
                              </m:r>
                            </m:e>
                            <m:sup>
                              <m:r>
                                <a:rPr lang="en-US" sz="2400" b="0" i="1" smtClean="0">
                                  <a:solidFill>
                                    <a:srgbClr val="002060"/>
                                  </a:solidFill>
                                  <a:latin typeface="Cambria Math" panose="02040503050406030204" pitchFamily="18" charset="0"/>
                                </a:rPr>
                                <m:t>𝑟</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𝑥</m:t>
                          </m:r>
                        </m:e>
                      </m:d>
                      <m:r>
                        <a:rPr lang="en-US" sz="2400" b="0" i="1" smtClean="0">
                          <a:solidFill>
                            <a:srgbClr val="002060"/>
                          </a:solidFill>
                          <a:latin typeface="Cambria Math" panose="02040503050406030204" pitchFamily="18" charset="0"/>
                        </a:rPr>
                        <m:t>[2]</m:t>
                      </m:r>
                    </m:oMath>
                  </m:oMathPara>
                </a14:m>
                <a:endParaRPr lang="en-US" sz="2400" dirty="0" err="1">
                  <a:solidFill>
                    <a:srgbClr val="002060"/>
                  </a:solidFill>
                  <a:latin typeface="Candara" panose="020E0502030303020204" pitchFamily="34" charset="0"/>
                </a:endParaRPr>
              </a:p>
            </p:txBody>
          </p:sp>
        </mc:Choice>
        <mc:Fallback xmlns="">
          <p:sp>
            <p:nvSpPr>
              <p:cNvPr id="6" name="TextBox 5">
                <a:extLst>
                  <a:ext uri="{FF2B5EF4-FFF2-40B4-BE49-F238E27FC236}">
                    <a16:creationId xmlns:a16="http://schemas.microsoft.com/office/drawing/2014/main" id="{D3423768-A06D-F637-279D-D2DD7E111DD4}"/>
                  </a:ext>
                </a:extLst>
              </p:cNvPr>
              <p:cNvSpPr txBox="1">
                <a:spLocks noRot="1" noChangeAspect="1" noMove="1" noResize="1" noEditPoints="1" noAdjustHandles="1" noChangeArrowheads="1" noChangeShapeType="1" noTextEdit="1"/>
              </p:cNvSpPr>
              <p:nvPr/>
            </p:nvSpPr>
            <p:spPr>
              <a:xfrm>
                <a:off x="800100" y="1181100"/>
                <a:ext cx="3017236" cy="461665"/>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8A16EB-14D6-4D2C-00B7-1FE7BCC383C6}"/>
                  </a:ext>
                </a:extLst>
              </p:cNvPr>
              <p:cNvSpPr txBox="1"/>
              <p:nvPr/>
            </p:nvSpPr>
            <p:spPr>
              <a:xfrm>
                <a:off x="800100" y="1766807"/>
                <a:ext cx="8484439" cy="1696105"/>
              </a:xfrm>
              <a:prstGeom prst="rect">
                <a:avLst/>
              </a:prstGeom>
              <a:noFill/>
            </p:spPr>
            <p:txBody>
              <a:bodyPr wrap="none" rtlCol="0">
                <a:spAutoFit/>
              </a:bodyPr>
              <a:lstStyle/>
              <a:p>
                <a:pPr marL="457200" indent="-457200" algn="l">
                  <a:lnSpc>
                    <a:spcPct val="150000"/>
                  </a:lnSpc>
                  <a:buFont typeface="+mj-lt"/>
                  <a:buAutoNum type="arabicPeriod"/>
                </a:pPr>
                <a:r>
                  <a:rPr lang="en-US" sz="2400" b="0" dirty="0">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𝑓</m:t>
                    </m:r>
                  </m:oMath>
                </a14:m>
                <a:r>
                  <a:rPr lang="en-US" sz="2400" dirty="0">
                    <a:latin typeface="Candara" panose="020E0502030303020204" pitchFamily="34" charset="0"/>
                  </a:rPr>
                  <a:t> is </a:t>
                </a:r>
                <a:r>
                  <a:rPr lang="en-US" sz="2400" b="1" dirty="0">
                    <a:solidFill>
                      <a:srgbClr val="FF0000"/>
                    </a:solidFill>
                    <a:latin typeface="Candara" panose="020E0502030303020204" pitchFamily="34" charset="0"/>
                  </a:rPr>
                  <a:t>not a random function</a:t>
                </a:r>
                <a:r>
                  <a:rPr lang="en-US" sz="2400" dirty="0">
                    <a:latin typeface="Candara" panose="020E0502030303020204" pitchFamily="34" charset="0"/>
                  </a:rPr>
                  <a:t>!</a:t>
                </a:r>
              </a:p>
              <a:p>
                <a:pPr marL="457200" indent="-457200">
                  <a:lnSpc>
                    <a:spcPct val="150000"/>
                  </a:lnSpc>
                  <a:buFont typeface="+mj-lt"/>
                  <a:buAutoNum type="arabicPeriod"/>
                </a:pPr>
                <a:r>
                  <a:rPr lang="en-US" sz="2400" dirty="0">
                    <a:latin typeface="Candara" panose="020E0502030303020204" pitchFamily="34" charset="0"/>
                  </a:rPr>
                  <a:t> the challenge (random </a:t>
                </a:r>
                <a14:m>
                  <m:oMath xmlns:m="http://schemas.openxmlformats.org/officeDocument/2006/math">
                    <m:r>
                      <m:rPr>
                        <m:sty m:val="p"/>
                      </m:rPr>
                      <a:rPr lang="en-US" sz="2400" b="0" i="0" smtClean="0">
                        <a:solidFill>
                          <a:srgbClr val="002060"/>
                        </a:solidFill>
                        <a:latin typeface="Cambria Math" panose="02040503050406030204" pitchFamily="18" charset="0"/>
                      </a:rPr>
                      <m:t>IV</m:t>
                    </m:r>
                  </m:oMath>
                </a14:m>
                <a:r>
                  <a:rPr lang="en-US" sz="2400" dirty="0">
                    <a:latin typeface="Candara" panose="020E0502030303020204" pitchFamily="34" charset="0"/>
                  </a:rPr>
                  <a:t>) </a:t>
                </a:r>
                <a:r>
                  <a:rPr lang="en-US" sz="2400" b="1" dirty="0">
                    <a:solidFill>
                      <a:srgbClr val="FF0000"/>
                    </a:solidFill>
                    <a:latin typeface="Candara" panose="020E0502030303020204" pitchFamily="34" charset="0"/>
                  </a:rPr>
                  <a:t>may not be in the image </a:t>
                </a:r>
                <a:r>
                  <a:rPr lang="en-US" sz="2400" dirty="0">
                    <a:latin typeface="Candara" panose="020E0502030303020204" pitchFamily="34" charset="0"/>
                  </a:rPr>
                  <a:t>of </a:t>
                </a:r>
                <a14:m>
                  <m:oMath xmlns:m="http://schemas.openxmlformats.org/officeDocument/2006/math">
                    <m:r>
                      <a:rPr lang="en-US" sz="2400" i="1">
                        <a:solidFill>
                          <a:srgbClr val="002060"/>
                        </a:solidFill>
                        <a:latin typeface="Cambria Math" panose="02040503050406030204" pitchFamily="18" charset="0"/>
                      </a:rPr>
                      <m:t>𝑓</m:t>
                    </m:r>
                    <m:r>
                      <a:rPr lang="en-US" sz="2400" i="1">
                        <a:latin typeface="Cambria Math" panose="02040503050406030204" pitchFamily="18" charset="0"/>
                      </a:rPr>
                      <m:t>!</m:t>
                    </m:r>
                  </m:oMath>
                </a14:m>
                <a:endParaRPr lang="en-US" sz="2400" dirty="0">
                  <a:latin typeface="Candara" panose="020E0502030303020204" pitchFamily="34" charset="0"/>
                </a:endParaRPr>
              </a:p>
              <a:p>
                <a:pPr marL="457200" indent="-457200">
                  <a:lnSpc>
                    <a:spcPct val="150000"/>
                  </a:lnSpc>
                  <a:buFont typeface="+mj-lt"/>
                  <a:buAutoNum type="arabicPeriod"/>
                </a:pPr>
                <a:r>
                  <a:rPr lang="en-US" sz="2400" dirty="0">
                    <a:latin typeface="Candara" panose="020E0502030303020204" pitchFamily="34" charset="0"/>
                  </a:rPr>
                  <a:t> need to find </a:t>
                </a:r>
                <a14:m>
                  <m:oMath xmlns:m="http://schemas.openxmlformats.org/officeDocument/2006/math">
                    <m:r>
                      <a:rPr lang="en-US" sz="2400" b="1" i="1">
                        <a:solidFill>
                          <a:srgbClr val="FF0000"/>
                        </a:solidFill>
                        <a:latin typeface="Cambria Math" panose="02040503050406030204" pitchFamily="18" charset="0"/>
                      </a:rPr>
                      <m:t>𝟐</m:t>
                    </m:r>
                  </m:oMath>
                </a14:m>
                <a:r>
                  <a:rPr lang="en-US" sz="2400" b="1" dirty="0">
                    <a:solidFill>
                      <a:srgbClr val="FF0000"/>
                    </a:solidFill>
                    <a:latin typeface="Candara" panose="020E0502030303020204" pitchFamily="34" charset="0"/>
                  </a:rPr>
                  <a:t> distinct pre-images </a:t>
                </a:r>
                <a:r>
                  <a:rPr lang="en-US" sz="2400" dirty="0">
                    <a:latin typeface="Candara" panose="020E0502030303020204" pitchFamily="34" charset="0"/>
                  </a:rPr>
                  <a:t>for the challenge under </a:t>
                </a:r>
                <a14:m>
                  <m:oMath xmlns:m="http://schemas.openxmlformats.org/officeDocument/2006/math">
                    <m:r>
                      <a:rPr lang="en-US" sz="2400" i="1">
                        <a:solidFill>
                          <a:srgbClr val="002060"/>
                        </a:solidFill>
                        <a:latin typeface="Cambria Math" panose="02040503050406030204" pitchFamily="18" charset="0"/>
                      </a:rPr>
                      <m:t>𝑓</m:t>
                    </m:r>
                  </m:oMath>
                </a14:m>
                <a:endParaRPr lang="en-US" sz="2400" dirty="0" err="1">
                  <a:latin typeface="Candara" panose="020E0502030303020204" pitchFamily="34" charset="0"/>
                </a:endParaRPr>
              </a:p>
            </p:txBody>
          </p:sp>
        </mc:Choice>
        <mc:Fallback xmlns="">
          <p:sp>
            <p:nvSpPr>
              <p:cNvPr id="7" name="TextBox 6">
                <a:extLst>
                  <a:ext uri="{FF2B5EF4-FFF2-40B4-BE49-F238E27FC236}">
                    <a16:creationId xmlns:a16="http://schemas.microsoft.com/office/drawing/2014/main" id="{B88A16EB-14D6-4D2C-00B7-1FE7BCC383C6}"/>
                  </a:ext>
                </a:extLst>
              </p:cNvPr>
              <p:cNvSpPr txBox="1">
                <a:spLocks noRot="1" noChangeAspect="1" noMove="1" noResize="1" noEditPoints="1" noAdjustHandles="1" noChangeArrowheads="1" noChangeShapeType="1" noTextEdit="1"/>
              </p:cNvSpPr>
              <p:nvPr/>
            </p:nvSpPr>
            <p:spPr>
              <a:xfrm>
                <a:off x="800100" y="1766807"/>
                <a:ext cx="8484439" cy="1696105"/>
              </a:xfrm>
              <a:prstGeom prst="rect">
                <a:avLst/>
              </a:prstGeom>
              <a:blipFill>
                <a:blip r:embed="rId4"/>
                <a:stretch>
                  <a:fillRect l="-1045" b="-7463"/>
                </a:stretch>
              </a:blipFill>
            </p:spPr>
            <p:txBody>
              <a:bodyPr/>
              <a:lstStyle/>
              <a:p>
                <a:r>
                  <a:rPr lang="en-US">
                    <a:noFill/>
                  </a:rPr>
                  <a:t> </a:t>
                </a:r>
              </a:p>
            </p:txBody>
          </p:sp>
        </mc:Fallback>
      </mc:AlternateContent>
    </p:spTree>
    <p:extLst>
      <p:ext uri="{BB962C8B-B14F-4D97-AF65-F5344CB8AC3E}">
        <p14:creationId xmlns:p14="http://schemas.microsoft.com/office/powerpoint/2010/main" val="39476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183D5E-A599-C6B6-8BF4-EA045542A5FF}"/>
              </a:ext>
            </a:extLst>
          </p:cNvPr>
          <p:cNvSpPr>
            <a:spLocks noGrp="1"/>
          </p:cNvSpPr>
          <p:nvPr>
            <p:ph type="sldNum" sz="quarter" idx="12"/>
          </p:nvPr>
        </p:nvSpPr>
        <p:spPr/>
        <p:txBody>
          <a:bodyPr/>
          <a:lstStyle/>
          <a:p>
            <a:fld id="{C7ABA984-2DFB-1240-9A7E-58F7E0AF05BD}" type="slidenum">
              <a:rPr lang="en-US" smtClean="0"/>
              <a:t>24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8A16EB-14D6-4D2C-00B7-1FE7BCC383C6}"/>
                  </a:ext>
                </a:extLst>
              </p:cNvPr>
              <p:cNvSpPr txBox="1"/>
              <p:nvPr/>
            </p:nvSpPr>
            <p:spPr>
              <a:xfrm>
                <a:off x="762000" y="1181100"/>
                <a:ext cx="5330370" cy="461665"/>
              </a:xfrm>
              <a:prstGeom prst="rect">
                <a:avLst/>
              </a:prstGeom>
              <a:noFill/>
            </p:spPr>
            <p:txBody>
              <a:bodyPr wrap="none" rtlCol="0">
                <a:spAutoFit/>
              </a:bodyPr>
              <a:lstStyle/>
              <a:p>
                <a:pPr algn="l"/>
                <a:r>
                  <a:rPr lang="en-US" sz="2400" b="0" u="sng" dirty="0">
                    <a:solidFill>
                      <a:schemeClr val="bg2">
                        <a:lumMod val="10000"/>
                      </a:schemeClr>
                    </a:solidFill>
                    <a:latin typeface="Candara" panose="020E0502030303020204" pitchFamily="34" charset="0"/>
                  </a:rPr>
                  <a:t>Challenge 1</a:t>
                </a:r>
                <a:r>
                  <a:rPr lang="en-US" sz="2400" b="0" dirty="0">
                    <a:solidFill>
                      <a:schemeClr val="bg2">
                        <a:lumMod val="10000"/>
                      </a:schemeClr>
                    </a:solidFill>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𝑓</m:t>
                    </m:r>
                  </m:oMath>
                </a14:m>
                <a:r>
                  <a:rPr lang="en-US" sz="2400" dirty="0">
                    <a:latin typeface="Candara" panose="020E0502030303020204" pitchFamily="34" charset="0"/>
                  </a:rPr>
                  <a:t> is </a:t>
                </a:r>
                <a:r>
                  <a:rPr lang="en-US" sz="2400" b="1" dirty="0">
                    <a:solidFill>
                      <a:srgbClr val="FF0000"/>
                    </a:solidFill>
                    <a:latin typeface="Candara" panose="020E0502030303020204" pitchFamily="34" charset="0"/>
                  </a:rPr>
                  <a:t>not a random function</a:t>
                </a:r>
                <a:r>
                  <a:rPr lang="en-US" sz="2400" dirty="0">
                    <a:latin typeface="Candara" panose="020E0502030303020204" pitchFamily="34" charset="0"/>
                  </a:rPr>
                  <a:t>!</a:t>
                </a:r>
              </a:p>
            </p:txBody>
          </p:sp>
        </mc:Choice>
        <mc:Fallback xmlns="">
          <p:sp>
            <p:nvSpPr>
              <p:cNvPr id="7" name="TextBox 6">
                <a:extLst>
                  <a:ext uri="{FF2B5EF4-FFF2-40B4-BE49-F238E27FC236}">
                    <a16:creationId xmlns:a16="http://schemas.microsoft.com/office/drawing/2014/main" id="{B88A16EB-14D6-4D2C-00B7-1FE7BCC383C6}"/>
                  </a:ext>
                </a:extLst>
              </p:cNvPr>
              <p:cNvSpPr txBox="1">
                <a:spLocks noRot="1" noChangeAspect="1" noMove="1" noResize="1" noEditPoints="1" noAdjustHandles="1" noChangeArrowheads="1" noChangeShapeType="1" noTextEdit="1"/>
              </p:cNvSpPr>
              <p:nvPr/>
            </p:nvSpPr>
            <p:spPr>
              <a:xfrm>
                <a:off x="762000" y="1181100"/>
                <a:ext cx="5330370" cy="461665"/>
              </a:xfrm>
              <a:prstGeom prst="rect">
                <a:avLst/>
              </a:prstGeom>
              <a:blipFill>
                <a:blip r:embed="rId3"/>
                <a:stretch>
                  <a:fillRect l="-1905" t="-8108" r="-714" b="-297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B14F131-D5E8-D8E3-682F-0B3DBDAA0EB9}"/>
              </a:ext>
            </a:extLst>
          </p:cNvPr>
          <p:cNvSpPr txBox="1"/>
          <p:nvPr/>
        </p:nvSpPr>
        <p:spPr>
          <a:xfrm>
            <a:off x="762000" y="1689502"/>
            <a:ext cx="8776762" cy="461665"/>
          </a:xfrm>
          <a:prstGeom prst="rect">
            <a:avLst/>
          </a:prstGeom>
          <a:noFill/>
        </p:spPr>
        <p:txBody>
          <a:bodyPr wrap="none" rtlCol="0">
            <a:spAutoFit/>
          </a:bodyPr>
          <a:lstStyle/>
          <a:p>
            <a:pPr algn="l"/>
            <a:r>
              <a:rPr lang="en-US" sz="2400" dirty="0">
                <a:latin typeface="Candara" panose="020E0502030303020204" pitchFamily="34" charset="0"/>
              </a:rPr>
              <a:t>Running Fiat-</a:t>
            </a:r>
            <a:r>
              <a:rPr lang="en-US" sz="2400" dirty="0" err="1">
                <a:latin typeface="Candara" panose="020E0502030303020204" pitchFamily="34" charset="0"/>
              </a:rPr>
              <a:t>Naor’s</a:t>
            </a:r>
            <a:r>
              <a:rPr lang="en-US" sz="2400" dirty="0">
                <a:latin typeface="Candara" panose="020E0502030303020204" pitchFamily="34" charset="0"/>
              </a:rPr>
              <a:t> extension for general functions too expensive!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270800-3869-B32C-7CB9-C5D57E6463D8}"/>
                  </a:ext>
                </a:extLst>
              </p:cNvPr>
              <p:cNvSpPr txBox="1"/>
              <p:nvPr/>
            </p:nvSpPr>
            <p:spPr>
              <a:xfrm>
                <a:off x="800100" y="2755038"/>
                <a:ext cx="7585666" cy="830997"/>
              </a:xfrm>
              <a:prstGeom prst="rect">
                <a:avLst/>
              </a:prstGeom>
              <a:noFill/>
            </p:spPr>
            <p:txBody>
              <a:bodyPr wrap="none" rtlCol="0">
                <a:spAutoFit/>
              </a:bodyPr>
              <a:lstStyle/>
              <a:p>
                <a:pPr algn="l"/>
                <a:r>
                  <a:rPr lang="en-US" sz="2400" b="1" dirty="0">
                    <a:solidFill>
                      <a:srgbClr val="FF0000"/>
                    </a:solidFill>
                    <a:latin typeface="Candara" panose="020E0502030303020204" pitchFamily="34" charset="0"/>
                  </a:rPr>
                  <a:t>Our solution</a:t>
                </a:r>
              </a:p>
              <a:p>
                <a:pPr algn="l"/>
                <a:r>
                  <a:rPr lang="en-US" sz="2400" b="1" dirty="0" err="1">
                    <a:latin typeface="Candara" panose="020E0502030303020204" pitchFamily="34" charset="0"/>
                  </a:rPr>
                  <a:t>Tl;dr</a:t>
                </a:r>
                <a:r>
                  <a:rPr lang="en-US" sz="2400" dirty="0">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𝑓</m:t>
                    </m:r>
                    <m:r>
                      <a:rPr lang="en-US" sz="2400" b="0" i="1" smtClean="0">
                        <a:latin typeface="Cambria Math" panose="02040503050406030204" pitchFamily="18" charset="0"/>
                      </a:rPr>
                      <m:t>≈</m:t>
                    </m:r>
                  </m:oMath>
                </a14:m>
                <a:r>
                  <a:rPr lang="en-US" sz="2400" dirty="0">
                    <a:latin typeface="Candara" panose="020E0502030303020204" pitchFamily="34" charset="0"/>
                  </a:rPr>
                  <a:t> random function, can adapt Hellman’s analysis!</a:t>
                </a:r>
              </a:p>
            </p:txBody>
          </p:sp>
        </mc:Choice>
        <mc:Fallback xmlns="">
          <p:sp>
            <p:nvSpPr>
              <p:cNvPr id="9" name="TextBox 8">
                <a:extLst>
                  <a:ext uri="{FF2B5EF4-FFF2-40B4-BE49-F238E27FC236}">
                    <a16:creationId xmlns:a16="http://schemas.microsoft.com/office/drawing/2014/main" id="{C6270800-3869-B32C-7CB9-C5D57E6463D8}"/>
                  </a:ext>
                </a:extLst>
              </p:cNvPr>
              <p:cNvSpPr txBox="1">
                <a:spLocks noRot="1" noChangeAspect="1" noMove="1" noResize="1" noEditPoints="1" noAdjustHandles="1" noChangeArrowheads="1" noChangeShapeType="1" noTextEdit="1"/>
              </p:cNvSpPr>
              <p:nvPr/>
            </p:nvSpPr>
            <p:spPr>
              <a:xfrm>
                <a:off x="800100" y="2755038"/>
                <a:ext cx="7585666" cy="830997"/>
              </a:xfrm>
              <a:prstGeom prst="rect">
                <a:avLst/>
              </a:prstGeom>
              <a:blipFill>
                <a:blip r:embed="rId4"/>
                <a:stretch>
                  <a:fillRect l="-1169" t="-4478" r="-167" b="-14925"/>
                </a:stretch>
              </a:blipFill>
            </p:spPr>
            <p:txBody>
              <a:bodyPr/>
              <a:lstStyle/>
              <a:p>
                <a:r>
                  <a:rPr lang="en-US">
                    <a:noFill/>
                  </a:rPr>
                  <a:t> </a:t>
                </a:r>
              </a:p>
            </p:txBody>
          </p:sp>
        </mc:Fallback>
      </mc:AlternateContent>
      <p:pic>
        <p:nvPicPr>
          <p:cNvPr id="2050" name="Picture 2" descr="What if i told you that it's way too expensive - Willy Wonka | Meme  Generator">
            <a:extLst>
              <a:ext uri="{FF2B5EF4-FFF2-40B4-BE49-F238E27FC236}">
                <a16:creationId xmlns:a16="http://schemas.microsoft.com/office/drawing/2014/main" id="{D0979926-A81E-EF3A-32CC-CAA966724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4100" y="1738174"/>
            <a:ext cx="1199984" cy="119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7F5A74-21E7-19DF-76F4-3D824820CAF4}"/>
              </a:ext>
            </a:extLst>
          </p:cNvPr>
          <p:cNvSpPr>
            <a:spLocks noGrp="1"/>
          </p:cNvSpPr>
          <p:nvPr>
            <p:ph type="sldNum" sz="quarter" idx="12"/>
          </p:nvPr>
        </p:nvSpPr>
        <p:spPr/>
        <p:txBody>
          <a:bodyPr/>
          <a:lstStyle/>
          <a:p>
            <a:fld id="{C7ABA984-2DFB-1240-9A7E-58F7E0AF05BD}" type="slidenum">
              <a:rPr lang="en-US" smtClean="0"/>
              <a:t>25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D2BBC3-1BC3-CA7C-2169-9D3A2F3333FC}"/>
                  </a:ext>
                </a:extLst>
              </p:cNvPr>
              <p:cNvSpPr txBox="1"/>
              <p:nvPr/>
            </p:nvSpPr>
            <p:spPr>
              <a:xfrm>
                <a:off x="835081" y="1181100"/>
                <a:ext cx="9178667" cy="461665"/>
              </a:xfrm>
              <a:prstGeom prst="rect">
                <a:avLst/>
              </a:prstGeom>
              <a:noFill/>
            </p:spPr>
            <p:txBody>
              <a:bodyPr wrap="none" rtlCol="0">
                <a:spAutoFit/>
              </a:bodyPr>
              <a:lstStyle/>
              <a:p>
                <a:r>
                  <a:rPr lang="en-US" sz="2400" b="0" u="sng" dirty="0">
                    <a:solidFill>
                      <a:schemeClr val="bg2">
                        <a:lumMod val="10000"/>
                      </a:schemeClr>
                    </a:solidFill>
                    <a:latin typeface="Candara" panose="020E0502030303020204" pitchFamily="34" charset="0"/>
                  </a:rPr>
                  <a:t>Challenge 2</a:t>
                </a:r>
                <a:r>
                  <a:rPr lang="en-US" sz="2400" b="0" dirty="0">
                    <a:solidFill>
                      <a:schemeClr val="bg2">
                        <a:lumMod val="10000"/>
                      </a:schemeClr>
                    </a:solidFill>
                    <a:latin typeface="Candara" panose="020E0502030303020204" pitchFamily="34" charset="0"/>
                  </a:rPr>
                  <a:t>: </a:t>
                </a:r>
                <a:r>
                  <a:rPr lang="en-US" sz="2400" dirty="0">
                    <a:latin typeface="Candara" panose="020E0502030303020204" pitchFamily="34" charset="0"/>
                  </a:rPr>
                  <a:t>the challenge (random </a:t>
                </a:r>
                <a14:m>
                  <m:oMath xmlns:m="http://schemas.openxmlformats.org/officeDocument/2006/math">
                    <m:r>
                      <m:rPr>
                        <m:sty m:val="p"/>
                      </m:rPr>
                      <a:rPr lang="en-US" sz="2400" b="0" i="0" smtClean="0">
                        <a:solidFill>
                          <a:srgbClr val="002060"/>
                        </a:solidFill>
                        <a:latin typeface="Cambria Math" panose="02040503050406030204" pitchFamily="18" charset="0"/>
                      </a:rPr>
                      <m:t>IV</m:t>
                    </m:r>
                  </m:oMath>
                </a14:m>
                <a:r>
                  <a:rPr lang="en-US" sz="2400" dirty="0">
                    <a:latin typeface="Candara" panose="020E0502030303020204" pitchFamily="34" charset="0"/>
                  </a:rPr>
                  <a:t>) </a:t>
                </a:r>
                <a:r>
                  <a:rPr lang="en-US" sz="2400" b="1" dirty="0">
                    <a:solidFill>
                      <a:srgbClr val="FF0000"/>
                    </a:solidFill>
                    <a:latin typeface="Candara" panose="020E0502030303020204" pitchFamily="34" charset="0"/>
                  </a:rPr>
                  <a:t>may not be in the image </a:t>
                </a:r>
                <a:r>
                  <a:rPr lang="en-US" sz="2400" dirty="0">
                    <a:solidFill>
                      <a:schemeClr val="tx1"/>
                    </a:solidFill>
                    <a:latin typeface="Candara" panose="020E0502030303020204" pitchFamily="34" charset="0"/>
                  </a:rPr>
                  <a:t>of </a:t>
                </a:r>
                <a14:m>
                  <m:oMath xmlns:m="http://schemas.openxmlformats.org/officeDocument/2006/math">
                    <m:r>
                      <a:rPr lang="en-US" sz="2400" b="0" i="1" smtClean="0">
                        <a:solidFill>
                          <a:srgbClr val="002060"/>
                        </a:solidFill>
                        <a:latin typeface="Cambria Math" panose="02040503050406030204" pitchFamily="18" charset="0"/>
                      </a:rPr>
                      <m:t>𝑓</m:t>
                    </m:r>
                    <m:r>
                      <a:rPr lang="en-US" sz="2400" b="0" i="1" smtClean="0">
                        <a:solidFill>
                          <a:schemeClr val="tx1"/>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84D2BBC3-1BC3-CA7C-2169-9D3A2F3333FC}"/>
                  </a:ext>
                </a:extLst>
              </p:cNvPr>
              <p:cNvSpPr txBox="1">
                <a:spLocks noRot="1" noChangeAspect="1" noMove="1" noResize="1" noEditPoints="1" noAdjustHandles="1" noChangeArrowheads="1" noChangeShapeType="1" noTextEdit="1"/>
              </p:cNvSpPr>
              <p:nvPr/>
            </p:nvSpPr>
            <p:spPr>
              <a:xfrm>
                <a:off x="835081" y="1181100"/>
                <a:ext cx="9178667" cy="461665"/>
              </a:xfrm>
              <a:prstGeom prst="rect">
                <a:avLst/>
              </a:prstGeom>
              <a:blipFill>
                <a:blip r:embed="rId3"/>
                <a:stretch>
                  <a:fillRect l="-967"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73FD6E-3DB2-9D9A-764A-3BDD7B1FA663}"/>
                  </a:ext>
                </a:extLst>
              </p:cNvPr>
              <p:cNvSpPr txBox="1"/>
              <p:nvPr/>
            </p:nvSpPr>
            <p:spPr>
              <a:xfrm>
                <a:off x="800100" y="1784971"/>
                <a:ext cx="9740743" cy="461665"/>
              </a:xfrm>
              <a:prstGeom prst="rect">
                <a:avLst/>
              </a:prstGeom>
              <a:noFill/>
            </p:spPr>
            <p:txBody>
              <a:bodyPr wrap="none" rtlCol="0">
                <a:spAutoFit/>
              </a:bodyPr>
              <a:lstStyle/>
              <a:p>
                <a:r>
                  <a:rPr lang="en-US" sz="2400" dirty="0">
                    <a:latin typeface="Candara" panose="020E0502030303020204" pitchFamily="34" charset="0"/>
                  </a:rPr>
                  <a:t>Can show </a:t>
                </a:r>
                <a14:m>
                  <m:oMath xmlns:m="http://schemas.openxmlformats.org/officeDocument/2006/math">
                    <m:r>
                      <a:rPr lang="en-US" sz="2400" b="0" i="1" smtClean="0">
                        <a:solidFill>
                          <a:srgbClr val="002060"/>
                        </a:solidFill>
                        <a:latin typeface="Cambria Math" panose="02040503050406030204" pitchFamily="18" charset="0"/>
                      </a:rPr>
                      <m:t>𝑂</m:t>
                    </m:r>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1</m:t>
                        </m:r>
                      </m:e>
                    </m:d>
                    <m:r>
                      <a:rPr lang="en-US" sz="2400" b="0" i="1" smtClean="0">
                        <a:solidFill>
                          <a:srgbClr val="002060"/>
                        </a:solidFill>
                        <a:latin typeface="Cambria Math" panose="02040503050406030204" pitchFamily="18" charset="0"/>
                      </a:rPr>
                      <m:t> </m:t>
                    </m:r>
                  </m:oMath>
                </a14:m>
                <a:r>
                  <a:rPr lang="en-US" sz="2400" dirty="0">
                    <a:latin typeface="Candara" panose="020E0502030303020204" pitchFamily="34" charset="0"/>
                  </a:rPr>
                  <a:t>fraction of co-domain has </a:t>
                </a:r>
                <a14:m>
                  <m:oMath xmlns:m="http://schemas.openxmlformats.org/officeDocument/2006/math">
                    <m:r>
                      <a:rPr lang="en-US" sz="2400" b="0" i="1" smtClean="0">
                        <a:solidFill>
                          <a:srgbClr val="002060"/>
                        </a:solidFill>
                        <a:latin typeface="Cambria Math" panose="02040503050406030204" pitchFamily="18" charset="0"/>
                      </a:rPr>
                      <m:t>≥2</m:t>
                    </m:r>
                  </m:oMath>
                </a14:m>
                <a:r>
                  <a:rPr lang="en-US" sz="2400" dirty="0">
                    <a:latin typeface="Candara" panose="020E0502030303020204" pitchFamily="34" charset="0"/>
                  </a:rPr>
                  <a:t> pre-images. Does it suffice? </a:t>
                </a:r>
              </a:p>
            </p:txBody>
          </p:sp>
        </mc:Choice>
        <mc:Fallback xmlns="">
          <p:sp>
            <p:nvSpPr>
              <p:cNvPr id="6" name="TextBox 5">
                <a:extLst>
                  <a:ext uri="{FF2B5EF4-FFF2-40B4-BE49-F238E27FC236}">
                    <a16:creationId xmlns:a16="http://schemas.microsoft.com/office/drawing/2014/main" id="{7573FD6E-3DB2-9D9A-764A-3BDD7B1FA663}"/>
                  </a:ext>
                </a:extLst>
              </p:cNvPr>
              <p:cNvSpPr txBox="1">
                <a:spLocks noRot="1" noChangeAspect="1" noMove="1" noResize="1" noEditPoints="1" noAdjustHandles="1" noChangeArrowheads="1" noChangeShapeType="1" noTextEdit="1"/>
              </p:cNvSpPr>
              <p:nvPr/>
            </p:nvSpPr>
            <p:spPr>
              <a:xfrm>
                <a:off x="800100" y="1784971"/>
                <a:ext cx="9740743" cy="461665"/>
              </a:xfrm>
              <a:prstGeom prst="rect">
                <a:avLst/>
              </a:prstGeom>
              <a:blipFill>
                <a:blip r:embed="rId4"/>
                <a:stretch>
                  <a:fillRect l="-911" t="-789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14B833-E067-5D15-0726-73DBD46E9181}"/>
                  </a:ext>
                </a:extLst>
              </p:cNvPr>
              <p:cNvSpPr txBox="1"/>
              <p:nvPr/>
            </p:nvSpPr>
            <p:spPr>
              <a:xfrm>
                <a:off x="4404397" y="2551141"/>
                <a:ext cx="6949403" cy="461665"/>
              </a:xfrm>
              <a:prstGeom prst="rect">
                <a:avLst/>
              </a:prstGeom>
              <a:noFill/>
            </p:spPr>
            <p:txBody>
              <a:bodyPr wrap="none" rtlCol="0">
                <a:spAutoFit/>
              </a:bodyPr>
              <a:lstStyle/>
              <a:p>
                <a:r>
                  <a:rPr lang="en-US" sz="2400" dirty="0">
                    <a:latin typeface="Candara" panose="020E0502030303020204" pitchFamily="34" charset="0"/>
                  </a:rPr>
                  <a:t>No, Hellman’s attack might fail for this </a:t>
                </a:r>
                <a14:m>
                  <m:oMath xmlns:m="http://schemas.openxmlformats.org/officeDocument/2006/math">
                    <m:r>
                      <a:rPr lang="en-US" sz="2400" i="1">
                        <a:solidFill>
                          <a:srgbClr val="002060"/>
                        </a:solidFill>
                        <a:latin typeface="Cambria Math" panose="02040503050406030204" pitchFamily="18" charset="0"/>
                      </a:rPr>
                      <m:t>𝑂</m:t>
                    </m:r>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1</m:t>
                        </m:r>
                      </m:e>
                    </m:d>
                    <m:r>
                      <a:rPr lang="en-US" sz="2400" i="1">
                        <a:solidFill>
                          <a:srgbClr val="002060"/>
                        </a:solidFill>
                        <a:latin typeface="Cambria Math" panose="02040503050406030204" pitchFamily="18" charset="0"/>
                      </a:rPr>
                      <m:t> </m:t>
                    </m:r>
                  </m:oMath>
                </a14:m>
                <a:r>
                  <a:rPr lang="en-US" sz="2400" dirty="0">
                    <a:latin typeface="Candara" panose="020E0502030303020204" pitchFamily="34" charset="0"/>
                  </a:rPr>
                  <a:t>fraction!</a:t>
                </a:r>
              </a:p>
            </p:txBody>
          </p:sp>
        </mc:Choice>
        <mc:Fallback xmlns="">
          <p:sp>
            <p:nvSpPr>
              <p:cNvPr id="7" name="TextBox 6">
                <a:extLst>
                  <a:ext uri="{FF2B5EF4-FFF2-40B4-BE49-F238E27FC236}">
                    <a16:creationId xmlns:a16="http://schemas.microsoft.com/office/drawing/2014/main" id="{5D14B833-E067-5D15-0726-73DBD46E9181}"/>
                  </a:ext>
                </a:extLst>
              </p:cNvPr>
              <p:cNvSpPr txBox="1">
                <a:spLocks noRot="1" noChangeAspect="1" noMove="1" noResize="1" noEditPoints="1" noAdjustHandles="1" noChangeArrowheads="1" noChangeShapeType="1" noTextEdit="1"/>
              </p:cNvSpPr>
              <p:nvPr/>
            </p:nvSpPr>
            <p:spPr>
              <a:xfrm>
                <a:off x="4404397" y="2551141"/>
                <a:ext cx="6949403" cy="461665"/>
              </a:xfrm>
              <a:prstGeom prst="rect">
                <a:avLst/>
              </a:prstGeom>
              <a:blipFill>
                <a:blip r:embed="rId5"/>
                <a:stretch>
                  <a:fillRect l="-1460" t="-7895" r="-1277" b="-28947"/>
                </a:stretch>
              </a:blipFill>
            </p:spPr>
            <p:txBody>
              <a:bodyPr/>
              <a:lstStyle/>
              <a:p>
                <a:r>
                  <a:rPr lang="en-US">
                    <a:noFill/>
                  </a:rPr>
                  <a:t> </a:t>
                </a:r>
              </a:p>
            </p:txBody>
          </p:sp>
        </mc:Fallback>
      </mc:AlternateContent>
      <p:pic>
        <p:nvPicPr>
          <p:cNvPr id="8" name="Picture 8" descr="Its Not ENOUGH - Shutup and Take My Money | Make a Meme">
            <a:extLst>
              <a:ext uri="{FF2B5EF4-FFF2-40B4-BE49-F238E27FC236}">
                <a16:creationId xmlns:a16="http://schemas.microsoft.com/office/drawing/2014/main" id="{260D901E-4ADB-9958-1D5D-C343D7384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149" y="2404968"/>
            <a:ext cx="1392837" cy="10492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708D4B-7EDB-A1BA-3874-2CBDFBD3A035}"/>
                  </a:ext>
                </a:extLst>
              </p:cNvPr>
              <p:cNvSpPr txBox="1"/>
              <p:nvPr/>
            </p:nvSpPr>
            <p:spPr>
              <a:xfrm>
                <a:off x="800100" y="3694056"/>
                <a:ext cx="7648376" cy="862608"/>
              </a:xfrm>
              <a:prstGeom prst="rect">
                <a:avLst/>
              </a:prstGeom>
              <a:noFill/>
            </p:spPr>
            <p:txBody>
              <a:bodyPr wrap="none" rtlCol="0">
                <a:spAutoFit/>
              </a:bodyPr>
              <a:lstStyle/>
              <a:p>
                <a:pPr algn="l"/>
                <a:r>
                  <a:rPr lang="en-US" sz="2400" b="1" dirty="0">
                    <a:solidFill>
                      <a:srgbClr val="FF0000"/>
                    </a:solidFill>
                    <a:latin typeface="Candara" panose="020E0502030303020204" pitchFamily="34" charset="0"/>
                  </a:rPr>
                  <a:t>Our solution</a:t>
                </a:r>
              </a:p>
              <a:p>
                <a:pPr algn="l"/>
                <a:r>
                  <a:rPr lang="en-US" sz="2400" dirty="0">
                    <a:latin typeface="Candara" panose="020E0502030303020204" pitchFamily="34" charset="0"/>
                  </a:rPr>
                  <a:t>We show for a fixed </a:t>
                </a:r>
                <a14:m>
                  <m:oMath xmlns:m="http://schemas.openxmlformats.org/officeDocument/2006/math">
                    <m:r>
                      <a:rPr lang="en-US" sz="2400" b="0" i="1" smtClean="0">
                        <a:solidFill>
                          <a:srgbClr val="002060"/>
                        </a:solidFill>
                        <a:latin typeface="Cambria Math" panose="02040503050406030204" pitchFamily="18" charset="0"/>
                      </a:rPr>
                      <m:t>𝑦</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oMath>
                </a14:m>
                <a:r>
                  <a:rPr lang="en-US" sz="2400" dirty="0">
                    <a:latin typeface="Candara" panose="020E0502030303020204" pitchFamily="34" charset="0"/>
                  </a:rPr>
                  <a:t>, the attack succeeds </a:t>
                </a:r>
                <a:r>
                  <a:rPr lang="en-US" sz="2400" dirty="0" err="1">
                    <a:latin typeface="Candara" panose="020E0502030303020204" pitchFamily="34" charset="0"/>
                  </a:rPr>
                  <a:t>w.p.</a:t>
                </a:r>
                <a:r>
                  <a:rPr lang="en-US" sz="2400" dirty="0">
                    <a:latin typeface="Candara" panose="020E0502030303020204" pitchFamily="34" charset="0"/>
                  </a:rPr>
                  <a:t> </a:t>
                </a:r>
                <a:endParaRPr lang="en-US" sz="2400" b="0" dirty="0">
                  <a:latin typeface="Candara" panose="020E0502030303020204" pitchFamily="34" charset="0"/>
                </a:endParaRPr>
              </a:p>
            </p:txBody>
          </p:sp>
        </mc:Choice>
        <mc:Fallback xmlns="">
          <p:sp>
            <p:nvSpPr>
              <p:cNvPr id="9" name="TextBox 8">
                <a:extLst>
                  <a:ext uri="{FF2B5EF4-FFF2-40B4-BE49-F238E27FC236}">
                    <a16:creationId xmlns:a16="http://schemas.microsoft.com/office/drawing/2014/main" id="{92708D4B-7EDB-A1BA-3874-2CBDFBD3A035}"/>
                  </a:ext>
                </a:extLst>
              </p:cNvPr>
              <p:cNvSpPr txBox="1">
                <a:spLocks noRot="1" noChangeAspect="1" noMove="1" noResize="1" noEditPoints="1" noAdjustHandles="1" noChangeArrowheads="1" noChangeShapeType="1" noTextEdit="1"/>
              </p:cNvSpPr>
              <p:nvPr/>
            </p:nvSpPr>
            <p:spPr>
              <a:xfrm>
                <a:off x="800100" y="3694056"/>
                <a:ext cx="7648376" cy="862608"/>
              </a:xfrm>
              <a:prstGeom prst="rect">
                <a:avLst/>
              </a:prstGeom>
              <a:blipFill>
                <a:blip r:embed="rId7"/>
                <a:stretch>
                  <a:fillRect l="-1159" t="-4348" b="-1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B08C83D-8BF7-E879-5622-4E2C64F6877D}"/>
                  </a:ext>
                </a:extLst>
              </p:cNvPr>
              <p:cNvSpPr txBox="1"/>
              <p:nvPr/>
            </p:nvSpPr>
            <p:spPr>
              <a:xfrm>
                <a:off x="3051331" y="4525053"/>
                <a:ext cx="5467587" cy="11333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2060"/>
                          </a:solidFill>
                          <a:latin typeface="Cambria Math" panose="02040503050406030204" pitchFamily="18" charset="0"/>
                        </a:rPr>
                        <m:t>Ω</m:t>
                      </m:r>
                      <m:d>
                        <m:dPr>
                          <m:ctrlPr>
                            <a:rPr lang="en-US" sz="2400" i="1">
                              <a:solidFill>
                                <a:srgbClr val="002060"/>
                              </a:solidFill>
                              <a:latin typeface="Cambria Math" panose="02040503050406030204" pitchFamily="18" charset="0"/>
                            </a:rPr>
                          </m:ctrlPr>
                        </m:dPr>
                        <m:e>
                          <m:func>
                            <m:funcPr>
                              <m:ctrlPr>
                                <a:rPr lang="en-US" sz="2400" i="1">
                                  <a:solidFill>
                                    <a:srgbClr val="002060"/>
                                  </a:solidFill>
                                  <a:latin typeface="Cambria Math" panose="02040503050406030204" pitchFamily="18" charset="0"/>
                                </a:rPr>
                              </m:ctrlPr>
                            </m:funcPr>
                            <m:fName>
                              <m:r>
                                <m:rPr>
                                  <m:sty m:val="p"/>
                                </m:rPr>
                                <a:rPr lang="en-US" sz="2400">
                                  <a:solidFill>
                                    <a:srgbClr val="002060"/>
                                  </a:solidFill>
                                  <a:latin typeface="Cambria Math" panose="02040503050406030204" pitchFamily="18" charset="0"/>
                                </a:rPr>
                                <m:t>min</m:t>
                              </m:r>
                            </m:fName>
                            <m:e>
                              <m:d>
                                <m:dPr>
                                  <m:begChr m:val="{"/>
                                  <m:endChr m:val="}"/>
                                  <m:ctrlPr>
                                    <a:rPr lang="en-US" sz="2400" i="1">
                                      <a:solidFill>
                                        <a:srgbClr val="002060"/>
                                      </a:solidFill>
                                      <a:latin typeface="Cambria Math" panose="02040503050406030204" pitchFamily="18" charset="0"/>
                                    </a:rPr>
                                  </m:ctrlPr>
                                </m:dPr>
                                <m:e>
                                  <m:sSup>
                                    <m:sSupPr>
                                      <m:ctrlPr>
                                        <a:rPr lang="en-US" sz="2400" i="1">
                                          <a:solidFill>
                                            <a:srgbClr val="002060"/>
                                          </a:solidFill>
                                          <a:latin typeface="Cambria Math" panose="02040503050406030204" pitchFamily="18" charset="0"/>
                                        </a:rPr>
                                      </m:ctrlPr>
                                    </m:sSupPr>
                                    <m:e>
                                      <m:d>
                                        <m:dPr>
                                          <m:ctrlPr>
                                            <a:rPr lang="en-US" sz="2400" i="1">
                                              <a:solidFill>
                                                <a:srgbClr val="002060"/>
                                              </a:solidFill>
                                              <a:latin typeface="Cambria Math" panose="02040503050406030204" pitchFamily="18" charset="0"/>
                                            </a:rPr>
                                          </m:ctrlPr>
                                        </m:dPr>
                                        <m:e>
                                          <m:f>
                                            <m:fPr>
                                              <m:ctrlPr>
                                                <a:rPr lang="en-US" sz="2400" i="1">
                                                  <a:solidFill>
                                                    <a:srgbClr val="002060"/>
                                                  </a:solidFill>
                                                  <a:latin typeface="Cambria Math" panose="02040503050406030204" pitchFamily="18" charset="0"/>
                                                </a:rPr>
                                              </m:ctrlPr>
                                            </m:fPr>
                                            <m:num>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𝑆</m:t>
                                                  </m:r>
                                                </m:e>
                                                <m:sup>
                                                  <m:r>
                                                    <a:rPr lang="en-US" sz="2400" i="1">
                                                      <a:solidFill>
                                                        <a:srgbClr val="002060"/>
                                                      </a:solidFill>
                                                      <a:latin typeface="Cambria Math" panose="02040503050406030204" pitchFamily="18" charset="0"/>
                                                    </a:rPr>
                                                    <m:t>2</m:t>
                                                  </m:r>
                                                </m:sup>
                                              </m:sSup>
                                              <m:r>
                                                <a:rPr lang="en-US" sz="2400" i="1">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𝑓</m:t>
                                                  </m:r>
                                                </m:e>
                                                <m:sup>
                                                  <m:r>
                                                    <a:rPr lang="en-US" sz="2400" b="0" i="1" smtClean="0">
                                                      <a:solidFill>
                                                        <a:srgbClr val="002060"/>
                                                      </a:solidFill>
                                                      <a:latin typeface="Cambria Math" panose="02040503050406030204" pitchFamily="18" charset="0"/>
                                                    </a:rPr>
                                                    <m:t>−1</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𝑦</m:t>
                                              </m:r>
                                              <m:r>
                                                <a:rPr lang="en-US" sz="2400" b="0" i="1" smtClean="0">
                                                  <a:solidFill>
                                                    <a:srgbClr val="002060"/>
                                                  </a:solidFill>
                                                  <a:latin typeface="Cambria Math" panose="02040503050406030204" pitchFamily="18" charset="0"/>
                                                </a:rPr>
                                                <m:t>)|</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2</m:t>
                                                  </m:r>
                                                  <m:r>
                                                    <a:rPr lang="en-US" sz="2400" b="0" i="1" smtClean="0">
                                                      <a:solidFill>
                                                        <a:srgbClr val="002060"/>
                                                      </a:solidFill>
                                                      <a:latin typeface="Cambria Math" panose="02040503050406030204" pitchFamily="18" charset="0"/>
                                                    </a:rPr>
                                                    <m:t>𝑐</m:t>
                                                  </m:r>
                                                </m:sup>
                                              </m:sSup>
                                            </m:den>
                                          </m:f>
                                        </m:e>
                                      </m:d>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1</m:t>
                                          </m:r>
                                        </m:num>
                                        <m:den>
                                          <m:r>
                                            <a:rPr lang="en-US" sz="2400" i="1">
                                              <a:solidFill>
                                                <a:srgbClr val="002060"/>
                                              </a:solidFill>
                                              <a:latin typeface="Cambria Math" panose="02040503050406030204" pitchFamily="18" charset="0"/>
                                            </a:rPr>
                                            <m:t>3</m:t>
                                          </m:r>
                                        </m:den>
                                      </m:f>
                                    </m:sup>
                                  </m:sSup>
                                  <m:r>
                                    <a:rPr lang="en-US" sz="2400" i="1">
                                      <a:solidFill>
                                        <a:srgbClr val="002060"/>
                                      </a:solidFill>
                                      <a:latin typeface="Cambria Math" panose="02040503050406030204" pitchFamily="18" charset="0"/>
                                    </a:rPr>
                                    <m:t>,</m:t>
                                  </m:r>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𝑆𝑇</m:t>
                                      </m:r>
                                      <m:r>
                                        <a:rPr lang="en-US" sz="2400" i="1">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𝑓</m:t>
                                          </m:r>
                                        </m:e>
                                        <m:sup>
                                          <m:r>
                                            <a:rPr lang="en-US" sz="2400" i="1">
                                              <a:solidFill>
                                                <a:srgbClr val="002060"/>
                                              </a:solidFill>
                                              <a:latin typeface="Cambria Math" panose="02040503050406030204" pitchFamily="18" charset="0"/>
                                            </a:rPr>
                                            <m:t>−1</m:t>
                                          </m:r>
                                        </m:sup>
                                      </m:sSup>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𝑦</m:t>
                                      </m:r>
                                      <m:r>
                                        <a:rPr lang="en-US" sz="2400" i="1">
                                          <a:solidFill>
                                            <a:srgbClr val="002060"/>
                                          </a:solidFill>
                                          <a:latin typeface="Cambria Math" panose="02040503050406030204" pitchFamily="18" charset="0"/>
                                        </a:rPr>
                                        <m:t>)|</m:t>
                                      </m:r>
                                    </m:num>
                                    <m:den>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e>
                              </m:d>
                            </m:e>
                          </m:func>
                        </m:e>
                      </m:d>
                    </m:oMath>
                  </m:oMathPara>
                </a14:m>
                <a:endParaRPr lang="en-US" sz="2400" dirty="0" err="1">
                  <a:latin typeface="Candara" panose="020E0502030303020204" pitchFamily="34" charset="0"/>
                </a:endParaRPr>
              </a:p>
            </p:txBody>
          </p:sp>
        </mc:Choice>
        <mc:Fallback xmlns="">
          <p:sp>
            <p:nvSpPr>
              <p:cNvPr id="10" name="TextBox 9">
                <a:extLst>
                  <a:ext uri="{FF2B5EF4-FFF2-40B4-BE49-F238E27FC236}">
                    <a16:creationId xmlns:a16="http://schemas.microsoft.com/office/drawing/2014/main" id="{9B08C83D-8BF7-E879-5622-4E2C64F6877D}"/>
                  </a:ext>
                </a:extLst>
              </p:cNvPr>
              <p:cNvSpPr txBox="1">
                <a:spLocks noRot="1" noChangeAspect="1" noMove="1" noResize="1" noEditPoints="1" noAdjustHandles="1" noChangeArrowheads="1" noChangeShapeType="1" noTextEdit="1"/>
              </p:cNvSpPr>
              <p:nvPr/>
            </p:nvSpPr>
            <p:spPr>
              <a:xfrm>
                <a:off x="3051331" y="4525053"/>
                <a:ext cx="5467587" cy="1133387"/>
              </a:xfrm>
              <a:prstGeom prst="rect">
                <a:avLst/>
              </a:prstGeom>
              <a:blipFill>
                <a:blip r:embed="rId8"/>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7EC4DBD0-931E-E36F-CAF5-44C1C3A081AA}"/>
              </a:ext>
            </a:extLst>
          </p:cNvPr>
          <p:cNvSpPr/>
          <p:nvPr/>
        </p:nvSpPr>
        <p:spPr>
          <a:xfrm>
            <a:off x="5020235" y="4556664"/>
            <a:ext cx="1201271" cy="714583"/>
          </a:xfrm>
          <a:prstGeom prst="ellipse">
            <a:avLst/>
          </a:prstGeom>
          <a:solidFill>
            <a:srgbClr val="FFFF00">
              <a:alpha val="1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
        <p:nvSpPr>
          <p:cNvPr id="3" name="Oval 2">
            <a:extLst>
              <a:ext uri="{FF2B5EF4-FFF2-40B4-BE49-F238E27FC236}">
                <a16:creationId xmlns:a16="http://schemas.microsoft.com/office/drawing/2014/main" id="{52F2881A-D43C-F850-0509-E06C360192A3}"/>
              </a:ext>
            </a:extLst>
          </p:cNvPr>
          <p:cNvSpPr/>
          <p:nvPr/>
        </p:nvSpPr>
        <p:spPr>
          <a:xfrm>
            <a:off x="6989139" y="4556664"/>
            <a:ext cx="1201271" cy="714583"/>
          </a:xfrm>
          <a:prstGeom prst="ellipse">
            <a:avLst/>
          </a:prstGeom>
          <a:solidFill>
            <a:srgbClr val="FFFF00">
              <a:alpha val="1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71245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4D804A-F93B-86BA-ADD1-51D6F5F8A3BA}"/>
              </a:ext>
            </a:extLst>
          </p:cNvPr>
          <p:cNvSpPr>
            <a:spLocks noGrp="1"/>
          </p:cNvSpPr>
          <p:nvPr>
            <p:ph type="sldNum" sz="quarter" idx="12"/>
          </p:nvPr>
        </p:nvSpPr>
        <p:spPr/>
        <p:txBody>
          <a:bodyPr/>
          <a:lstStyle/>
          <a:p>
            <a:fld id="{C7ABA984-2DFB-1240-9A7E-58F7E0AF05BD}" type="slidenum">
              <a:rPr lang="en-US" smtClean="0"/>
              <a:t>26</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7006F2D-515B-4722-5CE1-F0CFD39D4FE9}"/>
                  </a:ext>
                </a:extLst>
              </p:cNvPr>
              <p:cNvSpPr txBox="1"/>
              <p:nvPr/>
            </p:nvSpPr>
            <p:spPr>
              <a:xfrm>
                <a:off x="800100" y="1181100"/>
                <a:ext cx="9566465" cy="461665"/>
              </a:xfrm>
              <a:prstGeom prst="rect">
                <a:avLst/>
              </a:prstGeom>
              <a:noFill/>
            </p:spPr>
            <p:txBody>
              <a:bodyPr wrap="none" rtlCol="0">
                <a:spAutoFit/>
              </a:bodyPr>
              <a:lstStyle/>
              <a:p>
                <a:r>
                  <a:rPr lang="en-US" sz="2400" b="0" u="sng" dirty="0">
                    <a:solidFill>
                      <a:schemeClr val="bg2">
                        <a:lumMod val="10000"/>
                      </a:schemeClr>
                    </a:solidFill>
                    <a:latin typeface="Candara" panose="020E0502030303020204" pitchFamily="34" charset="0"/>
                  </a:rPr>
                  <a:t>Challenge 3</a:t>
                </a:r>
                <a:r>
                  <a:rPr lang="en-US" sz="2400" b="0" dirty="0">
                    <a:solidFill>
                      <a:schemeClr val="bg2">
                        <a:lumMod val="10000"/>
                      </a:schemeClr>
                    </a:solidFill>
                    <a:latin typeface="Candara" panose="020E0502030303020204" pitchFamily="34" charset="0"/>
                  </a:rPr>
                  <a:t>: </a:t>
                </a:r>
                <a:r>
                  <a:rPr lang="en-US" sz="2400" dirty="0">
                    <a:latin typeface="Candara" panose="020E0502030303020204" pitchFamily="34" charset="0"/>
                  </a:rPr>
                  <a:t>Need to find </a:t>
                </a:r>
                <a14:m>
                  <m:oMath xmlns:m="http://schemas.openxmlformats.org/officeDocument/2006/math">
                    <m:r>
                      <a:rPr lang="en-US" sz="2400" b="1" i="1" smtClean="0">
                        <a:solidFill>
                          <a:srgbClr val="FF0000"/>
                        </a:solidFill>
                        <a:latin typeface="Cambria Math" panose="02040503050406030204" pitchFamily="18" charset="0"/>
                      </a:rPr>
                      <m:t>𝟐</m:t>
                    </m:r>
                  </m:oMath>
                </a14:m>
                <a:r>
                  <a:rPr lang="en-US" sz="2400" b="1" dirty="0">
                    <a:solidFill>
                      <a:srgbClr val="FF0000"/>
                    </a:solidFill>
                    <a:latin typeface="Candara" panose="020E0502030303020204" pitchFamily="34" charset="0"/>
                  </a:rPr>
                  <a:t> distinct pre-images </a:t>
                </a:r>
                <a:r>
                  <a:rPr lang="en-US" sz="2400" dirty="0">
                    <a:latin typeface="Candara" panose="020E0502030303020204" pitchFamily="34" charset="0"/>
                  </a:rPr>
                  <a:t>for the challenge under </a:t>
                </a:r>
                <a14:m>
                  <m:oMath xmlns:m="http://schemas.openxmlformats.org/officeDocument/2006/math">
                    <m:r>
                      <a:rPr lang="en-US" sz="2400" i="1" smtClean="0">
                        <a:solidFill>
                          <a:srgbClr val="002060"/>
                        </a:solidFill>
                        <a:latin typeface="Cambria Math" panose="02040503050406030204" pitchFamily="18" charset="0"/>
                      </a:rPr>
                      <m:t>𝑓</m:t>
                    </m:r>
                  </m:oMath>
                </a14:m>
                <a:endParaRPr lang="en-US" sz="2400" dirty="0" err="1">
                  <a:latin typeface="Candara" panose="020E0502030303020204" pitchFamily="34" charset="0"/>
                </a:endParaRPr>
              </a:p>
            </p:txBody>
          </p:sp>
        </mc:Choice>
        <mc:Fallback xmlns="">
          <p:sp>
            <p:nvSpPr>
              <p:cNvPr id="11" name="TextBox 10">
                <a:extLst>
                  <a:ext uri="{FF2B5EF4-FFF2-40B4-BE49-F238E27FC236}">
                    <a16:creationId xmlns:a16="http://schemas.microsoft.com/office/drawing/2014/main" id="{97006F2D-515B-4722-5CE1-F0CFD39D4FE9}"/>
                  </a:ext>
                </a:extLst>
              </p:cNvPr>
              <p:cNvSpPr txBox="1">
                <a:spLocks noRot="1" noChangeAspect="1" noMove="1" noResize="1" noEditPoints="1" noAdjustHandles="1" noChangeArrowheads="1" noChangeShapeType="1" noTextEdit="1"/>
              </p:cNvSpPr>
              <p:nvPr/>
            </p:nvSpPr>
            <p:spPr>
              <a:xfrm>
                <a:off x="800100" y="1181100"/>
                <a:ext cx="9566465" cy="461665"/>
              </a:xfrm>
              <a:prstGeom prst="rect">
                <a:avLst/>
              </a:prstGeom>
              <a:blipFill>
                <a:blip r:embed="rId3"/>
                <a:stretch>
                  <a:fillRect l="-927" t="-8108" r="-132" b="-2973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303F02F-A86D-2432-291A-678DA0AE6AA3}"/>
              </a:ext>
            </a:extLst>
          </p:cNvPr>
          <p:cNvSpPr txBox="1"/>
          <p:nvPr/>
        </p:nvSpPr>
        <p:spPr>
          <a:xfrm>
            <a:off x="3059282" y="2305977"/>
            <a:ext cx="8292655" cy="461665"/>
          </a:xfrm>
          <a:prstGeom prst="rect">
            <a:avLst/>
          </a:prstGeom>
          <a:noFill/>
        </p:spPr>
        <p:txBody>
          <a:bodyPr wrap="none" rtlCol="0">
            <a:spAutoFit/>
          </a:bodyPr>
          <a:lstStyle/>
          <a:p>
            <a:pPr algn="l"/>
            <a:r>
              <a:rPr lang="en-US" sz="2400" dirty="0">
                <a:latin typeface="Candara" panose="020E0502030303020204" pitchFamily="34" charset="0"/>
              </a:rPr>
              <a:t>Does running the algorithm twice work? Not immediately clear!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EACA1C1-5639-603F-941A-6E9B26EABD16}"/>
                  </a:ext>
                </a:extLst>
              </p:cNvPr>
              <p:cNvSpPr txBox="1"/>
              <p:nvPr/>
            </p:nvSpPr>
            <p:spPr>
              <a:xfrm>
                <a:off x="800100" y="3299807"/>
                <a:ext cx="8893460" cy="830997"/>
              </a:xfrm>
              <a:prstGeom prst="rect">
                <a:avLst/>
              </a:prstGeom>
              <a:noFill/>
            </p:spPr>
            <p:txBody>
              <a:bodyPr wrap="none" rtlCol="0">
                <a:spAutoFit/>
              </a:bodyPr>
              <a:lstStyle/>
              <a:p>
                <a:r>
                  <a:rPr lang="en-US" sz="2400" b="1" dirty="0">
                    <a:solidFill>
                      <a:srgbClr val="FF0000"/>
                    </a:solidFill>
                    <a:latin typeface="Candara" panose="020E0502030303020204" pitchFamily="34" charset="0"/>
                  </a:rPr>
                  <a:t>Our solution</a:t>
                </a:r>
                <a:endParaRPr lang="en-US" sz="2400" dirty="0">
                  <a:latin typeface="Candara" panose="020E0502030303020204" pitchFamily="34" charset="0"/>
                </a:endParaRPr>
              </a:p>
              <a:p>
                <a:pPr algn="l"/>
                <a:r>
                  <a:rPr lang="en-US" sz="2400" dirty="0">
                    <a:latin typeface="Candara" panose="020E0502030303020204" pitchFamily="34" charset="0"/>
                  </a:rPr>
                  <a:t>We prove Hellman’s algorithm finds a uniform pre-image in </a:t>
                </a:r>
                <a14:m>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𝑓</m:t>
                        </m:r>
                      </m:e>
                      <m:sup>
                        <m:r>
                          <a:rPr lang="en-US" sz="2400" b="0" i="1" smtClean="0">
                            <a:solidFill>
                              <a:srgbClr val="002060"/>
                            </a:solidFill>
                            <a:latin typeface="Cambria Math" panose="02040503050406030204" pitchFamily="18" charset="0"/>
                          </a:rPr>
                          <m:t>−1</m:t>
                        </m:r>
                      </m:sup>
                    </m:sSup>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𝑦</m:t>
                        </m:r>
                      </m:e>
                    </m:d>
                    <m:r>
                      <a:rPr lang="en-US" sz="2400" b="0" i="1" smtClean="0">
                        <a:latin typeface="Cambria Math" panose="02040503050406030204" pitchFamily="18" charset="0"/>
                      </a:rPr>
                      <m:t>!</m:t>
                    </m:r>
                  </m:oMath>
                </a14:m>
                <a:endParaRPr lang="en-US" sz="2400" dirty="0">
                  <a:latin typeface="Candara" panose="020E0502030303020204" pitchFamily="34" charset="0"/>
                </a:endParaRPr>
              </a:p>
            </p:txBody>
          </p:sp>
        </mc:Choice>
        <mc:Fallback xmlns="">
          <p:sp>
            <p:nvSpPr>
              <p:cNvPr id="13" name="TextBox 12">
                <a:extLst>
                  <a:ext uri="{FF2B5EF4-FFF2-40B4-BE49-F238E27FC236}">
                    <a16:creationId xmlns:a16="http://schemas.microsoft.com/office/drawing/2014/main" id="{BEACA1C1-5639-603F-941A-6E9B26EABD16}"/>
                  </a:ext>
                </a:extLst>
              </p:cNvPr>
              <p:cNvSpPr txBox="1">
                <a:spLocks noRot="1" noChangeAspect="1" noMove="1" noResize="1" noEditPoints="1" noAdjustHandles="1" noChangeArrowheads="1" noChangeShapeType="1" noTextEdit="1"/>
              </p:cNvSpPr>
              <p:nvPr/>
            </p:nvSpPr>
            <p:spPr>
              <a:xfrm>
                <a:off x="800100" y="3299807"/>
                <a:ext cx="8893460" cy="830997"/>
              </a:xfrm>
              <a:prstGeom prst="rect">
                <a:avLst/>
              </a:prstGeom>
              <a:blipFill>
                <a:blip r:embed="rId4"/>
                <a:stretch>
                  <a:fillRect l="-997" t="-5970" b="-1492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FC89E05-2F7D-3267-1573-7611ABEF3588}"/>
              </a:ext>
            </a:extLst>
          </p:cNvPr>
          <p:cNvSpPr txBox="1"/>
          <p:nvPr/>
        </p:nvSpPr>
        <p:spPr>
          <a:xfrm>
            <a:off x="3057419" y="2301836"/>
            <a:ext cx="8292655" cy="461665"/>
          </a:xfrm>
          <a:prstGeom prst="rect">
            <a:avLst/>
          </a:prstGeom>
          <a:noFill/>
        </p:spPr>
        <p:txBody>
          <a:bodyPr wrap="none" rtlCol="0">
            <a:spAutoFit/>
          </a:bodyPr>
          <a:lstStyle/>
          <a:p>
            <a:pPr algn="l"/>
            <a:r>
              <a:rPr lang="en-US" sz="2400" dirty="0">
                <a:latin typeface="Candara" panose="020E0502030303020204" pitchFamily="34" charset="0"/>
              </a:rPr>
              <a:t>Does running the algorithm twice work? </a:t>
            </a:r>
            <a:r>
              <a:rPr lang="en-US" sz="2400" strike="sngStrike" dirty="0">
                <a:latin typeface="Candara" panose="020E0502030303020204" pitchFamily="34" charset="0"/>
              </a:rPr>
              <a:t>Not immediately clear!</a:t>
            </a:r>
          </a:p>
        </p:txBody>
      </p:sp>
      <p:sp>
        <p:nvSpPr>
          <p:cNvPr id="15" name="TextBox 14">
            <a:extLst>
              <a:ext uri="{FF2B5EF4-FFF2-40B4-BE49-F238E27FC236}">
                <a16:creationId xmlns:a16="http://schemas.microsoft.com/office/drawing/2014/main" id="{FCA85564-DC40-9BAF-52FE-52036A89A1B1}"/>
              </a:ext>
            </a:extLst>
          </p:cNvPr>
          <p:cNvSpPr txBox="1"/>
          <p:nvPr/>
        </p:nvSpPr>
        <p:spPr>
          <a:xfrm>
            <a:off x="8262615" y="1974581"/>
            <a:ext cx="1152880" cy="461665"/>
          </a:xfrm>
          <a:prstGeom prst="rect">
            <a:avLst/>
          </a:prstGeom>
          <a:noFill/>
        </p:spPr>
        <p:txBody>
          <a:bodyPr wrap="none" rtlCol="0">
            <a:spAutoFit/>
          </a:bodyPr>
          <a:lstStyle/>
          <a:p>
            <a:pPr algn="l"/>
            <a:r>
              <a:rPr lang="en-US" sz="2400" b="1" dirty="0">
                <a:solidFill>
                  <a:srgbClr val="FF0000"/>
                </a:solidFill>
                <a:latin typeface="Candara" panose="020E0502030303020204" pitchFamily="34" charset="0"/>
              </a:rPr>
              <a:t>It does!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2A3173-A9D2-F56B-65E7-A9C1BB4B93AC}"/>
                  </a:ext>
                </a:extLst>
              </p:cNvPr>
              <p:cNvSpPr txBox="1"/>
              <p:nvPr/>
            </p:nvSpPr>
            <p:spPr>
              <a:xfrm>
                <a:off x="4912542" y="4661792"/>
                <a:ext cx="6598025" cy="466859"/>
              </a:xfrm>
              <a:prstGeom prst="rect">
                <a:avLst/>
              </a:prstGeom>
              <a:noFill/>
            </p:spPr>
            <p:txBody>
              <a:bodyPr wrap="none" rtlCol="0">
                <a:spAutoFit/>
              </a:bodyPr>
              <a:lstStyle/>
              <a:p>
                <a:pPr algn="l"/>
                <a:r>
                  <a:rPr lang="en-US" sz="2400" dirty="0">
                    <a:latin typeface="Candara" panose="020E0502030303020204" pitchFamily="34" charset="0"/>
                  </a:rPr>
                  <a:t>Running Hellman twice makes the </a:t>
                </a:r>
                <a:r>
                  <a:rPr lang="en-US" sz="2400" dirty="0" err="1">
                    <a:latin typeface="Candara" panose="020E0502030303020204" pitchFamily="34" charset="0"/>
                  </a:rPr>
                  <a:t>succ</a:t>
                </a:r>
                <a:r>
                  <a:rPr lang="en-US" sz="2400" dirty="0">
                    <a:latin typeface="Candara" panose="020E0502030303020204" pitchFamily="34" charset="0"/>
                  </a:rPr>
                  <a:t>. prob </a:t>
                </a:r>
                <a14:m>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𝜀</m:t>
                        </m:r>
                      </m:e>
                      <m:sub>
                        <m:r>
                          <a:rPr lang="en-US" sz="2400" b="0" i="1" smtClean="0">
                            <a:solidFill>
                              <a:srgbClr val="002060"/>
                            </a:solidFill>
                            <a:latin typeface="Cambria Math" panose="02040503050406030204" pitchFamily="18" charset="0"/>
                          </a:rPr>
                          <m:t>𝐻</m:t>
                        </m:r>
                      </m:sub>
                      <m:sup>
                        <m:r>
                          <a:rPr lang="en-US" sz="2400" b="0" i="1" smtClean="0">
                            <a:solidFill>
                              <a:srgbClr val="002060"/>
                            </a:solidFill>
                            <a:latin typeface="Cambria Math" panose="02040503050406030204" pitchFamily="18" charset="0"/>
                          </a:rPr>
                          <m:t>2</m:t>
                        </m:r>
                      </m:sup>
                    </m:sSubSup>
                  </m:oMath>
                </a14:m>
                <a:r>
                  <a:rPr lang="en-US" sz="2400" dirty="0">
                    <a:solidFill>
                      <a:srgbClr val="002060"/>
                    </a:solidFill>
                    <a:latin typeface="Candara" panose="020E0502030303020204" pitchFamily="34" charset="0"/>
                  </a:rPr>
                  <a:t> </a:t>
                </a:r>
                <a:endParaRPr lang="en-US" sz="2400" dirty="0">
                  <a:latin typeface="Candara" panose="020E0502030303020204" pitchFamily="34" charset="0"/>
                </a:endParaRPr>
              </a:p>
            </p:txBody>
          </p:sp>
        </mc:Choice>
        <mc:Fallback xmlns="">
          <p:sp>
            <p:nvSpPr>
              <p:cNvPr id="2" name="TextBox 1">
                <a:extLst>
                  <a:ext uri="{FF2B5EF4-FFF2-40B4-BE49-F238E27FC236}">
                    <a16:creationId xmlns:a16="http://schemas.microsoft.com/office/drawing/2014/main" id="{A82A3173-A9D2-F56B-65E7-A9C1BB4B93AC}"/>
                  </a:ext>
                </a:extLst>
              </p:cNvPr>
              <p:cNvSpPr txBox="1">
                <a:spLocks noRot="1" noChangeAspect="1" noMove="1" noResize="1" noEditPoints="1" noAdjustHandles="1" noChangeArrowheads="1" noChangeShapeType="1" noTextEdit="1"/>
              </p:cNvSpPr>
              <p:nvPr/>
            </p:nvSpPr>
            <p:spPr>
              <a:xfrm>
                <a:off x="4912542" y="4661792"/>
                <a:ext cx="6598025" cy="466859"/>
              </a:xfrm>
              <a:prstGeom prst="rect">
                <a:avLst/>
              </a:prstGeom>
              <a:blipFill>
                <a:blip r:embed="rId5"/>
                <a:stretch>
                  <a:fillRect l="-1344"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24782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9F95-F3CC-B2FE-C159-BFEC56F8011E}"/>
              </a:ext>
            </a:extLst>
          </p:cNvPr>
          <p:cNvSpPr>
            <a:spLocks noGrp="1"/>
          </p:cNvSpPr>
          <p:nvPr>
            <p:ph type="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63710C1F-E6A5-1AEB-95AB-325924362268}"/>
              </a:ext>
            </a:extLst>
          </p:cNvPr>
          <p:cNvSpPr>
            <a:spLocks noGrp="1"/>
          </p:cNvSpPr>
          <p:nvPr>
            <p:ph type="sldNum" sz="quarter" idx="12"/>
          </p:nvPr>
        </p:nvSpPr>
        <p:spPr/>
        <p:txBody>
          <a:bodyPr/>
          <a:lstStyle/>
          <a:p>
            <a:fld id="{C7ABA984-2DFB-1240-9A7E-58F7E0AF05BD}" type="slidenum">
              <a:rPr lang="en-US" smtClean="0"/>
              <a:t>27</a:t>
            </a:fld>
            <a:endParaRPr lang="en-US"/>
          </a:p>
        </p:txBody>
      </p:sp>
      <p:sp>
        <p:nvSpPr>
          <p:cNvPr id="9" name="TextBox 8">
            <a:extLst>
              <a:ext uri="{FF2B5EF4-FFF2-40B4-BE49-F238E27FC236}">
                <a16:creationId xmlns:a16="http://schemas.microsoft.com/office/drawing/2014/main" id="{0CD466B7-FC8C-C4F1-59B3-0F5168419E52}"/>
              </a:ext>
            </a:extLst>
          </p:cNvPr>
          <p:cNvSpPr txBox="1"/>
          <p:nvPr/>
        </p:nvSpPr>
        <p:spPr>
          <a:xfrm>
            <a:off x="838200" y="1200315"/>
            <a:ext cx="11031071" cy="1015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latin typeface="Candara" panose="020E0502030303020204" pitchFamily="34" charset="0"/>
              </a:rPr>
              <a:t>  </a:t>
            </a:r>
            <a:r>
              <a:rPr lang="en-US" sz="2400" b="1" dirty="0">
                <a:solidFill>
                  <a:srgbClr val="FF0000"/>
                </a:solidFill>
                <a:latin typeface="Candara" panose="020E0502030303020204" pitchFamily="34" charset="0"/>
              </a:rPr>
              <a:t>Inverse queries </a:t>
            </a:r>
            <a:r>
              <a:rPr lang="en-US" sz="2400" dirty="0">
                <a:latin typeface="Candara" panose="020E0502030303020204" pitchFamily="34" charset="0"/>
              </a:rPr>
              <a:t>are useful for attacks!</a:t>
            </a:r>
          </a:p>
          <a:p>
            <a:pPr marL="342900" indent="-342900">
              <a:lnSpc>
                <a:spcPct val="100000"/>
              </a:lnSpc>
              <a:buFont typeface="Arial" panose="020B0604020202020204" pitchFamily="34" charset="0"/>
              <a:buChar char="•"/>
            </a:pPr>
            <a:r>
              <a:rPr lang="en-US" sz="2400" dirty="0">
                <a:latin typeface="Candara" panose="020E0502030303020204" pitchFamily="34" charset="0"/>
              </a:rPr>
              <a:t>  </a:t>
            </a:r>
            <a:r>
              <a:rPr lang="en-US" sz="2400" b="1" dirty="0">
                <a:solidFill>
                  <a:srgbClr val="FF0000"/>
                </a:solidFill>
                <a:latin typeface="Candara" panose="020E0502030303020204" pitchFamily="34" charset="0"/>
              </a:rPr>
              <a:t>2-block collisions harder to find</a:t>
            </a:r>
            <a:r>
              <a:rPr lang="en-US" sz="2400" dirty="0">
                <a:latin typeface="Candara" panose="020E0502030303020204" pitchFamily="34" charset="0"/>
              </a:rPr>
              <a:t> than arbitrary length collisions (like in MD)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71CEC3-DD30-CF58-0461-8FE2F5A87288}"/>
                  </a:ext>
                </a:extLst>
              </p:cNvPr>
              <p:cNvSpPr txBox="1"/>
              <p:nvPr/>
            </p:nvSpPr>
            <p:spPr>
              <a:xfrm>
                <a:off x="800100" y="2531682"/>
                <a:ext cx="10083053" cy="2308324"/>
              </a:xfrm>
              <a:prstGeom prst="rect">
                <a:avLst/>
              </a:prstGeom>
              <a:noFill/>
            </p:spPr>
            <p:txBody>
              <a:bodyPr wrap="square" rtlCol="0">
                <a:spAutoFit/>
              </a:bodyPr>
              <a:lstStyle/>
              <a:p>
                <a:pPr algn="l"/>
                <a:r>
                  <a:rPr lang="en-US" sz="2400" b="1" dirty="0">
                    <a:latin typeface="Candara" panose="020E0502030303020204" pitchFamily="34" charset="0"/>
                  </a:rPr>
                  <a:t>Open problems</a:t>
                </a:r>
              </a:p>
              <a:p>
                <a:pPr algn="l"/>
                <a:endParaRPr lang="en-US" sz="2400" b="1" dirty="0">
                  <a:latin typeface="Candara" panose="020E0502030303020204" pitchFamily="34" charset="0"/>
                </a:endParaRPr>
              </a:p>
              <a:p>
                <a:pPr marL="342900" indent="-342900">
                  <a:buFont typeface="Arial" panose="020B0604020202020204" pitchFamily="34" charset="0"/>
                  <a:buChar char="•"/>
                </a:pPr>
                <a:r>
                  <a:rPr lang="en-US" sz="2400" b="1" dirty="0">
                    <a:latin typeface="Candara" panose="020E0502030303020204" pitchFamily="34" charset="0"/>
                  </a:rPr>
                  <a:t>  </a:t>
                </a:r>
                <a:r>
                  <a:rPr lang="en-US" sz="2400" b="1" dirty="0">
                    <a:solidFill>
                      <a:srgbClr val="FF0000"/>
                    </a:solidFill>
                    <a:latin typeface="Candara" panose="020E0502030303020204" pitchFamily="34" charset="0"/>
                  </a:rPr>
                  <a:t>Tight bounds</a:t>
                </a:r>
                <a:r>
                  <a:rPr lang="en-US" sz="2400" dirty="0">
                    <a:solidFill>
                      <a:schemeClr val="tx1">
                        <a:lumMod val="95000"/>
                        <a:lumOff val="5000"/>
                      </a:schemeClr>
                    </a:solidFill>
                    <a:latin typeface="Candara" panose="020E0502030303020204" pitchFamily="34" charset="0"/>
                  </a:rPr>
                  <a:t> </a:t>
                </a:r>
                <a:r>
                  <a:rPr lang="en-US" sz="2400" dirty="0">
                    <a:latin typeface="Candara" panose="020E0502030303020204" pitchFamily="34" charset="0"/>
                  </a:rPr>
                  <a:t>for </a:t>
                </a:r>
                <a14:m>
                  <m:oMath xmlns:m="http://schemas.openxmlformats.org/officeDocument/2006/math">
                    <m:r>
                      <a:rPr lang="en-US" sz="2400" i="1">
                        <a:solidFill>
                          <a:srgbClr val="002060"/>
                        </a:solidFill>
                        <a:latin typeface="Cambria Math" panose="02040503050406030204" pitchFamily="18" charset="0"/>
                      </a:rPr>
                      <m:t>𝐵</m:t>
                    </m:r>
                    <m:r>
                      <a:rPr lang="en-US" sz="2400" i="1">
                        <a:solidFill>
                          <a:srgbClr val="002060"/>
                        </a:solidFill>
                        <a:latin typeface="Cambria Math" panose="02040503050406030204" pitchFamily="18" charset="0"/>
                      </a:rPr>
                      <m:t>=1, 2</m:t>
                    </m:r>
                  </m:oMath>
                </a14:m>
                <a:endParaRPr lang="en-US" sz="2400" dirty="0">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  Attacks that </a:t>
                </a:r>
                <a:r>
                  <a:rPr lang="en-US" sz="2400" b="1" dirty="0">
                    <a:solidFill>
                      <a:srgbClr val="FF0000"/>
                    </a:solidFill>
                    <a:latin typeface="Candara" panose="020E0502030303020204" pitchFamily="34" charset="0"/>
                  </a:rPr>
                  <a:t>exploit the inverse queries</a:t>
                </a:r>
                <a:r>
                  <a:rPr lang="en-US" sz="2400" dirty="0">
                    <a:latin typeface="Candara" panose="020E0502030303020204" pitchFamily="34" charset="0"/>
                  </a:rPr>
                  <a:t> for </a:t>
                </a:r>
                <a14:m>
                  <m:oMath xmlns:m="http://schemas.openxmlformats.org/officeDocument/2006/math">
                    <m:r>
                      <a:rPr lang="en-US" sz="2400" i="1">
                        <a:solidFill>
                          <a:srgbClr val="002060"/>
                        </a:solidFill>
                        <a:latin typeface="Cambria Math" panose="02040503050406030204" pitchFamily="18" charset="0"/>
                      </a:rPr>
                      <m:t>𝐵</m:t>
                    </m:r>
                    <m:r>
                      <a:rPr lang="en-US" sz="2400" i="1">
                        <a:solidFill>
                          <a:srgbClr val="002060"/>
                        </a:solidFill>
                        <a:latin typeface="Cambria Math" panose="02040503050406030204" pitchFamily="18" charset="0"/>
                      </a:rPr>
                      <m:t>≥2</m:t>
                    </m:r>
                  </m:oMath>
                </a14:m>
                <a:endParaRPr lang="en-US" sz="2400" dirty="0">
                  <a:solidFill>
                    <a:srgbClr val="002060"/>
                  </a:solidFill>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  Limitations for </a:t>
                </a:r>
                <a14:m>
                  <m:oMath xmlns:m="http://schemas.openxmlformats.org/officeDocument/2006/math">
                    <m:r>
                      <a:rPr lang="en-US" sz="2400" i="1">
                        <a:solidFill>
                          <a:srgbClr val="002060"/>
                        </a:solidFill>
                        <a:latin typeface="Cambria Math" panose="02040503050406030204" pitchFamily="18" charset="0"/>
                      </a:rPr>
                      <m:t>𝐵</m:t>
                    </m:r>
                    <m:r>
                      <a:rPr lang="en-US" sz="2400" i="1">
                        <a:solidFill>
                          <a:srgbClr val="002060"/>
                        </a:solidFill>
                        <a:latin typeface="Cambria Math" panose="02040503050406030204" pitchFamily="18" charset="0"/>
                      </a:rPr>
                      <m:t>≥3</m:t>
                    </m:r>
                  </m:oMath>
                </a14:m>
                <a:endParaRPr lang="en-US" sz="2400" dirty="0">
                  <a:latin typeface="Candara" panose="020E0502030303020204" pitchFamily="34" charset="0"/>
                </a:endParaRPr>
              </a:p>
              <a:p>
                <a:pPr marL="342900" indent="-342900" algn="l">
                  <a:buFont typeface="Arial" panose="020B0604020202020204" pitchFamily="34" charset="0"/>
                  <a:buChar char="•"/>
                </a:pPr>
                <a:endParaRPr lang="en-US" sz="2400" b="1" dirty="0">
                  <a:latin typeface="Candara" panose="020E0502030303020204" pitchFamily="34" charset="0"/>
                </a:endParaRPr>
              </a:p>
            </p:txBody>
          </p:sp>
        </mc:Choice>
        <mc:Fallback xmlns="">
          <p:sp>
            <p:nvSpPr>
              <p:cNvPr id="10" name="TextBox 9">
                <a:extLst>
                  <a:ext uri="{FF2B5EF4-FFF2-40B4-BE49-F238E27FC236}">
                    <a16:creationId xmlns:a16="http://schemas.microsoft.com/office/drawing/2014/main" id="{0871CEC3-DD30-CF58-0461-8FE2F5A87288}"/>
                  </a:ext>
                </a:extLst>
              </p:cNvPr>
              <p:cNvSpPr txBox="1">
                <a:spLocks noRot="1" noChangeAspect="1" noMove="1" noResize="1" noEditPoints="1" noAdjustHandles="1" noChangeArrowheads="1" noChangeShapeType="1" noTextEdit="1"/>
              </p:cNvSpPr>
              <p:nvPr/>
            </p:nvSpPr>
            <p:spPr>
              <a:xfrm>
                <a:off x="800100" y="2531682"/>
                <a:ext cx="10083053" cy="2308324"/>
              </a:xfrm>
              <a:prstGeom prst="rect">
                <a:avLst/>
              </a:prstGeom>
              <a:blipFill>
                <a:blip r:embed="rId3"/>
                <a:stretch>
                  <a:fillRect l="-881" t="-2186"/>
                </a:stretch>
              </a:blipFill>
            </p:spPr>
            <p:txBody>
              <a:bodyPr/>
              <a:lstStyle/>
              <a:p>
                <a:r>
                  <a:rPr lang="en-US">
                    <a:noFill/>
                  </a:rPr>
                  <a:t> </a:t>
                </a:r>
              </a:p>
            </p:txBody>
          </p:sp>
        </mc:Fallback>
      </mc:AlternateContent>
      <p:pic>
        <p:nvPicPr>
          <p:cNvPr id="11" name="Picture 10" descr="A drawing of a cartoon character&#10;&#10;Description automatically generated">
            <a:extLst>
              <a:ext uri="{FF2B5EF4-FFF2-40B4-BE49-F238E27FC236}">
                <a16:creationId xmlns:a16="http://schemas.microsoft.com/office/drawing/2014/main" id="{03767E21-B288-D9D1-E5E4-6691A5CEB00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3777" y="4783491"/>
            <a:ext cx="2676786" cy="2074509"/>
          </a:xfrm>
          <a:prstGeom prst="rect">
            <a:avLst/>
          </a:prstGeom>
        </p:spPr>
      </p:pic>
      <p:sp>
        <p:nvSpPr>
          <p:cNvPr id="3" name="TextBox 2">
            <a:hlinkClick r:id="rId6"/>
            <a:extLst>
              <a:ext uri="{FF2B5EF4-FFF2-40B4-BE49-F238E27FC236}">
                <a16:creationId xmlns:a16="http://schemas.microsoft.com/office/drawing/2014/main" id="{326CDD9B-B28A-3A24-89E2-27CF57AC472D}"/>
              </a:ext>
            </a:extLst>
          </p:cNvPr>
          <p:cNvSpPr txBox="1"/>
          <p:nvPr/>
        </p:nvSpPr>
        <p:spPr>
          <a:xfrm>
            <a:off x="800100" y="4924877"/>
            <a:ext cx="4336444" cy="461665"/>
          </a:xfrm>
          <a:prstGeom prst="rect">
            <a:avLst/>
          </a:prstGeom>
          <a:noFill/>
        </p:spPr>
        <p:txBody>
          <a:bodyPr wrap="none" rtlCol="0">
            <a:spAutoFit/>
          </a:bodyPr>
          <a:lstStyle/>
          <a:p>
            <a:r>
              <a:rPr lang="en-US" sz="2400" dirty="0">
                <a:latin typeface="Candara" panose="020E0502030303020204" pitchFamily="34" charset="0"/>
                <a:hlinkClick r:id="rId6"/>
              </a:rPr>
              <a:t>https://</a:t>
            </a:r>
            <a:r>
              <a:rPr lang="en-US" sz="2400" dirty="0" err="1">
                <a:latin typeface="Candara" panose="020E0502030303020204" pitchFamily="34" charset="0"/>
                <a:hlinkClick r:id="rId6"/>
              </a:rPr>
              <a:t>eprint.iacr.org</a:t>
            </a:r>
            <a:r>
              <a:rPr lang="en-US" sz="2400" dirty="0">
                <a:latin typeface="Candara" panose="020E0502030303020204" pitchFamily="34" charset="0"/>
                <a:hlinkClick r:id="rId6"/>
              </a:rPr>
              <a:t>/2022/1009</a:t>
            </a:r>
            <a:endParaRPr lang="en-US" sz="2400" dirty="0">
              <a:latin typeface="Candara" panose="020E0502030303020204" pitchFamily="34" charset="0"/>
            </a:endParaRPr>
          </a:p>
        </p:txBody>
      </p:sp>
    </p:spTree>
    <p:extLst>
      <p:ext uri="{BB962C8B-B14F-4D97-AF65-F5344CB8AC3E}">
        <p14:creationId xmlns:p14="http://schemas.microsoft.com/office/powerpoint/2010/main" val="11514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F5B5-F98F-B6E9-2588-FD9B10FAE53C}"/>
              </a:ext>
            </a:extLst>
          </p:cNvPr>
          <p:cNvSpPr>
            <a:spLocks noGrp="1"/>
          </p:cNvSpPr>
          <p:nvPr>
            <p:ph type="title"/>
          </p:nvPr>
        </p:nvSpPr>
        <p:spPr/>
        <p:txBody>
          <a:bodyPr/>
          <a:lstStyle/>
          <a:p>
            <a:r>
              <a:rPr lang="en-US" dirty="0"/>
              <a:t>SHA-3</a:t>
            </a:r>
          </a:p>
        </p:txBody>
      </p:sp>
      <p:sp>
        <p:nvSpPr>
          <p:cNvPr id="3" name="Content Placeholder 2">
            <a:extLst>
              <a:ext uri="{FF2B5EF4-FFF2-40B4-BE49-F238E27FC236}">
                <a16:creationId xmlns:a16="http://schemas.microsoft.com/office/drawing/2014/main" id="{BB1C4583-EA4D-02CA-9EF5-E1579C3431B7}"/>
              </a:ext>
            </a:extLst>
          </p:cNvPr>
          <p:cNvSpPr>
            <a:spLocks noGrp="1"/>
          </p:cNvSpPr>
          <p:nvPr>
            <p:ph idx="1"/>
          </p:nvPr>
        </p:nvSpPr>
        <p:spPr/>
        <p:txBody>
          <a:bodyPr/>
          <a:lstStyle/>
          <a:p>
            <a:pPr>
              <a:lnSpc>
                <a:spcPct val="150000"/>
              </a:lnSpc>
            </a:pPr>
            <a:r>
              <a:rPr lang="en-US" dirty="0"/>
              <a:t>2006 NIST competition after attacks on MD-5, SHA-0</a:t>
            </a:r>
          </a:p>
          <a:p>
            <a:pPr>
              <a:lnSpc>
                <a:spcPct val="150000"/>
              </a:lnSpc>
            </a:pPr>
            <a:r>
              <a:rPr lang="en-US" dirty="0"/>
              <a:t>Winner: Keccak </a:t>
            </a:r>
            <a:r>
              <a:rPr lang="en-US" dirty="0">
                <a:solidFill>
                  <a:srgbClr val="FF0000"/>
                </a:solidFill>
              </a:rPr>
              <a:t>[BDPV07] </a:t>
            </a:r>
            <a:r>
              <a:rPr lang="en-US" dirty="0"/>
              <a:t>became SHA-3</a:t>
            </a:r>
          </a:p>
          <a:p>
            <a:pPr>
              <a:lnSpc>
                <a:spcPct val="150000"/>
              </a:lnSpc>
            </a:pPr>
            <a:r>
              <a:rPr lang="en-US" dirty="0"/>
              <a:t>New iterative hashing technique: sponge construction</a:t>
            </a:r>
          </a:p>
        </p:txBody>
      </p:sp>
      <p:sp>
        <p:nvSpPr>
          <p:cNvPr id="4" name="Slide Number Placeholder 3">
            <a:extLst>
              <a:ext uri="{FF2B5EF4-FFF2-40B4-BE49-F238E27FC236}">
                <a16:creationId xmlns:a16="http://schemas.microsoft.com/office/drawing/2014/main" id="{75E3D7F8-1952-EE50-FCF1-8B449CC49276}"/>
              </a:ext>
            </a:extLst>
          </p:cNvPr>
          <p:cNvSpPr>
            <a:spLocks noGrp="1"/>
          </p:cNvSpPr>
          <p:nvPr>
            <p:ph type="sldNum" sz="quarter" idx="12"/>
          </p:nvPr>
        </p:nvSpPr>
        <p:spPr/>
        <p:txBody>
          <a:bodyPr/>
          <a:lstStyle/>
          <a:p>
            <a:fld id="{C7ABA984-2DFB-1240-9A7E-58F7E0AF05BD}" type="slidenum">
              <a:rPr lang="en-US" smtClean="0"/>
              <a:t>3</a:t>
            </a:fld>
            <a:endParaRPr lang="en-US"/>
          </a:p>
        </p:txBody>
      </p:sp>
      <p:pic>
        <p:nvPicPr>
          <p:cNvPr id="5" name="Picture 4">
            <a:extLst>
              <a:ext uri="{FF2B5EF4-FFF2-40B4-BE49-F238E27FC236}">
                <a16:creationId xmlns:a16="http://schemas.microsoft.com/office/drawing/2014/main" id="{50A03026-21FA-8B38-61B9-0D477FE0E424}"/>
              </a:ext>
            </a:extLst>
          </p:cNvPr>
          <p:cNvPicPr>
            <a:picLocks noChangeAspect="1"/>
          </p:cNvPicPr>
          <p:nvPr/>
        </p:nvPicPr>
        <p:blipFill>
          <a:blip r:embed="rId3"/>
          <a:stretch>
            <a:fillRect/>
          </a:stretch>
        </p:blipFill>
        <p:spPr>
          <a:xfrm>
            <a:off x="908854" y="3846640"/>
            <a:ext cx="4818184" cy="1764249"/>
          </a:xfrm>
          <a:prstGeom prst="rect">
            <a:avLst/>
          </a:prstGeom>
        </p:spPr>
      </p:pic>
      <p:sp>
        <p:nvSpPr>
          <p:cNvPr id="7" name="TextBox 6">
            <a:extLst>
              <a:ext uri="{FF2B5EF4-FFF2-40B4-BE49-F238E27FC236}">
                <a16:creationId xmlns:a16="http://schemas.microsoft.com/office/drawing/2014/main" id="{4E0995E4-5091-8887-3115-D36C85301CB7}"/>
              </a:ext>
            </a:extLst>
          </p:cNvPr>
          <p:cNvSpPr txBox="1"/>
          <p:nvPr/>
        </p:nvSpPr>
        <p:spPr>
          <a:xfrm>
            <a:off x="1705612" y="5764510"/>
            <a:ext cx="3411511" cy="461665"/>
          </a:xfrm>
          <a:prstGeom prst="rect">
            <a:avLst/>
          </a:prstGeom>
          <a:noFill/>
        </p:spPr>
        <p:txBody>
          <a:bodyPr wrap="none" rtlCol="0">
            <a:spAutoFit/>
          </a:bodyPr>
          <a:lstStyle/>
          <a:p>
            <a:pPr algn="l"/>
            <a:r>
              <a:rPr lang="en-US" sz="2400" dirty="0">
                <a:latin typeface="Candara" panose="020E0502030303020204" pitchFamily="34" charset="0"/>
              </a:rPr>
              <a:t>The sponge construction</a:t>
            </a:r>
          </a:p>
        </p:txBody>
      </p:sp>
      <p:sp>
        <p:nvSpPr>
          <p:cNvPr id="6" name="TextBox 5">
            <a:extLst>
              <a:ext uri="{FF2B5EF4-FFF2-40B4-BE49-F238E27FC236}">
                <a16:creationId xmlns:a16="http://schemas.microsoft.com/office/drawing/2014/main" id="{FD467411-4C73-47E4-340C-7C2492B6109B}"/>
              </a:ext>
            </a:extLst>
          </p:cNvPr>
          <p:cNvSpPr txBox="1"/>
          <p:nvPr/>
        </p:nvSpPr>
        <p:spPr>
          <a:xfrm>
            <a:off x="6866552" y="4497931"/>
            <a:ext cx="4416594" cy="461665"/>
          </a:xfrm>
          <a:prstGeom prst="rect">
            <a:avLst/>
          </a:prstGeom>
          <a:noFill/>
        </p:spPr>
        <p:txBody>
          <a:bodyPr wrap="none" rtlCol="0">
            <a:spAutoFit/>
          </a:bodyPr>
          <a:lstStyle/>
          <a:p>
            <a:pPr algn="l"/>
            <a:r>
              <a:rPr lang="en-US" sz="2400" dirty="0">
                <a:latin typeface="Candara" panose="020E0502030303020204" pitchFamily="34" charset="0"/>
              </a:rPr>
              <a:t>permutation, instead of function</a:t>
            </a:r>
          </a:p>
        </p:txBody>
      </p:sp>
      <p:sp>
        <p:nvSpPr>
          <p:cNvPr id="8" name="Oval 7">
            <a:extLst>
              <a:ext uri="{FF2B5EF4-FFF2-40B4-BE49-F238E27FC236}">
                <a16:creationId xmlns:a16="http://schemas.microsoft.com/office/drawing/2014/main" id="{7D0B98F1-7745-4F18-7D66-4CDA275FE6D6}"/>
              </a:ext>
            </a:extLst>
          </p:cNvPr>
          <p:cNvSpPr/>
          <p:nvPr/>
        </p:nvSpPr>
        <p:spPr>
          <a:xfrm>
            <a:off x="5117123" y="4598656"/>
            <a:ext cx="458924" cy="430306"/>
          </a:xfrm>
          <a:prstGeom prst="ellipse">
            <a:avLst/>
          </a:prstGeom>
          <a:solidFill>
            <a:srgbClr val="FFFF00">
              <a:alpha val="14902"/>
            </a:srgb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ndara" panose="020E0502030303020204" pitchFamily="34" charset="0"/>
            </a:endParaRPr>
          </a:p>
        </p:txBody>
      </p:sp>
      <p:cxnSp>
        <p:nvCxnSpPr>
          <p:cNvPr id="10" name="Straight Arrow Connector 9">
            <a:extLst>
              <a:ext uri="{FF2B5EF4-FFF2-40B4-BE49-F238E27FC236}">
                <a16:creationId xmlns:a16="http://schemas.microsoft.com/office/drawing/2014/main" id="{D01D7649-4EF6-DD83-8487-FAA3EF1A063B}"/>
              </a:ext>
            </a:extLst>
          </p:cNvPr>
          <p:cNvCxnSpPr>
            <a:cxnSpLocks/>
            <a:stCxn id="8" idx="6"/>
          </p:cNvCxnSpPr>
          <p:nvPr/>
        </p:nvCxnSpPr>
        <p:spPr>
          <a:xfrm flipV="1">
            <a:off x="5576047" y="4728763"/>
            <a:ext cx="1219851" cy="850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B04A-4C9B-C800-3EF4-BA7676C9C4D1}"/>
              </a:ext>
            </a:extLst>
          </p:cNvPr>
          <p:cNvSpPr>
            <a:spLocks noGrp="1"/>
          </p:cNvSpPr>
          <p:nvPr>
            <p:ph type="title"/>
          </p:nvPr>
        </p:nvSpPr>
        <p:spPr/>
        <p:txBody>
          <a:bodyPr/>
          <a:lstStyle/>
          <a:p>
            <a:r>
              <a:rPr lang="en-US" dirty="0"/>
              <a:t>Sponge construction</a:t>
            </a:r>
          </a:p>
        </p:txBody>
      </p:sp>
      <p:sp>
        <p:nvSpPr>
          <p:cNvPr id="4" name="Slide Number Placeholder 3">
            <a:extLst>
              <a:ext uri="{FF2B5EF4-FFF2-40B4-BE49-F238E27FC236}">
                <a16:creationId xmlns:a16="http://schemas.microsoft.com/office/drawing/2014/main" id="{862B7F70-5ACC-BE6A-91A8-722EF3705958}"/>
              </a:ext>
            </a:extLst>
          </p:cNvPr>
          <p:cNvSpPr>
            <a:spLocks noGrp="1"/>
          </p:cNvSpPr>
          <p:nvPr>
            <p:ph type="sldNum" sz="quarter" idx="12"/>
          </p:nvPr>
        </p:nvSpPr>
        <p:spPr/>
        <p:txBody>
          <a:bodyPr/>
          <a:lstStyle/>
          <a:p>
            <a:fld id="{C7ABA984-2DFB-1240-9A7E-58F7E0AF05BD}" type="slidenum">
              <a:rPr lang="en-US" smtClean="0"/>
              <a:t>4</a:t>
            </a:fld>
            <a:endParaRPr lang="en-US"/>
          </a:p>
        </p:txBody>
      </p:sp>
      <p:grpSp>
        <p:nvGrpSpPr>
          <p:cNvPr id="9" name="Group 8">
            <a:extLst>
              <a:ext uri="{FF2B5EF4-FFF2-40B4-BE49-F238E27FC236}">
                <a16:creationId xmlns:a16="http://schemas.microsoft.com/office/drawing/2014/main" id="{48E7929C-7EF8-54F8-1577-52D661C75995}"/>
              </a:ext>
            </a:extLst>
          </p:cNvPr>
          <p:cNvGrpSpPr/>
          <p:nvPr/>
        </p:nvGrpSpPr>
        <p:grpSpPr>
          <a:xfrm>
            <a:off x="1522005" y="2821494"/>
            <a:ext cx="342900" cy="3071812"/>
            <a:chOff x="1714501" y="1814513"/>
            <a:chExt cx="342900" cy="307181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853F198-4C73-A4E6-83F9-3ED44D34AF20}"/>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5" name="Rectangle 4">
                  <a:extLst>
                    <a:ext uri="{FF2B5EF4-FFF2-40B4-BE49-F238E27FC236}">
                      <a16:creationId xmlns:a16="http://schemas.microsoft.com/office/drawing/2014/main" id="{3853F198-4C73-A4E6-83F9-3ED44D34AF20}"/>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3"/>
                  <a:stretch>
                    <a:fillRect l="-103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A5076E9-6A50-E140-87AD-D841FFBDC73D}"/>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6" name="Rectangle 5">
                  <a:extLst>
                    <a:ext uri="{FF2B5EF4-FFF2-40B4-BE49-F238E27FC236}">
                      <a16:creationId xmlns:a16="http://schemas.microsoft.com/office/drawing/2014/main" id="{2A5076E9-6A50-E140-87AD-D841FFBDC73D}"/>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4"/>
                  <a:stretch>
                    <a:fillRect l="-10345"/>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Alternate Process 7">
                <a:extLst>
                  <a:ext uri="{FF2B5EF4-FFF2-40B4-BE49-F238E27FC236}">
                    <a16:creationId xmlns:a16="http://schemas.microsoft.com/office/drawing/2014/main" id="{97AC8741-669E-1E1A-208B-8718E84E47EF}"/>
                  </a:ext>
                </a:extLst>
              </p:cNvPr>
              <p:cNvSpPr/>
              <p:nvPr/>
            </p:nvSpPr>
            <p:spPr>
              <a:xfrm>
                <a:off x="2436403" y="2821494"/>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8" name="Alternate Process 7">
                <a:extLst>
                  <a:ext uri="{FF2B5EF4-FFF2-40B4-BE49-F238E27FC236}">
                    <a16:creationId xmlns:a16="http://schemas.microsoft.com/office/drawing/2014/main" id="{97AC8741-669E-1E1A-208B-8718E84E47EF}"/>
                  </a:ext>
                </a:extLst>
              </p:cNvPr>
              <p:cNvSpPr>
                <a:spLocks noRot="1" noChangeAspect="1" noMove="1" noResize="1" noEditPoints="1" noAdjustHandles="1" noChangeArrowheads="1" noChangeShapeType="1" noTextEdit="1"/>
              </p:cNvSpPr>
              <p:nvPr/>
            </p:nvSpPr>
            <p:spPr>
              <a:xfrm>
                <a:off x="2436403" y="2821494"/>
                <a:ext cx="342900" cy="3071812"/>
              </a:xfrm>
              <a:prstGeom prst="flowChartAlternateProcess">
                <a:avLst/>
              </a:prstGeom>
              <a:blipFill>
                <a:blip r:embed="rId5"/>
                <a:stretch>
                  <a:fillRect l="-3448"/>
                </a:stretch>
              </a:blipFill>
              <a:ln>
                <a:solidFill>
                  <a:schemeClr val="tx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FD542E37-571B-7CFD-DE0A-C24232F85FF5}"/>
              </a:ext>
            </a:extLst>
          </p:cNvPr>
          <p:cNvCxnSpPr>
            <a:cxnSpLocks/>
          </p:cNvCxnSpPr>
          <p:nvPr/>
        </p:nvCxnSpPr>
        <p:spPr>
          <a:xfrm>
            <a:off x="1864905" y="3227319"/>
            <a:ext cx="1533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9CAA12-C479-A3AD-DB6E-2A409E3ABE39}"/>
              </a:ext>
            </a:extLst>
          </p:cNvPr>
          <p:cNvSpPr txBox="1"/>
          <p:nvPr/>
        </p:nvSpPr>
        <p:spPr>
          <a:xfrm>
            <a:off x="1900545" y="2984726"/>
            <a:ext cx="490840" cy="461665"/>
          </a:xfrm>
          <a:prstGeom prst="rect">
            <a:avLst/>
          </a:prstGeom>
          <a:noFill/>
        </p:spPr>
        <p:txBody>
          <a:bodyPr wrap="none" rtlCol="0">
            <a:spAutoFit/>
          </a:bodyPr>
          <a:lstStyle/>
          <a:p>
            <a:pPr algn="l"/>
            <a:r>
              <a:rPr lang="en-US" sz="2400" dirty="0">
                <a:latin typeface="Candara" panose="020E0502030303020204" pitchFamily="34" charset="0"/>
              </a:rPr>
              <a:t>⊕</a:t>
            </a:r>
          </a:p>
        </p:txBody>
      </p:sp>
      <p:cxnSp>
        <p:nvCxnSpPr>
          <p:cNvPr id="18" name="Straight Connector 17">
            <a:extLst>
              <a:ext uri="{FF2B5EF4-FFF2-40B4-BE49-F238E27FC236}">
                <a16:creationId xmlns:a16="http://schemas.microsoft.com/office/drawing/2014/main" id="{B05A92F5-8931-E1E9-4186-B28A675E5E36}"/>
              </a:ext>
            </a:extLst>
          </p:cNvPr>
          <p:cNvCxnSpPr>
            <a:cxnSpLocks/>
          </p:cNvCxnSpPr>
          <p:nvPr/>
        </p:nvCxnSpPr>
        <p:spPr>
          <a:xfrm>
            <a:off x="2265963" y="3229699"/>
            <a:ext cx="167908"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6CF7C2-57EA-897A-917B-45143C2DF9AD}"/>
              </a:ext>
            </a:extLst>
          </p:cNvPr>
          <p:cNvCxnSpPr>
            <a:cxnSpLocks/>
          </p:cNvCxnSpPr>
          <p:nvPr/>
        </p:nvCxnSpPr>
        <p:spPr>
          <a:xfrm>
            <a:off x="1864905" y="4972776"/>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667798-FE9D-CE95-9D74-4422389F1B05}"/>
              </a:ext>
            </a:extLst>
          </p:cNvPr>
          <p:cNvCxnSpPr>
            <a:cxnSpLocks/>
          </p:cNvCxnSpPr>
          <p:nvPr/>
        </p:nvCxnSpPr>
        <p:spPr>
          <a:xfrm>
            <a:off x="2137279" y="2821494"/>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FD03C65-81F4-B69D-C566-7D7475F55DCA}"/>
                  </a:ext>
                </a:extLst>
              </p:cNvPr>
              <p:cNvSpPr txBox="1"/>
              <p:nvPr/>
            </p:nvSpPr>
            <p:spPr>
              <a:xfrm>
                <a:off x="1893481" y="2367837"/>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𝑀</m:t>
                          </m:r>
                        </m:e>
                        <m:sub>
                          <m:r>
                            <a:rPr lang="en-US" sz="2400" b="0" i="1" smtClean="0">
                              <a:solidFill>
                                <a:schemeClr val="accent1">
                                  <a:lumMod val="50000"/>
                                </a:schemeClr>
                              </a:solidFill>
                              <a:latin typeface="Cambria Math" panose="02040503050406030204" pitchFamily="18" charset="0"/>
                            </a:rPr>
                            <m:t>1</m:t>
                          </m:r>
                        </m:sub>
                      </m:sSub>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48" name="TextBox 47">
                <a:extLst>
                  <a:ext uri="{FF2B5EF4-FFF2-40B4-BE49-F238E27FC236}">
                    <a16:creationId xmlns:a16="http://schemas.microsoft.com/office/drawing/2014/main" id="{BFD03C65-81F4-B69D-C566-7D7475F55DCA}"/>
                  </a:ext>
                </a:extLst>
              </p:cNvPr>
              <p:cNvSpPr txBox="1">
                <a:spLocks noRot="1" noChangeAspect="1" noMove="1" noResize="1" noEditPoints="1" noAdjustHandles="1" noChangeArrowheads="1" noChangeShapeType="1" noTextEdit="1"/>
              </p:cNvSpPr>
              <p:nvPr/>
            </p:nvSpPr>
            <p:spPr>
              <a:xfrm>
                <a:off x="1893481" y="2367837"/>
                <a:ext cx="630750" cy="461665"/>
              </a:xfrm>
              <a:prstGeom prst="rect">
                <a:avLst/>
              </a:prstGeom>
              <a:blipFill>
                <a:blip r:embed="rId6"/>
                <a:stretch>
                  <a:fillRect b="-2703"/>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BE631DB2-696B-7444-449D-8C5A58B631B4}"/>
              </a:ext>
            </a:extLst>
          </p:cNvPr>
          <p:cNvGrpSpPr/>
          <p:nvPr/>
        </p:nvGrpSpPr>
        <p:grpSpPr>
          <a:xfrm>
            <a:off x="3107000" y="2821494"/>
            <a:ext cx="342900" cy="3071812"/>
            <a:chOff x="1714501" y="1814513"/>
            <a:chExt cx="342900" cy="3071812"/>
          </a:xfrm>
        </p:grpSpPr>
        <p:sp>
          <p:nvSpPr>
            <p:cNvPr id="50" name="Rectangle 49">
              <a:extLst>
                <a:ext uri="{FF2B5EF4-FFF2-40B4-BE49-F238E27FC236}">
                  <a16:creationId xmlns:a16="http://schemas.microsoft.com/office/drawing/2014/main" id="{F1F4247D-A289-A18B-4F9D-8B2668D58AFC}"/>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51" name="Rectangle 50">
              <a:extLst>
                <a:ext uri="{FF2B5EF4-FFF2-40B4-BE49-F238E27FC236}">
                  <a16:creationId xmlns:a16="http://schemas.microsoft.com/office/drawing/2014/main" id="{97F7DB93-3F6D-3119-60CB-71B5CF343F75}"/>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52" name="Alternate Process 51">
                <a:extLst>
                  <a:ext uri="{FF2B5EF4-FFF2-40B4-BE49-F238E27FC236}">
                    <a16:creationId xmlns:a16="http://schemas.microsoft.com/office/drawing/2014/main" id="{1975C2C4-A5C2-0971-DD9F-65B2FCB11445}"/>
                  </a:ext>
                </a:extLst>
              </p:cNvPr>
              <p:cNvSpPr/>
              <p:nvPr/>
            </p:nvSpPr>
            <p:spPr>
              <a:xfrm>
                <a:off x="4021398" y="2821494"/>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52" name="Alternate Process 51">
                <a:extLst>
                  <a:ext uri="{FF2B5EF4-FFF2-40B4-BE49-F238E27FC236}">
                    <a16:creationId xmlns:a16="http://schemas.microsoft.com/office/drawing/2014/main" id="{1975C2C4-A5C2-0971-DD9F-65B2FCB11445}"/>
                  </a:ext>
                </a:extLst>
              </p:cNvPr>
              <p:cNvSpPr>
                <a:spLocks noRot="1" noChangeAspect="1" noMove="1" noResize="1" noEditPoints="1" noAdjustHandles="1" noChangeArrowheads="1" noChangeShapeType="1" noTextEdit="1"/>
              </p:cNvSpPr>
              <p:nvPr/>
            </p:nvSpPr>
            <p:spPr>
              <a:xfrm>
                <a:off x="4021398" y="2821494"/>
                <a:ext cx="342900" cy="3071812"/>
              </a:xfrm>
              <a:prstGeom prst="flowChartAlternateProcess">
                <a:avLst/>
              </a:prstGeom>
              <a:blipFill>
                <a:blip r:embed="rId7"/>
                <a:stretch>
                  <a:fillRect l="-3448"/>
                </a:stretch>
              </a:blipFill>
              <a:ln>
                <a:solidFill>
                  <a:schemeClr val="tx1"/>
                </a:solidFill>
              </a:ln>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426010C5-93F5-E3C1-FCFF-EA4813B38918}"/>
              </a:ext>
            </a:extLst>
          </p:cNvPr>
          <p:cNvCxnSpPr>
            <a:cxnSpLocks/>
          </p:cNvCxnSpPr>
          <p:nvPr/>
        </p:nvCxnSpPr>
        <p:spPr>
          <a:xfrm>
            <a:off x="3449900" y="3227319"/>
            <a:ext cx="153055" cy="2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58C81BC-0C4B-E3AB-E5C0-28652B758B41}"/>
              </a:ext>
            </a:extLst>
          </p:cNvPr>
          <p:cNvSpPr txBox="1"/>
          <p:nvPr/>
        </p:nvSpPr>
        <p:spPr>
          <a:xfrm>
            <a:off x="3486249" y="2983766"/>
            <a:ext cx="490840" cy="461665"/>
          </a:xfrm>
          <a:prstGeom prst="rect">
            <a:avLst/>
          </a:prstGeom>
          <a:noFill/>
        </p:spPr>
        <p:txBody>
          <a:bodyPr wrap="none" rtlCol="0">
            <a:spAutoFit/>
          </a:bodyPr>
          <a:lstStyle/>
          <a:p>
            <a:pPr algn="l"/>
            <a:r>
              <a:rPr lang="en-US" sz="2400" dirty="0">
                <a:latin typeface="Candara" panose="020E0502030303020204" pitchFamily="34" charset="0"/>
              </a:rPr>
              <a:t>⊕</a:t>
            </a:r>
          </a:p>
        </p:txBody>
      </p:sp>
      <p:cxnSp>
        <p:nvCxnSpPr>
          <p:cNvPr id="55" name="Straight Connector 54">
            <a:extLst>
              <a:ext uri="{FF2B5EF4-FFF2-40B4-BE49-F238E27FC236}">
                <a16:creationId xmlns:a16="http://schemas.microsoft.com/office/drawing/2014/main" id="{1223A276-F6E9-1CC1-8DC3-0699D2C3A03A}"/>
              </a:ext>
            </a:extLst>
          </p:cNvPr>
          <p:cNvCxnSpPr>
            <a:cxnSpLocks/>
          </p:cNvCxnSpPr>
          <p:nvPr/>
        </p:nvCxnSpPr>
        <p:spPr>
          <a:xfrm>
            <a:off x="3844920" y="3226004"/>
            <a:ext cx="17394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FABEBB-DB34-D664-43DC-11127A39EB73}"/>
              </a:ext>
            </a:extLst>
          </p:cNvPr>
          <p:cNvCxnSpPr>
            <a:cxnSpLocks/>
          </p:cNvCxnSpPr>
          <p:nvPr/>
        </p:nvCxnSpPr>
        <p:spPr>
          <a:xfrm>
            <a:off x="3449900" y="4972776"/>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24F11A-EA96-A3FE-993C-E01BB099D3DB}"/>
              </a:ext>
            </a:extLst>
          </p:cNvPr>
          <p:cNvCxnSpPr>
            <a:cxnSpLocks/>
          </p:cNvCxnSpPr>
          <p:nvPr/>
        </p:nvCxnSpPr>
        <p:spPr>
          <a:xfrm>
            <a:off x="3722274" y="2821494"/>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D53A68D-ABAC-FEEF-03CD-3BCB016C98CF}"/>
                  </a:ext>
                </a:extLst>
              </p:cNvPr>
              <p:cNvSpPr txBox="1"/>
              <p:nvPr/>
            </p:nvSpPr>
            <p:spPr>
              <a:xfrm>
                <a:off x="3478476" y="2367837"/>
                <a:ext cx="63786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𝑀</m:t>
                          </m:r>
                        </m:e>
                        <m:sub>
                          <m:r>
                            <a:rPr lang="en-US" sz="2400" b="0" i="1" smtClean="0">
                              <a:solidFill>
                                <a:schemeClr val="accent1">
                                  <a:lumMod val="50000"/>
                                </a:schemeClr>
                              </a:solidFill>
                              <a:latin typeface="Cambria Math" panose="02040503050406030204" pitchFamily="18" charset="0"/>
                            </a:rPr>
                            <m:t>2</m:t>
                          </m:r>
                        </m:sub>
                      </m:sSub>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58" name="TextBox 57">
                <a:extLst>
                  <a:ext uri="{FF2B5EF4-FFF2-40B4-BE49-F238E27FC236}">
                    <a16:creationId xmlns:a16="http://schemas.microsoft.com/office/drawing/2014/main" id="{DD53A68D-ABAC-FEEF-03CD-3BCB016C98CF}"/>
                  </a:ext>
                </a:extLst>
              </p:cNvPr>
              <p:cNvSpPr txBox="1">
                <a:spLocks noRot="1" noChangeAspect="1" noMove="1" noResize="1" noEditPoints="1" noAdjustHandles="1" noChangeArrowheads="1" noChangeShapeType="1" noTextEdit="1"/>
              </p:cNvSpPr>
              <p:nvPr/>
            </p:nvSpPr>
            <p:spPr>
              <a:xfrm>
                <a:off x="3478476" y="2367837"/>
                <a:ext cx="637867" cy="461665"/>
              </a:xfrm>
              <a:prstGeom prst="rect">
                <a:avLst/>
              </a:prstGeom>
              <a:blipFill>
                <a:blip r:embed="rId8"/>
                <a:stretch>
                  <a:fillRect b="-2703"/>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051420B6-AEAE-CB26-02D8-06D06E342F9B}"/>
              </a:ext>
            </a:extLst>
          </p:cNvPr>
          <p:cNvCxnSpPr>
            <a:cxnSpLocks/>
          </p:cNvCxnSpPr>
          <p:nvPr/>
        </p:nvCxnSpPr>
        <p:spPr>
          <a:xfrm flipV="1">
            <a:off x="2779303" y="3219311"/>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BC9EB88-6E8B-4285-4640-34C229F648C8}"/>
              </a:ext>
            </a:extLst>
          </p:cNvPr>
          <p:cNvCxnSpPr>
            <a:cxnSpLocks/>
          </p:cNvCxnSpPr>
          <p:nvPr/>
        </p:nvCxnSpPr>
        <p:spPr>
          <a:xfrm flipV="1">
            <a:off x="2779302" y="4971763"/>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5A92116A-C126-E800-36A7-49C5850F085E}"/>
              </a:ext>
            </a:extLst>
          </p:cNvPr>
          <p:cNvGrpSpPr/>
          <p:nvPr/>
        </p:nvGrpSpPr>
        <p:grpSpPr>
          <a:xfrm>
            <a:off x="5560606" y="2821494"/>
            <a:ext cx="342900" cy="3071812"/>
            <a:chOff x="1714501" y="1814513"/>
            <a:chExt cx="342900" cy="3071812"/>
          </a:xfrm>
        </p:grpSpPr>
        <p:sp>
          <p:nvSpPr>
            <p:cNvPr id="67" name="Rectangle 66">
              <a:extLst>
                <a:ext uri="{FF2B5EF4-FFF2-40B4-BE49-F238E27FC236}">
                  <a16:creationId xmlns:a16="http://schemas.microsoft.com/office/drawing/2014/main" id="{F8F2844D-424D-16B8-DD89-F7099D5D4B86}"/>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68" name="Rectangle 67">
              <a:extLst>
                <a:ext uri="{FF2B5EF4-FFF2-40B4-BE49-F238E27FC236}">
                  <a16:creationId xmlns:a16="http://schemas.microsoft.com/office/drawing/2014/main" id="{9471182B-F85D-B0F2-8E08-EF76FB1626F8}"/>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69" name="Alternate Process 68">
                <a:extLst>
                  <a:ext uri="{FF2B5EF4-FFF2-40B4-BE49-F238E27FC236}">
                    <a16:creationId xmlns:a16="http://schemas.microsoft.com/office/drawing/2014/main" id="{F0192A87-E709-8F96-ADF8-65850E43A782}"/>
                  </a:ext>
                </a:extLst>
              </p:cNvPr>
              <p:cNvSpPr/>
              <p:nvPr/>
            </p:nvSpPr>
            <p:spPr>
              <a:xfrm>
                <a:off x="6475004" y="2821494"/>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69" name="Alternate Process 68">
                <a:extLst>
                  <a:ext uri="{FF2B5EF4-FFF2-40B4-BE49-F238E27FC236}">
                    <a16:creationId xmlns:a16="http://schemas.microsoft.com/office/drawing/2014/main" id="{F0192A87-E709-8F96-ADF8-65850E43A782}"/>
                  </a:ext>
                </a:extLst>
              </p:cNvPr>
              <p:cNvSpPr>
                <a:spLocks noRot="1" noChangeAspect="1" noMove="1" noResize="1" noEditPoints="1" noAdjustHandles="1" noChangeArrowheads="1" noChangeShapeType="1" noTextEdit="1"/>
              </p:cNvSpPr>
              <p:nvPr/>
            </p:nvSpPr>
            <p:spPr>
              <a:xfrm>
                <a:off x="6475004" y="2821494"/>
                <a:ext cx="342900" cy="3071812"/>
              </a:xfrm>
              <a:prstGeom prst="flowChartAlternateProcess">
                <a:avLst/>
              </a:prstGeom>
              <a:blipFill>
                <a:blip r:embed="rId9"/>
                <a:stretch>
                  <a:fillRect l="-3448"/>
                </a:stretch>
              </a:blipFill>
              <a:ln>
                <a:solidFill>
                  <a:schemeClr val="tx1"/>
                </a:solidFill>
              </a:ln>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53C8A2BA-E68E-C236-D9D6-E7F915A58499}"/>
              </a:ext>
            </a:extLst>
          </p:cNvPr>
          <p:cNvCxnSpPr>
            <a:cxnSpLocks/>
          </p:cNvCxnSpPr>
          <p:nvPr/>
        </p:nvCxnSpPr>
        <p:spPr>
          <a:xfrm>
            <a:off x="5903506" y="3223315"/>
            <a:ext cx="165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B506ED3-B37F-2782-A10B-C2813F61AF12}"/>
              </a:ext>
            </a:extLst>
          </p:cNvPr>
          <p:cNvSpPr txBox="1"/>
          <p:nvPr/>
        </p:nvSpPr>
        <p:spPr>
          <a:xfrm>
            <a:off x="5939251" y="2980013"/>
            <a:ext cx="490840" cy="461665"/>
          </a:xfrm>
          <a:prstGeom prst="rect">
            <a:avLst/>
          </a:prstGeom>
          <a:noFill/>
        </p:spPr>
        <p:txBody>
          <a:bodyPr wrap="none" rtlCol="0">
            <a:spAutoFit/>
          </a:bodyPr>
          <a:lstStyle/>
          <a:p>
            <a:pPr algn="l"/>
            <a:r>
              <a:rPr lang="en-US" sz="2400" dirty="0">
                <a:latin typeface="Candara" panose="020E0502030303020204" pitchFamily="34" charset="0"/>
              </a:rPr>
              <a:t>⊕</a:t>
            </a:r>
          </a:p>
        </p:txBody>
      </p:sp>
      <p:cxnSp>
        <p:nvCxnSpPr>
          <p:cNvPr id="72" name="Straight Connector 71">
            <a:extLst>
              <a:ext uri="{FF2B5EF4-FFF2-40B4-BE49-F238E27FC236}">
                <a16:creationId xmlns:a16="http://schemas.microsoft.com/office/drawing/2014/main" id="{351A3D58-480F-D08D-D8BB-E2D6F6B8A9E8}"/>
              </a:ext>
            </a:extLst>
          </p:cNvPr>
          <p:cNvCxnSpPr>
            <a:cxnSpLocks/>
          </p:cNvCxnSpPr>
          <p:nvPr/>
        </p:nvCxnSpPr>
        <p:spPr>
          <a:xfrm>
            <a:off x="6300281" y="3227319"/>
            <a:ext cx="172191"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F502590-1A62-EE7B-1975-E786CB2AE0E2}"/>
              </a:ext>
            </a:extLst>
          </p:cNvPr>
          <p:cNvCxnSpPr>
            <a:cxnSpLocks/>
          </p:cNvCxnSpPr>
          <p:nvPr/>
        </p:nvCxnSpPr>
        <p:spPr>
          <a:xfrm>
            <a:off x="5903506" y="4972776"/>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FFBA450-E4C3-6CE7-7538-5D53F79B8D47}"/>
              </a:ext>
            </a:extLst>
          </p:cNvPr>
          <p:cNvCxnSpPr>
            <a:cxnSpLocks/>
          </p:cNvCxnSpPr>
          <p:nvPr/>
        </p:nvCxnSpPr>
        <p:spPr>
          <a:xfrm>
            <a:off x="6175880" y="2821494"/>
            <a:ext cx="0" cy="2911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748F923E-2483-B83B-7B5D-B50926DE977E}"/>
                  </a:ext>
                </a:extLst>
              </p:cNvPr>
              <p:cNvSpPr txBox="1"/>
              <p:nvPr/>
            </p:nvSpPr>
            <p:spPr>
              <a:xfrm>
                <a:off x="5932082" y="2367837"/>
                <a:ext cx="6663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𝑀</m:t>
                          </m:r>
                        </m:e>
                        <m:sub>
                          <m:r>
                            <a:rPr lang="en-US" sz="2400" b="0" i="1" smtClean="0">
                              <a:solidFill>
                                <a:schemeClr val="accent1">
                                  <a:lumMod val="50000"/>
                                </a:schemeClr>
                              </a:solidFill>
                              <a:latin typeface="Cambria Math" panose="02040503050406030204" pitchFamily="18" charset="0"/>
                            </a:rPr>
                            <m:t>𝐵</m:t>
                          </m:r>
                        </m:sub>
                      </m:sSub>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75" name="TextBox 74">
                <a:extLst>
                  <a:ext uri="{FF2B5EF4-FFF2-40B4-BE49-F238E27FC236}">
                    <a16:creationId xmlns:a16="http://schemas.microsoft.com/office/drawing/2014/main" id="{748F923E-2483-B83B-7B5D-B50926DE977E}"/>
                  </a:ext>
                </a:extLst>
              </p:cNvPr>
              <p:cNvSpPr txBox="1">
                <a:spLocks noRot="1" noChangeAspect="1" noMove="1" noResize="1" noEditPoints="1" noAdjustHandles="1" noChangeArrowheads="1" noChangeShapeType="1" noTextEdit="1"/>
              </p:cNvSpPr>
              <p:nvPr/>
            </p:nvSpPr>
            <p:spPr>
              <a:xfrm>
                <a:off x="5932082" y="2367837"/>
                <a:ext cx="666336" cy="461665"/>
              </a:xfrm>
              <a:prstGeom prst="rect">
                <a:avLst/>
              </a:prstGeom>
              <a:blipFill>
                <a:blip r:embed="rId10"/>
                <a:stretch>
                  <a:fillRect b="-2703"/>
                </a:stretch>
              </a:blipFill>
            </p:spPr>
            <p:txBody>
              <a:bodyPr/>
              <a:lstStyle/>
              <a:p>
                <a:r>
                  <a:rPr lang="en-US">
                    <a:noFill/>
                  </a:rPr>
                  <a:t> </a:t>
                </a:r>
              </a:p>
            </p:txBody>
          </p:sp>
        </mc:Fallback>
      </mc:AlternateContent>
      <p:sp>
        <p:nvSpPr>
          <p:cNvPr id="76" name="Left Brace 75">
            <a:extLst>
              <a:ext uri="{FF2B5EF4-FFF2-40B4-BE49-F238E27FC236}">
                <a16:creationId xmlns:a16="http://schemas.microsoft.com/office/drawing/2014/main" id="{F116C62E-9DE1-0427-F191-C430D4843725}"/>
              </a:ext>
            </a:extLst>
          </p:cNvPr>
          <p:cNvSpPr/>
          <p:nvPr/>
        </p:nvSpPr>
        <p:spPr>
          <a:xfrm>
            <a:off x="1235027" y="2821493"/>
            <a:ext cx="132743" cy="122872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sp>
        <p:nvSpPr>
          <p:cNvPr id="77" name="Left Brace 76">
            <a:extLst>
              <a:ext uri="{FF2B5EF4-FFF2-40B4-BE49-F238E27FC236}">
                <a16:creationId xmlns:a16="http://schemas.microsoft.com/office/drawing/2014/main" id="{19729898-B337-922D-CF9A-ED55845DC334}"/>
              </a:ext>
            </a:extLst>
          </p:cNvPr>
          <p:cNvSpPr/>
          <p:nvPr/>
        </p:nvSpPr>
        <p:spPr>
          <a:xfrm>
            <a:off x="1232098" y="4050218"/>
            <a:ext cx="132743" cy="18430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cxnSp>
        <p:nvCxnSpPr>
          <p:cNvPr id="79" name="Straight Connector 78">
            <a:extLst>
              <a:ext uri="{FF2B5EF4-FFF2-40B4-BE49-F238E27FC236}">
                <a16:creationId xmlns:a16="http://schemas.microsoft.com/office/drawing/2014/main" id="{80FEBD39-9E24-F68F-CED6-72F6D9DDC228}"/>
              </a:ext>
            </a:extLst>
          </p:cNvPr>
          <p:cNvCxnSpPr/>
          <p:nvPr/>
        </p:nvCxnSpPr>
        <p:spPr>
          <a:xfrm>
            <a:off x="7121462" y="2288984"/>
            <a:ext cx="0" cy="44255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B1AA74A3-386C-2FDB-620D-75CE98BC6F07}"/>
              </a:ext>
            </a:extLst>
          </p:cNvPr>
          <p:cNvGrpSpPr/>
          <p:nvPr/>
        </p:nvGrpSpPr>
        <p:grpSpPr>
          <a:xfrm>
            <a:off x="7431792" y="2821492"/>
            <a:ext cx="342900" cy="3071812"/>
            <a:chOff x="1714501" y="1814513"/>
            <a:chExt cx="342900" cy="3071812"/>
          </a:xfrm>
        </p:grpSpPr>
        <p:sp>
          <p:nvSpPr>
            <p:cNvPr id="81" name="Rectangle 80">
              <a:extLst>
                <a:ext uri="{FF2B5EF4-FFF2-40B4-BE49-F238E27FC236}">
                  <a16:creationId xmlns:a16="http://schemas.microsoft.com/office/drawing/2014/main" id="{7791B026-0E08-4C61-7CD1-60E5344D0887}"/>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82" name="Rectangle 81">
              <a:extLst>
                <a:ext uri="{FF2B5EF4-FFF2-40B4-BE49-F238E27FC236}">
                  <a16:creationId xmlns:a16="http://schemas.microsoft.com/office/drawing/2014/main" id="{20A2BC86-AFCA-81B8-30B8-0DC66FDD4174}"/>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83" name="Alternate Process 82">
                <a:extLst>
                  <a:ext uri="{FF2B5EF4-FFF2-40B4-BE49-F238E27FC236}">
                    <a16:creationId xmlns:a16="http://schemas.microsoft.com/office/drawing/2014/main" id="{CEAE3684-1609-3D7D-483D-950A9979B310}"/>
                  </a:ext>
                </a:extLst>
              </p:cNvPr>
              <p:cNvSpPr/>
              <p:nvPr/>
            </p:nvSpPr>
            <p:spPr>
              <a:xfrm>
                <a:off x="8346190" y="2821492"/>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83" name="Alternate Process 82">
                <a:extLst>
                  <a:ext uri="{FF2B5EF4-FFF2-40B4-BE49-F238E27FC236}">
                    <a16:creationId xmlns:a16="http://schemas.microsoft.com/office/drawing/2014/main" id="{CEAE3684-1609-3D7D-483D-950A9979B310}"/>
                  </a:ext>
                </a:extLst>
              </p:cNvPr>
              <p:cNvSpPr>
                <a:spLocks noRot="1" noChangeAspect="1" noMove="1" noResize="1" noEditPoints="1" noAdjustHandles="1" noChangeArrowheads="1" noChangeShapeType="1" noTextEdit="1"/>
              </p:cNvSpPr>
              <p:nvPr/>
            </p:nvSpPr>
            <p:spPr>
              <a:xfrm>
                <a:off x="8346190" y="2821492"/>
                <a:ext cx="342900" cy="3071812"/>
              </a:xfrm>
              <a:prstGeom prst="flowChartAlternateProcess">
                <a:avLst/>
              </a:prstGeom>
              <a:blipFill>
                <a:blip r:embed="rId11"/>
                <a:stretch>
                  <a:fillRect/>
                </a:stretch>
              </a:blipFill>
              <a:ln>
                <a:solidFill>
                  <a:schemeClr val="tx1"/>
                </a:solidFill>
              </a:ln>
            </p:spPr>
            <p:txBody>
              <a:bodyPr/>
              <a:lstStyle/>
              <a:p>
                <a:r>
                  <a:rPr lang="en-US">
                    <a:noFill/>
                  </a:rPr>
                  <a:t> </a:t>
                </a:r>
              </a:p>
            </p:txBody>
          </p:sp>
        </mc:Fallback>
      </mc:AlternateContent>
      <p:cxnSp>
        <p:nvCxnSpPr>
          <p:cNvPr id="86" name="Straight Connector 85">
            <a:extLst>
              <a:ext uri="{FF2B5EF4-FFF2-40B4-BE49-F238E27FC236}">
                <a16:creationId xmlns:a16="http://schemas.microsoft.com/office/drawing/2014/main" id="{A32AB9D0-18F4-7152-7A57-7E2651A8A8EC}"/>
              </a:ext>
            </a:extLst>
          </p:cNvPr>
          <p:cNvCxnSpPr>
            <a:cxnSpLocks/>
          </p:cNvCxnSpPr>
          <p:nvPr/>
        </p:nvCxnSpPr>
        <p:spPr>
          <a:xfrm>
            <a:off x="7774692" y="3232082"/>
            <a:ext cx="568966" cy="4256"/>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9EE6AA2-B1CC-1DF4-DA67-0CB8924E40AA}"/>
              </a:ext>
            </a:extLst>
          </p:cNvPr>
          <p:cNvCxnSpPr>
            <a:cxnSpLocks/>
          </p:cNvCxnSpPr>
          <p:nvPr/>
        </p:nvCxnSpPr>
        <p:spPr>
          <a:xfrm>
            <a:off x="7774692" y="4972774"/>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BE4BEE-BEFF-8A3A-A885-8AA5B02673CD}"/>
              </a:ext>
            </a:extLst>
          </p:cNvPr>
          <p:cNvCxnSpPr>
            <a:cxnSpLocks/>
          </p:cNvCxnSpPr>
          <p:nvPr/>
        </p:nvCxnSpPr>
        <p:spPr>
          <a:xfrm flipV="1">
            <a:off x="8007132" y="2821492"/>
            <a:ext cx="0" cy="41059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E41C9E6-EBE5-FF03-74FC-8847DC028CC7}"/>
                  </a:ext>
                </a:extLst>
              </p:cNvPr>
              <p:cNvSpPr txBox="1"/>
              <p:nvPr/>
            </p:nvSpPr>
            <p:spPr>
              <a:xfrm>
                <a:off x="7768874" y="2327144"/>
                <a:ext cx="56117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𝑍</m:t>
                          </m:r>
                        </m:e>
                        <m:sub>
                          <m:r>
                            <a:rPr lang="en-US" sz="2400" b="0" i="1" smtClean="0">
                              <a:solidFill>
                                <a:schemeClr val="accent1">
                                  <a:lumMod val="50000"/>
                                </a:schemeClr>
                              </a:solidFill>
                              <a:latin typeface="Cambria Math" panose="02040503050406030204" pitchFamily="18" charset="0"/>
                            </a:rPr>
                            <m:t>1</m:t>
                          </m:r>
                        </m:sub>
                      </m:sSub>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92" name="TextBox 91">
                <a:extLst>
                  <a:ext uri="{FF2B5EF4-FFF2-40B4-BE49-F238E27FC236}">
                    <a16:creationId xmlns:a16="http://schemas.microsoft.com/office/drawing/2014/main" id="{1E41C9E6-EBE5-FF03-74FC-8847DC028CC7}"/>
                  </a:ext>
                </a:extLst>
              </p:cNvPr>
              <p:cNvSpPr txBox="1">
                <a:spLocks noRot="1" noChangeAspect="1" noMove="1" noResize="1" noEditPoints="1" noAdjustHandles="1" noChangeArrowheads="1" noChangeShapeType="1" noTextEdit="1"/>
              </p:cNvSpPr>
              <p:nvPr/>
            </p:nvSpPr>
            <p:spPr>
              <a:xfrm>
                <a:off x="7768874" y="2327144"/>
                <a:ext cx="561179" cy="461665"/>
              </a:xfrm>
              <a:prstGeom prst="rect">
                <a:avLst/>
              </a:prstGeom>
              <a:blipFill>
                <a:blip r:embed="rId12"/>
                <a:stretch>
                  <a:fillRect b="-2703"/>
                </a:stretch>
              </a:blipFill>
            </p:spPr>
            <p:txBody>
              <a:bodyPr/>
              <a:lstStyle/>
              <a:p>
                <a:r>
                  <a:rPr lang="en-US">
                    <a:noFill/>
                  </a:rPr>
                  <a:t> </a:t>
                </a:r>
              </a:p>
            </p:txBody>
          </p:sp>
        </mc:Fallback>
      </mc:AlternateContent>
      <p:cxnSp>
        <p:nvCxnSpPr>
          <p:cNvPr id="93" name="Straight Connector 92">
            <a:extLst>
              <a:ext uri="{FF2B5EF4-FFF2-40B4-BE49-F238E27FC236}">
                <a16:creationId xmlns:a16="http://schemas.microsoft.com/office/drawing/2014/main" id="{4BEE9E38-493E-F894-5C16-2CC9294A1F6E}"/>
              </a:ext>
            </a:extLst>
          </p:cNvPr>
          <p:cNvCxnSpPr>
            <a:cxnSpLocks/>
          </p:cNvCxnSpPr>
          <p:nvPr/>
        </p:nvCxnSpPr>
        <p:spPr>
          <a:xfrm flipV="1">
            <a:off x="4362288" y="3215559"/>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A53DADC-3BFC-D514-6DCD-43778ED673C8}"/>
              </a:ext>
            </a:extLst>
          </p:cNvPr>
          <p:cNvCxnSpPr>
            <a:cxnSpLocks/>
          </p:cNvCxnSpPr>
          <p:nvPr/>
        </p:nvCxnSpPr>
        <p:spPr>
          <a:xfrm flipV="1">
            <a:off x="4370944" y="4968011"/>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3DA7E7C-1060-479E-760F-1AFFEC5DE629}"/>
              </a:ext>
            </a:extLst>
          </p:cNvPr>
          <p:cNvCxnSpPr>
            <a:cxnSpLocks/>
          </p:cNvCxnSpPr>
          <p:nvPr/>
        </p:nvCxnSpPr>
        <p:spPr>
          <a:xfrm flipV="1">
            <a:off x="5229149" y="3207551"/>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ECD5CBF-E8D9-6F22-1AF3-F3AC969FA951}"/>
              </a:ext>
            </a:extLst>
          </p:cNvPr>
          <p:cNvCxnSpPr>
            <a:cxnSpLocks/>
          </p:cNvCxnSpPr>
          <p:nvPr/>
        </p:nvCxnSpPr>
        <p:spPr>
          <a:xfrm flipV="1">
            <a:off x="5237805" y="4960003"/>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2B88E984-BEB4-8D9B-FE04-DF9859B90A04}"/>
                  </a:ext>
                </a:extLst>
              </p:cNvPr>
              <p:cNvSpPr txBox="1"/>
              <p:nvPr/>
            </p:nvSpPr>
            <p:spPr>
              <a:xfrm>
                <a:off x="4709037" y="4003974"/>
                <a:ext cx="48282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latin typeface="Candara" panose="020E0502030303020204" pitchFamily="34" charset="0"/>
                </a:endParaRPr>
              </a:p>
            </p:txBody>
          </p:sp>
        </mc:Choice>
        <mc:Fallback xmlns="">
          <p:sp>
            <p:nvSpPr>
              <p:cNvPr id="97" name="TextBox 96">
                <a:extLst>
                  <a:ext uri="{FF2B5EF4-FFF2-40B4-BE49-F238E27FC236}">
                    <a16:creationId xmlns:a16="http://schemas.microsoft.com/office/drawing/2014/main" id="{2B88E984-BEB4-8D9B-FE04-DF9859B90A04}"/>
                  </a:ext>
                </a:extLst>
              </p:cNvPr>
              <p:cNvSpPr txBox="1">
                <a:spLocks noRot="1" noChangeAspect="1" noMove="1" noResize="1" noEditPoints="1" noAdjustHandles="1" noChangeArrowheads="1" noChangeShapeType="1" noTextEdit="1"/>
              </p:cNvSpPr>
              <p:nvPr/>
            </p:nvSpPr>
            <p:spPr>
              <a:xfrm>
                <a:off x="4709037" y="4003974"/>
                <a:ext cx="482824" cy="461665"/>
              </a:xfrm>
              <a:prstGeom prst="rect">
                <a:avLst/>
              </a:prstGeom>
              <a:blipFill>
                <a:blip r:embed="rId13"/>
                <a:stretch>
                  <a:fillRect/>
                </a:stretch>
              </a:blipFill>
            </p:spPr>
            <p:txBody>
              <a:bodyPr/>
              <a:lstStyle/>
              <a:p>
                <a:r>
                  <a:rPr lang="en-US">
                    <a:noFill/>
                  </a:rPr>
                  <a:t> </a:t>
                </a:r>
              </a:p>
            </p:txBody>
          </p:sp>
        </mc:Fallback>
      </mc:AlternateContent>
      <p:cxnSp>
        <p:nvCxnSpPr>
          <p:cNvPr id="98" name="Straight Connector 97">
            <a:extLst>
              <a:ext uri="{FF2B5EF4-FFF2-40B4-BE49-F238E27FC236}">
                <a16:creationId xmlns:a16="http://schemas.microsoft.com/office/drawing/2014/main" id="{2FD55532-FF35-8077-917B-548B733D63D8}"/>
              </a:ext>
            </a:extLst>
          </p:cNvPr>
          <p:cNvCxnSpPr>
            <a:cxnSpLocks/>
          </p:cNvCxnSpPr>
          <p:nvPr/>
        </p:nvCxnSpPr>
        <p:spPr>
          <a:xfrm>
            <a:off x="8686475" y="3236338"/>
            <a:ext cx="3410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C9388B3-83CD-19A2-C3D1-8683B7FDC9CE}"/>
              </a:ext>
            </a:extLst>
          </p:cNvPr>
          <p:cNvCxnSpPr>
            <a:cxnSpLocks/>
          </p:cNvCxnSpPr>
          <p:nvPr/>
        </p:nvCxnSpPr>
        <p:spPr>
          <a:xfrm flipV="1">
            <a:off x="8699844" y="4980782"/>
            <a:ext cx="327697"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67E7A578-5D6E-C9D5-8617-C5792BC2596A}"/>
              </a:ext>
            </a:extLst>
          </p:cNvPr>
          <p:cNvGrpSpPr/>
          <p:nvPr/>
        </p:nvGrpSpPr>
        <p:grpSpPr>
          <a:xfrm>
            <a:off x="9032756" y="2821492"/>
            <a:ext cx="342900" cy="3071812"/>
            <a:chOff x="1714501" y="1814513"/>
            <a:chExt cx="342900" cy="3071812"/>
          </a:xfrm>
        </p:grpSpPr>
        <p:sp>
          <p:nvSpPr>
            <p:cNvPr id="101" name="Rectangle 100">
              <a:extLst>
                <a:ext uri="{FF2B5EF4-FFF2-40B4-BE49-F238E27FC236}">
                  <a16:creationId xmlns:a16="http://schemas.microsoft.com/office/drawing/2014/main" id="{70D54684-0D7F-CE14-7640-2FC25C32C9C4}"/>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02" name="Rectangle 101">
              <a:extLst>
                <a:ext uri="{FF2B5EF4-FFF2-40B4-BE49-F238E27FC236}">
                  <a16:creationId xmlns:a16="http://schemas.microsoft.com/office/drawing/2014/main" id="{EA7C2036-FD0A-AAFA-A505-64518E462117}"/>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103" name="Alternate Process 102">
                <a:extLst>
                  <a:ext uri="{FF2B5EF4-FFF2-40B4-BE49-F238E27FC236}">
                    <a16:creationId xmlns:a16="http://schemas.microsoft.com/office/drawing/2014/main" id="{C37379D7-A408-173F-3CC4-E585AE27AFE1}"/>
                  </a:ext>
                </a:extLst>
              </p:cNvPr>
              <p:cNvSpPr/>
              <p:nvPr/>
            </p:nvSpPr>
            <p:spPr>
              <a:xfrm>
                <a:off x="9947154" y="2821492"/>
                <a:ext cx="342900" cy="307181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03" name="Alternate Process 102">
                <a:extLst>
                  <a:ext uri="{FF2B5EF4-FFF2-40B4-BE49-F238E27FC236}">
                    <a16:creationId xmlns:a16="http://schemas.microsoft.com/office/drawing/2014/main" id="{C37379D7-A408-173F-3CC4-E585AE27AFE1}"/>
                  </a:ext>
                </a:extLst>
              </p:cNvPr>
              <p:cNvSpPr>
                <a:spLocks noRot="1" noChangeAspect="1" noMove="1" noResize="1" noEditPoints="1" noAdjustHandles="1" noChangeArrowheads="1" noChangeShapeType="1" noTextEdit="1"/>
              </p:cNvSpPr>
              <p:nvPr/>
            </p:nvSpPr>
            <p:spPr>
              <a:xfrm>
                <a:off x="9947154" y="2821492"/>
                <a:ext cx="342900" cy="3071812"/>
              </a:xfrm>
              <a:prstGeom prst="flowChartAlternateProcess">
                <a:avLst/>
              </a:prstGeom>
              <a:blipFill>
                <a:blip r:embed="rId14"/>
                <a:stretch>
                  <a:fillRect l="-3448"/>
                </a:stretch>
              </a:blipFill>
              <a:ln>
                <a:solidFill>
                  <a:schemeClr val="tx1"/>
                </a:solidFill>
              </a:ln>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4F3D00D0-3E1F-2420-1516-D01B4FA580B0}"/>
              </a:ext>
            </a:extLst>
          </p:cNvPr>
          <p:cNvCxnSpPr>
            <a:cxnSpLocks/>
          </p:cNvCxnSpPr>
          <p:nvPr/>
        </p:nvCxnSpPr>
        <p:spPr>
          <a:xfrm>
            <a:off x="9375656" y="3227317"/>
            <a:ext cx="568966" cy="2382"/>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4F9407-BF2A-4529-E7E6-B30649ACAACA}"/>
              </a:ext>
            </a:extLst>
          </p:cNvPr>
          <p:cNvCxnSpPr>
            <a:cxnSpLocks/>
          </p:cNvCxnSpPr>
          <p:nvPr/>
        </p:nvCxnSpPr>
        <p:spPr>
          <a:xfrm>
            <a:off x="9375656" y="4972774"/>
            <a:ext cx="56896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934FB04-C311-DE90-4775-D1F465A8B752}"/>
              </a:ext>
            </a:extLst>
          </p:cNvPr>
          <p:cNvCxnSpPr>
            <a:cxnSpLocks/>
          </p:cNvCxnSpPr>
          <p:nvPr/>
        </p:nvCxnSpPr>
        <p:spPr>
          <a:xfrm flipV="1">
            <a:off x="9608096" y="2821492"/>
            <a:ext cx="0" cy="41059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49534E7-FBD9-C966-6AF7-A65E9157371D}"/>
              </a:ext>
            </a:extLst>
          </p:cNvPr>
          <p:cNvCxnSpPr>
            <a:cxnSpLocks/>
          </p:cNvCxnSpPr>
          <p:nvPr/>
        </p:nvCxnSpPr>
        <p:spPr>
          <a:xfrm flipV="1">
            <a:off x="10287439" y="3228330"/>
            <a:ext cx="327697" cy="8008"/>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808944C-1384-6FF3-926F-B6B9CF1B22AE}"/>
              </a:ext>
            </a:extLst>
          </p:cNvPr>
          <p:cNvCxnSpPr>
            <a:cxnSpLocks/>
          </p:cNvCxnSpPr>
          <p:nvPr/>
        </p:nvCxnSpPr>
        <p:spPr>
          <a:xfrm flipV="1">
            <a:off x="10287438" y="4975767"/>
            <a:ext cx="327697" cy="8008"/>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0C9F680A-9BB3-80CD-B1CF-A1222A1250CE}"/>
                  </a:ext>
                </a:extLst>
              </p:cNvPr>
              <p:cNvSpPr txBox="1"/>
              <p:nvPr/>
            </p:nvSpPr>
            <p:spPr>
              <a:xfrm>
                <a:off x="9328249" y="2327144"/>
                <a:ext cx="56829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𝑍</m:t>
                          </m:r>
                        </m:e>
                        <m:sub>
                          <m:r>
                            <a:rPr lang="en-US" sz="2400" b="0" i="1" smtClean="0">
                              <a:solidFill>
                                <a:schemeClr val="accent1">
                                  <a:lumMod val="50000"/>
                                </a:schemeClr>
                              </a:solidFill>
                              <a:latin typeface="Cambria Math" panose="02040503050406030204" pitchFamily="18" charset="0"/>
                            </a:rPr>
                            <m:t>2</m:t>
                          </m:r>
                        </m:sub>
                      </m:sSub>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109" name="TextBox 108">
                <a:extLst>
                  <a:ext uri="{FF2B5EF4-FFF2-40B4-BE49-F238E27FC236}">
                    <a16:creationId xmlns:a16="http://schemas.microsoft.com/office/drawing/2014/main" id="{0C9F680A-9BB3-80CD-B1CF-A1222A1250CE}"/>
                  </a:ext>
                </a:extLst>
              </p:cNvPr>
              <p:cNvSpPr txBox="1">
                <a:spLocks noRot="1" noChangeAspect="1" noMove="1" noResize="1" noEditPoints="1" noAdjustHandles="1" noChangeArrowheads="1" noChangeShapeType="1" noTextEdit="1"/>
              </p:cNvSpPr>
              <p:nvPr/>
            </p:nvSpPr>
            <p:spPr>
              <a:xfrm>
                <a:off x="9328249" y="2327144"/>
                <a:ext cx="568296" cy="461665"/>
              </a:xfrm>
              <a:prstGeom prst="rect">
                <a:avLst/>
              </a:prstGeom>
              <a:blipFill>
                <a:blip r:embed="rId15"/>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B48398B9-9094-CDF3-0E3E-908CC2D55A60}"/>
                  </a:ext>
                </a:extLst>
              </p:cNvPr>
              <p:cNvSpPr txBox="1"/>
              <p:nvPr/>
            </p:nvSpPr>
            <p:spPr>
              <a:xfrm>
                <a:off x="10861552" y="4008737"/>
                <a:ext cx="48282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latin typeface="Candara" panose="020E0502030303020204" pitchFamily="34" charset="0"/>
                </a:endParaRPr>
              </a:p>
            </p:txBody>
          </p:sp>
        </mc:Choice>
        <mc:Fallback xmlns="">
          <p:sp>
            <p:nvSpPr>
              <p:cNvPr id="110" name="TextBox 109">
                <a:extLst>
                  <a:ext uri="{FF2B5EF4-FFF2-40B4-BE49-F238E27FC236}">
                    <a16:creationId xmlns:a16="http://schemas.microsoft.com/office/drawing/2014/main" id="{B48398B9-9094-CDF3-0E3E-908CC2D55A60}"/>
                  </a:ext>
                </a:extLst>
              </p:cNvPr>
              <p:cNvSpPr txBox="1">
                <a:spLocks noRot="1" noChangeAspect="1" noMove="1" noResize="1" noEditPoints="1" noAdjustHandles="1" noChangeArrowheads="1" noChangeShapeType="1" noTextEdit="1"/>
              </p:cNvSpPr>
              <p:nvPr/>
            </p:nvSpPr>
            <p:spPr>
              <a:xfrm>
                <a:off x="10861552" y="4008737"/>
                <a:ext cx="482824" cy="461665"/>
              </a:xfrm>
              <a:prstGeom prst="rect">
                <a:avLst/>
              </a:prstGeom>
              <a:blipFill>
                <a:blip r:embed="rId16"/>
                <a:stretch>
                  <a:fillRect/>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3AA05392-05CD-5A25-A0C8-96BC61D84B4F}"/>
              </a:ext>
            </a:extLst>
          </p:cNvPr>
          <p:cNvCxnSpPr>
            <a:cxnSpLocks/>
          </p:cNvCxnSpPr>
          <p:nvPr/>
        </p:nvCxnSpPr>
        <p:spPr>
          <a:xfrm>
            <a:off x="6811133" y="3239369"/>
            <a:ext cx="620659"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B3F3B8A-38BC-9408-D3EE-9F00B6548AAB}"/>
              </a:ext>
            </a:extLst>
          </p:cNvPr>
          <p:cNvCxnSpPr>
            <a:cxnSpLocks/>
            <a:endCxn id="82" idx="1"/>
          </p:cNvCxnSpPr>
          <p:nvPr/>
        </p:nvCxnSpPr>
        <p:spPr>
          <a:xfrm flipV="1">
            <a:off x="6824502" y="4971761"/>
            <a:ext cx="60729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EB0F0AF0-BDA3-30CC-1B19-499A6BC23016}"/>
                  </a:ext>
                </a:extLst>
              </p:cNvPr>
              <p:cNvSpPr txBox="1"/>
              <p:nvPr/>
            </p:nvSpPr>
            <p:spPr>
              <a:xfrm>
                <a:off x="805695" y="3207551"/>
                <a:ext cx="404598"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𝑟</m:t>
                      </m:r>
                    </m:oMath>
                  </m:oMathPara>
                </a14:m>
                <a:endParaRPr lang="en-US" sz="2400" dirty="0" err="1">
                  <a:solidFill>
                    <a:schemeClr val="accent1">
                      <a:lumMod val="50000"/>
                    </a:schemeClr>
                  </a:solidFill>
                  <a:latin typeface="Candara" panose="020E0502030303020204" pitchFamily="34" charset="0"/>
                </a:endParaRPr>
              </a:p>
            </p:txBody>
          </p:sp>
        </mc:Choice>
        <mc:Fallback xmlns="">
          <p:sp>
            <p:nvSpPr>
              <p:cNvPr id="116" name="TextBox 115">
                <a:extLst>
                  <a:ext uri="{FF2B5EF4-FFF2-40B4-BE49-F238E27FC236}">
                    <a16:creationId xmlns:a16="http://schemas.microsoft.com/office/drawing/2014/main" id="{EB0F0AF0-BDA3-30CC-1B19-499A6BC23016}"/>
                  </a:ext>
                </a:extLst>
              </p:cNvPr>
              <p:cNvSpPr txBox="1">
                <a:spLocks noRot="1" noChangeAspect="1" noMove="1" noResize="1" noEditPoints="1" noAdjustHandles="1" noChangeArrowheads="1" noChangeShapeType="1" noTextEdit="1"/>
              </p:cNvSpPr>
              <p:nvPr/>
            </p:nvSpPr>
            <p:spPr>
              <a:xfrm>
                <a:off x="805695" y="3207551"/>
                <a:ext cx="404598"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D76DFAF5-7ACD-0734-D2E9-833359030A1F}"/>
                  </a:ext>
                </a:extLst>
              </p:cNvPr>
              <p:cNvSpPr txBox="1"/>
              <p:nvPr/>
            </p:nvSpPr>
            <p:spPr>
              <a:xfrm>
                <a:off x="800100" y="4685073"/>
                <a:ext cx="404598"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𝑐</m:t>
                      </m:r>
                    </m:oMath>
                  </m:oMathPara>
                </a14:m>
                <a:endParaRPr lang="en-US" sz="2400" dirty="0" err="1">
                  <a:latin typeface="Candara" panose="020E0502030303020204" pitchFamily="34" charset="0"/>
                </a:endParaRPr>
              </a:p>
            </p:txBody>
          </p:sp>
        </mc:Choice>
        <mc:Fallback xmlns="">
          <p:sp>
            <p:nvSpPr>
              <p:cNvPr id="117" name="TextBox 116">
                <a:extLst>
                  <a:ext uri="{FF2B5EF4-FFF2-40B4-BE49-F238E27FC236}">
                    <a16:creationId xmlns:a16="http://schemas.microsoft.com/office/drawing/2014/main" id="{D76DFAF5-7ACD-0734-D2E9-833359030A1F}"/>
                  </a:ext>
                </a:extLst>
              </p:cNvPr>
              <p:cNvSpPr txBox="1">
                <a:spLocks noRot="1" noChangeAspect="1" noMove="1" noResize="1" noEditPoints="1" noAdjustHandles="1" noChangeArrowheads="1" noChangeShapeType="1" noTextEdit="1"/>
              </p:cNvSpPr>
              <p:nvPr/>
            </p:nvSpPr>
            <p:spPr>
              <a:xfrm>
                <a:off x="800100" y="4685073"/>
                <a:ext cx="404598" cy="461665"/>
              </a:xfrm>
              <a:prstGeom prst="rect">
                <a:avLst/>
              </a:prstGeom>
              <a:blipFill>
                <a:blip r:embed="rId18"/>
                <a:stretch>
                  <a:fillRect/>
                </a:stretch>
              </a:blipFill>
            </p:spPr>
            <p:txBody>
              <a:bodyPr/>
              <a:lstStyle/>
              <a:p>
                <a:r>
                  <a:rPr lang="en-US">
                    <a:noFill/>
                  </a:rPr>
                  <a:t> </a:t>
                </a:r>
              </a:p>
            </p:txBody>
          </p:sp>
        </mc:Fallback>
      </mc:AlternateContent>
      <p:sp>
        <p:nvSpPr>
          <p:cNvPr id="118" name="TextBox 117">
            <a:extLst>
              <a:ext uri="{FF2B5EF4-FFF2-40B4-BE49-F238E27FC236}">
                <a16:creationId xmlns:a16="http://schemas.microsoft.com/office/drawing/2014/main" id="{FF49E749-84E9-72E9-A3B7-7C1FAF0C6A14}"/>
              </a:ext>
            </a:extLst>
          </p:cNvPr>
          <p:cNvSpPr txBox="1"/>
          <p:nvPr/>
        </p:nvSpPr>
        <p:spPr>
          <a:xfrm>
            <a:off x="5103857" y="6259810"/>
            <a:ext cx="1603324" cy="461665"/>
          </a:xfrm>
          <a:prstGeom prst="rect">
            <a:avLst/>
          </a:prstGeom>
          <a:noFill/>
        </p:spPr>
        <p:txBody>
          <a:bodyPr wrap="none" rtlCol="0">
            <a:spAutoFit/>
          </a:bodyPr>
          <a:lstStyle/>
          <a:p>
            <a:pPr algn="l"/>
            <a:r>
              <a:rPr lang="en-US" sz="2400" dirty="0">
                <a:latin typeface="Candara" panose="020E0502030303020204" pitchFamily="34" charset="0"/>
              </a:rPr>
              <a:t>absorption</a:t>
            </a:r>
          </a:p>
        </p:txBody>
      </p:sp>
      <p:sp>
        <p:nvSpPr>
          <p:cNvPr id="119" name="TextBox 118">
            <a:extLst>
              <a:ext uri="{FF2B5EF4-FFF2-40B4-BE49-F238E27FC236}">
                <a16:creationId xmlns:a16="http://schemas.microsoft.com/office/drawing/2014/main" id="{CC9DAF04-3109-0481-AAFE-6E4BC894141A}"/>
              </a:ext>
            </a:extLst>
          </p:cNvPr>
          <p:cNvSpPr txBox="1"/>
          <p:nvPr/>
        </p:nvSpPr>
        <p:spPr>
          <a:xfrm>
            <a:off x="7418710" y="6242488"/>
            <a:ext cx="1507144" cy="461665"/>
          </a:xfrm>
          <a:prstGeom prst="rect">
            <a:avLst/>
          </a:prstGeom>
          <a:noFill/>
        </p:spPr>
        <p:txBody>
          <a:bodyPr wrap="none" rtlCol="0">
            <a:spAutoFit/>
          </a:bodyPr>
          <a:lstStyle/>
          <a:p>
            <a:pPr algn="l"/>
            <a:r>
              <a:rPr lang="en-US" sz="2400" dirty="0">
                <a:latin typeface="Candara" panose="020E0502030303020204" pitchFamily="34" charset="0"/>
              </a:rPr>
              <a:t>squeezing</a:t>
            </a:r>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1C2592B2-AFA5-EFD0-137F-82ED76D9499A}"/>
                  </a:ext>
                </a:extLst>
              </p:cNvPr>
              <p:cNvSpPr txBox="1"/>
              <p:nvPr/>
            </p:nvSpPr>
            <p:spPr>
              <a:xfrm>
                <a:off x="6386376" y="1655826"/>
                <a:ext cx="291746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2</m:t>
                          </m:r>
                        </m:sub>
                      </m:sSub>
                      <m:r>
                        <a:rPr lang="en-US" sz="2400" b="0" i="1" smtClean="0">
                          <a:solidFill>
                            <a:srgbClr val="002060"/>
                          </a:solidFill>
                          <a:latin typeface="Cambria Math" panose="02040503050406030204" pitchFamily="18" charset="0"/>
                        </a:rPr>
                        <m:t>…, </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𝐵</m:t>
                          </m:r>
                        </m:sub>
                      </m:sSub>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120" name="TextBox 119">
                <a:extLst>
                  <a:ext uri="{FF2B5EF4-FFF2-40B4-BE49-F238E27FC236}">
                    <a16:creationId xmlns:a16="http://schemas.microsoft.com/office/drawing/2014/main" id="{1C2592B2-AFA5-EFD0-137F-82ED76D9499A}"/>
                  </a:ext>
                </a:extLst>
              </p:cNvPr>
              <p:cNvSpPr txBox="1">
                <a:spLocks noRot="1" noChangeAspect="1" noMove="1" noResize="1" noEditPoints="1" noAdjustHandles="1" noChangeArrowheads="1" noChangeShapeType="1" noTextEdit="1"/>
              </p:cNvSpPr>
              <p:nvPr/>
            </p:nvSpPr>
            <p:spPr>
              <a:xfrm>
                <a:off x="6386376" y="1655826"/>
                <a:ext cx="2917465" cy="461665"/>
              </a:xfrm>
              <a:prstGeom prst="rect">
                <a:avLst/>
              </a:prstGeom>
              <a:blipFill>
                <a:blip r:embed="rId19"/>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BE66E97C-06AB-66AE-C85E-E039A1B9E223}"/>
                  </a:ext>
                </a:extLst>
              </p:cNvPr>
              <p:cNvSpPr txBox="1"/>
              <p:nvPr/>
            </p:nvSpPr>
            <p:spPr>
              <a:xfrm>
                <a:off x="768301" y="1699516"/>
                <a:ext cx="168616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𝑆</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𝑝</m:t>
                          </m:r>
                        </m:e>
                        <m:sub>
                          <m:r>
                            <m:rPr>
                              <m:sty m:val="p"/>
                            </m:rPr>
                            <a:rPr lang="en-US" sz="2400" b="0" i="0" smtClean="0">
                              <a:solidFill>
                                <a:srgbClr val="002060"/>
                              </a:solidFill>
                              <a:latin typeface="Cambria Math" panose="02040503050406030204" pitchFamily="18" charset="0"/>
                            </a:rPr>
                            <m:t>Π</m:t>
                          </m:r>
                        </m:sub>
                      </m:sSub>
                      <m:d>
                        <m:dPr>
                          <m:ctrlPr>
                            <a:rPr lang="en-US" sz="2400" b="0" i="1" smtClean="0">
                              <a:solidFill>
                                <a:srgbClr val="002060"/>
                              </a:solidFill>
                              <a:latin typeface="Cambria Math" panose="02040503050406030204" pitchFamily="18" charset="0"/>
                            </a:rPr>
                          </m:ctrlPr>
                        </m:d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d>
                    </m:oMath>
                  </m:oMathPara>
                </a14:m>
                <a:endParaRPr lang="en-US" sz="2400" dirty="0" err="1">
                  <a:solidFill>
                    <a:srgbClr val="002060"/>
                  </a:solidFill>
                  <a:latin typeface="Candara" panose="020E0502030303020204" pitchFamily="34" charset="0"/>
                </a:endParaRPr>
              </a:p>
            </p:txBody>
          </p:sp>
        </mc:Choice>
        <mc:Fallback xmlns="">
          <p:sp>
            <p:nvSpPr>
              <p:cNvPr id="121" name="TextBox 120">
                <a:extLst>
                  <a:ext uri="{FF2B5EF4-FFF2-40B4-BE49-F238E27FC236}">
                    <a16:creationId xmlns:a16="http://schemas.microsoft.com/office/drawing/2014/main" id="{BE66E97C-06AB-66AE-C85E-E039A1B9E223}"/>
                  </a:ext>
                </a:extLst>
              </p:cNvPr>
              <p:cNvSpPr txBox="1">
                <a:spLocks noRot="1" noChangeAspect="1" noMove="1" noResize="1" noEditPoints="1" noAdjustHandles="1" noChangeArrowheads="1" noChangeShapeType="1" noTextEdit="1"/>
              </p:cNvSpPr>
              <p:nvPr/>
            </p:nvSpPr>
            <p:spPr>
              <a:xfrm>
                <a:off x="768301" y="1699516"/>
                <a:ext cx="1686167" cy="461665"/>
              </a:xfrm>
              <a:prstGeom prst="rect">
                <a:avLst/>
              </a:prstGeom>
              <a:blipFill>
                <a:blip r:embed="rId20"/>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610727E-58EF-ACAD-65AB-1581742DC28B}"/>
                  </a:ext>
                </a:extLst>
              </p:cNvPr>
              <p:cNvSpPr txBox="1"/>
              <p:nvPr/>
            </p:nvSpPr>
            <p:spPr>
              <a:xfrm>
                <a:off x="800100" y="1197464"/>
                <a:ext cx="4804136" cy="461665"/>
              </a:xfrm>
              <a:prstGeom prst="rect">
                <a:avLst/>
              </a:prstGeom>
              <a:noFill/>
            </p:spPr>
            <p:txBody>
              <a:bodyPr wrap="none" rtlCol="0">
                <a:spAutoFit/>
              </a:bodyPr>
              <a:lstStyle/>
              <a:p>
                <a:pPr algn="l"/>
                <a:r>
                  <a:rPr lang="en-US" sz="2400" dirty="0">
                    <a:latin typeface="Candara" panose="020E0502030303020204" pitchFamily="34" charset="0"/>
                  </a:rPr>
                  <a:t>Permutation </a:t>
                </a:r>
                <a14:m>
                  <m:oMath xmlns:m="http://schemas.openxmlformats.org/officeDocument/2006/math">
                    <m:r>
                      <m:rPr>
                        <m:sty m:val="p"/>
                      </m:rPr>
                      <a:rPr lang="en-US" sz="2400" b="0" i="0" smtClean="0">
                        <a:solidFill>
                          <a:srgbClr val="002060"/>
                        </a:solidFill>
                        <a:latin typeface="Cambria Math" panose="02040503050406030204" pitchFamily="18" charset="0"/>
                      </a:rPr>
                      <m:t>Π</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𝑐</m:t>
                        </m:r>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𝑐</m:t>
                        </m:r>
                      </m:sup>
                    </m:sSup>
                  </m:oMath>
                </a14:m>
                <a:endParaRPr lang="en-US" sz="2400" dirty="0" err="1">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8610727E-58EF-ACAD-65AB-1581742DC28B}"/>
                  </a:ext>
                </a:extLst>
              </p:cNvPr>
              <p:cNvSpPr txBox="1">
                <a:spLocks noRot="1" noChangeAspect="1" noMove="1" noResize="1" noEditPoints="1" noAdjustHandles="1" noChangeArrowheads="1" noChangeShapeType="1" noTextEdit="1"/>
              </p:cNvSpPr>
              <p:nvPr/>
            </p:nvSpPr>
            <p:spPr>
              <a:xfrm>
                <a:off x="800100" y="1197464"/>
                <a:ext cx="4804136" cy="461665"/>
              </a:xfrm>
              <a:prstGeom prst="rect">
                <a:avLst/>
              </a:prstGeom>
              <a:blipFill>
                <a:blip r:embed="rId21"/>
                <a:stretch>
                  <a:fillRect l="-1842" t="-8108" b="-2973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0F0696A-50F3-4E86-D03F-8E54E151F8FF}"/>
              </a:ext>
            </a:extLst>
          </p:cNvPr>
          <p:cNvSpPr txBox="1"/>
          <p:nvPr/>
        </p:nvSpPr>
        <p:spPr>
          <a:xfrm>
            <a:off x="4116343" y="1704106"/>
            <a:ext cx="1253869" cy="461665"/>
          </a:xfrm>
          <a:prstGeom prst="rect">
            <a:avLst/>
          </a:prstGeom>
          <a:noFill/>
        </p:spPr>
        <p:txBody>
          <a:bodyPr wrap="none" rtlCol="0">
            <a:spAutoFit/>
          </a:bodyPr>
          <a:lstStyle/>
          <a:p>
            <a:pPr algn="l"/>
            <a:r>
              <a:rPr lang="en-US" sz="2400" dirty="0">
                <a:solidFill>
                  <a:srgbClr val="FF0000"/>
                </a:solidFill>
                <a:latin typeface="Candara" panose="020E0502030303020204" pitchFamily="34" charset="0"/>
              </a:rPr>
              <a:t>This talk</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4C5712F-F8C8-73E5-E848-6CFF35691068}"/>
                  </a:ext>
                </a:extLst>
              </p:cNvPr>
              <p:cNvSpPr txBox="1"/>
              <p:nvPr/>
            </p:nvSpPr>
            <p:spPr>
              <a:xfrm>
                <a:off x="755834" y="1696676"/>
                <a:ext cx="227658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𝑆</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𝑝</m:t>
                          </m:r>
                        </m:e>
                        <m:sub>
                          <m:r>
                            <m:rPr>
                              <m:sty m:val="p"/>
                            </m:rPr>
                            <a:rPr lang="en-US" sz="2400" b="0" i="0" smtClean="0">
                              <a:solidFill>
                                <a:srgbClr val="002060"/>
                              </a:solidFill>
                              <a:latin typeface="Cambria Math" panose="02040503050406030204" pitchFamily="18" charset="0"/>
                            </a:rPr>
                            <m:t>Π</m:t>
                          </m:r>
                        </m:sub>
                      </m:sSub>
                      <m:d>
                        <m:dPr>
                          <m:ctrlPr>
                            <a:rPr lang="en-US" sz="2400" b="0" i="1" smtClean="0">
                              <a:solidFill>
                                <a:srgbClr val="002060"/>
                              </a:solidFill>
                              <a:latin typeface="Cambria Math" panose="02040503050406030204" pitchFamily="18" charset="0"/>
                            </a:rPr>
                          </m:ctrlPr>
                        </m:d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d>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𝑍</m:t>
                      </m:r>
                    </m:oMath>
                  </m:oMathPara>
                </a14:m>
                <a:endParaRPr lang="en-US" sz="2400" dirty="0" err="1">
                  <a:solidFill>
                    <a:srgbClr val="002060"/>
                  </a:solidFill>
                  <a:latin typeface="Candara" panose="020E0502030303020204" pitchFamily="34" charset="0"/>
                </a:endParaRPr>
              </a:p>
            </p:txBody>
          </p:sp>
        </mc:Choice>
        <mc:Fallback xmlns="">
          <p:sp>
            <p:nvSpPr>
              <p:cNvPr id="10" name="TextBox 9">
                <a:extLst>
                  <a:ext uri="{FF2B5EF4-FFF2-40B4-BE49-F238E27FC236}">
                    <a16:creationId xmlns:a16="http://schemas.microsoft.com/office/drawing/2014/main" id="{E4C5712F-F8C8-73E5-E848-6CFF35691068}"/>
                  </a:ext>
                </a:extLst>
              </p:cNvPr>
              <p:cNvSpPr txBox="1">
                <a:spLocks noRot="1" noChangeAspect="1" noMove="1" noResize="1" noEditPoints="1" noAdjustHandles="1" noChangeArrowheads="1" noChangeShapeType="1" noTextEdit="1"/>
              </p:cNvSpPr>
              <p:nvPr/>
            </p:nvSpPr>
            <p:spPr>
              <a:xfrm>
                <a:off x="755834" y="1696676"/>
                <a:ext cx="2276585" cy="461665"/>
              </a:xfrm>
              <a:prstGeom prst="rect">
                <a:avLst/>
              </a:prstGeom>
              <a:blipFill>
                <a:blip r:embed="rId22"/>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607CD6-1750-4CC7-C927-37B0327CDC7D}"/>
                  </a:ext>
                </a:extLst>
              </p:cNvPr>
              <p:cNvSpPr txBox="1"/>
              <p:nvPr/>
            </p:nvSpPr>
            <p:spPr>
              <a:xfrm>
                <a:off x="727518" y="1704106"/>
                <a:ext cx="351185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𝑆</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𝑝</m:t>
                          </m:r>
                        </m:e>
                        <m:sub>
                          <m:r>
                            <m:rPr>
                              <m:sty m:val="p"/>
                            </m:rPr>
                            <a:rPr lang="en-US" sz="2400" b="0" i="0" smtClean="0">
                              <a:solidFill>
                                <a:srgbClr val="002060"/>
                              </a:solidFill>
                              <a:latin typeface="Cambria Math" panose="02040503050406030204" pitchFamily="18" charset="0"/>
                            </a:rPr>
                            <m:t>Π</m:t>
                          </m:r>
                        </m:sub>
                      </m:sSub>
                      <m:d>
                        <m:dPr>
                          <m:ctrlPr>
                            <a:rPr lang="en-US" sz="2400" b="0" i="1" smtClean="0">
                              <a:solidFill>
                                <a:srgbClr val="002060"/>
                              </a:solidFill>
                              <a:latin typeface="Cambria Math" panose="02040503050406030204" pitchFamily="18" charset="0"/>
                            </a:rPr>
                          </m:ctrlPr>
                        </m:d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d>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𝑍</m:t>
                          </m:r>
                        </m:e>
                        <m:sub>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𝑍</m:t>
                          </m:r>
                        </m:e>
                        <m:sub>
                          <m:r>
                            <a:rPr lang="en-US" sz="2400" b="0" i="1" smtClean="0">
                              <a:solidFill>
                                <a:srgbClr val="002060"/>
                              </a:solidFill>
                              <a:latin typeface="Cambria Math" panose="02040503050406030204" pitchFamily="18" charset="0"/>
                            </a:rPr>
                            <m:t>2</m:t>
                          </m:r>
                        </m:sub>
                      </m:sSub>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50607CD6-1750-4CC7-C927-37B0327CDC7D}"/>
                  </a:ext>
                </a:extLst>
              </p:cNvPr>
              <p:cNvSpPr txBox="1">
                <a:spLocks noRot="1" noChangeAspect="1" noMove="1" noResize="1" noEditPoints="1" noAdjustHandles="1" noChangeArrowheads="1" noChangeShapeType="1" noTextEdit="1"/>
              </p:cNvSpPr>
              <p:nvPr/>
            </p:nvSpPr>
            <p:spPr>
              <a:xfrm>
                <a:off x="727518" y="1704106"/>
                <a:ext cx="3511859" cy="461665"/>
              </a:xfrm>
              <a:prstGeom prst="rect">
                <a:avLst/>
              </a:prstGeom>
              <a:blipFill>
                <a:blip r:embed="rId2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37CA274-3D3F-F822-415C-DFA48FB7B8B7}"/>
                  </a:ext>
                </a:extLst>
              </p:cNvPr>
              <p:cNvSpPr txBox="1"/>
              <p:nvPr/>
            </p:nvSpPr>
            <p:spPr>
              <a:xfrm>
                <a:off x="6386376" y="1197463"/>
                <a:ext cx="3424207" cy="461665"/>
              </a:xfrm>
              <a:prstGeom prst="rect">
                <a:avLst/>
              </a:prstGeom>
              <a:noFill/>
            </p:spPr>
            <p:txBody>
              <a:bodyPr wrap="non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oMath>
                </a14:m>
                <a:r>
                  <a:rPr lang="en-US" sz="2400" dirty="0">
                    <a:latin typeface="Candara" panose="020E0502030303020204" pitchFamily="34" charset="0"/>
                  </a:rPr>
                  <a:t> bit-rate, </a:t>
                </a:r>
                <a14:m>
                  <m:oMath xmlns:m="http://schemas.openxmlformats.org/officeDocument/2006/math">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capacity</a:t>
                </a:r>
                <a:endParaRPr lang="en-US" sz="2400" dirty="0" err="1">
                  <a:latin typeface="Candara" panose="020E0502030303020204" pitchFamily="34" charset="0"/>
                </a:endParaRPr>
              </a:p>
            </p:txBody>
          </p:sp>
        </mc:Choice>
        <mc:Fallback xmlns="">
          <p:sp>
            <p:nvSpPr>
              <p:cNvPr id="14" name="TextBox 13">
                <a:extLst>
                  <a:ext uri="{FF2B5EF4-FFF2-40B4-BE49-F238E27FC236}">
                    <a16:creationId xmlns:a16="http://schemas.microsoft.com/office/drawing/2014/main" id="{D37CA274-3D3F-F822-415C-DFA48FB7B8B7}"/>
                  </a:ext>
                </a:extLst>
              </p:cNvPr>
              <p:cNvSpPr txBox="1">
                <a:spLocks noRot="1" noChangeAspect="1" noMove="1" noResize="1" noEditPoints="1" noAdjustHandles="1" noChangeArrowheads="1" noChangeShapeType="1" noTextEdit="1"/>
              </p:cNvSpPr>
              <p:nvPr/>
            </p:nvSpPr>
            <p:spPr>
              <a:xfrm>
                <a:off x="6386376" y="1197463"/>
                <a:ext cx="3424207" cy="461665"/>
              </a:xfrm>
              <a:prstGeom prst="rect">
                <a:avLst/>
              </a:prstGeom>
              <a:blipFill>
                <a:blip r:embed="rId24"/>
                <a:stretch>
                  <a:fillRect t="-8108" r="-1852" b="-29730"/>
                </a:stretch>
              </a:blipFill>
            </p:spPr>
            <p:txBody>
              <a:bodyPr/>
              <a:lstStyle/>
              <a:p>
                <a:r>
                  <a:rPr lang="en-US">
                    <a:noFill/>
                  </a:rPr>
                  <a:t> </a:t>
                </a:r>
              </a:p>
            </p:txBody>
          </p:sp>
        </mc:Fallback>
      </mc:AlternateContent>
      <p:sp>
        <p:nvSpPr>
          <p:cNvPr id="15" name="Left Brace 14">
            <a:extLst>
              <a:ext uri="{FF2B5EF4-FFF2-40B4-BE49-F238E27FC236}">
                <a16:creationId xmlns:a16="http://schemas.microsoft.com/office/drawing/2014/main" id="{FD011938-D0B7-FCBA-1671-72736E7EA505}"/>
              </a:ext>
            </a:extLst>
          </p:cNvPr>
          <p:cNvSpPr/>
          <p:nvPr/>
        </p:nvSpPr>
        <p:spPr>
          <a:xfrm rot="16200000">
            <a:off x="7398111" y="2046470"/>
            <a:ext cx="171542" cy="2850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E1469FFA-1FB7-A708-423A-3C6E33C66B11}"/>
              </a:ext>
            </a:extLst>
          </p:cNvPr>
          <p:cNvSpPr/>
          <p:nvPr/>
        </p:nvSpPr>
        <p:spPr>
          <a:xfrm rot="16200000">
            <a:off x="7923945" y="2046470"/>
            <a:ext cx="171542" cy="2850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ADF74925-8404-273F-A01C-2911EE174B8E}"/>
              </a:ext>
            </a:extLst>
          </p:cNvPr>
          <p:cNvSpPr/>
          <p:nvPr/>
        </p:nvSpPr>
        <p:spPr>
          <a:xfrm rot="16200000">
            <a:off x="8757490" y="2046470"/>
            <a:ext cx="171542" cy="2850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66D4D6-EBFC-078D-44A4-00D98ED4A6CA}"/>
                  </a:ext>
                </a:extLst>
              </p:cNvPr>
              <p:cNvSpPr txBox="1"/>
              <p:nvPr/>
            </p:nvSpPr>
            <p:spPr>
              <a:xfrm>
                <a:off x="7596614" y="2300065"/>
                <a:ext cx="882293" cy="461665"/>
              </a:xfrm>
              <a:prstGeom prst="rect">
                <a:avLst/>
              </a:prstGeom>
              <a:noFill/>
            </p:spPr>
            <p:txBody>
              <a:bodyPr wrap="non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𝑟</m:t>
                    </m:r>
                  </m:oMath>
                </a14:m>
                <a:r>
                  <a:rPr lang="en-US" sz="2400" dirty="0">
                    <a:latin typeface="Candara" panose="020E0502030303020204" pitchFamily="34" charset="0"/>
                  </a:rPr>
                  <a:t> bits</a:t>
                </a:r>
                <a:endParaRPr lang="en-US" sz="2400" dirty="0" err="1">
                  <a:latin typeface="Candara" panose="020E0502030303020204" pitchFamily="34" charset="0"/>
                </a:endParaRPr>
              </a:p>
            </p:txBody>
          </p:sp>
        </mc:Choice>
        <mc:Fallback xmlns="">
          <p:sp>
            <p:nvSpPr>
              <p:cNvPr id="20" name="TextBox 19">
                <a:extLst>
                  <a:ext uri="{FF2B5EF4-FFF2-40B4-BE49-F238E27FC236}">
                    <a16:creationId xmlns:a16="http://schemas.microsoft.com/office/drawing/2014/main" id="{5566D4D6-EBFC-078D-44A4-00D98ED4A6CA}"/>
                  </a:ext>
                </a:extLst>
              </p:cNvPr>
              <p:cNvSpPr txBox="1">
                <a:spLocks noRot="1" noChangeAspect="1" noMove="1" noResize="1" noEditPoints="1" noAdjustHandles="1" noChangeArrowheads="1" noChangeShapeType="1" noTextEdit="1"/>
              </p:cNvSpPr>
              <p:nvPr/>
            </p:nvSpPr>
            <p:spPr>
              <a:xfrm>
                <a:off x="7596614" y="2300065"/>
                <a:ext cx="882293" cy="461665"/>
              </a:xfrm>
              <a:prstGeom prst="rect">
                <a:avLst/>
              </a:prstGeom>
              <a:blipFill>
                <a:blip r:embed="rId25"/>
                <a:stretch>
                  <a:fillRect t="-5263" r="-10000" b="-28947"/>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F104CA0F-4E1D-688A-8315-71B8E7E2D464}"/>
              </a:ext>
            </a:extLst>
          </p:cNvPr>
          <p:cNvCxnSpPr>
            <a:cxnSpLocks/>
          </p:cNvCxnSpPr>
          <p:nvPr/>
        </p:nvCxnSpPr>
        <p:spPr>
          <a:xfrm>
            <a:off x="7480111" y="2271731"/>
            <a:ext cx="279980" cy="172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84679D-3CAF-40F1-334E-664148EEA5EF}"/>
              </a:ext>
            </a:extLst>
          </p:cNvPr>
          <p:cNvCxnSpPr>
            <a:cxnSpLocks/>
          </p:cNvCxnSpPr>
          <p:nvPr/>
        </p:nvCxnSpPr>
        <p:spPr>
          <a:xfrm flipH="1">
            <a:off x="8295118" y="2271731"/>
            <a:ext cx="548143" cy="163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0B4DC18-D1B5-C6C6-573F-01DA29459BD3}"/>
              </a:ext>
            </a:extLst>
          </p:cNvPr>
          <p:cNvCxnSpPr>
            <a:cxnSpLocks/>
          </p:cNvCxnSpPr>
          <p:nvPr/>
        </p:nvCxnSpPr>
        <p:spPr>
          <a:xfrm>
            <a:off x="8013732" y="2265104"/>
            <a:ext cx="24889" cy="16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65FC742-387E-2C23-DEFF-239D51A69D6B}"/>
                  </a:ext>
                </a:extLst>
              </p:cNvPr>
              <p:cNvSpPr txBox="1"/>
              <p:nvPr/>
            </p:nvSpPr>
            <p:spPr>
              <a:xfrm>
                <a:off x="8312098" y="3018241"/>
                <a:ext cx="4422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oMath>
                  </m:oMathPara>
                </a14:m>
                <a:endParaRPr lang="en-US" sz="2400" dirty="0" err="1">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265FC742-387E-2C23-DEFF-239D51A69D6B}"/>
                  </a:ext>
                </a:extLst>
              </p:cNvPr>
              <p:cNvSpPr txBox="1">
                <a:spLocks noRot="1" noChangeAspect="1" noMove="1" noResize="1" noEditPoints="1" noAdjustHandles="1" noChangeArrowheads="1" noChangeShapeType="1" noTextEdit="1"/>
              </p:cNvSpPr>
              <p:nvPr/>
            </p:nvSpPr>
            <p:spPr>
              <a:xfrm>
                <a:off x="8312098" y="3018241"/>
                <a:ext cx="442236" cy="461665"/>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65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1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0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0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0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1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121"/>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1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12"/>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1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7"/>
                                        </p:tgtEl>
                                        <p:attrNameLst>
                                          <p:attrName>style.visibility</p:attrName>
                                        </p:attrNameLst>
                                      </p:cBhvr>
                                      <p:to>
                                        <p:strVal val="visible"/>
                                      </p:to>
                                    </p:set>
                                  </p:childTnLst>
                                </p:cTn>
                              </p:par>
                              <p:par>
                                <p:cTn id="183" presetID="1" presetClass="exit" presetSubtype="0" fill="hold" grpId="1" nodeType="withEffect">
                                  <p:stCondLst>
                                    <p:cond delay="0"/>
                                  </p:stCondLst>
                                  <p:childTnLst>
                                    <p:set>
                                      <p:cBhvr>
                                        <p:cTn id="184" dur="1" fill="hold">
                                          <p:stCondLst>
                                            <p:cond delay="0"/>
                                          </p:stCondLst>
                                        </p:cTn>
                                        <p:tgtEl>
                                          <p:spTgt spid="83"/>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98"/>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99"/>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100"/>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103"/>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04"/>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05"/>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06"/>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108"/>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109"/>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10"/>
                                        </p:tgtEl>
                                        <p:attrNameLst>
                                          <p:attrName>style.visibility</p:attrName>
                                        </p:attrNameLst>
                                      </p:cBhvr>
                                      <p:to>
                                        <p:strVal val="hidden"/>
                                      </p:to>
                                    </p:set>
                                  </p:childTnLst>
                                </p:cTn>
                              </p:par>
                              <p:par>
                                <p:cTn id="207" presetID="1" presetClass="exit" presetSubtype="0" fill="hold" grpId="2" nodeType="withEffect">
                                  <p:stCondLst>
                                    <p:cond delay="0"/>
                                  </p:stCondLst>
                                  <p:childTnLst>
                                    <p:set>
                                      <p:cBhvr>
                                        <p:cTn id="208" dur="1" fill="hold">
                                          <p:stCondLst>
                                            <p:cond delay="0"/>
                                          </p:stCondLst>
                                        </p:cTn>
                                        <p:tgtEl>
                                          <p:spTgt spid="17"/>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22"/>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0"/>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88"/>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87"/>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92"/>
                                        </p:tgtEl>
                                        <p:attrNameLst>
                                          <p:attrName>style.visibility</p:attrName>
                                        </p:attrNameLst>
                                      </p:cBhvr>
                                      <p:to>
                                        <p:strVal val="hidden"/>
                                      </p:to>
                                    </p:set>
                                  </p:childTnLst>
                                </p:cTn>
                              </p:par>
                              <p:par>
                                <p:cTn id="219" presetID="1" presetClass="entr" presetSubtype="0" fill="hold" grpId="0" nodeType="withEffect">
                                  <p:stCondLst>
                                    <p:cond delay="0"/>
                                  </p:stCondLst>
                                  <p:childTnLst>
                                    <p:set>
                                      <p:cBhvr>
                                        <p:cTn id="2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p:bldP spid="48" grpId="0"/>
      <p:bldP spid="52" grpId="0" animBg="1"/>
      <p:bldP spid="54" grpId="0"/>
      <p:bldP spid="58" grpId="0"/>
      <p:bldP spid="69" grpId="0" animBg="1"/>
      <p:bldP spid="71" grpId="0"/>
      <p:bldP spid="75" grpId="0"/>
      <p:bldP spid="76" grpId="0" animBg="1"/>
      <p:bldP spid="77" grpId="0" animBg="1"/>
      <p:bldP spid="83" grpId="0" animBg="1"/>
      <p:bldP spid="83" grpId="1" animBg="1"/>
      <p:bldP spid="92" grpId="0"/>
      <p:bldP spid="92" grpId="1"/>
      <p:bldP spid="97" grpId="0"/>
      <p:bldP spid="103" grpId="0" animBg="1"/>
      <p:bldP spid="103" grpId="1" animBg="1"/>
      <p:bldP spid="109" grpId="0"/>
      <p:bldP spid="109" grpId="1"/>
      <p:bldP spid="110" grpId="0"/>
      <p:bldP spid="110" grpId="1"/>
      <p:bldP spid="116" grpId="0"/>
      <p:bldP spid="117" grpId="0"/>
      <p:bldP spid="118" grpId="0"/>
      <p:bldP spid="119" grpId="0"/>
      <p:bldP spid="120" grpId="0"/>
      <p:bldP spid="121" grpId="0"/>
      <p:bldP spid="121" grpId="1"/>
      <p:bldP spid="3" grpId="0"/>
      <p:bldP spid="7" grpId="0"/>
      <p:bldP spid="10" grpId="0"/>
      <p:bldP spid="12" grpId="0"/>
      <p:bldP spid="12" grpId="1"/>
      <p:bldP spid="14" grpId="0"/>
      <p:bldP spid="15" grpId="0" animBg="1"/>
      <p:bldP spid="15" grpId="1" animBg="1"/>
      <p:bldP spid="16" grpId="0" animBg="1"/>
      <p:bldP spid="16" grpId="1" animBg="1"/>
      <p:bldP spid="17" grpId="0" animBg="1"/>
      <p:bldP spid="17" grpId="1" animBg="1"/>
      <p:bldP spid="17" grpId="2" animBg="1"/>
      <p:bldP spid="20" grpId="0"/>
      <p:bldP spid="20" grpId="1"/>
      <p:bldP spid="20" grpId="2"/>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4593-2450-C991-C49D-1E3B34ABDA86}"/>
              </a:ext>
            </a:extLst>
          </p:cNvPr>
          <p:cNvSpPr>
            <a:spLocks noGrp="1"/>
          </p:cNvSpPr>
          <p:nvPr>
            <p:ph type="title"/>
          </p:nvPr>
        </p:nvSpPr>
        <p:spPr/>
        <p:txBody>
          <a:bodyPr/>
          <a:lstStyle/>
          <a:p>
            <a:r>
              <a:rPr lang="en-US" dirty="0"/>
              <a:t>Collision resistance</a:t>
            </a:r>
          </a:p>
        </p:txBody>
      </p:sp>
      <p:sp>
        <p:nvSpPr>
          <p:cNvPr id="4" name="Slide Number Placeholder 3">
            <a:extLst>
              <a:ext uri="{FF2B5EF4-FFF2-40B4-BE49-F238E27FC236}">
                <a16:creationId xmlns:a16="http://schemas.microsoft.com/office/drawing/2014/main" id="{B9E90476-33FC-1D0C-CA2B-48EF80540C1B}"/>
              </a:ext>
            </a:extLst>
          </p:cNvPr>
          <p:cNvSpPr>
            <a:spLocks noGrp="1"/>
          </p:cNvSpPr>
          <p:nvPr>
            <p:ph type="sldNum" sz="quarter" idx="12"/>
          </p:nvPr>
        </p:nvSpPr>
        <p:spPr/>
        <p:txBody>
          <a:bodyPr/>
          <a:lstStyle/>
          <a:p>
            <a:fld id="{C7ABA984-2DFB-1240-9A7E-58F7E0AF05BD}" type="slidenum">
              <a:rPr lang="en-US" smtClean="0"/>
              <a:t>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331DB9-03D8-B8B2-A901-EE20C8998086}"/>
                  </a:ext>
                </a:extLst>
              </p:cNvPr>
              <p:cNvSpPr txBox="1"/>
              <p:nvPr/>
            </p:nvSpPr>
            <p:spPr>
              <a:xfrm>
                <a:off x="862794" y="1338717"/>
                <a:ext cx="9721572" cy="461665"/>
              </a:xfrm>
              <a:prstGeom prst="rect">
                <a:avLst/>
              </a:prstGeom>
              <a:noFill/>
            </p:spPr>
            <p:txBody>
              <a:bodyPr wrap="none" rtlCol="0">
                <a:spAutoFit/>
              </a:bodyPr>
              <a:lstStyle/>
              <a:p>
                <a:r>
                  <a:rPr lang="en-US" sz="2400" dirty="0">
                    <a:latin typeface="Candara" panose="020E0502030303020204" pitchFamily="34" charset="0"/>
                  </a:rPr>
                  <a:t>Given random </a:t>
                </a:r>
                <a14:m>
                  <m:oMath xmlns:m="http://schemas.openxmlformats.org/officeDocument/2006/math">
                    <m:r>
                      <m:rPr>
                        <m:nor/>
                      </m:rPr>
                      <a:rPr lang="en-US" sz="2400" b="0" i="0" smtClean="0">
                        <a:solidFill>
                          <a:srgbClr val="002060"/>
                        </a:solidFill>
                        <a:latin typeface="Cambria Math" panose="02040503050406030204" pitchFamily="18" charset="0"/>
                      </a:rPr>
                      <m:t>IV</m:t>
                    </m:r>
                  </m:oMath>
                </a14:m>
                <a:r>
                  <a:rPr lang="en-US" sz="2400" dirty="0">
                    <a:latin typeface="Candara" panose="020E0502030303020204" pitchFamily="34" charset="0"/>
                  </a:rPr>
                  <a:t>, hard to find </a:t>
                </a:r>
                <a14:m>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such that </a:t>
                </a:r>
                <a14:m>
                  <m:oMath xmlns:m="http://schemas.openxmlformats.org/officeDocument/2006/math">
                    <m:sSub>
                      <m:sSubPr>
                        <m:ctrlPr>
                          <a:rPr lang="en-US" sz="2400" i="1" smtClean="0">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𝑆𝑝</m:t>
                        </m:r>
                      </m:e>
                      <m:sub>
                        <m:r>
                          <m:rPr>
                            <m:sty m:val="p"/>
                          </m:rPr>
                          <a:rPr lang="en-US" sz="2400">
                            <a:solidFill>
                              <a:srgbClr val="002060"/>
                            </a:solidFill>
                            <a:latin typeface="Cambria Math" panose="02040503050406030204" pitchFamily="18" charset="0"/>
                          </a:rPr>
                          <m:t>Π</m:t>
                        </m:r>
                      </m:sub>
                    </m:sSub>
                    <m:d>
                      <m:dPr>
                        <m:ctrlPr>
                          <a:rPr lang="en-US" sz="2400" b="0" i="1" smtClean="0">
                            <a:solidFill>
                              <a:srgbClr val="002060"/>
                            </a:solidFill>
                            <a:latin typeface="Cambria Math" panose="02040503050406030204" pitchFamily="18" charset="0"/>
                          </a:rPr>
                        </m:ctrlPr>
                      </m:d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d>
                    <m:r>
                      <a:rPr lang="en-US" sz="2400" b="0" i="1" smtClean="0">
                        <a:solidFill>
                          <a:srgbClr val="002060"/>
                        </a:solidFill>
                        <a:latin typeface="Cambria Math" panose="02040503050406030204" pitchFamily="18" charset="0"/>
                      </a:rPr>
                      <m:t>=</m:t>
                    </m:r>
                    <m:sSub>
                      <m:sSubPr>
                        <m:ctrlPr>
                          <a:rPr lang="en-US" sz="2400" i="1">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𝑆𝑝</m:t>
                        </m:r>
                      </m:e>
                      <m:sub>
                        <m:r>
                          <m:rPr>
                            <m:sty m:val="p"/>
                          </m:rPr>
                          <a:rPr lang="en-US" sz="2400">
                            <a:solidFill>
                              <a:srgbClr val="002060"/>
                            </a:solidFill>
                            <a:latin typeface="Cambria Math" panose="02040503050406030204" pitchFamily="18" charset="0"/>
                          </a:rPr>
                          <m:t>Π</m:t>
                        </m:r>
                      </m:sub>
                    </m:sSub>
                    <m:r>
                      <a:rPr lang="en-US" sz="2400" b="0" i="1" smtClean="0">
                        <a:solidFill>
                          <a:srgbClr val="002060"/>
                        </a:solidFill>
                        <a:latin typeface="Cambria Math" panose="02040503050406030204" pitchFamily="18" charset="0"/>
                      </a:rPr>
                      <m:t>(</m:t>
                    </m:r>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𝑀</m:t>
                        </m:r>
                      </m:e>
                      <m:sup>
                        <m:r>
                          <a:rPr lang="en-US" sz="2400" b="0" i="1" smtClean="0">
                            <a:solidFill>
                              <a:srgbClr val="002060"/>
                            </a:solidFill>
                            <a:latin typeface="Cambria Math" panose="02040503050406030204" pitchFamily="18" charset="0"/>
                          </a:rPr>
                          <m:t>′</m:t>
                        </m:r>
                      </m:sup>
                    </m:sSup>
                    <m:r>
                      <a:rPr lang="en-US" sz="2400" b="0" i="1" smtClean="0">
                        <a:solidFill>
                          <a:srgbClr val="00206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5" name="TextBox 4">
                <a:extLst>
                  <a:ext uri="{FF2B5EF4-FFF2-40B4-BE49-F238E27FC236}">
                    <a16:creationId xmlns:a16="http://schemas.microsoft.com/office/drawing/2014/main" id="{EA331DB9-03D8-B8B2-A901-EE20C8998086}"/>
                  </a:ext>
                </a:extLst>
              </p:cNvPr>
              <p:cNvSpPr txBox="1">
                <a:spLocks noRot="1" noChangeAspect="1" noMove="1" noResize="1" noEditPoints="1" noAdjustHandles="1" noChangeArrowheads="1" noChangeShapeType="1" noTextEdit="1"/>
              </p:cNvSpPr>
              <p:nvPr/>
            </p:nvSpPr>
            <p:spPr>
              <a:xfrm>
                <a:off x="862794" y="1338717"/>
                <a:ext cx="9721572" cy="461665"/>
              </a:xfrm>
              <a:prstGeom prst="rect">
                <a:avLst/>
              </a:prstGeom>
              <a:blipFill>
                <a:blip r:embed="rId3"/>
                <a:stretch>
                  <a:fillRect l="-1044" t="-8108" r="-261" b="-29730"/>
                </a:stretch>
              </a:blipFill>
            </p:spPr>
            <p:txBody>
              <a:bodyPr/>
              <a:lstStyle/>
              <a:p>
                <a:r>
                  <a:rPr lang="en-US">
                    <a:noFill/>
                  </a:rPr>
                  <a:t> </a:t>
                </a:r>
              </a:p>
            </p:txBody>
          </p:sp>
        </mc:Fallback>
      </mc:AlternateContent>
      <p:grpSp>
        <p:nvGrpSpPr>
          <p:cNvPr id="176" name="Group 175">
            <a:extLst>
              <a:ext uri="{FF2B5EF4-FFF2-40B4-BE49-F238E27FC236}">
                <a16:creationId xmlns:a16="http://schemas.microsoft.com/office/drawing/2014/main" id="{CD72E092-A5AE-0AFB-A43D-70DB3D265B32}"/>
              </a:ext>
            </a:extLst>
          </p:cNvPr>
          <p:cNvGrpSpPr/>
          <p:nvPr/>
        </p:nvGrpSpPr>
        <p:grpSpPr>
          <a:xfrm>
            <a:off x="6998779" y="2897176"/>
            <a:ext cx="3696809" cy="2927114"/>
            <a:chOff x="6243405" y="3006802"/>
            <a:chExt cx="3696809" cy="2927114"/>
          </a:xfrm>
        </p:grpSpPr>
        <p:grpSp>
          <p:nvGrpSpPr>
            <p:cNvPr id="130" name="Group 129">
              <a:extLst>
                <a:ext uri="{FF2B5EF4-FFF2-40B4-BE49-F238E27FC236}">
                  <a16:creationId xmlns:a16="http://schemas.microsoft.com/office/drawing/2014/main" id="{D9C98ACE-001C-974F-FCA6-FE5CF078575E}"/>
                </a:ext>
              </a:extLst>
            </p:cNvPr>
            <p:cNvGrpSpPr/>
            <p:nvPr/>
          </p:nvGrpSpPr>
          <p:grpSpPr>
            <a:xfrm>
              <a:off x="6243405" y="3448214"/>
              <a:ext cx="258703" cy="2485702"/>
              <a:chOff x="1714501" y="1814513"/>
              <a:chExt cx="342900" cy="3071812"/>
            </a:xfrm>
          </p:grpSpPr>
          <mc:AlternateContent xmlns:mc="http://schemas.openxmlformats.org/markup-compatibility/2006" xmlns:a14="http://schemas.microsoft.com/office/drawing/2010/main">
            <mc:Choice Requires="a14">
              <p:sp>
                <p:nvSpPr>
                  <p:cNvPr id="170" name="Rectangle 169">
                    <a:extLst>
                      <a:ext uri="{FF2B5EF4-FFF2-40B4-BE49-F238E27FC236}">
                        <a16:creationId xmlns:a16="http://schemas.microsoft.com/office/drawing/2014/main" id="{2AD006EB-B23F-D428-9B90-935F1CAB99A4}"/>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170" name="Rectangle 169">
                    <a:extLst>
                      <a:ext uri="{FF2B5EF4-FFF2-40B4-BE49-F238E27FC236}">
                        <a16:creationId xmlns:a16="http://schemas.microsoft.com/office/drawing/2014/main" id="{2AD006EB-B23F-D428-9B90-935F1CAB99A4}"/>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4"/>
                    <a:stretch>
                      <a:fillRect l="-3043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7A742BC5-37DF-5760-8718-F4EF52D8ADB0}"/>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171" name="Rectangle 170">
                    <a:extLst>
                      <a:ext uri="{FF2B5EF4-FFF2-40B4-BE49-F238E27FC236}">
                        <a16:creationId xmlns:a16="http://schemas.microsoft.com/office/drawing/2014/main" id="{7A742BC5-37DF-5760-8718-F4EF52D8ADB0}"/>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5"/>
                    <a:stretch>
                      <a:fillRect l="-26087" r="-8696"/>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1" name="Alternate Process 130">
                  <a:extLst>
                    <a:ext uri="{FF2B5EF4-FFF2-40B4-BE49-F238E27FC236}">
                      <a16:creationId xmlns:a16="http://schemas.microsoft.com/office/drawing/2014/main" id="{2FE91355-E1EF-C9C6-DFCF-9C98A67F78FE}"/>
                    </a:ext>
                  </a:extLst>
                </p:cNvPr>
                <p:cNvSpPr/>
                <p:nvPr/>
              </p:nvSpPr>
              <p:spPr>
                <a:xfrm>
                  <a:off x="6933277" y="3448214"/>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31" name="Alternate Process 130">
                  <a:extLst>
                    <a:ext uri="{FF2B5EF4-FFF2-40B4-BE49-F238E27FC236}">
                      <a16:creationId xmlns:a16="http://schemas.microsoft.com/office/drawing/2014/main" id="{2FE91355-E1EF-C9C6-DFCF-9C98A67F78FE}"/>
                    </a:ext>
                  </a:extLst>
                </p:cNvPr>
                <p:cNvSpPr>
                  <a:spLocks noRot="1" noChangeAspect="1" noMove="1" noResize="1" noEditPoints="1" noAdjustHandles="1" noChangeArrowheads="1" noChangeShapeType="1" noTextEdit="1"/>
                </p:cNvSpPr>
                <p:nvPr/>
              </p:nvSpPr>
              <p:spPr>
                <a:xfrm>
                  <a:off x="6933277" y="3448214"/>
                  <a:ext cx="258703" cy="2485702"/>
                </a:xfrm>
                <a:prstGeom prst="flowChartAlternateProcess">
                  <a:avLst/>
                </a:prstGeom>
                <a:blipFill>
                  <a:blip r:embed="rId6"/>
                  <a:stretch>
                    <a:fillRect l="-17391"/>
                  </a:stretch>
                </a:blipFill>
                <a:ln>
                  <a:solidFill>
                    <a:schemeClr val="tx1"/>
                  </a:solidFill>
                </a:ln>
              </p:spPr>
              <p:txBody>
                <a:bodyPr/>
                <a:lstStyle/>
                <a:p>
                  <a:r>
                    <a:rPr lang="en-US">
                      <a:noFill/>
                    </a:rPr>
                    <a:t> </a:t>
                  </a:r>
                </a:p>
              </p:txBody>
            </p:sp>
          </mc:Fallback>
        </mc:AlternateContent>
        <p:cxnSp>
          <p:nvCxnSpPr>
            <p:cNvPr id="132" name="Straight Connector 131">
              <a:extLst>
                <a:ext uri="{FF2B5EF4-FFF2-40B4-BE49-F238E27FC236}">
                  <a16:creationId xmlns:a16="http://schemas.microsoft.com/office/drawing/2014/main" id="{017FCFA5-B13B-8DB9-75B1-19E16A10DA2A}"/>
                </a:ext>
              </a:extLst>
            </p:cNvPr>
            <p:cNvCxnSpPr>
              <a:cxnSpLocks/>
            </p:cNvCxnSpPr>
            <p:nvPr/>
          </p:nvCxnSpPr>
          <p:spPr>
            <a:xfrm>
              <a:off x="6502108" y="3785657"/>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EFB399CE-B48F-9E69-F079-CC159E909E25}"/>
                </a:ext>
              </a:extLst>
            </p:cNvPr>
            <p:cNvSpPr txBox="1"/>
            <p:nvPr/>
          </p:nvSpPr>
          <p:spPr>
            <a:xfrm>
              <a:off x="6522059" y="3627601"/>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134" name="Straight Connector 133">
              <a:extLst>
                <a:ext uri="{FF2B5EF4-FFF2-40B4-BE49-F238E27FC236}">
                  <a16:creationId xmlns:a16="http://schemas.microsoft.com/office/drawing/2014/main" id="{8582A82B-F47D-CBD1-E5B5-1B4DB6C36B8D}"/>
                </a:ext>
              </a:extLst>
            </p:cNvPr>
            <p:cNvCxnSpPr>
              <a:cxnSpLocks/>
            </p:cNvCxnSpPr>
            <p:nvPr/>
          </p:nvCxnSpPr>
          <p:spPr>
            <a:xfrm>
              <a:off x="6771627" y="3788832"/>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4EBF11-6D2A-4BC9-3F87-DD7ADCD7541F}"/>
                </a:ext>
              </a:extLst>
            </p:cNvPr>
            <p:cNvCxnSpPr>
              <a:cxnSpLocks/>
            </p:cNvCxnSpPr>
            <p:nvPr/>
          </p:nvCxnSpPr>
          <p:spPr>
            <a:xfrm>
              <a:off x="6502108" y="5189025"/>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B0ABFBF-C598-0F85-FB7B-D1653B389405}"/>
                </a:ext>
              </a:extLst>
            </p:cNvPr>
            <p:cNvCxnSpPr>
              <a:cxnSpLocks/>
            </p:cNvCxnSpPr>
            <p:nvPr/>
          </p:nvCxnSpPr>
          <p:spPr>
            <a:xfrm>
              <a:off x="6700184" y="3477699"/>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7E2D223-6583-882B-CD70-C5731EAABC54}"/>
                </a:ext>
              </a:extLst>
            </p:cNvPr>
            <p:cNvCxnSpPr>
              <a:cxnSpLocks/>
            </p:cNvCxnSpPr>
            <p:nvPr/>
          </p:nvCxnSpPr>
          <p:spPr>
            <a:xfrm flipV="1">
              <a:off x="7191980" y="3792999"/>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19B5166-3B24-7A58-CD56-7F32C061E840}"/>
                </a:ext>
              </a:extLst>
            </p:cNvPr>
            <p:cNvCxnSpPr>
              <a:cxnSpLocks/>
            </p:cNvCxnSpPr>
            <p:nvPr/>
          </p:nvCxnSpPr>
          <p:spPr>
            <a:xfrm>
              <a:off x="7190070" y="5188204"/>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88E1BBA8-27C3-ACED-6E45-BEB881058355}"/>
                </a:ext>
              </a:extLst>
            </p:cNvPr>
            <p:cNvGrpSpPr/>
            <p:nvPr/>
          </p:nvGrpSpPr>
          <p:grpSpPr>
            <a:xfrm>
              <a:off x="8269785" y="3427235"/>
              <a:ext cx="258703" cy="2485702"/>
              <a:chOff x="1714501" y="1814513"/>
              <a:chExt cx="342900" cy="3071812"/>
            </a:xfrm>
          </p:grpSpPr>
          <p:sp>
            <p:nvSpPr>
              <p:cNvPr id="166" name="Rectangle 165">
                <a:extLst>
                  <a:ext uri="{FF2B5EF4-FFF2-40B4-BE49-F238E27FC236}">
                    <a16:creationId xmlns:a16="http://schemas.microsoft.com/office/drawing/2014/main" id="{6E5B0721-B09C-E7BF-1151-35B682FEABF2}"/>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67" name="Rectangle 166">
                <a:extLst>
                  <a:ext uri="{FF2B5EF4-FFF2-40B4-BE49-F238E27FC236}">
                    <a16:creationId xmlns:a16="http://schemas.microsoft.com/office/drawing/2014/main" id="{20DCDBE7-9267-A9E9-8C7A-5D2B2C4E22DC}"/>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143" name="Alternate Process 142">
                  <a:extLst>
                    <a:ext uri="{FF2B5EF4-FFF2-40B4-BE49-F238E27FC236}">
                      <a16:creationId xmlns:a16="http://schemas.microsoft.com/office/drawing/2014/main" id="{9D13F61F-F601-94B5-3DB8-9ABC2D885115}"/>
                    </a:ext>
                  </a:extLst>
                </p:cNvPr>
                <p:cNvSpPr/>
                <p:nvPr/>
              </p:nvSpPr>
              <p:spPr>
                <a:xfrm>
                  <a:off x="8959658" y="3427235"/>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43" name="Alternate Process 142">
                  <a:extLst>
                    <a:ext uri="{FF2B5EF4-FFF2-40B4-BE49-F238E27FC236}">
                      <a16:creationId xmlns:a16="http://schemas.microsoft.com/office/drawing/2014/main" id="{9D13F61F-F601-94B5-3DB8-9ABC2D885115}"/>
                    </a:ext>
                  </a:extLst>
                </p:cNvPr>
                <p:cNvSpPr>
                  <a:spLocks noRot="1" noChangeAspect="1" noMove="1" noResize="1" noEditPoints="1" noAdjustHandles="1" noChangeArrowheads="1" noChangeShapeType="1" noTextEdit="1"/>
                </p:cNvSpPr>
                <p:nvPr/>
              </p:nvSpPr>
              <p:spPr>
                <a:xfrm>
                  <a:off x="8959658" y="3427235"/>
                  <a:ext cx="258703" cy="2485702"/>
                </a:xfrm>
                <a:prstGeom prst="flowChartAlternateProcess">
                  <a:avLst/>
                </a:prstGeom>
                <a:blipFill>
                  <a:blip r:embed="rId7"/>
                  <a:stretch>
                    <a:fillRect l="-18182" r="-4545"/>
                  </a:stretch>
                </a:blipFill>
                <a:ln>
                  <a:solidFill>
                    <a:schemeClr val="tx1"/>
                  </a:solidFill>
                </a:ln>
              </p:spPr>
              <p:txBody>
                <a:bodyPr/>
                <a:lstStyle/>
                <a:p>
                  <a:r>
                    <a:rPr lang="en-US">
                      <a:noFill/>
                    </a:rPr>
                    <a:t> </a:t>
                  </a:r>
                </a:p>
              </p:txBody>
            </p:sp>
          </mc:Fallback>
        </mc:AlternateContent>
        <p:cxnSp>
          <p:nvCxnSpPr>
            <p:cNvPr id="144" name="Straight Connector 143">
              <a:extLst>
                <a:ext uri="{FF2B5EF4-FFF2-40B4-BE49-F238E27FC236}">
                  <a16:creationId xmlns:a16="http://schemas.microsoft.com/office/drawing/2014/main" id="{BEBD0F89-4EB0-FBCA-68D4-17B3E31432B7}"/>
                </a:ext>
              </a:extLst>
            </p:cNvPr>
            <p:cNvCxnSpPr>
              <a:cxnSpLocks/>
            </p:cNvCxnSpPr>
            <p:nvPr/>
          </p:nvCxnSpPr>
          <p:spPr>
            <a:xfrm>
              <a:off x="8528488" y="5168046"/>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10985EE8-F900-3DCD-88EE-0C65506013BF}"/>
                </a:ext>
              </a:extLst>
            </p:cNvPr>
            <p:cNvGrpSpPr/>
            <p:nvPr/>
          </p:nvGrpSpPr>
          <p:grpSpPr>
            <a:xfrm>
              <a:off x="9681511" y="3427233"/>
              <a:ext cx="258703" cy="2485702"/>
              <a:chOff x="1714501" y="1814513"/>
              <a:chExt cx="342900" cy="3071812"/>
            </a:xfrm>
          </p:grpSpPr>
          <p:sp>
            <p:nvSpPr>
              <p:cNvPr id="164" name="Rectangle 163">
                <a:extLst>
                  <a:ext uri="{FF2B5EF4-FFF2-40B4-BE49-F238E27FC236}">
                    <a16:creationId xmlns:a16="http://schemas.microsoft.com/office/drawing/2014/main" id="{65E5EB61-3C5A-0D90-6C5B-D728BA951429}"/>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65" name="Rectangle 164">
                <a:extLst>
                  <a:ext uri="{FF2B5EF4-FFF2-40B4-BE49-F238E27FC236}">
                    <a16:creationId xmlns:a16="http://schemas.microsoft.com/office/drawing/2014/main" id="{525D3D86-D1E8-F2B5-CE16-CD02C595BD93}"/>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148" name="Straight Connector 147">
              <a:extLst>
                <a:ext uri="{FF2B5EF4-FFF2-40B4-BE49-F238E27FC236}">
                  <a16:creationId xmlns:a16="http://schemas.microsoft.com/office/drawing/2014/main" id="{E763E051-ECD7-89AD-94AC-D5C0A7306F3B}"/>
                </a:ext>
              </a:extLst>
            </p:cNvPr>
            <p:cNvCxnSpPr>
              <a:cxnSpLocks/>
            </p:cNvCxnSpPr>
            <p:nvPr/>
          </p:nvCxnSpPr>
          <p:spPr>
            <a:xfrm flipV="1">
              <a:off x="8022552" y="3772020"/>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34729CF-4F2C-BD15-DCF9-608417CAEB1C}"/>
                </a:ext>
              </a:extLst>
            </p:cNvPr>
            <p:cNvCxnSpPr>
              <a:cxnSpLocks/>
            </p:cNvCxnSpPr>
            <p:nvPr/>
          </p:nvCxnSpPr>
          <p:spPr>
            <a:xfrm flipV="1">
              <a:off x="8022552" y="5170671"/>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569FD869-315D-8C15-F8D2-D71E9D6ABC14}"/>
                    </a:ext>
                  </a:extLst>
                </p:cNvPr>
                <p:cNvSpPr txBox="1"/>
                <p:nvPr/>
              </p:nvSpPr>
              <p:spPr>
                <a:xfrm>
                  <a:off x="7586004" y="4255704"/>
                  <a:ext cx="364269" cy="37357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latin typeface="Candara" panose="020E0502030303020204" pitchFamily="34" charset="0"/>
                  </a:endParaRPr>
                </a:p>
              </p:txBody>
            </p:sp>
          </mc:Choice>
          <mc:Fallback xmlns="">
            <p:sp>
              <p:nvSpPr>
                <p:cNvPr id="150" name="TextBox 149">
                  <a:extLst>
                    <a:ext uri="{FF2B5EF4-FFF2-40B4-BE49-F238E27FC236}">
                      <a16:creationId xmlns:a16="http://schemas.microsoft.com/office/drawing/2014/main" id="{569FD869-315D-8C15-F8D2-D71E9D6ABC14}"/>
                    </a:ext>
                  </a:extLst>
                </p:cNvPr>
                <p:cNvSpPr txBox="1">
                  <a:spLocks noRot="1" noChangeAspect="1" noMove="1" noResize="1" noEditPoints="1" noAdjustHandles="1" noChangeArrowheads="1" noChangeShapeType="1" noTextEdit="1"/>
                </p:cNvSpPr>
                <p:nvPr/>
              </p:nvSpPr>
              <p:spPr>
                <a:xfrm>
                  <a:off x="7586004" y="4255704"/>
                  <a:ext cx="364269" cy="373578"/>
                </a:xfrm>
                <a:prstGeom prst="rect">
                  <a:avLst/>
                </a:prstGeom>
                <a:blipFill>
                  <a:blip r:embed="rId9"/>
                  <a:stretch>
                    <a:fillRect/>
                  </a:stretch>
                </a:blipFill>
              </p:spPr>
              <p:txBody>
                <a:bodyPr/>
                <a:lstStyle/>
                <a:p>
                  <a:r>
                    <a:rPr lang="en-US">
                      <a:noFill/>
                    </a:rPr>
                    <a:t> </a:t>
                  </a:r>
                </a:p>
              </p:txBody>
            </p:sp>
          </mc:Fallback>
        </mc:AlternateContent>
        <p:cxnSp>
          <p:nvCxnSpPr>
            <p:cNvPr id="151" name="Straight Connector 150">
              <a:extLst>
                <a:ext uri="{FF2B5EF4-FFF2-40B4-BE49-F238E27FC236}">
                  <a16:creationId xmlns:a16="http://schemas.microsoft.com/office/drawing/2014/main" id="{88C873A0-90CD-B70B-10FA-2AC649000838}"/>
                </a:ext>
              </a:extLst>
            </p:cNvPr>
            <p:cNvCxnSpPr>
              <a:cxnSpLocks/>
            </p:cNvCxnSpPr>
            <p:nvPr/>
          </p:nvCxnSpPr>
          <p:spPr>
            <a:xfrm>
              <a:off x="9213252" y="3765378"/>
              <a:ext cx="468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B6B5B2C-B12F-824E-FF08-60C33C58BF5E}"/>
                </a:ext>
              </a:extLst>
            </p:cNvPr>
            <p:cNvCxnSpPr>
              <a:cxnSpLocks/>
              <a:endCxn id="165" idx="1"/>
            </p:cNvCxnSpPr>
            <p:nvPr/>
          </p:nvCxnSpPr>
          <p:spPr>
            <a:xfrm flipV="1">
              <a:off x="9223338" y="5167225"/>
              <a:ext cx="45817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A0EA3409-B14D-D02C-42BD-E444848E97C1}"/>
                    </a:ext>
                  </a:extLst>
                </p:cNvPr>
                <p:cNvSpPr txBox="1"/>
                <p:nvPr/>
              </p:nvSpPr>
              <p:spPr>
                <a:xfrm>
                  <a:off x="6480041" y="3048758"/>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up>
                            <m:r>
                              <a:rPr lang="en-US" sz="2400" b="0" i="1" smtClean="0">
                                <a:solidFill>
                                  <a:srgbClr val="002060"/>
                                </a:solidFill>
                                <a:latin typeface="Cambria Math" panose="02040503050406030204" pitchFamily="18" charset="0"/>
                              </a:rPr>
                              <m:t>′</m:t>
                            </m:r>
                          </m:sup>
                        </m:sSubSup>
                      </m:oMath>
                    </m:oMathPara>
                  </a14:m>
                  <a:endParaRPr lang="en-US" sz="2400" dirty="0" err="1">
                    <a:solidFill>
                      <a:srgbClr val="002060"/>
                    </a:solidFill>
                    <a:latin typeface="Candara" panose="020E0502030303020204" pitchFamily="34" charset="0"/>
                  </a:endParaRPr>
                </a:p>
              </p:txBody>
            </p:sp>
          </mc:Choice>
          <mc:Fallback xmlns="">
            <p:sp>
              <p:nvSpPr>
                <p:cNvPr id="153" name="TextBox 152">
                  <a:extLst>
                    <a:ext uri="{FF2B5EF4-FFF2-40B4-BE49-F238E27FC236}">
                      <a16:creationId xmlns:a16="http://schemas.microsoft.com/office/drawing/2014/main" id="{A0EA3409-B14D-D02C-42BD-E444848E97C1}"/>
                    </a:ext>
                  </a:extLst>
                </p:cNvPr>
                <p:cNvSpPr txBox="1">
                  <a:spLocks noRot="1" noChangeAspect="1" noMove="1" noResize="1" noEditPoints="1" noAdjustHandles="1" noChangeArrowheads="1" noChangeShapeType="1" noTextEdit="1"/>
                </p:cNvSpPr>
                <p:nvPr/>
              </p:nvSpPr>
              <p:spPr>
                <a:xfrm>
                  <a:off x="6480041" y="3048758"/>
                  <a:ext cx="630750" cy="461665"/>
                </a:xfrm>
                <a:prstGeom prst="rect">
                  <a:avLst/>
                </a:prstGeom>
                <a:blipFill>
                  <a:blip r:embed="rId10"/>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98540468-D8EA-3101-5172-0641F8B294E2}"/>
                    </a:ext>
                  </a:extLst>
                </p:cNvPr>
                <p:cNvSpPr txBox="1"/>
                <p:nvPr/>
              </p:nvSpPr>
              <p:spPr>
                <a:xfrm>
                  <a:off x="8473521" y="3006802"/>
                  <a:ext cx="754181" cy="49237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𝐵</m:t>
                                </m:r>
                              </m:e>
                              <m:sup>
                                <m:r>
                                  <a:rPr lang="en-US" sz="2400" b="0" i="1" smtClean="0">
                                    <a:solidFill>
                                      <a:srgbClr val="002060"/>
                                    </a:solidFill>
                                    <a:latin typeface="Cambria Math" panose="02040503050406030204" pitchFamily="18" charset="0"/>
                                  </a:rPr>
                                  <m:t>′</m:t>
                                </m:r>
                              </m:sup>
                            </m:sSup>
                          </m:sub>
                          <m:sup>
                            <m:r>
                              <a:rPr lang="en-US" sz="2400" b="0" i="1" smtClean="0">
                                <a:solidFill>
                                  <a:srgbClr val="002060"/>
                                </a:solidFill>
                                <a:latin typeface="Cambria Math" panose="02040503050406030204" pitchFamily="18" charset="0"/>
                              </a:rPr>
                              <m:t>′</m:t>
                            </m:r>
                          </m:sup>
                        </m:sSubSup>
                      </m:oMath>
                    </m:oMathPara>
                  </a14:m>
                  <a:endParaRPr lang="en-US" sz="2400" dirty="0" err="1">
                    <a:solidFill>
                      <a:srgbClr val="002060"/>
                    </a:solidFill>
                    <a:latin typeface="Candara" panose="020E0502030303020204" pitchFamily="34" charset="0"/>
                  </a:endParaRPr>
                </a:p>
              </p:txBody>
            </p:sp>
          </mc:Choice>
          <mc:Fallback xmlns="">
            <p:sp>
              <p:nvSpPr>
                <p:cNvPr id="155" name="TextBox 154">
                  <a:extLst>
                    <a:ext uri="{FF2B5EF4-FFF2-40B4-BE49-F238E27FC236}">
                      <a16:creationId xmlns:a16="http://schemas.microsoft.com/office/drawing/2014/main" id="{98540468-D8EA-3101-5172-0641F8B294E2}"/>
                    </a:ext>
                  </a:extLst>
                </p:cNvPr>
                <p:cNvSpPr txBox="1">
                  <a:spLocks noRot="1" noChangeAspect="1" noMove="1" noResize="1" noEditPoints="1" noAdjustHandles="1" noChangeArrowheads="1" noChangeShapeType="1" noTextEdit="1"/>
                </p:cNvSpPr>
                <p:nvPr/>
              </p:nvSpPr>
              <p:spPr>
                <a:xfrm>
                  <a:off x="8473521" y="3006802"/>
                  <a:ext cx="754181" cy="492379"/>
                </a:xfrm>
                <a:prstGeom prst="rect">
                  <a:avLst/>
                </a:prstGeom>
                <a:blipFill>
                  <a:blip r:embed="rId11"/>
                  <a:stretch>
                    <a:fillRect b="-5128"/>
                  </a:stretch>
                </a:blipFill>
              </p:spPr>
              <p:txBody>
                <a:bodyPr/>
                <a:lstStyle/>
                <a:p>
                  <a:r>
                    <a:rPr lang="en-US">
                      <a:noFill/>
                    </a:rPr>
                    <a:t> </a:t>
                  </a:r>
                </a:p>
              </p:txBody>
            </p:sp>
          </mc:Fallback>
        </mc:AlternateContent>
        <p:cxnSp>
          <p:nvCxnSpPr>
            <p:cNvPr id="160" name="Straight Connector 159">
              <a:extLst>
                <a:ext uri="{FF2B5EF4-FFF2-40B4-BE49-F238E27FC236}">
                  <a16:creationId xmlns:a16="http://schemas.microsoft.com/office/drawing/2014/main" id="{C0C1F3D9-7F91-91B6-8BEA-BC85F956D409}"/>
                </a:ext>
              </a:extLst>
            </p:cNvPr>
            <p:cNvCxnSpPr>
              <a:cxnSpLocks/>
            </p:cNvCxnSpPr>
            <p:nvPr/>
          </p:nvCxnSpPr>
          <p:spPr>
            <a:xfrm>
              <a:off x="8528848" y="3768845"/>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F43527B3-2446-4F18-D75E-221E2076D369}"/>
                </a:ext>
              </a:extLst>
            </p:cNvPr>
            <p:cNvSpPr txBox="1"/>
            <p:nvPr/>
          </p:nvSpPr>
          <p:spPr>
            <a:xfrm>
              <a:off x="8548799" y="3610789"/>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162" name="Straight Connector 161">
              <a:extLst>
                <a:ext uri="{FF2B5EF4-FFF2-40B4-BE49-F238E27FC236}">
                  <a16:creationId xmlns:a16="http://schemas.microsoft.com/office/drawing/2014/main" id="{D7F8B747-5E76-4BAD-464E-34F592287896}"/>
                </a:ext>
              </a:extLst>
            </p:cNvPr>
            <p:cNvCxnSpPr>
              <a:cxnSpLocks/>
            </p:cNvCxnSpPr>
            <p:nvPr/>
          </p:nvCxnSpPr>
          <p:spPr>
            <a:xfrm>
              <a:off x="8798367" y="3772020"/>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5CAABA4-B79E-1872-D9FE-AF78906469D6}"/>
                </a:ext>
              </a:extLst>
            </p:cNvPr>
            <p:cNvCxnSpPr>
              <a:cxnSpLocks/>
            </p:cNvCxnSpPr>
            <p:nvPr/>
          </p:nvCxnSpPr>
          <p:spPr>
            <a:xfrm>
              <a:off x="8726924" y="3460887"/>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60F27034-EBD8-89A1-5C95-316D8818C7F3}"/>
                  </a:ext>
                </a:extLst>
              </p:cNvPr>
              <p:cNvSpPr txBox="1"/>
              <p:nvPr/>
            </p:nvSpPr>
            <p:spPr>
              <a:xfrm>
                <a:off x="969123" y="2435511"/>
                <a:ext cx="248029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 </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𝐵</m:t>
                          </m:r>
                        </m:sub>
                      </m:sSub>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172" name="TextBox 171">
                <a:extLst>
                  <a:ext uri="{FF2B5EF4-FFF2-40B4-BE49-F238E27FC236}">
                    <a16:creationId xmlns:a16="http://schemas.microsoft.com/office/drawing/2014/main" id="{60F27034-EBD8-89A1-5C95-316D8818C7F3}"/>
                  </a:ext>
                </a:extLst>
              </p:cNvPr>
              <p:cNvSpPr txBox="1">
                <a:spLocks noRot="1" noChangeAspect="1" noMove="1" noResize="1" noEditPoints="1" noAdjustHandles="1" noChangeArrowheads="1" noChangeShapeType="1" noTextEdit="1"/>
              </p:cNvSpPr>
              <p:nvPr/>
            </p:nvSpPr>
            <p:spPr>
              <a:xfrm>
                <a:off x="969123" y="2435511"/>
                <a:ext cx="2480294" cy="461665"/>
              </a:xfrm>
              <a:prstGeom prst="rect">
                <a:avLst/>
              </a:prstGeom>
              <a:blipFill>
                <a:blip r:embed="rId12"/>
                <a:stretch>
                  <a:fillRect r="-510"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994EECBE-2F59-BD12-2A0B-264AF9715894}"/>
                  </a:ext>
                </a:extLst>
              </p:cNvPr>
              <p:cNvSpPr txBox="1"/>
              <p:nvPr/>
            </p:nvSpPr>
            <p:spPr>
              <a:xfrm>
                <a:off x="8272802" y="2389069"/>
                <a:ext cx="2640787" cy="49237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up>
                          <m:r>
                            <a:rPr lang="en-US" sz="2400" b="0" i="1" smtClean="0">
                              <a:solidFill>
                                <a:srgbClr val="002060"/>
                              </a:solidFill>
                              <a:latin typeface="Cambria Math" panose="02040503050406030204" pitchFamily="18" charset="0"/>
                            </a:rPr>
                            <m:t>′</m:t>
                          </m:r>
                        </m:sup>
                      </m:sSubSup>
                      <m:r>
                        <a:rPr lang="en-US" sz="2400" b="0" i="1" smtClean="0">
                          <a:solidFill>
                            <a:srgbClr val="002060"/>
                          </a:solidFill>
                          <a:latin typeface="Cambria Math" panose="02040503050406030204" pitchFamily="18" charset="0"/>
                        </a:rPr>
                        <m:t>,…,</m:t>
                      </m:r>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𝐵</m:t>
                              </m:r>
                            </m:e>
                            <m:sup>
                              <m:r>
                                <a:rPr lang="en-US" sz="2400" b="0" i="1" smtClean="0">
                                  <a:solidFill>
                                    <a:srgbClr val="002060"/>
                                  </a:solidFill>
                                  <a:latin typeface="Cambria Math" panose="02040503050406030204" pitchFamily="18" charset="0"/>
                                </a:rPr>
                                <m:t>′</m:t>
                              </m:r>
                            </m:sup>
                          </m:sSup>
                        </m:sub>
                        <m:sup>
                          <m:r>
                            <a:rPr lang="en-US" sz="2400" b="0" i="1" smtClean="0">
                              <a:solidFill>
                                <a:srgbClr val="002060"/>
                              </a:solidFill>
                              <a:latin typeface="Cambria Math" panose="02040503050406030204" pitchFamily="18" charset="0"/>
                            </a:rPr>
                            <m:t>′</m:t>
                          </m:r>
                        </m:sup>
                      </m:sSubSup>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173" name="TextBox 172">
                <a:extLst>
                  <a:ext uri="{FF2B5EF4-FFF2-40B4-BE49-F238E27FC236}">
                    <a16:creationId xmlns:a16="http://schemas.microsoft.com/office/drawing/2014/main" id="{994EECBE-2F59-BD12-2A0B-264AF9715894}"/>
                  </a:ext>
                </a:extLst>
              </p:cNvPr>
              <p:cNvSpPr txBox="1">
                <a:spLocks noRot="1" noChangeAspect="1" noMove="1" noResize="1" noEditPoints="1" noAdjustHandles="1" noChangeArrowheads="1" noChangeShapeType="1" noTextEdit="1"/>
              </p:cNvSpPr>
              <p:nvPr/>
            </p:nvSpPr>
            <p:spPr>
              <a:xfrm>
                <a:off x="8272802" y="2389069"/>
                <a:ext cx="2640787" cy="492379"/>
              </a:xfrm>
              <a:prstGeom prst="rect">
                <a:avLst/>
              </a:prstGeom>
              <a:blipFill>
                <a:blip r:embed="rId13"/>
                <a:stretch>
                  <a:fillRect b="-7500"/>
                </a:stretch>
              </a:blipFill>
            </p:spPr>
            <p:txBody>
              <a:bodyPr/>
              <a:lstStyle/>
              <a:p>
                <a:r>
                  <a:rPr lang="en-US">
                    <a:noFill/>
                  </a:rPr>
                  <a:t> </a:t>
                </a:r>
              </a:p>
            </p:txBody>
          </p:sp>
        </mc:Fallback>
      </mc:AlternateContent>
      <p:grpSp>
        <p:nvGrpSpPr>
          <p:cNvPr id="177" name="Group 176">
            <a:extLst>
              <a:ext uri="{FF2B5EF4-FFF2-40B4-BE49-F238E27FC236}">
                <a16:creationId xmlns:a16="http://schemas.microsoft.com/office/drawing/2014/main" id="{4C42360C-BCB5-86CB-B6E4-446009AA6E1D}"/>
              </a:ext>
            </a:extLst>
          </p:cNvPr>
          <p:cNvGrpSpPr/>
          <p:nvPr/>
        </p:nvGrpSpPr>
        <p:grpSpPr>
          <a:xfrm>
            <a:off x="1097927" y="3006802"/>
            <a:ext cx="3696809" cy="2927114"/>
            <a:chOff x="6243405" y="3006802"/>
            <a:chExt cx="3696809" cy="2927114"/>
          </a:xfrm>
        </p:grpSpPr>
        <p:grpSp>
          <p:nvGrpSpPr>
            <p:cNvPr id="178" name="Group 177">
              <a:extLst>
                <a:ext uri="{FF2B5EF4-FFF2-40B4-BE49-F238E27FC236}">
                  <a16:creationId xmlns:a16="http://schemas.microsoft.com/office/drawing/2014/main" id="{114B231C-4C54-B295-787C-39CCBBB3547A}"/>
                </a:ext>
              </a:extLst>
            </p:cNvPr>
            <p:cNvGrpSpPr/>
            <p:nvPr/>
          </p:nvGrpSpPr>
          <p:grpSpPr>
            <a:xfrm>
              <a:off x="6243405" y="3448214"/>
              <a:ext cx="258703" cy="2485702"/>
              <a:chOff x="1714501" y="1814513"/>
              <a:chExt cx="342900" cy="3071812"/>
            </a:xfrm>
          </p:grpSpPr>
          <mc:AlternateContent xmlns:mc="http://schemas.openxmlformats.org/markup-compatibility/2006" xmlns:a14="http://schemas.microsoft.com/office/drawing/2010/main">
            <mc:Choice Requires="a14">
              <p:sp>
                <p:nvSpPr>
                  <p:cNvPr id="206" name="Rectangle 205">
                    <a:extLst>
                      <a:ext uri="{FF2B5EF4-FFF2-40B4-BE49-F238E27FC236}">
                        <a16:creationId xmlns:a16="http://schemas.microsoft.com/office/drawing/2014/main" id="{53C9F59F-75B3-6B27-CA6D-0F821F2A8D7D}"/>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accent1">
                                      <a:lumMod val="50000"/>
                                    </a:schemeClr>
                                  </a:solidFill>
                                  <a:latin typeface="Cambria Math" panose="02040503050406030204" pitchFamily="18" charset="0"/>
                                </a:rPr>
                              </m:ctrlPr>
                            </m:sSupPr>
                            <m:e>
                              <m:r>
                                <a:rPr lang="en-US" b="0" i="1" smtClean="0">
                                  <a:solidFill>
                                    <a:schemeClr val="accent1">
                                      <a:lumMod val="50000"/>
                                    </a:schemeClr>
                                  </a:solidFill>
                                  <a:latin typeface="Cambria Math" panose="02040503050406030204" pitchFamily="18" charset="0"/>
                                </a:rPr>
                                <m:t>0</m:t>
                              </m:r>
                            </m:e>
                            <m:sup>
                              <m:r>
                                <a:rPr lang="en-US" b="0" i="1" smtClean="0">
                                  <a:solidFill>
                                    <a:schemeClr val="accent1">
                                      <a:lumMod val="50000"/>
                                    </a:schemeClr>
                                  </a:solidFill>
                                  <a:latin typeface="Cambria Math" panose="02040503050406030204" pitchFamily="18" charset="0"/>
                                </a:rPr>
                                <m:t>𝑟</m:t>
                              </m:r>
                            </m:sup>
                          </m:sSup>
                        </m:oMath>
                      </m:oMathPara>
                    </a14:m>
                    <a:endParaRPr lang="en-US" dirty="0">
                      <a:solidFill>
                        <a:schemeClr val="accent1">
                          <a:lumMod val="50000"/>
                        </a:schemeClr>
                      </a:solidFill>
                      <a:latin typeface="Candara" panose="020E0502030303020204" pitchFamily="34" charset="0"/>
                    </a:endParaRPr>
                  </a:p>
                </p:txBody>
              </p:sp>
            </mc:Choice>
            <mc:Fallback xmlns="">
              <p:sp>
                <p:nvSpPr>
                  <p:cNvPr id="206" name="Rectangle 205">
                    <a:extLst>
                      <a:ext uri="{FF2B5EF4-FFF2-40B4-BE49-F238E27FC236}">
                        <a16:creationId xmlns:a16="http://schemas.microsoft.com/office/drawing/2014/main" id="{53C9F59F-75B3-6B27-CA6D-0F821F2A8D7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14"/>
                    <a:stretch>
                      <a:fillRect l="-260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a:extLst>
                      <a:ext uri="{FF2B5EF4-FFF2-40B4-BE49-F238E27FC236}">
                        <a16:creationId xmlns:a16="http://schemas.microsoft.com/office/drawing/2014/main" id="{B052AD22-67F0-F745-8389-9A69E101F7E9}"/>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0" i="0" smtClean="0">
                              <a:solidFill>
                                <a:schemeClr val="accent1">
                                  <a:lumMod val="50000"/>
                                </a:schemeClr>
                              </a:solidFill>
                              <a:latin typeface="Cambria Math" panose="02040503050406030204" pitchFamily="18" charset="0"/>
                            </a:rPr>
                            <m:t>IV</m:t>
                          </m:r>
                        </m:oMath>
                      </m:oMathPara>
                    </a14:m>
                    <a:endParaRPr lang="en-US" dirty="0">
                      <a:solidFill>
                        <a:schemeClr val="accent1">
                          <a:lumMod val="50000"/>
                        </a:schemeClr>
                      </a:solidFill>
                      <a:latin typeface="Candara" panose="020E0502030303020204" pitchFamily="34" charset="0"/>
                    </a:endParaRPr>
                  </a:p>
                </p:txBody>
              </p:sp>
            </mc:Choice>
            <mc:Fallback xmlns="">
              <p:sp>
                <p:nvSpPr>
                  <p:cNvPr id="207" name="Rectangle 206">
                    <a:extLst>
                      <a:ext uri="{FF2B5EF4-FFF2-40B4-BE49-F238E27FC236}">
                        <a16:creationId xmlns:a16="http://schemas.microsoft.com/office/drawing/2014/main" id="{B052AD22-67F0-F745-8389-9A69E101F7E9}"/>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15"/>
                    <a:stretch>
                      <a:fillRect l="-21739" r="-8696"/>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9" name="Alternate Process 178">
                  <a:extLst>
                    <a:ext uri="{FF2B5EF4-FFF2-40B4-BE49-F238E27FC236}">
                      <a16:creationId xmlns:a16="http://schemas.microsoft.com/office/drawing/2014/main" id="{70FE2177-8183-0073-851A-DD316C8FCB65}"/>
                    </a:ext>
                  </a:extLst>
                </p:cNvPr>
                <p:cNvSpPr/>
                <p:nvPr/>
              </p:nvSpPr>
              <p:spPr>
                <a:xfrm>
                  <a:off x="6933277" y="3448214"/>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79" name="Alternate Process 178">
                  <a:extLst>
                    <a:ext uri="{FF2B5EF4-FFF2-40B4-BE49-F238E27FC236}">
                      <a16:creationId xmlns:a16="http://schemas.microsoft.com/office/drawing/2014/main" id="{70FE2177-8183-0073-851A-DD316C8FCB65}"/>
                    </a:ext>
                  </a:extLst>
                </p:cNvPr>
                <p:cNvSpPr>
                  <a:spLocks noRot="1" noChangeAspect="1" noMove="1" noResize="1" noEditPoints="1" noAdjustHandles="1" noChangeArrowheads="1" noChangeShapeType="1" noTextEdit="1"/>
                </p:cNvSpPr>
                <p:nvPr/>
              </p:nvSpPr>
              <p:spPr>
                <a:xfrm>
                  <a:off x="6933277" y="3448214"/>
                  <a:ext cx="258703" cy="2485702"/>
                </a:xfrm>
                <a:prstGeom prst="flowChartAlternateProcess">
                  <a:avLst/>
                </a:prstGeom>
                <a:blipFill>
                  <a:blip r:embed="rId16"/>
                  <a:stretch>
                    <a:fillRect l="-18182"/>
                  </a:stretch>
                </a:blipFill>
                <a:ln>
                  <a:solidFill>
                    <a:schemeClr val="tx1"/>
                  </a:solidFill>
                </a:ln>
              </p:spPr>
              <p:txBody>
                <a:bodyPr/>
                <a:lstStyle/>
                <a:p>
                  <a:r>
                    <a:rPr lang="en-US">
                      <a:noFill/>
                    </a:rPr>
                    <a:t> </a:t>
                  </a:r>
                </a:p>
              </p:txBody>
            </p:sp>
          </mc:Fallback>
        </mc:AlternateContent>
        <p:cxnSp>
          <p:nvCxnSpPr>
            <p:cNvPr id="180" name="Straight Connector 179">
              <a:extLst>
                <a:ext uri="{FF2B5EF4-FFF2-40B4-BE49-F238E27FC236}">
                  <a16:creationId xmlns:a16="http://schemas.microsoft.com/office/drawing/2014/main" id="{6FFF2E40-42B6-A99F-3394-06D02A722996}"/>
                </a:ext>
              </a:extLst>
            </p:cNvPr>
            <p:cNvCxnSpPr>
              <a:cxnSpLocks/>
            </p:cNvCxnSpPr>
            <p:nvPr/>
          </p:nvCxnSpPr>
          <p:spPr>
            <a:xfrm>
              <a:off x="6502108" y="3785657"/>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231AB4-D0B6-58FD-8DB1-B3C631D16E85}"/>
                </a:ext>
              </a:extLst>
            </p:cNvPr>
            <p:cNvSpPr txBox="1"/>
            <p:nvPr/>
          </p:nvSpPr>
          <p:spPr>
            <a:xfrm>
              <a:off x="6522059" y="3627601"/>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182" name="Straight Connector 181">
              <a:extLst>
                <a:ext uri="{FF2B5EF4-FFF2-40B4-BE49-F238E27FC236}">
                  <a16:creationId xmlns:a16="http://schemas.microsoft.com/office/drawing/2014/main" id="{D79C1C9F-5B2F-BE19-B967-6DE4560CF7A8}"/>
                </a:ext>
              </a:extLst>
            </p:cNvPr>
            <p:cNvCxnSpPr>
              <a:cxnSpLocks/>
            </p:cNvCxnSpPr>
            <p:nvPr/>
          </p:nvCxnSpPr>
          <p:spPr>
            <a:xfrm>
              <a:off x="6771627" y="3788832"/>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9E14D00-2A24-9919-87D8-66A353B49942}"/>
                </a:ext>
              </a:extLst>
            </p:cNvPr>
            <p:cNvCxnSpPr>
              <a:cxnSpLocks/>
            </p:cNvCxnSpPr>
            <p:nvPr/>
          </p:nvCxnSpPr>
          <p:spPr>
            <a:xfrm>
              <a:off x="6502108" y="5189025"/>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727096D-F860-F703-C414-B41C7CD560B6}"/>
                </a:ext>
              </a:extLst>
            </p:cNvPr>
            <p:cNvCxnSpPr>
              <a:cxnSpLocks/>
            </p:cNvCxnSpPr>
            <p:nvPr/>
          </p:nvCxnSpPr>
          <p:spPr>
            <a:xfrm>
              <a:off x="6700184" y="3477699"/>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23B72D7-D551-91C2-C61E-D00B724523F5}"/>
                </a:ext>
              </a:extLst>
            </p:cNvPr>
            <p:cNvCxnSpPr>
              <a:cxnSpLocks/>
            </p:cNvCxnSpPr>
            <p:nvPr/>
          </p:nvCxnSpPr>
          <p:spPr>
            <a:xfrm flipV="1">
              <a:off x="7191980" y="3792999"/>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37BD01-805E-F9D9-5975-F251380454C9}"/>
                </a:ext>
              </a:extLst>
            </p:cNvPr>
            <p:cNvCxnSpPr>
              <a:cxnSpLocks/>
            </p:cNvCxnSpPr>
            <p:nvPr/>
          </p:nvCxnSpPr>
          <p:spPr>
            <a:xfrm>
              <a:off x="7190070" y="5188204"/>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BDB36BCD-B978-51DF-A5C7-7A321DD6B2B7}"/>
                </a:ext>
              </a:extLst>
            </p:cNvPr>
            <p:cNvGrpSpPr/>
            <p:nvPr/>
          </p:nvGrpSpPr>
          <p:grpSpPr>
            <a:xfrm>
              <a:off x="8269785" y="3427235"/>
              <a:ext cx="258703" cy="2485702"/>
              <a:chOff x="1714501" y="1814513"/>
              <a:chExt cx="342900" cy="3071812"/>
            </a:xfrm>
          </p:grpSpPr>
          <p:sp>
            <p:nvSpPr>
              <p:cNvPr id="204" name="Rectangle 203">
                <a:extLst>
                  <a:ext uri="{FF2B5EF4-FFF2-40B4-BE49-F238E27FC236}">
                    <a16:creationId xmlns:a16="http://schemas.microsoft.com/office/drawing/2014/main" id="{FFF5374E-47F6-5B82-8430-979B60217E73}"/>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205" name="Rectangle 204">
                <a:extLst>
                  <a:ext uri="{FF2B5EF4-FFF2-40B4-BE49-F238E27FC236}">
                    <a16:creationId xmlns:a16="http://schemas.microsoft.com/office/drawing/2014/main" id="{6DEA479A-666F-4D02-1904-773E92D93908}"/>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mc:AlternateContent xmlns:mc="http://schemas.openxmlformats.org/markup-compatibility/2006" xmlns:a14="http://schemas.microsoft.com/office/drawing/2010/main">
          <mc:Choice Requires="a14">
            <p:sp>
              <p:nvSpPr>
                <p:cNvPr id="188" name="Alternate Process 187">
                  <a:extLst>
                    <a:ext uri="{FF2B5EF4-FFF2-40B4-BE49-F238E27FC236}">
                      <a16:creationId xmlns:a16="http://schemas.microsoft.com/office/drawing/2014/main" id="{1BAC3FD9-2031-B400-0B99-63EE728F61D8}"/>
                    </a:ext>
                  </a:extLst>
                </p:cNvPr>
                <p:cNvSpPr/>
                <p:nvPr/>
              </p:nvSpPr>
              <p:spPr>
                <a:xfrm>
                  <a:off x="8959658" y="3427235"/>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188" name="Alternate Process 187">
                  <a:extLst>
                    <a:ext uri="{FF2B5EF4-FFF2-40B4-BE49-F238E27FC236}">
                      <a16:creationId xmlns:a16="http://schemas.microsoft.com/office/drawing/2014/main" id="{1BAC3FD9-2031-B400-0B99-63EE728F61D8}"/>
                    </a:ext>
                  </a:extLst>
                </p:cNvPr>
                <p:cNvSpPr>
                  <a:spLocks noRot="1" noChangeAspect="1" noMove="1" noResize="1" noEditPoints="1" noAdjustHandles="1" noChangeArrowheads="1" noChangeShapeType="1" noTextEdit="1"/>
                </p:cNvSpPr>
                <p:nvPr/>
              </p:nvSpPr>
              <p:spPr>
                <a:xfrm>
                  <a:off x="8959658" y="3427235"/>
                  <a:ext cx="258703" cy="2485702"/>
                </a:xfrm>
                <a:prstGeom prst="flowChartAlternateProcess">
                  <a:avLst/>
                </a:prstGeom>
                <a:blipFill>
                  <a:blip r:embed="rId17"/>
                  <a:stretch>
                    <a:fillRect l="-22727"/>
                  </a:stretch>
                </a:blipFill>
                <a:ln>
                  <a:solidFill>
                    <a:schemeClr val="tx1"/>
                  </a:solidFill>
                </a:ln>
              </p:spPr>
              <p:txBody>
                <a:bodyPr/>
                <a:lstStyle/>
                <a:p>
                  <a:r>
                    <a:rPr lang="en-US">
                      <a:noFill/>
                    </a:rPr>
                    <a:t> </a:t>
                  </a:r>
                </a:p>
              </p:txBody>
            </p:sp>
          </mc:Fallback>
        </mc:AlternateContent>
        <p:cxnSp>
          <p:nvCxnSpPr>
            <p:cNvPr id="189" name="Straight Connector 188">
              <a:extLst>
                <a:ext uri="{FF2B5EF4-FFF2-40B4-BE49-F238E27FC236}">
                  <a16:creationId xmlns:a16="http://schemas.microsoft.com/office/drawing/2014/main" id="{BD8F3858-C876-2330-8D95-56D64D827F4C}"/>
                </a:ext>
              </a:extLst>
            </p:cNvPr>
            <p:cNvCxnSpPr>
              <a:cxnSpLocks/>
            </p:cNvCxnSpPr>
            <p:nvPr/>
          </p:nvCxnSpPr>
          <p:spPr>
            <a:xfrm>
              <a:off x="8528488" y="5168046"/>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0CC08521-9BC0-D5C8-C900-96D6A440461A}"/>
                </a:ext>
              </a:extLst>
            </p:cNvPr>
            <p:cNvGrpSpPr/>
            <p:nvPr/>
          </p:nvGrpSpPr>
          <p:grpSpPr>
            <a:xfrm>
              <a:off x="9681511" y="3427233"/>
              <a:ext cx="258703" cy="2485702"/>
              <a:chOff x="1714501" y="1814513"/>
              <a:chExt cx="342900" cy="3071812"/>
            </a:xfrm>
          </p:grpSpPr>
          <p:sp>
            <p:nvSpPr>
              <p:cNvPr id="202" name="Rectangle 201">
                <a:extLst>
                  <a:ext uri="{FF2B5EF4-FFF2-40B4-BE49-F238E27FC236}">
                    <a16:creationId xmlns:a16="http://schemas.microsoft.com/office/drawing/2014/main" id="{7F30AD7C-C864-7A39-374A-38B720686664}"/>
                  </a:ext>
                </a:extLst>
              </p:cNvPr>
              <p:cNvSpPr/>
              <p:nvPr/>
            </p:nvSpPr>
            <p:spPr>
              <a:xfrm>
                <a:off x="1714501" y="1814513"/>
                <a:ext cx="342900" cy="1228725"/>
              </a:xfrm>
              <a:prstGeom prst="rect">
                <a:avLst/>
              </a:prstGeom>
              <a:pattFill prst="wdDnDiag">
                <a:fgClr>
                  <a:schemeClr val="accent1">
                    <a:lumMod val="50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203" name="Rectangle 202">
                <a:extLst>
                  <a:ext uri="{FF2B5EF4-FFF2-40B4-BE49-F238E27FC236}">
                    <a16:creationId xmlns:a16="http://schemas.microsoft.com/office/drawing/2014/main" id="{36D41B1C-F435-5F1B-85F6-1C29D2E4DA69}"/>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191" name="Straight Connector 190">
              <a:extLst>
                <a:ext uri="{FF2B5EF4-FFF2-40B4-BE49-F238E27FC236}">
                  <a16:creationId xmlns:a16="http://schemas.microsoft.com/office/drawing/2014/main" id="{A7972F74-86CB-5A85-E733-EE1EE827CE40}"/>
                </a:ext>
              </a:extLst>
            </p:cNvPr>
            <p:cNvCxnSpPr>
              <a:cxnSpLocks/>
            </p:cNvCxnSpPr>
            <p:nvPr/>
          </p:nvCxnSpPr>
          <p:spPr>
            <a:xfrm flipV="1">
              <a:off x="8022552" y="3772020"/>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4C589FE-A7DB-B8E8-D586-2754B5C27180}"/>
                </a:ext>
              </a:extLst>
            </p:cNvPr>
            <p:cNvCxnSpPr>
              <a:cxnSpLocks/>
            </p:cNvCxnSpPr>
            <p:nvPr/>
          </p:nvCxnSpPr>
          <p:spPr>
            <a:xfrm flipV="1">
              <a:off x="8022552" y="5170671"/>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6182C51-13FE-A952-634A-B6D22522C5FD}"/>
                    </a:ext>
                  </a:extLst>
                </p:cNvPr>
                <p:cNvSpPr txBox="1"/>
                <p:nvPr/>
              </p:nvSpPr>
              <p:spPr>
                <a:xfrm>
                  <a:off x="7586004" y="4255704"/>
                  <a:ext cx="364269" cy="37357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b="0" dirty="0">
                    <a:latin typeface="Candara" panose="020E0502030303020204" pitchFamily="34" charset="0"/>
                  </a:endParaRPr>
                </a:p>
              </p:txBody>
            </p:sp>
          </mc:Choice>
          <mc:Fallback xmlns="">
            <p:sp>
              <p:nvSpPr>
                <p:cNvPr id="193" name="TextBox 192">
                  <a:extLst>
                    <a:ext uri="{FF2B5EF4-FFF2-40B4-BE49-F238E27FC236}">
                      <a16:creationId xmlns:a16="http://schemas.microsoft.com/office/drawing/2014/main" id="{C6182C51-13FE-A952-634A-B6D22522C5FD}"/>
                    </a:ext>
                  </a:extLst>
                </p:cNvPr>
                <p:cNvSpPr txBox="1">
                  <a:spLocks noRot="1" noChangeAspect="1" noMove="1" noResize="1" noEditPoints="1" noAdjustHandles="1" noChangeArrowheads="1" noChangeShapeType="1" noTextEdit="1"/>
                </p:cNvSpPr>
                <p:nvPr/>
              </p:nvSpPr>
              <p:spPr>
                <a:xfrm>
                  <a:off x="7586004" y="4255704"/>
                  <a:ext cx="364269" cy="373578"/>
                </a:xfrm>
                <a:prstGeom prst="rect">
                  <a:avLst/>
                </a:prstGeom>
                <a:blipFill>
                  <a:blip r:embed="rId18"/>
                  <a:stretch>
                    <a:fillRect/>
                  </a:stretch>
                </a:blipFill>
              </p:spPr>
              <p:txBody>
                <a:bodyPr/>
                <a:lstStyle/>
                <a:p>
                  <a:r>
                    <a:rPr lang="en-US">
                      <a:noFill/>
                    </a:rPr>
                    <a:t> </a:t>
                  </a:r>
                </a:p>
              </p:txBody>
            </p:sp>
          </mc:Fallback>
        </mc:AlternateContent>
        <p:cxnSp>
          <p:nvCxnSpPr>
            <p:cNvPr id="194" name="Straight Connector 193">
              <a:extLst>
                <a:ext uri="{FF2B5EF4-FFF2-40B4-BE49-F238E27FC236}">
                  <a16:creationId xmlns:a16="http://schemas.microsoft.com/office/drawing/2014/main" id="{FBAC2D30-29B1-FA73-4A8C-81B471F1FF50}"/>
                </a:ext>
              </a:extLst>
            </p:cNvPr>
            <p:cNvCxnSpPr>
              <a:cxnSpLocks/>
            </p:cNvCxnSpPr>
            <p:nvPr/>
          </p:nvCxnSpPr>
          <p:spPr>
            <a:xfrm>
              <a:off x="9213252" y="3765378"/>
              <a:ext cx="468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696065F-C03B-1746-9C01-0EE890CD7C63}"/>
                </a:ext>
              </a:extLst>
            </p:cNvPr>
            <p:cNvCxnSpPr>
              <a:cxnSpLocks/>
              <a:endCxn id="203" idx="1"/>
            </p:cNvCxnSpPr>
            <p:nvPr/>
          </p:nvCxnSpPr>
          <p:spPr>
            <a:xfrm flipV="1">
              <a:off x="9223338" y="5167225"/>
              <a:ext cx="45817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90634712-3959-B0A0-5865-7614D01E91D5}"/>
                    </a:ext>
                  </a:extLst>
                </p:cNvPr>
                <p:cNvSpPr txBox="1"/>
                <p:nvPr/>
              </p:nvSpPr>
              <p:spPr>
                <a:xfrm>
                  <a:off x="6480041" y="3048758"/>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Sub>
                      </m:oMath>
                    </m:oMathPara>
                  </a14:m>
                  <a:endParaRPr lang="en-US" sz="2400" dirty="0" err="1">
                    <a:solidFill>
                      <a:srgbClr val="002060"/>
                    </a:solidFill>
                    <a:latin typeface="Candara" panose="020E0502030303020204" pitchFamily="34" charset="0"/>
                  </a:endParaRPr>
                </a:p>
              </p:txBody>
            </p:sp>
          </mc:Choice>
          <mc:Fallback xmlns="">
            <p:sp>
              <p:nvSpPr>
                <p:cNvPr id="196" name="TextBox 195">
                  <a:extLst>
                    <a:ext uri="{FF2B5EF4-FFF2-40B4-BE49-F238E27FC236}">
                      <a16:creationId xmlns:a16="http://schemas.microsoft.com/office/drawing/2014/main" id="{90634712-3959-B0A0-5865-7614D01E91D5}"/>
                    </a:ext>
                  </a:extLst>
                </p:cNvPr>
                <p:cNvSpPr txBox="1">
                  <a:spLocks noRot="1" noChangeAspect="1" noMove="1" noResize="1" noEditPoints="1" noAdjustHandles="1" noChangeArrowheads="1" noChangeShapeType="1" noTextEdit="1"/>
                </p:cNvSpPr>
                <p:nvPr/>
              </p:nvSpPr>
              <p:spPr>
                <a:xfrm>
                  <a:off x="6480041" y="3048758"/>
                  <a:ext cx="630750" cy="461665"/>
                </a:xfrm>
                <a:prstGeom prst="rect">
                  <a:avLst/>
                </a:prstGeom>
                <a:blipFill>
                  <a:blip r:embed="rId19"/>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A8BF5B7C-8F27-6819-D06D-20D2E54C8A93}"/>
                    </a:ext>
                  </a:extLst>
                </p:cNvPr>
                <p:cNvSpPr txBox="1"/>
                <p:nvPr/>
              </p:nvSpPr>
              <p:spPr>
                <a:xfrm>
                  <a:off x="8473521" y="3006802"/>
                  <a:ext cx="66633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𝐵</m:t>
                            </m:r>
                          </m:sub>
                        </m:sSub>
                      </m:oMath>
                    </m:oMathPara>
                  </a14:m>
                  <a:endParaRPr lang="en-US" sz="2400" dirty="0" err="1">
                    <a:solidFill>
                      <a:srgbClr val="002060"/>
                    </a:solidFill>
                    <a:latin typeface="Candara" panose="020E0502030303020204" pitchFamily="34" charset="0"/>
                  </a:endParaRPr>
                </a:p>
              </p:txBody>
            </p:sp>
          </mc:Choice>
          <mc:Fallback xmlns="">
            <p:sp>
              <p:nvSpPr>
                <p:cNvPr id="197" name="TextBox 196">
                  <a:extLst>
                    <a:ext uri="{FF2B5EF4-FFF2-40B4-BE49-F238E27FC236}">
                      <a16:creationId xmlns:a16="http://schemas.microsoft.com/office/drawing/2014/main" id="{A8BF5B7C-8F27-6819-D06D-20D2E54C8A93}"/>
                    </a:ext>
                  </a:extLst>
                </p:cNvPr>
                <p:cNvSpPr txBox="1">
                  <a:spLocks noRot="1" noChangeAspect="1" noMove="1" noResize="1" noEditPoints="1" noAdjustHandles="1" noChangeArrowheads="1" noChangeShapeType="1" noTextEdit="1"/>
                </p:cNvSpPr>
                <p:nvPr/>
              </p:nvSpPr>
              <p:spPr>
                <a:xfrm>
                  <a:off x="8473521" y="3006802"/>
                  <a:ext cx="666336" cy="461665"/>
                </a:xfrm>
                <a:prstGeom prst="rect">
                  <a:avLst/>
                </a:prstGeom>
                <a:blipFill>
                  <a:blip r:embed="rId20"/>
                  <a:stretch>
                    <a:fillRect b="-2632"/>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FFBEF1C7-09B0-932A-E984-D35E005E419D}"/>
                </a:ext>
              </a:extLst>
            </p:cNvPr>
            <p:cNvCxnSpPr>
              <a:cxnSpLocks/>
            </p:cNvCxnSpPr>
            <p:nvPr/>
          </p:nvCxnSpPr>
          <p:spPr>
            <a:xfrm>
              <a:off x="8528848" y="3768845"/>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3B405CF3-DB3A-FCB6-9767-435E40216B03}"/>
                </a:ext>
              </a:extLst>
            </p:cNvPr>
            <p:cNvSpPr txBox="1"/>
            <p:nvPr/>
          </p:nvSpPr>
          <p:spPr>
            <a:xfrm>
              <a:off x="8548799" y="3610789"/>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200" name="Straight Connector 199">
              <a:extLst>
                <a:ext uri="{FF2B5EF4-FFF2-40B4-BE49-F238E27FC236}">
                  <a16:creationId xmlns:a16="http://schemas.microsoft.com/office/drawing/2014/main" id="{694BA092-F5CF-6C42-55B4-16590BCE24D5}"/>
                </a:ext>
              </a:extLst>
            </p:cNvPr>
            <p:cNvCxnSpPr>
              <a:cxnSpLocks/>
            </p:cNvCxnSpPr>
            <p:nvPr/>
          </p:nvCxnSpPr>
          <p:spPr>
            <a:xfrm>
              <a:off x="8798367" y="3772020"/>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B299402-597F-3813-428A-EE824EBFF3AA}"/>
                </a:ext>
              </a:extLst>
            </p:cNvPr>
            <p:cNvCxnSpPr>
              <a:cxnSpLocks/>
            </p:cNvCxnSpPr>
            <p:nvPr/>
          </p:nvCxnSpPr>
          <p:spPr>
            <a:xfrm>
              <a:off x="8726924" y="3460887"/>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2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2" grpId="0"/>
      <p:bldP spid="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0921-3636-184A-B5B2-502D8E777076}"/>
              </a:ext>
            </a:extLst>
          </p:cNvPr>
          <p:cNvSpPr>
            <a:spLocks noGrp="1"/>
          </p:cNvSpPr>
          <p:nvPr>
            <p:ph type="title"/>
          </p:nvPr>
        </p:nvSpPr>
        <p:spPr/>
        <p:txBody>
          <a:bodyPr/>
          <a:lstStyle/>
          <a:p>
            <a:r>
              <a:rPr lang="en-US" dirty="0"/>
              <a:t>Complexity of finding collisions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B33377F-ADF3-944D-9346-5B8FCA98B9F3}"/>
                  </a:ext>
                </a:extLst>
              </p:cNvPr>
              <p:cNvSpPr>
                <a:spLocks noGrp="1"/>
              </p:cNvSpPr>
              <p:nvPr>
                <p:ph type="body" idx="1"/>
              </p:nvPr>
            </p:nvSpPr>
            <p:spPr/>
            <p:txBody>
              <a:bodyPr>
                <a:noAutofit/>
              </a:bodyPr>
              <a:lstStyle/>
              <a:p>
                <a:pPr>
                  <a:lnSpc>
                    <a:spcPct val="100000"/>
                  </a:lnSpc>
                </a:pPr>
                <a:r>
                  <a:rPr lang="en-US" sz="2400" dirty="0"/>
                  <a:t>Model </a:t>
                </a:r>
                <a14:m>
                  <m:oMath xmlns:m="http://schemas.openxmlformats.org/officeDocument/2006/math">
                    <m:r>
                      <m:rPr>
                        <m:sty m:val="p"/>
                      </m:rPr>
                      <a:rPr lang="en-US" sz="2400" b="0" i="0" smtClean="0">
                        <a:solidFill>
                          <a:srgbClr val="002060"/>
                        </a:solidFill>
                        <a:latin typeface="Cambria Math" panose="02040503050406030204" pitchFamily="18" charset="0"/>
                      </a:rPr>
                      <m:t>Π</m:t>
                    </m:r>
                  </m:oMath>
                </a14:m>
                <a:r>
                  <a:rPr lang="en-US" sz="2400" dirty="0"/>
                  <a:t> as a random permutation</a:t>
                </a:r>
              </a:p>
              <a:p>
                <a:pPr>
                  <a:lnSpc>
                    <a:spcPct val="100000"/>
                  </a:lnSpc>
                </a:pPr>
                <a:r>
                  <a:rPr lang="en-US" sz="2400" dirty="0"/>
                  <a:t>Using </a:t>
                </a:r>
                <a14:m>
                  <m:oMath xmlns:m="http://schemas.openxmlformats.org/officeDocument/2006/math">
                    <m:r>
                      <a:rPr lang="en-US" sz="2400" i="1">
                        <a:solidFill>
                          <a:srgbClr val="002060"/>
                        </a:solidFill>
                        <a:latin typeface="Cambria Math" panose="02040503050406030204" pitchFamily="18" charset="0"/>
                      </a:rPr>
                      <m:t>𝑇</m:t>
                    </m:r>
                    <m:r>
                      <a:rPr lang="en-US" sz="2400" i="1">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min</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𝑟</m:t>
                            </m:r>
                          </m:num>
                          <m:den>
                            <m:r>
                              <a:rPr lang="en-US" sz="2400" b="0" i="1" smtClean="0">
                                <a:solidFill>
                                  <a:srgbClr val="002060"/>
                                </a:solidFill>
                                <a:latin typeface="Cambria Math" panose="02040503050406030204" pitchFamily="18" charset="0"/>
                              </a:rPr>
                              <m:t>2</m:t>
                            </m:r>
                          </m:den>
                        </m:f>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𝑐</m:t>
                            </m:r>
                          </m:num>
                          <m:den>
                            <m:r>
                              <a:rPr lang="en-US" sz="2400" b="0" i="1" smtClean="0">
                                <a:solidFill>
                                  <a:srgbClr val="002060"/>
                                </a:solidFill>
                                <a:latin typeface="Cambria Math" panose="02040503050406030204" pitchFamily="18" charset="0"/>
                              </a:rPr>
                              <m:t>2</m:t>
                            </m:r>
                          </m:den>
                        </m:f>
                      </m:sup>
                    </m:sSup>
                    <m:r>
                      <a:rPr lang="en-US" sz="2400" b="0" i="1" smtClean="0">
                        <a:solidFill>
                          <a:srgbClr val="002060"/>
                        </a:solidFill>
                        <a:latin typeface="Cambria Math" panose="02040503050406030204" pitchFamily="18" charset="0"/>
                      </a:rPr>
                      <m:t>)</m:t>
                    </m:r>
                  </m:oMath>
                </a14:m>
                <a:r>
                  <a:rPr lang="en-US" sz="2400" dirty="0"/>
                  <a:t> queries, can find collisions</a:t>
                </a:r>
              </a:p>
            </p:txBody>
          </p:sp>
        </mc:Choice>
        <mc:Fallback xmlns="">
          <p:sp>
            <p:nvSpPr>
              <p:cNvPr id="3" name="Text Placeholder 2">
                <a:extLst>
                  <a:ext uri="{FF2B5EF4-FFF2-40B4-BE49-F238E27FC236}">
                    <a16:creationId xmlns:a16="http://schemas.microsoft.com/office/drawing/2014/main" id="{DB33377F-ADF3-944D-9346-5B8FCA98B9F3}"/>
                  </a:ext>
                </a:extLst>
              </p:cNvPr>
              <p:cNvSpPr>
                <a:spLocks noGrp="1" noRot="1" noChangeAspect="1" noMove="1" noResize="1" noEditPoints="1" noAdjustHandles="1" noChangeArrowheads="1" noChangeShapeType="1" noTextEdit="1"/>
              </p:cNvSpPr>
              <p:nvPr>
                <p:ph type="body" idx="1"/>
              </p:nvPr>
            </p:nvSpPr>
            <p:spPr>
              <a:blipFill>
                <a:blip r:embed="rId3"/>
                <a:stretch>
                  <a:fillRect l="-844" t="-80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5B0DECD-AD0D-30AB-AA00-187AF61B6E14}"/>
              </a:ext>
            </a:extLst>
          </p:cNvPr>
          <p:cNvGrpSpPr/>
          <p:nvPr/>
        </p:nvGrpSpPr>
        <p:grpSpPr>
          <a:xfrm>
            <a:off x="941681" y="2918757"/>
            <a:ext cx="258703" cy="2485702"/>
            <a:chOff x="1714501" y="1814513"/>
            <a:chExt cx="342900" cy="3071812"/>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E8A101BE-4D7B-53BA-5C72-76B41E62B04A}"/>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500" b="0" i="1" smtClean="0">
                                <a:solidFill>
                                  <a:schemeClr val="accent1">
                                    <a:lumMod val="50000"/>
                                  </a:schemeClr>
                                </a:solidFill>
                                <a:latin typeface="Cambria Math" panose="02040503050406030204" pitchFamily="18" charset="0"/>
                              </a:rPr>
                            </m:ctrlPr>
                          </m:sSupPr>
                          <m:e>
                            <m:r>
                              <a:rPr lang="en-US" sz="1500" b="0" i="1" smtClean="0">
                                <a:solidFill>
                                  <a:schemeClr val="accent1">
                                    <a:lumMod val="50000"/>
                                  </a:schemeClr>
                                </a:solidFill>
                                <a:latin typeface="Cambria Math" panose="02040503050406030204" pitchFamily="18" charset="0"/>
                              </a:rPr>
                              <m:t>0</m:t>
                            </m:r>
                          </m:e>
                          <m:sup>
                            <m:r>
                              <a:rPr lang="en-US" sz="1500" b="0" i="1" smtClean="0">
                                <a:solidFill>
                                  <a:schemeClr val="accent1">
                                    <a:lumMod val="50000"/>
                                  </a:schemeClr>
                                </a:solidFill>
                                <a:latin typeface="Cambria Math" panose="02040503050406030204" pitchFamily="18" charset="0"/>
                              </a:rPr>
                              <m:t>𝑟</m:t>
                            </m:r>
                          </m:sup>
                        </m:sSup>
                      </m:oMath>
                    </m:oMathPara>
                  </a14:m>
                  <a:endParaRPr lang="en-US" sz="1500" dirty="0">
                    <a:solidFill>
                      <a:schemeClr val="accent1">
                        <a:lumMod val="50000"/>
                      </a:schemeClr>
                    </a:solidFill>
                    <a:latin typeface="Candara" panose="020E0502030303020204" pitchFamily="34" charset="0"/>
                  </a:endParaRPr>
                </a:p>
              </p:txBody>
            </p:sp>
          </mc:Choice>
          <mc:Fallback xmlns="">
            <p:sp>
              <p:nvSpPr>
                <p:cNvPr id="45" name="Rectangle 44">
                  <a:extLst>
                    <a:ext uri="{FF2B5EF4-FFF2-40B4-BE49-F238E27FC236}">
                      <a16:creationId xmlns:a16="http://schemas.microsoft.com/office/drawing/2014/main" id="{E8A101BE-4D7B-53BA-5C72-76B41E62B04A}"/>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4"/>
                  <a:stretch>
                    <a:fillRect l="-1304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E387F14-4813-986E-942C-2A2426980486}"/>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1500" b="0" i="0" smtClean="0">
                            <a:solidFill>
                              <a:schemeClr val="accent1">
                                <a:lumMod val="50000"/>
                              </a:schemeClr>
                            </a:solidFill>
                            <a:latin typeface="Cambria Math" panose="02040503050406030204" pitchFamily="18" charset="0"/>
                          </a:rPr>
                          <m:t>IV</m:t>
                        </m:r>
                      </m:oMath>
                    </m:oMathPara>
                  </a14:m>
                  <a:endParaRPr lang="en-US" sz="1500" dirty="0">
                    <a:solidFill>
                      <a:schemeClr val="accent1">
                        <a:lumMod val="50000"/>
                      </a:schemeClr>
                    </a:solidFill>
                    <a:latin typeface="Candara" panose="020E0502030303020204" pitchFamily="34" charset="0"/>
                  </a:endParaRPr>
                </a:p>
              </p:txBody>
            </p:sp>
          </mc:Choice>
          <mc:Fallback xmlns="">
            <p:sp>
              <p:nvSpPr>
                <p:cNvPr id="46" name="Rectangle 45">
                  <a:extLst>
                    <a:ext uri="{FF2B5EF4-FFF2-40B4-BE49-F238E27FC236}">
                      <a16:creationId xmlns:a16="http://schemas.microsoft.com/office/drawing/2014/main" id="{2E387F14-4813-986E-942C-2A2426980486}"/>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5"/>
                  <a:stretch>
                    <a:fillRect l="-1304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Alternate Process 5">
                <a:extLst>
                  <a:ext uri="{FF2B5EF4-FFF2-40B4-BE49-F238E27FC236}">
                    <a16:creationId xmlns:a16="http://schemas.microsoft.com/office/drawing/2014/main" id="{852ABD59-A85D-C80B-3A6A-8CBECEAC29EE}"/>
                  </a:ext>
                </a:extLst>
              </p:cNvPr>
              <p:cNvSpPr/>
              <p:nvPr/>
            </p:nvSpPr>
            <p:spPr>
              <a:xfrm>
                <a:off x="1631553" y="2918757"/>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6" name="Alternate Process 5">
                <a:extLst>
                  <a:ext uri="{FF2B5EF4-FFF2-40B4-BE49-F238E27FC236}">
                    <a16:creationId xmlns:a16="http://schemas.microsoft.com/office/drawing/2014/main" id="{852ABD59-A85D-C80B-3A6A-8CBECEAC29EE}"/>
                  </a:ext>
                </a:extLst>
              </p:cNvPr>
              <p:cNvSpPr>
                <a:spLocks noRot="1" noChangeAspect="1" noMove="1" noResize="1" noEditPoints="1" noAdjustHandles="1" noChangeArrowheads="1" noChangeShapeType="1" noTextEdit="1"/>
              </p:cNvSpPr>
              <p:nvPr/>
            </p:nvSpPr>
            <p:spPr>
              <a:xfrm>
                <a:off x="1631553" y="2918757"/>
                <a:ext cx="258703" cy="2485702"/>
              </a:xfrm>
              <a:prstGeom prst="flowChartAlternateProcess">
                <a:avLst/>
              </a:prstGeom>
              <a:blipFill>
                <a:blip r:embed="rId6"/>
                <a:stretch>
                  <a:fillRect l="-22727"/>
                </a:stretch>
              </a:blipFill>
              <a:ln>
                <a:solidFill>
                  <a:schemeClr val="tx1"/>
                </a:solid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D9D22903-78A8-EBFB-60BE-AF735926048D}"/>
              </a:ext>
            </a:extLst>
          </p:cNvPr>
          <p:cNvCxnSpPr>
            <a:cxnSpLocks/>
          </p:cNvCxnSpPr>
          <p:nvPr/>
        </p:nvCxnSpPr>
        <p:spPr>
          <a:xfrm>
            <a:off x="1200384" y="3256200"/>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4E8CDE-2F0D-EDD5-EDF0-4F31A8FB0088}"/>
              </a:ext>
            </a:extLst>
          </p:cNvPr>
          <p:cNvSpPr txBox="1"/>
          <p:nvPr/>
        </p:nvSpPr>
        <p:spPr>
          <a:xfrm>
            <a:off x="1220335" y="3098144"/>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9" name="Straight Connector 8">
            <a:extLst>
              <a:ext uri="{FF2B5EF4-FFF2-40B4-BE49-F238E27FC236}">
                <a16:creationId xmlns:a16="http://schemas.microsoft.com/office/drawing/2014/main" id="{F3F451AF-34B9-513A-557D-D751A319621B}"/>
              </a:ext>
            </a:extLst>
          </p:cNvPr>
          <p:cNvCxnSpPr>
            <a:cxnSpLocks/>
          </p:cNvCxnSpPr>
          <p:nvPr/>
        </p:nvCxnSpPr>
        <p:spPr>
          <a:xfrm>
            <a:off x="1469903" y="3259375"/>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7949FF-C794-A772-75FA-F7AAD1B8B4BA}"/>
              </a:ext>
            </a:extLst>
          </p:cNvPr>
          <p:cNvCxnSpPr>
            <a:cxnSpLocks/>
          </p:cNvCxnSpPr>
          <p:nvPr/>
        </p:nvCxnSpPr>
        <p:spPr>
          <a:xfrm>
            <a:off x="1200384" y="4659568"/>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5A8E5B-5607-C1EF-AF15-1EFAB51A838D}"/>
              </a:ext>
            </a:extLst>
          </p:cNvPr>
          <p:cNvCxnSpPr>
            <a:cxnSpLocks/>
          </p:cNvCxnSpPr>
          <p:nvPr/>
        </p:nvCxnSpPr>
        <p:spPr>
          <a:xfrm>
            <a:off x="1398460" y="2948242"/>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AB9E07E-08A0-E9F0-7424-9C29460A09CD}"/>
              </a:ext>
            </a:extLst>
          </p:cNvPr>
          <p:cNvGrpSpPr/>
          <p:nvPr/>
        </p:nvGrpSpPr>
        <p:grpSpPr>
          <a:xfrm>
            <a:off x="2137489" y="2918757"/>
            <a:ext cx="258703" cy="2485702"/>
            <a:chOff x="1714501" y="1814513"/>
            <a:chExt cx="342900" cy="3071812"/>
          </a:xfrm>
        </p:grpSpPr>
        <p:sp>
          <p:nvSpPr>
            <p:cNvPr id="43" name="Rectangle 42">
              <a:extLst>
                <a:ext uri="{FF2B5EF4-FFF2-40B4-BE49-F238E27FC236}">
                  <a16:creationId xmlns:a16="http://schemas.microsoft.com/office/drawing/2014/main" id="{F1C97387-C5C6-CE97-8803-7C6C5205119C}"/>
                </a:ext>
              </a:extLst>
            </p:cNvPr>
            <p:cNvSpPr/>
            <p:nvPr/>
          </p:nvSpPr>
          <p:spPr>
            <a:xfrm>
              <a:off x="1714501" y="1814513"/>
              <a:ext cx="342900" cy="1228725"/>
            </a:xfrm>
            <a:prstGeom prst="rect">
              <a:avLst/>
            </a:prstGeom>
            <a:pattFill prst="wdDnDiag">
              <a:fgClr>
                <a:srgbClr val="002060"/>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44" name="Rectangle 43">
              <a:extLst>
                <a:ext uri="{FF2B5EF4-FFF2-40B4-BE49-F238E27FC236}">
                  <a16:creationId xmlns:a16="http://schemas.microsoft.com/office/drawing/2014/main" id="{EF11B3D9-C70F-83B6-BB32-42A4700A0946}"/>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15" name="Straight Connector 14">
            <a:extLst>
              <a:ext uri="{FF2B5EF4-FFF2-40B4-BE49-F238E27FC236}">
                <a16:creationId xmlns:a16="http://schemas.microsoft.com/office/drawing/2014/main" id="{F1D4FEF6-F1F5-9555-E989-E1C070CE3B48}"/>
              </a:ext>
            </a:extLst>
          </p:cNvPr>
          <p:cNvCxnSpPr>
            <a:cxnSpLocks/>
          </p:cNvCxnSpPr>
          <p:nvPr/>
        </p:nvCxnSpPr>
        <p:spPr>
          <a:xfrm flipV="1">
            <a:off x="1890256" y="3263542"/>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B2057B-3765-D332-6F66-E4B20F526D47}"/>
              </a:ext>
            </a:extLst>
          </p:cNvPr>
          <p:cNvCxnSpPr>
            <a:cxnSpLocks/>
            <a:endCxn id="44" idx="1"/>
          </p:cNvCxnSpPr>
          <p:nvPr/>
        </p:nvCxnSpPr>
        <p:spPr>
          <a:xfrm>
            <a:off x="1888346" y="4658747"/>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CA02155-5A35-ECBF-0864-18A833E8DDB1}"/>
                  </a:ext>
                </a:extLst>
              </p:cNvPr>
              <p:cNvSpPr txBox="1"/>
              <p:nvPr/>
            </p:nvSpPr>
            <p:spPr>
              <a:xfrm>
                <a:off x="1178317" y="2519301"/>
                <a:ext cx="520784"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𝑀</m:t>
                      </m:r>
                    </m:oMath>
                  </m:oMathPara>
                </a14:m>
                <a:endParaRPr lang="en-US" sz="2400" dirty="0" err="1">
                  <a:solidFill>
                    <a:srgbClr val="002060"/>
                  </a:solidFill>
                  <a:latin typeface="Candara" panose="020E0502030303020204" pitchFamily="34" charset="0"/>
                </a:endParaRPr>
              </a:p>
            </p:txBody>
          </p:sp>
        </mc:Choice>
        <mc:Fallback xmlns="">
          <p:sp>
            <p:nvSpPr>
              <p:cNvPr id="28" name="TextBox 27">
                <a:extLst>
                  <a:ext uri="{FF2B5EF4-FFF2-40B4-BE49-F238E27FC236}">
                    <a16:creationId xmlns:a16="http://schemas.microsoft.com/office/drawing/2014/main" id="{FCA02155-5A35-ECBF-0864-18A833E8DDB1}"/>
                  </a:ext>
                </a:extLst>
              </p:cNvPr>
              <p:cNvSpPr txBox="1">
                <a:spLocks noRot="1" noChangeAspect="1" noMove="1" noResize="1" noEditPoints="1" noAdjustHandles="1" noChangeArrowheads="1" noChangeShapeType="1" noTextEdit="1"/>
              </p:cNvSpPr>
              <p:nvPr/>
            </p:nvSpPr>
            <p:spPr>
              <a:xfrm>
                <a:off x="1178317" y="2519301"/>
                <a:ext cx="520784" cy="46166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0B5F5B28-8FE8-1232-AF1B-7FAAB9AB3B28}"/>
              </a:ext>
            </a:extLst>
          </p:cNvPr>
          <p:cNvGrpSpPr/>
          <p:nvPr/>
        </p:nvGrpSpPr>
        <p:grpSpPr>
          <a:xfrm>
            <a:off x="2736558" y="2918757"/>
            <a:ext cx="258703" cy="2485702"/>
            <a:chOff x="1714501" y="1814513"/>
            <a:chExt cx="342900" cy="3071812"/>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F8A14788-4D44-2333-8847-70E625FEFFC3}"/>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500" b="0" i="1" smtClean="0">
                                <a:solidFill>
                                  <a:schemeClr val="accent1">
                                    <a:lumMod val="50000"/>
                                  </a:schemeClr>
                                </a:solidFill>
                                <a:latin typeface="Cambria Math" panose="02040503050406030204" pitchFamily="18" charset="0"/>
                              </a:rPr>
                            </m:ctrlPr>
                          </m:sSupPr>
                          <m:e>
                            <m:r>
                              <a:rPr lang="en-US" sz="1500" b="0" i="1" smtClean="0">
                                <a:solidFill>
                                  <a:schemeClr val="accent1">
                                    <a:lumMod val="50000"/>
                                  </a:schemeClr>
                                </a:solidFill>
                                <a:latin typeface="Cambria Math" panose="02040503050406030204" pitchFamily="18" charset="0"/>
                              </a:rPr>
                              <m:t>0</m:t>
                            </m:r>
                          </m:e>
                          <m:sup>
                            <m:r>
                              <a:rPr lang="en-US" sz="1500" b="0" i="1" smtClean="0">
                                <a:solidFill>
                                  <a:schemeClr val="accent1">
                                    <a:lumMod val="50000"/>
                                  </a:schemeClr>
                                </a:solidFill>
                                <a:latin typeface="Cambria Math" panose="02040503050406030204" pitchFamily="18" charset="0"/>
                              </a:rPr>
                              <m:t>𝑟</m:t>
                            </m:r>
                          </m:sup>
                        </m:sSup>
                      </m:oMath>
                    </m:oMathPara>
                  </a14:m>
                  <a:endParaRPr lang="en-US" sz="1500" dirty="0">
                    <a:solidFill>
                      <a:schemeClr val="accent1">
                        <a:lumMod val="50000"/>
                      </a:schemeClr>
                    </a:solidFill>
                    <a:latin typeface="Candara" panose="020E0502030303020204" pitchFamily="34" charset="0"/>
                  </a:endParaRPr>
                </a:p>
              </p:txBody>
            </p:sp>
          </mc:Choice>
          <mc:Fallback xmlns="">
            <p:sp>
              <p:nvSpPr>
                <p:cNvPr id="48" name="Rectangle 47">
                  <a:extLst>
                    <a:ext uri="{FF2B5EF4-FFF2-40B4-BE49-F238E27FC236}">
                      <a16:creationId xmlns:a16="http://schemas.microsoft.com/office/drawing/2014/main" id="{F8A14788-4D44-2333-8847-70E625FEFFC3}"/>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8"/>
                  <a:stretch>
                    <a:fillRect l="-181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101D5180-D2DE-1B38-75CB-9B715EF33BDC}"/>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1500" b="0" i="0" smtClean="0">
                            <a:solidFill>
                              <a:schemeClr val="accent1">
                                <a:lumMod val="50000"/>
                              </a:schemeClr>
                            </a:solidFill>
                            <a:latin typeface="Cambria Math" panose="02040503050406030204" pitchFamily="18" charset="0"/>
                          </a:rPr>
                          <m:t>IV</m:t>
                        </m:r>
                      </m:oMath>
                    </m:oMathPara>
                  </a14:m>
                  <a:endParaRPr lang="en-US" sz="1500" dirty="0">
                    <a:solidFill>
                      <a:schemeClr val="accent1">
                        <a:lumMod val="50000"/>
                      </a:schemeClr>
                    </a:solidFill>
                    <a:latin typeface="Candara" panose="020E0502030303020204" pitchFamily="34" charset="0"/>
                  </a:endParaRPr>
                </a:p>
              </p:txBody>
            </p:sp>
          </mc:Choice>
          <mc:Fallback xmlns="">
            <p:sp>
              <p:nvSpPr>
                <p:cNvPr id="49" name="Rectangle 48">
                  <a:extLst>
                    <a:ext uri="{FF2B5EF4-FFF2-40B4-BE49-F238E27FC236}">
                      <a16:creationId xmlns:a16="http://schemas.microsoft.com/office/drawing/2014/main" id="{101D5180-D2DE-1B38-75CB-9B715EF33BDC}"/>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9"/>
                  <a:stretch>
                    <a:fillRect l="-18182"/>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Alternate Process 49">
                <a:extLst>
                  <a:ext uri="{FF2B5EF4-FFF2-40B4-BE49-F238E27FC236}">
                    <a16:creationId xmlns:a16="http://schemas.microsoft.com/office/drawing/2014/main" id="{C17FAA7F-5984-5115-BBA9-E0BC66481ED5}"/>
                  </a:ext>
                </a:extLst>
              </p:cNvPr>
              <p:cNvSpPr/>
              <p:nvPr/>
            </p:nvSpPr>
            <p:spPr>
              <a:xfrm>
                <a:off x="3426430" y="2918757"/>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50" name="Alternate Process 49">
                <a:extLst>
                  <a:ext uri="{FF2B5EF4-FFF2-40B4-BE49-F238E27FC236}">
                    <a16:creationId xmlns:a16="http://schemas.microsoft.com/office/drawing/2014/main" id="{C17FAA7F-5984-5115-BBA9-E0BC66481ED5}"/>
                  </a:ext>
                </a:extLst>
              </p:cNvPr>
              <p:cNvSpPr>
                <a:spLocks noRot="1" noChangeAspect="1" noMove="1" noResize="1" noEditPoints="1" noAdjustHandles="1" noChangeArrowheads="1" noChangeShapeType="1" noTextEdit="1"/>
              </p:cNvSpPr>
              <p:nvPr/>
            </p:nvSpPr>
            <p:spPr>
              <a:xfrm>
                <a:off x="3426430" y="2918757"/>
                <a:ext cx="258703" cy="2485702"/>
              </a:xfrm>
              <a:prstGeom prst="flowChartAlternateProcess">
                <a:avLst/>
              </a:prstGeom>
              <a:blipFill>
                <a:blip r:embed="rId10"/>
                <a:stretch>
                  <a:fillRect l="-18182"/>
                </a:stretch>
              </a:blipFill>
              <a:ln>
                <a:solidFill>
                  <a:schemeClr val="tx1"/>
                </a:solidFill>
              </a:ln>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E05C8E56-286A-D574-0515-E4CADEFE9DB9}"/>
              </a:ext>
            </a:extLst>
          </p:cNvPr>
          <p:cNvCxnSpPr>
            <a:cxnSpLocks/>
          </p:cNvCxnSpPr>
          <p:nvPr/>
        </p:nvCxnSpPr>
        <p:spPr>
          <a:xfrm>
            <a:off x="2995261" y="3256200"/>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7C933F9-4D3E-88A8-6E79-4B732A7D8AC2}"/>
              </a:ext>
            </a:extLst>
          </p:cNvPr>
          <p:cNvSpPr txBox="1"/>
          <p:nvPr/>
        </p:nvSpPr>
        <p:spPr>
          <a:xfrm>
            <a:off x="3015212" y="3098144"/>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53" name="Straight Connector 52">
            <a:extLst>
              <a:ext uri="{FF2B5EF4-FFF2-40B4-BE49-F238E27FC236}">
                <a16:creationId xmlns:a16="http://schemas.microsoft.com/office/drawing/2014/main" id="{71079608-6307-1D2A-3310-25EF404B391F}"/>
              </a:ext>
            </a:extLst>
          </p:cNvPr>
          <p:cNvCxnSpPr>
            <a:cxnSpLocks/>
          </p:cNvCxnSpPr>
          <p:nvPr/>
        </p:nvCxnSpPr>
        <p:spPr>
          <a:xfrm>
            <a:off x="3264780" y="3259375"/>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69E66E9-973B-5886-0F14-4050056215E1}"/>
              </a:ext>
            </a:extLst>
          </p:cNvPr>
          <p:cNvCxnSpPr>
            <a:cxnSpLocks/>
          </p:cNvCxnSpPr>
          <p:nvPr/>
        </p:nvCxnSpPr>
        <p:spPr>
          <a:xfrm>
            <a:off x="2995261" y="4659568"/>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0DA9BB8-C971-765C-28D3-9CE6D2B785C1}"/>
              </a:ext>
            </a:extLst>
          </p:cNvPr>
          <p:cNvCxnSpPr>
            <a:cxnSpLocks/>
          </p:cNvCxnSpPr>
          <p:nvPr/>
        </p:nvCxnSpPr>
        <p:spPr>
          <a:xfrm>
            <a:off x="3193337" y="2948242"/>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5C0E521-7903-6820-2A96-32353DFFE18F}"/>
              </a:ext>
            </a:extLst>
          </p:cNvPr>
          <p:cNvGrpSpPr/>
          <p:nvPr/>
        </p:nvGrpSpPr>
        <p:grpSpPr>
          <a:xfrm>
            <a:off x="3932366" y="2918757"/>
            <a:ext cx="258703" cy="2485702"/>
            <a:chOff x="1714501" y="1814513"/>
            <a:chExt cx="342900" cy="3071812"/>
          </a:xfrm>
        </p:grpSpPr>
        <p:sp>
          <p:nvSpPr>
            <p:cNvPr id="57" name="Rectangle 56">
              <a:extLst>
                <a:ext uri="{FF2B5EF4-FFF2-40B4-BE49-F238E27FC236}">
                  <a16:creationId xmlns:a16="http://schemas.microsoft.com/office/drawing/2014/main" id="{8C8315D2-42AA-83E1-5C90-68109852AADB}"/>
                </a:ext>
              </a:extLst>
            </p:cNvPr>
            <p:cNvSpPr/>
            <p:nvPr/>
          </p:nvSpPr>
          <p:spPr>
            <a:xfrm>
              <a:off x="1714501" y="1814513"/>
              <a:ext cx="342900" cy="1228725"/>
            </a:xfrm>
            <a:prstGeom prst="rect">
              <a:avLst/>
            </a:prstGeom>
            <a:pattFill prst="wdDnDiag">
              <a:fgClr>
                <a:srgbClr val="002060"/>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58" name="Rectangle 57">
              <a:extLst>
                <a:ext uri="{FF2B5EF4-FFF2-40B4-BE49-F238E27FC236}">
                  <a16:creationId xmlns:a16="http://schemas.microsoft.com/office/drawing/2014/main" id="{DCD2216A-BB51-C8DD-4B4E-2970F8F9B6AC}"/>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59" name="Straight Connector 58">
            <a:extLst>
              <a:ext uri="{FF2B5EF4-FFF2-40B4-BE49-F238E27FC236}">
                <a16:creationId xmlns:a16="http://schemas.microsoft.com/office/drawing/2014/main" id="{56CED3C5-E399-B7C1-BF8E-DAB36F44DD9D}"/>
              </a:ext>
            </a:extLst>
          </p:cNvPr>
          <p:cNvCxnSpPr>
            <a:cxnSpLocks/>
          </p:cNvCxnSpPr>
          <p:nvPr/>
        </p:nvCxnSpPr>
        <p:spPr>
          <a:xfrm flipV="1">
            <a:off x="3685133" y="3263542"/>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76C1F87-7627-B902-0A20-295BC2FA0923}"/>
              </a:ext>
            </a:extLst>
          </p:cNvPr>
          <p:cNvCxnSpPr>
            <a:cxnSpLocks/>
            <a:endCxn id="58" idx="1"/>
          </p:cNvCxnSpPr>
          <p:nvPr/>
        </p:nvCxnSpPr>
        <p:spPr>
          <a:xfrm>
            <a:off x="3683223" y="4658747"/>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9EFCF6-4A0B-CAA0-12C7-DA990BF77798}"/>
                  </a:ext>
                </a:extLst>
              </p:cNvPr>
              <p:cNvSpPr txBox="1"/>
              <p:nvPr/>
            </p:nvSpPr>
            <p:spPr>
              <a:xfrm>
                <a:off x="2925031" y="2492282"/>
                <a:ext cx="59343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61" name="TextBox 60">
                <a:extLst>
                  <a:ext uri="{FF2B5EF4-FFF2-40B4-BE49-F238E27FC236}">
                    <a16:creationId xmlns:a16="http://schemas.microsoft.com/office/drawing/2014/main" id="{269EFCF6-4A0B-CAA0-12C7-DA990BF77798}"/>
                  </a:ext>
                </a:extLst>
              </p:cNvPr>
              <p:cNvSpPr txBox="1">
                <a:spLocks noRot="1" noChangeAspect="1" noMove="1" noResize="1" noEditPoints="1" noAdjustHandles="1" noChangeArrowheads="1" noChangeShapeType="1" noTextEdit="1"/>
              </p:cNvSpPr>
              <p:nvPr/>
            </p:nvSpPr>
            <p:spPr>
              <a:xfrm>
                <a:off x="2925031" y="2492282"/>
                <a:ext cx="593432"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FCF6BD8-26E4-CE4A-1786-AE63A89AD8C1}"/>
                  </a:ext>
                </a:extLst>
              </p:cNvPr>
              <p:cNvSpPr txBox="1"/>
              <p:nvPr/>
            </p:nvSpPr>
            <p:spPr>
              <a:xfrm>
                <a:off x="1359277" y="6121718"/>
                <a:ext cx="2391488" cy="461665"/>
              </a:xfrm>
              <a:prstGeom prst="rect">
                <a:avLst/>
              </a:prstGeom>
              <a:noFill/>
            </p:spPr>
            <p:txBody>
              <a:bodyPr wrap="none" rtlCol="0">
                <a:spAutoFit/>
              </a:bodyPr>
              <a:lstStyle/>
              <a:p>
                <a:pPr algn="ctr"/>
                <a:r>
                  <a:rPr lang="en-US" sz="2400" dirty="0">
                    <a:latin typeface="Candara" panose="020E0502030303020204" pitchFamily="34" charset="0"/>
                  </a:rPr>
                  <a:t>Collision: </a:t>
                </a:r>
                <a14:m>
                  <m:oMath xmlns:m="http://schemas.openxmlformats.org/officeDocument/2006/math">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a14:m>
                <a:endParaRPr lang="en-US" sz="2400" dirty="0">
                  <a:latin typeface="Candara" panose="020E0502030303020204" pitchFamily="34" charset="0"/>
                </a:endParaRPr>
              </a:p>
            </p:txBody>
          </p:sp>
        </mc:Choice>
        <mc:Fallback xmlns="">
          <p:sp>
            <p:nvSpPr>
              <p:cNvPr id="62" name="TextBox 61">
                <a:extLst>
                  <a:ext uri="{FF2B5EF4-FFF2-40B4-BE49-F238E27FC236}">
                    <a16:creationId xmlns:a16="http://schemas.microsoft.com/office/drawing/2014/main" id="{5FCF6BD8-26E4-CE4A-1786-AE63A89AD8C1}"/>
                  </a:ext>
                </a:extLst>
              </p:cNvPr>
              <p:cNvSpPr txBox="1">
                <a:spLocks noRot="1" noChangeAspect="1" noMove="1" noResize="1" noEditPoints="1" noAdjustHandles="1" noChangeArrowheads="1" noChangeShapeType="1" noTextEdit="1"/>
              </p:cNvSpPr>
              <p:nvPr/>
            </p:nvSpPr>
            <p:spPr>
              <a:xfrm>
                <a:off x="1359277" y="6121718"/>
                <a:ext cx="2391488" cy="461665"/>
              </a:xfrm>
              <a:prstGeom prst="rect">
                <a:avLst/>
              </a:prstGeom>
              <a:blipFill>
                <a:blip r:embed="rId12"/>
                <a:stretch>
                  <a:fillRect l="-3704" t="-5263" r="-1587" b="-28947"/>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77599EA2-E7C2-EFA4-32CE-CCC2483EE471}"/>
              </a:ext>
            </a:extLst>
          </p:cNvPr>
          <p:cNvGrpSpPr/>
          <p:nvPr/>
        </p:nvGrpSpPr>
        <p:grpSpPr>
          <a:xfrm>
            <a:off x="5942181" y="2966242"/>
            <a:ext cx="258703" cy="2485702"/>
            <a:chOff x="1714501" y="1814513"/>
            <a:chExt cx="342900" cy="3071812"/>
          </a:xfrm>
        </p:grpSpPr>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FA1A1681-50FF-4A55-6618-9A2A4BEB9C44}"/>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500" b="0" i="1" smtClean="0">
                                <a:solidFill>
                                  <a:schemeClr val="accent1">
                                    <a:lumMod val="50000"/>
                                  </a:schemeClr>
                                </a:solidFill>
                                <a:latin typeface="Cambria Math" panose="02040503050406030204" pitchFamily="18" charset="0"/>
                              </a:rPr>
                            </m:ctrlPr>
                          </m:sSupPr>
                          <m:e>
                            <m:r>
                              <a:rPr lang="en-US" sz="1500" b="0" i="1" smtClean="0">
                                <a:solidFill>
                                  <a:schemeClr val="accent1">
                                    <a:lumMod val="50000"/>
                                  </a:schemeClr>
                                </a:solidFill>
                                <a:latin typeface="Cambria Math" panose="02040503050406030204" pitchFamily="18" charset="0"/>
                              </a:rPr>
                              <m:t>0</m:t>
                            </m:r>
                          </m:e>
                          <m:sup>
                            <m:r>
                              <a:rPr lang="en-US" sz="1500" b="0" i="1" smtClean="0">
                                <a:solidFill>
                                  <a:schemeClr val="accent1">
                                    <a:lumMod val="50000"/>
                                  </a:schemeClr>
                                </a:solidFill>
                                <a:latin typeface="Cambria Math" panose="02040503050406030204" pitchFamily="18" charset="0"/>
                              </a:rPr>
                              <m:t>𝑟</m:t>
                            </m:r>
                          </m:sup>
                        </m:sSup>
                      </m:oMath>
                    </m:oMathPara>
                  </a14:m>
                  <a:endParaRPr lang="en-US" sz="1500" dirty="0">
                    <a:solidFill>
                      <a:schemeClr val="accent1">
                        <a:lumMod val="50000"/>
                      </a:schemeClr>
                    </a:solidFill>
                    <a:latin typeface="Candara" panose="020E0502030303020204" pitchFamily="34" charset="0"/>
                  </a:endParaRPr>
                </a:p>
              </p:txBody>
            </p:sp>
          </mc:Choice>
          <mc:Fallback xmlns="">
            <p:sp>
              <p:nvSpPr>
                <p:cNvPr id="64" name="Rectangle 63">
                  <a:extLst>
                    <a:ext uri="{FF2B5EF4-FFF2-40B4-BE49-F238E27FC236}">
                      <a16:creationId xmlns:a16="http://schemas.microsoft.com/office/drawing/2014/main" id="{FA1A1681-50FF-4A55-6618-9A2A4BEB9C44}"/>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13"/>
                  <a:stretch>
                    <a:fillRect l="-181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C1FEBA7A-754B-9B5A-1E6A-34E40A79E5E4}"/>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1500" b="0" i="0" smtClean="0">
                            <a:solidFill>
                              <a:schemeClr val="accent1">
                                <a:lumMod val="50000"/>
                              </a:schemeClr>
                            </a:solidFill>
                            <a:latin typeface="Cambria Math" panose="02040503050406030204" pitchFamily="18" charset="0"/>
                          </a:rPr>
                          <m:t>IV</m:t>
                        </m:r>
                      </m:oMath>
                    </m:oMathPara>
                  </a14:m>
                  <a:endParaRPr lang="en-US" sz="1500" dirty="0">
                    <a:solidFill>
                      <a:schemeClr val="accent1">
                        <a:lumMod val="50000"/>
                      </a:schemeClr>
                    </a:solidFill>
                    <a:latin typeface="Candara" panose="020E0502030303020204" pitchFamily="34" charset="0"/>
                  </a:endParaRPr>
                </a:p>
              </p:txBody>
            </p:sp>
          </mc:Choice>
          <mc:Fallback xmlns="">
            <p:sp>
              <p:nvSpPr>
                <p:cNvPr id="65" name="Rectangle 64">
                  <a:extLst>
                    <a:ext uri="{FF2B5EF4-FFF2-40B4-BE49-F238E27FC236}">
                      <a16:creationId xmlns:a16="http://schemas.microsoft.com/office/drawing/2014/main" id="{C1FEBA7A-754B-9B5A-1E6A-34E40A79E5E4}"/>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14"/>
                  <a:stretch>
                    <a:fillRect l="-13636"/>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6" name="Alternate Process 65">
                <a:extLst>
                  <a:ext uri="{FF2B5EF4-FFF2-40B4-BE49-F238E27FC236}">
                    <a16:creationId xmlns:a16="http://schemas.microsoft.com/office/drawing/2014/main" id="{3BFF9905-0C2E-C798-FD0B-7A0A50F1BBA2}"/>
                  </a:ext>
                </a:extLst>
              </p:cNvPr>
              <p:cNvSpPr/>
              <p:nvPr/>
            </p:nvSpPr>
            <p:spPr>
              <a:xfrm>
                <a:off x="6632053" y="2966242"/>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66" name="Alternate Process 65">
                <a:extLst>
                  <a:ext uri="{FF2B5EF4-FFF2-40B4-BE49-F238E27FC236}">
                    <a16:creationId xmlns:a16="http://schemas.microsoft.com/office/drawing/2014/main" id="{3BFF9905-0C2E-C798-FD0B-7A0A50F1BBA2}"/>
                  </a:ext>
                </a:extLst>
              </p:cNvPr>
              <p:cNvSpPr>
                <a:spLocks noRot="1" noChangeAspect="1" noMove="1" noResize="1" noEditPoints="1" noAdjustHandles="1" noChangeArrowheads="1" noChangeShapeType="1" noTextEdit="1"/>
              </p:cNvSpPr>
              <p:nvPr/>
            </p:nvSpPr>
            <p:spPr>
              <a:xfrm>
                <a:off x="6632053" y="2966242"/>
                <a:ext cx="258703" cy="2485702"/>
              </a:xfrm>
              <a:prstGeom prst="flowChartAlternateProcess">
                <a:avLst/>
              </a:prstGeom>
              <a:blipFill>
                <a:blip r:embed="rId15"/>
                <a:stretch>
                  <a:fillRect l="-18182" r="-4545"/>
                </a:stretch>
              </a:blipFill>
              <a:ln>
                <a:solidFill>
                  <a:schemeClr val="tx1"/>
                </a:solidFill>
              </a:ln>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DBE980B1-FE5A-BC3A-7B81-3C0DB7860D68}"/>
              </a:ext>
            </a:extLst>
          </p:cNvPr>
          <p:cNvCxnSpPr>
            <a:cxnSpLocks/>
          </p:cNvCxnSpPr>
          <p:nvPr/>
        </p:nvCxnSpPr>
        <p:spPr>
          <a:xfrm>
            <a:off x="6200884" y="3303685"/>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418B0B2-995E-370A-A68D-B329D06C239D}"/>
              </a:ext>
            </a:extLst>
          </p:cNvPr>
          <p:cNvSpPr txBox="1"/>
          <p:nvPr/>
        </p:nvSpPr>
        <p:spPr>
          <a:xfrm>
            <a:off x="6220835" y="3145629"/>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69" name="Straight Connector 68">
            <a:extLst>
              <a:ext uri="{FF2B5EF4-FFF2-40B4-BE49-F238E27FC236}">
                <a16:creationId xmlns:a16="http://schemas.microsoft.com/office/drawing/2014/main" id="{A4451D5A-5304-E184-6118-9C542E3B4671}"/>
              </a:ext>
            </a:extLst>
          </p:cNvPr>
          <p:cNvCxnSpPr>
            <a:cxnSpLocks/>
          </p:cNvCxnSpPr>
          <p:nvPr/>
        </p:nvCxnSpPr>
        <p:spPr>
          <a:xfrm>
            <a:off x="6470403" y="3306860"/>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126AD3-0AAC-BC98-E581-9753633916E6}"/>
              </a:ext>
            </a:extLst>
          </p:cNvPr>
          <p:cNvCxnSpPr>
            <a:cxnSpLocks/>
          </p:cNvCxnSpPr>
          <p:nvPr/>
        </p:nvCxnSpPr>
        <p:spPr>
          <a:xfrm>
            <a:off x="6200884" y="4707053"/>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FBAEB43-360C-D501-F46F-80EC4F4AB40B}"/>
              </a:ext>
            </a:extLst>
          </p:cNvPr>
          <p:cNvCxnSpPr>
            <a:cxnSpLocks/>
          </p:cNvCxnSpPr>
          <p:nvPr/>
        </p:nvCxnSpPr>
        <p:spPr>
          <a:xfrm>
            <a:off x="6398960" y="2995727"/>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37A43770-6330-7210-3CAB-91BB930EEC67}"/>
              </a:ext>
            </a:extLst>
          </p:cNvPr>
          <p:cNvGrpSpPr/>
          <p:nvPr/>
        </p:nvGrpSpPr>
        <p:grpSpPr>
          <a:xfrm>
            <a:off x="7137989" y="2966242"/>
            <a:ext cx="264715" cy="2485702"/>
            <a:chOff x="1714501" y="1814513"/>
            <a:chExt cx="342900" cy="3071812"/>
          </a:xfrm>
        </p:grpSpPr>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EE2FCB2F-51A5-712A-D4E1-6B8232894690}"/>
                    </a:ext>
                  </a:extLst>
                </p:cNvPr>
                <p:cNvSpPr/>
                <p:nvPr/>
              </p:nvSpPr>
              <p:spPr>
                <a:xfrm>
                  <a:off x="1714501" y="1814513"/>
                  <a:ext cx="342900" cy="122872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500" b="0" i="1" smtClean="0">
                                <a:solidFill>
                                  <a:schemeClr val="accent1">
                                    <a:lumMod val="50000"/>
                                  </a:schemeClr>
                                </a:solidFill>
                                <a:latin typeface="Cambria Math" panose="02040503050406030204" pitchFamily="18" charset="0"/>
                              </a:rPr>
                            </m:ctrlPr>
                          </m:sSubPr>
                          <m:e>
                            <m:r>
                              <a:rPr lang="en-US" sz="1500" b="0" i="1" smtClean="0">
                                <a:solidFill>
                                  <a:schemeClr val="accent1">
                                    <a:lumMod val="50000"/>
                                  </a:schemeClr>
                                </a:solidFill>
                                <a:latin typeface="Cambria Math" panose="02040503050406030204" pitchFamily="18" charset="0"/>
                              </a:rPr>
                              <m:t>𝑀</m:t>
                            </m:r>
                          </m:e>
                          <m:sub>
                            <m:r>
                              <a:rPr lang="en-US" sz="1500" b="0" i="1" smtClean="0">
                                <a:solidFill>
                                  <a:schemeClr val="accent1">
                                    <a:lumMod val="50000"/>
                                  </a:schemeClr>
                                </a:solidFill>
                                <a:latin typeface="Cambria Math" panose="02040503050406030204" pitchFamily="18" charset="0"/>
                              </a:rPr>
                              <m:t>2</m:t>
                            </m:r>
                          </m:sub>
                        </m:sSub>
                      </m:oMath>
                    </m:oMathPara>
                  </a14:m>
                  <a:endParaRPr lang="en-US" sz="1500" dirty="0">
                    <a:solidFill>
                      <a:schemeClr val="accent1">
                        <a:lumMod val="50000"/>
                      </a:schemeClr>
                    </a:solidFill>
                    <a:latin typeface="Candara" panose="020E0502030303020204" pitchFamily="34" charset="0"/>
                  </a:endParaRPr>
                </a:p>
              </p:txBody>
            </p:sp>
          </mc:Choice>
          <mc:Fallback xmlns="">
            <p:sp>
              <p:nvSpPr>
                <p:cNvPr id="73" name="Rectangle 72">
                  <a:extLst>
                    <a:ext uri="{FF2B5EF4-FFF2-40B4-BE49-F238E27FC236}">
                      <a16:creationId xmlns:a16="http://schemas.microsoft.com/office/drawing/2014/main" id="{EE2FCB2F-51A5-712A-D4E1-6B8232894690}"/>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16"/>
                  <a:stretch>
                    <a:fillRect l="-21739"/>
                  </a:stretch>
                </a:blipFill>
                <a:ln>
                  <a:solidFill>
                    <a:schemeClr val="tx1"/>
                  </a:solidFill>
                </a:ln>
              </p:spPr>
              <p:txBody>
                <a:bodyPr/>
                <a:lstStyle/>
                <a:p>
                  <a:r>
                    <a:rPr lang="en-US">
                      <a:noFill/>
                    </a:rPr>
                    <a:t> </a:t>
                  </a:r>
                </a:p>
              </p:txBody>
            </p:sp>
          </mc:Fallback>
        </mc:AlternateContent>
        <p:sp>
          <p:nvSpPr>
            <p:cNvPr id="74" name="Rectangle 73">
              <a:extLst>
                <a:ext uri="{FF2B5EF4-FFF2-40B4-BE49-F238E27FC236}">
                  <a16:creationId xmlns:a16="http://schemas.microsoft.com/office/drawing/2014/main" id="{089AA15A-05DF-0175-8F22-117E3F39FA92}"/>
                </a:ext>
              </a:extLst>
            </p:cNvPr>
            <p:cNvSpPr/>
            <p:nvPr/>
          </p:nvSpPr>
          <p:spPr>
            <a:xfrm>
              <a:off x="1714501" y="3043239"/>
              <a:ext cx="342900" cy="1843086"/>
            </a:xfrm>
            <a:prstGeom prst="rect">
              <a:avLst/>
            </a:prstGeom>
            <a:pattFill prst="wdDnDiag">
              <a:fgClr>
                <a:srgbClr val="002060"/>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75" name="Straight Connector 74">
            <a:extLst>
              <a:ext uri="{FF2B5EF4-FFF2-40B4-BE49-F238E27FC236}">
                <a16:creationId xmlns:a16="http://schemas.microsoft.com/office/drawing/2014/main" id="{386CA97B-7A09-4BAA-0F59-B93E833876A6}"/>
              </a:ext>
            </a:extLst>
          </p:cNvPr>
          <p:cNvCxnSpPr>
            <a:cxnSpLocks/>
          </p:cNvCxnSpPr>
          <p:nvPr/>
        </p:nvCxnSpPr>
        <p:spPr>
          <a:xfrm flipV="1">
            <a:off x="6890756" y="3311027"/>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84D7E21-5FB0-DE84-3F34-DD2D0CA15445}"/>
              </a:ext>
            </a:extLst>
          </p:cNvPr>
          <p:cNvCxnSpPr>
            <a:cxnSpLocks/>
            <a:endCxn id="74" idx="1"/>
          </p:cNvCxnSpPr>
          <p:nvPr/>
        </p:nvCxnSpPr>
        <p:spPr>
          <a:xfrm>
            <a:off x="6888846" y="4706232"/>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0442777-7AA5-AB37-F5BB-BB68721AF5EF}"/>
                  </a:ext>
                </a:extLst>
              </p:cNvPr>
              <p:cNvSpPr txBox="1"/>
              <p:nvPr/>
            </p:nvSpPr>
            <p:spPr>
              <a:xfrm>
                <a:off x="7204021" y="6095132"/>
                <a:ext cx="4050083" cy="461665"/>
              </a:xfrm>
              <a:prstGeom prst="rect">
                <a:avLst/>
              </a:prstGeom>
              <a:noFill/>
            </p:spPr>
            <p:txBody>
              <a:bodyPr wrap="none" rtlCol="0">
                <a:spAutoFit/>
              </a:bodyPr>
              <a:lstStyle/>
              <a:p>
                <a:pPr algn="ctr"/>
                <a:r>
                  <a:rPr lang="en-US" sz="2400" dirty="0">
                    <a:latin typeface="Candara" panose="020E0502030303020204" pitchFamily="34" charset="0"/>
                  </a:rPr>
                  <a:t>Collision: </a:t>
                </a:r>
                <a14:m>
                  <m:oMath xmlns:m="http://schemas.openxmlformats.org/officeDocument/2006/math">
                    <m:r>
                      <a:rPr lang="en-US" sz="2400" b="0" i="1" smtClean="0">
                        <a:solidFill>
                          <a:srgbClr val="002060"/>
                        </a:solidFill>
                        <a:latin typeface="Cambria Math" panose="02040503050406030204" pitchFamily="18" charset="0"/>
                      </a:rPr>
                      <m:t>(</m:t>
                    </m:r>
                    <m:d>
                      <m:dPr>
                        <m:ctrlPr>
                          <a:rPr lang="en-US" sz="2400" b="0" i="1" smtClean="0">
                            <a:solidFill>
                              <a:srgbClr val="002060"/>
                            </a:solidFill>
                            <a:latin typeface="Cambria Math" panose="02040503050406030204" pitchFamily="18" charset="0"/>
                          </a:rPr>
                        </m:ctrlPr>
                      </m:dPr>
                      <m:e>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2</m:t>
                            </m:r>
                          </m:sub>
                        </m:sSub>
                      </m:e>
                    </m:d>
                    <m:r>
                      <a:rPr lang="en-US" sz="2400" b="0" i="1" smtClean="0">
                        <a:solidFill>
                          <a:srgbClr val="002060"/>
                        </a:solidFill>
                        <a:latin typeface="Cambria Math" panose="02040503050406030204" pitchFamily="18" charset="0"/>
                      </a:rPr>
                      <m:t>,</m:t>
                    </m:r>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up>
                        <m:r>
                          <a:rPr lang="en-US" sz="2400" b="0" i="1" smtClean="0">
                            <a:solidFill>
                              <a:srgbClr val="002060"/>
                            </a:solidFill>
                            <a:latin typeface="Cambria Math" panose="02040503050406030204" pitchFamily="18" charset="0"/>
                          </a:rPr>
                          <m:t>′</m:t>
                        </m:r>
                      </m:sup>
                    </m:sSubSup>
                    <m:r>
                      <a:rPr lang="en-US" sz="2400" b="0" i="1" smtClean="0">
                        <a:solidFill>
                          <a:srgbClr val="002060"/>
                        </a:solidFill>
                        <a:latin typeface="Cambria Math" panose="02040503050406030204" pitchFamily="18" charset="0"/>
                      </a:rPr>
                      <m:t>,</m:t>
                    </m:r>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2</m:t>
                        </m:r>
                      </m:sub>
                      <m:sup>
                        <m:r>
                          <a:rPr lang="en-US" sz="2400" b="0" i="1" smtClean="0">
                            <a:solidFill>
                              <a:srgbClr val="002060"/>
                            </a:solidFill>
                            <a:latin typeface="Cambria Math" panose="02040503050406030204" pitchFamily="18" charset="0"/>
                          </a:rPr>
                          <m:t>′</m:t>
                        </m:r>
                      </m:sup>
                    </m:sSubSup>
                    <m:r>
                      <a:rPr lang="en-US" sz="2400" b="0" i="1" smtClean="0">
                        <a:solidFill>
                          <a:srgbClr val="002060"/>
                        </a:solidFill>
                        <a:latin typeface="Cambria Math" panose="02040503050406030204" pitchFamily="18" charset="0"/>
                      </a:rPr>
                      <m:t>))</m:t>
                    </m:r>
                  </m:oMath>
                </a14:m>
                <a:endParaRPr lang="en-US" sz="2400" dirty="0">
                  <a:latin typeface="Candara" panose="020E0502030303020204" pitchFamily="34" charset="0"/>
                </a:endParaRPr>
              </a:p>
            </p:txBody>
          </p:sp>
        </mc:Choice>
        <mc:Fallback xmlns="">
          <p:sp>
            <p:nvSpPr>
              <p:cNvPr id="91" name="TextBox 90">
                <a:extLst>
                  <a:ext uri="{FF2B5EF4-FFF2-40B4-BE49-F238E27FC236}">
                    <a16:creationId xmlns:a16="http://schemas.microsoft.com/office/drawing/2014/main" id="{D0442777-7AA5-AB37-F5BB-BB68721AF5EF}"/>
                  </a:ext>
                </a:extLst>
              </p:cNvPr>
              <p:cNvSpPr txBox="1">
                <a:spLocks noRot="1" noChangeAspect="1" noMove="1" noResize="1" noEditPoints="1" noAdjustHandles="1" noChangeArrowheads="1" noChangeShapeType="1" noTextEdit="1"/>
              </p:cNvSpPr>
              <p:nvPr/>
            </p:nvSpPr>
            <p:spPr>
              <a:xfrm>
                <a:off x="7204021" y="6095132"/>
                <a:ext cx="4050083" cy="461665"/>
              </a:xfrm>
              <a:prstGeom prst="rect">
                <a:avLst/>
              </a:prstGeom>
              <a:blipFill>
                <a:blip r:embed="rId17"/>
                <a:stretch>
                  <a:fillRect l="-1875" t="-8108" r="-62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98D05CB-A321-196C-2698-BFEFB1B94FD1}"/>
                  </a:ext>
                </a:extLst>
              </p:cNvPr>
              <p:cNvSpPr txBox="1"/>
              <p:nvPr/>
            </p:nvSpPr>
            <p:spPr>
              <a:xfrm>
                <a:off x="6131748" y="2489606"/>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Sub>
                    </m:oMath>
                  </m:oMathPara>
                </a14:m>
                <a:endParaRPr lang="en-US" sz="2400" dirty="0" err="1">
                  <a:solidFill>
                    <a:srgbClr val="002060"/>
                  </a:solidFill>
                  <a:latin typeface="Candara" panose="020E0502030303020204" pitchFamily="34" charset="0"/>
                </a:endParaRPr>
              </a:p>
            </p:txBody>
          </p:sp>
        </mc:Choice>
        <mc:Fallback xmlns="">
          <p:sp>
            <p:nvSpPr>
              <p:cNvPr id="92" name="TextBox 91">
                <a:extLst>
                  <a:ext uri="{FF2B5EF4-FFF2-40B4-BE49-F238E27FC236}">
                    <a16:creationId xmlns:a16="http://schemas.microsoft.com/office/drawing/2014/main" id="{198D05CB-A321-196C-2698-BFEFB1B94FD1}"/>
                  </a:ext>
                </a:extLst>
              </p:cNvPr>
              <p:cNvSpPr txBox="1">
                <a:spLocks noRot="1" noChangeAspect="1" noMove="1" noResize="1" noEditPoints="1" noAdjustHandles="1" noChangeArrowheads="1" noChangeShapeType="1" noTextEdit="1"/>
              </p:cNvSpPr>
              <p:nvPr/>
            </p:nvSpPr>
            <p:spPr>
              <a:xfrm>
                <a:off x="6131748" y="2489606"/>
                <a:ext cx="630750" cy="461665"/>
              </a:xfrm>
              <a:prstGeom prst="rect">
                <a:avLst/>
              </a:prstGeom>
              <a:blipFill>
                <a:blip r:embed="rId1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Alternate Process 3">
                <a:extLst>
                  <a:ext uri="{FF2B5EF4-FFF2-40B4-BE49-F238E27FC236}">
                    <a16:creationId xmlns:a16="http://schemas.microsoft.com/office/drawing/2014/main" id="{60FDC796-DE79-0DE3-0DB8-3D4DE47D6CA1}"/>
                  </a:ext>
                </a:extLst>
              </p:cNvPr>
              <p:cNvSpPr/>
              <p:nvPr/>
            </p:nvSpPr>
            <p:spPr>
              <a:xfrm>
                <a:off x="7831963" y="3004110"/>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4" name="Alternate Process 3">
                <a:extLst>
                  <a:ext uri="{FF2B5EF4-FFF2-40B4-BE49-F238E27FC236}">
                    <a16:creationId xmlns:a16="http://schemas.microsoft.com/office/drawing/2014/main" id="{60FDC796-DE79-0DE3-0DB8-3D4DE47D6CA1}"/>
                  </a:ext>
                </a:extLst>
              </p:cNvPr>
              <p:cNvSpPr>
                <a:spLocks noRot="1" noChangeAspect="1" noMove="1" noResize="1" noEditPoints="1" noAdjustHandles="1" noChangeArrowheads="1" noChangeShapeType="1" noTextEdit="1"/>
              </p:cNvSpPr>
              <p:nvPr/>
            </p:nvSpPr>
            <p:spPr>
              <a:xfrm>
                <a:off x="7831963" y="3004110"/>
                <a:ext cx="258703" cy="2485702"/>
              </a:xfrm>
              <a:prstGeom prst="flowChartAlternateProcess">
                <a:avLst/>
              </a:prstGeom>
              <a:blipFill>
                <a:blip r:embed="rId19"/>
                <a:stretch>
                  <a:fillRect l="-18182"/>
                </a:stretch>
              </a:blipFill>
              <a:ln>
                <a:solidFill>
                  <a:schemeClr val="tx1"/>
                </a:solid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963B22E1-E2CA-E0BB-753A-BA1A9C3CC97B}"/>
              </a:ext>
            </a:extLst>
          </p:cNvPr>
          <p:cNvCxnSpPr>
            <a:cxnSpLocks/>
          </p:cNvCxnSpPr>
          <p:nvPr/>
        </p:nvCxnSpPr>
        <p:spPr>
          <a:xfrm>
            <a:off x="7400794" y="3341553"/>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17B309-848C-E025-51D4-9592FDED6C03}"/>
              </a:ext>
            </a:extLst>
          </p:cNvPr>
          <p:cNvSpPr txBox="1"/>
          <p:nvPr/>
        </p:nvSpPr>
        <p:spPr>
          <a:xfrm>
            <a:off x="7420745" y="3183497"/>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17" name="Straight Connector 16">
            <a:extLst>
              <a:ext uri="{FF2B5EF4-FFF2-40B4-BE49-F238E27FC236}">
                <a16:creationId xmlns:a16="http://schemas.microsoft.com/office/drawing/2014/main" id="{15740F78-F5AD-F1EE-55ED-1B4C11307568}"/>
              </a:ext>
            </a:extLst>
          </p:cNvPr>
          <p:cNvCxnSpPr>
            <a:cxnSpLocks/>
          </p:cNvCxnSpPr>
          <p:nvPr/>
        </p:nvCxnSpPr>
        <p:spPr>
          <a:xfrm>
            <a:off x="7670313" y="3344728"/>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206027-D57E-441F-5C24-558482E379A0}"/>
              </a:ext>
            </a:extLst>
          </p:cNvPr>
          <p:cNvCxnSpPr>
            <a:cxnSpLocks/>
          </p:cNvCxnSpPr>
          <p:nvPr/>
        </p:nvCxnSpPr>
        <p:spPr>
          <a:xfrm>
            <a:off x="7400794" y="4744921"/>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02EB67-8F0E-8389-E52B-4DBEB70E6193}"/>
              </a:ext>
            </a:extLst>
          </p:cNvPr>
          <p:cNvCxnSpPr>
            <a:cxnSpLocks/>
          </p:cNvCxnSpPr>
          <p:nvPr/>
        </p:nvCxnSpPr>
        <p:spPr>
          <a:xfrm>
            <a:off x="7598870" y="3033595"/>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A46A4F4-A21E-2152-1596-B6572E516BA9}"/>
              </a:ext>
            </a:extLst>
          </p:cNvPr>
          <p:cNvGrpSpPr/>
          <p:nvPr/>
        </p:nvGrpSpPr>
        <p:grpSpPr>
          <a:xfrm>
            <a:off x="8337899" y="3004110"/>
            <a:ext cx="258703" cy="2485702"/>
            <a:chOff x="1714501" y="1814513"/>
            <a:chExt cx="342900" cy="3071812"/>
          </a:xfrm>
        </p:grpSpPr>
        <p:sp>
          <p:nvSpPr>
            <p:cNvPr id="21" name="Rectangle 20">
              <a:extLst>
                <a:ext uri="{FF2B5EF4-FFF2-40B4-BE49-F238E27FC236}">
                  <a16:creationId xmlns:a16="http://schemas.microsoft.com/office/drawing/2014/main" id="{50D9A405-5B49-614E-3F88-1AB2440EA420}"/>
                </a:ext>
              </a:extLst>
            </p:cNvPr>
            <p:cNvSpPr/>
            <p:nvPr/>
          </p:nvSpPr>
          <p:spPr>
            <a:xfrm>
              <a:off x="1714501" y="1814513"/>
              <a:ext cx="342900" cy="1228725"/>
            </a:xfrm>
            <a:prstGeom prst="rect">
              <a:avLst/>
            </a:prstGeom>
            <a:pattFill prst="wdDnDiag">
              <a:fgClr>
                <a:schemeClr val="accent6">
                  <a:lumMod val="50000"/>
                </a:schemeClr>
              </a:fgClr>
              <a:bgClr>
                <a:schemeClr val="bg1"/>
              </a:bgClr>
            </a:patt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22" name="Rectangle 21">
              <a:extLst>
                <a:ext uri="{FF2B5EF4-FFF2-40B4-BE49-F238E27FC236}">
                  <a16:creationId xmlns:a16="http://schemas.microsoft.com/office/drawing/2014/main" id="{27121CC8-7C0E-A633-E199-68A796B74A6F}"/>
                </a:ext>
              </a:extLst>
            </p:cNvPr>
            <p:cNvSpPr/>
            <p:nvPr/>
          </p:nvSpPr>
          <p:spPr>
            <a:xfrm>
              <a:off x="1714501" y="3043239"/>
              <a:ext cx="342900" cy="1843086"/>
            </a:xfrm>
            <a:prstGeom prst="rect">
              <a:avLst/>
            </a:prstGeom>
            <a:pattFill prst="wdDnDiag">
              <a:fgClr>
                <a:schemeClr val="accent6">
                  <a:lumMod val="50000"/>
                </a:schemeClr>
              </a:fgClr>
              <a:bgClr>
                <a:schemeClr val="bg1"/>
              </a:bgClr>
            </a:patt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23" name="Straight Connector 22">
            <a:extLst>
              <a:ext uri="{FF2B5EF4-FFF2-40B4-BE49-F238E27FC236}">
                <a16:creationId xmlns:a16="http://schemas.microsoft.com/office/drawing/2014/main" id="{2BB527DD-A47A-5302-A901-28219E7FEA5A}"/>
              </a:ext>
            </a:extLst>
          </p:cNvPr>
          <p:cNvCxnSpPr>
            <a:cxnSpLocks/>
          </p:cNvCxnSpPr>
          <p:nvPr/>
        </p:nvCxnSpPr>
        <p:spPr>
          <a:xfrm flipV="1">
            <a:off x="8090666" y="3348895"/>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95EABB-FBA3-00DF-1D5B-48A1311B71FB}"/>
              </a:ext>
            </a:extLst>
          </p:cNvPr>
          <p:cNvCxnSpPr>
            <a:cxnSpLocks/>
            <a:endCxn id="22" idx="1"/>
          </p:cNvCxnSpPr>
          <p:nvPr/>
        </p:nvCxnSpPr>
        <p:spPr>
          <a:xfrm>
            <a:off x="8088756" y="4744100"/>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B2EC6C8-95B3-2DEB-5B39-0830B48074CA}"/>
                  </a:ext>
                </a:extLst>
              </p:cNvPr>
              <p:cNvSpPr txBox="1"/>
              <p:nvPr/>
            </p:nvSpPr>
            <p:spPr>
              <a:xfrm>
                <a:off x="7279936" y="2491867"/>
                <a:ext cx="63786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2</m:t>
                          </m:r>
                        </m:sub>
                      </m:sSub>
                    </m:oMath>
                  </m:oMathPara>
                </a14:m>
                <a:endParaRPr lang="en-US" sz="2400" dirty="0" err="1">
                  <a:solidFill>
                    <a:srgbClr val="002060"/>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9B2EC6C8-95B3-2DEB-5B39-0830B48074CA}"/>
                  </a:ext>
                </a:extLst>
              </p:cNvPr>
              <p:cNvSpPr txBox="1">
                <a:spLocks noRot="1" noChangeAspect="1" noMove="1" noResize="1" noEditPoints="1" noAdjustHandles="1" noChangeArrowheads="1" noChangeShapeType="1" noTextEdit="1"/>
              </p:cNvSpPr>
              <p:nvPr/>
            </p:nvSpPr>
            <p:spPr>
              <a:xfrm>
                <a:off x="7279936" y="2491867"/>
                <a:ext cx="637867" cy="461665"/>
              </a:xfrm>
              <a:prstGeom prst="rect">
                <a:avLst/>
              </a:prstGeom>
              <a:blipFill>
                <a:blip r:embed="rId20"/>
                <a:stretch>
                  <a:fillRect b="-2703"/>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0DBE43CB-9681-BBEE-D0A4-79C03CEE3D09}"/>
              </a:ext>
            </a:extLst>
          </p:cNvPr>
          <p:cNvGrpSpPr/>
          <p:nvPr/>
        </p:nvGrpSpPr>
        <p:grpSpPr>
          <a:xfrm>
            <a:off x="9039496" y="2968559"/>
            <a:ext cx="258703" cy="2485702"/>
            <a:chOff x="1714501" y="1814513"/>
            <a:chExt cx="342900" cy="3071812"/>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80EFDBC-49A7-D4D4-FBA2-8C5BC8514415}"/>
                    </a:ext>
                  </a:extLst>
                </p:cNvPr>
                <p:cNvSpPr/>
                <p:nvPr/>
              </p:nvSpPr>
              <p:spPr>
                <a:xfrm>
                  <a:off x="1714501" y="1814513"/>
                  <a:ext cx="342900" cy="12287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500" b="0" i="1" smtClean="0">
                                <a:solidFill>
                                  <a:schemeClr val="accent1">
                                    <a:lumMod val="50000"/>
                                  </a:schemeClr>
                                </a:solidFill>
                                <a:latin typeface="Cambria Math" panose="02040503050406030204" pitchFamily="18" charset="0"/>
                              </a:rPr>
                            </m:ctrlPr>
                          </m:sSupPr>
                          <m:e>
                            <m:r>
                              <a:rPr lang="en-US" sz="1500" b="0" i="1" smtClean="0">
                                <a:solidFill>
                                  <a:schemeClr val="accent1">
                                    <a:lumMod val="50000"/>
                                  </a:schemeClr>
                                </a:solidFill>
                                <a:latin typeface="Cambria Math" panose="02040503050406030204" pitchFamily="18" charset="0"/>
                              </a:rPr>
                              <m:t>0</m:t>
                            </m:r>
                          </m:e>
                          <m:sup>
                            <m:r>
                              <a:rPr lang="en-US" sz="1500" b="0" i="1" smtClean="0">
                                <a:solidFill>
                                  <a:schemeClr val="accent1">
                                    <a:lumMod val="50000"/>
                                  </a:schemeClr>
                                </a:solidFill>
                                <a:latin typeface="Cambria Math" panose="02040503050406030204" pitchFamily="18" charset="0"/>
                              </a:rPr>
                              <m:t>𝑟</m:t>
                            </m:r>
                          </m:sup>
                        </m:sSup>
                      </m:oMath>
                    </m:oMathPara>
                  </a14:m>
                  <a:endParaRPr lang="en-US" sz="1500" dirty="0">
                    <a:solidFill>
                      <a:schemeClr val="accent1">
                        <a:lumMod val="50000"/>
                      </a:schemeClr>
                    </a:solidFill>
                    <a:latin typeface="Candara" panose="020E0502030303020204" pitchFamily="34" charset="0"/>
                  </a:endParaRPr>
                </a:p>
              </p:txBody>
            </p:sp>
          </mc:Choice>
          <mc:Fallback xmlns="">
            <p:sp>
              <p:nvSpPr>
                <p:cNvPr id="29" name="Rectangle 28">
                  <a:extLst>
                    <a:ext uri="{FF2B5EF4-FFF2-40B4-BE49-F238E27FC236}">
                      <a16:creationId xmlns:a16="http://schemas.microsoft.com/office/drawing/2014/main" id="{380EFDBC-49A7-D4D4-FBA2-8C5BC8514415}"/>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21"/>
                  <a:stretch>
                    <a:fillRect l="-181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26A0C40-9868-34E1-1AF7-4B099944989B}"/>
                    </a:ext>
                  </a:extLst>
                </p:cNvPr>
                <p:cNvSpPr/>
                <p:nvPr/>
              </p:nvSpPr>
              <p:spPr>
                <a:xfrm>
                  <a:off x="1714501" y="3043239"/>
                  <a:ext cx="342900" cy="18430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1500" b="0" i="0" smtClean="0">
                            <a:solidFill>
                              <a:schemeClr val="accent1">
                                <a:lumMod val="50000"/>
                              </a:schemeClr>
                            </a:solidFill>
                            <a:latin typeface="Cambria Math" panose="02040503050406030204" pitchFamily="18" charset="0"/>
                          </a:rPr>
                          <m:t>IV</m:t>
                        </m:r>
                      </m:oMath>
                    </m:oMathPara>
                  </a14:m>
                  <a:endParaRPr lang="en-US" sz="1500" dirty="0">
                    <a:solidFill>
                      <a:schemeClr val="accent1">
                        <a:lumMod val="50000"/>
                      </a:schemeClr>
                    </a:solidFill>
                    <a:latin typeface="Candara" panose="020E0502030303020204" pitchFamily="34" charset="0"/>
                  </a:endParaRPr>
                </a:p>
              </p:txBody>
            </p:sp>
          </mc:Choice>
          <mc:Fallback xmlns="">
            <p:sp>
              <p:nvSpPr>
                <p:cNvPr id="30" name="Rectangle 29">
                  <a:extLst>
                    <a:ext uri="{FF2B5EF4-FFF2-40B4-BE49-F238E27FC236}">
                      <a16:creationId xmlns:a16="http://schemas.microsoft.com/office/drawing/2014/main" id="{626A0C40-9868-34E1-1AF7-4B099944989B}"/>
                    </a:ext>
                  </a:extLst>
                </p:cNvPr>
                <p:cNvSpPr>
                  <a:spLocks noRot="1" noChangeAspect="1" noMove="1" noResize="1" noEditPoints="1" noAdjustHandles="1" noChangeArrowheads="1" noChangeShapeType="1" noTextEdit="1"/>
                </p:cNvSpPr>
                <p:nvPr/>
              </p:nvSpPr>
              <p:spPr>
                <a:xfrm>
                  <a:off x="1714501" y="3043239"/>
                  <a:ext cx="342900" cy="1843086"/>
                </a:xfrm>
                <a:prstGeom prst="rect">
                  <a:avLst/>
                </a:prstGeom>
                <a:blipFill>
                  <a:blip r:embed="rId22"/>
                  <a:stretch>
                    <a:fillRect l="-13636"/>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Alternate Process 30">
                <a:extLst>
                  <a:ext uri="{FF2B5EF4-FFF2-40B4-BE49-F238E27FC236}">
                    <a16:creationId xmlns:a16="http://schemas.microsoft.com/office/drawing/2014/main" id="{42284EA5-EFD5-892C-9CAF-543C0E6B06A7}"/>
                  </a:ext>
                </a:extLst>
              </p:cNvPr>
              <p:cNvSpPr/>
              <p:nvPr/>
            </p:nvSpPr>
            <p:spPr>
              <a:xfrm>
                <a:off x="9729368" y="2968559"/>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31" name="Alternate Process 30">
                <a:extLst>
                  <a:ext uri="{FF2B5EF4-FFF2-40B4-BE49-F238E27FC236}">
                    <a16:creationId xmlns:a16="http://schemas.microsoft.com/office/drawing/2014/main" id="{42284EA5-EFD5-892C-9CAF-543C0E6B06A7}"/>
                  </a:ext>
                </a:extLst>
              </p:cNvPr>
              <p:cNvSpPr>
                <a:spLocks noRot="1" noChangeAspect="1" noMove="1" noResize="1" noEditPoints="1" noAdjustHandles="1" noChangeArrowheads="1" noChangeShapeType="1" noTextEdit="1"/>
              </p:cNvSpPr>
              <p:nvPr/>
            </p:nvSpPr>
            <p:spPr>
              <a:xfrm>
                <a:off x="9729368" y="2968559"/>
                <a:ext cx="258703" cy="2485702"/>
              </a:xfrm>
              <a:prstGeom prst="flowChartAlternateProcess">
                <a:avLst/>
              </a:prstGeom>
              <a:blipFill>
                <a:blip r:embed="rId23"/>
                <a:stretch>
                  <a:fillRect l="-18182" r="-4545"/>
                </a:stretch>
              </a:blipFill>
              <a:ln>
                <a:solidFill>
                  <a:schemeClr val="tx1"/>
                </a:solidFill>
              </a:ln>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DB15E32D-7E49-E84C-3BCE-A84E79913497}"/>
              </a:ext>
            </a:extLst>
          </p:cNvPr>
          <p:cNvCxnSpPr>
            <a:cxnSpLocks/>
          </p:cNvCxnSpPr>
          <p:nvPr/>
        </p:nvCxnSpPr>
        <p:spPr>
          <a:xfrm>
            <a:off x="9298199" y="3306002"/>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66F6BFC-E19D-015A-CF75-EBE51B041331}"/>
              </a:ext>
            </a:extLst>
          </p:cNvPr>
          <p:cNvSpPr txBox="1"/>
          <p:nvPr/>
        </p:nvSpPr>
        <p:spPr>
          <a:xfrm>
            <a:off x="9318150" y="3147946"/>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34" name="Straight Connector 33">
            <a:extLst>
              <a:ext uri="{FF2B5EF4-FFF2-40B4-BE49-F238E27FC236}">
                <a16:creationId xmlns:a16="http://schemas.microsoft.com/office/drawing/2014/main" id="{2BB4FE96-3CD4-3EB0-139D-4CF702D3CDE9}"/>
              </a:ext>
            </a:extLst>
          </p:cNvPr>
          <p:cNvCxnSpPr>
            <a:cxnSpLocks/>
          </p:cNvCxnSpPr>
          <p:nvPr/>
        </p:nvCxnSpPr>
        <p:spPr>
          <a:xfrm>
            <a:off x="9567718" y="3309177"/>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7101179-9DE7-0B8E-D98D-D22C64A261AE}"/>
              </a:ext>
            </a:extLst>
          </p:cNvPr>
          <p:cNvCxnSpPr>
            <a:cxnSpLocks/>
          </p:cNvCxnSpPr>
          <p:nvPr/>
        </p:nvCxnSpPr>
        <p:spPr>
          <a:xfrm>
            <a:off x="9298199" y="4709370"/>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4B3F7-13D4-B0F7-D9DE-6ECCB3DE8D04}"/>
              </a:ext>
            </a:extLst>
          </p:cNvPr>
          <p:cNvCxnSpPr>
            <a:cxnSpLocks/>
          </p:cNvCxnSpPr>
          <p:nvPr/>
        </p:nvCxnSpPr>
        <p:spPr>
          <a:xfrm>
            <a:off x="9496275" y="2998044"/>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47439F1-9A56-8CFE-DE7B-D0D286115E2C}"/>
              </a:ext>
            </a:extLst>
          </p:cNvPr>
          <p:cNvGrpSpPr/>
          <p:nvPr/>
        </p:nvGrpSpPr>
        <p:grpSpPr>
          <a:xfrm>
            <a:off x="10235304" y="2968559"/>
            <a:ext cx="264715" cy="2485702"/>
            <a:chOff x="1714501" y="1814513"/>
            <a:chExt cx="342900" cy="3071812"/>
          </a:xfrm>
        </p:grpSpPr>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544AD7E7-EAE4-57B8-429F-36FF2FEC12BD}"/>
                    </a:ext>
                  </a:extLst>
                </p:cNvPr>
                <p:cNvSpPr/>
                <p:nvPr/>
              </p:nvSpPr>
              <p:spPr>
                <a:xfrm>
                  <a:off x="1714501" y="1814513"/>
                  <a:ext cx="342900" cy="122872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1500" b="0" i="1" smtClean="0">
                                <a:solidFill>
                                  <a:schemeClr val="accent1">
                                    <a:lumMod val="50000"/>
                                  </a:schemeClr>
                                </a:solidFill>
                                <a:latin typeface="Cambria Math" panose="02040503050406030204" pitchFamily="18" charset="0"/>
                              </a:rPr>
                            </m:ctrlPr>
                          </m:sSubSupPr>
                          <m:e>
                            <m:r>
                              <a:rPr lang="en-US" sz="1500" b="0" i="1" smtClean="0">
                                <a:solidFill>
                                  <a:schemeClr val="accent1">
                                    <a:lumMod val="50000"/>
                                  </a:schemeClr>
                                </a:solidFill>
                                <a:latin typeface="Cambria Math" panose="02040503050406030204" pitchFamily="18" charset="0"/>
                              </a:rPr>
                              <m:t>𝑀</m:t>
                            </m:r>
                          </m:e>
                          <m:sub>
                            <m:r>
                              <a:rPr lang="en-US" sz="1500" b="0" i="1" smtClean="0">
                                <a:solidFill>
                                  <a:schemeClr val="accent1">
                                    <a:lumMod val="50000"/>
                                  </a:schemeClr>
                                </a:solidFill>
                                <a:latin typeface="Cambria Math" panose="02040503050406030204" pitchFamily="18" charset="0"/>
                              </a:rPr>
                              <m:t>2</m:t>
                            </m:r>
                          </m:sub>
                          <m:sup>
                            <m:r>
                              <a:rPr lang="en-US" sz="1500" b="0" i="1" smtClean="0">
                                <a:solidFill>
                                  <a:schemeClr val="accent1">
                                    <a:lumMod val="50000"/>
                                  </a:schemeClr>
                                </a:solidFill>
                                <a:latin typeface="Cambria Math" panose="02040503050406030204" pitchFamily="18" charset="0"/>
                              </a:rPr>
                              <m:t>′</m:t>
                            </m:r>
                          </m:sup>
                        </m:sSubSup>
                      </m:oMath>
                    </m:oMathPara>
                  </a14:m>
                  <a:endParaRPr lang="en-US" sz="1500" dirty="0">
                    <a:solidFill>
                      <a:schemeClr val="accent1">
                        <a:lumMod val="50000"/>
                      </a:schemeClr>
                    </a:solidFill>
                    <a:latin typeface="Candara" panose="020E0502030303020204" pitchFamily="34" charset="0"/>
                  </a:endParaRPr>
                </a:p>
              </p:txBody>
            </p:sp>
          </mc:Choice>
          <mc:Fallback xmlns="">
            <p:sp>
              <p:nvSpPr>
                <p:cNvPr id="38" name="Rectangle 37">
                  <a:extLst>
                    <a:ext uri="{FF2B5EF4-FFF2-40B4-BE49-F238E27FC236}">
                      <a16:creationId xmlns:a16="http://schemas.microsoft.com/office/drawing/2014/main" id="{544AD7E7-EAE4-57B8-429F-36FF2FEC12BD}"/>
                    </a:ext>
                  </a:extLst>
                </p:cNvPr>
                <p:cNvSpPr>
                  <a:spLocks noRot="1" noChangeAspect="1" noMove="1" noResize="1" noEditPoints="1" noAdjustHandles="1" noChangeArrowheads="1" noChangeShapeType="1" noTextEdit="1"/>
                </p:cNvSpPr>
                <p:nvPr/>
              </p:nvSpPr>
              <p:spPr>
                <a:xfrm>
                  <a:off x="1714501" y="1814513"/>
                  <a:ext cx="342900" cy="1228725"/>
                </a:xfrm>
                <a:prstGeom prst="rect">
                  <a:avLst/>
                </a:prstGeom>
                <a:blipFill>
                  <a:blip r:embed="rId24"/>
                  <a:stretch>
                    <a:fillRect l="-21739"/>
                  </a:stretch>
                </a:blipFill>
                <a:ln>
                  <a:solidFill>
                    <a:schemeClr val="tx1"/>
                  </a:solidFill>
                </a:ln>
              </p:spPr>
              <p:txBody>
                <a:bodyPr/>
                <a:lstStyle/>
                <a:p>
                  <a:r>
                    <a:rPr lang="en-US">
                      <a:noFill/>
                    </a:rPr>
                    <a:t> </a:t>
                  </a:r>
                </a:p>
              </p:txBody>
            </p:sp>
          </mc:Fallback>
        </mc:AlternateContent>
        <p:sp>
          <p:nvSpPr>
            <p:cNvPr id="39" name="Rectangle 38">
              <a:extLst>
                <a:ext uri="{FF2B5EF4-FFF2-40B4-BE49-F238E27FC236}">
                  <a16:creationId xmlns:a16="http://schemas.microsoft.com/office/drawing/2014/main" id="{1A57A1C1-0FE9-AA60-61F8-89BE88378FEC}"/>
                </a:ext>
              </a:extLst>
            </p:cNvPr>
            <p:cNvSpPr/>
            <p:nvPr/>
          </p:nvSpPr>
          <p:spPr>
            <a:xfrm>
              <a:off x="1714501" y="3043239"/>
              <a:ext cx="342900" cy="1843086"/>
            </a:xfrm>
            <a:prstGeom prst="rect">
              <a:avLst/>
            </a:prstGeom>
            <a:pattFill prst="wdDnDiag">
              <a:fgClr>
                <a:srgbClr val="002060"/>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40" name="Straight Connector 39">
            <a:extLst>
              <a:ext uri="{FF2B5EF4-FFF2-40B4-BE49-F238E27FC236}">
                <a16:creationId xmlns:a16="http://schemas.microsoft.com/office/drawing/2014/main" id="{46592A21-C84F-2111-3EB2-813F20788715}"/>
              </a:ext>
            </a:extLst>
          </p:cNvPr>
          <p:cNvCxnSpPr>
            <a:cxnSpLocks/>
          </p:cNvCxnSpPr>
          <p:nvPr/>
        </p:nvCxnSpPr>
        <p:spPr>
          <a:xfrm flipV="1">
            <a:off x="9988071" y="3313344"/>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65EC03-07BB-F2E2-647F-5D8A0BF725DF}"/>
              </a:ext>
            </a:extLst>
          </p:cNvPr>
          <p:cNvCxnSpPr>
            <a:cxnSpLocks/>
            <a:endCxn id="39" idx="1"/>
          </p:cNvCxnSpPr>
          <p:nvPr/>
        </p:nvCxnSpPr>
        <p:spPr>
          <a:xfrm>
            <a:off x="9986161" y="4708549"/>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CA804EF-B18F-7DEA-9EB5-043EF722292E}"/>
                  </a:ext>
                </a:extLst>
              </p:cNvPr>
              <p:cNvSpPr txBox="1"/>
              <p:nvPr/>
            </p:nvSpPr>
            <p:spPr>
              <a:xfrm>
                <a:off x="9229063" y="2491923"/>
                <a:ext cx="630750"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1</m:t>
                          </m:r>
                        </m:sub>
                        <m:sup>
                          <m:r>
                            <a:rPr lang="en-US" sz="2400" b="0" i="1" smtClean="0">
                              <a:solidFill>
                                <a:srgbClr val="002060"/>
                              </a:solidFill>
                              <a:latin typeface="Cambria Math" panose="02040503050406030204" pitchFamily="18" charset="0"/>
                            </a:rPr>
                            <m:t>′</m:t>
                          </m:r>
                        </m:sup>
                      </m:sSubSup>
                    </m:oMath>
                  </m:oMathPara>
                </a14:m>
                <a:endParaRPr lang="en-US" sz="2400" dirty="0" err="1">
                  <a:solidFill>
                    <a:srgbClr val="002060"/>
                  </a:solidFill>
                  <a:latin typeface="Candara" panose="020E0502030303020204" pitchFamily="34" charset="0"/>
                </a:endParaRPr>
              </a:p>
            </p:txBody>
          </p:sp>
        </mc:Choice>
        <mc:Fallback xmlns="">
          <p:sp>
            <p:nvSpPr>
              <p:cNvPr id="42" name="TextBox 41">
                <a:extLst>
                  <a:ext uri="{FF2B5EF4-FFF2-40B4-BE49-F238E27FC236}">
                    <a16:creationId xmlns:a16="http://schemas.microsoft.com/office/drawing/2014/main" id="{7CA804EF-B18F-7DEA-9EB5-043EF722292E}"/>
                  </a:ext>
                </a:extLst>
              </p:cNvPr>
              <p:cNvSpPr txBox="1">
                <a:spLocks noRot="1" noChangeAspect="1" noMove="1" noResize="1" noEditPoints="1" noAdjustHandles="1" noChangeArrowheads="1" noChangeShapeType="1" noTextEdit="1"/>
              </p:cNvSpPr>
              <p:nvPr/>
            </p:nvSpPr>
            <p:spPr>
              <a:xfrm>
                <a:off x="9229063" y="2491923"/>
                <a:ext cx="630750" cy="461665"/>
              </a:xfrm>
              <a:prstGeom prst="rect">
                <a:avLst/>
              </a:prstGeom>
              <a:blipFill>
                <a:blip r:embed="rId25"/>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Alternate Process 93">
                <a:extLst>
                  <a:ext uri="{FF2B5EF4-FFF2-40B4-BE49-F238E27FC236}">
                    <a16:creationId xmlns:a16="http://schemas.microsoft.com/office/drawing/2014/main" id="{0B415E87-0D88-63DA-8B72-79030F418652}"/>
                  </a:ext>
                </a:extLst>
              </p:cNvPr>
              <p:cNvSpPr/>
              <p:nvPr/>
            </p:nvSpPr>
            <p:spPr>
              <a:xfrm>
                <a:off x="10929278" y="3006427"/>
                <a:ext cx="258703" cy="2485702"/>
              </a:xfrm>
              <a:prstGeom prst="flowChartAlternateProcess">
                <a:avLst/>
              </a:prstGeom>
              <a:solidFill>
                <a:srgbClr val="7A81FF">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1" i="0" smtClean="0">
                          <a:solidFill>
                            <a:schemeClr val="accent1">
                              <a:lumMod val="50000"/>
                            </a:schemeClr>
                          </a:solidFill>
                          <a:latin typeface="Cambria Math" panose="02040503050406030204" pitchFamily="18" charset="0"/>
                        </a:rPr>
                        <m:t>𝚷</m:t>
                      </m:r>
                    </m:oMath>
                  </m:oMathPara>
                </a14:m>
                <a:endParaRPr lang="en-US" dirty="0">
                  <a:solidFill>
                    <a:schemeClr val="accent1">
                      <a:lumMod val="50000"/>
                    </a:schemeClr>
                  </a:solidFill>
                  <a:latin typeface="Candara" panose="020E0502030303020204" pitchFamily="34" charset="0"/>
                </a:endParaRPr>
              </a:p>
            </p:txBody>
          </p:sp>
        </mc:Choice>
        <mc:Fallback xmlns="">
          <p:sp>
            <p:nvSpPr>
              <p:cNvPr id="94" name="Alternate Process 93">
                <a:extLst>
                  <a:ext uri="{FF2B5EF4-FFF2-40B4-BE49-F238E27FC236}">
                    <a16:creationId xmlns:a16="http://schemas.microsoft.com/office/drawing/2014/main" id="{0B415E87-0D88-63DA-8B72-79030F418652}"/>
                  </a:ext>
                </a:extLst>
              </p:cNvPr>
              <p:cNvSpPr>
                <a:spLocks noRot="1" noChangeAspect="1" noMove="1" noResize="1" noEditPoints="1" noAdjustHandles="1" noChangeArrowheads="1" noChangeShapeType="1" noTextEdit="1"/>
              </p:cNvSpPr>
              <p:nvPr/>
            </p:nvSpPr>
            <p:spPr>
              <a:xfrm>
                <a:off x="10929278" y="3006427"/>
                <a:ext cx="258703" cy="2485702"/>
              </a:xfrm>
              <a:prstGeom prst="flowChartAlternateProcess">
                <a:avLst/>
              </a:prstGeom>
              <a:blipFill>
                <a:blip r:embed="rId26"/>
                <a:stretch>
                  <a:fillRect l="-22727"/>
                </a:stretch>
              </a:blipFill>
              <a:ln>
                <a:solidFill>
                  <a:schemeClr val="tx1"/>
                </a:solidFill>
              </a:ln>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4C1A8EC5-B46F-E8F1-9F89-050EB6523E31}"/>
              </a:ext>
            </a:extLst>
          </p:cNvPr>
          <p:cNvCxnSpPr>
            <a:cxnSpLocks/>
          </p:cNvCxnSpPr>
          <p:nvPr/>
        </p:nvCxnSpPr>
        <p:spPr>
          <a:xfrm>
            <a:off x="10498109" y="3343870"/>
            <a:ext cx="126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7AEF796-5F52-0414-94E6-D94418204416}"/>
              </a:ext>
            </a:extLst>
          </p:cNvPr>
          <p:cNvSpPr txBox="1"/>
          <p:nvPr/>
        </p:nvSpPr>
        <p:spPr>
          <a:xfrm>
            <a:off x="10518060" y="3185814"/>
            <a:ext cx="362600" cy="307777"/>
          </a:xfrm>
          <a:prstGeom prst="rect">
            <a:avLst/>
          </a:prstGeom>
          <a:noFill/>
        </p:spPr>
        <p:txBody>
          <a:bodyPr wrap="none" rtlCol="0">
            <a:spAutoFit/>
          </a:bodyPr>
          <a:lstStyle/>
          <a:p>
            <a:pPr algn="l"/>
            <a:r>
              <a:rPr lang="en-US" sz="1400" dirty="0">
                <a:latin typeface="Candara" panose="020E0502030303020204" pitchFamily="34" charset="0"/>
              </a:rPr>
              <a:t>⊕</a:t>
            </a:r>
          </a:p>
        </p:txBody>
      </p:sp>
      <p:cxnSp>
        <p:nvCxnSpPr>
          <p:cNvPr id="98" name="Straight Connector 97">
            <a:extLst>
              <a:ext uri="{FF2B5EF4-FFF2-40B4-BE49-F238E27FC236}">
                <a16:creationId xmlns:a16="http://schemas.microsoft.com/office/drawing/2014/main" id="{5866F168-B692-F393-EED4-614C7F360DFD}"/>
              </a:ext>
            </a:extLst>
          </p:cNvPr>
          <p:cNvCxnSpPr>
            <a:cxnSpLocks/>
          </p:cNvCxnSpPr>
          <p:nvPr/>
        </p:nvCxnSpPr>
        <p:spPr>
          <a:xfrm>
            <a:off x="10767628" y="3347045"/>
            <a:ext cx="15974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24F57B7-3E5D-FE00-9F82-AD6FF0BB97E5}"/>
              </a:ext>
            </a:extLst>
          </p:cNvPr>
          <p:cNvCxnSpPr>
            <a:cxnSpLocks/>
          </p:cNvCxnSpPr>
          <p:nvPr/>
        </p:nvCxnSpPr>
        <p:spPr>
          <a:xfrm>
            <a:off x="10498109" y="4747238"/>
            <a:ext cx="4292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9CDBB93-A2D9-C93C-97EF-49EC566A4A4D}"/>
              </a:ext>
            </a:extLst>
          </p:cNvPr>
          <p:cNvCxnSpPr>
            <a:cxnSpLocks/>
          </p:cNvCxnSpPr>
          <p:nvPr/>
        </p:nvCxnSpPr>
        <p:spPr>
          <a:xfrm>
            <a:off x="10696185" y="3035912"/>
            <a:ext cx="0" cy="23560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009A4586-9ABA-DA6F-8E18-C8D93433A77A}"/>
              </a:ext>
            </a:extLst>
          </p:cNvPr>
          <p:cNvGrpSpPr/>
          <p:nvPr/>
        </p:nvGrpSpPr>
        <p:grpSpPr>
          <a:xfrm>
            <a:off x="11435214" y="3006427"/>
            <a:ext cx="258703" cy="2485702"/>
            <a:chOff x="1714501" y="1814513"/>
            <a:chExt cx="342900" cy="3071812"/>
          </a:xfrm>
        </p:grpSpPr>
        <p:sp>
          <p:nvSpPr>
            <p:cNvPr id="102" name="Rectangle 101">
              <a:extLst>
                <a:ext uri="{FF2B5EF4-FFF2-40B4-BE49-F238E27FC236}">
                  <a16:creationId xmlns:a16="http://schemas.microsoft.com/office/drawing/2014/main" id="{84897A9A-8B75-2FD2-1653-CB0958AC0926}"/>
                </a:ext>
              </a:extLst>
            </p:cNvPr>
            <p:cNvSpPr/>
            <p:nvPr/>
          </p:nvSpPr>
          <p:spPr>
            <a:xfrm>
              <a:off x="1714501" y="1814513"/>
              <a:ext cx="342900" cy="1228725"/>
            </a:xfrm>
            <a:prstGeom prst="rect">
              <a:avLst/>
            </a:prstGeom>
            <a:pattFill prst="wdDnDiag">
              <a:fgClr>
                <a:schemeClr val="accent6">
                  <a:lumMod val="50000"/>
                </a:schemeClr>
              </a:fgClr>
              <a:bgClr>
                <a:schemeClr val="bg1"/>
              </a:bgClr>
            </a:patt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51E395A8-4207-2831-5624-814A285955B7}"/>
                </a:ext>
              </a:extLst>
            </p:cNvPr>
            <p:cNvSpPr/>
            <p:nvPr/>
          </p:nvSpPr>
          <p:spPr>
            <a:xfrm>
              <a:off x="1714501" y="3043239"/>
              <a:ext cx="342900" cy="1843086"/>
            </a:xfrm>
            <a:prstGeom prst="rect">
              <a:avLst/>
            </a:prstGeom>
            <a:pattFill prst="wdDnDiag">
              <a:fgClr>
                <a:schemeClr val="accent6">
                  <a:lumMod val="50000"/>
                </a:schemeClr>
              </a:fgClr>
              <a:bgClr>
                <a:schemeClr val="bg1"/>
              </a:bgClr>
            </a:patt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lumMod val="50000"/>
                  </a:schemeClr>
                </a:solidFill>
                <a:latin typeface="Candara" panose="020E0502030303020204" pitchFamily="34" charset="0"/>
              </a:endParaRPr>
            </a:p>
          </p:txBody>
        </p:sp>
      </p:grpSp>
      <p:cxnSp>
        <p:nvCxnSpPr>
          <p:cNvPr id="104" name="Straight Connector 103">
            <a:extLst>
              <a:ext uri="{FF2B5EF4-FFF2-40B4-BE49-F238E27FC236}">
                <a16:creationId xmlns:a16="http://schemas.microsoft.com/office/drawing/2014/main" id="{1E659252-3F4E-FBFB-529D-E30279C7B777}"/>
              </a:ext>
            </a:extLst>
          </p:cNvPr>
          <p:cNvCxnSpPr>
            <a:cxnSpLocks/>
          </p:cNvCxnSpPr>
          <p:nvPr/>
        </p:nvCxnSpPr>
        <p:spPr>
          <a:xfrm flipV="1">
            <a:off x="11187981" y="3351212"/>
            <a:ext cx="247233"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2FF3F98-E5AE-F999-0C11-899088EAED71}"/>
              </a:ext>
            </a:extLst>
          </p:cNvPr>
          <p:cNvCxnSpPr>
            <a:cxnSpLocks/>
            <a:endCxn id="103" idx="1"/>
          </p:cNvCxnSpPr>
          <p:nvPr/>
        </p:nvCxnSpPr>
        <p:spPr>
          <a:xfrm>
            <a:off x="11186071" y="4746417"/>
            <a:ext cx="249143" cy="2"/>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58BB1909-0F00-206A-D1BD-23A6F4A73E05}"/>
                  </a:ext>
                </a:extLst>
              </p:cNvPr>
              <p:cNvSpPr txBox="1"/>
              <p:nvPr/>
            </p:nvSpPr>
            <p:spPr>
              <a:xfrm>
                <a:off x="10420762" y="2489605"/>
                <a:ext cx="63786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𝑀</m:t>
                          </m:r>
                        </m:e>
                        <m:sub>
                          <m:r>
                            <a:rPr lang="en-US" sz="2400" b="0" i="1" smtClean="0">
                              <a:solidFill>
                                <a:srgbClr val="002060"/>
                              </a:solidFill>
                              <a:latin typeface="Cambria Math" panose="02040503050406030204" pitchFamily="18" charset="0"/>
                            </a:rPr>
                            <m:t>2</m:t>
                          </m:r>
                        </m:sub>
                        <m:sup>
                          <m:r>
                            <a:rPr lang="en-US" sz="2400" b="0" i="1" smtClean="0">
                              <a:solidFill>
                                <a:srgbClr val="002060"/>
                              </a:solidFill>
                              <a:latin typeface="Cambria Math" panose="02040503050406030204" pitchFamily="18" charset="0"/>
                            </a:rPr>
                            <m:t>′</m:t>
                          </m:r>
                        </m:sup>
                      </m:sSubSup>
                    </m:oMath>
                  </m:oMathPara>
                </a14:m>
                <a:endParaRPr lang="en-US" sz="2400" dirty="0" err="1">
                  <a:solidFill>
                    <a:srgbClr val="002060"/>
                  </a:solidFill>
                  <a:latin typeface="Candara" panose="020E0502030303020204" pitchFamily="34" charset="0"/>
                </a:endParaRPr>
              </a:p>
            </p:txBody>
          </p:sp>
        </mc:Choice>
        <mc:Fallback xmlns="">
          <p:sp>
            <p:nvSpPr>
              <p:cNvPr id="106" name="TextBox 105">
                <a:extLst>
                  <a:ext uri="{FF2B5EF4-FFF2-40B4-BE49-F238E27FC236}">
                    <a16:creationId xmlns:a16="http://schemas.microsoft.com/office/drawing/2014/main" id="{58BB1909-0F00-206A-D1BD-23A6F4A73E05}"/>
                  </a:ext>
                </a:extLst>
              </p:cNvPr>
              <p:cNvSpPr txBox="1">
                <a:spLocks noRot="1" noChangeAspect="1" noMove="1" noResize="1" noEditPoints="1" noAdjustHandles="1" noChangeArrowheads="1" noChangeShapeType="1" noTextEdit="1"/>
              </p:cNvSpPr>
              <p:nvPr/>
            </p:nvSpPr>
            <p:spPr>
              <a:xfrm>
                <a:off x="10420762" y="2489605"/>
                <a:ext cx="637867" cy="461665"/>
              </a:xfrm>
              <a:prstGeom prst="rect">
                <a:avLst/>
              </a:prstGeom>
              <a:blipFill>
                <a:blip r:embed="rId27"/>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FA140D-C7AC-FBCC-DD18-938CAC8DCBB3}"/>
                  </a:ext>
                </a:extLst>
              </p:cNvPr>
              <p:cNvSpPr txBox="1"/>
              <p:nvPr/>
            </p:nvSpPr>
            <p:spPr>
              <a:xfrm>
                <a:off x="1800025" y="5558659"/>
                <a:ext cx="1503873" cy="580865"/>
              </a:xfrm>
              <a:prstGeom prst="rect">
                <a:avLst/>
              </a:prstGeom>
              <a:noFill/>
            </p:spPr>
            <p:txBody>
              <a:bodyPr wrap="none" rtlCol="0">
                <a:spAutoFit/>
              </a:bodyPr>
              <a:lstStyle/>
              <a:p>
                <a14:m>
                  <m:oMath xmlns:m="http://schemas.openxmlformats.org/officeDocument/2006/math">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𝑟</m:t>
                            </m:r>
                          </m:num>
                          <m:den>
                            <m:r>
                              <a:rPr lang="en-US" sz="2400" i="1">
                                <a:solidFill>
                                  <a:srgbClr val="002060"/>
                                </a:solidFill>
                                <a:latin typeface="Cambria Math" panose="02040503050406030204" pitchFamily="18" charset="0"/>
                              </a:rPr>
                              <m:t>2</m:t>
                            </m:r>
                          </m:den>
                        </m:f>
                      </m:sup>
                    </m:sSup>
                  </m:oMath>
                </a14:m>
                <a:r>
                  <a:rPr lang="en-US" sz="2400" dirty="0">
                    <a:latin typeface="Candara" panose="020E0502030303020204" pitchFamily="34" charset="0"/>
                  </a:rPr>
                  <a:t> queries</a:t>
                </a:r>
                <a:endParaRPr lang="en-US" sz="2400" dirty="0" err="1">
                  <a:latin typeface="Candara" panose="020E0502030303020204" pitchFamily="34" charset="0"/>
                </a:endParaRPr>
              </a:p>
            </p:txBody>
          </p:sp>
        </mc:Choice>
        <mc:Fallback xmlns="">
          <p:sp>
            <p:nvSpPr>
              <p:cNvPr id="26" name="TextBox 25">
                <a:extLst>
                  <a:ext uri="{FF2B5EF4-FFF2-40B4-BE49-F238E27FC236}">
                    <a16:creationId xmlns:a16="http://schemas.microsoft.com/office/drawing/2014/main" id="{87FA140D-C7AC-FBCC-DD18-938CAC8DCBB3}"/>
                  </a:ext>
                </a:extLst>
              </p:cNvPr>
              <p:cNvSpPr txBox="1">
                <a:spLocks noRot="1" noChangeAspect="1" noMove="1" noResize="1" noEditPoints="1" noAdjustHandles="1" noChangeArrowheads="1" noChangeShapeType="1" noTextEdit="1"/>
              </p:cNvSpPr>
              <p:nvPr/>
            </p:nvSpPr>
            <p:spPr>
              <a:xfrm>
                <a:off x="1800025" y="5558659"/>
                <a:ext cx="1503873" cy="580865"/>
              </a:xfrm>
              <a:prstGeom prst="rect">
                <a:avLst/>
              </a:prstGeom>
              <a:blipFill>
                <a:blip r:embed="rId28"/>
                <a:stretch>
                  <a:fillRect l="-833" r="-5000"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598B2AF-6B02-B9DB-D0DA-F1A5F906E410}"/>
                  </a:ext>
                </a:extLst>
              </p:cNvPr>
              <p:cNvSpPr txBox="1"/>
              <p:nvPr/>
            </p:nvSpPr>
            <p:spPr>
              <a:xfrm>
                <a:off x="8566213" y="5538720"/>
                <a:ext cx="1503873" cy="580865"/>
              </a:xfrm>
              <a:prstGeom prst="rect">
                <a:avLst/>
              </a:prstGeom>
              <a:noFill/>
            </p:spPr>
            <p:txBody>
              <a:bodyPr wrap="none" rtlCol="0">
                <a:spAutoFit/>
              </a:bodyPr>
              <a:lstStyle/>
              <a:p>
                <a14:m>
                  <m:oMath xmlns:m="http://schemas.openxmlformats.org/officeDocument/2006/math">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f>
                          <m:fPr>
                            <m:ctrlPr>
                              <a:rPr lang="en-US" sz="2400" i="1">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𝑐</m:t>
                            </m:r>
                          </m:num>
                          <m:den>
                            <m:r>
                              <a:rPr lang="en-US" sz="2400" i="1">
                                <a:solidFill>
                                  <a:srgbClr val="002060"/>
                                </a:solidFill>
                                <a:latin typeface="Cambria Math" panose="02040503050406030204" pitchFamily="18" charset="0"/>
                              </a:rPr>
                              <m:t>2</m:t>
                            </m:r>
                          </m:den>
                        </m:f>
                      </m:sup>
                    </m:sSup>
                  </m:oMath>
                </a14:m>
                <a:r>
                  <a:rPr lang="en-US" sz="2400" dirty="0">
                    <a:solidFill>
                      <a:srgbClr val="002060"/>
                    </a:solidFill>
                    <a:latin typeface="Candara" panose="020E0502030303020204" pitchFamily="34" charset="0"/>
                  </a:rPr>
                  <a:t> </a:t>
                </a:r>
                <a:r>
                  <a:rPr lang="en-US" sz="2400" dirty="0">
                    <a:latin typeface="Candara" panose="020E0502030303020204" pitchFamily="34" charset="0"/>
                  </a:rPr>
                  <a:t>queries</a:t>
                </a:r>
                <a:endParaRPr lang="en-US" sz="2400" dirty="0" err="1">
                  <a:latin typeface="Candara" panose="020E0502030303020204" pitchFamily="34" charset="0"/>
                </a:endParaRPr>
              </a:p>
            </p:txBody>
          </p:sp>
        </mc:Choice>
        <mc:Fallback xmlns="">
          <p:sp>
            <p:nvSpPr>
              <p:cNvPr id="77" name="TextBox 76">
                <a:extLst>
                  <a:ext uri="{FF2B5EF4-FFF2-40B4-BE49-F238E27FC236}">
                    <a16:creationId xmlns:a16="http://schemas.microsoft.com/office/drawing/2014/main" id="{3598B2AF-6B02-B9DB-D0DA-F1A5F906E410}"/>
                  </a:ext>
                </a:extLst>
              </p:cNvPr>
              <p:cNvSpPr txBox="1">
                <a:spLocks noRot="1" noChangeAspect="1" noMove="1" noResize="1" noEditPoints="1" noAdjustHandles="1" noChangeArrowheads="1" noChangeShapeType="1" noTextEdit="1"/>
              </p:cNvSpPr>
              <p:nvPr/>
            </p:nvSpPr>
            <p:spPr>
              <a:xfrm>
                <a:off x="8566213" y="5538720"/>
                <a:ext cx="1503873" cy="580865"/>
              </a:xfrm>
              <a:prstGeom prst="rect">
                <a:avLst/>
              </a:prstGeom>
              <a:blipFill>
                <a:blip r:embed="rId29"/>
                <a:stretch>
                  <a:fillRect l="-840" r="-5882" b="-23913"/>
                </a:stretch>
              </a:blipFill>
            </p:spPr>
            <p:txBody>
              <a:bodyPr/>
              <a:lstStyle/>
              <a:p>
                <a:r>
                  <a:rPr lang="en-US">
                    <a:noFill/>
                  </a:rPr>
                  <a:t> </a:t>
                </a:r>
              </a:p>
            </p:txBody>
          </p:sp>
        </mc:Fallback>
      </mc:AlternateContent>
    </p:spTree>
    <p:extLst>
      <p:ext uri="{BB962C8B-B14F-4D97-AF65-F5344CB8AC3E}">
        <p14:creationId xmlns:p14="http://schemas.microsoft.com/office/powerpoint/2010/main" val="25712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9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0"/>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0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0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8" grpId="0"/>
      <p:bldP spid="50" grpId="0" animBg="1"/>
      <p:bldP spid="52" grpId="0"/>
      <p:bldP spid="61" grpId="0"/>
      <p:bldP spid="62" grpId="0"/>
      <p:bldP spid="66" grpId="0" animBg="1"/>
      <p:bldP spid="68" grpId="0"/>
      <p:bldP spid="91" grpId="0"/>
      <p:bldP spid="92" grpId="0"/>
      <p:bldP spid="4" grpId="0" animBg="1"/>
      <p:bldP spid="14" grpId="0"/>
      <p:bldP spid="25" grpId="0"/>
      <p:bldP spid="31" grpId="0" animBg="1"/>
      <p:bldP spid="33" grpId="0"/>
      <p:bldP spid="42" grpId="0"/>
      <p:bldP spid="94" grpId="0" animBg="1"/>
      <p:bldP spid="97" grpId="0"/>
      <p:bldP spid="106" grpId="0"/>
      <p:bldP spid="2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0921-3636-184A-B5B2-502D8E777076}"/>
              </a:ext>
            </a:extLst>
          </p:cNvPr>
          <p:cNvSpPr>
            <a:spLocks noGrp="1"/>
          </p:cNvSpPr>
          <p:nvPr>
            <p:ph type="title"/>
          </p:nvPr>
        </p:nvSpPr>
        <p:spPr/>
        <p:txBody>
          <a:bodyPr/>
          <a:lstStyle/>
          <a:p>
            <a:r>
              <a:rPr lang="en-US" dirty="0"/>
              <a:t>Complexity of finding collisions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B33377F-ADF3-944D-9346-5B8FCA98B9F3}"/>
                  </a:ext>
                </a:extLst>
              </p:cNvPr>
              <p:cNvSpPr>
                <a:spLocks noGrp="1"/>
              </p:cNvSpPr>
              <p:nvPr>
                <p:ph type="body" idx="1"/>
              </p:nvPr>
            </p:nvSpPr>
            <p:spPr/>
            <p:txBody>
              <a:bodyPr>
                <a:noAutofit/>
              </a:bodyPr>
              <a:lstStyle/>
              <a:p>
                <a:pPr>
                  <a:lnSpc>
                    <a:spcPct val="100000"/>
                  </a:lnSpc>
                </a:pPr>
                <a:r>
                  <a:rPr lang="en-US" sz="2400" dirty="0"/>
                  <a:t>Model </a:t>
                </a:r>
                <a14:m>
                  <m:oMath xmlns:m="http://schemas.openxmlformats.org/officeDocument/2006/math">
                    <m:r>
                      <m:rPr>
                        <m:sty m:val="p"/>
                      </m:rPr>
                      <a:rPr lang="en-US" sz="2400" b="0" i="0" smtClean="0">
                        <a:solidFill>
                          <a:srgbClr val="002060"/>
                        </a:solidFill>
                        <a:latin typeface="Cambria Math" panose="02040503050406030204" pitchFamily="18" charset="0"/>
                      </a:rPr>
                      <m:t>Π</m:t>
                    </m:r>
                  </m:oMath>
                </a14:m>
                <a:r>
                  <a:rPr lang="en-US" sz="2400" dirty="0"/>
                  <a:t> as a random permutation</a:t>
                </a:r>
              </a:p>
              <a:p>
                <a:pPr>
                  <a:lnSpc>
                    <a:spcPct val="100000"/>
                  </a:lnSpc>
                </a:pPr>
                <a:r>
                  <a:rPr lang="en-US" sz="2400" dirty="0"/>
                  <a:t>Using </a:t>
                </a:r>
                <a14:m>
                  <m:oMath xmlns:m="http://schemas.openxmlformats.org/officeDocument/2006/math">
                    <m:r>
                      <a:rPr lang="en-US" sz="2400" i="1">
                        <a:solidFill>
                          <a:srgbClr val="002060"/>
                        </a:solidFill>
                        <a:latin typeface="Cambria Math" panose="02040503050406030204" pitchFamily="18" charset="0"/>
                      </a:rPr>
                      <m:t>𝑇</m:t>
                    </m:r>
                    <m:r>
                      <a:rPr lang="en-US" sz="2400" i="1">
                        <a:solidFill>
                          <a:srgbClr val="002060"/>
                        </a:solidFill>
                        <a:latin typeface="Cambria Math" panose="02040503050406030204" pitchFamily="18" charset="0"/>
                      </a:rPr>
                      <m:t>≈</m:t>
                    </m:r>
                    <m:r>
                      <m:rPr>
                        <m:sty m:val="p"/>
                      </m:rPr>
                      <a:rPr lang="en-US" sz="2400">
                        <a:solidFill>
                          <a:srgbClr val="002060"/>
                        </a:solidFill>
                        <a:latin typeface="Cambria Math" panose="02040503050406030204" pitchFamily="18" charset="0"/>
                      </a:rPr>
                      <m:t>min</m:t>
                    </m:r>
                    <m:r>
                      <a:rPr lang="en-US" sz="2400" i="1">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f>
                          <m:fPr>
                            <m:ctrlPr>
                              <a:rPr lang="en-US" sz="2400" i="1">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𝑟</m:t>
                            </m:r>
                          </m:num>
                          <m:den>
                            <m:r>
                              <a:rPr lang="en-US" sz="2400" i="1">
                                <a:solidFill>
                                  <a:srgbClr val="002060"/>
                                </a:solidFill>
                                <a:latin typeface="Cambria Math" panose="02040503050406030204" pitchFamily="18" charset="0"/>
                              </a:rPr>
                              <m:t>2</m:t>
                            </m:r>
                          </m:den>
                        </m:f>
                      </m:sup>
                    </m:sSup>
                    <m:r>
                      <a:rPr lang="en-US" sz="2400" i="1">
                        <a:solidFill>
                          <a:srgbClr val="002060"/>
                        </a:solidFill>
                        <a:latin typeface="Cambria Math" panose="02040503050406030204" pitchFamily="18" charset="0"/>
                      </a:rPr>
                      <m:t>,</m:t>
                    </m:r>
                    <m:sSup>
                      <m:sSupPr>
                        <m:ctrlPr>
                          <a:rPr lang="en-US" sz="2400" i="1">
                            <a:solidFill>
                              <a:srgbClr val="002060"/>
                            </a:solidFill>
                            <a:latin typeface="Cambria Math" panose="02040503050406030204" pitchFamily="18" charset="0"/>
                          </a:rPr>
                        </m:ctrlPr>
                      </m:sSupPr>
                      <m:e>
                        <m:r>
                          <a:rPr lang="en-US" sz="2400" i="1">
                            <a:solidFill>
                              <a:srgbClr val="002060"/>
                            </a:solidFill>
                            <a:latin typeface="Cambria Math" panose="02040503050406030204" pitchFamily="18" charset="0"/>
                          </a:rPr>
                          <m:t>2</m:t>
                        </m:r>
                      </m:e>
                      <m:sup>
                        <m:f>
                          <m:fPr>
                            <m:ctrlPr>
                              <a:rPr lang="en-US" sz="2400" i="1">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𝑐</m:t>
                            </m:r>
                          </m:num>
                          <m:den>
                            <m:r>
                              <a:rPr lang="en-US" sz="2400" i="1">
                                <a:solidFill>
                                  <a:srgbClr val="002060"/>
                                </a:solidFill>
                                <a:latin typeface="Cambria Math" panose="02040503050406030204" pitchFamily="18" charset="0"/>
                              </a:rPr>
                              <m:t>2</m:t>
                            </m:r>
                          </m:den>
                        </m:f>
                      </m:sup>
                    </m:sSup>
                    <m:r>
                      <a:rPr lang="en-US" sz="2400" i="1">
                        <a:solidFill>
                          <a:srgbClr val="002060"/>
                        </a:solidFill>
                        <a:latin typeface="Cambria Math" panose="02040503050406030204" pitchFamily="18" charset="0"/>
                      </a:rPr>
                      <m:t>)</m:t>
                    </m:r>
                  </m:oMath>
                </a14:m>
                <a:r>
                  <a:rPr lang="en-US" sz="2400" dirty="0"/>
                  <a:t> queries, can find collisions</a:t>
                </a:r>
              </a:p>
              <a:p>
                <a:pPr lvl="1">
                  <a:lnSpc>
                    <a:spcPct val="100000"/>
                  </a:lnSpc>
                </a:pPr>
                <a:r>
                  <a:rPr lang="en-US" sz="2000" dirty="0"/>
                  <a:t>Provably optimal! </a:t>
                </a:r>
              </a:p>
              <a:p>
                <a:pPr lvl="2">
                  <a:lnSpc>
                    <a:spcPct val="100000"/>
                  </a:lnSpc>
                </a:pPr>
                <a:r>
                  <a:rPr lang="en-US" sz="1600" dirty="0" err="1"/>
                  <a:t>indifferentiability</a:t>
                </a:r>
                <a:r>
                  <a:rPr lang="en-US" sz="1600" dirty="0"/>
                  <a:t> from a RO with </a:t>
                </a:r>
                <a14:m>
                  <m:oMath xmlns:m="http://schemas.openxmlformats.org/officeDocument/2006/math">
                    <m:r>
                      <a:rPr lang="en-US" sz="1600" b="0" i="1" smtClean="0">
                        <a:solidFill>
                          <a:srgbClr val="002060"/>
                        </a:solidFill>
                        <a:latin typeface="Cambria Math" panose="02040503050406030204" pitchFamily="18" charset="0"/>
                      </a:rPr>
                      <m:t>𝑟</m:t>
                    </m:r>
                  </m:oMath>
                </a14:m>
                <a:r>
                  <a:rPr lang="en-US" sz="1600" dirty="0"/>
                  <a:t> bit output for </a:t>
                </a:r>
                <a14:m>
                  <m:oMath xmlns:m="http://schemas.openxmlformats.org/officeDocument/2006/math">
                    <m:r>
                      <a:rPr lang="en-US" sz="1600" b="0" i="1" smtClean="0">
                        <a:solidFill>
                          <a:srgbClr val="002060"/>
                        </a:solidFill>
                        <a:latin typeface="Cambria Math" panose="02040503050406030204" pitchFamily="18" charset="0"/>
                      </a:rPr>
                      <m:t>≤</m:t>
                    </m:r>
                    <m:sSup>
                      <m:sSupPr>
                        <m:ctrlPr>
                          <a:rPr lang="en-US" sz="1600" b="0" i="1" smtClean="0">
                            <a:solidFill>
                              <a:srgbClr val="002060"/>
                            </a:solidFill>
                            <a:latin typeface="Cambria Math" panose="02040503050406030204" pitchFamily="18" charset="0"/>
                          </a:rPr>
                        </m:ctrlPr>
                      </m:sSupPr>
                      <m:e>
                        <m:r>
                          <a:rPr lang="en-US" sz="1600" b="0" i="1" smtClean="0">
                            <a:solidFill>
                              <a:srgbClr val="002060"/>
                            </a:solidFill>
                            <a:latin typeface="Cambria Math" panose="02040503050406030204" pitchFamily="18" charset="0"/>
                          </a:rPr>
                          <m:t>2</m:t>
                        </m:r>
                      </m:e>
                      <m:sup>
                        <m:f>
                          <m:fPr>
                            <m:ctrlPr>
                              <a:rPr lang="en-US" sz="1600" b="0" i="1" smtClean="0">
                                <a:solidFill>
                                  <a:srgbClr val="002060"/>
                                </a:solidFill>
                                <a:latin typeface="Cambria Math" panose="02040503050406030204" pitchFamily="18" charset="0"/>
                              </a:rPr>
                            </m:ctrlPr>
                          </m:fPr>
                          <m:num>
                            <m:r>
                              <a:rPr lang="en-US" sz="1600" b="0" i="1" smtClean="0">
                                <a:solidFill>
                                  <a:srgbClr val="002060"/>
                                </a:solidFill>
                                <a:latin typeface="Cambria Math" panose="02040503050406030204" pitchFamily="18" charset="0"/>
                              </a:rPr>
                              <m:t>𝑐</m:t>
                            </m:r>
                          </m:num>
                          <m:den>
                            <m:r>
                              <a:rPr lang="en-US" sz="1600" b="0" i="1" smtClean="0">
                                <a:solidFill>
                                  <a:srgbClr val="002060"/>
                                </a:solidFill>
                                <a:latin typeface="Cambria Math" panose="02040503050406030204" pitchFamily="18" charset="0"/>
                              </a:rPr>
                              <m:t>2</m:t>
                            </m:r>
                          </m:den>
                        </m:f>
                      </m:sup>
                    </m:sSup>
                  </m:oMath>
                </a14:m>
                <a:r>
                  <a:rPr lang="en-US" sz="1600" dirty="0">
                    <a:solidFill>
                      <a:srgbClr val="002060"/>
                    </a:solidFill>
                  </a:rPr>
                  <a:t> </a:t>
                </a:r>
                <a:r>
                  <a:rPr lang="en-US" sz="1600" dirty="0"/>
                  <a:t>queries  </a:t>
                </a:r>
                <a:r>
                  <a:rPr lang="en-US" sz="1600" dirty="0">
                    <a:solidFill>
                      <a:srgbClr val="FF0000"/>
                    </a:solidFill>
                  </a:rPr>
                  <a:t>[BDPA08]</a:t>
                </a:r>
              </a:p>
              <a:p>
                <a:pPr marL="0" indent="0">
                  <a:lnSpc>
                    <a:spcPct val="100000"/>
                  </a:lnSpc>
                  <a:buNone/>
                </a:pPr>
                <a:endParaRPr lang="en-US" sz="2400" dirty="0"/>
              </a:p>
              <a:p>
                <a:pPr>
                  <a:lnSpc>
                    <a:spcPct val="100000"/>
                  </a:lnSpc>
                </a:pPr>
                <a:r>
                  <a:rPr lang="en-US" sz="2400" dirty="0"/>
                  <a:t>What about adversaries that use large pre-processing?</a:t>
                </a:r>
              </a:p>
              <a:p>
                <a:pPr lvl="1">
                  <a:lnSpc>
                    <a:spcPct val="100000"/>
                  </a:lnSpc>
                </a:pPr>
                <a:r>
                  <a:rPr lang="en-US" sz="2000" dirty="0" err="1"/>
                  <a:t>Indifferentiabilty</a:t>
                </a:r>
                <a:r>
                  <a:rPr lang="en-US" sz="2000" dirty="0"/>
                  <a:t> framework does not apply</a:t>
                </a:r>
              </a:p>
              <a:p>
                <a:pPr lvl="1">
                  <a:lnSpc>
                    <a:spcPct val="100000"/>
                  </a:lnSpc>
                </a:pPr>
                <a:r>
                  <a:rPr lang="en-US" sz="2000" dirty="0"/>
                  <a:t>Scenario studied by </a:t>
                </a:r>
                <a:r>
                  <a:rPr lang="en-US" sz="2000" dirty="0">
                    <a:solidFill>
                      <a:srgbClr val="FF0000"/>
                    </a:solidFill>
                  </a:rPr>
                  <a:t>[Hellman80, Fiat-Naor99, Unruh07, …]</a:t>
                </a:r>
              </a:p>
              <a:p>
                <a:pPr lvl="1">
                  <a:lnSpc>
                    <a:spcPct val="100000"/>
                  </a:lnSpc>
                </a:pPr>
                <a:r>
                  <a:rPr lang="en-US" sz="2000" dirty="0"/>
                  <a:t>Captures non-uniform attacks</a:t>
                </a:r>
              </a:p>
              <a:p>
                <a:pPr marL="457200" lvl="1" indent="0">
                  <a:lnSpc>
                    <a:spcPct val="100000"/>
                  </a:lnSpc>
                  <a:buNone/>
                </a:pPr>
                <a:endParaRPr lang="en-US" sz="2000" dirty="0"/>
              </a:p>
              <a:p>
                <a:pPr marL="0" indent="0">
                  <a:lnSpc>
                    <a:spcPct val="100000"/>
                  </a:lnSpc>
                  <a:buNone/>
                </a:pPr>
                <a:endParaRPr lang="en-US" sz="2400" dirty="0"/>
              </a:p>
              <a:p>
                <a:pPr marL="457200" lvl="1" indent="0">
                  <a:lnSpc>
                    <a:spcPct val="100000"/>
                  </a:lnSpc>
                  <a:buNone/>
                </a:pPr>
                <a:endParaRPr lang="en-US" sz="2000" dirty="0"/>
              </a:p>
            </p:txBody>
          </p:sp>
        </mc:Choice>
        <mc:Fallback xmlns="">
          <p:sp>
            <p:nvSpPr>
              <p:cNvPr id="3" name="Text Placeholder 2">
                <a:extLst>
                  <a:ext uri="{FF2B5EF4-FFF2-40B4-BE49-F238E27FC236}">
                    <a16:creationId xmlns:a16="http://schemas.microsoft.com/office/drawing/2014/main" id="{DB33377F-ADF3-944D-9346-5B8FCA98B9F3}"/>
                  </a:ext>
                </a:extLst>
              </p:cNvPr>
              <p:cNvSpPr>
                <a:spLocks noGrp="1" noRot="1" noChangeAspect="1" noMove="1" noResize="1" noEditPoints="1" noAdjustHandles="1" noChangeArrowheads="1" noChangeShapeType="1" noTextEdit="1"/>
              </p:cNvSpPr>
              <p:nvPr>
                <p:ph type="body" idx="1"/>
              </p:nvPr>
            </p:nvSpPr>
            <p:spPr>
              <a:blipFill>
                <a:blip r:embed="rId3"/>
                <a:stretch>
                  <a:fillRect l="-844" t="-802"/>
                </a:stretch>
              </a:blipFill>
            </p:spPr>
            <p:txBody>
              <a:bodyPr/>
              <a:lstStyle/>
              <a:p>
                <a:r>
                  <a:rPr lang="en-US">
                    <a:noFill/>
                  </a:rPr>
                  <a:t> </a:t>
                </a:r>
              </a:p>
            </p:txBody>
          </p:sp>
        </mc:Fallback>
      </mc:AlternateContent>
      <p:pic>
        <p:nvPicPr>
          <p:cNvPr id="5" name="Picture 4" descr="Shape, circle&#10;&#10;Description automatically generated">
            <a:extLst>
              <a:ext uri="{FF2B5EF4-FFF2-40B4-BE49-F238E27FC236}">
                <a16:creationId xmlns:a16="http://schemas.microsoft.com/office/drawing/2014/main" id="{4A8EE63A-FB9F-1EA3-5315-42E983E57D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87797" y="4469281"/>
            <a:ext cx="1938792" cy="802041"/>
          </a:xfrm>
          <a:prstGeom prst="rect">
            <a:avLst/>
          </a:prstGeom>
        </p:spPr>
      </p:pic>
    </p:spTree>
    <p:extLst>
      <p:ext uri="{BB962C8B-B14F-4D97-AF65-F5344CB8AC3E}">
        <p14:creationId xmlns:p14="http://schemas.microsoft.com/office/powerpoint/2010/main" val="10965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7E7B300-4841-B825-9D55-6B8DE06F815C}"/>
                  </a:ext>
                </a:extLst>
              </p:cNvPr>
              <p:cNvSpPr/>
              <p:nvPr/>
            </p:nvSpPr>
            <p:spPr>
              <a:xfrm>
                <a:off x="1212719" y="2427160"/>
                <a:ext cx="2192372" cy="2097703"/>
              </a:xfrm>
              <a:prstGeom prst="rect">
                <a:avLst/>
              </a:prstGeom>
              <a:solidFill>
                <a:srgbClr val="FF0000">
                  <a:alpha val="14902"/>
                </a:srgbClr>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C3C"/>
                              </a:solidFill>
                              <a:latin typeface="Cambria Math" panose="02040503050406030204" pitchFamily="18" charset="0"/>
                            </a:rPr>
                          </m:ctrlPr>
                        </m:sSubPr>
                        <m:e>
                          <m:r>
                            <a:rPr lang="en-US" sz="3200" i="1">
                              <a:solidFill>
                                <a:srgbClr val="FF3C3C"/>
                              </a:solidFill>
                              <a:latin typeface="Cambria Math" panose="02040503050406030204" pitchFamily="18" charset="0"/>
                            </a:rPr>
                            <m:t>𝐴</m:t>
                          </m:r>
                        </m:e>
                        <m:sub>
                          <m:r>
                            <a:rPr lang="en-US" sz="3200" i="1">
                              <a:solidFill>
                                <a:srgbClr val="FF3C3C"/>
                              </a:solidFill>
                              <a:latin typeface="Cambria Math" panose="02040503050406030204" pitchFamily="18" charset="0"/>
                            </a:rPr>
                            <m:t>1</m:t>
                          </m:r>
                        </m:sub>
                      </m:sSub>
                    </m:oMath>
                  </m:oMathPara>
                </a14:m>
                <a:endParaRPr lang="en-US" sz="3200" dirty="0">
                  <a:solidFill>
                    <a:srgbClr val="FF3C3C"/>
                  </a:solidFill>
                  <a:latin typeface="Candara" panose="020E0502030303020204" pitchFamily="34" charset="0"/>
                </a:endParaRPr>
              </a:p>
            </p:txBody>
          </p:sp>
        </mc:Choice>
        <mc:Fallback xmlns="">
          <p:sp>
            <p:nvSpPr>
              <p:cNvPr id="10" name="Rectangle 9">
                <a:extLst>
                  <a:ext uri="{FF2B5EF4-FFF2-40B4-BE49-F238E27FC236}">
                    <a16:creationId xmlns:a16="http://schemas.microsoft.com/office/drawing/2014/main" id="{07E7B300-4841-B825-9D55-6B8DE06F815C}"/>
                  </a:ext>
                </a:extLst>
              </p:cNvPr>
              <p:cNvSpPr>
                <a:spLocks noRot="1" noChangeAspect="1" noMove="1" noResize="1" noEditPoints="1" noAdjustHandles="1" noChangeArrowheads="1" noChangeShapeType="1" noTextEdit="1"/>
              </p:cNvSpPr>
              <p:nvPr/>
            </p:nvSpPr>
            <p:spPr>
              <a:xfrm>
                <a:off x="1212719" y="2427160"/>
                <a:ext cx="2192372" cy="2097703"/>
              </a:xfrm>
              <a:prstGeom prst="rect">
                <a:avLst/>
              </a:prstGeom>
              <a:blipFill>
                <a:blip r:embed="rId3"/>
                <a:stretch>
                  <a:fillRect/>
                </a:stretch>
              </a:blipFill>
              <a:ln w="12700">
                <a:solidFill>
                  <a:srgbClr val="FF00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73043C3E-241B-13C5-1B1D-19E9AB129FF7}"/>
              </a:ext>
            </a:extLst>
          </p:cNvPr>
          <p:cNvSpPr>
            <a:spLocks noGrp="1"/>
          </p:cNvSpPr>
          <p:nvPr>
            <p:ph type="title"/>
          </p:nvPr>
        </p:nvSpPr>
        <p:spPr/>
        <p:txBody>
          <a:bodyPr>
            <a:normAutofit fontScale="90000"/>
          </a:bodyPr>
          <a:lstStyle/>
          <a:p>
            <a:r>
              <a:rPr lang="en-US" dirty="0"/>
              <a:t>Auxiliary-input random permutation model (AI-RPM) </a:t>
            </a:r>
            <a:r>
              <a:rPr lang="en-US" dirty="0">
                <a:solidFill>
                  <a:srgbClr val="FF0000"/>
                </a:solidFill>
              </a:rPr>
              <a:t>[CDG18]</a:t>
            </a:r>
          </a:p>
        </p:txBody>
      </p:sp>
      <p:sp>
        <p:nvSpPr>
          <p:cNvPr id="4" name="Slide Number Placeholder 3">
            <a:extLst>
              <a:ext uri="{FF2B5EF4-FFF2-40B4-BE49-F238E27FC236}">
                <a16:creationId xmlns:a16="http://schemas.microsoft.com/office/drawing/2014/main" id="{638D47FD-64BE-7308-E7EE-39A7441CC332}"/>
              </a:ext>
            </a:extLst>
          </p:cNvPr>
          <p:cNvSpPr>
            <a:spLocks noGrp="1"/>
          </p:cNvSpPr>
          <p:nvPr>
            <p:ph type="sldNum" sz="quarter" idx="12"/>
          </p:nvPr>
        </p:nvSpPr>
        <p:spPr/>
        <p:txBody>
          <a:bodyPr/>
          <a:lstStyle/>
          <a:p>
            <a:fld id="{C7ABA984-2DFB-1240-9A7E-58F7E0AF05BD}" type="slidenum">
              <a:rPr lang="en-US" smtClean="0"/>
              <a:t>8</a:t>
            </a:fld>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FE58B52-C3DA-8FEC-DC7B-AC3732C5BE8A}"/>
                  </a:ext>
                </a:extLst>
              </p:cNvPr>
              <p:cNvSpPr/>
              <p:nvPr/>
            </p:nvSpPr>
            <p:spPr>
              <a:xfrm>
                <a:off x="4999814" y="2427160"/>
                <a:ext cx="2192372" cy="2097703"/>
              </a:xfrm>
              <a:prstGeom prst="rect">
                <a:avLst/>
              </a:prstGeom>
              <a:solidFill>
                <a:srgbClr val="FF0000">
                  <a:alpha val="14902"/>
                </a:srgbClr>
              </a:solid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C3C"/>
                              </a:solidFill>
                              <a:latin typeface="Cambria Math" panose="02040503050406030204" pitchFamily="18" charset="0"/>
                            </a:rPr>
                          </m:ctrlPr>
                        </m:sSubPr>
                        <m:e>
                          <m:r>
                            <a:rPr lang="en-US" sz="3200" i="1">
                              <a:solidFill>
                                <a:srgbClr val="FF3C3C"/>
                              </a:solidFill>
                              <a:latin typeface="Cambria Math" panose="02040503050406030204" pitchFamily="18" charset="0"/>
                            </a:rPr>
                            <m:t>𝐴</m:t>
                          </m:r>
                        </m:e>
                        <m:sub>
                          <m:r>
                            <a:rPr lang="en-US" sz="3200" i="1">
                              <a:solidFill>
                                <a:srgbClr val="FF3C3C"/>
                              </a:solidFill>
                              <a:latin typeface="Cambria Math" panose="02040503050406030204" pitchFamily="18" charset="0"/>
                            </a:rPr>
                            <m:t>2</m:t>
                          </m:r>
                        </m:sub>
                      </m:sSub>
                    </m:oMath>
                  </m:oMathPara>
                </a14:m>
                <a:endParaRPr lang="en-US" sz="3200" dirty="0">
                  <a:solidFill>
                    <a:srgbClr val="FF3C3C"/>
                  </a:solidFill>
                  <a:latin typeface="Candara" panose="020E0502030303020204" pitchFamily="34" charset="0"/>
                </a:endParaRPr>
              </a:p>
            </p:txBody>
          </p:sp>
        </mc:Choice>
        <mc:Fallback xmlns="">
          <p:sp>
            <p:nvSpPr>
              <p:cNvPr id="11" name="Rectangle 10">
                <a:extLst>
                  <a:ext uri="{FF2B5EF4-FFF2-40B4-BE49-F238E27FC236}">
                    <a16:creationId xmlns:a16="http://schemas.microsoft.com/office/drawing/2014/main" id="{5FE58B52-C3DA-8FEC-DC7B-AC3732C5BE8A}"/>
                  </a:ext>
                </a:extLst>
              </p:cNvPr>
              <p:cNvSpPr>
                <a:spLocks noRot="1" noChangeAspect="1" noMove="1" noResize="1" noEditPoints="1" noAdjustHandles="1" noChangeArrowheads="1" noChangeShapeType="1" noTextEdit="1"/>
              </p:cNvSpPr>
              <p:nvPr/>
            </p:nvSpPr>
            <p:spPr>
              <a:xfrm>
                <a:off x="4999814" y="2427160"/>
                <a:ext cx="2192372" cy="2097703"/>
              </a:xfrm>
              <a:prstGeom prst="rect">
                <a:avLst/>
              </a:prstGeom>
              <a:blipFill>
                <a:blip r:embed="rId4"/>
                <a:stretch>
                  <a:fillRect/>
                </a:stretch>
              </a:blipFill>
              <a:ln w="12700">
                <a:solidFill>
                  <a:srgbClr val="FF0000"/>
                </a:solidFill>
              </a:ln>
            </p:spPr>
            <p:txBody>
              <a:bodyPr/>
              <a:lstStyle/>
              <a:p>
                <a:r>
                  <a:rPr lang="en-US">
                    <a:noFill/>
                  </a:rPr>
                  <a:t> </a:t>
                </a:r>
              </a:p>
            </p:txBody>
          </p:sp>
        </mc:Fallback>
      </mc:AlternateContent>
      <p:pic>
        <p:nvPicPr>
          <p:cNvPr id="12" name="Picture 11" descr="an adversary">
            <a:extLst>
              <a:ext uri="{FF2B5EF4-FFF2-40B4-BE49-F238E27FC236}">
                <a16:creationId xmlns:a16="http://schemas.microsoft.com/office/drawing/2014/main" id="{0C691415-E81B-D01B-D1F1-2DE73F746058}"/>
              </a:ext>
              <a:ext uri="{C183D7F6-B498-43B3-948B-1728B52AA6E4}">
                <adec:decorative xmlns:adec="http://schemas.microsoft.com/office/drawing/2017/decorative" val="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8200" y="1093673"/>
            <a:ext cx="945168" cy="907641"/>
          </a:xfrm>
          <a:prstGeom prst="rect">
            <a:avLst/>
          </a:prstGeom>
        </p:spPr>
      </p:pic>
      <p:sp>
        <p:nvSpPr>
          <p:cNvPr id="16" name="TextBox 15">
            <a:extLst>
              <a:ext uri="{FF2B5EF4-FFF2-40B4-BE49-F238E27FC236}">
                <a16:creationId xmlns:a16="http://schemas.microsoft.com/office/drawing/2014/main" id="{FCE0FE45-4072-B418-B203-37F9387C31FE}"/>
              </a:ext>
            </a:extLst>
          </p:cNvPr>
          <p:cNvSpPr txBox="1"/>
          <p:nvPr/>
        </p:nvSpPr>
        <p:spPr>
          <a:xfrm>
            <a:off x="838200" y="5112050"/>
            <a:ext cx="3262432" cy="461665"/>
          </a:xfrm>
          <a:prstGeom prst="rect">
            <a:avLst/>
          </a:prstGeom>
          <a:noFill/>
        </p:spPr>
        <p:txBody>
          <a:bodyPr wrap="none" rtlCol="0">
            <a:spAutoFit/>
          </a:bodyPr>
          <a:lstStyle/>
          <a:p>
            <a:pPr algn="l"/>
            <a:r>
              <a:rPr lang="en-US" sz="2400" dirty="0">
                <a:latin typeface="Candara" panose="020E0502030303020204" pitchFamily="34" charset="0"/>
              </a:rPr>
              <a:t>“pre-processing” phase</a:t>
            </a:r>
          </a:p>
        </p:txBody>
      </p:sp>
      <p:sp>
        <p:nvSpPr>
          <p:cNvPr id="17" name="TextBox 16">
            <a:extLst>
              <a:ext uri="{FF2B5EF4-FFF2-40B4-BE49-F238E27FC236}">
                <a16:creationId xmlns:a16="http://schemas.microsoft.com/office/drawing/2014/main" id="{FB77BF3C-6C39-25E2-EAEE-34E2EF911D70}"/>
              </a:ext>
            </a:extLst>
          </p:cNvPr>
          <p:cNvSpPr txBox="1"/>
          <p:nvPr/>
        </p:nvSpPr>
        <p:spPr>
          <a:xfrm>
            <a:off x="4972050" y="5124494"/>
            <a:ext cx="2140330" cy="461665"/>
          </a:xfrm>
          <a:prstGeom prst="rect">
            <a:avLst/>
          </a:prstGeom>
          <a:noFill/>
        </p:spPr>
        <p:txBody>
          <a:bodyPr wrap="none" rtlCol="0">
            <a:spAutoFit/>
          </a:bodyPr>
          <a:lstStyle/>
          <a:p>
            <a:pPr algn="l"/>
            <a:r>
              <a:rPr lang="en-US" sz="2400" dirty="0">
                <a:latin typeface="Candara" panose="020E0502030303020204" pitchFamily="34" charset="0"/>
              </a:rPr>
              <a:t>“online” phase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7105811-CAF4-7810-288F-360B5C59102D}"/>
                  </a:ext>
                </a:extLst>
              </p:cNvPr>
              <p:cNvSpPr txBox="1"/>
              <p:nvPr/>
            </p:nvSpPr>
            <p:spPr>
              <a:xfrm>
                <a:off x="1783368" y="1366116"/>
                <a:ext cx="1606209"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FF3C3C"/>
                          </a:solidFill>
                          <a:latin typeface="Cambria Math" panose="02040503050406030204" pitchFamily="18" charset="0"/>
                        </a:rPr>
                        <m:t>=(</m:t>
                      </m:r>
                      <m:sSub>
                        <m:sSubPr>
                          <m:ctrlPr>
                            <a:rPr lang="en-US" sz="2400" b="0" i="1" smtClean="0">
                              <a:solidFill>
                                <a:srgbClr val="FF3C3C"/>
                              </a:solidFill>
                              <a:latin typeface="Cambria Math" panose="02040503050406030204" pitchFamily="18" charset="0"/>
                            </a:rPr>
                          </m:ctrlPr>
                        </m:sSubPr>
                        <m:e>
                          <m:r>
                            <a:rPr lang="en-US" sz="2400" b="0" i="1" smtClean="0">
                              <a:solidFill>
                                <a:srgbClr val="FF3C3C"/>
                              </a:solidFill>
                              <a:latin typeface="Cambria Math" panose="02040503050406030204" pitchFamily="18" charset="0"/>
                            </a:rPr>
                            <m:t>𝐴</m:t>
                          </m:r>
                        </m:e>
                        <m:sub>
                          <m:r>
                            <a:rPr lang="en-US" sz="2400" b="0" i="1" smtClean="0">
                              <a:solidFill>
                                <a:srgbClr val="FF3C3C"/>
                              </a:solidFill>
                              <a:latin typeface="Cambria Math" panose="02040503050406030204" pitchFamily="18" charset="0"/>
                            </a:rPr>
                            <m:t>1</m:t>
                          </m:r>
                        </m:sub>
                      </m:sSub>
                      <m:r>
                        <a:rPr lang="en-US" sz="2400" b="0" i="1" smtClean="0">
                          <a:solidFill>
                            <a:srgbClr val="FF3C3C"/>
                          </a:solidFill>
                          <a:latin typeface="Cambria Math" panose="02040503050406030204" pitchFamily="18" charset="0"/>
                        </a:rPr>
                        <m:t>,</m:t>
                      </m:r>
                      <m:sSub>
                        <m:sSubPr>
                          <m:ctrlPr>
                            <a:rPr lang="en-US" sz="2400" b="0" i="1" smtClean="0">
                              <a:solidFill>
                                <a:srgbClr val="FF3C3C"/>
                              </a:solidFill>
                              <a:latin typeface="Cambria Math" panose="02040503050406030204" pitchFamily="18" charset="0"/>
                            </a:rPr>
                          </m:ctrlPr>
                        </m:sSubPr>
                        <m:e>
                          <m:r>
                            <a:rPr lang="en-US" sz="2400" b="0" i="1" smtClean="0">
                              <a:solidFill>
                                <a:srgbClr val="FF3C3C"/>
                              </a:solidFill>
                              <a:latin typeface="Cambria Math" panose="02040503050406030204" pitchFamily="18" charset="0"/>
                            </a:rPr>
                            <m:t>𝐴</m:t>
                          </m:r>
                        </m:e>
                        <m:sub>
                          <m:r>
                            <a:rPr lang="en-US" sz="2400" b="0" i="1" smtClean="0">
                              <a:solidFill>
                                <a:srgbClr val="FF3C3C"/>
                              </a:solidFill>
                              <a:latin typeface="Cambria Math" panose="02040503050406030204" pitchFamily="18" charset="0"/>
                            </a:rPr>
                            <m:t>2</m:t>
                          </m:r>
                        </m:sub>
                      </m:sSub>
                      <m:r>
                        <a:rPr lang="en-US" sz="2400" b="0" i="1" smtClean="0">
                          <a:solidFill>
                            <a:srgbClr val="FF3C3C"/>
                          </a:solidFill>
                          <a:latin typeface="Cambria Math" panose="02040503050406030204" pitchFamily="18" charset="0"/>
                        </a:rPr>
                        <m:t>)</m:t>
                      </m:r>
                    </m:oMath>
                  </m:oMathPara>
                </a14:m>
                <a:endParaRPr lang="en-US" sz="2400" dirty="0" err="1">
                  <a:solidFill>
                    <a:srgbClr val="FF3C3C"/>
                  </a:solidFill>
                  <a:latin typeface="Candara" panose="020E0502030303020204" pitchFamily="34" charset="0"/>
                </a:endParaRPr>
              </a:p>
            </p:txBody>
          </p:sp>
        </mc:Choice>
        <mc:Fallback xmlns="">
          <p:sp>
            <p:nvSpPr>
              <p:cNvPr id="19" name="TextBox 18">
                <a:extLst>
                  <a:ext uri="{FF2B5EF4-FFF2-40B4-BE49-F238E27FC236}">
                    <a16:creationId xmlns:a16="http://schemas.microsoft.com/office/drawing/2014/main" id="{87105811-CAF4-7810-288F-360B5C59102D}"/>
                  </a:ext>
                </a:extLst>
              </p:cNvPr>
              <p:cNvSpPr txBox="1">
                <a:spLocks noRot="1" noChangeAspect="1" noMove="1" noResize="1" noEditPoints="1" noAdjustHandles="1" noChangeArrowheads="1" noChangeShapeType="1" noTextEdit="1"/>
              </p:cNvSpPr>
              <p:nvPr/>
            </p:nvSpPr>
            <p:spPr>
              <a:xfrm>
                <a:off x="1783368" y="1366116"/>
                <a:ext cx="1606209" cy="461665"/>
              </a:xfrm>
              <a:prstGeom prst="rect">
                <a:avLst/>
              </a:prstGeom>
              <a:blipFill>
                <a:blip r:embed="rId7"/>
                <a:stretch>
                  <a:fillRect r="-787"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6853AD1-49B7-5EC8-20AD-403DAC4F7D90}"/>
                  </a:ext>
                </a:extLst>
              </p:cNvPr>
              <p:cNvSpPr/>
              <p:nvPr/>
            </p:nvSpPr>
            <p:spPr>
              <a:xfrm>
                <a:off x="2748773" y="3197965"/>
                <a:ext cx="519113" cy="1208421"/>
              </a:xfrm>
              <a:prstGeom prst="rect">
                <a:avLst/>
              </a:prstGeom>
              <a:solidFill>
                <a:srgbClr val="7A81FF">
                  <a:alpha val="14902"/>
                </a:srgb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Π</m:t>
                      </m:r>
                    </m:oMath>
                  </m:oMathPara>
                </a14:m>
                <a:endParaRPr lang="en-US" dirty="0">
                  <a:latin typeface="Candara" panose="020E0502030303020204" pitchFamily="34" charset="0"/>
                </a:endParaRPr>
              </a:p>
            </p:txBody>
          </p:sp>
        </mc:Choice>
        <mc:Fallback xmlns="">
          <p:sp>
            <p:nvSpPr>
              <p:cNvPr id="6" name="Rectangle 5">
                <a:extLst>
                  <a:ext uri="{FF2B5EF4-FFF2-40B4-BE49-F238E27FC236}">
                    <a16:creationId xmlns:a16="http://schemas.microsoft.com/office/drawing/2014/main" id="{66853AD1-49B7-5EC8-20AD-403DAC4F7D90}"/>
                  </a:ext>
                </a:extLst>
              </p:cNvPr>
              <p:cNvSpPr>
                <a:spLocks noRot="1" noChangeAspect="1" noMove="1" noResize="1" noEditPoints="1" noAdjustHandles="1" noChangeArrowheads="1" noChangeShapeType="1" noTextEdit="1"/>
              </p:cNvSpPr>
              <p:nvPr/>
            </p:nvSpPr>
            <p:spPr>
              <a:xfrm>
                <a:off x="2748773" y="3197965"/>
                <a:ext cx="519113" cy="1208421"/>
              </a:xfrm>
              <a:prstGeom prst="rect">
                <a:avLst/>
              </a:prstGeom>
              <a:blipFill>
                <a:blip r:embed="rId8"/>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2E268A8-112B-E959-655F-8C040BDCEE86}"/>
                  </a:ext>
                </a:extLst>
              </p:cNvPr>
              <p:cNvSpPr/>
              <p:nvPr/>
            </p:nvSpPr>
            <p:spPr>
              <a:xfrm>
                <a:off x="9974989" y="1924048"/>
                <a:ext cx="519113" cy="1208421"/>
              </a:xfrm>
              <a:prstGeom prst="rect">
                <a:avLst/>
              </a:prstGeom>
              <a:solidFill>
                <a:srgbClr val="7A81FF">
                  <a:alpha val="14902"/>
                </a:srgb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Π</m:t>
                      </m:r>
                    </m:oMath>
                  </m:oMathPara>
                </a14:m>
                <a:endParaRPr lang="en-US" dirty="0">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82E268A8-112B-E959-655F-8C040BDCEE86}"/>
                  </a:ext>
                </a:extLst>
              </p:cNvPr>
              <p:cNvSpPr>
                <a:spLocks noRot="1" noChangeAspect="1" noMove="1" noResize="1" noEditPoints="1" noAdjustHandles="1" noChangeArrowheads="1" noChangeShapeType="1" noTextEdit="1"/>
              </p:cNvSpPr>
              <p:nvPr/>
            </p:nvSpPr>
            <p:spPr>
              <a:xfrm>
                <a:off x="9974989" y="1924048"/>
                <a:ext cx="519113" cy="1208421"/>
              </a:xfrm>
              <a:prstGeom prst="rect">
                <a:avLst/>
              </a:prstGeom>
              <a:blipFill>
                <a:blip r:embed="rId9"/>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A15BB44-8CBC-3DAA-7CBB-1AC2FB15E879}"/>
                  </a:ext>
                </a:extLst>
              </p:cNvPr>
              <p:cNvSpPr/>
              <p:nvPr/>
            </p:nvSpPr>
            <p:spPr>
              <a:xfrm>
                <a:off x="9975586" y="3385505"/>
                <a:ext cx="519113" cy="1208421"/>
              </a:xfrm>
              <a:prstGeom prst="rect">
                <a:avLst/>
              </a:prstGeom>
              <a:solidFill>
                <a:srgbClr val="7A81FF">
                  <a:alpha val="14902"/>
                </a:srgb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Π</m:t>
                          </m:r>
                        </m:e>
                        <m:sup>
                          <m:r>
                            <a:rPr lang="en-US" b="0" i="0" smtClean="0">
                              <a:latin typeface="Cambria Math" panose="02040503050406030204" pitchFamily="18" charset="0"/>
                            </a:rPr>
                            <m:t>−1</m:t>
                          </m:r>
                        </m:sup>
                      </m:sSup>
                    </m:oMath>
                  </m:oMathPara>
                </a14:m>
                <a:endParaRPr lang="en-US" dirty="0">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CA15BB44-8CBC-3DAA-7CBB-1AC2FB15E879}"/>
                  </a:ext>
                </a:extLst>
              </p:cNvPr>
              <p:cNvSpPr>
                <a:spLocks noRot="1" noChangeAspect="1" noMove="1" noResize="1" noEditPoints="1" noAdjustHandles="1" noChangeArrowheads="1" noChangeShapeType="1" noTextEdit="1"/>
              </p:cNvSpPr>
              <p:nvPr/>
            </p:nvSpPr>
            <p:spPr>
              <a:xfrm>
                <a:off x="9975586" y="3385505"/>
                <a:ext cx="519113" cy="1208421"/>
              </a:xfrm>
              <a:prstGeom prst="rect">
                <a:avLst/>
              </a:prstGeom>
              <a:blipFill>
                <a:blip r:embed="rId10"/>
                <a:stretch>
                  <a:fillRect l="-4545"/>
                </a:stretch>
              </a:blipFill>
              <a:ln>
                <a:solidFill>
                  <a:srgbClr val="002060"/>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0386914-D2AD-BC26-A670-A68069D6C1E6}"/>
              </a:ext>
            </a:extLst>
          </p:cNvPr>
          <p:cNvCxnSpPr>
            <a:cxnSpLocks/>
            <a:stCxn id="10" idx="3"/>
            <a:endCxn id="11" idx="1"/>
          </p:cNvCxnSpPr>
          <p:nvPr/>
        </p:nvCxnSpPr>
        <p:spPr>
          <a:xfrm>
            <a:off x="3405091" y="3476012"/>
            <a:ext cx="159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38CEEF-7AEC-0499-3D5B-8B0A18E4561B}"/>
                  </a:ext>
                </a:extLst>
              </p:cNvPr>
              <p:cNvSpPr txBox="1"/>
              <p:nvPr/>
            </p:nvSpPr>
            <p:spPr>
              <a:xfrm>
                <a:off x="3659690" y="2951638"/>
                <a:ext cx="900824" cy="461665"/>
              </a:xfrm>
              <a:prstGeom prst="rect">
                <a:avLst/>
              </a:prstGeom>
              <a:noFill/>
            </p:spPr>
            <p:txBody>
              <a:bodyPr wrap="square" rtlCol="0">
                <a:spAutoFit/>
              </a:bodyPr>
              <a:lstStyle/>
              <a:p>
                <a14:m>
                  <m:oMath xmlns:m="http://schemas.openxmlformats.org/officeDocument/2006/math">
                    <m:r>
                      <a:rPr lang="en-US" sz="2400" i="1">
                        <a:solidFill>
                          <a:srgbClr val="002060"/>
                        </a:solidFill>
                        <a:latin typeface="Cambria Math" panose="02040503050406030204" pitchFamily="18" charset="0"/>
                      </a:rPr>
                      <m:t>𝑆</m:t>
                    </m:r>
                  </m:oMath>
                </a14:m>
                <a:r>
                  <a:rPr lang="en-US" sz="2400" dirty="0">
                    <a:latin typeface="Candara" panose="020E0502030303020204" pitchFamily="34" charset="0"/>
                  </a:rPr>
                  <a:t> bits</a:t>
                </a:r>
              </a:p>
            </p:txBody>
          </p:sp>
        </mc:Choice>
        <mc:Fallback xmlns="">
          <p:sp>
            <p:nvSpPr>
              <p:cNvPr id="14" name="TextBox 13">
                <a:extLst>
                  <a:ext uri="{FF2B5EF4-FFF2-40B4-BE49-F238E27FC236}">
                    <a16:creationId xmlns:a16="http://schemas.microsoft.com/office/drawing/2014/main" id="{1B38CEEF-7AEC-0499-3D5B-8B0A18E4561B}"/>
                  </a:ext>
                </a:extLst>
              </p:cNvPr>
              <p:cNvSpPr txBox="1">
                <a:spLocks noRot="1" noChangeAspect="1" noMove="1" noResize="1" noEditPoints="1" noAdjustHandles="1" noChangeArrowheads="1" noChangeShapeType="1" noTextEdit="1"/>
              </p:cNvSpPr>
              <p:nvPr/>
            </p:nvSpPr>
            <p:spPr>
              <a:xfrm>
                <a:off x="3659690" y="2951638"/>
                <a:ext cx="900824" cy="461665"/>
              </a:xfrm>
              <a:prstGeom prst="rect">
                <a:avLst/>
              </a:prstGeom>
              <a:blipFill>
                <a:blip r:embed="rId11"/>
                <a:stretch>
                  <a:fillRect l="-1389" t="-8108" r="-8333"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7CBFD0E-5455-ECBB-0F60-AA63A44B1F61}"/>
                  </a:ext>
                </a:extLst>
              </p:cNvPr>
              <p:cNvSpPr txBox="1"/>
              <p:nvPr/>
            </p:nvSpPr>
            <p:spPr>
              <a:xfrm>
                <a:off x="6917869" y="5695439"/>
                <a:ext cx="4919424" cy="662233"/>
              </a:xfrm>
              <a:prstGeom prst="rect">
                <a:avLst/>
              </a:prstGeom>
              <a:solidFill>
                <a:srgbClr val="FFD579">
                  <a:alpha val="14902"/>
                </a:srgbClr>
              </a:solidFill>
              <a:ln w="6350">
                <a:solidFill>
                  <a:srgbClr val="FF0000"/>
                </a:solidFill>
                <a:extLst>
                  <a:ext uri="{C807C97D-BFC1-408E-A445-0C87EB9F89A2}">
                    <ask:lineSketchStyleProps xmlns:ask="http://schemas.microsoft.com/office/drawing/2018/sketchyshapes" sd="1219033472">
                      <a:custGeom>
                        <a:avLst/>
                        <a:gdLst>
                          <a:gd name="connsiteX0" fmla="*/ 0 w 5103064"/>
                          <a:gd name="connsiteY0" fmla="*/ 0 h 535083"/>
                          <a:gd name="connsiteX1" fmla="*/ 5103064 w 5103064"/>
                          <a:gd name="connsiteY1" fmla="*/ 0 h 535083"/>
                          <a:gd name="connsiteX2" fmla="*/ 5103064 w 5103064"/>
                          <a:gd name="connsiteY2" fmla="*/ 535083 h 535083"/>
                          <a:gd name="connsiteX3" fmla="*/ 0 w 5103064"/>
                          <a:gd name="connsiteY3" fmla="*/ 535083 h 535083"/>
                          <a:gd name="connsiteX4" fmla="*/ 0 w 5103064"/>
                          <a:gd name="connsiteY4" fmla="*/ 0 h 53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064" h="535083" fill="none" extrusionOk="0">
                            <a:moveTo>
                              <a:pt x="0" y="0"/>
                            </a:moveTo>
                            <a:cubicBezTo>
                              <a:pt x="1215173" y="-49533"/>
                              <a:pt x="4563301" y="-14809"/>
                              <a:pt x="5103064" y="0"/>
                            </a:cubicBezTo>
                            <a:cubicBezTo>
                              <a:pt x="5105370" y="116707"/>
                              <a:pt x="5115122" y="402319"/>
                              <a:pt x="5103064" y="535083"/>
                            </a:cubicBezTo>
                            <a:cubicBezTo>
                              <a:pt x="3439709" y="486852"/>
                              <a:pt x="1527204" y="619538"/>
                              <a:pt x="0" y="535083"/>
                            </a:cubicBezTo>
                            <a:cubicBezTo>
                              <a:pt x="45395" y="338895"/>
                              <a:pt x="-10656" y="153758"/>
                              <a:pt x="0" y="0"/>
                            </a:cubicBezTo>
                            <a:close/>
                          </a:path>
                          <a:path w="5103064" h="535083" stroke="0" extrusionOk="0">
                            <a:moveTo>
                              <a:pt x="0" y="0"/>
                            </a:moveTo>
                            <a:cubicBezTo>
                              <a:pt x="1667043" y="118645"/>
                              <a:pt x="3572661" y="116012"/>
                              <a:pt x="5103064" y="0"/>
                            </a:cubicBezTo>
                            <a:cubicBezTo>
                              <a:pt x="5091881" y="60883"/>
                              <a:pt x="5100542" y="463658"/>
                              <a:pt x="5103064" y="535083"/>
                            </a:cubicBezTo>
                            <a:cubicBezTo>
                              <a:pt x="2670766" y="669683"/>
                              <a:pt x="2150947" y="377887"/>
                              <a:pt x="0" y="535083"/>
                            </a:cubicBezTo>
                            <a:cubicBezTo>
                              <a:pt x="47012" y="325953"/>
                              <a:pt x="5739" y="263587"/>
                              <a:pt x="0" y="0"/>
                            </a:cubicBezTo>
                            <a:close/>
                          </a:path>
                        </a:pathLst>
                      </a:custGeom>
                      <ask:type>
                        <ask:lineSketchNone/>
                      </ask:type>
                    </ask:lineSketchStyleProps>
                  </a:ext>
                </a:extLst>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0" smtClean="0">
                          <a:solidFill>
                            <a:srgbClr val="002060"/>
                          </a:solidFill>
                          <a:latin typeface="Cambria Math" panose="02040503050406030204" pitchFamily="18" charset="0"/>
                        </a:rPr>
                        <m:t>A</m:t>
                      </m:r>
                      <m:r>
                        <m:rPr>
                          <m:sty m:val="p"/>
                        </m:rPr>
                        <a:rPr lang="en-US" sz="2400" b="0" i="0" smtClean="0">
                          <a:solidFill>
                            <a:srgbClr val="002060"/>
                          </a:solidFill>
                          <a:latin typeface="Cambria Math" panose="02040503050406030204" pitchFamily="18" charset="0"/>
                        </a:rPr>
                        <m:t>d</m:t>
                      </m:r>
                      <m:sSub>
                        <m:sSubPr>
                          <m:ctrlPr>
                            <a:rPr lang="en-US" sz="2400" b="0" i="1" smtClean="0">
                              <a:solidFill>
                                <a:srgbClr val="002060"/>
                              </a:solidFill>
                              <a:latin typeface="Cambria Math" panose="02040503050406030204" pitchFamily="18" charset="0"/>
                            </a:rPr>
                          </m:ctrlPr>
                        </m:sSubPr>
                        <m:e>
                          <m:r>
                            <m:rPr>
                              <m:sty m:val="p"/>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m:t>
                      </m:r>
                      <m:func>
                        <m:funcPr>
                          <m:ctrlPr>
                            <a:rPr lang="en-US" sz="2400" i="1">
                              <a:solidFill>
                                <a:srgbClr val="002060"/>
                              </a:solidFill>
                              <a:latin typeface="Cambria Math" panose="02040503050406030204" pitchFamily="18" charset="0"/>
                            </a:rPr>
                          </m:ctrlPr>
                        </m:funcPr>
                        <m:fName>
                          <m:limLow>
                            <m:limLowPr>
                              <m:ctrlPr>
                                <a:rPr lang="en-US" sz="2400" i="1">
                                  <a:solidFill>
                                    <a:srgbClr val="002060"/>
                                  </a:solidFill>
                                  <a:latin typeface="Cambria Math" panose="02040503050406030204" pitchFamily="18" charset="0"/>
                                </a:rPr>
                              </m:ctrlPr>
                            </m:limLowPr>
                            <m:e>
                              <m:r>
                                <m:rPr>
                                  <m:sty m:val="p"/>
                                </m:rPr>
                                <a:rPr lang="en-US" sz="2400">
                                  <a:solidFill>
                                    <a:srgbClr val="002060"/>
                                  </a:solidFill>
                                  <a:latin typeface="Cambria Math" panose="02040503050406030204" pitchFamily="18" charset="0"/>
                                </a:rPr>
                                <m:t>max</m:t>
                              </m:r>
                            </m:e>
                            <m:lim>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i="1">
                                  <a:solidFill>
                                    <a:srgbClr val="002060"/>
                                  </a:solidFill>
                                  <a:latin typeface="Cambria Math" panose="02040503050406030204" pitchFamily="18" charset="0"/>
                                </a:rPr>
                                <m:t> </m:t>
                              </m:r>
                              <m:r>
                                <m:rPr>
                                  <m:nor/>
                                </m:rPr>
                                <a:rPr lang="en-US" sz="2400">
                                  <a:solidFill>
                                    <a:srgbClr val="002060"/>
                                  </a:solidFill>
                                  <a:latin typeface="Cambria Math" panose="02040503050406030204" pitchFamily="18" charset="0"/>
                                </a:rPr>
                                <m:t>adv</m:t>
                              </m:r>
                              <m:r>
                                <a:rPr lang="en-US" sz="2400" i="1">
                                  <a:solidFill>
                                    <a:srgbClr val="002060"/>
                                  </a:solidFill>
                                  <a:latin typeface="Cambria Math" panose="02040503050406030204" pitchFamily="18" charset="0"/>
                                </a:rPr>
                                <m:t> </m:t>
                              </m:r>
                              <m:r>
                                <a:rPr lang="en-US" sz="2400" i="1" smtClean="0">
                                  <a:solidFill>
                                    <a:srgbClr val="FF3C3C"/>
                                  </a:solidFill>
                                  <a:latin typeface="Cambria Math" panose="02040503050406030204" pitchFamily="18" charset="0"/>
                                </a:rPr>
                                <m:t>𝐴</m:t>
                              </m:r>
                            </m:lim>
                          </m:limLow>
                          <m:r>
                            <a:rPr lang="en-US" sz="2400">
                              <a:solidFill>
                                <a:srgbClr val="002060"/>
                              </a:solidFill>
                              <a:latin typeface="Cambria Math" panose="02040503050406030204" pitchFamily="18" charset="0"/>
                            </a:rPr>
                            <m:t> </m:t>
                          </m:r>
                          <m:r>
                            <m:rPr>
                              <m:sty m:val="p"/>
                            </m:rPr>
                            <a:rPr lang="en-US" sz="2400">
                              <a:solidFill>
                                <a:srgbClr val="002060"/>
                              </a:solidFill>
                              <a:latin typeface="Cambria Math" panose="02040503050406030204" pitchFamily="18" charset="0"/>
                            </a:rPr>
                            <m:t>Pr</m:t>
                          </m:r>
                        </m:fName>
                        <m:e>
                          <m:d>
                            <m:dPr>
                              <m:begChr m:val="["/>
                              <m:endChr m:val="]"/>
                              <m:ctrlPr>
                                <a:rPr lang="en-US" sz="2400" i="1">
                                  <a:solidFill>
                                    <a:srgbClr val="002060"/>
                                  </a:solidFill>
                                  <a:latin typeface="Cambria Math" panose="02040503050406030204" pitchFamily="18" charset="0"/>
                                </a:rPr>
                              </m:ctrlPr>
                            </m:dPr>
                            <m:e>
                              <m:r>
                                <a:rPr lang="en-US" sz="2400" i="1" smtClean="0">
                                  <a:solidFill>
                                    <a:srgbClr val="FF3C3C"/>
                                  </a:solidFill>
                                  <a:latin typeface="Cambria Math" panose="02040503050406030204" pitchFamily="18" charset="0"/>
                                </a:rPr>
                                <m:t>𝐴</m:t>
                              </m:r>
                              <m:r>
                                <m:rPr>
                                  <m:nor/>
                                </m:rPr>
                                <a:rPr lang="en-US" sz="2400" i="0">
                                  <a:solidFill>
                                    <a:srgbClr val="002060"/>
                                  </a:solidFill>
                                  <a:latin typeface="Cambria Math" panose="02040503050406030204" pitchFamily="18" charset="0"/>
                                </a:rPr>
                                <m:t> </m:t>
                              </m:r>
                              <m:r>
                                <m:rPr>
                                  <m:nor/>
                                </m:rPr>
                                <a:rPr lang="en-US" sz="2400" i="0">
                                  <a:solidFill>
                                    <a:srgbClr val="002060"/>
                                  </a:solidFill>
                                  <a:latin typeface="Cambria Math" panose="02040503050406030204" pitchFamily="18" charset="0"/>
                                </a:rPr>
                                <m:t>wins</m:t>
                              </m:r>
                            </m:e>
                          </m:d>
                        </m:e>
                      </m:func>
                    </m:oMath>
                  </m:oMathPara>
                </a14:m>
                <a:endParaRPr lang="en-US" sz="2400" dirty="0">
                  <a:solidFill>
                    <a:srgbClr val="002060"/>
                  </a:solidFill>
                  <a:latin typeface="Candara" panose="020E0502030303020204" pitchFamily="34" charset="0"/>
                </a:endParaRPr>
              </a:p>
            </p:txBody>
          </p:sp>
        </mc:Choice>
        <mc:Fallback xmlns="">
          <p:sp>
            <p:nvSpPr>
              <p:cNvPr id="24" name="TextBox 23">
                <a:extLst>
                  <a:ext uri="{FF2B5EF4-FFF2-40B4-BE49-F238E27FC236}">
                    <a16:creationId xmlns:a16="http://schemas.microsoft.com/office/drawing/2014/main" id="{A7CBFD0E-5455-ECBB-0F60-AA63A44B1F61}"/>
                  </a:ext>
                </a:extLst>
              </p:cNvPr>
              <p:cNvSpPr txBox="1">
                <a:spLocks noRot="1" noChangeAspect="1" noMove="1" noResize="1" noEditPoints="1" noAdjustHandles="1" noChangeArrowheads="1" noChangeShapeType="1" noTextEdit="1"/>
              </p:cNvSpPr>
              <p:nvPr/>
            </p:nvSpPr>
            <p:spPr>
              <a:xfrm>
                <a:off x="6917869" y="5695439"/>
                <a:ext cx="4919424" cy="662233"/>
              </a:xfrm>
              <a:prstGeom prst="rect">
                <a:avLst/>
              </a:prstGeom>
              <a:blipFill>
                <a:blip r:embed="rId12"/>
                <a:stretch>
                  <a:fillRect b="-9259"/>
                </a:stretch>
              </a:blipFill>
              <a:ln w="6350">
                <a:solidFill>
                  <a:srgbClr val="FF0000"/>
                </a:solidFill>
                <a:extLst>
                  <a:ext uri="{C807C97D-BFC1-408E-A445-0C87EB9F89A2}">
                    <ask:lineSketchStyleProps xmlns:ask="http://schemas.microsoft.com/office/drawing/2018/sketchyshapes" sd="1219033472">
                      <a:custGeom>
                        <a:avLst/>
                        <a:gdLst>
                          <a:gd name="connsiteX0" fmla="*/ 0 w 5103064"/>
                          <a:gd name="connsiteY0" fmla="*/ 0 h 535083"/>
                          <a:gd name="connsiteX1" fmla="*/ 5103064 w 5103064"/>
                          <a:gd name="connsiteY1" fmla="*/ 0 h 535083"/>
                          <a:gd name="connsiteX2" fmla="*/ 5103064 w 5103064"/>
                          <a:gd name="connsiteY2" fmla="*/ 535083 h 535083"/>
                          <a:gd name="connsiteX3" fmla="*/ 0 w 5103064"/>
                          <a:gd name="connsiteY3" fmla="*/ 535083 h 535083"/>
                          <a:gd name="connsiteX4" fmla="*/ 0 w 5103064"/>
                          <a:gd name="connsiteY4" fmla="*/ 0 h 53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064" h="535083" fill="none" extrusionOk="0">
                            <a:moveTo>
                              <a:pt x="0" y="0"/>
                            </a:moveTo>
                            <a:cubicBezTo>
                              <a:pt x="1215173" y="-49533"/>
                              <a:pt x="4563301" y="-14809"/>
                              <a:pt x="5103064" y="0"/>
                            </a:cubicBezTo>
                            <a:cubicBezTo>
                              <a:pt x="5105370" y="116707"/>
                              <a:pt x="5115122" y="402319"/>
                              <a:pt x="5103064" y="535083"/>
                            </a:cubicBezTo>
                            <a:cubicBezTo>
                              <a:pt x="3439709" y="486852"/>
                              <a:pt x="1527204" y="619538"/>
                              <a:pt x="0" y="535083"/>
                            </a:cubicBezTo>
                            <a:cubicBezTo>
                              <a:pt x="45395" y="338895"/>
                              <a:pt x="-10656" y="153758"/>
                              <a:pt x="0" y="0"/>
                            </a:cubicBezTo>
                            <a:close/>
                          </a:path>
                          <a:path w="5103064" h="535083" stroke="0" extrusionOk="0">
                            <a:moveTo>
                              <a:pt x="0" y="0"/>
                            </a:moveTo>
                            <a:cubicBezTo>
                              <a:pt x="1667043" y="118645"/>
                              <a:pt x="3572661" y="116012"/>
                              <a:pt x="5103064" y="0"/>
                            </a:cubicBezTo>
                            <a:cubicBezTo>
                              <a:pt x="5091881" y="60883"/>
                              <a:pt x="5100542" y="463658"/>
                              <a:pt x="5103064" y="535083"/>
                            </a:cubicBezTo>
                            <a:cubicBezTo>
                              <a:pt x="2670766" y="669683"/>
                              <a:pt x="2150947" y="377887"/>
                              <a:pt x="0" y="535083"/>
                            </a:cubicBezTo>
                            <a:cubicBezTo>
                              <a:pt x="47012" y="325953"/>
                              <a:pt x="5739" y="263587"/>
                              <a:pt x="0" y="0"/>
                            </a:cubicBezTo>
                            <a:close/>
                          </a:path>
                        </a:pathLst>
                      </a:custGeom>
                      <ask:type>
                        <ask:lineSketchNone/>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91256F3-3F20-EC89-5656-2D404CF28CDD}"/>
                  </a:ext>
                </a:extLst>
              </p:cNvPr>
              <p:cNvSpPr txBox="1"/>
              <p:nvPr/>
            </p:nvSpPr>
            <p:spPr>
              <a:xfrm>
                <a:off x="1116651" y="1958345"/>
                <a:ext cx="45057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FF3C3C"/>
                          </a:solidFill>
                          <a:latin typeface="Cambria Math" panose="02040503050406030204" pitchFamily="18" charset="0"/>
                        </a:rPr>
                        <m:t>𝐴</m:t>
                      </m:r>
                    </m:oMath>
                  </m:oMathPara>
                </a14:m>
                <a:endParaRPr lang="en-US" sz="2400" dirty="0" err="1">
                  <a:solidFill>
                    <a:srgbClr val="FF3C3C"/>
                  </a:solidFill>
                  <a:latin typeface="Candara" panose="020E0502030303020204" pitchFamily="34" charset="0"/>
                </a:endParaRPr>
              </a:p>
            </p:txBody>
          </p:sp>
        </mc:Choice>
        <mc:Fallback xmlns="">
          <p:sp>
            <p:nvSpPr>
              <p:cNvPr id="25" name="TextBox 24">
                <a:extLst>
                  <a:ext uri="{FF2B5EF4-FFF2-40B4-BE49-F238E27FC236}">
                    <a16:creationId xmlns:a16="http://schemas.microsoft.com/office/drawing/2014/main" id="{D91256F3-3F20-EC89-5656-2D404CF28CDD}"/>
                  </a:ext>
                </a:extLst>
              </p:cNvPr>
              <p:cNvSpPr txBox="1">
                <a:spLocks noRot="1" noChangeAspect="1" noMove="1" noResize="1" noEditPoints="1" noAdjustHandles="1" noChangeArrowheads="1" noChangeShapeType="1" noTextEdit="1"/>
              </p:cNvSpPr>
              <p:nvPr/>
            </p:nvSpPr>
            <p:spPr>
              <a:xfrm>
                <a:off x="1116651" y="1958345"/>
                <a:ext cx="450573" cy="461665"/>
              </a:xfrm>
              <a:prstGeom prst="rect">
                <a:avLst/>
              </a:prstGeom>
              <a:blipFill>
                <a:blip r:embed="rId1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BE9FA8C-7749-7E33-F2C1-59C86BA030B7}"/>
              </a:ext>
            </a:extLst>
          </p:cNvPr>
          <p:cNvCxnSpPr>
            <a:cxnSpLocks/>
          </p:cNvCxnSpPr>
          <p:nvPr/>
        </p:nvCxnSpPr>
        <p:spPr>
          <a:xfrm flipV="1">
            <a:off x="7653422" y="2307785"/>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9AF5CA-EAD0-E42D-D836-E7A959EAF13B}"/>
              </a:ext>
            </a:extLst>
          </p:cNvPr>
          <p:cNvCxnSpPr>
            <a:cxnSpLocks/>
          </p:cNvCxnSpPr>
          <p:nvPr/>
        </p:nvCxnSpPr>
        <p:spPr>
          <a:xfrm>
            <a:off x="7812310" y="3397820"/>
            <a:ext cx="2048078" cy="30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139A9F-CDD7-2B7D-E85C-A4BB279BBEBF}"/>
              </a:ext>
            </a:extLst>
          </p:cNvPr>
          <p:cNvCxnSpPr>
            <a:cxnSpLocks/>
          </p:cNvCxnSpPr>
          <p:nvPr/>
        </p:nvCxnSpPr>
        <p:spPr>
          <a:xfrm flipH="1" flipV="1">
            <a:off x="7724702" y="3627216"/>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97A1EE-3A7B-E914-D6AE-33FE3F8BB277}"/>
              </a:ext>
            </a:extLst>
          </p:cNvPr>
          <p:cNvCxnSpPr>
            <a:cxnSpLocks/>
          </p:cNvCxnSpPr>
          <p:nvPr/>
        </p:nvCxnSpPr>
        <p:spPr>
          <a:xfrm flipH="1">
            <a:off x="7583328" y="2084295"/>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AC834B2-DB07-9F52-36A6-8B83092709DB}"/>
                  </a:ext>
                </a:extLst>
              </p:cNvPr>
              <p:cNvSpPr txBox="1"/>
              <p:nvPr/>
            </p:nvSpPr>
            <p:spPr>
              <a:xfrm>
                <a:off x="7977518" y="1601318"/>
                <a:ext cx="1400063" cy="461665"/>
              </a:xfrm>
              <a:prstGeom prst="rect">
                <a:avLst/>
              </a:prstGeom>
              <a:noFill/>
            </p:spPr>
            <p:txBody>
              <a:bodyPr wrap="none" rtlCol="0">
                <a:spAutoFit/>
              </a:bodyPr>
              <a:lstStyle/>
              <a:p>
                <a:pPr algn="l"/>
                <a14:m>
                  <m:oMath xmlns:m="http://schemas.openxmlformats.org/officeDocument/2006/math">
                    <m:r>
                      <a:rPr lang="en-US" sz="2400" b="0" i="1" smtClean="0">
                        <a:solidFill>
                          <a:srgbClr val="002060"/>
                        </a:solidFill>
                        <a:latin typeface="Cambria Math" panose="02040503050406030204" pitchFamily="18" charset="0"/>
                      </a:rPr>
                      <m:t>𝑇</m:t>
                    </m:r>
                  </m:oMath>
                </a14:m>
                <a:r>
                  <a:rPr lang="en-US" sz="2400" dirty="0">
                    <a:latin typeface="Candara" panose="020E0502030303020204" pitchFamily="34" charset="0"/>
                  </a:rPr>
                  <a:t> queries</a:t>
                </a:r>
                <a:endParaRPr lang="en-US" sz="2400" dirty="0" err="1">
                  <a:latin typeface="Candara" panose="020E0502030303020204" pitchFamily="34" charset="0"/>
                </a:endParaRPr>
              </a:p>
            </p:txBody>
          </p:sp>
        </mc:Choice>
        <mc:Fallback xmlns="">
          <p:sp>
            <p:nvSpPr>
              <p:cNvPr id="33" name="TextBox 32">
                <a:extLst>
                  <a:ext uri="{FF2B5EF4-FFF2-40B4-BE49-F238E27FC236}">
                    <a16:creationId xmlns:a16="http://schemas.microsoft.com/office/drawing/2014/main" id="{2AC834B2-DB07-9F52-36A6-8B83092709DB}"/>
                  </a:ext>
                </a:extLst>
              </p:cNvPr>
              <p:cNvSpPr txBox="1">
                <a:spLocks noRot="1" noChangeAspect="1" noMove="1" noResize="1" noEditPoints="1" noAdjustHandles="1" noChangeArrowheads="1" noChangeShapeType="1" noTextEdit="1"/>
              </p:cNvSpPr>
              <p:nvPr/>
            </p:nvSpPr>
            <p:spPr>
              <a:xfrm>
                <a:off x="7977518" y="1601318"/>
                <a:ext cx="1400063" cy="461665"/>
              </a:xfrm>
              <a:prstGeom prst="rect">
                <a:avLst/>
              </a:prstGeom>
              <a:blipFill>
                <a:blip r:embed="rId14"/>
                <a:stretch>
                  <a:fillRect l="-1802" t="-8108" r="-540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170B296-114B-5DE9-BF2C-810B03368A57}"/>
                  </a:ext>
                </a:extLst>
              </p:cNvPr>
              <p:cNvSpPr txBox="1"/>
              <p:nvPr/>
            </p:nvSpPr>
            <p:spPr>
              <a:xfrm>
                <a:off x="5259873" y="1536355"/>
                <a:ext cx="1672253" cy="61395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nor/>
                        </m:rPr>
                        <a:rPr lang="en-US" sz="2400" b="0" i="0" smtClean="0">
                          <a:solidFill>
                            <a:srgbClr val="002060"/>
                          </a:solidFill>
                          <a:latin typeface="Cambria Math" panose="02040503050406030204" pitchFamily="18" charset="0"/>
                        </a:rPr>
                        <m:t>IV</m:t>
                      </m:r>
                      <m:groupChr>
                        <m:groupChrPr>
                          <m:chr m:val="←"/>
                          <m:vertJc m:val="bot"/>
                          <m:ctrlPr>
                            <a:rPr lang="en-US" sz="2400" b="0" i="1" smtClean="0">
                              <a:solidFill>
                                <a:srgbClr val="002060"/>
                              </a:solidFill>
                              <a:latin typeface="Cambria Math" panose="02040503050406030204" pitchFamily="18" charset="0"/>
                            </a:rPr>
                          </m:ctrlPr>
                        </m:groupChrPr>
                        <m:e>
                          <m:r>
                            <a:rPr lang="en-US" sz="2400" b="0" i="1" smtClean="0">
                              <a:solidFill>
                                <a:srgbClr val="002060"/>
                              </a:solidFill>
                              <a:latin typeface="Cambria Math" panose="02040503050406030204" pitchFamily="18" charset="0"/>
                            </a:rPr>
                            <m:t>$</m:t>
                          </m:r>
                        </m:e>
                      </m:groupCh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𝑐</m:t>
                          </m:r>
                        </m:sup>
                      </m:sSup>
                    </m:oMath>
                  </m:oMathPara>
                </a14:m>
                <a:endParaRPr lang="en-US" sz="2400" dirty="0" err="1">
                  <a:solidFill>
                    <a:srgbClr val="002060"/>
                  </a:solidFill>
                  <a:latin typeface="Candara" panose="020E0502030303020204" pitchFamily="34" charset="0"/>
                </a:endParaRPr>
              </a:p>
            </p:txBody>
          </p:sp>
        </mc:Choice>
        <mc:Fallback xmlns="">
          <p:sp>
            <p:nvSpPr>
              <p:cNvPr id="59" name="TextBox 58">
                <a:extLst>
                  <a:ext uri="{FF2B5EF4-FFF2-40B4-BE49-F238E27FC236}">
                    <a16:creationId xmlns:a16="http://schemas.microsoft.com/office/drawing/2014/main" id="{5170B296-114B-5DE9-BF2C-810B03368A57}"/>
                  </a:ext>
                </a:extLst>
              </p:cNvPr>
              <p:cNvSpPr txBox="1">
                <a:spLocks noRot="1" noChangeAspect="1" noMove="1" noResize="1" noEditPoints="1" noAdjustHandles="1" noChangeArrowheads="1" noChangeShapeType="1" noTextEdit="1"/>
              </p:cNvSpPr>
              <p:nvPr/>
            </p:nvSpPr>
            <p:spPr>
              <a:xfrm>
                <a:off x="5259873" y="1536355"/>
                <a:ext cx="1672253" cy="613951"/>
              </a:xfrm>
              <a:prstGeom prst="rect">
                <a:avLst/>
              </a:prstGeom>
              <a:blipFill>
                <a:blip r:embed="rId15"/>
                <a:stretch>
                  <a:fillRect b="-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DC2C105-7DB1-DFD7-62E9-D70F864BB5CF}"/>
                  </a:ext>
                </a:extLst>
              </p:cNvPr>
              <p:cNvSpPr txBox="1"/>
              <p:nvPr/>
            </p:nvSpPr>
            <p:spPr>
              <a:xfrm>
                <a:off x="845287" y="5643678"/>
                <a:ext cx="5985485" cy="461665"/>
              </a:xfrm>
              <a:prstGeom prst="rect">
                <a:avLst/>
              </a:prstGeom>
              <a:noFill/>
            </p:spPr>
            <p:txBody>
              <a:bodyPr wrap="none" rtlCol="0">
                <a:spAutoFit/>
              </a:bodyPr>
              <a:lstStyle/>
              <a:p>
                <a14:m>
                  <m:oMath xmlns:m="http://schemas.openxmlformats.org/officeDocument/2006/math">
                    <m:r>
                      <a:rPr lang="en-US" sz="2400" i="1" smtClean="0">
                        <a:solidFill>
                          <a:srgbClr val="FF3C3C"/>
                        </a:solidFill>
                        <a:latin typeface="Cambria Math" panose="02040503050406030204" pitchFamily="18" charset="0"/>
                      </a:rPr>
                      <m:t>𝐴</m:t>
                    </m:r>
                    <m:r>
                      <m:rPr>
                        <m:nor/>
                      </m:rPr>
                      <a:rPr lang="en-US" sz="2400">
                        <a:solidFill>
                          <a:srgbClr val="002060"/>
                        </a:solidFill>
                        <a:latin typeface="Cambria Math" panose="02040503050406030204" pitchFamily="18" charset="0"/>
                      </a:rPr>
                      <m:t> </m:t>
                    </m:r>
                    <m:r>
                      <m:rPr>
                        <m:nor/>
                      </m:rPr>
                      <a:rPr lang="en-US" sz="2400">
                        <a:solidFill>
                          <a:srgbClr val="002060"/>
                        </a:solidFill>
                        <a:latin typeface="Cambria Math" panose="02040503050406030204" pitchFamily="18" charset="0"/>
                      </a:rPr>
                      <m:t>wins</m:t>
                    </m:r>
                  </m:oMath>
                </a14:m>
                <a:r>
                  <a:rPr lang="en-US" sz="2400" dirty="0">
                    <a:latin typeface="Candara" panose="020E0502030303020204" pitchFamily="34" charset="0"/>
                  </a:rPr>
                  <a:t> if </a:t>
                </a:r>
                <a14:m>
                  <m:oMath xmlns:m="http://schemas.openxmlformats.org/officeDocument/2006/math">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𝑀</m:t>
                        </m:r>
                      </m:e>
                      <m:sup>
                        <m:r>
                          <a:rPr lang="en-US" sz="2400" b="0" i="1" smtClean="0">
                            <a:solidFill>
                              <a:srgbClr val="002060"/>
                            </a:solidFill>
                            <a:latin typeface="Cambria Math" panose="02040503050406030204" pitchFamily="18" charset="0"/>
                          </a:rPr>
                          <m:t>′</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oMath>
                </a14:m>
                <a:r>
                  <a:rPr lang="en-US" sz="2400" dirty="0">
                    <a:latin typeface="Candara" panose="020E0502030303020204" pitchFamily="34" charset="0"/>
                  </a:rPr>
                  <a:t>, </a:t>
                </a:r>
                <a14:m>
                  <m:oMath xmlns:m="http://schemas.openxmlformats.org/officeDocument/2006/math">
                    <m:r>
                      <a:rPr lang="en-US" sz="2400" b="0" i="1" smtClean="0">
                        <a:solidFill>
                          <a:srgbClr val="002060"/>
                        </a:solidFill>
                        <a:latin typeface="Cambria Math" panose="02040503050406030204" pitchFamily="18" charset="0"/>
                      </a:rPr>
                      <m:t>𝑆</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𝑝</m:t>
                        </m:r>
                      </m:e>
                      <m:sub>
                        <m:r>
                          <m:rPr>
                            <m:sty m:val="p"/>
                          </m:rPr>
                          <a:rPr lang="en-US" sz="2400" b="0" i="0" smtClean="0">
                            <a:solidFill>
                              <a:srgbClr val="002060"/>
                            </a:solidFill>
                            <a:latin typeface="Cambria Math" panose="02040503050406030204" pitchFamily="18" charset="0"/>
                          </a:rPr>
                          <m:t>Π</m:t>
                        </m:r>
                      </m:sub>
                    </m:sSub>
                    <m:d>
                      <m:dPr>
                        <m:ctrlPr>
                          <a:rPr lang="en-US" sz="2400" b="0" i="1" smtClean="0">
                            <a:solidFill>
                              <a:srgbClr val="002060"/>
                            </a:solidFill>
                            <a:latin typeface="Cambria Math" panose="02040503050406030204" pitchFamily="18" charset="0"/>
                          </a:rPr>
                        </m:ctrlPr>
                      </m:d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e>
                    </m:d>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𝑆</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𝑝</m:t>
                        </m:r>
                      </m:e>
                      <m:sub>
                        <m:r>
                          <m:rPr>
                            <m:sty m:val="p"/>
                          </m:rPr>
                          <a:rPr lang="en-US" sz="2400" b="0" i="0" smtClean="0">
                            <a:solidFill>
                              <a:srgbClr val="002060"/>
                            </a:solidFill>
                            <a:latin typeface="Cambria Math" panose="02040503050406030204" pitchFamily="18" charset="0"/>
                          </a:rPr>
                          <m:t>Π</m:t>
                        </m:r>
                      </m:sub>
                    </m:sSub>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m:rPr>
                            <m:nor/>
                          </m:rPr>
                          <a:rPr lang="en-US" sz="2400" b="0" i="0" smtClean="0">
                            <a:solidFill>
                              <a:srgbClr val="002060"/>
                            </a:solidFill>
                            <a:latin typeface="Cambria Math" panose="02040503050406030204" pitchFamily="18" charset="0"/>
                          </a:rPr>
                          <m:t>IV</m:t>
                        </m:r>
                        <m:r>
                          <a:rPr lang="en-US" sz="2400" b="0" i="1" smtClean="0">
                            <a:solidFill>
                              <a:srgbClr val="002060"/>
                            </a:solidFill>
                            <a:latin typeface="Cambria Math" panose="02040503050406030204" pitchFamily="18" charset="0"/>
                          </a:rPr>
                          <m:t>, </m:t>
                        </m:r>
                        <m:r>
                          <a:rPr lang="en-US" sz="2400" b="0" i="1" smtClean="0">
                            <a:solidFill>
                              <a:srgbClr val="002060"/>
                            </a:solidFill>
                            <a:latin typeface="Cambria Math" panose="02040503050406030204" pitchFamily="18" charset="0"/>
                          </a:rPr>
                          <m:t>𝑀</m:t>
                        </m:r>
                      </m:e>
                      <m:sup>
                        <m:r>
                          <a:rPr lang="en-US" sz="2400" b="0" i="1" smtClean="0">
                            <a:solidFill>
                              <a:srgbClr val="002060"/>
                            </a:solidFill>
                            <a:latin typeface="Cambria Math" panose="02040503050406030204" pitchFamily="18" charset="0"/>
                          </a:rPr>
                          <m:t>′</m:t>
                        </m:r>
                      </m:sup>
                    </m:sSup>
                    <m:r>
                      <a:rPr lang="en-US" sz="2400" b="0" i="1" smtClean="0">
                        <a:solidFill>
                          <a:srgbClr val="00206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60" name="TextBox 59">
                <a:extLst>
                  <a:ext uri="{FF2B5EF4-FFF2-40B4-BE49-F238E27FC236}">
                    <a16:creationId xmlns:a16="http://schemas.microsoft.com/office/drawing/2014/main" id="{BDC2C105-7DB1-DFD7-62E9-D70F864BB5CF}"/>
                  </a:ext>
                </a:extLst>
              </p:cNvPr>
              <p:cNvSpPr txBox="1">
                <a:spLocks noRot="1" noChangeAspect="1" noMove="1" noResize="1" noEditPoints="1" noAdjustHandles="1" noChangeArrowheads="1" noChangeShapeType="1" noTextEdit="1"/>
              </p:cNvSpPr>
              <p:nvPr/>
            </p:nvSpPr>
            <p:spPr>
              <a:xfrm>
                <a:off x="845287" y="5643678"/>
                <a:ext cx="5985485" cy="461665"/>
              </a:xfrm>
              <a:prstGeom prst="rect">
                <a:avLst/>
              </a:prstGeom>
              <a:blipFill>
                <a:blip r:embed="rId16"/>
                <a:stretch>
                  <a:fillRect l="-211" t="-8108" b="-2973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33A9672-C71B-0D16-06FB-422CB555FDD9}"/>
              </a:ext>
            </a:extLst>
          </p:cNvPr>
          <p:cNvCxnSpPr>
            <a:stCxn id="59" idx="2"/>
            <a:endCxn id="11" idx="0"/>
          </p:cNvCxnSpPr>
          <p:nvPr/>
        </p:nvCxnSpPr>
        <p:spPr>
          <a:xfrm>
            <a:off x="6096000" y="2150306"/>
            <a:ext cx="0" cy="276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59A06C-F24C-0CE1-7574-FBF2F03396D3}"/>
              </a:ext>
            </a:extLst>
          </p:cNvPr>
          <p:cNvCxnSpPr>
            <a:cxnSpLocks/>
          </p:cNvCxnSpPr>
          <p:nvPr/>
        </p:nvCxnSpPr>
        <p:spPr>
          <a:xfrm flipV="1">
            <a:off x="7808481" y="3021055"/>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79A2C2-6422-803F-58D4-646BD708ADDC}"/>
              </a:ext>
            </a:extLst>
          </p:cNvPr>
          <p:cNvCxnSpPr>
            <a:cxnSpLocks/>
          </p:cNvCxnSpPr>
          <p:nvPr/>
        </p:nvCxnSpPr>
        <p:spPr>
          <a:xfrm flipH="1">
            <a:off x="7738387" y="2797565"/>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FB3083-2FD4-7135-6E1D-E5E02DD701FE}"/>
              </a:ext>
            </a:extLst>
          </p:cNvPr>
          <p:cNvCxnSpPr>
            <a:cxnSpLocks/>
          </p:cNvCxnSpPr>
          <p:nvPr/>
        </p:nvCxnSpPr>
        <p:spPr>
          <a:xfrm>
            <a:off x="7689796" y="4064784"/>
            <a:ext cx="2048078" cy="30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33567E-E50F-FC05-6293-7E1672B6C1BB}"/>
              </a:ext>
            </a:extLst>
          </p:cNvPr>
          <p:cNvCxnSpPr>
            <a:cxnSpLocks/>
          </p:cNvCxnSpPr>
          <p:nvPr/>
        </p:nvCxnSpPr>
        <p:spPr>
          <a:xfrm flipH="1" flipV="1">
            <a:off x="7602188" y="4294180"/>
            <a:ext cx="204825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48F40FE-8F46-6796-FABB-C8661C5CA95A}"/>
                  </a:ext>
                </a:extLst>
              </p:cNvPr>
              <p:cNvSpPr txBox="1"/>
              <p:nvPr/>
            </p:nvSpPr>
            <p:spPr>
              <a:xfrm rot="20946776">
                <a:off x="8612822" y="2439577"/>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30" name="TextBox 29">
                <a:extLst>
                  <a:ext uri="{FF2B5EF4-FFF2-40B4-BE49-F238E27FC236}">
                    <a16:creationId xmlns:a16="http://schemas.microsoft.com/office/drawing/2014/main" id="{348F40FE-8F46-6796-FABB-C8661C5CA95A}"/>
                  </a:ext>
                </a:extLst>
              </p:cNvPr>
              <p:cNvSpPr txBox="1">
                <a:spLocks noRot="1" noChangeAspect="1" noMove="1" noResize="1" noEditPoints="1" noAdjustHandles="1" noChangeArrowheads="1" noChangeShapeType="1" noTextEdit="1"/>
              </p:cNvSpPr>
              <p:nvPr/>
            </p:nvSpPr>
            <p:spPr>
              <a:xfrm rot="20946776">
                <a:off x="8612822" y="2439577"/>
                <a:ext cx="348172"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144907C-D686-7373-47F4-5DAB536C2E62}"/>
                  </a:ext>
                </a:extLst>
              </p:cNvPr>
              <p:cNvSpPr txBox="1"/>
              <p:nvPr/>
            </p:nvSpPr>
            <p:spPr>
              <a:xfrm rot="1120249">
                <a:off x="8539750" y="3758884"/>
                <a:ext cx="34817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err="1">
                  <a:latin typeface="Candara" panose="020E0502030303020204" pitchFamily="34" charset="0"/>
                </a:endParaRPr>
              </a:p>
            </p:txBody>
          </p:sp>
        </mc:Choice>
        <mc:Fallback xmlns="">
          <p:sp>
            <p:nvSpPr>
              <p:cNvPr id="31" name="TextBox 30">
                <a:extLst>
                  <a:ext uri="{FF2B5EF4-FFF2-40B4-BE49-F238E27FC236}">
                    <a16:creationId xmlns:a16="http://schemas.microsoft.com/office/drawing/2014/main" id="{6144907C-D686-7373-47F4-5DAB536C2E62}"/>
                  </a:ext>
                </a:extLst>
              </p:cNvPr>
              <p:cNvSpPr txBox="1">
                <a:spLocks noRot="1" noChangeAspect="1" noMove="1" noResize="1" noEditPoints="1" noAdjustHandles="1" noChangeArrowheads="1" noChangeShapeType="1" noTextEdit="1"/>
              </p:cNvSpPr>
              <p:nvPr/>
            </p:nvSpPr>
            <p:spPr>
              <a:xfrm rot="1120249">
                <a:off x="8539750" y="3758884"/>
                <a:ext cx="348172" cy="461665"/>
              </a:xfrm>
              <a:prstGeom prst="rect">
                <a:avLst/>
              </a:prstGeom>
              <a:blipFill>
                <a:blip r:embed="rId18"/>
                <a:stretch>
                  <a:fillRect/>
                </a:stretch>
              </a:blipFill>
            </p:spPr>
            <p:txBody>
              <a:bodyPr/>
              <a:lstStyle/>
              <a:p>
                <a:r>
                  <a:rPr lang="en-US">
                    <a:noFill/>
                  </a:rPr>
                  <a:t> </a:t>
                </a:r>
              </a:p>
            </p:txBody>
          </p:sp>
        </mc:Fallback>
      </mc:AlternateContent>
      <p:sp>
        <p:nvSpPr>
          <p:cNvPr id="32" name="Left Brace 31">
            <a:extLst>
              <a:ext uri="{FF2B5EF4-FFF2-40B4-BE49-F238E27FC236}">
                <a16:creationId xmlns:a16="http://schemas.microsoft.com/office/drawing/2014/main" id="{4F47F24C-E1E3-450B-CCF3-11C0F368606C}"/>
              </a:ext>
            </a:extLst>
          </p:cNvPr>
          <p:cNvSpPr/>
          <p:nvPr/>
        </p:nvSpPr>
        <p:spPr>
          <a:xfrm>
            <a:off x="7307249" y="2275035"/>
            <a:ext cx="170886" cy="20949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cxnSp>
        <p:nvCxnSpPr>
          <p:cNvPr id="36" name="Curved Connector 35">
            <a:extLst>
              <a:ext uri="{FF2B5EF4-FFF2-40B4-BE49-F238E27FC236}">
                <a16:creationId xmlns:a16="http://schemas.microsoft.com/office/drawing/2014/main" id="{D9B34BBE-BC09-F407-4C93-B2969BB09F69}"/>
              </a:ext>
            </a:extLst>
          </p:cNvPr>
          <p:cNvCxnSpPr>
            <a:cxnSpLocks/>
            <a:stCxn id="32" idx="1"/>
            <a:endCxn id="33" idx="1"/>
          </p:cNvCxnSpPr>
          <p:nvPr/>
        </p:nvCxnSpPr>
        <p:spPr>
          <a:xfrm rot="10800000" flipH="1">
            <a:off x="7307248" y="1832152"/>
            <a:ext cx="670269" cy="1490361"/>
          </a:xfrm>
          <a:prstGeom prst="curvedConnector3">
            <a:avLst>
              <a:gd name="adj1" fmla="val -46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48AC94-C8E5-BD03-1406-855B7C01665D}"/>
              </a:ext>
            </a:extLst>
          </p:cNvPr>
          <p:cNvCxnSpPr>
            <a:cxnSpLocks/>
          </p:cNvCxnSpPr>
          <p:nvPr/>
        </p:nvCxnSpPr>
        <p:spPr>
          <a:xfrm>
            <a:off x="6109165" y="4524863"/>
            <a:ext cx="0" cy="260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3F48DD0-F6B7-72B8-47EA-D89FA53BBC87}"/>
                  </a:ext>
                </a:extLst>
              </p:cNvPr>
              <p:cNvSpPr txBox="1"/>
              <p:nvPr/>
            </p:nvSpPr>
            <p:spPr>
              <a:xfrm>
                <a:off x="5504850" y="4734565"/>
                <a:ext cx="1232517"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m:t>
                      </m:r>
                    </m:oMath>
                  </m:oMathPara>
                </a14:m>
                <a:endParaRPr lang="en-US" sz="2400" dirty="0" err="1">
                  <a:solidFill>
                    <a:srgbClr val="002060"/>
                  </a:solidFill>
                  <a:latin typeface="Candara" panose="020E0502030303020204" pitchFamily="34" charset="0"/>
                </a:endParaRPr>
              </a:p>
            </p:txBody>
          </p:sp>
        </mc:Choice>
        <mc:Fallback xmlns="">
          <p:sp>
            <p:nvSpPr>
              <p:cNvPr id="45" name="TextBox 44">
                <a:extLst>
                  <a:ext uri="{FF2B5EF4-FFF2-40B4-BE49-F238E27FC236}">
                    <a16:creationId xmlns:a16="http://schemas.microsoft.com/office/drawing/2014/main" id="{03F48DD0-F6B7-72B8-47EA-D89FA53BBC87}"/>
                  </a:ext>
                </a:extLst>
              </p:cNvPr>
              <p:cNvSpPr txBox="1">
                <a:spLocks noRot="1" noChangeAspect="1" noMove="1" noResize="1" noEditPoints="1" noAdjustHandles="1" noChangeArrowheads="1" noChangeShapeType="1" noTextEdit="1"/>
              </p:cNvSpPr>
              <p:nvPr/>
            </p:nvSpPr>
            <p:spPr>
              <a:xfrm>
                <a:off x="5504850" y="4734565"/>
                <a:ext cx="1232517" cy="461665"/>
              </a:xfrm>
              <a:prstGeom prst="rect">
                <a:avLst/>
              </a:prstGeom>
              <a:blipFill>
                <a:blip r:embed="rId19"/>
                <a:stretch>
                  <a:fillRect l="-1020" r="-1020"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F21D910-128F-233B-138B-25E6C6BC1256}"/>
                  </a:ext>
                </a:extLst>
              </p:cNvPr>
              <p:cNvSpPr txBox="1"/>
              <p:nvPr/>
            </p:nvSpPr>
            <p:spPr>
              <a:xfrm>
                <a:off x="9188764" y="1135283"/>
                <a:ext cx="314823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solidFill>
                            <a:srgbClr val="002060"/>
                          </a:solidFill>
                          <a:latin typeface="Cambria Math" panose="02040503050406030204" pitchFamily="18" charset="0"/>
                        </a:rPr>
                        <m:t>Π</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𝑐</m:t>
                          </m:r>
                        </m:sup>
                      </m:sSup>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d>
                            <m:dPr>
                              <m:begChr m:val="{"/>
                              <m:endChr m:val="}"/>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0,1</m:t>
                              </m:r>
                            </m:e>
                          </m:d>
                        </m:e>
                        <m:sup>
                          <m: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𝑐</m:t>
                          </m:r>
                        </m:sup>
                      </m:sSup>
                    </m:oMath>
                  </m:oMathPara>
                </a14:m>
                <a:endParaRPr lang="en-US" sz="2400" dirty="0" err="1">
                  <a:latin typeface="Candara" panose="020E0502030303020204" pitchFamily="34" charset="0"/>
                </a:endParaRPr>
              </a:p>
            </p:txBody>
          </p:sp>
        </mc:Choice>
        <mc:Fallback xmlns="">
          <p:sp>
            <p:nvSpPr>
              <p:cNvPr id="21" name="TextBox 20">
                <a:extLst>
                  <a:ext uri="{FF2B5EF4-FFF2-40B4-BE49-F238E27FC236}">
                    <a16:creationId xmlns:a16="http://schemas.microsoft.com/office/drawing/2014/main" id="{8F21D910-128F-233B-138B-25E6C6BC1256}"/>
                  </a:ext>
                </a:extLst>
              </p:cNvPr>
              <p:cNvSpPr txBox="1">
                <a:spLocks noRot="1" noChangeAspect="1" noMove="1" noResize="1" noEditPoints="1" noAdjustHandles="1" noChangeArrowheads="1" noChangeShapeType="1" noTextEdit="1"/>
              </p:cNvSpPr>
              <p:nvPr/>
            </p:nvSpPr>
            <p:spPr>
              <a:xfrm>
                <a:off x="9188764" y="1135283"/>
                <a:ext cx="3148233" cy="461665"/>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09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17" grpId="0"/>
      <p:bldP spid="19" grpId="0"/>
      <p:bldP spid="6" grpId="0" animBg="1"/>
      <p:bldP spid="8" grpId="0" animBg="1"/>
      <p:bldP spid="9" grpId="0" animBg="1"/>
      <p:bldP spid="14" grpId="0"/>
      <p:bldP spid="24" grpId="0" animBg="1"/>
      <p:bldP spid="25" grpId="0"/>
      <p:bldP spid="33" grpId="0"/>
      <p:bldP spid="59" grpId="0"/>
      <p:bldP spid="60" grpId="0"/>
      <p:bldP spid="30" grpId="0"/>
      <p:bldP spid="31" grpId="0"/>
      <p:bldP spid="32" grpId="0" animBg="1"/>
      <p:bldP spid="45"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6F54-C517-89C1-E7FD-F0E572BC0B76}"/>
              </a:ext>
            </a:extLst>
          </p:cNvPr>
          <p:cNvSpPr>
            <a:spLocks noGrp="1"/>
          </p:cNvSpPr>
          <p:nvPr>
            <p:ph type="title"/>
          </p:nvPr>
        </p:nvSpPr>
        <p:spPr/>
        <p:txBody>
          <a:bodyPr/>
          <a:lstStyle/>
          <a:p>
            <a:r>
              <a:rPr lang="en-US" dirty="0"/>
              <a:t>Prior work</a:t>
            </a:r>
          </a:p>
        </p:txBody>
      </p:sp>
      <p:sp>
        <p:nvSpPr>
          <p:cNvPr id="4" name="Slide Number Placeholder 3">
            <a:extLst>
              <a:ext uri="{FF2B5EF4-FFF2-40B4-BE49-F238E27FC236}">
                <a16:creationId xmlns:a16="http://schemas.microsoft.com/office/drawing/2014/main" id="{C30C05E9-D372-D626-ABF1-DD6FB51887EE}"/>
              </a:ext>
            </a:extLst>
          </p:cNvPr>
          <p:cNvSpPr>
            <a:spLocks noGrp="1"/>
          </p:cNvSpPr>
          <p:nvPr>
            <p:ph type="sldNum" sz="quarter" idx="12"/>
          </p:nvPr>
        </p:nvSpPr>
        <p:spPr/>
        <p:txBody>
          <a:bodyPr/>
          <a:lstStyle/>
          <a:p>
            <a:fld id="{C7ABA984-2DFB-1240-9A7E-58F7E0AF05BD}" type="slidenum">
              <a:rPr lang="en-US" smtClean="0"/>
              <a:t>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EC8BEE0-BD7C-466C-ED15-6FC255CADCDA}"/>
                  </a:ext>
                </a:extLst>
              </p:cNvPr>
              <p:cNvSpPr txBox="1"/>
              <p:nvPr/>
            </p:nvSpPr>
            <p:spPr>
              <a:xfrm>
                <a:off x="800100" y="1181100"/>
                <a:ext cx="6847609" cy="954557"/>
              </a:xfrm>
              <a:prstGeom prst="rect">
                <a:avLst/>
              </a:prstGeom>
              <a:solidFill>
                <a:srgbClr val="FFD579">
                  <a:alpha val="14902"/>
                </a:srgbClr>
              </a:solidFill>
              <a:ln w="6350">
                <a:solidFill>
                  <a:srgbClr val="FF0000"/>
                </a:solidFill>
                <a:extLst>
                  <a:ext uri="{C807C97D-BFC1-408E-A445-0C87EB9F89A2}">
                    <ask:lineSketchStyleProps xmlns:ask="http://schemas.microsoft.com/office/drawing/2018/sketchyshapes" sd="1219033472">
                      <a:custGeom>
                        <a:avLst/>
                        <a:gdLst>
                          <a:gd name="connsiteX0" fmla="*/ 0 w 5103064"/>
                          <a:gd name="connsiteY0" fmla="*/ 0 h 535083"/>
                          <a:gd name="connsiteX1" fmla="*/ 5103064 w 5103064"/>
                          <a:gd name="connsiteY1" fmla="*/ 0 h 535083"/>
                          <a:gd name="connsiteX2" fmla="*/ 5103064 w 5103064"/>
                          <a:gd name="connsiteY2" fmla="*/ 535083 h 535083"/>
                          <a:gd name="connsiteX3" fmla="*/ 0 w 5103064"/>
                          <a:gd name="connsiteY3" fmla="*/ 535083 h 535083"/>
                          <a:gd name="connsiteX4" fmla="*/ 0 w 5103064"/>
                          <a:gd name="connsiteY4" fmla="*/ 0 h 53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064" h="535083" fill="none" extrusionOk="0">
                            <a:moveTo>
                              <a:pt x="0" y="0"/>
                            </a:moveTo>
                            <a:cubicBezTo>
                              <a:pt x="1215173" y="-49533"/>
                              <a:pt x="4563301" y="-14809"/>
                              <a:pt x="5103064" y="0"/>
                            </a:cubicBezTo>
                            <a:cubicBezTo>
                              <a:pt x="5105370" y="116707"/>
                              <a:pt x="5115122" y="402319"/>
                              <a:pt x="5103064" y="535083"/>
                            </a:cubicBezTo>
                            <a:cubicBezTo>
                              <a:pt x="3439709" y="486852"/>
                              <a:pt x="1527204" y="619538"/>
                              <a:pt x="0" y="535083"/>
                            </a:cubicBezTo>
                            <a:cubicBezTo>
                              <a:pt x="45395" y="338895"/>
                              <a:pt x="-10656" y="153758"/>
                              <a:pt x="0" y="0"/>
                            </a:cubicBezTo>
                            <a:close/>
                          </a:path>
                          <a:path w="5103064" h="535083" stroke="0" extrusionOk="0">
                            <a:moveTo>
                              <a:pt x="0" y="0"/>
                            </a:moveTo>
                            <a:cubicBezTo>
                              <a:pt x="1667043" y="118645"/>
                              <a:pt x="3572661" y="116012"/>
                              <a:pt x="5103064" y="0"/>
                            </a:cubicBezTo>
                            <a:cubicBezTo>
                              <a:pt x="5091881" y="60883"/>
                              <a:pt x="5100542" y="463658"/>
                              <a:pt x="5103064" y="535083"/>
                            </a:cubicBezTo>
                            <a:cubicBezTo>
                              <a:pt x="2670766" y="669683"/>
                              <a:pt x="2150947" y="377887"/>
                              <a:pt x="0" y="535083"/>
                            </a:cubicBezTo>
                            <a:cubicBezTo>
                              <a:pt x="47012" y="325953"/>
                              <a:pt x="5739" y="263587"/>
                              <a:pt x="0" y="0"/>
                            </a:cubicBezTo>
                            <a:close/>
                          </a:path>
                        </a:pathLst>
                      </a:custGeom>
                      <ask:type>
                        <ask:lineSketchNone/>
                      </ask:type>
                    </ask:lineSketchStyleProps>
                  </a:ext>
                </a:extLst>
              </a:ln>
            </p:spPr>
            <p:txBody>
              <a:bodyPr wrap="square" lIns="182880" tIns="182880" rIns="182880" bIns="182880" rtlCol="0">
                <a:spAutoFit/>
              </a:bodyPr>
              <a:lstStyle/>
              <a:p>
                <a:r>
                  <a:rPr lang="en-US" sz="2400" b="1" dirty="0">
                    <a:solidFill>
                      <a:srgbClr val="FF0000"/>
                    </a:solidFill>
                    <a:latin typeface="Candara" panose="020E0502030303020204" pitchFamily="34" charset="0"/>
                  </a:rPr>
                  <a:t>Theorem. </a:t>
                </a:r>
                <a:r>
                  <a:rPr lang="en-US" sz="2400" dirty="0">
                    <a:solidFill>
                      <a:srgbClr val="FF3C3C"/>
                    </a:solidFill>
                    <a:latin typeface="Candara" panose="020E0502030303020204" pitchFamily="34" charset="0"/>
                  </a:rPr>
                  <a:t>[CDG18]  </a:t>
                </a:r>
                <a14:m>
                  <m:oMath xmlns:m="http://schemas.openxmlformats.org/officeDocument/2006/math">
                    <m:r>
                      <m:rPr>
                        <m:nor/>
                      </m:rPr>
                      <a:rPr lang="en-US" sz="2400" i="0" smtClean="0">
                        <a:solidFill>
                          <a:srgbClr val="002060"/>
                        </a:solidFill>
                        <a:latin typeface="Cambria Math" panose="02040503050406030204" pitchFamily="18" charset="0"/>
                      </a:rPr>
                      <m:t>Ad</m:t>
                    </m:r>
                    <m:sSub>
                      <m:sSubPr>
                        <m:ctrlPr>
                          <a:rPr lang="en-US" sz="2400" b="0" i="1" smtClean="0">
                            <a:solidFill>
                              <a:srgbClr val="002060"/>
                            </a:solidFill>
                            <a:latin typeface="Cambria Math" panose="02040503050406030204" pitchFamily="18" charset="0"/>
                          </a:rPr>
                        </m:ctrlPr>
                      </m:sSubPr>
                      <m:e>
                        <m:r>
                          <m:rPr>
                            <m:nor/>
                          </m:rPr>
                          <a:rPr lang="en-US" sz="2400" b="0" i="0" smtClean="0">
                            <a:solidFill>
                              <a:srgbClr val="002060"/>
                            </a:solidFill>
                            <a:latin typeface="Cambria Math" panose="02040503050406030204" pitchFamily="18" charset="0"/>
                          </a:rPr>
                          <m:t>v</m:t>
                        </m:r>
                      </m:e>
                      <m:sub>
                        <m:r>
                          <a:rPr lang="en-US" sz="2400" b="0" i="1" smtClean="0">
                            <a:solidFill>
                              <a:srgbClr val="002060"/>
                            </a:solidFill>
                            <a:latin typeface="Cambria Math" panose="02040503050406030204" pitchFamily="18" charset="0"/>
                          </a:rPr>
                          <m:t>𝑐</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𝑟</m:t>
                        </m:r>
                      </m:sub>
                    </m:sSub>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𝑆</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m:t>
                        </m:r>
                      </m:e>
                    </m:d>
                    <m:r>
                      <a:rPr lang="en-US" sz="2400" b="0" i="1" smtClean="0">
                        <a:solidFill>
                          <a:srgbClr val="002060"/>
                        </a:solidFill>
                        <a:latin typeface="Cambria Math" panose="02040503050406030204" pitchFamily="18" charset="0"/>
                      </a:rPr>
                      <m:t>=</m:t>
                    </m:r>
                    <m:r>
                      <m:rPr>
                        <m:sty m:val="p"/>
                      </m:rPr>
                      <a:rPr lang="en-US" sz="2400" b="0" i="0" smtClean="0">
                        <a:solidFill>
                          <a:srgbClr val="002060"/>
                        </a:solidFill>
                        <a:latin typeface="Cambria Math" panose="02040503050406030204" pitchFamily="18" charset="0"/>
                      </a:rPr>
                      <m:t>Θ</m:t>
                    </m:r>
                    <m:d>
                      <m:dPr>
                        <m:ctrlPr>
                          <a:rPr lang="en-US" sz="2400" b="0" i="1" smtClean="0">
                            <a:solidFill>
                              <a:srgbClr val="002060"/>
                            </a:solidFill>
                            <a:latin typeface="Cambria Math" panose="02040503050406030204" pitchFamily="18" charset="0"/>
                          </a:rPr>
                        </m:ctrlPr>
                      </m:dPr>
                      <m:e>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𝑆</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𝑐</m:t>
                                </m:r>
                              </m:sup>
                            </m:sSup>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𝑇</m:t>
                                </m:r>
                              </m:e>
                              <m:sup>
                                <m:r>
                                  <a:rPr lang="en-US" sz="2400" b="0" i="1" smtClean="0">
                                    <a:solidFill>
                                      <a:srgbClr val="002060"/>
                                    </a:solidFill>
                                    <a:latin typeface="Cambria Math" panose="02040503050406030204" pitchFamily="18" charset="0"/>
                                  </a:rPr>
                                  <m:t>2</m:t>
                                </m:r>
                              </m:sup>
                            </m:sSup>
                          </m:num>
                          <m:den>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𝑟</m:t>
                                </m:r>
                              </m:sup>
                            </m:sSup>
                          </m:den>
                        </m:f>
                      </m:e>
                    </m:d>
                  </m:oMath>
                </a14:m>
                <a:endParaRPr lang="en-US" sz="2400" dirty="0">
                  <a:solidFill>
                    <a:srgbClr val="002060"/>
                  </a:solidFill>
                  <a:latin typeface="Candara" panose="020E0502030303020204" pitchFamily="34" charset="0"/>
                </a:endParaRPr>
              </a:p>
            </p:txBody>
          </p:sp>
        </mc:Choice>
        <mc:Fallback xmlns="">
          <p:sp>
            <p:nvSpPr>
              <p:cNvPr id="3" name="TextBox 2">
                <a:extLst>
                  <a:ext uri="{FF2B5EF4-FFF2-40B4-BE49-F238E27FC236}">
                    <a16:creationId xmlns:a16="http://schemas.microsoft.com/office/drawing/2014/main" id="{3EC8BEE0-BD7C-466C-ED15-6FC255CADCDA}"/>
                  </a:ext>
                </a:extLst>
              </p:cNvPr>
              <p:cNvSpPr txBox="1">
                <a:spLocks noRot="1" noChangeAspect="1" noMove="1" noResize="1" noEditPoints="1" noAdjustHandles="1" noChangeArrowheads="1" noChangeShapeType="1" noTextEdit="1"/>
              </p:cNvSpPr>
              <p:nvPr/>
            </p:nvSpPr>
            <p:spPr>
              <a:xfrm>
                <a:off x="800100" y="1181100"/>
                <a:ext cx="6847609" cy="954557"/>
              </a:xfrm>
              <a:prstGeom prst="rect">
                <a:avLst/>
              </a:prstGeom>
              <a:blipFill>
                <a:blip r:embed="rId3"/>
                <a:stretch>
                  <a:fillRect/>
                </a:stretch>
              </a:blipFill>
              <a:ln w="6350">
                <a:solidFill>
                  <a:srgbClr val="FF0000"/>
                </a:solidFill>
                <a:extLst>
                  <a:ext uri="{C807C97D-BFC1-408E-A445-0C87EB9F89A2}">
                    <ask:lineSketchStyleProps xmlns:ask="http://schemas.microsoft.com/office/drawing/2018/sketchyshapes" sd="1219033472">
                      <a:custGeom>
                        <a:avLst/>
                        <a:gdLst>
                          <a:gd name="connsiteX0" fmla="*/ 0 w 5103064"/>
                          <a:gd name="connsiteY0" fmla="*/ 0 h 535083"/>
                          <a:gd name="connsiteX1" fmla="*/ 5103064 w 5103064"/>
                          <a:gd name="connsiteY1" fmla="*/ 0 h 535083"/>
                          <a:gd name="connsiteX2" fmla="*/ 5103064 w 5103064"/>
                          <a:gd name="connsiteY2" fmla="*/ 535083 h 535083"/>
                          <a:gd name="connsiteX3" fmla="*/ 0 w 5103064"/>
                          <a:gd name="connsiteY3" fmla="*/ 535083 h 535083"/>
                          <a:gd name="connsiteX4" fmla="*/ 0 w 5103064"/>
                          <a:gd name="connsiteY4" fmla="*/ 0 h 53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3064" h="535083" fill="none" extrusionOk="0">
                            <a:moveTo>
                              <a:pt x="0" y="0"/>
                            </a:moveTo>
                            <a:cubicBezTo>
                              <a:pt x="1215173" y="-49533"/>
                              <a:pt x="4563301" y="-14809"/>
                              <a:pt x="5103064" y="0"/>
                            </a:cubicBezTo>
                            <a:cubicBezTo>
                              <a:pt x="5105370" y="116707"/>
                              <a:pt x="5115122" y="402319"/>
                              <a:pt x="5103064" y="535083"/>
                            </a:cubicBezTo>
                            <a:cubicBezTo>
                              <a:pt x="3439709" y="486852"/>
                              <a:pt x="1527204" y="619538"/>
                              <a:pt x="0" y="535083"/>
                            </a:cubicBezTo>
                            <a:cubicBezTo>
                              <a:pt x="45395" y="338895"/>
                              <a:pt x="-10656" y="153758"/>
                              <a:pt x="0" y="0"/>
                            </a:cubicBezTo>
                            <a:close/>
                          </a:path>
                          <a:path w="5103064" h="535083" stroke="0" extrusionOk="0">
                            <a:moveTo>
                              <a:pt x="0" y="0"/>
                            </a:moveTo>
                            <a:cubicBezTo>
                              <a:pt x="1667043" y="118645"/>
                              <a:pt x="3572661" y="116012"/>
                              <a:pt x="5103064" y="0"/>
                            </a:cubicBezTo>
                            <a:cubicBezTo>
                              <a:pt x="5091881" y="60883"/>
                              <a:pt x="5100542" y="463658"/>
                              <a:pt x="5103064" y="535083"/>
                            </a:cubicBezTo>
                            <a:cubicBezTo>
                              <a:pt x="2670766" y="669683"/>
                              <a:pt x="2150947" y="377887"/>
                              <a:pt x="0" y="535083"/>
                            </a:cubicBezTo>
                            <a:cubicBezTo>
                              <a:pt x="47012" y="325953"/>
                              <a:pt x="5739" y="263587"/>
                              <a:pt x="0" y="0"/>
                            </a:cubicBezTo>
                            <a:close/>
                          </a:path>
                        </a:pathLst>
                      </a:custGeom>
                      <ask:type>
                        <ask:lineSketchNone/>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A92652-2B21-F26B-FFF9-5CDDDDA448E4}"/>
                  </a:ext>
                </a:extLst>
              </p:cNvPr>
              <p:cNvSpPr txBox="1"/>
              <p:nvPr/>
            </p:nvSpPr>
            <p:spPr>
              <a:xfrm>
                <a:off x="4121876" y="2367181"/>
                <a:ext cx="7634141" cy="461665"/>
              </a:xfrm>
              <a:prstGeom prst="rect">
                <a:avLst/>
              </a:prstGeom>
              <a:noFill/>
            </p:spPr>
            <p:txBody>
              <a:bodyPr wrap="none" rtlCol="0">
                <a:spAutoFit/>
              </a:bodyPr>
              <a:lstStyle/>
              <a:p>
                <a:pPr algn="l"/>
                <a:r>
                  <a:rPr lang="en-US" sz="2400" dirty="0">
                    <a:latin typeface="Candara" panose="020E0502030303020204" pitchFamily="34" charset="0"/>
                  </a:rPr>
                  <a:t>An observation: the attack finds collisions of length </a:t>
                </a:r>
                <a14:m>
                  <m:oMath xmlns:m="http://schemas.openxmlformats.org/officeDocument/2006/math">
                    <m:r>
                      <m:rPr>
                        <m:sty m:val="p"/>
                      </m:rPr>
                      <a:rPr lang="en-US" sz="2400" i="0" smtClean="0">
                        <a:solidFill>
                          <a:srgbClr val="002060"/>
                        </a:solidFill>
                        <a:latin typeface="Cambria Math" panose="02040503050406030204" pitchFamily="18" charset="0"/>
                      </a:rPr>
                      <m:t>Ω</m:t>
                    </m:r>
                    <m:r>
                      <a:rPr lang="en-US" sz="2400" b="0" i="0"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m:t>
                    </m:r>
                  </m:oMath>
                </a14:m>
                <a:endParaRPr lang="en-US" sz="2400" dirty="0" err="1">
                  <a:latin typeface="Candara" panose="020E0502030303020204" pitchFamily="34" charset="0"/>
                </a:endParaRPr>
              </a:p>
            </p:txBody>
          </p:sp>
        </mc:Choice>
        <mc:Fallback xmlns="">
          <p:sp>
            <p:nvSpPr>
              <p:cNvPr id="8" name="TextBox 7">
                <a:extLst>
                  <a:ext uri="{FF2B5EF4-FFF2-40B4-BE49-F238E27FC236}">
                    <a16:creationId xmlns:a16="http://schemas.microsoft.com/office/drawing/2014/main" id="{EBA92652-2B21-F26B-FFF9-5CDDDDA448E4}"/>
                  </a:ext>
                </a:extLst>
              </p:cNvPr>
              <p:cNvSpPr txBox="1">
                <a:spLocks noRot="1" noChangeAspect="1" noMove="1" noResize="1" noEditPoints="1" noAdjustHandles="1" noChangeArrowheads="1" noChangeShapeType="1" noTextEdit="1"/>
              </p:cNvSpPr>
              <p:nvPr/>
            </p:nvSpPr>
            <p:spPr>
              <a:xfrm>
                <a:off x="4121876" y="2367181"/>
                <a:ext cx="7634141" cy="461665"/>
              </a:xfrm>
              <a:prstGeom prst="rect">
                <a:avLst/>
              </a:prstGeom>
              <a:blipFill>
                <a:blip r:embed="rId4"/>
                <a:stretch>
                  <a:fillRect l="-1329" t="-8108"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8A9251F-4FFB-F557-EBD2-58901E80B0BA}"/>
                  </a:ext>
                </a:extLst>
              </p:cNvPr>
              <p:cNvSpPr txBox="1"/>
              <p:nvPr/>
            </p:nvSpPr>
            <p:spPr>
              <a:xfrm>
                <a:off x="800100" y="3060370"/>
                <a:ext cx="5575244" cy="461665"/>
              </a:xfrm>
              <a:prstGeom prst="rect">
                <a:avLst/>
              </a:prstGeom>
              <a:noFill/>
            </p:spPr>
            <p:txBody>
              <a:bodyPr wrap="none" rtlCol="0">
                <a:spAutoFit/>
              </a:bodyPr>
              <a:lstStyle/>
              <a:p>
                <a:r>
                  <a:rPr lang="en-US" sz="2400" dirty="0">
                    <a:latin typeface="Candara" panose="020E0502030303020204" pitchFamily="34" charset="0"/>
                  </a:rPr>
                  <a:t>Say,  </a:t>
                </a:r>
                <a14:m>
                  <m:oMath xmlns:m="http://schemas.openxmlformats.org/officeDocument/2006/math">
                    <m:r>
                      <a:rPr lang="en-US" sz="2400" b="0" i="1" smtClean="0">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a:rPr lang="en-US" sz="2400" b="0" i="1" smtClean="0">
                            <a:solidFill>
                              <a:srgbClr val="002060"/>
                            </a:solidFill>
                            <a:latin typeface="Cambria Math" panose="02040503050406030204" pitchFamily="18" charset="0"/>
                          </a:rPr>
                          <m:t>2</m:t>
                        </m:r>
                      </m:e>
                      <m:sup>
                        <m:r>
                          <a:rPr lang="en-US" sz="2400" b="0" i="1" smtClean="0">
                            <a:solidFill>
                              <a:srgbClr val="002060"/>
                            </a:solidFill>
                            <a:latin typeface="Cambria Math" panose="02040503050406030204" pitchFamily="18" charset="0"/>
                          </a:rPr>
                          <m:t>60</m:t>
                        </m:r>
                      </m:sup>
                    </m:sSup>
                  </m:oMath>
                </a14:m>
                <a:r>
                  <a:rPr lang="en-US" sz="2400" dirty="0">
                    <a:latin typeface="Candara" panose="020E0502030303020204" pitchFamily="34" charset="0"/>
                  </a:rPr>
                  <a:t> </a:t>
                </a:r>
                <a14:m>
                  <m:oMath xmlns:m="http://schemas.openxmlformats.org/officeDocument/2006/math">
                    <m:r>
                      <a:rPr lang="en-US" sz="2400" i="1">
                        <a:solidFill>
                          <a:srgbClr val="002060"/>
                        </a:solidFill>
                        <a:latin typeface="Cambria Math" panose="02040503050406030204" pitchFamily="18" charset="0"/>
                      </a:rPr>
                      <m:t>⇒</m:t>
                    </m:r>
                  </m:oMath>
                </a14:m>
                <a:r>
                  <a:rPr lang="en-US" sz="2400" dirty="0">
                    <a:latin typeface="Candara" panose="020E0502030303020204" pitchFamily="34" charset="0"/>
                  </a:rPr>
                  <a:t> petabytes sized collision! </a:t>
                </a:r>
              </a:p>
            </p:txBody>
          </p:sp>
        </mc:Choice>
        <mc:Fallback>
          <p:sp>
            <p:nvSpPr>
              <p:cNvPr id="6" name="TextBox 5">
                <a:extLst>
                  <a:ext uri="{FF2B5EF4-FFF2-40B4-BE49-F238E27FC236}">
                    <a16:creationId xmlns:a16="http://schemas.microsoft.com/office/drawing/2014/main" id="{D8A9251F-4FFB-F557-EBD2-58901E80B0BA}"/>
                  </a:ext>
                </a:extLst>
              </p:cNvPr>
              <p:cNvSpPr txBox="1">
                <a:spLocks noRot="1" noChangeAspect="1" noMove="1" noResize="1" noEditPoints="1" noAdjustHandles="1" noChangeArrowheads="1" noChangeShapeType="1" noTextEdit="1"/>
              </p:cNvSpPr>
              <p:nvPr/>
            </p:nvSpPr>
            <p:spPr>
              <a:xfrm>
                <a:off x="800100" y="3060370"/>
                <a:ext cx="5575244" cy="461665"/>
              </a:xfrm>
              <a:prstGeom prst="rect">
                <a:avLst/>
              </a:prstGeom>
              <a:blipFill>
                <a:blip r:embed="rId5"/>
                <a:stretch>
                  <a:fillRect l="-1587" t="-5263" r="-680" b="-28947"/>
                </a:stretch>
              </a:blipFill>
            </p:spPr>
            <p:txBody>
              <a:bodyPr/>
              <a:lstStyle/>
              <a:p>
                <a:r>
                  <a:rPr lang="en-US">
                    <a:noFill/>
                  </a:rPr>
                  <a:t> </a:t>
                </a:r>
              </a:p>
            </p:txBody>
          </p:sp>
        </mc:Fallback>
      </mc:AlternateContent>
      <p:pic>
        <p:nvPicPr>
          <p:cNvPr id="1028" name="Picture 4" descr="Tough Spongebob (I'll have you know) meme">
            <a:extLst>
              <a:ext uri="{FF2B5EF4-FFF2-40B4-BE49-F238E27FC236}">
                <a16:creationId xmlns:a16="http://schemas.microsoft.com/office/drawing/2014/main" id="{165BDB3E-6883-2557-72F3-9F823F201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7436" y="2990371"/>
            <a:ext cx="1205753" cy="1026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404835-110A-91A1-A4CD-6C02468FA9BF}"/>
              </a:ext>
            </a:extLst>
          </p:cNvPr>
          <p:cNvSpPr txBox="1"/>
          <p:nvPr/>
        </p:nvSpPr>
        <p:spPr>
          <a:xfrm>
            <a:off x="800100" y="3868564"/>
            <a:ext cx="5036956" cy="461665"/>
          </a:xfrm>
          <a:prstGeom prst="rect">
            <a:avLst/>
          </a:prstGeom>
          <a:noFill/>
        </p:spPr>
        <p:txBody>
          <a:bodyPr wrap="none" rtlCol="0">
            <a:spAutoFit/>
          </a:bodyPr>
          <a:lstStyle/>
          <a:p>
            <a:r>
              <a:rPr lang="en-US" sz="2400" dirty="0">
                <a:latin typeface="Candara" panose="020E0502030303020204" pitchFamily="34" charset="0"/>
              </a:rPr>
              <a:t>Shorter collisions seem harder to find</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4741996-AAEA-19E9-E67A-F70AF96F592D}"/>
                  </a:ext>
                </a:extLst>
              </p:cNvPr>
              <p:cNvSpPr txBox="1"/>
              <p:nvPr/>
            </p:nvSpPr>
            <p:spPr>
              <a:xfrm>
                <a:off x="1430457" y="4543960"/>
                <a:ext cx="9342237" cy="461665"/>
              </a:xfrm>
              <a:prstGeom prst="rect">
                <a:avLst/>
              </a:prstGeom>
              <a:noFill/>
            </p:spPr>
            <p:txBody>
              <a:bodyPr wrap="none" rtlCol="0">
                <a:spAutoFit/>
              </a:bodyPr>
              <a:lstStyle/>
              <a:p>
                <a:pPr algn="l"/>
                <a:r>
                  <a:rPr lang="en-US" sz="2400" b="1" i="1" dirty="0">
                    <a:latin typeface="Candara" panose="020E0502030303020204" pitchFamily="34" charset="0"/>
                  </a:rPr>
                  <a:t>Can we characterize hardness of finding </a:t>
                </a:r>
                <a14:m>
                  <m:oMath xmlns:m="http://schemas.openxmlformats.org/officeDocument/2006/math">
                    <m:r>
                      <a:rPr lang="en-US" sz="2400" b="1" i="1" smtClean="0">
                        <a:solidFill>
                          <a:srgbClr val="002060"/>
                        </a:solidFill>
                        <a:latin typeface="Cambria Math" panose="02040503050406030204" pitchFamily="18" charset="0"/>
                      </a:rPr>
                      <m:t>𝑩</m:t>
                    </m:r>
                  </m:oMath>
                </a14:m>
                <a:r>
                  <a:rPr lang="en-US" sz="2400" b="1" i="1" dirty="0">
                    <a:latin typeface="Candara" panose="020E0502030303020204" pitchFamily="34" charset="0"/>
                  </a:rPr>
                  <a:t>-block collisions for sponge?</a:t>
                </a:r>
              </a:p>
            </p:txBody>
          </p:sp>
        </mc:Choice>
        <mc:Fallback>
          <p:sp>
            <p:nvSpPr>
              <p:cNvPr id="11" name="TextBox 10">
                <a:extLst>
                  <a:ext uri="{FF2B5EF4-FFF2-40B4-BE49-F238E27FC236}">
                    <a16:creationId xmlns:a16="http://schemas.microsoft.com/office/drawing/2014/main" id="{C4741996-AAEA-19E9-E67A-F70AF96F592D}"/>
                  </a:ext>
                </a:extLst>
              </p:cNvPr>
              <p:cNvSpPr txBox="1">
                <a:spLocks noRot="1" noChangeAspect="1" noMove="1" noResize="1" noEditPoints="1" noAdjustHandles="1" noChangeArrowheads="1" noChangeShapeType="1" noTextEdit="1"/>
              </p:cNvSpPr>
              <p:nvPr/>
            </p:nvSpPr>
            <p:spPr>
              <a:xfrm>
                <a:off x="1430457" y="4543960"/>
                <a:ext cx="9342237" cy="461665"/>
              </a:xfrm>
              <a:prstGeom prst="rect">
                <a:avLst/>
              </a:prstGeom>
              <a:blipFill>
                <a:blip r:embed="rId7"/>
                <a:stretch>
                  <a:fillRect l="-950" t="-7895" b="-2894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5121159-1FAA-8DF7-4AD4-6384F45B636F}"/>
              </a:ext>
            </a:extLst>
          </p:cNvPr>
          <p:cNvSpPr txBox="1"/>
          <p:nvPr/>
        </p:nvSpPr>
        <p:spPr>
          <a:xfrm>
            <a:off x="800100" y="5215235"/>
            <a:ext cx="5774338" cy="461665"/>
          </a:xfrm>
          <a:prstGeom prst="rect">
            <a:avLst/>
          </a:prstGeom>
          <a:noFill/>
        </p:spPr>
        <p:txBody>
          <a:bodyPr wrap="none" rtlCol="0">
            <a:spAutoFit/>
          </a:bodyPr>
          <a:lstStyle/>
          <a:p>
            <a:r>
              <a:rPr lang="en-US" sz="2400" dirty="0">
                <a:latin typeface="Candara" panose="020E0502030303020204" pitchFamily="34" charset="0"/>
              </a:rPr>
              <a:t>Question recently studied recently for MD.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0012D61-BBFE-52A2-F7C6-6F61CD5206BA}"/>
                  </a:ext>
                </a:extLst>
              </p:cNvPr>
              <p:cNvSpPr txBox="1"/>
              <p:nvPr/>
            </p:nvSpPr>
            <p:spPr>
              <a:xfrm>
                <a:off x="4471761" y="5838425"/>
                <a:ext cx="7091428" cy="461665"/>
              </a:xfrm>
              <a:prstGeom prst="rect">
                <a:avLst/>
              </a:prstGeom>
              <a:noFill/>
            </p:spPr>
            <p:txBody>
              <a:bodyPr wrap="none" rtlCol="0">
                <a:spAutoFit/>
              </a:bodyPr>
              <a:lstStyle/>
              <a:p>
                <a:r>
                  <a:rPr lang="en-US" sz="2400" dirty="0">
                    <a:latin typeface="Candara" panose="020E0502030303020204" pitchFamily="34" charset="0"/>
                  </a:rPr>
                  <a:t>Takeaway: easier as </a:t>
                </a:r>
                <a14:m>
                  <m:oMath xmlns:m="http://schemas.openxmlformats.org/officeDocument/2006/math">
                    <m:r>
                      <a:rPr lang="en-US" sz="2400" i="1">
                        <a:solidFill>
                          <a:srgbClr val="002060"/>
                        </a:solidFill>
                        <a:latin typeface="Cambria Math" panose="02040503050406030204" pitchFamily="18" charset="0"/>
                      </a:rPr>
                      <m:t>𝐵</m:t>
                    </m:r>
                    <m:r>
                      <a:rPr lang="en-US" sz="2400" i="1">
                        <a:latin typeface="Cambria Math" panose="02040503050406030204" pitchFamily="18" charset="0"/>
                      </a:rPr>
                      <m:t> </m:t>
                    </m:r>
                  </m:oMath>
                </a14:m>
                <a:r>
                  <a:rPr lang="en-US" sz="2400" dirty="0">
                    <a:latin typeface="Candara" panose="020E0502030303020204" pitchFamily="34" charset="0"/>
                  </a:rPr>
                  <a:t>grows. See next talk for details</a:t>
                </a:r>
              </a:p>
            </p:txBody>
          </p:sp>
        </mc:Choice>
        <mc:Fallback>
          <p:sp>
            <p:nvSpPr>
              <p:cNvPr id="9" name="TextBox 8">
                <a:extLst>
                  <a:ext uri="{FF2B5EF4-FFF2-40B4-BE49-F238E27FC236}">
                    <a16:creationId xmlns:a16="http://schemas.microsoft.com/office/drawing/2014/main" id="{C0012D61-BBFE-52A2-F7C6-6F61CD5206BA}"/>
                  </a:ext>
                </a:extLst>
              </p:cNvPr>
              <p:cNvSpPr txBox="1">
                <a:spLocks noRot="1" noChangeAspect="1" noMove="1" noResize="1" noEditPoints="1" noAdjustHandles="1" noChangeArrowheads="1" noChangeShapeType="1" noTextEdit="1"/>
              </p:cNvSpPr>
              <p:nvPr/>
            </p:nvSpPr>
            <p:spPr>
              <a:xfrm>
                <a:off x="4471761" y="5838425"/>
                <a:ext cx="7091428" cy="461665"/>
              </a:xfrm>
              <a:prstGeom prst="rect">
                <a:avLst/>
              </a:prstGeom>
              <a:blipFill>
                <a:blip r:embed="rId8"/>
                <a:stretch>
                  <a:fillRect l="-1431" t="-8108" r="-358" b="-29730"/>
                </a:stretch>
              </a:blipFill>
            </p:spPr>
            <p:txBody>
              <a:bodyPr/>
              <a:lstStyle/>
              <a:p>
                <a:r>
                  <a:rPr lang="en-US">
                    <a:noFill/>
                  </a:rPr>
                  <a:t> </a:t>
                </a:r>
              </a:p>
            </p:txBody>
          </p:sp>
        </mc:Fallback>
      </mc:AlternateContent>
    </p:spTree>
    <p:extLst>
      <p:ext uri="{BB962C8B-B14F-4D97-AF65-F5344CB8AC3E}">
        <p14:creationId xmlns:p14="http://schemas.microsoft.com/office/powerpoint/2010/main" val="211400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11" grpId="0"/>
      <p:bldP spid="1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a:latin typeface="Candara" panose="020E0502030303020204" pitchFamily="34" charset="0"/>
          </a:defRPr>
        </a:defPPr>
      </a:lstStyle>
      <a:style>
        <a:lnRef idx="2">
          <a:schemeClr val="accent6"/>
        </a:lnRef>
        <a:fillRef idx="1">
          <a:schemeClr val="lt1"/>
        </a:fillRef>
        <a:effectRef idx="0">
          <a:schemeClr val="accent6"/>
        </a:effectRef>
        <a:fontRef idx="minor">
          <a:schemeClr val="dk1"/>
        </a:fontRef>
      </a:style>
    </a:spDef>
    <a:txDef>
      <a:spPr>
        <a:noFill/>
      </a:spPr>
      <a:bodyPr wrap="none" rtlCol="0">
        <a:spAutoFit/>
      </a:bodyPr>
      <a:lstStyle>
        <a:defPPr algn="l">
          <a:defRPr sz="2400" dirty="0" err="1" smtClean="0">
            <a:latin typeface="Candara" panose="020E05020303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89808</TotalTime>
  <Words>4675</Words>
  <Application>Microsoft Macintosh PowerPoint</Application>
  <PresentationFormat>Widescreen</PresentationFormat>
  <Paragraphs>540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Candara</vt:lpstr>
      <vt:lpstr>Office Theme</vt:lpstr>
      <vt:lpstr>PowerPoint Presentation</vt:lpstr>
      <vt:lpstr>Iterative hashing</vt:lpstr>
      <vt:lpstr>SHA-3</vt:lpstr>
      <vt:lpstr>Sponge construction</vt:lpstr>
      <vt:lpstr>Collision resistance</vt:lpstr>
      <vt:lpstr>Complexity of finding collisions</vt:lpstr>
      <vt:lpstr>Complexity of finding collisions</vt:lpstr>
      <vt:lpstr>Auxiliary-input random permutation model (AI-RPM) [CDG18]</vt:lpstr>
      <vt:lpstr>Prior work</vt:lpstr>
      <vt:lpstr>PowerPoint Presentation</vt:lpstr>
      <vt:lpstr>Our results, in a nutshell</vt:lpstr>
      <vt:lpstr>Our results: new attacks</vt:lpstr>
      <vt:lpstr>Our results: new attacks (2)</vt:lpstr>
      <vt:lpstr>Our results: limitations</vt:lpstr>
      <vt:lpstr>Our results: limitations</vt:lpstr>
      <vt:lpstr>Our results: the sponge state of affairs</vt:lpstr>
      <vt:lpstr>Attack for B=1</vt:lpstr>
      <vt:lpstr>Attack for B=1</vt:lpstr>
      <vt:lpstr>Attack for B=1</vt:lpstr>
      <vt:lpstr>Attack for B=1</vt:lpstr>
      <vt:lpstr>Attack strategy</vt:lpstr>
      <vt:lpstr>Hellman’s function inversion [Hellman80, FN99]</vt:lpstr>
      <vt:lpstr>Technical challenges</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Hiding in Plain Sight: Memory-tight Proofs via Randomness Programming</dc:title>
  <dc:creator>Ashrujit Ghoshal</dc:creator>
  <cp:lastModifiedBy>Ashrujit Ghoshal</cp:lastModifiedBy>
  <cp:revision>462</cp:revision>
  <dcterms:created xsi:type="dcterms:W3CDTF">2022-03-23T06:31:17Z</dcterms:created>
  <dcterms:modified xsi:type="dcterms:W3CDTF">2022-08-16T23:35:57Z</dcterms:modified>
</cp:coreProperties>
</file>