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43" r:id="rId9"/>
    <p:sldId id="341" r:id="rId10"/>
    <p:sldId id="323" r:id="rId11"/>
    <p:sldId id="262" r:id="rId12"/>
    <p:sldId id="301" r:id="rId13"/>
    <p:sldId id="300" r:id="rId14"/>
    <p:sldId id="278" r:id="rId15"/>
    <p:sldId id="307" r:id="rId16"/>
    <p:sldId id="282" r:id="rId17"/>
    <p:sldId id="336" r:id="rId18"/>
    <p:sldId id="342" r:id="rId19"/>
    <p:sldId id="315" r:id="rId20"/>
    <p:sldId id="316" r:id="rId21"/>
    <p:sldId id="311" r:id="rId22"/>
    <p:sldId id="337" r:id="rId23"/>
    <p:sldId id="318" r:id="rId24"/>
    <p:sldId id="322" r:id="rId25"/>
    <p:sldId id="320" r:id="rId26"/>
    <p:sldId id="338" r:id="rId27"/>
    <p:sldId id="339" r:id="rId28"/>
    <p:sldId id="269" r:id="rId29"/>
    <p:sldId id="313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85694" autoAdjust="0"/>
  </p:normalViewPr>
  <p:slideViewPr>
    <p:cSldViewPr snapToGrid="0">
      <p:cViewPr varScale="1">
        <p:scale>
          <a:sx n="55" d="100"/>
          <a:sy n="55" d="100"/>
        </p:scale>
        <p:origin x="81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1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342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CC6BE-83F4-4F49-A5DA-1E4EC2F9D310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E645F-8E58-4F8F-AA35-D1E89BE12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5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390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80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662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368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308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640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399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814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636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516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22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79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75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604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713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577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97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94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27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00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24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28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12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645F-8E58-4F8F-AA35-D1E89BE127A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40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2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42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69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07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67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11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38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4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28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99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56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DDE3-10C9-4006-97AF-565187EB1744}" type="datetimeFigureOut">
              <a:rPr lang="zh-TW" altLang="en-US" smtClean="0"/>
              <a:t>2022/8/15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3AEB-DF50-4204-8261-CFC08AAA86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3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11" Type="http://schemas.openxmlformats.org/officeDocument/2006/relationships/image" Target="../media/image20.png"/><Relationship Id="rId15" Type="http://schemas.openxmlformats.org/officeDocument/2006/relationships/image" Target="../media/image21.png"/><Relationship Id="rId10" Type="http://schemas.openxmlformats.org/officeDocument/2006/relationships/image" Target="../media/image121.png"/><Relationship Id="rId4" Type="http://schemas.openxmlformats.org/officeDocument/2006/relationships/image" Target="../media/image15.png"/><Relationship Id="rId9" Type="http://schemas.openxmlformats.org/officeDocument/2006/relationships/image" Target="../media/image110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20" Type="http://schemas.openxmlformats.org/officeDocument/2006/relationships/image" Target="../media/image23.png"/><Relationship Id="rId1" Type="http://schemas.openxmlformats.org/officeDocument/2006/relationships/tags" Target="../tags/tag10.xml"/><Relationship Id="rId24" Type="http://schemas.openxmlformats.org/officeDocument/2006/relationships/image" Target="../media/image27.png"/><Relationship Id="rId15" Type="http://schemas.openxmlformats.org/officeDocument/2006/relationships/image" Target="../media/image38.png"/><Relationship Id="rId23" Type="http://schemas.openxmlformats.org/officeDocument/2006/relationships/image" Target="../media/image26.png"/><Relationship Id="rId19" Type="http://schemas.openxmlformats.org/officeDocument/2006/relationships/image" Target="../media/image56.pn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11" Type="http://schemas.openxmlformats.org/officeDocument/2006/relationships/image" Target="../media/image31.png"/><Relationship Id="rId10" Type="http://schemas.openxmlformats.org/officeDocument/2006/relationships/image" Target="../media/image150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png"/><Relationship Id="rId5" Type="http://schemas.openxmlformats.org/officeDocument/2006/relationships/image" Target="../media/image36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11" Type="http://schemas.openxmlformats.org/officeDocument/2006/relationships/image" Target="../media/image44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32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1.png"/><Relationship Id="rId11" Type="http://schemas.openxmlformats.org/officeDocument/2006/relationships/image" Target="../media/image64.png"/><Relationship Id="rId5" Type="http://schemas.openxmlformats.org/officeDocument/2006/relationships/image" Target="../media/image45.jpe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67.png"/><Relationship Id="rId5" Type="http://schemas.openxmlformats.org/officeDocument/2006/relationships/image" Target="../media/image33.png"/><Relationship Id="rId10" Type="http://schemas.openxmlformats.org/officeDocument/2006/relationships/image" Target="../media/image50.png"/><Relationship Id="rId4" Type="http://schemas.openxmlformats.org/officeDocument/2006/relationships/image" Target="../media/image210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4237" y="253512"/>
            <a:ext cx="8932244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On the Impossibility of Key Agreements from </a:t>
            </a:r>
            <a:r>
              <a:rPr lang="en-US" altLang="zh-TW" dirty="0" smtClean="0"/>
              <a:t>Quantum </a:t>
            </a:r>
            <a:r>
              <a:rPr lang="en-US" altLang="zh-TW" dirty="0"/>
              <a:t>Random Oracles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副標題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39215" y="3084588"/>
                <a:ext cx="8811382" cy="3042871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altLang="zh-TW" sz="2800" dirty="0" smtClean="0"/>
                  <a:t>Per </a:t>
                </a:r>
                <a:r>
                  <a:rPr lang="en-US" altLang="zh-TW" sz="2800" dirty="0" err="1" smtClean="0"/>
                  <a:t>Austrin</a:t>
                </a:r>
                <a:r>
                  <a:rPr lang="en-US" altLang="zh-TW" sz="2800" dirty="0" smtClean="0"/>
                  <a:t> (</a:t>
                </a:r>
                <a:r>
                  <a:rPr lang="en-US" altLang="zh-TW" sz="2800" dirty="0"/>
                  <a:t>KTH Royal Institute of </a:t>
                </a:r>
                <a:r>
                  <a:rPr lang="en-US" altLang="zh-TW" sz="2800" dirty="0" smtClean="0"/>
                  <a:t>Technology)</a:t>
                </a:r>
              </a:p>
              <a:p>
                <a:pPr algn="l"/>
                <a:r>
                  <a:rPr lang="en-US" altLang="zh-TW" sz="2800" dirty="0" smtClean="0"/>
                  <a:t>Kai-Min Chung (</a:t>
                </a:r>
                <a:r>
                  <a:rPr lang="en-US" altLang="zh-TW" sz="2800" dirty="0"/>
                  <a:t>Academia </a:t>
                </a:r>
                <a:r>
                  <a:rPr lang="en-US" altLang="zh-TW" sz="2800" dirty="0" err="1" smtClean="0"/>
                  <a:t>Sinica</a:t>
                </a:r>
                <a:r>
                  <a:rPr lang="en-US" altLang="zh-TW" sz="2800" dirty="0" smtClean="0"/>
                  <a:t>)</a:t>
                </a:r>
              </a:p>
              <a:p>
                <a:pPr algn="l"/>
                <a:r>
                  <a:rPr lang="en-US" altLang="zh-TW" sz="2800" dirty="0" err="1" smtClean="0"/>
                  <a:t>Hao</a:t>
                </a:r>
                <a:r>
                  <a:rPr lang="en-US" altLang="zh-TW" sz="2800" dirty="0" smtClean="0"/>
                  <a:t> Chung (</a:t>
                </a:r>
                <a:r>
                  <a:rPr lang="en-US" altLang="zh-TW" sz="2800" dirty="0"/>
                  <a:t>Carnegie Mellon </a:t>
                </a:r>
                <a:r>
                  <a:rPr lang="en-US" altLang="zh-TW" sz="2800" dirty="0" smtClean="0"/>
                  <a:t>University)</a:t>
                </a:r>
              </a:p>
              <a:p>
                <a:pPr algn="l"/>
                <a:r>
                  <a:rPr lang="en-US" altLang="zh-TW" sz="2800" dirty="0"/>
                  <a:t>Shiuan Fu (Academia </a:t>
                </a:r>
                <a:r>
                  <a:rPr lang="en-US" altLang="zh-TW" sz="2800" dirty="0" err="1"/>
                  <a:t>Sinica</a:t>
                </a:r>
                <a:r>
                  <a:rPr lang="en-US" altLang="zh-TW" sz="2800" dirty="0"/>
                  <a:t>)</a:t>
                </a:r>
              </a:p>
              <a:p>
                <a:pPr algn="l"/>
                <a:r>
                  <a:rPr lang="en-US" altLang="zh-TW" sz="2800" b="1" u="sng" dirty="0">
                    <a:solidFill>
                      <a:schemeClr val="accent6"/>
                    </a:solidFill>
                  </a:rPr>
                  <a:t>Yao-Ting Lin</a:t>
                </a:r>
                <a:r>
                  <a:rPr lang="en-US" altLang="zh-TW" sz="2800" dirty="0"/>
                  <a:t> (Academia </a:t>
                </a:r>
                <a:r>
                  <a:rPr lang="en-US" altLang="zh-TW" sz="2800" dirty="0" err="1"/>
                  <a:t>Sinica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sz="2800" dirty="0"/>
                  <a:t>  UC Santa Barbara)</a:t>
                </a:r>
              </a:p>
              <a:p>
                <a:pPr algn="l"/>
                <a:r>
                  <a:rPr lang="en-US" altLang="zh-TW" sz="2800" dirty="0"/>
                  <a:t>Mohammad </a:t>
                </a:r>
                <a:r>
                  <a:rPr lang="en-US" altLang="zh-TW" sz="2800" dirty="0" err="1"/>
                  <a:t>Mahmoody</a:t>
                </a:r>
                <a:r>
                  <a:rPr lang="en-US" altLang="zh-TW" sz="2800" dirty="0"/>
                  <a:t> (University of Virginia</a:t>
                </a:r>
                <a:r>
                  <a:rPr lang="en-US" altLang="zh-TW" sz="2800" dirty="0" smtClean="0"/>
                  <a:t>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副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39215" y="3084588"/>
                <a:ext cx="8811382" cy="3042871"/>
              </a:xfrm>
              <a:blipFill>
                <a:blip r:embed="rId3"/>
                <a:stretch>
                  <a:fillRect l="-1453" t="-3206" b="-54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KTH Royal Institute of Technology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0" y="2641112"/>
            <a:ext cx="1272446" cy="12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ademia Sinica | Tethy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0" y="4142640"/>
            <a:ext cx="1377319" cy="13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negie Mellon University - Crunchbase School Profile &amp; Alumn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18986" r="18950" b="17750"/>
          <a:stretch/>
        </p:blipFill>
        <p:spPr bwMode="auto">
          <a:xfrm>
            <a:off x="10252229" y="2637651"/>
            <a:ext cx="1258268" cy="12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University of Virginia Logo | University of Virgini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t="21840" r="18565" b="17784"/>
          <a:stretch/>
        </p:blipFill>
        <p:spPr bwMode="auto">
          <a:xfrm>
            <a:off x="9856299" y="4163253"/>
            <a:ext cx="2223326" cy="11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CSB Logo (University of California, Santa Barbara) | University logo, Ucsb,  University of californi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31162" r="2260" b="30141"/>
          <a:stretch/>
        </p:blipFill>
        <p:spPr bwMode="auto">
          <a:xfrm>
            <a:off x="9013852" y="5733487"/>
            <a:ext cx="2379480" cy="96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Impossibility of Constructions/Reductions?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435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It seems </a:t>
            </a:r>
            <a:r>
              <a:rPr lang="en-US" altLang="zh-TW" b="1" dirty="0" smtClean="0"/>
              <a:t>very hard</a:t>
            </a:r>
            <a:r>
              <a:rPr lang="en-US" altLang="zh-TW" dirty="0" smtClean="0"/>
              <a:t> to construct KAs from OWFs.</a:t>
            </a:r>
          </a:p>
          <a:p>
            <a:endParaRPr lang="en-US" altLang="zh-TW" dirty="0"/>
          </a:p>
          <a:p>
            <a:r>
              <a:rPr lang="en-US" altLang="zh-TW" dirty="0" smtClean="0"/>
              <a:t>Can we prove the </a:t>
            </a:r>
            <a:r>
              <a:rPr lang="en-US" altLang="zh-TW" b="1" dirty="0" smtClean="0"/>
              <a:t>impossibility</a:t>
            </a:r>
            <a:r>
              <a:rPr lang="en-US" altLang="zh-TW" dirty="0" smtClean="0"/>
              <a:t> of doing so?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To prove </a:t>
            </a:r>
            <a:r>
              <a:rPr lang="en-US" altLang="zh-TW" b="1" dirty="0" smtClean="0"/>
              <a:t>unconditional</a:t>
            </a:r>
            <a:r>
              <a:rPr lang="en-US" altLang="zh-TW" dirty="0" smtClean="0"/>
              <a:t> impossibility, we have to prove </a:t>
            </a:r>
            <a:endParaRPr lang="en-US" altLang="zh-TW" dirty="0"/>
          </a:p>
          <a:p>
            <a:pPr marL="514350" indent="-514350">
              <a:buAutoNum type="arabicParenBoth"/>
            </a:pPr>
            <a:r>
              <a:rPr lang="en-US" altLang="zh-TW" dirty="0" smtClean="0"/>
              <a:t> </a:t>
            </a:r>
            <a:r>
              <a:rPr lang="en-US" altLang="zh-TW" b="1" dirty="0" smtClean="0"/>
              <a:t>OWFs exist</a:t>
            </a:r>
            <a:r>
              <a:rPr lang="en-US" altLang="zh-TW" dirty="0" smtClean="0"/>
              <a:t>: also very hard</a:t>
            </a:r>
            <a:endParaRPr lang="en-US" altLang="zh-TW" dirty="0"/>
          </a:p>
          <a:p>
            <a:pPr marL="514350" indent="-514350">
              <a:buAutoNum type="arabicParenBoth"/>
            </a:pPr>
            <a:r>
              <a:rPr lang="en-US" altLang="zh-TW" dirty="0" smtClean="0"/>
              <a:t> </a:t>
            </a:r>
            <a:r>
              <a:rPr lang="en-US" altLang="zh-TW" b="1" dirty="0" smtClean="0"/>
              <a:t>KAs do not exist</a:t>
            </a:r>
            <a:r>
              <a:rPr lang="en-US" altLang="zh-TW" dirty="0" smtClean="0"/>
              <a:t>: but KAs seem to exist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We have to restrict ourselves to some </a:t>
            </a:r>
            <a:r>
              <a:rPr lang="en-US" altLang="zh-TW" b="1" dirty="0" smtClean="0"/>
              <a:t>general</a:t>
            </a:r>
            <a:r>
              <a:rPr lang="en-US" altLang="zh-TW" dirty="0" smtClean="0"/>
              <a:t> and </a:t>
            </a:r>
            <a:r>
              <a:rPr lang="en-US" altLang="zh-TW" b="1" dirty="0" smtClean="0"/>
              <a:t>interesting</a:t>
            </a:r>
            <a:r>
              <a:rPr lang="en-US" altLang="zh-TW" dirty="0" smtClean="0"/>
              <a:t> enough framework.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(Fully) Black-Box Reduction</a:t>
            </a:r>
            <a:br>
              <a:rPr lang="en-US" altLang="zh-TW" dirty="0" smtClean="0"/>
            </a:br>
            <a:r>
              <a:rPr lang="en-US" altLang="zh-TW" sz="2800" b="1" dirty="0" smtClean="0">
                <a:solidFill>
                  <a:schemeClr val="accent5"/>
                </a:solidFill>
              </a:rPr>
              <a:t>[</a:t>
            </a:r>
            <a:r>
              <a:rPr lang="en-US" altLang="zh-TW" sz="2800" b="1" dirty="0" err="1">
                <a:solidFill>
                  <a:schemeClr val="accent5"/>
                </a:solidFill>
              </a:rPr>
              <a:t>Reingold-Trevisan-Vadhan</a:t>
            </a:r>
            <a:r>
              <a:rPr lang="en-US" altLang="zh-TW" sz="2800" b="1" dirty="0">
                <a:solidFill>
                  <a:schemeClr val="accent5"/>
                </a:solidFill>
              </a:rPr>
              <a:t>, TCC’ 04]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11609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Primitive </a:t>
            </a:r>
            <a:r>
              <a:rPr lang="en-US" altLang="zh-TW" dirty="0"/>
              <a:t>P by </a:t>
            </a:r>
            <a:r>
              <a:rPr lang="en-US" altLang="zh-TW" dirty="0" smtClean="0"/>
              <a:t>using primitive Q as a </a:t>
            </a:r>
            <a:r>
              <a:rPr lang="en-US" altLang="zh-TW" b="1" dirty="0" smtClean="0"/>
              <a:t>black box</a:t>
            </a:r>
            <a:endParaRPr lang="zh-TW" altLang="en-US" b="1" dirty="0"/>
          </a:p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111933" y="2118082"/>
            <a:ext cx="2487816" cy="14257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Primitive Q</a:t>
            </a:r>
            <a:endParaRPr lang="zh-TW" altLang="en-US" sz="3600" dirty="0"/>
          </a:p>
        </p:txBody>
      </p:sp>
      <p:sp>
        <p:nvSpPr>
          <p:cNvPr id="5" name="圓角矩形 4"/>
          <p:cNvSpPr/>
          <p:nvPr/>
        </p:nvSpPr>
        <p:spPr>
          <a:xfrm>
            <a:off x="6723301" y="2118082"/>
            <a:ext cx="2487816" cy="14257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Primitive P</a:t>
            </a:r>
            <a:endParaRPr lang="zh-TW" altLang="en-US" sz="3600" dirty="0"/>
          </a:p>
        </p:txBody>
      </p:sp>
      <p:sp>
        <p:nvSpPr>
          <p:cNvPr id="6" name="向右箭號 5"/>
          <p:cNvSpPr/>
          <p:nvPr/>
        </p:nvSpPr>
        <p:spPr>
          <a:xfrm>
            <a:off x="4384169" y="2272031"/>
            <a:ext cx="1679732" cy="1153976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096824" y="4150020"/>
            <a:ext cx="2502926" cy="12617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Adversary of Q</a:t>
            </a:r>
            <a:endParaRPr lang="zh-TW" altLang="en-US" sz="3600" dirty="0"/>
          </a:p>
        </p:txBody>
      </p:sp>
      <p:sp>
        <p:nvSpPr>
          <p:cNvPr id="8" name="圓角矩形 7"/>
          <p:cNvSpPr/>
          <p:nvPr/>
        </p:nvSpPr>
        <p:spPr>
          <a:xfrm>
            <a:off x="6708192" y="4150020"/>
            <a:ext cx="2502926" cy="12617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Adversary of P</a:t>
            </a:r>
            <a:endParaRPr lang="zh-TW" altLang="en-US" sz="3600" dirty="0"/>
          </a:p>
        </p:txBody>
      </p:sp>
      <p:sp>
        <p:nvSpPr>
          <p:cNvPr id="9" name="向右箭號 8"/>
          <p:cNvSpPr/>
          <p:nvPr/>
        </p:nvSpPr>
        <p:spPr>
          <a:xfrm flipH="1">
            <a:off x="4294430" y="4163598"/>
            <a:ext cx="1679732" cy="1153976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9460472" y="996679"/>
            <a:ext cx="1027566" cy="9509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Q</a:t>
            </a:r>
            <a:endParaRPr lang="zh-TW" altLang="en-US" sz="3600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838200" y="3635809"/>
            <a:ext cx="10515600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Reduction from a primitive P to Q</a:t>
            </a:r>
            <a:r>
              <a:rPr lang="zh-TW" altLang="en-US" dirty="0" smtClean="0"/>
              <a:t> </a:t>
            </a:r>
            <a:r>
              <a:rPr lang="en-US" altLang="zh-TW" dirty="0" smtClean="0"/>
              <a:t>in a </a:t>
            </a:r>
            <a:r>
              <a:rPr lang="en-US" altLang="zh-TW" b="1" dirty="0" smtClean="0"/>
              <a:t>black-box</a:t>
            </a:r>
            <a:r>
              <a:rPr lang="en-US" altLang="zh-TW" dirty="0" smtClean="0"/>
              <a:t> way</a:t>
            </a:r>
            <a:endParaRPr lang="zh-TW" altLang="en-US" dirty="0"/>
          </a:p>
        </p:txBody>
      </p:sp>
      <p:sp>
        <p:nvSpPr>
          <p:cNvPr id="13" name="向右箭號 12"/>
          <p:cNvSpPr/>
          <p:nvPr/>
        </p:nvSpPr>
        <p:spPr>
          <a:xfrm rot="19025942">
            <a:off x="8792505" y="1760732"/>
            <a:ext cx="972766" cy="38464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8237414">
            <a:off x="8974088" y="2048125"/>
            <a:ext cx="972766" cy="38464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3842098" y="2550477"/>
            <a:ext cx="1098366" cy="9586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err="1" smtClean="0"/>
              <a:t>Adv</a:t>
            </a:r>
            <a:r>
              <a:rPr lang="en-US" altLang="zh-TW" sz="3600" dirty="0" smtClean="0"/>
              <a:t> of P</a:t>
            </a:r>
            <a:endParaRPr lang="zh-TW" altLang="en-US" sz="3600" dirty="0"/>
          </a:p>
        </p:txBody>
      </p:sp>
      <p:sp>
        <p:nvSpPr>
          <p:cNvPr id="16" name="向右箭號 15"/>
          <p:cNvSpPr/>
          <p:nvPr/>
        </p:nvSpPr>
        <p:spPr>
          <a:xfrm rot="19025942">
            <a:off x="3133808" y="3311289"/>
            <a:ext cx="972766" cy="38464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 rot="8237414">
            <a:off x="3315391" y="3598682"/>
            <a:ext cx="972766" cy="38464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3876690" y="3562557"/>
            <a:ext cx="1027566" cy="95094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Q</a:t>
            </a:r>
            <a:endParaRPr lang="zh-TW" altLang="en-US" sz="3600" dirty="0"/>
          </a:p>
        </p:txBody>
      </p:sp>
      <p:sp>
        <p:nvSpPr>
          <p:cNvPr id="20" name="向右箭號 19"/>
          <p:cNvSpPr/>
          <p:nvPr/>
        </p:nvSpPr>
        <p:spPr>
          <a:xfrm rot="19025942">
            <a:off x="3208723" y="4326610"/>
            <a:ext cx="972766" cy="38464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 rot="8237414">
            <a:off x="3390306" y="4633459"/>
            <a:ext cx="972766" cy="38464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直線圖說文字 1 11"/>
          <p:cNvSpPr/>
          <p:nvPr/>
        </p:nvSpPr>
        <p:spPr>
          <a:xfrm>
            <a:off x="2979949" y="1083583"/>
            <a:ext cx="767297" cy="492254"/>
          </a:xfrm>
          <a:prstGeom prst="borderCallout1">
            <a:avLst>
              <a:gd name="adj1" fmla="val 51489"/>
              <a:gd name="adj2" fmla="val -1133"/>
              <a:gd name="adj3" fmla="val 112500"/>
              <a:gd name="adj4" fmla="val -38333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chemeClr val="tx1"/>
                </a:solidFill>
              </a:rPr>
              <a:t>KA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2" name="直線圖說文字 1 21"/>
          <p:cNvSpPr/>
          <p:nvPr/>
        </p:nvSpPr>
        <p:spPr>
          <a:xfrm>
            <a:off x="5974162" y="1103801"/>
            <a:ext cx="1224497" cy="492254"/>
          </a:xfrm>
          <a:prstGeom prst="borderCallout1">
            <a:avLst>
              <a:gd name="adj1" fmla="val 51489"/>
              <a:gd name="adj2" fmla="val -1133"/>
              <a:gd name="adj3" fmla="val 119785"/>
              <a:gd name="adj4" fmla="val -27351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chemeClr val="tx1"/>
                </a:solidFill>
              </a:rPr>
              <a:t>OWF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>
          <a:xfrm>
            <a:off x="1080611" y="5555865"/>
            <a:ext cx="9110117" cy="102029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/>
              <a:t>The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/>
              <a:t>implementation of Q</a:t>
            </a:r>
            <a:r>
              <a:rPr lang="en-US" altLang="zh-TW" dirty="0" smtClean="0"/>
              <a:t> and the </a:t>
            </a:r>
            <a:r>
              <a:rPr lang="en-US" altLang="zh-TW" b="1" dirty="0" smtClean="0"/>
              <a:t>adversary of P</a:t>
            </a:r>
            <a:r>
              <a:rPr lang="en-US" altLang="zh-TW" dirty="0" smtClean="0"/>
              <a:t> could be </a:t>
            </a:r>
            <a:r>
              <a:rPr lang="en-US" altLang="zh-TW" b="1" dirty="0" smtClean="0"/>
              <a:t>inefficient</a:t>
            </a:r>
            <a:r>
              <a:rPr lang="en-US" altLang="zh-TW" dirty="0" smtClean="0"/>
              <a:t>, since they are given as </a:t>
            </a:r>
            <a:r>
              <a:rPr lang="en-US" altLang="zh-TW" b="1" dirty="0" smtClean="0"/>
              <a:t>oracles</a:t>
            </a:r>
            <a:r>
              <a:rPr lang="en-US" altLang="zh-TW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12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Quantum Black-Box Separations</a:t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altLang="zh-TW" sz="2800" dirty="0" err="1" smtClean="0">
                <a:solidFill>
                  <a:schemeClr val="accent5"/>
                </a:solidFill>
                <a:latin typeface="+mn-lt"/>
              </a:rPr>
              <a:t>Hosoyamada</a:t>
            </a:r>
            <a:r>
              <a:rPr lang="en-US" altLang="zh-TW" sz="2800" dirty="0">
                <a:solidFill>
                  <a:schemeClr val="accent5"/>
                </a:solidFill>
                <a:latin typeface="+mn-lt"/>
              </a:rPr>
              <a:t>-</a:t>
            </a:r>
            <a:r>
              <a:rPr lang="en-US" altLang="zh-TW" sz="2800" dirty="0" smtClean="0">
                <a:solidFill>
                  <a:schemeClr val="accent5"/>
                </a:solidFill>
                <a:latin typeface="+mn-lt"/>
              </a:rPr>
              <a:t>Yamakawa, ASIACRYPT ’20]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837304"/>
            <a:ext cx="10515600" cy="4351338"/>
          </a:xfrm>
        </p:spPr>
        <p:txBody>
          <a:bodyPr/>
          <a:lstStyle/>
          <a:p>
            <a:r>
              <a:rPr lang="en-US" altLang="zh-TW" dirty="0"/>
              <a:t>Implement a primitive P by </a:t>
            </a:r>
            <a:r>
              <a:rPr lang="en-US" altLang="zh-TW" dirty="0" smtClean="0"/>
              <a:t>using Q as a </a:t>
            </a:r>
            <a:r>
              <a:rPr lang="en-US" altLang="zh-TW" b="1" dirty="0" smtClean="0"/>
              <a:t>black box </a:t>
            </a:r>
            <a:r>
              <a:rPr lang="en-US" altLang="zh-TW" b="1" dirty="0" err="1" smtClean="0"/>
              <a:t>quantumly</a:t>
            </a:r>
            <a:endParaRPr lang="zh-TW" altLang="en-US" b="1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233010" y="3482153"/>
            <a:ext cx="8612545" cy="1112111"/>
            <a:chOff x="1199482" y="2374265"/>
            <a:chExt cx="9057037" cy="1694815"/>
          </a:xfrm>
        </p:grpSpPr>
        <p:sp>
          <p:nvSpPr>
            <p:cNvPr id="4" name="圓角矩形 3"/>
            <p:cNvSpPr/>
            <p:nvPr/>
          </p:nvSpPr>
          <p:spPr>
            <a:xfrm>
              <a:off x="1199482" y="2374265"/>
              <a:ext cx="3445669" cy="169481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/>
                <a:t>Implementation of Q</a:t>
              </a:r>
              <a:endParaRPr lang="zh-TW" altLang="en-US" sz="3600" dirty="0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6810850" y="2374265"/>
              <a:ext cx="3445669" cy="169481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/>
                <a:t>Implementation of P</a:t>
              </a:r>
              <a:endParaRPr lang="zh-TW" altLang="en-US" sz="3600" dirty="0"/>
            </a:p>
          </p:txBody>
        </p:sp>
        <p:sp>
          <p:nvSpPr>
            <p:cNvPr id="6" name="向右箭號 5"/>
            <p:cNvSpPr/>
            <p:nvPr/>
          </p:nvSpPr>
          <p:spPr>
            <a:xfrm>
              <a:off x="4992624" y="2644684"/>
              <a:ext cx="1679732" cy="1153976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233010" y="5542514"/>
            <a:ext cx="8612545" cy="985467"/>
            <a:chOff x="1233010" y="4757801"/>
            <a:chExt cx="9057037" cy="1694815"/>
          </a:xfrm>
        </p:grpSpPr>
        <p:sp>
          <p:nvSpPr>
            <p:cNvPr id="7" name="圓角矩形 6"/>
            <p:cNvSpPr/>
            <p:nvPr/>
          </p:nvSpPr>
          <p:spPr>
            <a:xfrm>
              <a:off x="1233010" y="4757801"/>
              <a:ext cx="3445669" cy="169481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/>
                <a:t>Adversary of Q</a:t>
              </a:r>
              <a:endParaRPr lang="zh-TW" altLang="en-US" sz="3600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844378" y="4757801"/>
              <a:ext cx="3445669" cy="169481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/>
                <a:t>Adversary of P</a:t>
              </a:r>
              <a:endParaRPr lang="zh-TW" altLang="en-US" sz="3600" dirty="0"/>
            </a:p>
          </p:txBody>
        </p:sp>
        <p:sp>
          <p:nvSpPr>
            <p:cNvPr id="9" name="向右箭號 8"/>
            <p:cNvSpPr/>
            <p:nvPr/>
          </p:nvSpPr>
          <p:spPr>
            <a:xfrm flipH="1">
              <a:off x="5026152" y="5028220"/>
              <a:ext cx="1679732" cy="1153976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內容版面配置區 2"/>
          <p:cNvSpPr txBox="1">
            <a:spLocks/>
          </p:cNvSpPr>
          <p:nvPr/>
        </p:nvSpPr>
        <p:spPr>
          <a:xfrm>
            <a:off x="838200" y="4861501"/>
            <a:ext cx="10515600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Reduction from a primitive P to Q in a </a:t>
            </a:r>
            <a:r>
              <a:rPr lang="en-US" altLang="zh-TW" b="1" dirty="0" smtClean="0"/>
              <a:t>quantum black-box</a:t>
            </a:r>
            <a:r>
              <a:rPr lang="en-US" altLang="zh-TW" dirty="0" smtClean="0"/>
              <a:t> way</a:t>
            </a:r>
            <a:endParaRPr lang="zh-TW" altLang="en-US" dirty="0"/>
          </a:p>
          <a:p>
            <a:endParaRPr lang="zh-TW" altLang="en-US" dirty="0">
              <a:solidFill>
                <a:schemeClr val="accent1"/>
              </a:solidFill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9531806" y="2519468"/>
            <a:ext cx="1489630" cy="1158450"/>
            <a:chOff x="9658267" y="1074500"/>
            <a:chExt cx="1695533" cy="1436095"/>
          </a:xfrm>
        </p:grpSpPr>
        <p:sp>
          <p:nvSpPr>
            <p:cNvPr id="10" name="圓角矩形 9"/>
            <p:cNvSpPr/>
            <p:nvPr/>
          </p:nvSpPr>
          <p:spPr>
            <a:xfrm>
              <a:off x="10326234" y="1074500"/>
              <a:ext cx="1027566" cy="95094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/>
                <a:t>Q</a:t>
              </a:r>
              <a:endParaRPr lang="zh-TW" altLang="en-US" sz="3600" dirty="0"/>
            </a:p>
          </p:txBody>
        </p:sp>
        <p:sp>
          <p:nvSpPr>
            <p:cNvPr id="13" name="向右箭號 12"/>
            <p:cNvSpPr/>
            <p:nvPr/>
          </p:nvSpPr>
          <p:spPr>
            <a:xfrm rot="19025942">
              <a:off x="9658267" y="1838553"/>
              <a:ext cx="972766" cy="384649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向右箭號 13"/>
            <p:cNvSpPr/>
            <p:nvPr/>
          </p:nvSpPr>
          <p:spPr>
            <a:xfrm rot="8237414">
              <a:off x="9839850" y="2125946"/>
              <a:ext cx="972766" cy="384649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213583" y="4095337"/>
            <a:ext cx="1623014" cy="2177637"/>
            <a:chOff x="4019029" y="4051752"/>
            <a:chExt cx="1838541" cy="2616691"/>
          </a:xfrm>
        </p:grpSpPr>
        <p:sp>
          <p:nvSpPr>
            <p:cNvPr id="15" name="圓角矩形 14"/>
            <p:cNvSpPr/>
            <p:nvPr/>
          </p:nvSpPr>
          <p:spPr>
            <a:xfrm>
              <a:off x="4678679" y="4051752"/>
              <a:ext cx="1174456" cy="112542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err="1" smtClean="0"/>
                <a:t>Adv</a:t>
              </a:r>
              <a:r>
                <a:rPr lang="en-US" altLang="zh-TW" sz="3600" dirty="0" smtClean="0"/>
                <a:t> of P</a:t>
              </a:r>
              <a:endParaRPr lang="zh-TW" altLang="en-US" sz="3600" dirty="0"/>
            </a:p>
          </p:txBody>
        </p:sp>
        <p:sp>
          <p:nvSpPr>
            <p:cNvPr id="16" name="向右箭號 15"/>
            <p:cNvSpPr/>
            <p:nvPr/>
          </p:nvSpPr>
          <p:spPr>
            <a:xfrm rot="19025942">
              <a:off x="4019029" y="4979351"/>
              <a:ext cx="972766" cy="38465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向右箭號 16"/>
            <p:cNvSpPr/>
            <p:nvPr/>
          </p:nvSpPr>
          <p:spPr>
            <a:xfrm rot="8237414">
              <a:off x="4200613" y="5266748"/>
              <a:ext cx="972766" cy="38465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4830004" y="5232347"/>
              <a:ext cx="1027566" cy="95094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 smtClean="0"/>
                <a:t>Q</a:t>
              </a:r>
              <a:endParaRPr lang="zh-TW" altLang="en-US" sz="3600" dirty="0"/>
            </a:p>
          </p:txBody>
        </p:sp>
        <p:sp>
          <p:nvSpPr>
            <p:cNvPr id="20" name="向右箭號 19"/>
            <p:cNvSpPr/>
            <p:nvPr/>
          </p:nvSpPr>
          <p:spPr>
            <a:xfrm rot="19025942">
              <a:off x="4162037" y="5996399"/>
              <a:ext cx="972766" cy="384648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向右箭號 20"/>
            <p:cNvSpPr/>
            <p:nvPr/>
          </p:nvSpPr>
          <p:spPr>
            <a:xfrm rot="8237414">
              <a:off x="4343620" y="6283795"/>
              <a:ext cx="972766" cy="384648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內容版面配置區 2"/>
          <p:cNvSpPr txBox="1">
            <a:spLocks/>
          </p:cNvSpPr>
          <p:nvPr/>
        </p:nvSpPr>
        <p:spPr>
          <a:xfrm>
            <a:off x="838200" y="1902648"/>
            <a:ext cx="11165732" cy="548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chemeClr val="tx1"/>
                </a:solidFill>
              </a:rPr>
              <a:t>They proved that there does not exist QBB reduction from </a:t>
            </a:r>
            <a:r>
              <a:rPr lang="en-US" altLang="zh-TW" b="1" dirty="0" smtClean="0">
                <a:solidFill>
                  <a:schemeClr val="tx1"/>
                </a:solidFill>
              </a:rPr>
              <a:t>CRH</a:t>
            </a:r>
            <a:r>
              <a:rPr lang="en-US" altLang="zh-TW" dirty="0" smtClean="0">
                <a:solidFill>
                  <a:schemeClr val="tx1"/>
                </a:solidFill>
              </a:rPr>
              <a:t> to </a:t>
            </a:r>
            <a:r>
              <a:rPr lang="en-US" altLang="zh-TW" b="1" dirty="0" smtClean="0">
                <a:solidFill>
                  <a:schemeClr val="tx1"/>
                </a:solidFill>
              </a:rPr>
              <a:t>OWP/TDP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524000" y="21013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An Attack on every KA </a:t>
            </a:r>
            <a:br>
              <a:rPr lang="en-US" altLang="zh-TW" dirty="0" smtClean="0"/>
            </a:br>
            <a:r>
              <a:rPr lang="en-US" altLang="zh-TW" dirty="0" smtClean="0"/>
              <a:t>with </a:t>
            </a:r>
            <a:r>
              <a:rPr lang="en-US" altLang="zh-TW" dirty="0" smtClean="0"/>
              <a:t>Perfect Completeness </a:t>
            </a:r>
            <a:r>
              <a:rPr lang="en-US" altLang="zh-TW" dirty="0" smtClean="0"/>
              <a:t>in </a:t>
            </a:r>
            <a:r>
              <a:rPr lang="en-US" altLang="zh-TW" dirty="0" smtClean="0"/>
              <a:t>Random Oracle Model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66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542059" cy="1325563"/>
          </a:xfrm>
        </p:spPr>
        <p:txBody>
          <a:bodyPr/>
          <a:lstStyle/>
          <a:p>
            <a:r>
              <a:rPr lang="en-US" altLang="zh-TW" b="0" dirty="0" smtClean="0"/>
              <a:t>The </a:t>
            </a:r>
            <a:r>
              <a:rPr lang="en-US" altLang="zh-TW" dirty="0" smtClean="0"/>
              <a:t>Heavy-Query-Learning Attack</a:t>
            </a:r>
            <a:br>
              <a:rPr lang="en-US" altLang="zh-TW" dirty="0" smtClean="0"/>
            </a:br>
            <a:r>
              <a:rPr lang="en-US" altLang="zh-TW" sz="2800" b="1" dirty="0" smtClean="0">
                <a:solidFill>
                  <a:schemeClr val="accent5"/>
                </a:solidFill>
              </a:rPr>
              <a:t>[Barak-</a:t>
            </a:r>
            <a:r>
              <a:rPr lang="en-US" altLang="zh-TW" sz="2800" b="1" dirty="0" err="1" smtClean="0">
                <a:solidFill>
                  <a:schemeClr val="accent5"/>
                </a:solidFill>
              </a:rPr>
              <a:t>Mahmoody</a:t>
            </a:r>
            <a:r>
              <a:rPr lang="en-US" altLang="zh-TW" sz="2800" b="1" dirty="0" smtClean="0">
                <a:solidFill>
                  <a:schemeClr val="accent5"/>
                </a:solidFill>
              </a:rPr>
              <a:t>, CRYPTO’ 09]</a:t>
            </a:r>
            <a:endParaRPr lang="zh-TW" altLang="en-US" sz="24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55960" y="4051856"/>
                <a:ext cx="11541288" cy="2751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b="1" dirty="0" smtClean="0"/>
                  <a:t>Eve’s attack: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800" dirty="0" smtClean="0"/>
                  <a:t>Initialize an empty </a:t>
                </a:r>
                <a:r>
                  <a:rPr lang="en-US" altLang="zh-TW" sz="2800" b="1" dirty="0" smtClean="0"/>
                  <a:t>list</a:t>
                </a:r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sz="2800" dirty="0" smtClean="0"/>
                  <a:t> (which is a </a:t>
                </a:r>
                <a:r>
                  <a:rPr lang="en-US" altLang="zh-TW" sz="2800" b="1" dirty="0" smtClean="0"/>
                  <a:t>partial function</a:t>
                </a:r>
                <a:r>
                  <a:rPr lang="en-US" altLang="zh-TW" sz="2800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800" dirty="0" smtClean="0"/>
                  <a:t>While(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800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2800" i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TW" sz="2800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800" dirty="0" smtClean="0"/>
                  <a:t>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Query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800" dirty="0" smtClean="0"/>
                  <a:t> and obtain the answer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TW" sz="2800" dirty="0" smtClean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Update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∪{(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altLang="zh-TW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800" dirty="0" smtClean="0"/>
                  <a:t>Sample a fake view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altLang="zh-TW" sz="2800" b="1" dirty="0" smtClean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60" y="4051856"/>
                <a:ext cx="11541288" cy="2751331"/>
              </a:xfrm>
              <a:prstGeom prst="rect">
                <a:avLst/>
              </a:prstGeom>
              <a:blipFill>
                <a:blip r:embed="rId4"/>
                <a:stretch>
                  <a:fillRect l="-1109" t="-2217" b="-2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群組 32"/>
          <p:cNvGrpSpPr/>
          <p:nvPr/>
        </p:nvGrpSpPr>
        <p:grpSpPr>
          <a:xfrm>
            <a:off x="3717586" y="1807746"/>
            <a:ext cx="4531470" cy="2577796"/>
            <a:chOff x="3377117" y="1556378"/>
            <a:chExt cx="5162141" cy="3218268"/>
          </a:xfrm>
        </p:grpSpPr>
        <p:grpSp>
          <p:nvGrpSpPr>
            <p:cNvPr id="4" name="群組 3"/>
            <p:cNvGrpSpPr/>
            <p:nvPr/>
          </p:nvGrpSpPr>
          <p:grpSpPr>
            <a:xfrm>
              <a:off x="3377117" y="3461412"/>
              <a:ext cx="865761" cy="1313234"/>
              <a:chOff x="7081736" y="2684834"/>
              <a:chExt cx="865761" cy="1313234"/>
            </a:xfrm>
          </p:grpSpPr>
          <p:sp>
            <p:nvSpPr>
              <p:cNvPr id="5" name="等腰三角形 4"/>
              <p:cNvSpPr/>
              <p:nvPr/>
            </p:nvSpPr>
            <p:spPr>
              <a:xfrm>
                <a:off x="7130374" y="2918298"/>
                <a:ext cx="768486" cy="107977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橢圓 5"/>
              <p:cNvSpPr/>
              <p:nvPr/>
            </p:nvSpPr>
            <p:spPr>
              <a:xfrm>
                <a:off x="7081736" y="2684834"/>
                <a:ext cx="865761" cy="8657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7673497" y="3432227"/>
              <a:ext cx="865761" cy="1313234"/>
              <a:chOff x="7081736" y="2684834"/>
              <a:chExt cx="865761" cy="1313234"/>
            </a:xfrm>
            <a:solidFill>
              <a:schemeClr val="accent6"/>
            </a:solidFill>
          </p:grpSpPr>
          <p:sp>
            <p:nvSpPr>
              <p:cNvPr id="8" name="等腰三角形 7"/>
              <p:cNvSpPr/>
              <p:nvPr/>
            </p:nvSpPr>
            <p:spPr>
              <a:xfrm>
                <a:off x="7130374" y="2918298"/>
                <a:ext cx="768486" cy="107977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7081736" y="2684834"/>
                <a:ext cx="865761" cy="86576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0" name="直線單箭頭接點 9"/>
            <p:cNvCxnSpPr/>
            <p:nvPr/>
          </p:nvCxnSpPr>
          <p:spPr>
            <a:xfrm>
              <a:off x="4708186" y="3758101"/>
              <a:ext cx="24513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flipH="1">
              <a:off x="4695213" y="4124506"/>
              <a:ext cx="24513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4708186" y="4756808"/>
              <a:ext cx="24513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" name="群組 2"/>
            <p:cNvGrpSpPr/>
            <p:nvPr/>
          </p:nvGrpSpPr>
          <p:grpSpPr>
            <a:xfrm rot="19123193">
              <a:off x="4126014" y="2806695"/>
              <a:ext cx="1572953" cy="238221"/>
              <a:chOff x="4229905" y="2772365"/>
              <a:chExt cx="2464343" cy="366405"/>
            </a:xfrm>
          </p:grpSpPr>
          <p:cxnSp>
            <p:nvCxnSpPr>
              <p:cNvPr id="17" name="直線單箭頭接點 16"/>
              <p:cNvCxnSpPr/>
              <p:nvPr/>
            </p:nvCxnSpPr>
            <p:spPr>
              <a:xfrm>
                <a:off x="4242878" y="2772365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 flipH="1">
                <a:off x="4229905" y="3138770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直線單箭頭接點 21"/>
            <p:cNvCxnSpPr/>
            <p:nvPr/>
          </p:nvCxnSpPr>
          <p:spPr>
            <a:xfrm flipH="1" flipV="1">
              <a:off x="6491434" y="2235108"/>
              <a:ext cx="1180796" cy="117570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6340492" y="2460597"/>
              <a:ext cx="1132159" cy="11973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圓角矩形 27"/>
            <p:cNvSpPr/>
            <p:nvPr/>
          </p:nvSpPr>
          <p:spPr>
            <a:xfrm>
              <a:off x="5536006" y="1594811"/>
              <a:ext cx="844364" cy="77354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5651822" y="1556378"/>
                  <a:ext cx="61273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zh-TW" altLang="en-US" sz="3600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1822" y="1556378"/>
                  <a:ext cx="612732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4244208" y="2337020"/>
                  <a:ext cx="533222" cy="6532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208" y="2337020"/>
                  <a:ext cx="533222" cy="65321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4962639" y="2873584"/>
                  <a:ext cx="1023859" cy="5763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2" name="矩形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639" y="2873584"/>
                  <a:ext cx="1023859" cy="576369"/>
                </a:xfrm>
                <a:prstGeom prst="rect">
                  <a:avLst/>
                </a:prstGeom>
                <a:blipFill>
                  <a:blip r:embed="rId10"/>
                  <a:stretch>
                    <a:fillRect r="-1351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群組 25"/>
          <p:cNvGrpSpPr/>
          <p:nvPr/>
        </p:nvGrpSpPr>
        <p:grpSpPr>
          <a:xfrm>
            <a:off x="2400578" y="1776414"/>
            <a:ext cx="738421" cy="1122627"/>
            <a:chOff x="7081736" y="2684834"/>
            <a:chExt cx="865761" cy="1313234"/>
          </a:xfrm>
          <a:solidFill>
            <a:srgbClr val="FF0000"/>
          </a:solidFill>
        </p:grpSpPr>
        <p:sp>
          <p:nvSpPr>
            <p:cNvPr id="27" name="等腰三角形 26"/>
            <p:cNvSpPr/>
            <p:nvPr/>
          </p:nvSpPr>
          <p:spPr>
            <a:xfrm>
              <a:off x="7130374" y="2918298"/>
              <a:ext cx="768486" cy="107977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7081736" y="2684834"/>
              <a:ext cx="865761" cy="86576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5" name="直線單箭頭接點 34"/>
          <p:cNvCxnSpPr/>
          <p:nvPr/>
        </p:nvCxnSpPr>
        <p:spPr>
          <a:xfrm>
            <a:off x="3343711" y="2035945"/>
            <a:ext cx="2160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>
            <a:off x="3330738" y="2197948"/>
            <a:ext cx="2160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702879" y="3966233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879" y="3966233"/>
                <a:ext cx="44307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034851" y="5036620"/>
                <a:ext cx="3848233" cy="107721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TW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TW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sz="32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TW" sz="3200" b="0" dirty="0" smtClean="0">
                    <a:solidFill>
                      <a:schemeClr val="tx1"/>
                    </a:solidFill>
                  </a:rPr>
                  <a:t>we have</a:t>
                </a:r>
                <a:endParaRPr lang="en-US" altLang="zh-TW" sz="3200" b="0" i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851" y="5036620"/>
                <a:ext cx="3848233" cy="1077218"/>
              </a:xfrm>
              <a:prstGeom prst="rect">
                <a:avLst/>
              </a:prstGeom>
              <a:blipFill>
                <a:blip r:embed="rId12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489925" y="3426738"/>
                <a:ext cx="2088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925" y="3426738"/>
                <a:ext cx="2088264" cy="369332"/>
              </a:xfrm>
              <a:prstGeom prst="rect">
                <a:avLst/>
              </a:prstGeom>
              <a:blipFill>
                <a:blip r:embed="rId13"/>
                <a:stretch>
                  <a:fillRect l="-2915" r="-4956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8514161" y="3453632"/>
                <a:ext cx="2155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161" y="3453632"/>
                <a:ext cx="2155398" cy="369332"/>
              </a:xfrm>
              <a:prstGeom prst="rect">
                <a:avLst/>
              </a:prstGeom>
              <a:blipFill>
                <a:blip r:embed="rId14"/>
                <a:stretch>
                  <a:fillRect l="-3116" r="-4816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圓角矩形圖說文字 14"/>
          <p:cNvSpPr/>
          <p:nvPr/>
        </p:nvSpPr>
        <p:spPr>
          <a:xfrm>
            <a:off x="1977919" y="2171243"/>
            <a:ext cx="2207823" cy="999710"/>
          </a:xfrm>
          <a:prstGeom prst="wedgeRoundRectCallout">
            <a:avLst>
              <a:gd name="adj1" fmla="val 10179"/>
              <a:gd name="adj2" fmla="val 7699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Set of query-answer pairs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圓角矩形 15"/>
              <p:cNvSpPr/>
              <p:nvPr/>
            </p:nvSpPr>
            <p:spPr>
              <a:xfrm>
                <a:off x="8661269" y="1170499"/>
                <a:ext cx="2749238" cy="19231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dom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dom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dom</m:t>
                      </m:r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圓角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269" y="1170499"/>
                <a:ext cx="2749238" cy="192314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662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Heavy-Query-Learning </a:t>
            </a:r>
            <a:r>
              <a:rPr lang="en-US" altLang="zh-TW" dirty="0"/>
              <a:t>Attack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1112734" y="1620791"/>
            <a:ext cx="5238642" cy="50946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174782" y="3244814"/>
            <a:ext cx="2647589" cy="2647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4152048" y="4026056"/>
            <a:ext cx="1531925" cy="14413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58535" y="3601026"/>
                <a:ext cx="80522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sz="4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35" y="3601026"/>
                <a:ext cx="805220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183054" y="5010652"/>
                <a:ext cx="75232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054" y="5010652"/>
                <a:ext cx="752322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群組 62"/>
          <p:cNvGrpSpPr/>
          <p:nvPr/>
        </p:nvGrpSpPr>
        <p:grpSpPr>
          <a:xfrm>
            <a:off x="1574719" y="3276375"/>
            <a:ext cx="2971058" cy="2103986"/>
            <a:chOff x="3436174" y="2449060"/>
            <a:chExt cx="2971058" cy="2103986"/>
          </a:xfrm>
        </p:grpSpPr>
        <p:sp>
          <p:nvSpPr>
            <p:cNvPr id="64" name="橢圓 63"/>
            <p:cNvSpPr/>
            <p:nvPr/>
          </p:nvSpPr>
          <p:spPr>
            <a:xfrm>
              <a:off x="3436174" y="3111656"/>
              <a:ext cx="2971058" cy="144139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字方塊 64"/>
                <p:cNvSpPr txBox="1"/>
                <p:nvPr/>
              </p:nvSpPr>
              <p:spPr>
                <a:xfrm>
                  <a:off x="4545776" y="2449060"/>
                  <a:ext cx="791819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4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4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4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4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文字方塊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776" y="2449060"/>
                  <a:ext cx="791819" cy="67710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文字方塊 47"/>
          <p:cNvSpPr txBox="1"/>
          <p:nvPr/>
        </p:nvSpPr>
        <p:spPr>
          <a:xfrm>
            <a:off x="2797692" y="1811272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Domain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625910" y="3590781"/>
                <a:ext cx="527332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sz="2800" dirty="0" smtClean="0"/>
                  <a:t> are consistent with each other</a:t>
                </a:r>
                <a:endParaRPr lang="en-US" altLang="zh-TW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910" y="3590781"/>
                <a:ext cx="5273322" cy="954107"/>
              </a:xfrm>
              <a:prstGeom prst="rect">
                <a:avLst/>
              </a:prstGeom>
              <a:blipFill>
                <a:blip r:embed="rId20"/>
                <a:stretch>
                  <a:fillRect t="-5732" r="-3006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641361" y="4708091"/>
                <a:ext cx="48697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will be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61" y="4708091"/>
                <a:ext cx="4869795" cy="523220"/>
              </a:xfrm>
              <a:prstGeom prst="rect">
                <a:avLst/>
              </a:prstGeom>
              <a:blipFill>
                <a:blip r:embed="rId2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625910" y="5508190"/>
                <a:ext cx="377622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Perfect completeness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910" y="5508190"/>
                <a:ext cx="3776227" cy="954107"/>
              </a:xfrm>
              <a:prstGeom prst="rect">
                <a:avLst/>
              </a:prstGeom>
              <a:blipFill>
                <a:blip r:embed="rId22"/>
                <a:stretch>
                  <a:fillRect l="-2908" t="-6410" r="-21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625910" y="1461846"/>
                <a:ext cx="527332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Eve’s query complexity</a:t>
                </a:r>
                <a:r>
                  <a:rPr lang="en-US" altLang="zh-TW" sz="2800" dirty="0"/>
                  <a:t>:</a:t>
                </a:r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Choose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=1/10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sz="2800" dirty="0" smtClean="0"/>
                  <a:t>.</a:t>
                </a:r>
                <a:endParaRPr lang="en-US" altLang="zh-TW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910" y="1461846"/>
                <a:ext cx="5273322" cy="954107"/>
              </a:xfrm>
              <a:prstGeom prst="rect">
                <a:avLst/>
              </a:prstGeom>
              <a:blipFill>
                <a:blip r:embed="rId23"/>
                <a:stretch>
                  <a:fillRect l="-2081" t="-6410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641361" y="2569068"/>
                <a:ext cx="52733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With high probability, we have</a:t>
                </a:r>
              </a:p>
              <a:p>
                <a:pPr algn="ctr"/>
                <a:r>
                  <a:rPr lang="en-US" altLang="zh-TW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TW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altLang="zh-TW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zh-TW" alt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61" y="2569068"/>
                <a:ext cx="5273322" cy="1015663"/>
              </a:xfrm>
              <a:prstGeom prst="rect">
                <a:avLst/>
              </a:prstGeom>
              <a:blipFill>
                <a:blip r:embed="rId24"/>
                <a:stretch>
                  <a:fillRect l="-2079" t="-53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089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Generalize the Heavy-Query-Learning Attack?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94753" y="4706525"/>
                <a:ext cx="1947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53" y="4706525"/>
                <a:ext cx="1947328" cy="369332"/>
              </a:xfrm>
              <a:prstGeom prst="rect">
                <a:avLst/>
              </a:prstGeom>
              <a:blipFill>
                <a:blip r:embed="rId7"/>
                <a:stretch>
                  <a:fillRect l="-3448" r="-5016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481045" y="4706525"/>
                <a:ext cx="1905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045" y="4706525"/>
                <a:ext cx="1905906" cy="369332"/>
              </a:xfrm>
              <a:prstGeom prst="rect">
                <a:avLst/>
              </a:prstGeom>
              <a:blipFill>
                <a:blip r:embed="rId8"/>
                <a:stretch>
                  <a:fillRect l="-3514" r="-5112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26364" y="1443559"/>
                <a:ext cx="1103765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3200" dirty="0" smtClean="0"/>
                  <a:t>Technical issues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3200" dirty="0" smtClean="0">
                    <a:solidFill>
                      <a:schemeClr val="tx1"/>
                    </a:solidFill>
                  </a:rPr>
                  <a:t>No well-defined </a:t>
                </a:r>
                <a:r>
                  <a:rPr lang="en-US" altLang="zh-TW" sz="3200" b="1" dirty="0" smtClean="0">
                    <a:solidFill>
                      <a:schemeClr val="tx1"/>
                    </a:solidFill>
                  </a:rPr>
                  <a:t>query sets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sz="3200" dirty="0"/>
                  <a:t> </a:t>
                </a:r>
                <a:r>
                  <a:rPr lang="en-US" altLang="zh-TW" sz="32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altLang="zh-TW" sz="32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3200" dirty="0" smtClean="0"/>
                  <a:t>No </a:t>
                </a:r>
                <a:r>
                  <a:rPr lang="en-US" altLang="zh-TW" sz="3200" b="1" dirty="0" smtClean="0"/>
                  <a:t>inverse sampling</a:t>
                </a:r>
              </a:p>
              <a:p>
                <a:endParaRPr lang="en-US" altLang="zh-TW" sz="3200" dirty="0" smtClean="0"/>
              </a:p>
              <a:p>
                <a:r>
                  <a:rPr lang="en-US" altLang="zh-TW" sz="3200" dirty="0" smtClean="0"/>
                  <a:t>But the heavy-query-learning attack </a:t>
                </a:r>
                <a:r>
                  <a:rPr lang="en-US" altLang="zh-TW" sz="3200" b="1" dirty="0" smtClean="0"/>
                  <a:t>crucially</a:t>
                </a:r>
                <a:r>
                  <a:rPr lang="en-US" altLang="zh-TW" sz="3200" b="1" i="1" dirty="0" smtClean="0"/>
                  <a:t> </a:t>
                </a:r>
                <a:r>
                  <a:rPr lang="en-US" altLang="zh-TW" sz="3200" dirty="0" smtClean="0"/>
                  <a:t>relies on them.</a:t>
                </a:r>
                <a:endParaRPr lang="en-US" altLang="zh-TW" sz="3200" b="1" i="1" dirty="0" smtClean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64" y="1443559"/>
                <a:ext cx="11037650" cy="2554545"/>
              </a:xfrm>
              <a:prstGeom prst="rect">
                <a:avLst/>
              </a:prstGeom>
              <a:blipFill>
                <a:blip r:embed="rId9"/>
                <a:stretch>
                  <a:fillRect l="-1436" t="-3103" b="-69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4099132" y="4537502"/>
            <a:ext cx="4050519" cy="2089516"/>
            <a:chOff x="3359528" y="2069738"/>
            <a:chExt cx="5236082" cy="2631502"/>
          </a:xfrm>
        </p:grpSpPr>
        <p:grpSp>
          <p:nvGrpSpPr>
            <p:cNvPr id="33" name="群組 32"/>
            <p:cNvGrpSpPr/>
            <p:nvPr/>
          </p:nvGrpSpPr>
          <p:grpSpPr>
            <a:xfrm>
              <a:off x="4126014" y="2069738"/>
              <a:ext cx="3546216" cy="2631502"/>
              <a:chOff x="4126014" y="2235108"/>
              <a:chExt cx="3546216" cy="2631502"/>
            </a:xfrm>
          </p:grpSpPr>
          <p:cxnSp>
            <p:nvCxnSpPr>
              <p:cNvPr id="10" name="直線單箭頭接點 9"/>
              <p:cNvCxnSpPr/>
              <p:nvPr/>
            </p:nvCxnSpPr>
            <p:spPr>
              <a:xfrm>
                <a:off x="4708186" y="3758101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/>
              <p:nvPr/>
            </p:nvCxnSpPr>
            <p:spPr>
              <a:xfrm flipH="1">
                <a:off x="4695213" y="4124506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線單箭頭接點 11"/>
              <p:cNvCxnSpPr/>
              <p:nvPr/>
            </p:nvCxnSpPr>
            <p:spPr>
              <a:xfrm>
                <a:off x="4708186" y="4756808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矩形 12"/>
                  <p:cNvSpPr/>
                  <p:nvPr/>
                </p:nvSpPr>
                <p:spPr>
                  <a:xfrm>
                    <a:off x="5638634" y="4285197"/>
                    <a:ext cx="572754" cy="58141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3" name="矩形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8634" y="4285197"/>
                    <a:ext cx="572754" cy="58141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" name="群組 2"/>
              <p:cNvGrpSpPr/>
              <p:nvPr/>
            </p:nvGrpSpPr>
            <p:grpSpPr>
              <a:xfrm rot="19123193">
                <a:off x="4126014" y="2806695"/>
                <a:ext cx="1572953" cy="238221"/>
                <a:chOff x="4229905" y="2772365"/>
                <a:chExt cx="2464343" cy="366405"/>
              </a:xfrm>
            </p:grpSpPr>
            <p:cxnSp>
              <p:nvCxnSpPr>
                <p:cNvPr id="17" name="直線單箭頭接點 16"/>
                <p:cNvCxnSpPr/>
                <p:nvPr/>
              </p:nvCxnSpPr>
              <p:spPr>
                <a:xfrm>
                  <a:off x="4242878" y="2772365"/>
                  <a:ext cx="245137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單箭頭接點 17"/>
                <p:cNvCxnSpPr/>
                <p:nvPr/>
              </p:nvCxnSpPr>
              <p:spPr>
                <a:xfrm flipH="1">
                  <a:off x="4229905" y="3138770"/>
                  <a:ext cx="245137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直線單箭頭接點 21"/>
              <p:cNvCxnSpPr/>
              <p:nvPr/>
            </p:nvCxnSpPr>
            <p:spPr>
              <a:xfrm flipH="1" flipV="1">
                <a:off x="6491434" y="2235108"/>
                <a:ext cx="1180796" cy="117570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/>
              <p:cNvCxnSpPr/>
              <p:nvPr/>
            </p:nvCxnSpPr>
            <p:spPr>
              <a:xfrm>
                <a:off x="6340492" y="2460597"/>
                <a:ext cx="1132159" cy="119730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群組 36"/>
            <p:cNvGrpSpPr/>
            <p:nvPr/>
          </p:nvGrpSpPr>
          <p:grpSpPr>
            <a:xfrm>
              <a:off x="7729848" y="3323942"/>
              <a:ext cx="865762" cy="1313233"/>
              <a:chOff x="2910182" y="4239623"/>
              <a:chExt cx="865761" cy="1313234"/>
            </a:xfrm>
          </p:grpSpPr>
          <p:sp>
            <p:nvSpPr>
              <p:cNvPr id="39" name="等腰三角形 38"/>
              <p:cNvSpPr/>
              <p:nvPr/>
            </p:nvSpPr>
            <p:spPr>
              <a:xfrm>
                <a:off x="2958827" y="4473087"/>
                <a:ext cx="768486" cy="1079770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橢圓 39"/>
              <p:cNvSpPr/>
              <p:nvPr/>
            </p:nvSpPr>
            <p:spPr>
              <a:xfrm>
                <a:off x="2910182" y="4239623"/>
                <a:ext cx="865761" cy="865761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3359528" y="3270519"/>
              <a:ext cx="865762" cy="1313233"/>
              <a:chOff x="2910182" y="4239623"/>
              <a:chExt cx="865761" cy="1313234"/>
            </a:xfrm>
          </p:grpSpPr>
          <p:sp>
            <p:nvSpPr>
              <p:cNvPr id="47" name="等腰三角形 46"/>
              <p:cNvSpPr/>
              <p:nvPr/>
            </p:nvSpPr>
            <p:spPr>
              <a:xfrm>
                <a:off x="2958827" y="4473087"/>
                <a:ext cx="768486" cy="107977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2910182" y="4239623"/>
                <a:ext cx="865761" cy="8657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6" name="圓角矩形 55"/>
          <p:cNvSpPr/>
          <p:nvPr/>
        </p:nvSpPr>
        <p:spPr>
          <a:xfrm>
            <a:off x="5720296" y="3989489"/>
            <a:ext cx="741206" cy="6195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5821963" y="3958705"/>
                <a:ext cx="537873" cy="51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963" y="3958705"/>
                <a:ext cx="537873" cy="5177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561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Results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4644924" y="4176984"/>
            <a:ext cx="3461886" cy="2038648"/>
            <a:chOff x="4126014" y="2069738"/>
            <a:chExt cx="4475160" cy="2567438"/>
          </a:xfrm>
        </p:grpSpPr>
        <p:grpSp>
          <p:nvGrpSpPr>
            <p:cNvPr id="7" name="群組 6"/>
            <p:cNvGrpSpPr/>
            <p:nvPr/>
          </p:nvGrpSpPr>
          <p:grpSpPr>
            <a:xfrm>
              <a:off x="4126014" y="2069738"/>
              <a:ext cx="3546216" cy="2233811"/>
              <a:chOff x="4126014" y="2235108"/>
              <a:chExt cx="3546216" cy="2233811"/>
            </a:xfrm>
          </p:grpSpPr>
          <p:cxnSp>
            <p:nvCxnSpPr>
              <p:cNvPr id="30" name="直線單箭頭接點 29"/>
              <p:cNvCxnSpPr/>
              <p:nvPr/>
            </p:nvCxnSpPr>
            <p:spPr>
              <a:xfrm>
                <a:off x="4708186" y="3758101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線單箭頭接點 30"/>
              <p:cNvCxnSpPr/>
              <p:nvPr/>
            </p:nvCxnSpPr>
            <p:spPr>
              <a:xfrm flipH="1">
                <a:off x="4695213" y="4124506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31"/>
              <p:cNvCxnSpPr/>
              <p:nvPr/>
            </p:nvCxnSpPr>
            <p:spPr>
              <a:xfrm>
                <a:off x="4708187" y="4468919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4" name="群組 33"/>
              <p:cNvGrpSpPr/>
              <p:nvPr/>
            </p:nvGrpSpPr>
            <p:grpSpPr>
              <a:xfrm rot="19123193">
                <a:off x="4126014" y="2806695"/>
                <a:ext cx="1572953" cy="238221"/>
                <a:chOff x="4229905" y="2772365"/>
                <a:chExt cx="2464343" cy="366405"/>
              </a:xfrm>
            </p:grpSpPr>
            <p:cxnSp>
              <p:nvCxnSpPr>
                <p:cNvPr id="37" name="直線單箭頭接點 36"/>
                <p:cNvCxnSpPr/>
                <p:nvPr/>
              </p:nvCxnSpPr>
              <p:spPr>
                <a:xfrm>
                  <a:off x="4242878" y="2772365"/>
                  <a:ext cx="245137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單箭頭接點 37"/>
                <p:cNvCxnSpPr/>
                <p:nvPr/>
              </p:nvCxnSpPr>
              <p:spPr>
                <a:xfrm flipH="1">
                  <a:off x="4229905" y="3138770"/>
                  <a:ext cx="245137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直線單箭頭接點 34"/>
              <p:cNvCxnSpPr/>
              <p:nvPr/>
            </p:nvCxnSpPr>
            <p:spPr>
              <a:xfrm flipH="1" flipV="1">
                <a:off x="6491434" y="2235108"/>
                <a:ext cx="1180796" cy="117570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單箭頭接點 35"/>
              <p:cNvCxnSpPr/>
              <p:nvPr/>
            </p:nvCxnSpPr>
            <p:spPr>
              <a:xfrm>
                <a:off x="6340492" y="2460597"/>
                <a:ext cx="1132159" cy="119730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/>
            <p:cNvGrpSpPr/>
            <p:nvPr/>
          </p:nvGrpSpPr>
          <p:grpSpPr>
            <a:xfrm>
              <a:off x="7735413" y="3290094"/>
              <a:ext cx="865761" cy="1347082"/>
              <a:chOff x="2915746" y="4205776"/>
              <a:chExt cx="865761" cy="1347081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2958827" y="4473087"/>
                <a:ext cx="768486" cy="1079770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2915746" y="4205776"/>
                <a:ext cx="865761" cy="8657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39" name="等腰三角形 38"/>
          <p:cNvSpPr/>
          <p:nvPr/>
        </p:nvSpPr>
        <p:spPr>
          <a:xfrm>
            <a:off x="4042416" y="5326980"/>
            <a:ext cx="674598" cy="864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3999720" y="5139978"/>
            <a:ext cx="759989" cy="693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關於Google 非營利計畫- 非營利版說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52" y="5181721"/>
            <a:ext cx="613794" cy="6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38200" y="1538218"/>
            <a:ext cx="10123842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Result 1: Breaking </a:t>
            </a:r>
            <a:r>
              <a:rPr lang="en-US" altLang="zh-TW" sz="3200" b="1" dirty="0" smtClean="0"/>
              <a:t>every</a:t>
            </a:r>
            <a:r>
              <a:rPr lang="en-US" altLang="zh-TW" sz="3200" dirty="0" smtClean="0"/>
              <a:t> KA protocol with </a:t>
            </a:r>
            <a:r>
              <a:rPr lang="en-US" altLang="zh-TW" sz="3200" b="1" dirty="0" smtClean="0"/>
              <a:t>perfect completeness </a:t>
            </a:r>
            <a:r>
              <a:rPr lang="en-US" altLang="zh-TW" sz="3200" dirty="0" smtClean="0"/>
              <a:t>with </a:t>
            </a:r>
            <a:r>
              <a:rPr lang="en-US" altLang="zh-TW" sz="3200" b="1" dirty="0" smtClean="0"/>
              <a:t>Classical</a:t>
            </a:r>
            <a:r>
              <a:rPr lang="en-US" altLang="zh-TW" sz="3200" dirty="0" smtClean="0"/>
              <a:t> </a:t>
            </a:r>
            <a:r>
              <a:rPr lang="en-US" altLang="zh-TW" sz="3200" dirty="0"/>
              <a:t>Alice </a:t>
            </a:r>
            <a:r>
              <a:rPr lang="en-US" altLang="zh-TW" sz="3200" dirty="0" smtClean="0"/>
              <a:t>and </a:t>
            </a:r>
            <a:r>
              <a:rPr lang="en-US" altLang="zh-TW" sz="3200" b="1" dirty="0" smtClean="0"/>
              <a:t>Quantum</a:t>
            </a:r>
            <a:r>
              <a:rPr lang="en-US" altLang="zh-TW" sz="3200" dirty="0" smtClean="0"/>
              <a:t> Bob.</a:t>
            </a:r>
          </a:p>
        </p:txBody>
      </p:sp>
      <p:pic>
        <p:nvPicPr>
          <p:cNvPr id="1034" name="Picture 10" descr="Hello quantum world! Google publishes landmark quantum supremacy cla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051" y="4930240"/>
            <a:ext cx="1860352" cy="12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pple iMac M1 2021 review: Beautiful, high-functio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35" y="4864181"/>
            <a:ext cx="1808603" cy="13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&amp;amp;co | PC Depot. CAT6 3METER V2 PATCH RJ45 NETWORK INTERNET CABLE U6200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89" y="6034368"/>
            <a:ext cx="859204" cy="85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圓角矩形 41"/>
          <p:cNvSpPr/>
          <p:nvPr/>
        </p:nvSpPr>
        <p:spPr>
          <a:xfrm>
            <a:off x="5726494" y="3742669"/>
            <a:ext cx="641547" cy="55605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5668918" y="3709357"/>
            <a:ext cx="736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/>
              <a:t>RO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838200" y="2850992"/>
                <a:ext cx="10123842" cy="58477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Number of queries: Alice</a:t>
                </a:r>
                <a:r>
                  <a:rPr lang="en-US" altLang="zh-TW" sz="3200" dirty="0"/>
                  <a:t>,</a:t>
                </a:r>
                <a:r>
                  <a:rPr lang="en-US" altLang="zh-TW" sz="3200" dirty="0" smtClean="0"/>
                  <a:t> Bob: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TW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sz="3200" dirty="0" smtClean="0"/>
                  <a:t> Eve: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TW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3200" i="1" dirty="0" smtClean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0992"/>
                <a:ext cx="10123842" cy="584775"/>
              </a:xfrm>
              <a:prstGeom prst="rect">
                <a:avLst/>
              </a:prstGeom>
              <a:blipFill>
                <a:blip r:embed="rId7"/>
                <a:stretch>
                  <a:fillRect l="-1504" t="-11224" b="-326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5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111534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Proof Sketch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863060"/>
                <a:ext cx="10739511" cy="1040485"/>
              </a:xfrm>
            </p:spPr>
            <p:txBody>
              <a:bodyPr anchor="t">
                <a:noAutofit/>
              </a:bodyPr>
              <a:lstStyle/>
              <a:p>
                <a:r>
                  <a:rPr lang="en-US" altLang="zh-TW" dirty="0" smtClean="0"/>
                  <a:t>The attack is the same as the </a:t>
                </a:r>
                <a:r>
                  <a:rPr lang="en-US" altLang="zh-TW" b="1" dirty="0" smtClean="0"/>
                  <a:t>heavy-query-learning attack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Classical Alice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dirty="0" smtClean="0"/>
                  <a:t> query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+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inverse sampling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863060"/>
                <a:ext cx="10739511" cy="1040485"/>
              </a:xfrm>
              <a:blipFill>
                <a:blip r:embed="rId4"/>
                <a:stretch>
                  <a:fillRect l="-965" t="-10000" b="-123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打勾圖案】素材推薦：32款優質的打勾素材下載- 天天瘋後製-Crazy-Tutori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59" y="1399257"/>
            <a:ext cx="635512" cy="6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838197" y="1818968"/>
                <a:ext cx="10739511" cy="530167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dirty="0" smtClean="0"/>
                  <a:t>Our </a:t>
                </a:r>
                <a:r>
                  <a:rPr lang="en-US" altLang="zh-TW" dirty="0"/>
                  <a:t>proof </a:t>
                </a:r>
                <a:r>
                  <a:rPr lang="en-US" altLang="zh-TW" dirty="0" smtClean="0"/>
                  <a:t>was inspired by </a:t>
                </a:r>
                <a:r>
                  <a:rPr lang="en-US" altLang="zh-TW" dirty="0" err="1"/>
                  <a:t>Zhandry’s</a:t>
                </a:r>
                <a:r>
                  <a:rPr lang="en-US" altLang="zh-TW" dirty="0"/>
                  <a:t> </a:t>
                </a:r>
                <a:r>
                  <a:rPr lang="en-US" altLang="zh-TW" b="1" dirty="0"/>
                  <a:t>compressed oracle technique</a:t>
                </a:r>
                <a:r>
                  <a:rPr lang="en-US" altLang="zh-TW" dirty="0"/>
                  <a:t> </a:t>
                </a:r>
                <a:r>
                  <a:rPr lang="en-US" altLang="zh-TW" dirty="0">
                    <a:solidFill>
                      <a:schemeClr val="accent5"/>
                    </a:solidFill>
                  </a:rPr>
                  <a:t>[</a:t>
                </a:r>
                <a:r>
                  <a:rPr lang="en-US" altLang="zh-TW" dirty="0" err="1" smtClean="0">
                    <a:solidFill>
                      <a:schemeClr val="accent5"/>
                    </a:solidFill>
                  </a:rPr>
                  <a:t>Zhandry</a:t>
                </a:r>
                <a:r>
                  <a:rPr lang="en-US" altLang="zh-TW" dirty="0" smtClean="0">
                    <a:solidFill>
                      <a:schemeClr val="accent5"/>
                    </a:solidFill>
                  </a:rPr>
                  <a:t>, CRYPTO’ 19]</a:t>
                </a:r>
                <a:r>
                  <a:rPr lang="en-US" altLang="zh-TW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Augment an additional </a:t>
                </a:r>
                <a:r>
                  <a:rPr lang="en-US" altLang="zh-TW" b="1" dirty="0" smtClean="0"/>
                  <a:t>oracle register </a:t>
                </a:r>
                <a:r>
                  <a:rPr lang="en-US" altLang="zh-TW" dirty="0" smtClean="0"/>
                  <a:t>that starts with </a:t>
                </a:r>
                <a:r>
                  <a:rPr lang="en-US" altLang="zh-TW" b="1" dirty="0" smtClean="0"/>
                  <a:t>uniform superposition in the computational basis </a:t>
                </a:r>
                <a:r>
                  <a:rPr lang="en-US" altLang="zh-TW" dirty="0" smtClean="0"/>
                  <a:t>and then </a:t>
                </a:r>
                <a:r>
                  <a:rPr lang="en-US" altLang="zh-TW" b="1" dirty="0" smtClean="0"/>
                  <a:t>delay the sampling</a:t>
                </a:r>
                <a:r>
                  <a:rPr lang="en-US" altLang="zh-TW" dirty="0" smtClean="0"/>
                  <a:t> of the oracle</a:t>
                </a:r>
                <a:endParaRPr lang="en-US" altLang="zh-TW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View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oracle </a:t>
                </a:r>
                <a:r>
                  <a:rPr lang="en-US" altLang="zh-TW" dirty="0"/>
                  <a:t>in the </a:t>
                </a:r>
                <a:r>
                  <a:rPr lang="en-US" altLang="zh-TW" b="1" dirty="0"/>
                  <a:t>Fourier basis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then it </a:t>
                </a:r>
                <a:r>
                  <a:rPr lang="en-US" altLang="zh-TW" dirty="0"/>
                  <a:t>will “</a:t>
                </a:r>
                <a:r>
                  <a:rPr lang="en-US" altLang="zh-TW" b="1" dirty="0"/>
                  <a:t>record</a:t>
                </a:r>
                <a:r>
                  <a:rPr lang="en-US" altLang="zh-TW" dirty="0"/>
                  <a:t>” the queries made by the </a:t>
                </a:r>
                <a:r>
                  <a:rPr lang="en-US" altLang="zh-TW" dirty="0" smtClean="0"/>
                  <a:t>algorithm</a:t>
                </a:r>
              </a:p>
              <a:p>
                <a:pPr marL="0" indent="0" algn="ctr">
                  <a:buNone/>
                </a:pPr>
                <a:r>
                  <a:rPr lang="en-US" altLang="zh-TW" dirty="0" smtClean="0"/>
                  <a:t>Computational basis: </a:t>
                </a:r>
                <a:r>
                  <a:rPr lang="en-US" altLang="zh-TW" b="1" dirty="0" smtClean="0"/>
                  <a:t>truth table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⟩↔</m:t>
                    </m:r>
                  </m:oMath>
                </a14:m>
                <a:r>
                  <a:rPr lang="en-US" altLang="zh-TW" dirty="0" smtClean="0"/>
                  <a:t> Fourier basis: </a:t>
                </a:r>
                <a:r>
                  <a:rPr lang="en-US" altLang="zh-TW" b="1" dirty="0" smtClean="0"/>
                  <a:t>database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altLang="zh-TW" dirty="0" smtClean="0"/>
              </a:p>
              <a:p>
                <a:pPr marL="0" indent="0" algn="ctr">
                  <a:buNone/>
                </a:pPr>
                <a:r>
                  <a:rPr lang="en-US" altLang="zh-TW" sz="2000" dirty="0" smtClean="0"/>
                  <a:t>( the </a:t>
                </a:r>
                <a:r>
                  <a:rPr lang="en-US" altLang="zh-TW" sz="2000" b="1" dirty="0" smtClean="0"/>
                  <a:t>size</a:t>
                </a:r>
                <a:r>
                  <a:rPr lang="en-US" altLang="zh-TW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≔ 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≔</m:t>
                    </m:r>
                  </m:oMath>
                </a14:m>
                <a:r>
                  <a:rPr lang="en-US" altLang="zh-TW" sz="2000" dirty="0" smtClean="0"/>
                  <a:t>  number of </a:t>
                </a:r>
                <a:r>
                  <a:rPr lang="en-US" altLang="zh-TW" sz="2000" b="1" dirty="0" smtClean="0"/>
                  <a:t>non-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altLang="zh-TW" sz="2000" dirty="0" smtClean="0"/>
                  <a:t> entries in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2000" dirty="0" smtClean="0"/>
                  <a:t> )</a:t>
                </a:r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altLang="zh-TW" b="0" dirty="0" smtClean="0"/>
                  <a:t>The final state of any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/>
                  <a:t>-query algorithm is of the form </a:t>
                </a:r>
              </a:p>
              <a:p>
                <a:pPr marL="0" indent="0" algn="ctr">
                  <a:buNone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dirty="0"/>
              </a:p>
              <a:p>
                <a:pPr marL="0" indent="0" algn="ctr">
                  <a:buNone/>
                </a:pPr>
                <a:endParaRPr lang="en-US" altLang="zh-TW" b="1" dirty="0" smtClean="0"/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1818968"/>
                <a:ext cx="10739511" cy="5301672"/>
              </a:xfrm>
              <a:prstGeom prst="rect">
                <a:avLst/>
              </a:prstGeom>
              <a:blipFill>
                <a:blip r:embed="rId6"/>
                <a:stretch>
                  <a:fillRect l="-1135" t="-1839" r="-1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192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4928"/>
            <a:ext cx="10515600" cy="1325563"/>
          </a:xfrm>
        </p:spPr>
        <p:txBody>
          <a:bodyPr/>
          <a:lstStyle/>
          <a:p>
            <a:r>
              <a:rPr lang="en-US" altLang="zh-TW" dirty="0"/>
              <a:t>Proof Sketch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7860"/>
                <a:ext cx="11175460" cy="561286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b="1" dirty="0" smtClean="0"/>
                  <a:t>Deferred-measurement</a:t>
                </a:r>
                <a:r>
                  <a:rPr lang="en-US" altLang="zh-TW" dirty="0" smtClean="0"/>
                  <a:t> principle: </a:t>
                </a:r>
                <a:r>
                  <a:rPr lang="en-US" altLang="zh-TW" dirty="0"/>
                  <a:t>A</a:t>
                </a:r>
                <a:r>
                  <a:rPr lang="en-US" altLang="zh-TW" dirty="0" smtClean="0"/>
                  <a:t>ll Alice’s and Bob’s intermediate measurements (</a:t>
                </a:r>
                <a:r>
                  <a:rPr lang="en-US" altLang="zh-TW" b="1" dirty="0" smtClean="0"/>
                  <a:t>except</a:t>
                </a:r>
                <a:r>
                  <a:rPr lang="en-US" altLang="zh-TW" dirty="0" smtClean="0"/>
                  <a:t> for those used for </a:t>
                </a:r>
                <a:r>
                  <a:rPr lang="en-US" altLang="zh-TW" b="1" dirty="0" smtClean="0"/>
                  <a:t>generating transcript</a:t>
                </a:r>
                <a:r>
                  <a:rPr lang="en-US" altLang="zh-TW" dirty="0" smtClean="0"/>
                  <a:t>) can be deferred.</a:t>
                </a:r>
              </a:p>
              <a:p>
                <a:r>
                  <a:rPr lang="en-US" altLang="zh-TW" dirty="0" smtClean="0"/>
                  <a:t>Given </a:t>
                </a:r>
                <a:r>
                  <a:rPr lang="en-US" altLang="zh-TW" b="1" dirty="0" smtClean="0"/>
                  <a:t>transcript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/>
                  <a:t> and a </a:t>
                </a:r>
                <a:r>
                  <a:rPr lang="en-US" altLang="zh-TW" b="1" dirty="0" smtClean="0"/>
                  <a:t>list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, we define the </a:t>
                </a:r>
                <a:r>
                  <a:rPr lang="en-US" altLang="zh-TW" b="1" dirty="0" smtClean="0"/>
                  <a:t>purified view</a:t>
                </a:r>
                <a:r>
                  <a:rPr lang="en-US" altLang="zh-TW" dirty="0" smtClean="0"/>
                  <a:t> of the protocol: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Run the protocol </a:t>
                </a:r>
                <a:r>
                  <a:rPr lang="en-US" altLang="zh-TW" b="1" dirty="0" smtClean="0"/>
                  <a:t>in superposition</a:t>
                </a:r>
                <a:r>
                  <a:rPr lang="en-US" altLang="zh-TW" dirty="0" smtClean="0"/>
                  <a:t> from scratch.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Calculate the </a:t>
                </a:r>
                <a:r>
                  <a:rPr lang="en-US" altLang="zh-TW" b="1" dirty="0" smtClean="0"/>
                  <a:t>post-measurement</a:t>
                </a:r>
                <a:r>
                  <a:rPr lang="en-US" altLang="zh-TW" dirty="0" smtClean="0"/>
                  <a:t> state corresponding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¬</m:t>
                                      </m:r>
                                      <m:r>
                                        <a:rPr lang="en-US" altLang="zh-TW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en-US" altLang="zh-TW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en-US" altLang="zh-TW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000" dirty="0" smtClean="0"/>
                  <a:t>: Alice’s &amp; Bob’s register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zh-TW" sz="20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000" dirty="0" smtClean="0"/>
                  <a:t>: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oracle register corresponding </a:t>
                </a:r>
                <a:r>
                  <a:rPr lang="en-US" altLang="zh-TW" sz="20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zh-TW" sz="2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altLang="zh-TW" sz="2000" b="1" dirty="0" smtClean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altLang="zh-TW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altLang="zh-TW" sz="20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000" dirty="0" smtClean="0"/>
                  <a:t>: oracle register corresponding to </a:t>
                </a:r>
                <a14:m>
                  <m:oMath xmlns:m="http://schemas.openxmlformats.org/officeDocument/2006/math">
                    <m:r>
                      <a:rPr lang="en-US" altLang="zh-TW" sz="2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𝐝𝐨𝐦</m:t>
                    </m:r>
                    <m:r>
                      <a:rPr lang="en-US" altLang="zh-TW" sz="2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𝐑𝐎</m:t>
                    </m:r>
                    <m:r>
                      <a:rPr lang="en-US" altLang="zh-TW" sz="20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en-US" altLang="zh-TW" sz="2000" b="1" dirty="0" smtClean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sz="2000" dirty="0"/>
                  <a:t>: transcript </a:t>
                </a:r>
                <a:r>
                  <a:rPr lang="en-US" altLang="zh-TW" sz="2000" dirty="0" smtClean="0"/>
                  <a:t>register</a:t>
                </a:r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7860"/>
                <a:ext cx="11175460" cy="5612860"/>
              </a:xfrm>
              <a:blipFill>
                <a:blip r:embed="rId4"/>
                <a:stretch>
                  <a:fillRect l="-1146" t="-1737" r="-8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303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/>
          <p:cNvGrpSpPr/>
          <p:nvPr/>
        </p:nvGrpSpPr>
        <p:grpSpPr>
          <a:xfrm>
            <a:off x="1302179" y="3248685"/>
            <a:ext cx="7596288" cy="3393415"/>
            <a:chOff x="1302179" y="3248685"/>
            <a:chExt cx="7596288" cy="3393415"/>
          </a:xfrm>
        </p:grpSpPr>
        <p:sp>
          <p:nvSpPr>
            <p:cNvPr id="16" name="圓角矩形 15"/>
            <p:cNvSpPr/>
            <p:nvPr/>
          </p:nvSpPr>
          <p:spPr>
            <a:xfrm>
              <a:off x="2226733" y="3496733"/>
              <a:ext cx="6671734" cy="314536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圓角矩形 36"/>
            <p:cNvSpPr/>
            <p:nvPr/>
          </p:nvSpPr>
          <p:spPr>
            <a:xfrm>
              <a:off x="1302179" y="3248685"/>
              <a:ext cx="3221426" cy="4106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Random Oracle Model 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向右箭號 34"/>
          <p:cNvSpPr/>
          <p:nvPr/>
        </p:nvSpPr>
        <p:spPr>
          <a:xfrm rot="7327837" flipV="1">
            <a:off x="5847726" y="2335364"/>
            <a:ext cx="624688" cy="24268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Random Oracles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Private Key Cryptography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圓角矩形 3"/>
          <p:cNvSpPr/>
          <p:nvPr/>
        </p:nvSpPr>
        <p:spPr>
          <a:xfrm>
            <a:off x="4808903" y="4659549"/>
            <a:ext cx="1199744" cy="612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OWF</a:t>
            </a:r>
            <a:endParaRPr lang="zh-TW" altLang="en-US" sz="3600" dirty="0"/>
          </a:p>
        </p:txBody>
      </p:sp>
      <p:sp>
        <p:nvSpPr>
          <p:cNvPr id="6" name="圓角矩形 5"/>
          <p:cNvSpPr/>
          <p:nvPr/>
        </p:nvSpPr>
        <p:spPr>
          <a:xfrm>
            <a:off x="4808903" y="5890056"/>
            <a:ext cx="1199744" cy="612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PRF</a:t>
            </a:r>
            <a:endParaRPr lang="zh-TW" altLang="en-US" sz="3600" dirty="0"/>
          </a:p>
        </p:txBody>
      </p:sp>
      <p:sp>
        <p:nvSpPr>
          <p:cNvPr id="7" name="圓角矩形 6"/>
          <p:cNvSpPr/>
          <p:nvPr/>
        </p:nvSpPr>
        <p:spPr>
          <a:xfrm>
            <a:off x="2639432" y="5730781"/>
            <a:ext cx="1199744" cy="612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COM</a:t>
            </a:r>
            <a:endParaRPr lang="zh-TW" altLang="en-US" sz="3600" dirty="0"/>
          </a:p>
        </p:txBody>
      </p:sp>
      <p:sp>
        <p:nvSpPr>
          <p:cNvPr id="8" name="圓角矩形 7"/>
          <p:cNvSpPr/>
          <p:nvPr/>
        </p:nvSpPr>
        <p:spPr>
          <a:xfrm>
            <a:off x="2639432" y="4666889"/>
            <a:ext cx="1199744" cy="612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SKE</a:t>
            </a:r>
            <a:endParaRPr lang="zh-TW" altLang="en-US" sz="3600" dirty="0"/>
          </a:p>
        </p:txBody>
      </p:sp>
      <p:sp>
        <p:nvSpPr>
          <p:cNvPr id="9" name="圓角矩形 8"/>
          <p:cNvSpPr/>
          <p:nvPr/>
        </p:nvSpPr>
        <p:spPr>
          <a:xfrm>
            <a:off x="7328168" y="4666889"/>
            <a:ext cx="1199745" cy="612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SIG</a:t>
            </a:r>
            <a:endParaRPr lang="zh-TW" altLang="en-US" sz="3600" dirty="0"/>
          </a:p>
        </p:txBody>
      </p:sp>
      <p:sp>
        <p:nvSpPr>
          <p:cNvPr id="10" name="圓角矩形 9"/>
          <p:cNvSpPr/>
          <p:nvPr/>
        </p:nvSpPr>
        <p:spPr>
          <a:xfrm>
            <a:off x="7328169" y="5730781"/>
            <a:ext cx="1199744" cy="612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PRG</a:t>
            </a:r>
            <a:endParaRPr lang="zh-TW" altLang="en-US" sz="3600" dirty="0"/>
          </a:p>
        </p:txBody>
      </p:sp>
      <p:sp>
        <p:nvSpPr>
          <p:cNvPr id="11" name="圓角矩形 10"/>
          <p:cNvSpPr/>
          <p:nvPr/>
        </p:nvSpPr>
        <p:spPr>
          <a:xfrm>
            <a:off x="2599510" y="3739368"/>
            <a:ext cx="1199744" cy="612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CRH</a:t>
            </a:r>
            <a:endParaRPr lang="zh-TW" altLang="en-US" sz="3600" dirty="0"/>
          </a:p>
        </p:txBody>
      </p:sp>
      <p:sp>
        <p:nvSpPr>
          <p:cNvPr id="12" name="圓角矩形 11"/>
          <p:cNvSpPr/>
          <p:nvPr/>
        </p:nvSpPr>
        <p:spPr>
          <a:xfrm>
            <a:off x="4788819" y="2703713"/>
            <a:ext cx="1199744" cy="612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P</a:t>
            </a:r>
            <a:r>
              <a:rPr lang="en-US" altLang="zh-TW" sz="3600" dirty="0" smtClean="0"/>
              <a:t>KE</a:t>
            </a:r>
            <a:endParaRPr lang="zh-TW" altLang="en-US" sz="3600" dirty="0"/>
          </a:p>
        </p:txBody>
      </p:sp>
      <p:sp>
        <p:nvSpPr>
          <p:cNvPr id="13" name="圓角矩形 12"/>
          <p:cNvSpPr/>
          <p:nvPr/>
        </p:nvSpPr>
        <p:spPr>
          <a:xfrm>
            <a:off x="8198310" y="2687618"/>
            <a:ext cx="1199744" cy="612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KA</a:t>
            </a:r>
            <a:endParaRPr lang="zh-TW" altLang="en-US" sz="3600" dirty="0"/>
          </a:p>
        </p:txBody>
      </p:sp>
      <p:sp>
        <p:nvSpPr>
          <p:cNvPr id="14" name="圓角矩形 13"/>
          <p:cNvSpPr/>
          <p:nvPr/>
        </p:nvSpPr>
        <p:spPr>
          <a:xfrm>
            <a:off x="2973419" y="1593615"/>
            <a:ext cx="1199744" cy="612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TDP</a:t>
            </a:r>
            <a:endParaRPr lang="zh-TW" altLang="en-US" sz="3600" dirty="0"/>
          </a:p>
        </p:txBody>
      </p:sp>
      <p:sp>
        <p:nvSpPr>
          <p:cNvPr id="21" name="向右箭號 20"/>
          <p:cNvSpPr/>
          <p:nvPr/>
        </p:nvSpPr>
        <p:spPr>
          <a:xfrm rot="2688797">
            <a:off x="4152005" y="2423458"/>
            <a:ext cx="581092" cy="17066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588745" flipV="1">
            <a:off x="4284839" y="2200453"/>
            <a:ext cx="3628567" cy="195898"/>
          </a:xfrm>
          <a:prstGeom prst="rightArrow">
            <a:avLst>
              <a:gd name="adj1" fmla="val 50000"/>
              <a:gd name="adj2" fmla="val 12897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6142244" y="2894701"/>
            <a:ext cx="1746264" cy="194628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 rot="2111285">
            <a:off x="3850400" y="4290234"/>
            <a:ext cx="907357" cy="18599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 rot="8576781">
            <a:off x="5965971" y="3853374"/>
            <a:ext cx="2348966" cy="26429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左-右雙向箭號 25"/>
          <p:cNvSpPr/>
          <p:nvPr/>
        </p:nvSpPr>
        <p:spPr>
          <a:xfrm>
            <a:off x="3986784" y="4865942"/>
            <a:ext cx="621440" cy="256538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左-右雙向箭號 26"/>
          <p:cNvSpPr/>
          <p:nvPr/>
        </p:nvSpPr>
        <p:spPr>
          <a:xfrm>
            <a:off x="6224016" y="4856798"/>
            <a:ext cx="998436" cy="280922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左-右雙向箭號 27"/>
          <p:cNvSpPr/>
          <p:nvPr/>
        </p:nvSpPr>
        <p:spPr>
          <a:xfrm rot="1829419">
            <a:off x="6101113" y="5427950"/>
            <a:ext cx="1196137" cy="28807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左-右雙向箭號 28"/>
          <p:cNvSpPr/>
          <p:nvPr/>
        </p:nvSpPr>
        <p:spPr>
          <a:xfrm rot="19056823">
            <a:off x="3883834" y="5511041"/>
            <a:ext cx="998436" cy="280922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左-右雙向箭號 30"/>
          <p:cNvSpPr/>
          <p:nvPr/>
        </p:nvSpPr>
        <p:spPr>
          <a:xfrm rot="5400000">
            <a:off x="5218489" y="5460484"/>
            <a:ext cx="453571" cy="204413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70668" y="2281270"/>
            <a:ext cx="10729732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Can we get </a:t>
            </a:r>
            <a:r>
              <a:rPr lang="en-US" altLang="zh-TW" sz="4000" b="1" dirty="0" smtClean="0"/>
              <a:t>key agreements</a:t>
            </a:r>
            <a:r>
              <a:rPr lang="en-US" altLang="zh-TW" sz="4000" dirty="0" smtClean="0"/>
              <a:t> from </a:t>
            </a:r>
            <a:r>
              <a:rPr lang="en-US" altLang="zh-TW" sz="4000" b="1" dirty="0" smtClean="0"/>
              <a:t>random oracles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  <p:sp>
        <p:nvSpPr>
          <p:cNvPr id="36" name="圓角矩形 35"/>
          <p:cNvSpPr/>
          <p:nvPr/>
        </p:nvSpPr>
        <p:spPr>
          <a:xfrm>
            <a:off x="6233663" y="1477152"/>
            <a:ext cx="1199744" cy="6128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OT</a:t>
            </a:r>
            <a:endParaRPr lang="zh-TW" alt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6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Proof Sketch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3789"/>
                <a:ext cx="11039272" cy="4954559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WLOG, suppose (quantum) Bob </a:t>
                </a:r>
                <a:r>
                  <a:rPr lang="en-US" altLang="zh-TW" b="1" dirty="0" smtClean="0"/>
                  <a:t>measures all his qubits</a:t>
                </a:r>
                <a:r>
                  <a:rPr lang="en-US" altLang="zh-TW" dirty="0" smtClean="0"/>
                  <a:t> at the end.</a:t>
                </a:r>
              </a:p>
              <a:p>
                <a:r>
                  <a:rPr lang="en-US" altLang="zh-TW" dirty="0" smtClean="0"/>
                  <a:t>Therefore, the </a:t>
                </a:r>
                <a:r>
                  <a:rPr lang="en-US" altLang="zh-TW" b="1" dirty="0" smtClean="0"/>
                  <a:t>measurement outcome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dirty="0" smtClean="0"/>
                  <a:t> and the </a:t>
                </a:r>
                <a:r>
                  <a:rPr lang="en-US" altLang="zh-TW" b="1" dirty="0" smtClean="0"/>
                  <a:t>transcript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/>
                  <a:t> can be seen as the </a:t>
                </a:r>
                <a:r>
                  <a:rPr lang="en-US" altLang="zh-TW" b="1" dirty="0" smtClean="0"/>
                  <a:t>view</a:t>
                </a:r>
                <a:r>
                  <a:rPr lang="en-US" altLang="zh-TW" dirty="0" smtClean="0"/>
                  <a:t> </a:t>
                </a:r>
                <a:r>
                  <a:rPr lang="en-US" altLang="zh-TW" b="1" dirty="0" smtClean="0"/>
                  <a:t>of Bob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For every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dirty="0" smtClean="0"/>
                  <a:t>, consider the following (subnormalized) state</a:t>
                </a:r>
              </a:p>
              <a:p>
                <a:pPr marL="0" indent="0" algn="ctr">
                  <a:buNone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zh-TW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sz="3200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altLang="zh-TW" sz="3200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altLang="zh-TW" sz="3200" b="1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sz="3200" b="1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b="1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altLang="zh-TW" sz="3200" b="1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Measuring this state in the </a:t>
                </a:r>
                <a:r>
                  <a:rPr lang="en-US" altLang="zh-TW" b="1" dirty="0" smtClean="0"/>
                  <a:t>computational basis </a:t>
                </a:r>
                <a:r>
                  <a:rPr lang="en-US" altLang="zh-TW" dirty="0" smtClean="0"/>
                  <a:t>would give you the </a:t>
                </a:r>
                <a:r>
                  <a:rPr lang="en-US" altLang="zh-TW" b="1" dirty="0" smtClean="0"/>
                  <a:t>oracles that are possible to generate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and are consistent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be the database that has </a:t>
                </a:r>
                <a:r>
                  <a:rPr lang="en-US" altLang="zh-TW" b="1" dirty="0" smtClean="0"/>
                  <a:t>the most non-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altLang="zh-TW" b="1" dirty="0" smtClean="0"/>
                  <a:t> entries </a:t>
                </a:r>
                <a:r>
                  <a:rPr lang="en-US" altLang="zh-TW" dirty="0" smtClean="0"/>
                  <a:t>in that state.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b="1" dirty="0"/>
                  <a:t> quantum analogue of </a:t>
                </a:r>
                <a:r>
                  <a:rPr lang="en-US" altLang="zh-TW" b="1" dirty="0" smtClean="0"/>
                  <a:t>the query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3789"/>
                <a:ext cx="11039272" cy="4954559"/>
              </a:xfrm>
              <a:blipFill>
                <a:blip r:embed="rId4"/>
                <a:stretch>
                  <a:fillRect l="-994" t="-2094" r="-1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056435" y="153793"/>
                <a:ext cx="8009107" cy="118000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8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¬</m:t>
                                      </m:r>
                                      <m:r>
                                        <a:rPr lang="en-US" altLang="zh-TW" sz="28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en-US" altLang="zh-TW" sz="2800" b="1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8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en-US" altLang="zh-TW" sz="2800" b="1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2800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35" y="153793"/>
                <a:ext cx="8009107" cy="1180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97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Sketch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785372"/>
            <a:ext cx="11039272" cy="9331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Remark: </a:t>
            </a:r>
            <a:r>
              <a:rPr lang="en-US" altLang="zh-TW" b="1" dirty="0" smtClean="0">
                <a:solidFill>
                  <a:srgbClr val="0070C0"/>
                </a:solidFill>
              </a:rPr>
              <a:t>[BKSY11]</a:t>
            </a:r>
            <a:r>
              <a:rPr lang="en-US" altLang="zh-TW" dirty="0" smtClean="0"/>
              <a:t> constructed a simpler attack on KAs with perfect completeness, </a:t>
            </a:r>
          </a:p>
          <a:p>
            <a:pPr marL="0" indent="0">
              <a:buNone/>
            </a:pPr>
            <a:r>
              <a:rPr lang="en-US" altLang="zh-TW" dirty="0" smtClean="0"/>
              <a:t>but we do not know if it can be generalized to the CAQB setting.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024979" y="2553714"/>
            <a:ext cx="2277979" cy="2629283"/>
            <a:chOff x="2392680" y="3026456"/>
            <a:chExt cx="1574838" cy="1800000"/>
          </a:xfrm>
        </p:grpSpPr>
        <p:sp>
          <p:nvSpPr>
            <p:cNvPr id="4" name="矩形 3"/>
            <p:cNvSpPr/>
            <p:nvPr/>
          </p:nvSpPr>
          <p:spPr>
            <a:xfrm>
              <a:off x="3367145" y="3026456"/>
              <a:ext cx="561303" cy="18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367146" y="3026456"/>
              <a:ext cx="561302" cy="72971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392680" y="4030499"/>
              <a:ext cx="561600" cy="54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2396276" y="4083559"/>
                  <a:ext cx="525910" cy="4003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276" y="4083559"/>
                  <a:ext cx="525910" cy="4003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3318198" y="3193198"/>
                  <a:ext cx="649320" cy="348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  <m:sup>
                            <m:r>
                              <a:rPr lang="en-US" altLang="zh-TW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TW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8198" y="3193198"/>
                  <a:ext cx="649320" cy="3488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群組 9"/>
          <p:cNvGrpSpPr/>
          <p:nvPr/>
        </p:nvGrpSpPr>
        <p:grpSpPr>
          <a:xfrm>
            <a:off x="7957521" y="2558365"/>
            <a:ext cx="939227" cy="2629283"/>
            <a:chOff x="7292243" y="3031107"/>
            <a:chExt cx="649320" cy="1800000"/>
          </a:xfrm>
        </p:grpSpPr>
        <p:sp>
          <p:nvSpPr>
            <p:cNvPr id="14" name="矩形 13"/>
            <p:cNvSpPr/>
            <p:nvPr/>
          </p:nvSpPr>
          <p:spPr>
            <a:xfrm>
              <a:off x="7327746" y="3031107"/>
              <a:ext cx="561303" cy="18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327747" y="3031107"/>
              <a:ext cx="561302" cy="72971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7321477" y="4035150"/>
              <a:ext cx="561600" cy="540000"/>
              <a:chOff x="5966004" y="5860403"/>
              <a:chExt cx="561600" cy="54000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966004" y="5860403"/>
                <a:ext cx="561600" cy="54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矩形 17"/>
                  <p:cNvSpPr/>
                  <p:nvPr/>
                </p:nvSpPr>
                <p:spPr>
                  <a:xfrm>
                    <a:off x="5969600" y="5913463"/>
                    <a:ext cx="525913" cy="40033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3200" dirty="0"/>
                  </a:p>
                </p:txBody>
              </p:sp>
            </mc:Choice>
            <mc:Fallback xmlns="">
              <p:sp>
                <p:nvSpPr>
                  <p:cNvPr id="18" name="矩形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9600" y="5913463"/>
                    <a:ext cx="525913" cy="40033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7292243" y="3224489"/>
                  <a:ext cx="649320" cy="348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2243" y="3224489"/>
                  <a:ext cx="649320" cy="34880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向右箭號 25"/>
          <p:cNvSpPr/>
          <p:nvPr/>
        </p:nvSpPr>
        <p:spPr>
          <a:xfrm>
            <a:off x="6052148" y="3715330"/>
            <a:ext cx="1151068" cy="3657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>
          <a:xfrm>
            <a:off x="838200" y="5118250"/>
            <a:ext cx="11039272" cy="1600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內容版面配置區 2"/>
              <p:cNvSpPr txBox="1">
                <a:spLocks/>
              </p:cNvSpPr>
              <p:nvPr/>
            </p:nvSpPr>
            <p:spPr>
              <a:xfrm>
                <a:off x="990600" y="1608255"/>
                <a:ext cx="11039272" cy="971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are </a:t>
                </a:r>
                <a:r>
                  <a:rPr lang="en-US" altLang="zh-TW" b="1" dirty="0" smtClean="0"/>
                  <a:t>disjoint</a:t>
                </a:r>
                <a:r>
                  <a:rPr lang="en-US" altLang="zh-TW" dirty="0" smtClean="0"/>
                  <a:t>, then we can show that there </a:t>
                </a:r>
                <a:r>
                  <a:rPr lang="en-US" altLang="zh-TW" dirty="0"/>
                  <a:t>exists a </a:t>
                </a:r>
                <a:r>
                  <a:rPr lang="en-US" altLang="zh-TW" b="1" dirty="0"/>
                  <a:t>full oracle </a:t>
                </a:r>
                <a:r>
                  <a:rPr lang="en-US" altLang="zh-TW" dirty="0" smtClean="0"/>
                  <a:t>that </a:t>
                </a:r>
                <a:r>
                  <a:rPr lang="en-US" altLang="zh-TW" dirty="0"/>
                  <a:t>is consistent with the </a:t>
                </a:r>
                <a:r>
                  <a:rPr lang="en-US" altLang="zh-TW" b="1" dirty="0"/>
                  <a:t>real execution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.</a:t>
                </a:r>
              </a:p>
            </p:txBody>
          </p:sp>
        </mc:Choice>
        <mc:Fallback xmlns="">
          <p:sp>
            <p:nvSpPr>
              <p:cNvPr id="21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08255"/>
                <a:ext cx="11039272" cy="971902"/>
              </a:xfrm>
              <a:prstGeom prst="rect">
                <a:avLst/>
              </a:prstGeom>
              <a:blipFill>
                <a:blip r:embed="rId11"/>
                <a:stretch>
                  <a:fillRect l="-994" t="-6289" b="-113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990600" y="5267145"/>
                <a:ext cx="6627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Perfect </a:t>
                </a:r>
                <a:r>
                  <a:rPr lang="en-US" altLang="zh-TW" sz="2800" dirty="0"/>
                  <a:t>completeness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sz="2800" dirty="0"/>
                  <a:t> 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267145"/>
                <a:ext cx="6627135" cy="523220"/>
              </a:xfrm>
              <a:prstGeom prst="rect">
                <a:avLst/>
              </a:prstGeom>
              <a:blipFill>
                <a:blip r:embed="rId12"/>
                <a:stretch>
                  <a:fillRect l="-1656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63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Results</a:t>
            </a:r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758636" y="1479017"/>
            <a:ext cx="11089653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Result 2: </a:t>
            </a:r>
            <a:r>
              <a:rPr lang="en-US" altLang="zh-TW" sz="3200" b="1" dirty="0" smtClean="0"/>
              <a:t>Conditionally</a:t>
            </a:r>
            <a:r>
              <a:rPr lang="en-US" altLang="zh-TW" sz="3200" dirty="0" smtClean="0"/>
              <a:t> breaking </a:t>
            </a:r>
            <a:r>
              <a:rPr lang="en-US" altLang="zh-TW" sz="3200" b="1" dirty="0" smtClean="0"/>
              <a:t>every</a:t>
            </a:r>
            <a:r>
              <a:rPr lang="en-US" altLang="zh-TW" sz="3200" dirty="0" smtClean="0"/>
              <a:t> KA protocol with </a:t>
            </a:r>
            <a:r>
              <a:rPr lang="en-US" altLang="zh-TW" sz="3200" b="1" dirty="0" smtClean="0"/>
              <a:t>perfect completeness</a:t>
            </a:r>
            <a:r>
              <a:rPr lang="en-US" altLang="zh-TW" sz="3200" dirty="0" smtClean="0"/>
              <a:t> between </a:t>
            </a:r>
            <a:r>
              <a:rPr lang="en-US" altLang="zh-TW" sz="3200" b="1" dirty="0" smtClean="0"/>
              <a:t>Quantum</a:t>
            </a:r>
            <a:r>
              <a:rPr lang="en-US" altLang="zh-TW" sz="3200" dirty="0" smtClean="0"/>
              <a:t> Alice and </a:t>
            </a:r>
            <a:r>
              <a:rPr lang="en-US" altLang="zh-TW" sz="3200" b="1" dirty="0"/>
              <a:t>Quantum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Bob</a:t>
            </a:r>
            <a:endParaRPr lang="en-US" altLang="zh-TW" sz="3200" dirty="0"/>
          </a:p>
        </p:txBody>
      </p:sp>
      <p:pic>
        <p:nvPicPr>
          <p:cNvPr id="4" name="Picture 10" descr="Hello quantum world! Google publishes landmark quantum supremacy cla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884" y="4929032"/>
            <a:ext cx="1860352" cy="12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等腰三角形 32"/>
          <p:cNvSpPr/>
          <p:nvPr/>
        </p:nvSpPr>
        <p:spPr>
          <a:xfrm>
            <a:off x="3892878" y="5345650"/>
            <a:ext cx="674598" cy="864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 descr="IBM presents the 127-qubit Quantum Eagle processor - NotebookCheck.net 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70" y="4913432"/>
            <a:ext cx="1700322" cy="12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群組 40"/>
          <p:cNvGrpSpPr/>
          <p:nvPr/>
        </p:nvGrpSpPr>
        <p:grpSpPr>
          <a:xfrm>
            <a:off x="4644924" y="3629198"/>
            <a:ext cx="3461886" cy="2535633"/>
            <a:chOff x="4126014" y="1443843"/>
            <a:chExt cx="4475160" cy="3193333"/>
          </a:xfrm>
        </p:grpSpPr>
        <p:grpSp>
          <p:nvGrpSpPr>
            <p:cNvPr id="43" name="群組 42"/>
            <p:cNvGrpSpPr/>
            <p:nvPr/>
          </p:nvGrpSpPr>
          <p:grpSpPr>
            <a:xfrm>
              <a:off x="4126014" y="2069738"/>
              <a:ext cx="3546216" cy="2233811"/>
              <a:chOff x="4126014" y="2235108"/>
              <a:chExt cx="3546216" cy="2233811"/>
            </a:xfrm>
          </p:grpSpPr>
          <p:cxnSp>
            <p:nvCxnSpPr>
              <p:cNvPr id="53" name="直線單箭頭接點 52"/>
              <p:cNvCxnSpPr/>
              <p:nvPr/>
            </p:nvCxnSpPr>
            <p:spPr>
              <a:xfrm>
                <a:off x="4708186" y="3758101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線單箭頭接點 53"/>
              <p:cNvCxnSpPr/>
              <p:nvPr/>
            </p:nvCxnSpPr>
            <p:spPr>
              <a:xfrm flipH="1">
                <a:off x="4695213" y="4124506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單箭頭接點 54"/>
              <p:cNvCxnSpPr/>
              <p:nvPr/>
            </p:nvCxnSpPr>
            <p:spPr>
              <a:xfrm>
                <a:off x="4708187" y="4468919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6" name="群組 55"/>
              <p:cNvGrpSpPr/>
              <p:nvPr/>
            </p:nvGrpSpPr>
            <p:grpSpPr>
              <a:xfrm rot="19123193">
                <a:off x="4126014" y="2806695"/>
                <a:ext cx="1572953" cy="238221"/>
                <a:chOff x="4229905" y="2772365"/>
                <a:chExt cx="2464343" cy="366405"/>
              </a:xfrm>
            </p:grpSpPr>
            <p:cxnSp>
              <p:nvCxnSpPr>
                <p:cNvPr id="59" name="直線單箭頭接點 58"/>
                <p:cNvCxnSpPr/>
                <p:nvPr/>
              </p:nvCxnSpPr>
              <p:spPr>
                <a:xfrm>
                  <a:off x="4242878" y="2772365"/>
                  <a:ext cx="245137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單箭頭接點 59"/>
                <p:cNvCxnSpPr/>
                <p:nvPr/>
              </p:nvCxnSpPr>
              <p:spPr>
                <a:xfrm flipH="1">
                  <a:off x="4229905" y="3138770"/>
                  <a:ext cx="245137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直線單箭頭接點 56"/>
              <p:cNvCxnSpPr/>
              <p:nvPr/>
            </p:nvCxnSpPr>
            <p:spPr>
              <a:xfrm flipH="1" flipV="1">
                <a:off x="6491434" y="2235108"/>
                <a:ext cx="1180796" cy="117570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線單箭頭接點 57"/>
              <p:cNvCxnSpPr/>
              <p:nvPr/>
            </p:nvCxnSpPr>
            <p:spPr>
              <a:xfrm>
                <a:off x="6340492" y="2460597"/>
                <a:ext cx="1132159" cy="119730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群組 43"/>
            <p:cNvGrpSpPr/>
            <p:nvPr/>
          </p:nvGrpSpPr>
          <p:grpSpPr>
            <a:xfrm>
              <a:off x="7735413" y="3290094"/>
              <a:ext cx="865761" cy="1347082"/>
              <a:chOff x="2915746" y="4205776"/>
              <a:chExt cx="865761" cy="1347081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2958827" y="4473087"/>
                <a:ext cx="768486" cy="1079770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/>
              <p:cNvSpPr/>
              <p:nvPr/>
            </p:nvSpPr>
            <p:spPr>
              <a:xfrm>
                <a:off x="2915746" y="4205776"/>
                <a:ext cx="865761" cy="8657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7" name="文字方塊 46"/>
            <p:cNvSpPr txBox="1"/>
            <p:nvPr/>
          </p:nvSpPr>
          <p:spPr>
            <a:xfrm>
              <a:off x="5615408" y="1443843"/>
              <a:ext cx="84" cy="2325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zh-TW" altLang="en-US" sz="1200" dirty="0"/>
            </a:p>
          </p:txBody>
        </p:sp>
      </p:grpSp>
      <p:pic>
        <p:nvPicPr>
          <p:cNvPr id="61" name="Picture 2" descr="關於Google 非營利計畫- 非營利版說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52" y="5147855"/>
            <a:ext cx="613794" cy="6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le:IBM logo in.jp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76" y="5090415"/>
            <a:ext cx="1014830" cy="72000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ph&amp;amp;co | PC Depot. CAT6 3METER V2 PATCH RJ45 NETWORK INTERNET CABLE U6200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57" y="5967678"/>
            <a:ext cx="859204" cy="85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圓角矩形 31"/>
          <p:cNvSpPr/>
          <p:nvPr/>
        </p:nvSpPr>
        <p:spPr>
          <a:xfrm>
            <a:off x="5734961" y="3768074"/>
            <a:ext cx="641547" cy="55605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677385" y="3700894"/>
            <a:ext cx="736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/>
              <a:t>RO</a:t>
            </a:r>
            <a:endParaRPr lang="zh-TW" altLang="en-US" sz="3600" dirty="0"/>
          </a:p>
        </p:txBody>
      </p:sp>
      <p:sp>
        <p:nvSpPr>
          <p:cNvPr id="35" name="內容版面配置區 2"/>
          <p:cNvSpPr>
            <a:spLocks noGrp="1"/>
          </p:cNvSpPr>
          <p:nvPr>
            <p:ph idx="1"/>
          </p:nvPr>
        </p:nvSpPr>
        <p:spPr>
          <a:xfrm>
            <a:off x="787398" y="2689223"/>
            <a:ext cx="10337800" cy="1548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We proposed a parametrized conjecture about “</a:t>
            </a:r>
            <a:r>
              <a:rPr lang="en-US" altLang="zh-TW" sz="3200" b="1" dirty="0" smtClean="0"/>
              <a:t>low-degree and low-influence polynomials</a:t>
            </a:r>
            <a:r>
              <a:rPr lang="en-US" altLang="zh-TW" sz="3200" dirty="0" smtClean="0"/>
              <a:t>” which would imply a </a:t>
            </a:r>
            <a:r>
              <a:rPr lang="en-US" altLang="zh-TW" sz="3200" b="1" dirty="0" smtClean="0"/>
              <a:t>poly-query attack</a:t>
            </a:r>
            <a:r>
              <a:rPr lang="en-US" altLang="zh-TW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Quantum Heavy Queries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86395"/>
                <a:ext cx="10515600" cy="2344366"/>
              </a:xfrm>
              <a:ln w="28575">
                <a:noFill/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Def. (</a:t>
                </a:r>
                <a:r>
                  <a:rPr lang="en-US" altLang="zh-TW" b="1" dirty="0" smtClean="0"/>
                  <a:t>Quantum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altLang="zh-TW" b="1" dirty="0" smtClean="0"/>
                  <a:t>-heavy </a:t>
                </a:r>
                <a:r>
                  <a:rPr lang="en-US" altLang="zh-TW" b="1" dirty="0"/>
                  <a:t>query</a:t>
                </a:r>
                <a:r>
                  <a:rPr lang="en-US" altLang="zh-TW" dirty="0"/>
                  <a:t>): </a:t>
                </a:r>
                <a:r>
                  <a:rPr lang="en-US" altLang="zh-TW" dirty="0" smtClean="0"/>
                  <a:t>For a </a:t>
                </a:r>
                <a:r>
                  <a:rPr lang="en-US" altLang="zh-TW" b="1" dirty="0" smtClean="0"/>
                  <a:t>purified view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TW" dirty="0" smtClean="0"/>
                  <a:t> of the protocol, </a:t>
                </a:r>
                <a:r>
                  <a:rPr lang="en-US" altLang="zh-TW" dirty="0"/>
                  <a:t>we </a:t>
                </a:r>
                <a:r>
                  <a:rPr lang="en-US" altLang="zh-TW" dirty="0" smtClean="0"/>
                  <a:t>say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TW" dirty="0" smtClean="0"/>
                  <a:t> domain is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 </a:t>
                </a:r>
                <a:r>
                  <a:rPr lang="en-US" altLang="zh-TW" b="1" dirty="0" smtClean="0"/>
                  <a:t>quantum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altLang="zh-TW" b="1" dirty="0"/>
                  <a:t>- heavy </a:t>
                </a:r>
                <a:r>
                  <a:rPr lang="en-US" altLang="zh-TW" b="1" dirty="0" smtClean="0"/>
                  <a:t>query</a:t>
                </a:r>
                <a:r>
                  <a:rPr lang="en-US" altLang="zh-TW" dirty="0" smtClean="0"/>
                  <a:t> if</a:t>
                </a:r>
                <a:endParaRPr lang="en-US" altLang="zh-TW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zh-TW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zh-TW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TW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altLang="zh-TW" sz="320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sub>
                      <m:sup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⟩⟨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altLang="zh-TW" dirty="0" smtClean="0"/>
                  <a:t> is the projection onto the </a:t>
                </a:r>
                <a:r>
                  <a:rPr lang="en-US" altLang="zh-TW" b="1" dirty="0" smtClean="0"/>
                  <a:t>non-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altLang="zh-TW" dirty="0" smtClean="0"/>
                  <a:t> elements which acts on the</a:t>
                </a:r>
                <a:r>
                  <a:rPr lang="en-US" altLang="zh-TW" b="1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b="1" dirty="0" smtClean="0"/>
                  <a:t>entry </a:t>
                </a:r>
                <a:r>
                  <a:rPr lang="en-US" altLang="zh-TW" dirty="0" smtClean="0"/>
                  <a:t>of the database.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86395"/>
                <a:ext cx="10515600" cy="2344366"/>
              </a:xfrm>
              <a:blipFill>
                <a:blip r:embed="rId4"/>
                <a:stretch>
                  <a:fillRect l="-1217" t="-5469" b="-338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38200" y="5345542"/>
                <a:ext cx="10515600" cy="968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 smtClean="0"/>
                  <a:t>That is, the </a:t>
                </a:r>
                <a:r>
                  <a:rPr lang="en-US" altLang="zh-TW" sz="2800" b="1" dirty="0" smtClean="0"/>
                  <a:t>probability</a:t>
                </a:r>
                <a:r>
                  <a:rPr lang="en-US" altLang="zh-TW" sz="2800" dirty="0" smtClean="0"/>
                  <a:t> of obtaining </a:t>
                </a:r>
                <a:r>
                  <a:rPr lang="en-US" altLang="zh-TW" sz="2800" b="1" dirty="0" smtClean="0"/>
                  <a:t>non-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altLang="zh-TW" sz="2800" b="1" dirty="0"/>
                  <a:t> </a:t>
                </a:r>
                <a:r>
                  <a:rPr lang="en-US" altLang="zh-TW" sz="2800" b="1" dirty="0" smtClean="0"/>
                  <a:t>outcomes</a:t>
                </a:r>
                <a:r>
                  <a:rPr lang="en-US" altLang="zh-TW" sz="2800" dirty="0" smtClean="0"/>
                  <a:t> by </a:t>
                </a:r>
                <a:r>
                  <a:rPr lang="en-US" altLang="zh-TW" sz="2800" b="1" dirty="0" smtClean="0"/>
                  <a:t>measuring</a:t>
                </a:r>
                <a:r>
                  <a:rPr lang="en-US" altLang="zh-TW" sz="2800" dirty="0" smtClean="0"/>
                  <a:t> the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800" dirty="0"/>
                  <a:t> entry in the </a:t>
                </a:r>
                <a:r>
                  <a:rPr lang="en-US" altLang="zh-TW" sz="2800" b="1" dirty="0"/>
                  <a:t>Fourier</a:t>
                </a:r>
                <a:r>
                  <a:rPr lang="en-US" altLang="zh-TW" sz="2800" dirty="0"/>
                  <a:t> basis is </a:t>
                </a:r>
                <a:r>
                  <a:rPr lang="en-US" altLang="zh-TW" sz="2800" dirty="0" smtClean="0"/>
                  <a:t>at least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800" dirty="0" smtClean="0"/>
                  <a:t>.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45542"/>
                <a:ext cx="10515600" cy="968470"/>
              </a:xfrm>
              <a:prstGeom prst="rect">
                <a:avLst/>
              </a:prstGeom>
              <a:blipFill>
                <a:blip r:embed="rId5"/>
                <a:stretch>
                  <a:fillRect l="-1217" t="-5031" r="-1043" b="-169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38200" y="1690688"/>
                <a:ext cx="10515600" cy="968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Intuitively, the zero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altLang="zh-TW" sz="2800" dirty="0" smtClean="0"/>
                  <a:t> in the Fourier basis reflects the algorithm’s </a:t>
                </a:r>
                <a:r>
                  <a:rPr lang="en-US" altLang="zh-TW" sz="2800" b="1" dirty="0" smtClean="0"/>
                  <a:t>ignorance </a:t>
                </a:r>
                <a:r>
                  <a:rPr lang="en-US" altLang="zh-TW" sz="2800" dirty="0" smtClean="0"/>
                  <a:t>on that entry.</a:t>
                </a:r>
                <a:endParaRPr lang="en-US" altLang="zh-TW" sz="2800" b="1" dirty="0" smtClean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968470"/>
              </a:xfrm>
              <a:prstGeom prst="rect">
                <a:avLst/>
              </a:prstGeom>
              <a:blipFill>
                <a:blip r:embed="rId6"/>
                <a:stretch>
                  <a:fillRect l="-1043" t="-4403" b="-169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60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Quantum Heavy-Query-Learning </a:t>
            </a:r>
            <a:r>
              <a:rPr lang="en-US" altLang="zh-TW" dirty="0"/>
              <a:t>Attack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6786"/>
                <a:ext cx="10515600" cy="4867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Suppose the key is </a:t>
                </a:r>
                <a:r>
                  <a:rPr lang="en-US" altLang="zh-TW" b="1" dirty="0" smtClean="0"/>
                  <a:t>1-bit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b="1" dirty="0" smtClean="0"/>
                  <a:t>Eve’s attack: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Initialize an empty list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While(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 smtClean="0"/>
                  <a:t> is a quantum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dirty="0"/>
                  <a:t>- heavy query</a:t>
                </a:r>
                <a:r>
                  <a:rPr lang="en-US" altLang="zh-TW" dirty="0" smtClean="0"/>
                  <a:t>)</a:t>
                </a:r>
              </a:p>
              <a:p>
                <a:pPr marL="914400" lvl="1" indent="-457200"/>
                <a:r>
                  <a:rPr lang="en-US" altLang="zh-TW" sz="2800" dirty="0" smtClean="0"/>
                  <a:t>Query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b="1" dirty="0" smtClean="0"/>
                  <a:t>classically</a:t>
                </a:r>
                <a:r>
                  <a:rPr lang="en-US" altLang="zh-TW" sz="2800" dirty="0" smtClean="0"/>
                  <a:t> and get the answer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TW" sz="2800" dirty="0" smtClean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Update the </a:t>
                </a:r>
                <a:r>
                  <a:rPr lang="en-US" altLang="zh-TW" sz="2800" b="1" dirty="0" smtClean="0"/>
                  <a:t>purified view</a:t>
                </a:r>
                <a:r>
                  <a:rPr lang="en-US" altLang="zh-TW" sz="2800" dirty="0" smtClean="0"/>
                  <a:t> by computing the description of the </a:t>
                </a:r>
                <a:r>
                  <a:rPr lang="en-US" altLang="zh-TW" sz="2800" b="1" dirty="0" smtClean="0"/>
                  <a:t>post-measurement</a:t>
                </a:r>
                <a:r>
                  <a:rPr lang="en-US" altLang="zh-TW" sz="2800" dirty="0" smtClean="0"/>
                  <a:t> state corresponding to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 smtClean="0"/>
                  <a:t>.</a:t>
                </a:r>
                <a:endParaRPr lang="en-US" altLang="zh-TW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Output the </a:t>
                </a:r>
                <a:r>
                  <a:rPr lang="en-US" altLang="zh-TW" b="1" dirty="0" smtClean="0"/>
                  <a:t>more likely key bit</a:t>
                </a:r>
                <a:r>
                  <a:rPr lang="en-US" altLang="zh-TW" dirty="0" smtClean="0"/>
                  <a:t> in the purified view.</a:t>
                </a:r>
              </a:p>
              <a:p>
                <a:r>
                  <a:rPr lang="en-US" altLang="zh-TW" dirty="0" smtClean="0"/>
                  <a:t>By standard expectation arguments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dirty="0" smtClean="0"/>
                  <a:t> Eve’s </a:t>
                </a:r>
                <a:r>
                  <a:rPr lang="en-US" altLang="zh-TW" b="1" dirty="0" smtClean="0"/>
                  <a:t>query complexity</a:t>
                </a:r>
                <a:r>
                  <a:rPr lang="en-US" altLang="zh-TW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" name="內容版面配置區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6786"/>
                <a:ext cx="10515600" cy="4867999"/>
              </a:xfrm>
              <a:prstGeom prst="rect">
                <a:avLst/>
              </a:prstGeom>
              <a:blipFill>
                <a:blip r:embed="rId4"/>
                <a:stretch>
                  <a:fillRect l="-1217" t="-2003" b="-2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84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Polynomial </a:t>
            </a:r>
            <a:r>
              <a:rPr lang="en-US" altLang="zh-TW" dirty="0" smtClean="0"/>
              <a:t>Compatibility Conjecture (PCC)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3791"/>
                <a:ext cx="10912813" cy="1034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There exists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(⋅)=1/</m:t>
                    </m:r>
                    <m:r>
                      <m:rPr>
                        <m:sty m:val="p"/>
                      </m:rP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err="1"/>
                  <a:t>s.t.</a:t>
                </a:r>
                <a:r>
                  <a:rPr lang="en-US" altLang="zh-TW" dirty="0"/>
                  <a:t> for </a:t>
                </a:r>
                <a:r>
                  <a:rPr lang="en-US" altLang="zh-TW" dirty="0" smtClean="0"/>
                  <a:t>every non-negative </a:t>
                </a:r>
                <a:r>
                  <a:rPr lang="en-US" altLang="zh-TW" b="1" dirty="0" smtClean="0"/>
                  <a:t>integer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TW" dirty="0"/>
                  <a:t> 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and </a:t>
                </a:r>
                <a:r>
                  <a:rPr lang="en-US" altLang="zh-TW" b="1" dirty="0" smtClean="0"/>
                  <a:t>distributions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smtClean="0"/>
                  <a:t>and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over </a:t>
                </a:r>
                <a:r>
                  <a:rPr lang="en-US" altLang="zh-TW" b="1" dirty="0" smtClean="0"/>
                  <a:t>multilinear polynomials</a:t>
                </a:r>
                <a:r>
                  <a:rPr lang="en-US" altLang="zh-TW" dirty="0" smtClean="0"/>
                  <a:t>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3791"/>
                <a:ext cx="10912813" cy="1034704"/>
              </a:xfrm>
              <a:blipFill>
                <a:blip r:embed="rId4"/>
                <a:stretch>
                  <a:fillRect l="-1117" t="-10059" b="-13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打勾圖案】素材推薦：32款優質的打勾素材下載- 天天瘋後製-Crazy-Tutori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904" y="3676384"/>
            <a:ext cx="1024939" cy="10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838199" y="3122963"/>
                <a:ext cx="10515601" cy="281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TW" sz="2800" dirty="0" smtClean="0"/>
                  <a:t> </a:t>
                </a:r>
                <a:r>
                  <a:rPr lang="en-US" altLang="zh-TW" sz="2800" b="1" dirty="0" smtClean="0"/>
                  <a:t>low </a:t>
                </a:r>
                <a:r>
                  <a:rPr lang="en-US" altLang="zh-TW" sz="2800" b="1" dirty="0"/>
                  <a:t>average-influence</a:t>
                </a:r>
                <a:r>
                  <a:rPr lang="en-US" altLang="zh-TW" sz="2800" dirty="0"/>
                  <a:t>, i.e</a:t>
                </a:r>
                <a:r>
                  <a:rPr lang="en-US" altLang="zh-TW" sz="2800" dirty="0" smtClean="0"/>
                  <a:t>.,</a:t>
                </a:r>
                <a:endParaRPr lang="en-US" altLang="zh-TW" sz="28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TW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TW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], </m:t>
                    </m:r>
                    <m:sSub>
                      <m:sSubPr>
                        <m:ctrlP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sub>
                            <m:r>
                              <a:rPr lang="en-US" altLang="zh-TW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800" dirty="0" smtClean="0"/>
              </a:p>
              <a:p>
                <a:endParaRPr lang="en-US" altLang="zh-TW" sz="2800" dirty="0" smtClean="0"/>
              </a:p>
              <a:p>
                <a:r>
                  <a:rPr lang="en-US" altLang="zh-TW" sz="2800" dirty="0" smtClean="0"/>
                  <a:t>then </a:t>
                </a:r>
                <a:r>
                  <a:rPr lang="en-US" altLang="zh-TW" sz="2800" dirty="0"/>
                  <a:t>there </a:t>
                </a:r>
                <a:r>
                  <a:rPr lang="en-US" altLang="zh-TW" sz="2800" dirty="0" smtClean="0"/>
                  <a:t>exists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 smtClean="0"/>
                  <a:t>,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 smtClean="0"/>
                  <a:t> and  </a:t>
                </a:r>
                <a14:m>
                  <m:oMath xmlns:m="http://schemas.openxmlformats.org/officeDocument/2006/math">
                    <m:r>
                      <a:rPr lang="en-US" altLang="zh-TW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zh-TW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en-US" altLang="zh-TW" sz="2800" dirty="0" smtClean="0"/>
              </a:p>
              <a:p>
                <a:r>
                  <a:rPr lang="en-US" altLang="zh-TW" sz="2800" dirty="0" smtClean="0"/>
                  <a:t>s.t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TW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dirty="0" smtClean="0"/>
                  <a:t>We show that this would imply the success of our attack.</a:t>
                </a:r>
                <a:endParaRPr lang="en-US" altLang="zh-TW" sz="2800" dirty="0" smtClean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122963"/>
                <a:ext cx="10515601" cy="2813912"/>
              </a:xfrm>
              <a:prstGeom prst="rect">
                <a:avLst/>
              </a:prstGeom>
              <a:blipFill>
                <a:blip r:embed="rId6"/>
                <a:stretch>
                  <a:fillRect l="-1159" t="-2165" b="-5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277967" y="3492240"/>
                <a:ext cx="1448972" cy="11048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967" y="3492240"/>
                <a:ext cx="1448972" cy="11048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38198" y="2593289"/>
                <a:ext cx="27027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1. </a:t>
                </a:r>
                <a:r>
                  <a:rPr lang="en-US" altLang="zh-TW" sz="2800" b="1" dirty="0"/>
                  <a:t>o</a:t>
                </a:r>
                <a:r>
                  <a:rPr lang="en-US" altLang="zh-TW" sz="2800" b="1" dirty="0" smtClean="0"/>
                  <a:t>f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b="1" dirty="0" smtClean="0"/>
                  <a:t>degree</a:t>
                </a:r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593289"/>
                <a:ext cx="2702728" cy="523220"/>
              </a:xfrm>
              <a:prstGeom prst="rect">
                <a:avLst/>
              </a:prstGeom>
              <a:blipFill>
                <a:blip r:embed="rId8"/>
                <a:stretch>
                  <a:fillRect l="-4505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375025" y="2594739"/>
                <a:ext cx="54832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2. with </a:t>
                </a:r>
                <a:r>
                  <a:rPr lang="en-US" altLang="zh-TW" sz="2800" b="1" dirty="0"/>
                  <a:t>variables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025" y="2594739"/>
                <a:ext cx="5483296" cy="523220"/>
              </a:xfrm>
              <a:prstGeom prst="rect">
                <a:avLst/>
              </a:prstGeom>
              <a:blipFill>
                <a:blip r:embed="rId9"/>
                <a:stretch>
                  <a:fillRect l="-2336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8757920" y="2593289"/>
                <a:ext cx="3391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3. w</a:t>
                </a:r>
                <a:r>
                  <a:rPr lang="en-US" altLang="zh-TW" sz="2800" dirty="0" smtClean="0"/>
                  <a:t>ith </a:t>
                </a:r>
                <a:r>
                  <a:rPr lang="en-US" altLang="zh-TW" sz="2800" b="1" dirty="0" smtClean="0"/>
                  <a:t>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-norm</a:t>
                </a:r>
                <a:r>
                  <a:rPr lang="en-US" altLang="zh-TW" sz="2800" dirty="0"/>
                  <a:t>. 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920" y="2593289"/>
                <a:ext cx="3391121" cy="523220"/>
              </a:xfrm>
              <a:prstGeom prst="rect">
                <a:avLst/>
              </a:prstGeom>
              <a:blipFill>
                <a:blip r:embed="rId10"/>
                <a:stretch>
                  <a:fillRect l="-3777" t="-10465" r="-269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圖說文字 4"/>
              <p:cNvSpPr/>
              <p:nvPr/>
            </p:nvSpPr>
            <p:spPr>
              <a:xfrm>
                <a:off x="10204414" y="2019506"/>
                <a:ext cx="1887601" cy="1259175"/>
              </a:xfrm>
              <a:prstGeom prst="wedgeRectCallout">
                <a:avLst>
                  <a:gd name="adj1" fmla="val -47950"/>
                  <a:gd name="adj2" fmla="val 82820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/>
                    </a:solidFill>
                  </a:rPr>
                  <a:t>Eve’s query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圖說文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414" y="2019506"/>
                <a:ext cx="1887601" cy="1259175"/>
              </a:xfrm>
              <a:prstGeom prst="wedgeRectCallout">
                <a:avLst>
                  <a:gd name="adj1" fmla="val -47950"/>
                  <a:gd name="adj2" fmla="val 82820"/>
                </a:avLst>
              </a:prstGeom>
              <a:blipFill>
                <a:blip r:embed="rId11"/>
                <a:stretch>
                  <a:fillRect l="-5128" t="-6093" r="-96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圖說文字 7"/>
              <p:cNvSpPr/>
              <p:nvPr/>
            </p:nvSpPr>
            <p:spPr>
              <a:xfrm>
                <a:off x="10226636" y="2300355"/>
                <a:ext cx="1887601" cy="1259175"/>
              </a:xfrm>
              <a:prstGeom prst="wedgeRectCallout">
                <a:avLst>
                  <a:gd name="adj1" fmla="val -47950"/>
                  <a:gd name="adj2" fmla="val 82820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/>
                    </a:solidFill>
                  </a:rPr>
                  <a:t>Eve’s query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圖說文字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636" y="2300355"/>
                <a:ext cx="1887601" cy="1259175"/>
              </a:xfrm>
              <a:prstGeom prst="wedgeRectCallout">
                <a:avLst>
                  <a:gd name="adj1" fmla="val -47950"/>
                  <a:gd name="adj2" fmla="val 82820"/>
                </a:avLst>
              </a:prstGeom>
              <a:blipFill>
                <a:blip r:embed="rId12"/>
                <a:stretch>
                  <a:fillRect l="-5466" t="-6093" r="-96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973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3" grpId="0"/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Results</a:t>
            </a:r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758637" y="1479017"/>
            <a:ext cx="10375528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Result 3: We prove the conjecture with </a:t>
            </a:r>
            <a:r>
              <a:rPr lang="en-US" altLang="zh-TW" sz="3200" b="1" dirty="0" smtClean="0"/>
              <a:t>exponentially small</a:t>
            </a:r>
            <a:r>
              <a:rPr lang="en-US" altLang="zh-TW" sz="3200" dirty="0" smtClean="0"/>
              <a:t> influences.</a:t>
            </a:r>
            <a:endParaRPr lang="en-US" altLang="zh-TW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58637" y="2850992"/>
                <a:ext cx="10375528" cy="58477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/>
                  <a:t>Number of queries: Alice</a:t>
                </a:r>
                <a:r>
                  <a:rPr lang="en-US" altLang="zh-TW" sz="3200" dirty="0"/>
                  <a:t>,</a:t>
                </a:r>
                <a:r>
                  <a:rPr lang="en-US" altLang="zh-TW" sz="3200" dirty="0" smtClean="0"/>
                  <a:t> Bob: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TW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TW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sz="3200" dirty="0" smtClean="0"/>
                  <a:t> Eve: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TW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3200" dirty="0" smtClean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37" y="2850992"/>
                <a:ext cx="10375528" cy="584775"/>
              </a:xfrm>
              <a:prstGeom prst="rect">
                <a:avLst/>
              </a:prstGeom>
              <a:blipFill>
                <a:blip r:embed="rId4"/>
                <a:stretch>
                  <a:fillRect l="-1408" t="-11224" b="-326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758637" y="3824655"/>
            <a:ext cx="10375528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Breaking </a:t>
            </a:r>
            <a:r>
              <a:rPr lang="en-US" altLang="zh-TW" sz="3200" b="1" dirty="0"/>
              <a:t>every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KA with </a:t>
            </a:r>
            <a:r>
              <a:rPr lang="en-US" altLang="zh-TW" sz="3200" b="1" dirty="0" smtClean="0"/>
              <a:t>perfect completeness</a:t>
            </a:r>
            <a:r>
              <a:rPr lang="en-US" altLang="zh-TW" sz="3200" dirty="0" smtClean="0"/>
              <a:t> between </a:t>
            </a:r>
            <a:r>
              <a:rPr lang="en-US" altLang="zh-TW" sz="3200" b="1" dirty="0"/>
              <a:t>Quantum</a:t>
            </a:r>
            <a:r>
              <a:rPr lang="en-US" altLang="zh-TW" sz="3200" dirty="0"/>
              <a:t> Alice and </a:t>
            </a:r>
            <a:r>
              <a:rPr lang="en-US" altLang="zh-TW" sz="3200" b="1" dirty="0"/>
              <a:t>Quantum</a:t>
            </a:r>
            <a:r>
              <a:rPr lang="en-US" altLang="zh-TW" sz="3200" dirty="0"/>
              <a:t> Bob </a:t>
            </a:r>
            <a:r>
              <a:rPr lang="en-US" altLang="zh-TW" sz="3200" dirty="0" smtClean="0"/>
              <a:t>who both make </a:t>
            </a:r>
          </a:p>
          <a:p>
            <a:r>
              <a:rPr lang="en-US" altLang="zh-TW" sz="3200" dirty="0" smtClean="0"/>
              <a:t>a </a:t>
            </a:r>
            <a:r>
              <a:rPr lang="en-US" altLang="zh-TW" sz="3200" b="1" dirty="0" smtClean="0"/>
              <a:t>constant</a:t>
            </a:r>
            <a:r>
              <a:rPr lang="en-US" altLang="zh-TW" sz="3200" dirty="0" smtClean="0"/>
              <a:t> </a:t>
            </a:r>
            <a:r>
              <a:rPr lang="en-US" altLang="zh-TW" sz="3200" dirty="0"/>
              <a:t>number of </a:t>
            </a:r>
            <a:r>
              <a:rPr lang="en-US" altLang="zh-TW" sz="3200" dirty="0" smtClean="0"/>
              <a:t>queries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3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Our Results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35464" y="1590810"/>
            <a:ext cx="10375528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Result </a:t>
            </a:r>
            <a:r>
              <a:rPr lang="en-US" altLang="zh-TW" sz="3200" dirty="0"/>
              <a:t>4</a:t>
            </a:r>
            <a:r>
              <a:rPr lang="en-US" altLang="zh-TW" sz="3200" dirty="0" smtClean="0"/>
              <a:t>: If </a:t>
            </a:r>
            <a:r>
              <a:rPr lang="en-US" altLang="zh-TW" sz="3200" b="1" dirty="0"/>
              <a:t>Aaronson-</a:t>
            </a:r>
            <a:r>
              <a:rPr lang="en-US" altLang="zh-TW" sz="3200" b="1" dirty="0" err="1"/>
              <a:t>Ambainis</a:t>
            </a:r>
            <a:r>
              <a:rPr lang="en-US" altLang="zh-TW" sz="3200" b="1" dirty="0"/>
              <a:t> Conjecture</a:t>
            </a:r>
            <a:r>
              <a:rPr lang="en-US" altLang="zh-TW" sz="3200" dirty="0"/>
              <a:t> is </a:t>
            </a:r>
            <a:r>
              <a:rPr lang="en-US" altLang="zh-TW" sz="3200" b="1" dirty="0" smtClean="0"/>
              <a:t>false</a:t>
            </a:r>
            <a:r>
              <a:rPr lang="en-US" altLang="zh-TW" sz="3200" dirty="0" smtClean="0"/>
              <a:t>, then there </a:t>
            </a:r>
            <a:r>
              <a:rPr lang="en-US" altLang="zh-TW" sz="3200" b="1" dirty="0" smtClean="0"/>
              <a:t>exists </a:t>
            </a:r>
            <a:r>
              <a:rPr lang="en-US" altLang="zh-TW" sz="3200" dirty="0" smtClean="0"/>
              <a:t>a KA </a:t>
            </a:r>
            <a:r>
              <a:rPr lang="en-US" altLang="zh-TW" sz="3200" dirty="0"/>
              <a:t>with </a:t>
            </a:r>
            <a:r>
              <a:rPr lang="en-US" altLang="zh-TW" sz="3200" b="1" dirty="0"/>
              <a:t>imperfect</a:t>
            </a:r>
            <a:r>
              <a:rPr lang="en-US" altLang="zh-TW" sz="3200" dirty="0"/>
              <a:t> </a:t>
            </a:r>
            <a:r>
              <a:rPr lang="en-US" altLang="zh-TW" sz="3200" b="1" dirty="0"/>
              <a:t>completeness</a:t>
            </a:r>
            <a:r>
              <a:rPr lang="en-US" altLang="zh-TW" sz="3200" dirty="0"/>
              <a:t> against </a:t>
            </a:r>
            <a:r>
              <a:rPr lang="en-US" altLang="zh-TW" sz="3200" b="1" dirty="0"/>
              <a:t>classical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eavesdroppers.</a:t>
            </a:r>
            <a:endParaRPr lang="en-US" altLang="zh-TW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35463" y="3824655"/>
            <a:ext cx="10375529" cy="206210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If we want to obtain separations for KAs with </a:t>
            </a:r>
            <a:r>
              <a:rPr lang="en-US" altLang="zh-TW" sz="3200" b="1" dirty="0"/>
              <a:t>imperfect</a:t>
            </a:r>
            <a:r>
              <a:rPr lang="en-US" altLang="zh-TW" sz="3200" dirty="0"/>
              <a:t> </a:t>
            </a:r>
            <a:r>
              <a:rPr lang="en-US" altLang="zh-TW" sz="3200" b="1" dirty="0" smtClean="0"/>
              <a:t>completeness</a:t>
            </a:r>
            <a:r>
              <a:rPr lang="en-US" altLang="zh-TW" sz="3200" dirty="0" smtClean="0"/>
              <a:t>, then we have to either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/>
              <a:t>p</a:t>
            </a:r>
            <a:r>
              <a:rPr lang="en-US" altLang="zh-TW" sz="3200" dirty="0" smtClean="0"/>
              <a:t>rove </a:t>
            </a:r>
            <a:r>
              <a:rPr lang="en-US" altLang="zh-TW" sz="3200" dirty="0"/>
              <a:t>Aaronson-</a:t>
            </a:r>
            <a:r>
              <a:rPr lang="en-US" altLang="zh-TW" sz="3200" dirty="0" err="1"/>
              <a:t>Ambainis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Conjecture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/>
              <a:t>c</a:t>
            </a:r>
            <a:r>
              <a:rPr lang="en-US" altLang="zh-TW" sz="3200" dirty="0" smtClean="0"/>
              <a:t>onstruct an attack that makes </a:t>
            </a:r>
            <a:r>
              <a:rPr lang="en-US" altLang="zh-TW" sz="3200" b="1" dirty="0" smtClean="0"/>
              <a:t>quantum queries</a:t>
            </a:r>
            <a:r>
              <a:rPr lang="en-US" altLang="zh-TW" sz="3200" dirty="0" smtClean="0"/>
              <a:t>.</a:t>
            </a:r>
            <a:endParaRPr lang="en-US" altLang="zh-TW" sz="32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6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511661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Prove/Disprove our conjecture</a:t>
            </a:r>
          </a:p>
          <a:p>
            <a:r>
              <a:rPr lang="en-US" altLang="zh-TW" sz="3600" dirty="0" smtClean="0"/>
              <a:t>Construct an attack that makes </a:t>
            </a:r>
            <a:r>
              <a:rPr lang="en-US" altLang="zh-TW" sz="3600" b="1" dirty="0" smtClean="0"/>
              <a:t>quantum queries</a:t>
            </a:r>
          </a:p>
          <a:p>
            <a:r>
              <a:rPr lang="en-US" altLang="zh-TW" sz="3600" dirty="0" smtClean="0"/>
              <a:t>Prove </a:t>
            </a:r>
            <a:r>
              <a:rPr lang="en-US" altLang="zh-TW" sz="3600" dirty="0"/>
              <a:t>the impossibility </a:t>
            </a:r>
            <a:r>
              <a:rPr lang="en-US" altLang="zh-TW" sz="3600" dirty="0" smtClean="0"/>
              <a:t>of KAs </a:t>
            </a:r>
            <a:r>
              <a:rPr lang="en-US" altLang="zh-TW" sz="3600" dirty="0"/>
              <a:t>with </a:t>
            </a:r>
            <a:r>
              <a:rPr lang="en-US" altLang="zh-TW" sz="3600" b="1" dirty="0"/>
              <a:t>imperfect </a:t>
            </a:r>
            <a:r>
              <a:rPr lang="en-US" altLang="zh-TW" sz="3600" b="1" dirty="0" smtClean="0"/>
              <a:t>completeness</a:t>
            </a:r>
            <a:endParaRPr lang="en-US" altLang="zh-TW" sz="3600" b="1" dirty="0"/>
          </a:p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Open Problems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26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922033" y="2305706"/>
            <a:ext cx="9144000" cy="2387600"/>
          </a:xfrm>
        </p:spPr>
        <p:txBody>
          <a:bodyPr anchor="ctr"/>
          <a:lstStyle/>
          <a:p>
            <a:r>
              <a:rPr lang="en-US" altLang="zh-TW" dirty="0" smtClean="0"/>
              <a:t>Thanks for your attention.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22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Key Agreements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7332"/>
                <a:ext cx="10515600" cy="249638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Two-party </a:t>
                </a:r>
                <a:r>
                  <a:rPr lang="en-US" altLang="zh-TW" b="1" dirty="0" smtClean="0"/>
                  <a:t>interactive</a:t>
                </a:r>
                <a:r>
                  <a:rPr lang="en-US" altLang="zh-TW" dirty="0" smtClean="0"/>
                  <a:t> protocol</a:t>
                </a:r>
              </a:p>
              <a:p>
                <a:r>
                  <a:rPr lang="en-US" altLang="zh-TW" dirty="0" smtClean="0"/>
                  <a:t>Goal: </a:t>
                </a:r>
                <a:r>
                  <a:rPr lang="en-US" altLang="zh-TW" b="1" dirty="0" smtClean="0"/>
                  <a:t>share a secret key</a:t>
                </a:r>
                <a:r>
                  <a:rPr lang="en-US" altLang="zh-TW" dirty="0" smtClean="0"/>
                  <a:t> against </a:t>
                </a:r>
                <a:r>
                  <a:rPr lang="en-US" altLang="zh-TW" b="1" dirty="0" smtClean="0"/>
                  <a:t>eavesdroppers</a:t>
                </a:r>
              </a:p>
              <a:p>
                <a:r>
                  <a:rPr lang="en-US" altLang="zh-TW" dirty="0"/>
                  <a:t>Start with </a:t>
                </a:r>
                <a:r>
                  <a:rPr lang="en-US" altLang="zh-TW" b="1" dirty="0"/>
                  <a:t>private</a:t>
                </a:r>
                <a:r>
                  <a:rPr lang="en-US" altLang="zh-TW" dirty="0"/>
                  <a:t> </a:t>
                </a:r>
                <a:r>
                  <a:rPr lang="en-US" altLang="zh-TW" b="1" dirty="0"/>
                  <a:t>local</a:t>
                </a:r>
                <a:r>
                  <a:rPr lang="en-US" altLang="zh-TW" dirty="0"/>
                  <a:t> randomness: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r>
                  <a:rPr lang="en-US" altLang="zh-TW" dirty="0" smtClean="0"/>
                  <a:t>Finally, they output their own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7332"/>
                <a:ext cx="10515600" cy="2496383"/>
              </a:xfrm>
              <a:blipFill>
                <a:blip r:embed="rId4"/>
                <a:stretch>
                  <a:fillRect l="-1043" t="-41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76417" y="5643450"/>
                <a:ext cx="10239165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Def. We say a key agreement protocol is with </a:t>
                </a:r>
                <a:r>
                  <a:rPr lang="en-US" altLang="zh-TW" sz="2400" b="1" dirty="0" smtClean="0"/>
                  <a:t>perfect completeness</a:t>
                </a:r>
                <a:r>
                  <a:rPr lang="en-US" altLang="zh-TW" sz="2400" dirty="0" smtClean="0"/>
                  <a:t> if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1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400" dirty="0" smtClean="0"/>
                  <a:t>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17" y="5643450"/>
                <a:ext cx="10239165" cy="830997"/>
              </a:xfrm>
              <a:prstGeom prst="rect">
                <a:avLst/>
              </a:prstGeom>
              <a:blipFill>
                <a:blip r:embed="rId5"/>
                <a:stretch>
                  <a:fillRect l="-832" t="-5072"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/>
          <p:cNvGrpSpPr/>
          <p:nvPr/>
        </p:nvGrpSpPr>
        <p:grpSpPr>
          <a:xfrm>
            <a:off x="3409622" y="4020444"/>
            <a:ext cx="865761" cy="1313234"/>
            <a:chOff x="7081736" y="2684834"/>
            <a:chExt cx="865761" cy="1313234"/>
          </a:xfrm>
        </p:grpSpPr>
        <p:sp>
          <p:nvSpPr>
            <p:cNvPr id="23" name="等腰三角形 22"/>
            <p:cNvSpPr/>
            <p:nvPr/>
          </p:nvSpPr>
          <p:spPr>
            <a:xfrm>
              <a:off x="7130374" y="2918298"/>
              <a:ext cx="768486" cy="107977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7081736" y="2684834"/>
              <a:ext cx="865761" cy="8657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706002" y="3991259"/>
            <a:ext cx="865761" cy="1313234"/>
            <a:chOff x="7081736" y="2684834"/>
            <a:chExt cx="865761" cy="1313234"/>
          </a:xfrm>
          <a:solidFill>
            <a:schemeClr val="accent6"/>
          </a:solidFill>
        </p:grpSpPr>
        <p:sp>
          <p:nvSpPr>
            <p:cNvPr id="26" name="等腰三角形 25"/>
            <p:cNvSpPr/>
            <p:nvPr/>
          </p:nvSpPr>
          <p:spPr>
            <a:xfrm>
              <a:off x="7130374" y="2918298"/>
              <a:ext cx="768486" cy="107977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7081736" y="2684834"/>
              <a:ext cx="865761" cy="86576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8" name="直線單箭頭接點 27"/>
          <p:cNvCxnSpPr/>
          <p:nvPr/>
        </p:nvCxnSpPr>
        <p:spPr>
          <a:xfrm>
            <a:off x="4740691" y="4317133"/>
            <a:ext cx="24513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4727718" y="4683538"/>
            <a:ext cx="24513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4740691" y="5315840"/>
            <a:ext cx="24513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324005" y="4844228"/>
                <a:ext cx="14311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 smtClean="0"/>
                  <a:t>Transcript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005" y="4844228"/>
                <a:ext cx="1431161" cy="400110"/>
              </a:xfrm>
              <a:prstGeom prst="rect">
                <a:avLst/>
              </a:prstGeom>
              <a:blipFill>
                <a:blip r:embed="rId6"/>
                <a:stretch>
                  <a:fillRect l="-4255" t="-9231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970627" y="5119232"/>
                <a:ext cx="4078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627" y="5119232"/>
                <a:ext cx="407804" cy="369332"/>
              </a:xfrm>
              <a:prstGeom prst="rect">
                <a:avLst/>
              </a:prstGeom>
              <a:blipFill>
                <a:blip r:embed="rId9"/>
                <a:stretch>
                  <a:fillRect l="-16418" r="-746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9795668" y="5131174"/>
                <a:ext cx="4301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668" y="5131174"/>
                <a:ext cx="430181" cy="369332"/>
              </a:xfrm>
              <a:prstGeom prst="rect">
                <a:avLst/>
              </a:prstGeom>
              <a:blipFill>
                <a:blip r:embed="rId10"/>
                <a:stretch>
                  <a:fillRect l="-17143" r="-571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77434" y="4065132"/>
                <a:ext cx="5925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434" y="4065132"/>
                <a:ext cx="592598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9633251" y="4078908"/>
                <a:ext cx="6149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251" y="4078908"/>
                <a:ext cx="614976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/>
          <p:cNvCxnSpPr/>
          <p:nvPr/>
        </p:nvCxnSpPr>
        <p:spPr>
          <a:xfrm>
            <a:off x="8841603" y="5303898"/>
            <a:ext cx="75726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>
            <a:off x="8875989" y="4295964"/>
            <a:ext cx="75726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H="1">
            <a:off x="2526544" y="5303898"/>
            <a:ext cx="75726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2526544" y="4317133"/>
            <a:ext cx="75726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449510" y="3523439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Alice</a:t>
            </a:r>
            <a:endParaRPr lang="zh-TW" altLang="en-US" sz="2800" dirty="0"/>
          </a:p>
        </p:txBody>
      </p:sp>
      <p:sp>
        <p:nvSpPr>
          <p:cNvPr id="37" name="矩形 36"/>
          <p:cNvSpPr/>
          <p:nvPr/>
        </p:nvSpPr>
        <p:spPr>
          <a:xfrm>
            <a:off x="7754640" y="3523439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Bob</a:t>
            </a: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5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  <p:bldP spid="32" grpId="0"/>
      <p:bldP spid="33" grpId="0"/>
      <p:bldP spid="4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1224099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Random Oracles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Key Agreements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1224099" cy="1325563"/>
              </a:xfrm>
              <a:blipFill>
                <a:blip r:embed="rId4"/>
                <a:stretch>
                  <a:fillRect l="-21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591733"/>
                <a:ext cx="11520431" cy="1521118"/>
              </a:xfrm>
            </p:spPr>
            <p:txBody>
              <a:bodyPr>
                <a:noAutofit/>
              </a:bodyPr>
              <a:lstStyle/>
              <a:p>
                <a:r>
                  <a:rPr lang="en-US" altLang="zh-TW" dirty="0" err="1" smtClean="0"/>
                  <a:t>Impagliazzo</a:t>
                </a:r>
                <a:r>
                  <a:rPr lang="en-US" altLang="zh-TW" dirty="0" smtClean="0"/>
                  <a:t> and </a:t>
                </a:r>
                <a:r>
                  <a:rPr lang="en-US" altLang="zh-TW" dirty="0" err="1" smtClean="0"/>
                  <a:t>Rudich</a:t>
                </a:r>
                <a:r>
                  <a:rPr lang="en-US" altLang="zh-TW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altLang="zh-TW" dirty="0" smtClean="0"/>
                  <a:t>(STOC ‘89)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 marL="0" indent="0" algn="ctr">
                  <a:buNone/>
                </a:pPr>
                <a:r>
                  <a:rPr lang="en-US" altLang="zh-TW" dirty="0"/>
                  <a:t>We </a:t>
                </a:r>
                <a:r>
                  <a:rPr lang="en-US" altLang="zh-TW" b="1" dirty="0"/>
                  <a:t>cannot</a:t>
                </a:r>
                <a:r>
                  <a:rPr lang="en-US" altLang="zh-TW" dirty="0"/>
                  <a:t> use RO to get </a:t>
                </a:r>
                <a:r>
                  <a:rPr lang="en-US" altLang="zh-TW" dirty="0" smtClean="0"/>
                  <a:t>KA</a:t>
                </a:r>
                <a:r>
                  <a:rPr lang="en-US" altLang="zh-TW" dirty="0" smtClean="0"/>
                  <a:t>! (RO is the </a:t>
                </a:r>
                <a:r>
                  <a:rPr lang="en-US" altLang="zh-TW" b="1" dirty="0" smtClean="0"/>
                  <a:t>only</a:t>
                </a:r>
                <a:r>
                  <a:rPr lang="en-US" altLang="zh-TW" dirty="0" smtClean="0"/>
                  <a:t> assumption)</a:t>
                </a:r>
                <a:endParaRPr lang="en-US" altLang="zh-TW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altLang="zh-TW" b="0" i="1" smtClean="0">
                        <a:latin typeface="Cambria Math" panose="02040503050406030204" pitchFamily="18" charset="0"/>
                      </a:rPr>
                      <m:t>KA</m:t>
                    </m:r>
                  </m:oMath>
                </a14:m>
                <a:r>
                  <a:rPr lang="en-US" altLang="zh-TW" dirty="0" smtClean="0"/>
                  <a:t> in which Alice</a:t>
                </a:r>
                <a:r>
                  <a:rPr lang="en-US" altLang="zh-TW" dirty="0"/>
                  <a:t>, Bob: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queries</a:t>
                </a:r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TW" dirty="0"/>
                  <a:t>Eve: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queries</a:t>
                </a:r>
              </a:p>
              <a:p>
                <a:pPr marL="0" indent="0" algn="ctr">
                  <a:buNone/>
                </a:pP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591733"/>
                <a:ext cx="11520431" cy="1521118"/>
              </a:xfrm>
              <a:blipFill>
                <a:blip r:embed="rId5"/>
                <a:stretch>
                  <a:fillRect l="-952" t="-6400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圓角矩形 32"/>
          <p:cNvSpPr/>
          <p:nvPr/>
        </p:nvSpPr>
        <p:spPr>
          <a:xfrm>
            <a:off x="1106969" y="3776538"/>
            <a:ext cx="10160000" cy="10498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chemeClr val="tx1"/>
                </a:solidFill>
              </a:rPr>
              <a:t>What if we allow the parties to use </a:t>
            </a:r>
            <a:r>
              <a:rPr lang="en-US" altLang="zh-TW" sz="3200" b="1" dirty="0">
                <a:solidFill>
                  <a:schemeClr val="tx1"/>
                </a:solidFill>
              </a:rPr>
              <a:t>quantum computation</a:t>
            </a:r>
            <a:r>
              <a:rPr lang="en-US" altLang="zh-TW" sz="3200" dirty="0">
                <a:solidFill>
                  <a:schemeClr val="tx1"/>
                </a:solidFill>
              </a:rPr>
              <a:t>?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1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1224099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Quantum communication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dirty="0" smtClean="0"/>
                  <a:t>Key Agreements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1224099" cy="1325563"/>
              </a:xfrm>
              <a:blipFill>
                <a:blip r:embed="rId4"/>
                <a:stretch>
                  <a:fillRect l="-21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6"/>
            <a:ext cx="10337800" cy="1349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(Bennett-Brassard</a:t>
            </a:r>
            <a:r>
              <a:rPr lang="en-US" altLang="zh-TW" sz="3200" dirty="0" smtClean="0">
                <a:solidFill>
                  <a:schemeClr val="accent5"/>
                </a:solidFill>
              </a:rPr>
              <a:t> </a:t>
            </a:r>
            <a:r>
              <a:rPr lang="en-US" altLang="zh-TW" sz="3200" dirty="0" smtClean="0"/>
              <a:t>1984)</a:t>
            </a:r>
            <a:r>
              <a:rPr lang="en-US" altLang="zh-TW" sz="3200" dirty="0" smtClean="0">
                <a:solidFill>
                  <a:schemeClr val="tx1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altLang="zh-TW" sz="3200" dirty="0" smtClean="0"/>
              <a:t>Quantum communication gives us unconditional secure KAs.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3200" dirty="0"/>
          </a:p>
        </p:txBody>
      </p:sp>
      <p:sp>
        <p:nvSpPr>
          <p:cNvPr id="33" name="圓角矩形 32"/>
          <p:cNvSpPr/>
          <p:nvPr/>
        </p:nvSpPr>
        <p:spPr>
          <a:xfrm>
            <a:off x="990595" y="3098794"/>
            <a:ext cx="10160000" cy="104986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chemeClr val="tx1"/>
                </a:solidFill>
              </a:rPr>
              <a:t>What if </a:t>
            </a:r>
            <a:r>
              <a:rPr lang="en-US" altLang="zh-TW" sz="3200" dirty="0" smtClean="0">
                <a:solidFill>
                  <a:schemeClr val="tx1"/>
                </a:solidFill>
              </a:rPr>
              <a:t>the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communication </a:t>
            </a:r>
            <a:r>
              <a:rPr lang="en-US" altLang="zh-TW" sz="3200" dirty="0" smtClean="0">
                <a:solidFill>
                  <a:schemeClr val="tx1"/>
                </a:solidFill>
              </a:rPr>
              <a:t>is still </a:t>
            </a:r>
            <a:r>
              <a:rPr lang="en-US" altLang="zh-TW" sz="3200" b="1" dirty="0">
                <a:solidFill>
                  <a:schemeClr val="tx1"/>
                </a:solidFill>
              </a:rPr>
              <a:t>classical </a:t>
            </a:r>
            <a:r>
              <a:rPr lang="en-US" altLang="zh-TW" sz="3200" dirty="0" smtClean="0">
                <a:solidFill>
                  <a:schemeClr val="tx1"/>
                </a:solidFill>
              </a:rPr>
              <a:t>?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927100" y="4541295"/>
            <a:ext cx="10160000" cy="166477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chemeClr val="tx1"/>
                </a:solidFill>
              </a:rPr>
              <a:t>Can </a:t>
            </a:r>
            <a:r>
              <a:rPr lang="en-US" altLang="zh-TW" sz="3200" b="1" dirty="0">
                <a:solidFill>
                  <a:schemeClr val="tx1"/>
                </a:solidFill>
              </a:rPr>
              <a:t>quantum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computation </a:t>
            </a:r>
            <a:r>
              <a:rPr lang="en-US" altLang="zh-TW" sz="3200" dirty="0" smtClean="0">
                <a:solidFill>
                  <a:schemeClr val="tx1"/>
                </a:solidFill>
              </a:rPr>
              <a:t>+ a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random </a:t>
            </a:r>
            <a:r>
              <a:rPr lang="en-US" altLang="zh-TW" sz="3200" b="1" dirty="0">
                <a:solidFill>
                  <a:schemeClr val="tx1"/>
                </a:solidFill>
              </a:rPr>
              <a:t>oracle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</a:rPr>
              <a:t>+ </a:t>
            </a:r>
            <a:r>
              <a:rPr lang="en-US" altLang="zh-TW" sz="3200" b="1" dirty="0">
                <a:solidFill>
                  <a:schemeClr val="tx1"/>
                </a:solidFill>
              </a:rPr>
              <a:t>classical communication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</a:rPr>
              <a:t>give </a:t>
            </a:r>
            <a:r>
              <a:rPr lang="en-US" altLang="zh-TW" sz="3200" dirty="0">
                <a:solidFill>
                  <a:schemeClr val="tx1"/>
                </a:solidFill>
              </a:rPr>
              <a:t>us 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key agreements</a:t>
            </a:r>
            <a:r>
              <a:rPr lang="en-US" altLang="zh-TW" sz="3200" dirty="0" smtClean="0">
                <a:solidFill>
                  <a:schemeClr val="tx1"/>
                </a:solidFill>
              </a:rPr>
              <a:t>?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3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6821" cy="13255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Quantum Random </a:t>
            </a:r>
            <a:r>
              <a:rPr lang="en-US" altLang="zh-TW" dirty="0"/>
              <a:t>Oracle </a:t>
            </a:r>
            <a:r>
              <a:rPr lang="en-US" altLang="zh-TW" dirty="0" smtClean="0"/>
              <a:t>Model (QROM)</a:t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altLang="zh-TW" sz="2800" dirty="0" err="1" smtClean="0">
                <a:solidFill>
                  <a:schemeClr val="accent5"/>
                </a:solidFill>
                <a:latin typeface="+mn-lt"/>
              </a:rPr>
              <a:t>Boneh</a:t>
            </a:r>
            <a:r>
              <a:rPr lang="en-US" altLang="zh-TW" sz="2800" dirty="0" smtClean="0">
                <a:solidFill>
                  <a:schemeClr val="accent5"/>
                </a:solidFill>
                <a:latin typeface="+mn-lt"/>
              </a:rPr>
              <a:t> et.al, ASIACRYPT ’11]</a:t>
            </a:r>
            <a:endParaRPr lang="zh-TW" altLang="en-US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1583334"/>
            <a:ext cx="10515600" cy="1694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/>
          </a:p>
        </p:txBody>
      </p:sp>
      <p:grpSp>
        <p:nvGrpSpPr>
          <p:cNvPr id="4" name="群組 3"/>
          <p:cNvGrpSpPr/>
          <p:nvPr/>
        </p:nvGrpSpPr>
        <p:grpSpPr>
          <a:xfrm>
            <a:off x="3135908" y="3670512"/>
            <a:ext cx="4965224" cy="2338621"/>
            <a:chOff x="2324971" y="3358905"/>
            <a:chExt cx="6534920" cy="3253342"/>
          </a:xfrm>
        </p:grpSpPr>
        <p:grpSp>
          <p:nvGrpSpPr>
            <p:cNvPr id="43" name="群組 42"/>
            <p:cNvGrpSpPr/>
            <p:nvPr/>
          </p:nvGrpSpPr>
          <p:grpSpPr>
            <a:xfrm>
              <a:off x="3697750" y="5299013"/>
              <a:ext cx="865761" cy="1313234"/>
              <a:chOff x="7081736" y="2684834"/>
              <a:chExt cx="865761" cy="1313234"/>
            </a:xfrm>
          </p:grpSpPr>
          <p:sp>
            <p:nvSpPr>
              <p:cNvPr id="44" name="等腰三角形 43"/>
              <p:cNvSpPr/>
              <p:nvPr/>
            </p:nvSpPr>
            <p:spPr>
              <a:xfrm>
                <a:off x="7130374" y="2918298"/>
                <a:ext cx="768486" cy="107977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橢圓 44"/>
              <p:cNvSpPr/>
              <p:nvPr/>
            </p:nvSpPr>
            <p:spPr>
              <a:xfrm>
                <a:off x="7081736" y="2684834"/>
                <a:ext cx="865761" cy="8657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6" name="群組 45"/>
            <p:cNvGrpSpPr/>
            <p:nvPr/>
          </p:nvGrpSpPr>
          <p:grpSpPr>
            <a:xfrm>
              <a:off x="7994130" y="5269828"/>
              <a:ext cx="865761" cy="1313234"/>
              <a:chOff x="7081736" y="2684834"/>
              <a:chExt cx="865761" cy="1313234"/>
            </a:xfrm>
            <a:solidFill>
              <a:schemeClr val="accent6"/>
            </a:solidFill>
          </p:grpSpPr>
          <p:sp>
            <p:nvSpPr>
              <p:cNvPr id="47" name="等腰三角形 46"/>
              <p:cNvSpPr/>
              <p:nvPr/>
            </p:nvSpPr>
            <p:spPr>
              <a:xfrm>
                <a:off x="7130374" y="2918298"/>
                <a:ext cx="768486" cy="107977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7081736" y="2684834"/>
                <a:ext cx="865761" cy="86576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49" name="直線單箭頭接點 48"/>
            <p:cNvCxnSpPr/>
            <p:nvPr/>
          </p:nvCxnSpPr>
          <p:spPr>
            <a:xfrm>
              <a:off x="5028819" y="5595702"/>
              <a:ext cx="24513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/>
            <p:nvPr/>
          </p:nvCxnSpPr>
          <p:spPr>
            <a:xfrm flipH="1">
              <a:off x="5015846" y="5962107"/>
              <a:ext cx="24513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/>
            <p:nvPr/>
          </p:nvCxnSpPr>
          <p:spPr>
            <a:xfrm>
              <a:off x="5028819" y="6594409"/>
              <a:ext cx="24513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/>
                <p:cNvSpPr/>
                <p:nvPr/>
              </p:nvSpPr>
              <p:spPr>
                <a:xfrm>
                  <a:off x="5208783" y="5952370"/>
                  <a:ext cx="2206233" cy="6422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2400" dirty="0"/>
                    <a:t>T</a:t>
                  </a:r>
                  <a:r>
                    <a:rPr lang="en-US" altLang="zh-TW" sz="2400" dirty="0" smtClean="0"/>
                    <a:t>ranscript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2" name="矩形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8783" y="5952370"/>
                  <a:ext cx="2206233" cy="642239"/>
                </a:xfrm>
                <a:prstGeom prst="rect">
                  <a:avLst/>
                </a:prstGeom>
                <a:blipFill>
                  <a:blip r:embed="rId4"/>
                  <a:stretch>
                    <a:fillRect l="-5455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群組 52"/>
            <p:cNvGrpSpPr/>
            <p:nvPr/>
          </p:nvGrpSpPr>
          <p:grpSpPr>
            <a:xfrm rot="19123193">
              <a:off x="4446647" y="4644296"/>
              <a:ext cx="1572953" cy="238221"/>
              <a:chOff x="4229905" y="2772365"/>
              <a:chExt cx="2464343" cy="366405"/>
            </a:xfrm>
          </p:grpSpPr>
          <p:cxnSp>
            <p:nvCxnSpPr>
              <p:cNvPr id="54" name="直線單箭頭接點 53"/>
              <p:cNvCxnSpPr/>
              <p:nvPr/>
            </p:nvCxnSpPr>
            <p:spPr>
              <a:xfrm>
                <a:off x="4242878" y="2772365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單箭頭接點 54"/>
              <p:cNvCxnSpPr/>
              <p:nvPr/>
            </p:nvCxnSpPr>
            <p:spPr>
              <a:xfrm flipH="1">
                <a:off x="4229905" y="3138770"/>
                <a:ext cx="2451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直線單箭頭接點 55"/>
            <p:cNvCxnSpPr/>
            <p:nvPr/>
          </p:nvCxnSpPr>
          <p:spPr>
            <a:xfrm flipH="1" flipV="1">
              <a:off x="6812067" y="4072709"/>
              <a:ext cx="1180796" cy="117570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/>
            <p:nvPr/>
          </p:nvCxnSpPr>
          <p:spPr>
            <a:xfrm>
              <a:off x="6661125" y="4298198"/>
              <a:ext cx="1132159" cy="11973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圓角矩形 57"/>
            <p:cNvSpPr/>
            <p:nvPr/>
          </p:nvSpPr>
          <p:spPr>
            <a:xfrm>
              <a:off x="5856639" y="3432412"/>
              <a:ext cx="844364" cy="77354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827160" y="3358905"/>
              <a:ext cx="969230" cy="899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600" dirty="0" smtClean="0"/>
                <a:t>RO</a:t>
              </a:r>
              <a:endParaRPr lang="zh-TW" altLang="en-US" sz="3600" dirty="0"/>
            </a:p>
          </p:txBody>
        </p:sp>
        <p:grpSp>
          <p:nvGrpSpPr>
            <p:cNvPr id="62" name="群組 61"/>
            <p:cNvGrpSpPr/>
            <p:nvPr/>
          </p:nvGrpSpPr>
          <p:grpSpPr>
            <a:xfrm>
              <a:off x="2324971" y="3466133"/>
              <a:ext cx="865761" cy="1313234"/>
              <a:chOff x="7081736" y="2684834"/>
              <a:chExt cx="865761" cy="1313234"/>
            </a:xfrm>
            <a:solidFill>
              <a:srgbClr val="FF0000"/>
            </a:solidFill>
          </p:grpSpPr>
          <p:sp>
            <p:nvSpPr>
              <p:cNvPr id="63" name="等腰三角形 62"/>
              <p:cNvSpPr/>
              <p:nvPr/>
            </p:nvSpPr>
            <p:spPr>
              <a:xfrm>
                <a:off x="7130374" y="2918298"/>
                <a:ext cx="768486" cy="107977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橢圓 63"/>
              <p:cNvSpPr/>
              <p:nvPr/>
            </p:nvSpPr>
            <p:spPr>
              <a:xfrm>
                <a:off x="7081736" y="2684834"/>
                <a:ext cx="865761" cy="86576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65" name="直線單箭頭接點 64"/>
            <p:cNvCxnSpPr/>
            <p:nvPr/>
          </p:nvCxnSpPr>
          <p:spPr>
            <a:xfrm>
              <a:off x="3395444" y="3725664"/>
              <a:ext cx="21600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/>
            <p:nvPr/>
          </p:nvCxnSpPr>
          <p:spPr>
            <a:xfrm flipH="1">
              <a:off x="3382471" y="3941457"/>
              <a:ext cx="21600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" name="文字方塊 2"/>
            <p:cNvSpPr txBox="1"/>
            <p:nvPr/>
          </p:nvSpPr>
          <p:spPr>
            <a:xfrm>
              <a:off x="2438548" y="4848569"/>
              <a:ext cx="6873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Eve</a:t>
              </a:r>
              <a:endParaRPr lang="zh-TW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337800" cy="2601076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3200" dirty="0" smtClean="0"/>
                  <a:t>QROM = regular ROM + query/answer </a:t>
                </a:r>
                <a:r>
                  <a:rPr lang="en-US" altLang="zh-TW" sz="3200" b="1" dirty="0" smtClean="0"/>
                  <a:t>in superposition</a:t>
                </a:r>
              </a:p>
              <a:p>
                <a:pPr marL="0" indent="0" algn="ctr">
                  <a:buNone/>
                </a:pPr>
                <a:r>
                  <a:rPr lang="en-US" altLang="zh-TW" sz="32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↦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altLang="zh-TW" sz="3200" dirty="0" smtClean="0"/>
              </a:p>
            </p:txBody>
          </p:sp>
        </mc:Choice>
        <mc:Fallback xmlns="">
          <p:sp>
            <p:nvSpPr>
              <p:cNvPr id="28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337800" cy="2601076"/>
              </a:xfrm>
              <a:blipFill>
                <a:blip r:embed="rId5"/>
                <a:stretch>
                  <a:fillRect l="-1357" t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7037291" y="4222455"/>
            <a:ext cx="910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query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329118" y="5425864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Alice</a:t>
            </a:r>
            <a:endParaRPr lang="zh-TW" altLang="en-US" sz="2800" dirty="0"/>
          </a:p>
        </p:txBody>
      </p:sp>
      <p:sp>
        <p:nvSpPr>
          <p:cNvPr id="32" name="矩形 31"/>
          <p:cNvSpPr/>
          <p:nvPr/>
        </p:nvSpPr>
        <p:spPr>
          <a:xfrm>
            <a:off x="8104332" y="5417394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Bob</a:t>
            </a: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9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Main Question: Quantum Impagliazzo-Rudich results?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5316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3200" dirty="0" err="1" smtClean="0">
                    <a:solidFill>
                      <a:schemeClr val="tx1"/>
                    </a:solidFill>
                  </a:rPr>
                  <a:t>Hosoyamada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-Yamakawa (Best Paper </a:t>
                </a:r>
                <a:r>
                  <a:rPr lang="en-US" altLang="zh-TW" sz="3200" dirty="0" smtClean="0"/>
                  <a:t>A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ward, ASIACRYPT ’20)</a:t>
                </a:r>
              </a:p>
              <a:p>
                <a:pPr marL="0" indent="0">
                  <a:buNone/>
                </a:pPr>
                <a:r>
                  <a:rPr lang="en-US" altLang="zh-TW" sz="3200" b="1" dirty="0" smtClean="0">
                    <a:solidFill>
                      <a:schemeClr val="tx1"/>
                    </a:solidFill>
                  </a:rPr>
                  <a:t>Question:</a:t>
                </a:r>
              </a:p>
              <a:p>
                <a:pPr marL="0" indent="0">
                  <a:buNone/>
                </a:pPr>
                <a:r>
                  <a:rPr lang="en-US" altLang="zh-TW" sz="3200" dirty="0" smtClean="0">
                    <a:solidFill>
                      <a:schemeClr val="tx1"/>
                    </a:solidFill>
                  </a:rPr>
                  <a:t>Does there exist a KA where Alice and Bob can</a:t>
                </a:r>
              </a:p>
              <a:p>
                <a:pPr marL="0" indent="0">
                  <a:buNone/>
                </a:pPr>
                <a:r>
                  <a:rPr lang="en-US" altLang="zh-TW" sz="3200" dirty="0" smtClean="0">
                    <a:solidFill>
                      <a:schemeClr val="tx1"/>
                    </a:solidFill>
                  </a:rPr>
                  <a:t>1.</a:t>
                </a:r>
                <a:r>
                  <a:rPr lang="en-US" altLang="zh-TW" sz="3200" dirty="0"/>
                  <a:t> o</a:t>
                </a:r>
                <a:r>
                  <a:rPr lang="en-US" altLang="zh-TW" sz="3200" dirty="0" smtClean="0"/>
                  <a:t>nly do </a:t>
                </a:r>
                <a:r>
                  <a:rPr lang="en-US" altLang="zh-TW" sz="3200" b="1" dirty="0" smtClean="0"/>
                  <a:t>c</a:t>
                </a:r>
                <a:r>
                  <a:rPr lang="en-US" altLang="zh-TW" sz="3200" b="1" dirty="0" smtClean="0">
                    <a:solidFill>
                      <a:schemeClr val="tx1"/>
                    </a:solidFill>
                  </a:rPr>
                  <a:t>lassical communication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TW" sz="3200" dirty="0" smtClean="0">
                    <a:solidFill>
                      <a:schemeClr val="tx1"/>
                    </a:solidFill>
                  </a:rPr>
                  <a:t>2. </a:t>
                </a:r>
                <a:r>
                  <a:rPr lang="en-US" altLang="zh-TW" sz="3200" dirty="0"/>
                  <a:t>p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erform </a:t>
                </a:r>
                <a:r>
                  <a:rPr lang="en-US" altLang="zh-TW" sz="3200" b="1" dirty="0" smtClean="0"/>
                  <a:t>l</a:t>
                </a:r>
                <a:r>
                  <a:rPr lang="en-US" altLang="zh-TW" sz="3200" b="1" dirty="0" smtClean="0">
                    <a:solidFill>
                      <a:schemeClr val="tx1"/>
                    </a:solidFill>
                  </a:rPr>
                  <a:t>ocal quantum computation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TW" sz="3200" dirty="0" smtClean="0">
                    <a:solidFill>
                      <a:schemeClr val="tx1"/>
                    </a:solidFill>
                  </a:rPr>
                  <a:t>3. </a:t>
                </a:r>
                <a:r>
                  <a:rPr lang="en-US" altLang="zh-TW" sz="3200" dirty="0"/>
                  <a:t>m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ake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zh-TW" sz="3200" dirty="0"/>
                  <a:t> </a:t>
                </a:r>
                <a:r>
                  <a:rPr lang="en-US" altLang="zh-TW" sz="3200" b="1" dirty="0"/>
                  <a:t>quantum queries</a:t>
                </a:r>
                <a:r>
                  <a:rPr lang="en-US" altLang="zh-TW" sz="3200" dirty="0"/>
                  <a:t> to </a:t>
                </a:r>
                <a:r>
                  <a:rPr lang="en-US" altLang="zh-TW" sz="3200" dirty="0" smtClean="0"/>
                  <a:t>the </a:t>
                </a:r>
                <a:r>
                  <a:rPr lang="en-US" altLang="zh-TW" sz="3200" b="1" dirty="0" smtClean="0"/>
                  <a:t>random </a:t>
                </a:r>
                <a:r>
                  <a:rPr lang="en-US" altLang="zh-TW" sz="3200" b="1" dirty="0"/>
                  <a:t>oracle</a:t>
                </a:r>
                <a:r>
                  <a:rPr lang="en-US" altLang="zh-TW" sz="3200" dirty="0"/>
                  <a:t> </a:t>
                </a:r>
                <a:r>
                  <a:rPr lang="en-US" altLang="zh-TW" sz="3200" dirty="0" smtClean="0"/>
                  <a:t>but every eavesdropper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 needs </a:t>
                </a:r>
                <a:r>
                  <a:rPr lang="en-US" altLang="zh-TW" sz="3200" dirty="0">
                    <a:solidFill>
                      <a:schemeClr val="tx1"/>
                    </a:solidFill>
                  </a:rPr>
                  <a:t>a </a:t>
                </a:r>
                <a:r>
                  <a:rPr lang="en-US" altLang="zh-TW" sz="3200" b="1" dirty="0">
                    <a:solidFill>
                      <a:schemeClr val="tx1"/>
                    </a:solidFill>
                  </a:rPr>
                  <a:t>super-polynomial</a:t>
                </a:r>
                <a:r>
                  <a:rPr lang="en-US" altLang="zh-TW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altLang="zh-TW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altLang="zh-TW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sz="3200" dirty="0" smtClean="0">
                    <a:solidFill>
                      <a:schemeClr val="tx1"/>
                    </a:solidFill>
                  </a:rPr>
                  <a:t> number </a:t>
                </a:r>
                <a:r>
                  <a:rPr lang="en-US" altLang="zh-TW" sz="3200" dirty="0">
                    <a:solidFill>
                      <a:schemeClr val="tx1"/>
                    </a:solidFill>
                  </a:rPr>
                  <a:t>of queries to ﬁnd the </a:t>
                </a:r>
                <a:r>
                  <a:rPr lang="en-US" altLang="zh-TW" sz="3200" dirty="0" smtClean="0">
                    <a:solidFill>
                      <a:schemeClr val="tx1"/>
                    </a:solidFill>
                  </a:rPr>
                  <a:t>key.</a:t>
                </a:r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53165" cy="4351338"/>
              </a:xfrm>
              <a:blipFill>
                <a:blip r:embed="rId3"/>
                <a:stretch>
                  <a:fillRect l="-1417" t="-2941" b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7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 Results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750826" cy="44862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Suppose Alice </a:t>
                </a:r>
                <a:r>
                  <a:rPr lang="en-US" altLang="zh-TW" dirty="0"/>
                  <a:t>and Bob both make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queries: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 </a:t>
                </a:r>
                <a:r>
                  <a:rPr lang="en-US" altLang="zh-TW" dirty="0" smtClean="0">
                    <a:solidFill>
                      <a:schemeClr val="accent6"/>
                    </a:solidFill>
                  </a:rPr>
                  <a:t>Classical</a:t>
                </a:r>
                <a:r>
                  <a:rPr lang="en-US" altLang="zh-TW" dirty="0" smtClean="0"/>
                  <a:t> Alice + </a:t>
                </a:r>
                <a:r>
                  <a:rPr lang="en-US" altLang="zh-TW" dirty="0" smtClean="0">
                    <a:solidFill>
                      <a:srgbClr val="0070C0"/>
                    </a:solidFill>
                  </a:rPr>
                  <a:t>Quantum</a:t>
                </a:r>
                <a:r>
                  <a:rPr lang="en-US" altLang="zh-TW" dirty="0" smtClean="0"/>
                  <a:t> Bob: 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- We construct an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b="1" dirty="0" smtClean="0"/>
                  <a:t>-query attack </a:t>
                </a:r>
                <a:r>
                  <a:rPr lang="en-US" altLang="zh-TW" dirty="0" smtClean="0"/>
                  <a:t>on every KA in QROM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zh-TW" dirty="0" smtClean="0"/>
                  <a:t> </a:t>
                </a:r>
                <a:r>
                  <a:rPr lang="en-US" altLang="zh-TW" dirty="0" smtClean="0">
                    <a:solidFill>
                      <a:srgbClr val="0070C0"/>
                    </a:solidFill>
                  </a:rPr>
                  <a:t>Quantum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Alice + 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Quantum</a:t>
                </a:r>
                <a:r>
                  <a:rPr lang="en-US" altLang="zh-TW" dirty="0"/>
                  <a:t> Bob: 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- We propose a parametrized conjecture that would imply an </a:t>
                </a:r>
                <a14:m>
                  <m:oMath xmlns:m="http://schemas.openxmlformats.org/officeDocument/2006/math">
                    <m:r>
                      <a:rPr lang="en-US" altLang="zh-TW" b="1" i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TW" b="1" dirty="0"/>
                  <a:t>-query </a:t>
                </a:r>
                <a:r>
                  <a:rPr lang="en-US" altLang="zh-TW" b="1" dirty="0" smtClean="0"/>
                  <a:t>attack </a:t>
                </a:r>
                <a:r>
                  <a:rPr lang="en-US" altLang="zh-TW" dirty="0"/>
                  <a:t>on every KA in QROM</a:t>
                </a:r>
                <a:r>
                  <a:rPr lang="en-US" altLang="zh-TW" b="1" dirty="0" smtClean="0"/>
                  <a:t>.</a:t>
                </a:r>
              </a:p>
              <a:p>
                <a:pPr>
                  <a:buFontTx/>
                  <a:buChar char="-"/>
                </a:pPr>
                <a:r>
                  <a:rPr lang="en-US" altLang="zh-TW" dirty="0" smtClean="0"/>
                  <a:t>We </a:t>
                </a:r>
                <a:r>
                  <a:rPr lang="en-US" altLang="zh-TW" b="1" dirty="0" smtClean="0"/>
                  <a:t>prove</a:t>
                </a:r>
                <a:r>
                  <a:rPr lang="en-US" altLang="zh-TW" dirty="0" smtClean="0"/>
                  <a:t> the conjecture with worse parameter which implies an </a:t>
                </a:r>
                <a14:m>
                  <m:oMath xmlns:m="http://schemas.openxmlformats.org/officeDocument/2006/math">
                    <m:r>
                      <a:rPr lang="en-US" altLang="zh-TW" b="1" i="0" smtClean="0"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TW" b="1" dirty="0"/>
                  <a:t>-query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attack </a:t>
                </a:r>
                <a:r>
                  <a:rPr lang="en-US" altLang="zh-TW" dirty="0"/>
                  <a:t>on every KA in QROM</a:t>
                </a:r>
                <a:r>
                  <a:rPr lang="en-US" altLang="zh-TW" dirty="0" smtClean="0"/>
                  <a:t>.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altLang="zh-TW" dirty="0" smtClean="0"/>
                  <a:t>A Barrier result: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- If Aaronson-</a:t>
                </a:r>
                <a:r>
                  <a:rPr lang="en-US" altLang="zh-TW" dirty="0" err="1" smtClean="0"/>
                  <a:t>Ambainis</a:t>
                </a:r>
                <a:r>
                  <a:rPr lang="en-US" altLang="zh-TW" dirty="0" smtClean="0"/>
                  <a:t> Conjecture is </a:t>
                </a:r>
                <a:r>
                  <a:rPr lang="en-US" altLang="zh-TW" b="1" dirty="0" smtClean="0"/>
                  <a:t>false</a:t>
                </a:r>
                <a:r>
                  <a:rPr lang="en-US" altLang="zh-TW" dirty="0" smtClean="0"/>
                  <a:t>, then there exists a </a:t>
                </a:r>
                <a:r>
                  <a:rPr lang="en-US" altLang="zh-TW" b="1" dirty="0" smtClean="0"/>
                  <a:t>KA</a:t>
                </a:r>
                <a:r>
                  <a:rPr lang="en-US" altLang="zh-TW" dirty="0" smtClean="0"/>
                  <a:t> with </a:t>
                </a:r>
                <a:r>
                  <a:rPr lang="en-US" altLang="zh-TW" b="1" dirty="0" smtClean="0"/>
                  <a:t>imperfect completeness</a:t>
                </a:r>
                <a:r>
                  <a:rPr lang="en-US" altLang="zh-TW" dirty="0" smtClean="0"/>
                  <a:t> that is secure against </a:t>
                </a:r>
                <a:r>
                  <a:rPr lang="en-US" altLang="zh-TW" b="1" dirty="0" smtClean="0"/>
                  <a:t>classical</a:t>
                </a:r>
                <a:r>
                  <a:rPr lang="en-US" altLang="zh-TW" dirty="0" smtClean="0"/>
                  <a:t> eavesdroppers.</a:t>
                </a:r>
                <a:endParaRPr lang="zh-TW" alt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750826" cy="4486275"/>
              </a:xfrm>
              <a:blipFill>
                <a:blip r:embed="rId2"/>
                <a:stretch>
                  <a:fillRect l="-1078" t="-2717" b="-33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圓角矩形 5"/>
          <p:cNvSpPr/>
          <p:nvPr/>
        </p:nvSpPr>
        <p:spPr>
          <a:xfrm>
            <a:off x="7356613" y="685801"/>
            <a:ext cx="4114800" cy="142233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 If we break KAs in QROM with </a:t>
            </a:r>
            <a:r>
              <a:rPr lang="en-US" altLang="zh-TW" sz="2400" b="1" dirty="0">
                <a:solidFill>
                  <a:schemeClr val="tx1"/>
                </a:solidFill>
              </a:rPr>
              <a:t>poly. queries</a:t>
            </a:r>
            <a:r>
              <a:rPr lang="en-US" altLang="zh-TW" sz="2400" dirty="0">
                <a:solidFill>
                  <a:schemeClr val="tx1"/>
                </a:solidFill>
              </a:rPr>
              <a:t>, it would imply the </a:t>
            </a:r>
            <a:r>
              <a:rPr lang="en-US" altLang="zh-TW" sz="2400" b="1" dirty="0">
                <a:solidFill>
                  <a:schemeClr val="tx1"/>
                </a:solidFill>
              </a:rPr>
              <a:t>fully black-box separation</a:t>
            </a:r>
            <a:r>
              <a:rPr lang="en-US" altLang="zh-TW" sz="2400" dirty="0" smtClean="0">
                <a:solidFill>
                  <a:schemeClr val="tx1"/>
                </a:solidFill>
              </a:rPr>
              <a:t>.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1243553" cy="4351338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Black-Box Constructions/</a:t>
            </a:r>
            <a:r>
              <a:rPr lang="en-US" altLang="zh-TW" sz="4000" dirty="0"/>
              <a:t> </a:t>
            </a:r>
            <a:r>
              <a:rPr lang="en-US" altLang="zh-TW" sz="4000" dirty="0" smtClean="0"/>
              <a:t>Reductions</a:t>
            </a:r>
          </a:p>
          <a:p>
            <a:endParaRPr lang="en-US" altLang="zh-TW" sz="4000" dirty="0"/>
          </a:p>
          <a:p>
            <a:r>
              <a:rPr lang="en-US" altLang="zh-TW" sz="4000" dirty="0" smtClean="0"/>
              <a:t>Warm-up: </a:t>
            </a:r>
            <a:r>
              <a:rPr lang="en-US" altLang="zh-TW" sz="4000" dirty="0" smtClean="0"/>
              <a:t>an </a:t>
            </a:r>
            <a:r>
              <a:rPr lang="en-US" altLang="zh-TW" sz="4000" dirty="0" smtClean="0"/>
              <a:t>attack in classical case</a:t>
            </a:r>
          </a:p>
          <a:p>
            <a:endParaRPr lang="en-US" altLang="zh-TW" sz="4000" dirty="0"/>
          </a:p>
          <a:p>
            <a:r>
              <a:rPr lang="en-US" altLang="zh-TW" sz="4000" dirty="0" smtClean="0"/>
              <a:t>Our Results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27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4|13.1|9.2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1|19.8|1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2|0.2|0.2|0.2|0.4|0.4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3|0.3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8.1|6.3|6.5|13.9|8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.9|4.5|11.2|16.5|5|6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8|9.8|12.6|1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5|1|2.1|2.8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4|14.2|11.8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6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8|5.6|4.8|4.5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1.7|0.4|1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3.6|9.3|4.7|4.4|12.5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17433</TotalTime>
  <Words>1202</Words>
  <Application>Microsoft Office PowerPoint</Application>
  <PresentationFormat>寬螢幕</PresentationFormat>
  <Paragraphs>270</Paragraphs>
  <Slides>29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新細明體</vt:lpstr>
      <vt:lpstr>Arial</vt:lpstr>
      <vt:lpstr>Calibri</vt:lpstr>
      <vt:lpstr>Calibri Light</vt:lpstr>
      <vt:lpstr>Cambria Math</vt:lpstr>
      <vt:lpstr>Office 佈景主題</vt:lpstr>
      <vt:lpstr>On the Impossibility of Key Agreements from Quantum Random Oracles</vt:lpstr>
      <vt:lpstr>Random Oracles ⇒ Private Key Cryptography</vt:lpstr>
      <vt:lpstr>Key Agreements</vt:lpstr>
      <vt:lpstr>Random Oracles ⇏ Key Agreements</vt:lpstr>
      <vt:lpstr>Quantum communication⇒Key Agreements</vt:lpstr>
      <vt:lpstr>Quantum Random Oracle Model (QROM) [Boneh et.al, ASIACRYPT ’11]</vt:lpstr>
      <vt:lpstr>Main Question: Quantum Impagliazzo-Rudich results?</vt:lpstr>
      <vt:lpstr>Out Results</vt:lpstr>
      <vt:lpstr>Plan</vt:lpstr>
      <vt:lpstr>Impossibility of Constructions/Reductions?</vt:lpstr>
      <vt:lpstr>(Fully) Black-Box Reduction [Reingold-Trevisan-Vadhan, TCC’ 04]</vt:lpstr>
      <vt:lpstr>Quantum Black-Box Separations [Hosoyamada-Yamakawa, ASIACRYPT ’20]</vt:lpstr>
      <vt:lpstr>An Attack on every KA  with Perfect Completeness in Random Oracle Model</vt:lpstr>
      <vt:lpstr>The Heavy-Query-Learning Attack [Barak-Mahmoody, CRYPTO’ 09]</vt:lpstr>
      <vt:lpstr>The Heavy-Query-Learning Attack</vt:lpstr>
      <vt:lpstr>Generalize the Heavy-Query-Learning Attack?</vt:lpstr>
      <vt:lpstr>Our Results</vt:lpstr>
      <vt:lpstr>Proof Sketch</vt:lpstr>
      <vt:lpstr>Proof Sketch</vt:lpstr>
      <vt:lpstr>Proof Sketch</vt:lpstr>
      <vt:lpstr>Proof Sketch</vt:lpstr>
      <vt:lpstr>Our Results</vt:lpstr>
      <vt:lpstr>Quantum Heavy Queries</vt:lpstr>
      <vt:lpstr>Quantum Heavy-Query-Learning Attack</vt:lpstr>
      <vt:lpstr>Polynomial Compatibility Conjecture (PCC)</vt:lpstr>
      <vt:lpstr>Our Results</vt:lpstr>
      <vt:lpstr>Our Results</vt:lpstr>
      <vt:lpstr>PowerPoint 簡報</vt:lpstr>
      <vt:lpstr>Thanks for your attention.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Quantum Black-Box Separations</dc:title>
  <dc:creator>User</dc:creator>
  <cp:lastModifiedBy>User</cp:lastModifiedBy>
  <cp:revision>558</cp:revision>
  <dcterms:created xsi:type="dcterms:W3CDTF">2021-12-28T08:50:14Z</dcterms:created>
  <dcterms:modified xsi:type="dcterms:W3CDTF">2022-08-16T02:05:22Z</dcterms:modified>
</cp:coreProperties>
</file>