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539" r:id="rId3"/>
    <p:sldId id="801" r:id="rId4"/>
    <p:sldId id="948" r:id="rId5"/>
    <p:sldId id="845" r:id="rId6"/>
    <p:sldId id="953" r:id="rId7"/>
    <p:sldId id="843" r:id="rId8"/>
    <p:sldId id="844" r:id="rId9"/>
    <p:sldId id="551" r:id="rId10"/>
    <p:sldId id="846" r:id="rId11"/>
    <p:sldId id="848" r:id="rId12"/>
    <p:sldId id="847" r:id="rId13"/>
    <p:sldId id="851" r:id="rId14"/>
    <p:sldId id="852" r:id="rId15"/>
    <p:sldId id="949" r:id="rId16"/>
    <p:sldId id="554" r:id="rId17"/>
    <p:sldId id="817" r:id="rId18"/>
    <p:sldId id="560" r:id="rId19"/>
    <p:sldId id="853" r:id="rId20"/>
    <p:sldId id="855" r:id="rId21"/>
    <p:sldId id="856" r:id="rId22"/>
    <p:sldId id="857" r:id="rId23"/>
    <p:sldId id="858" r:id="rId24"/>
    <p:sldId id="859" r:id="rId25"/>
    <p:sldId id="860" r:id="rId26"/>
    <p:sldId id="869" r:id="rId27"/>
    <p:sldId id="870" r:id="rId28"/>
    <p:sldId id="950" r:id="rId29"/>
    <p:sldId id="951" r:id="rId30"/>
    <p:sldId id="861" r:id="rId31"/>
    <p:sldId id="871" r:id="rId32"/>
    <p:sldId id="872" r:id="rId33"/>
    <p:sldId id="873" r:id="rId34"/>
    <p:sldId id="918" r:id="rId35"/>
    <p:sldId id="874" r:id="rId36"/>
    <p:sldId id="875" r:id="rId37"/>
    <p:sldId id="877" r:id="rId38"/>
    <p:sldId id="878" r:id="rId39"/>
    <p:sldId id="879" r:id="rId40"/>
    <p:sldId id="883" r:id="rId41"/>
    <p:sldId id="882" r:id="rId42"/>
    <p:sldId id="881" r:id="rId43"/>
    <p:sldId id="884" r:id="rId44"/>
    <p:sldId id="885" r:id="rId45"/>
    <p:sldId id="886" r:id="rId46"/>
    <p:sldId id="887" r:id="rId47"/>
    <p:sldId id="888" r:id="rId48"/>
    <p:sldId id="891" r:id="rId49"/>
    <p:sldId id="922" r:id="rId50"/>
    <p:sldId id="923" r:id="rId51"/>
    <p:sldId id="924" r:id="rId52"/>
    <p:sldId id="892" r:id="rId53"/>
    <p:sldId id="893" r:id="rId54"/>
    <p:sldId id="952" r:id="rId55"/>
    <p:sldId id="894" r:id="rId56"/>
    <p:sldId id="900" r:id="rId57"/>
    <p:sldId id="895" r:id="rId58"/>
    <p:sldId id="897" r:id="rId59"/>
    <p:sldId id="896" r:id="rId60"/>
    <p:sldId id="898" r:id="rId61"/>
    <p:sldId id="947" r:id="rId62"/>
    <p:sldId id="901" r:id="rId63"/>
    <p:sldId id="903" r:id="rId64"/>
    <p:sldId id="511" r:id="rId6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68"/>
    <p:restoredTop sz="77010" autoAdjust="0"/>
  </p:normalViewPr>
  <p:slideViewPr>
    <p:cSldViewPr snapToGrid="0" snapToObjects="1">
      <p:cViewPr varScale="1">
        <p:scale>
          <a:sx n="81" d="100"/>
          <a:sy n="81" d="100"/>
        </p:scale>
        <p:origin x="70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A19F7-3AC3-1E46-9276-0A7F62ED1109}" type="datetimeFigureOut">
              <a:rPr kumimoji="1" lang="zh-CN" altLang="en-US" smtClean="0"/>
              <a:t>2022/8/12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4E68F-2A7D-A240-83F1-935AA2CE40F7}" type="slidenum">
              <a:rPr kumimoji="1" lang="zh-CN" altLang="en-US" smtClean="0"/>
              <a:t>‹#›</a:t>
            </a:fld>
            <a:endParaRPr kumimoji="1" lang="zh-CN" altLang="en-US"/>
          </a:p>
        </p:txBody>
      </p:sp>
    </p:spTree>
    <p:extLst>
      <p:ext uri="{BB962C8B-B14F-4D97-AF65-F5344CB8AC3E}">
        <p14:creationId xmlns:p14="http://schemas.microsoft.com/office/powerpoint/2010/main" val="352535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My name is </a:t>
            </a:r>
            <a:r>
              <a:rPr lang="en-US" altLang="zh-CN" sz="1200" kern="1200" dirty="0" err="1">
                <a:solidFill>
                  <a:schemeClr val="tx1"/>
                </a:solidFill>
                <a:effectLst/>
                <a:latin typeface="+mn-lt"/>
                <a:ea typeface="+mn-ea"/>
                <a:cs typeface="+mn-cs"/>
              </a:rPr>
              <a:t>Yifan</a:t>
            </a:r>
            <a:r>
              <a:rPr lang="en-US" altLang="zh-CN" sz="1200" kern="1200" dirty="0">
                <a:solidFill>
                  <a:schemeClr val="tx1"/>
                </a:solidFill>
                <a:effectLst/>
                <a:latin typeface="+mn-lt"/>
                <a:ea typeface="+mn-ea"/>
                <a:cs typeface="+mn-cs"/>
              </a:rPr>
              <a:t> Song. Today, I am happy to introduce our work: Sharing Transformation and Dishonest Majority MPC with Packed Secret Sharing. This is a joint work with Vipul Goyal and </a:t>
            </a:r>
            <a:r>
              <a:rPr lang="en-US" altLang="zh-CN" sz="1200" kern="1200" dirty="0" err="1">
                <a:solidFill>
                  <a:schemeClr val="tx1"/>
                </a:solidFill>
                <a:effectLst/>
                <a:latin typeface="+mn-lt"/>
                <a:ea typeface="+mn-ea"/>
                <a:cs typeface="+mn-cs"/>
              </a:rPr>
              <a:t>Antigoni</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Polychroniadou</a:t>
            </a:r>
            <a:r>
              <a:rPr lang="en-US" altLang="zh-CN" sz="1200" kern="1200" dirty="0">
                <a:solidFill>
                  <a:schemeClr val="tx1"/>
                </a:solidFill>
                <a:effectLst/>
                <a:latin typeface="+mn-lt"/>
                <a:ea typeface="+mn-ea"/>
                <a:cs typeface="+mn-cs"/>
              </a:rPr>
              <a:t>.</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a:t>
            </a:fld>
            <a:endParaRPr kumimoji="1" lang="zh-CN" altLang="en-US"/>
          </a:p>
        </p:txBody>
      </p:sp>
    </p:spTree>
    <p:extLst>
      <p:ext uri="{BB962C8B-B14F-4D97-AF65-F5344CB8AC3E}">
        <p14:creationId xmlns:p14="http://schemas.microsoft.com/office/powerpoint/2010/main" val="227174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this work, we show that when the finite field is large enough, an arithmetic circuit can be evaluated with overall cost O(|C|) in both the amount of preprocessing data and communication complexity.</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rely on two new techniques to obtain this result</a:t>
            </a:r>
            <a:r>
              <a:rPr lang="en-US" altLang="zh-CN" sz="1200" kern="1200" dirty="0">
                <a:solidFill>
                  <a:schemeClr val="tx1"/>
                </a:solidFill>
                <a:effectLst/>
                <a:latin typeface="+mn-lt"/>
                <a:ea typeface="+mn-ea"/>
                <a:cs typeface="+mn-cs"/>
                <a:sym typeface="Wingdings" pitchFamily="2" charset="2"/>
              </a:rPr>
              <a:t>: the first one is an efficient protocol for sharing transformation. The second one is what we call sparsely packed </a:t>
            </a:r>
            <a:r>
              <a:rPr lang="en-US" altLang="zh-CN" sz="1200" kern="1200" dirty="0" err="1">
                <a:solidFill>
                  <a:schemeClr val="tx1"/>
                </a:solidFill>
                <a:effectLst/>
                <a:latin typeface="+mn-lt"/>
                <a:ea typeface="+mn-ea"/>
                <a:cs typeface="+mn-cs"/>
                <a:sym typeface="Wingdings" pitchFamily="2" charset="2"/>
              </a:rPr>
              <a:t>shamir</a:t>
            </a:r>
            <a:r>
              <a:rPr lang="en-US" altLang="zh-CN" sz="1200" kern="1200" dirty="0">
                <a:solidFill>
                  <a:schemeClr val="tx1"/>
                </a:solidFill>
                <a:effectLst/>
                <a:latin typeface="+mn-lt"/>
                <a:ea typeface="+mn-ea"/>
                <a:cs typeface="+mn-cs"/>
                <a:sym typeface="Wingdings" pitchFamily="2" charset="2"/>
              </a:rPr>
              <a:t> secret sharing scheme.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10</a:t>
            </a:fld>
            <a:endParaRPr kumimoji="1" lang="zh-CN" altLang="en-US"/>
          </a:p>
        </p:txBody>
      </p:sp>
    </p:spTree>
    <p:extLst>
      <p:ext uri="{BB962C8B-B14F-4D97-AF65-F5344CB8AC3E}">
        <p14:creationId xmlns:p14="http://schemas.microsoft.com/office/powerpoint/2010/main" val="266982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Relying on our techniques in [GPS21], we also show how to relax the requirement of the field size to be 2n by using the Hall’s marriage theorem. However, this protocol is more expensive in term of the constant factor.</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11</a:t>
            </a:fld>
            <a:endParaRPr kumimoji="1" lang="zh-CN" altLang="en-US"/>
          </a:p>
        </p:txBody>
      </p:sp>
    </p:spTree>
    <p:extLst>
      <p:ext uri="{BB962C8B-B14F-4D97-AF65-F5344CB8AC3E}">
        <p14:creationId xmlns:p14="http://schemas.microsoft.com/office/powerpoint/2010/main" val="98219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we show how to compile our semi-honest protocol to achieve malicious security. The key idea is to use information-theoretic MAC.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12</a:t>
            </a:fld>
            <a:endParaRPr kumimoji="1" lang="zh-CN" altLang="en-US"/>
          </a:p>
        </p:txBody>
      </p:sp>
    </p:spTree>
    <p:extLst>
      <p:ext uri="{BB962C8B-B14F-4D97-AF65-F5344CB8AC3E}">
        <p14:creationId xmlns:p14="http://schemas.microsoft.com/office/powerpoint/2010/main" val="159797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 interesting corollary of our result is an application in the standard honest majority setting. Observe that the honest majority setting is just the case when we set \eps to be 1/2. Our result shows that we only need O(|C|) amount of preprocessing data and communication complexity. Also, the preprocessing phase can be realized by an information-theoretic protocol in the honest majority setting. As a result, we obtain an MPC protocol that achieves O(|C|) online communication and O(|C|*n) offline communication.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13</a:t>
            </a:fld>
            <a:endParaRPr kumimoji="1" lang="zh-CN" altLang="en-US"/>
          </a:p>
        </p:txBody>
      </p:sp>
    </p:spTree>
    <p:extLst>
      <p:ext uri="{BB962C8B-B14F-4D97-AF65-F5344CB8AC3E}">
        <p14:creationId xmlns:p14="http://schemas.microsoft.com/office/powerpoint/2010/main" val="428246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the best of our knowledge, we are the first that achieves sub-linear communication complexity in the number of parties in the online phase, while maintaining the same overall communication complexity as the state-of-the-art.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14</a:t>
            </a:fld>
            <a:endParaRPr kumimoji="1" lang="zh-CN" altLang="en-US"/>
          </a:p>
        </p:txBody>
      </p:sp>
    </p:spTree>
    <p:extLst>
      <p:ext uri="{BB962C8B-B14F-4D97-AF65-F5344CB8AC3E}">
        <p14:creationId xmlns:p14="http://schemas.microsoft.com/office/powerpoint/2010/main" val="260646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follow-up work, </a:t>
            </a:r>
            <a:r>
              <a:rPr lang="en-US" altLang="zh-CN" sz="1200" kern="1200" dirty="0" err="1">
                <a:solidFill>
                  <a:schemeClr val="tx1"/>
                </a:solidFill>
                <a:effectLst/>
                <a:latin typeface="+mn-lt"/>
                <a:ea typeface="+mn-ea"/>
                <a:cs typeface="+mn-cs"/>
              </a:rPr>
              <a:t>Turbopack</a:t>
            </a:r>
            <a:r>
              <a:rPr lang="en-US" altLang="zh-CN" sz="1200" kern="1200" dirty="0">
                <a:solidFill>
                  <a:schemeClr val="tx1"/>
                </a:solidFill>
                <a:effectLst/>
                <a:latin typeface="+mn-lt"/>
                <a:ea typeface="+mn-ea"/>
                <a:cs typeface="+mn-cs"/>
              </a:rPr>
              <a:t>, follows this idea and improves the concrete efficiency. And it has been accepted in CCS this year.</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15</a:t>
            </a:fld>
            <a:endParaRPr kumimoji="1" lang="zh-CN" altLang="en-US"/>
          </a:p>
        </p:txBody>
      </p:sp>
    </p:spTree>
    <p:extLst>
      <p:ext uri="{BB962C8B-B14F-4D97-AF65-F5344CB8AC3E}">
        <p14:creationId xmlns:p14="http://schemas.microsoft.com/office/powerpoint/2010/main" val="240716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following, I will first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introduce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very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useful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primitive,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secret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sharing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schemes,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discuss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problem of sharing transformation.</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7:30</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16</a:t>
            </a:fld>
            <a:endParaRPr kumimoji="1" lang="zh-CN" altLang="en-US"/>
          </a:p>
        </p:txBody>
      </p:sp>
    </p:spTree>
    <p:extLst>
      <p:ext uri="{BB962C8B-B14F-4D97-AF65-F5344CB8AC3E}">
        <p14:creationId xmlns:p14="http://schemas.microsoft.com/office/powerpoint/2010/main" val="316719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Informally,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secret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sharing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scheme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allows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dealer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secret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servers. The secret can be a single value or a vector of values. We use a bold capital letter to represent the vector of these shares. Sometimes we also use square brackets of s to denote the sharing of the secret 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17</a:t>
            </a:fld>
            <a:endParaRPr kumimoji="1" lang="zh-CN" altLang="en-US"/>
          </a:p>
        </p:txBody>
      </p:sp>
    </p:spTree>
    <p:extLst>
      <p:ext uri="{BB962C8B-B14F-4D97-AF65-F5344CB8AC3E}">
        <p14:creationId xmlns:p14="http://schemas.microsoft.com/office/powerpoint/2010/main" val="363695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generic approach of constructing MPC is 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compute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secret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sharing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each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value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circuit. The use of secret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ensures that corrupted parties cannot learn any information about the wire values. In this way, we only need to focus on evaluating addition and multiplication gates, which simplifies the problem.</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18</a:t>
            </a:fld>
            <a:endParaRPr kumimoji="1" lang="zh-CN" altLang="en-US"/>
          </a:p>
        </p:txBody>
      </p:sp>
    </p:spTree>
    <p:extLst>
      <p:ext uri="{BB962C8B-B14F-4D97-AF65-F5344CB8AC3E}">
        <p14:creationId xmlns:p14="http://schemas.microsoft.com/office/powerpoint/2010/main" val="35664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say a secret sharing scheme is linear if we can add two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together such that the secret of the resulting sharing is the sum of the secrets of the input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19</a:t>
            </a:fld>
            <a:endParaRPr kumimoji="1" lang="zh-CN" altLang="en-US"/>
          </a:p>
        </p:txBody>
      </p:sp>
    </p:spTree>
    <p:extLst>
      <p:ext uri="{BB962C8B-B14F-4D97-AF65-F5344CB8AC3E}">
        <p14:creationId xmlns:p14="http://schemas.microsoft.com/office/powerpoint/2010/main" val="339304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Multiparty computation allows several mutually distrusted parties to evaluate a function on their private inputs. It guarantees that the protocol execution does not leak anything about the individual inputs beyond what can be inferred from the function output.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Usually, the functionality is represented as a circuit and in particular, here we choose to use an arithmetic circuit over a finite field. The circuit supports addition and multiplication operations.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a:t>
            </a:fld>
            <a:endParaRPr kumimoji="1" lang="zh-CN" altLang="en-US"/>
          </a:p>
        </p:txBody>
      </p:sp>
    </p:spTree>
    <p:extLst>
      <p:ext uri="{BB962C8B-B14F-4D97-AF65-F5344CB8AC3E}">
        <p14:creationId xmlns:p14="http://schemas.microsoft.com/office/powerpoint/2010/main" val="2001815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our work, we consider the following problem. Given two linear secret sharing schemes and a linear function, suppose all parties hold a sharing X of the first secret sharing scheme, with secret s. We want to transform it to a sharing Y of the second secret sharing scheme, with secret f(s). Informally, we want to transform one sharing to another one and apply a linear function on the secret.</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Sharing transformations appear frequently in designing MPC protocols. I will give you some examples as follows.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20</a:t>
            </a:fld>
            <a:endParaRPr kumimoji="1" lang="zh-CN" altLang="en-US"/>
          </a:p>
        </p:txBody>
      </p:sp>
    </p:spTree>
    <p:extLst>
      <p:ext uri="{BB962C8B-B14F-4D97-AF65-F5344CB8AC3E}">
        <p14:creationId xmlns:p14="http://schemas.microsoft.com/office/powerpoint/2010/main" val="381391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MPC over large fields, the well known BGW protocol and the DN protocol use the standard Shamir secret sharing. It is a linear secret sharing scheme so that addition gates can be computed without interaction. For a multiplication gate, all parties can locally compute a sharing of the result but in a different secret sharing scheme. More precisely, it is still a Shamir secret sharing but has a larger degree. To continue the computation, all parties need to transform the result by using the original secret sharing scheme. </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21</a:t>
            </a:fld>
            <a:endParaRPr kumimoji="1" lang="zh-CN" altLang="en-US"/>
          </a:p>
        </p:txBody>
      </p:sp>
    </p:spTree>
    <p:extLst>
      <p:ext uri="{BB962C8B-B14F-4D97-AF65-F5344CB8AC3E}">
        <p14:creationId xmlns:p14="http://schemas.microsoft.com/office/powerpoint/2010/main" val="24519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small fields such as a binary field, the Shamir secret sharing scheme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cannot be used. Recent works use reverse multiplication friendly embeddings to encode several small field elements into a large element in the extension field. In this way, the task of doing multiplications over a small field is transformed to doing multiplications over the large extension field, and we can continue to use the Shamir secret sharing scheme in the extension field.</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problem is that after the multiplication of the encodings, the results are encoded in a different encoding scheme. To proceed the computation, all parties need to transform the result by using the original encoding scheme. </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22</a:t>
            </a:fld>
            <a:endParaRPr kumimoji="1" lang="zh-CN" altLang="en-US"/>
          </a:p>
        </p:txBody>
      </p:sp>
    </p:spTree>
    <p:extLst>
      <p:ext uri="{BB962C8B-B14F-4D97-AF65-F5344CB8AC3E}">
        <p14:creationId xmlns:p14="http://schemas.microsoft.com/office/powerpoint/2010/main" val="367681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line of works consider to use packed secret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in MPC. The basic idea is to store multiple secrets within a single sharing. As we will see later, it can potentially reduce the communication complexity by a factor of the group size. The main difficulty is referred to as network routing, which requires all parties to efficiently perform the following two sharing transformations. One is to perform a permutation on the secrets of a single sharing. And the other one is to perform the fan-out operation on some of the secrets.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23</a:t>
            </a:fld>
            <a:endParaRPr kumimoji="1" lang="zh-CN" altLang="en-US"/>
          </a:p>
        </p:txBody>
      </p:sp>
    </p:spTree>
    <p:extLst>
      <p:ext uri="{BB962C8B-B14F-4D97-AF65-F5344CB8AC3E}">
        <p14:creationId xmlns:p14="http://schemas.microsoft.com/office/powerpoint/2010/main" val="409132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Previous solutions for sharing transformation can achieve linear communication in the number of parties only when the same sharing transformation is performed multiple times. This is sufficient for the first two examples since we need to perform the same transformation for every multiplication gate. However, for the third example, each different permutation or different pattern of fan-out operation corresponds to a different sharing transformation. The efficiency of previous solutions degrades to being quadratic in the number of parties.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24</a:t>
            </a:fld>
            <a:endParaRPr kumimoji="1" lang="zh-CN" altLang="en-US"/>
          </a:p>
        </p:txBody>
      </p:sp>
    </p:spTree>
    <p:extLst>
      <p:ext uri="{BB962C8B-B14F-4D97-AF65-F5344CB8AC3E}">
        <p14:creationId xmlns:p14="http://schemas.microsoft.com/office/powerpoint/2010/main" val="153750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This leads to our following question: can we achieve linear communication complexity in the number of parties for different sharing transformations?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25</a:t>
            </a:fld>
            <a:endParaRPr kumimoji="1" lang="zh-CN" altLang="en-US"/>
          </a:p>
        </p:txBody>
      </p:sp>
    </p:spTree>
    <p:extLst>
      <p:ext uri="{BB962C8B-B14F-4D97-AF65-F5344CB8AC3E}">
        <p14:creationId xmlns:p14="http://schemas.microsoft.com/office/powerpoint/2010/main" val="3664647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our work, we give an efficient sharing transformation protocol that achieves linear communication complexity in the number of parties in the sub-optimal corruption setting.</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Concretely, let k be n-t. Suppose all parties want to perform k different sharing transformations. Our protocol achieves an amortized communication complexity O(n^3/k^2) per transformation. When k is O(n), the achieved communication complexity is O(n), which is linear in the number of parties.</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remark that the communication cost grows linearly with the share size. If each share contains \ell elements, then the communication cost will become O(n \times \ell) elements per transformation.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26</a:t>
            </a:fld>
            <a:endParaRPr kumimoji="1" lang="zh-CN" altLang="en-US"/>
          </a:p>
        </p:txBody>
      </p:sp>
    </p:spTree>
    <p:extLst>
      <p:ext uri="{BB962C8B-B14F-4D97-AF65-F5344CB8AC3E}">
        <p14:creationId xmlns:p14="http://schemas.microsoft.com/office/powerpoint/2010/main" val="280923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sharing transformation protocol has the following features: First, it achieves linear communication complexity as 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previous approach. Second, it works for all sharing transformations. Third, the linear cost can be achieved for different sharing transformations. This is the major difference from the previous approach, which can only achieve the linear cost when the same sharing transformation is performed multiple times.</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Therefore, it gives a unified approach for sharing transformation. We will show that our sharing transformation protocol enables a new approach for MPC with sub-optimal corruption threshold.</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27</a:t>
            </a:fld>
            <a:endParaRPr kumimoji="1" lang="zh-CN" altLang="en-US"/>
          </a:p>
        </p:txBody>
      </p:sp>
    </p:spTree>
    <p:extLst>
      <p:ext uri="{BB962C8B-B14F-4D97-AF65-F5344CB8AC3E}">
        <p14:creationId xmlns:p14="http://schemas.microsoft.com/office/powerpoint/2010/main" val="465954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give a very high-level idea of our technique. Recall that our goal is to efficiently perform a sharing transformation as shown in the left box. Relying on known techniques, this can be done if all parties have prepared a pair of random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R and R’, one from the secret sharing scheme Sigma and one from the other secret sharing scheme Sigma’, such that their secrets satisfy the relation defined by the linear function f. Note that we may view this pair of random secret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as a random secret sharing of some new linear secret sharing scheme. Therefore, the problem is transformed to efficiently preparing random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linear secret sharing schemes. In particular, since we want to efficiently perform different sharing transformations, we want to efficiently prepare random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different secret sharing schemes.</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28</a:t>
            </a:fld>
            <a:endParaRPr kumimoji="1" lang="zh-CN" altLang="en-US"/>
          </a:p>
        </p:txBody>
      </p:sp>
    </p:spTree>
    <p:extLst>
      <p:ext uri="{BB962C8B-B14F-4D97-AF65-F5344CB8AC3E}">
        <p14:creationId xmlns:p14="http://schemas.microsoft.com/office/powerpoint/2010/main" val="217194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this end, we view the sampling process of a linear secret sharing scheme as a linear circuit, which takes the secrets and randomness as input and outputs the shares. For different linear secret sharing schemes, only the coefficients of linear combinations are different. Our idea is to use packed secret sharing to evaluate a batch of linear circuits in parallel. This allows us to maintain linear cost and prepare random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different secret sharing schemes.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Please refer to our paper for more details.</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29</a:t>
            </a:fld>
            <a:endParaRPr kumimoji="1" lang="zh-CN" altLang="en-US"/>
          </a:p>
        </p:txBody>
      </p:sp>
    </p:spTree>
    <p:extLst>
      <p:ext uri="{BB962C8B-B14F-4D97-AF65-F5344CB8AC3E}">
        <p14:creationId xmlns:p14="http://schemas.microsoft.com/office/powerpoint/2010/main" val="206379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assume a P2P channel between every pair of parties so that they can communicate with each other securely.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 the following, we use n for the number of parties, and t for the number of corrupted parties that can be tolerated.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a:t>
            </a:fld>
            <a:endParaRPr kumimoji="1" lang="zh-CN" altLang="en-US"/>
          </a:p>
        </p:txBody>
      </p:sp>
    </p:spTree>
    <p:extLst>
      <p:ext uri="{BB962C8B-B14F-4D97-AF65-F5344CB8AC3E}">
        <p14:creationId xmlns:p14="http://schemas.microsoft.com/office/powerpoint/2010/main" val="2648028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next part, I will introduce an application of our sharing transformation protocol in constructing information-theoretic MPC</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15:00</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30</a:t>
            </a:fld>
            <a:endParaRPr kumimoji="1" lang="zh-CN" altLang="en-US"/>
          </a:p>
        </p:txBody>
      </p:sp>
    </p:spTree>
    <p:extLst>
      <p:ext uri="{BB962C8B-B14F-4D97-AF65-F5344CB8AC3E}">
        <p14:creationId xmlns:p14="http://schemas.microsoft.com/office/powerpoint/2010/main" val="58976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Recall that the generic approach of constructing MPC is to compute a secret sharing for each wire value in the circuit.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31</a:t>
            </a:fld>
            <a:endParaRPr kumimoji="1" lang="zh-CN" altLang="en-US"/>
          </a:p>
        </p:txBody>
      </p:sp>
    </p:spTree>
    <p:extLst>
      <p:ext uri="{BB962C8B-B14F-4D97-AF65-F5344CB8AC3E}">
        <p14:creationId xmlns:p14="http://schemas.microsoft.com/office/powerpoint/2010/main" val="76763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packed secret sharing technique, introduced by Franklin and Yung, allows all parties to use a single sharing to store multiple secrets. Here, k is the number of secrets packed in a single sharing. The main advantage of this technique is that we can compute k gates in parallel but only pay the cost of 1 gate. Thus, the cost per gate is reduced by a factor of k.</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32</a:t>
            </a:fld>
            <a:endParaRPr kumimoji="1" lang="zh-CN" altLang="en-US"/>
          </a:p>
        </p:txBody>
      </p:sp>
    </p:spTree>
    <p:extLst>
      <p:ext uri="{BB962C8B-B14F-4D97-AF65-F5344CB8AC3E}">
        <p14:creationId xmlns:p14="http://schemas.microsoft.com/office/powerpoint/2010/main" val="1798818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With more details, we will first group gates of the same type in each layer together.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33</a:t>
            </a:fld>
            <a:endParaRPr kumimoji="1" lang="zh-CN" altLang="en-US"/>
          </a:p>
        </p:txBody>
      </p:sp>
    </p:spTree>
    <p:extLst>
      <p:ext uri="{BB962C8B-B14F-4D97-AF65-F5344CB8AC3E}">
        <p14:creationId xmlns:p14="http://schemas.microsoft.com/office/powerpoint/2010/main" val="879809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All parties start to evaluate the circuit by using packed secret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to share their inputs to other parties. Here the black lines indicate how parties' inputs are packed together.</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34</a:t>
            </a:fld>
            <a:endParaRPr kumimoji="1" lang="zh-CN" altLang="en-US"/>
          </a:p>
        </p:txBody>
      </p:sp>
    </p:spTree>
    <p:extLst>
      <p:ext uri="{BB962C8B-B14F-4D97-AF65-F5344CB8AC3E}">
        <p14:creationId xmlns:p14="http://schemas.microsoft.com/office/powerpoint/2010/main" val="3625561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all parties evaluate the circuit layer by layer. In each layer, all parties prepare input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this layer. The red lines indicate how the input wires are packed together.</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35</a:t>
            </a:fld>
            <a:endParaRPr kumimoji="1" lang="zh-CN" altLang="en-US"/>
          </a:p>
        </p:txBody>
      </p:sp>
    </p:spTree>
    <p:extLst>
      <p:ext uri="{BB962C8B-B14F-4D97-AF65-F5344CB8AC3E}">
        <p14:creationId xmlns:p14="http://schemas.microsoft.com/office/powerpoint/2010/main" val="3335190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After that, all parties evaluate each group of gates in the current layer at cost 1.</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36</a:t>
            </a:fld>
            <a:endParaRPr kumimoji="1" lang="zh-CN" altLang="en-US"/>
          </a:p>
        </p:txBody>
      </p:sp>
    </p:spTree>
    <p:extLst>
      <p:ext uri="{BB962C8B-B14F-4D97-AF65-F5344CB8AC3E}">
        <p14:creationId xmlns:p14="http://schemas.microsoft.com/office/powerpoint/2010/main" val="983253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These two steps are repeated for each layer.</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37</a:t>
            </a:fld>
            <a:endParaRPr kumimoji="1" lang="zh-CN" altLang="en-US"/>
          </a:p>
        </p:txBody>
      </p:sp>
    </p:spTree>
    <p:extLst>
      <p:ext uri="{BB962C8B-B14F-4D97-AF65-F5344CB8AC3E}">
        <p14:creationId xmlns:p14="http://schemas.microsoft.com/office/powerpoint/2010/main" val="2598969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Finally, all parties will obtain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the outputs, which are reconstructed to the receivers.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38</a:t>
            </a:fld>
            <a:endParaRPr kumimoji="1" lang="zh-CN" altLang="en-US"/>
          </a:p>
        </p:txBody>
      </p:sp>
    </p:spTree>
    <p:extLst>
      <p:ext uri="{BB962C8B-B14F-4D97-AF65-F5344CB8AC3E}">
        <p14:creationId xmlns:p14="http://schemas.microsoft.com/office/powerpoint/2010/main" val="2665389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main difficulty of this idea is to efficiently prepare input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of the current layer from output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in previous layers.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39</a:t>
            </a:fld>
            <a:endParaRPr kumimoji="1" lang="zh-CN" altLang="en-US"/>
          </a:p>
        </p:txBody>
      </p:sp>
    </p:spTree>
    <p:extLst>
      <p:ext uri="{BB962C8B-B14F-4D97-AF65-F5344CB8AC3E}">
        <p14:creationId xmlns:p14="http://schemas.microsoft.com/office/powerpoint/2010/main" val="35127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consider the dishonest majority setting and information-theoretic security. To overcome the known impossibility results, we consider the preprocessing model, which we will discuss later. We are interested in the communication complexity of an MPC protocol as in the information-theoretic setting, local computation is typically simple, while the communication complexity is usually the dominating cost.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a:t>
            </a:fld>
            <a:endParaRPr kumimoji="1" lang="zh-CN" altLang="en-US"/>
          </a:p>
        </p:txBody>
      </p:sp>
    </p:spTree>
    <p:extLst>
      <p:ext uri="{BB962C8B-B14F-4D97-AF65-F5344CB8AC3E}">
        <p14:creationId xmlns:p14="http://schemas.microsoft.com/office/powerpoint/2010/main" val="1428623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difficulty is due to the fact that input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of the current layer should have certain structures which may be different from output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in previous layers.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40</a:t>
            </a:fld>
            <a:endParaRPr kumimoji="1" lang="zh-CN" altLang="en-US"/>
          </a:p>
        </p:txBody>
      </p:sp>
    </p:spTree>
    <p:extLst>
      <p:ext uri="{BB962C8B-B14F-4D97-AF65-F5344CB8AC3E}">
        <p14:creationId xmlns:p14="http://schemas.microsoft.com/office/powerpoint/2010/main" val="2064418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example, we may want to reorder the secrets in a single sharing. In this example, we obtain an output sharing from the last layer with secrets x_1, x_2, x_3. In the current layer, however, we need an input sharing with secrets x_2, x_3, x_1.</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Secret reordering is a special kind of sharing transformation, which can be efficiently solved by our sharing transformation protocol.</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41</a:t>
            </a:fld>
            <a:endParaRPr kumimoji="1" lang="zh-CN" altLang="en-US"/>
          </a:p>
        </p:txBody>
      </p:sp>
    </p:spTree>
    <p:extLst>
      <p:ext uri="{BB962C8B-B14F-4D97-AF65-F5344CB8AC3E}">
        <p14:creationId xmlns:p14="http://schemas.microsoft.com/office/powerpoint/2010/main" val="683817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Another example is the need of collecting secrets from different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In this example, we need to collect the first secrets of three different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While we can still view this problem as one kind of sharing transformation. But this problem involves k different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in the worst case, which means that the share size of the transformation is O(k). It requires O(k \times n) communication, which would ruin the gain of efficiency by using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42</a:t>
            </a:fld>
            <a:endParaRPr kumimoji="1" lang="zh-CN" altLang="en-US"/>
          </a:p>
        </p:txBody>
      </p:sp>
    </p:spTree>
    <p:extLst>
      <p:ext uri="{BB962C8B-B14F-4D97-AF65-F5344CB8AC3E}">
        <p14:creationId xmlns:p14="http://schemas.microsoft.com/office/powerpoint/2010/main" val="3539205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construction relies on the packed Shamir secret sharing scheme. The idea is to use a random polynomial to hide k secrets.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43</a:t>
            </a:fld>
            <a:endParaRPr kumimoji="1" lang="zh-CN" altLang="en-US"/>
          </a:p>
        </p:txBody>
      </p:sp>
    </p:spTree>
    <p:extLst>
      <p:ext uri="{BB962C8B-B14F-4D97-AF65-F5344CB8AC3E}">
        <p14:creationId xmlns:p14="http://schemas.microsoft.com/office/powerpoint/2010/main" val="404560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packed Shamir secret sharing scheme has two very nice properties. The first one is linear homomorphism. And the second property allows us to directly multiply two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[x] and [y] and obtain a sharing of the secret x times y. Here all operations are coordinate-wise operations. These two properties follow from the computation of the underlying polynomials.</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remark that after multiplying two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the degree of the resulting sharing increases. We omit this issue in the presentation for simplicity.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44</a:t>
            </a:fld>
            <a:endParaRPr kumimoji="1" lang="zh-CN" altLang="en-US"/>
          </a:p>
        </p:txBody>
      </p:sp>
    </p:spTree>
    <p:extLst>
      <p:ext uri="{BB962C8B-B14F-4D97-AF65-F5344CB8AC3E}">
        <p14:creationId xmlns:p14="http://schemas.microsoft.com/office/powerpoint/2010/main" val="1432311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come back to the difficulty of secret collection. We first review the solution in our previous work. The starting point is a special case where the secrets we want to collect are stored at different positions. Say we want to collect the first secret x_1 from the first sharing, the second secret y_2 from the second sharing, and the third secret z_3 from the third sharing.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45</a:t>
            </a:fld>
            <a:endParaRPr kumimoji="1" lang="zh-CN" altLang="en-US"/>
          </a:p>
        </p:txBody>
      </p:sp>
    </p:spTree>
    <p:extLst>
      <p:ext uri="{BB962C8B-B14F-4D97-AF65-F5344CB8AC3E}">
        <p14:creationId xmlns:p14="http://schemas.microsoft.com/office/powerpoint/2010/main" val="3555834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idea is to multiply a vector of constants with each sharing so that only the secret we need to collect remains while the other two secrets become 0. Since the secrets are from different positions, we can simply add the resulting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together and obtain a sharing of secrets x_1, y_2, and z_3.</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46</a:t>
            </a:fld>
            <a:endParaRPr kumimoji="1" lang="zh-CN" altLang="en-US"/>
          </a:p>
        </p:txBody>
      </p:sp>
    </p:spTree>
    <p:extLst>
      <p:ext uri="{BB962C8B-B14F-4D97-AF65-F5344CB8AC3E}">
        <p14:creationId xmlns:p14="http://schemas.microsoft.com/office/powerpoint/2010/main" val="712647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But this approach does not work if secrets are stored at the same positions. In this example, if we add the resulting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together, the first secret becomes x_1+y_1+z_1 and the other two secrets are 0. On the other hand, what we want to obtain is a sharing of secrets x_1, y_1, and z_1 instead.</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Due to the short of time, I will not explain how this problem is solved in GPS21 but directly move to our solution. Please refer to our paper for more details about the solution in GPS21 and comparison between their approach and our solution.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47</a:t>
            </a:fld>
            <a:endParaRPr kumimoji="1" lang="zh-CN" altLang="en-US"/>
          </a:p>
        </p:txBody>
      </p:sp>
    </p:spTree>
    <p:extLst>
      <p:ext uri="{BB962C8B-B14F-4D97-AF65-F5344CB8AC3E}">
        <p14:creationId xmlns:p14="http://schemas.microsoft.com/office/powerpoint/2010/main" val="1906829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starting point is what we call sparsely packed </a:t>
            </a:r>
            <a:r>
              <a:rPr lang="en-US" altLang="zh-CN" sz="1200" kern="1200" dirty="0" err="1">
                <a:solidFill>
                  <a:schemeClr val="tx1"/>
                </a:solidFill>
                <a:effectLst/>
                <a:latin typeface="+mn-lt"/>
                <a:ea typeface="+mn-ea"/>
                <a:cs typeface="+mn-cs"/>
              </a:rPr>
              <a:t>shamir</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48</a:t>
            </a:fld>
            <a:endParaRPr kumimoji="1" lang="zh-CN" altLang="en-US"/>
          </a:p>
        </p:txBody>
      </p:sp>
    </p:spTree>
    <p:extLst>
      <p:ext uri="{BB962C8B-B14F-4D97-AF65-F5344CB8AC3E}">
        <p14:creationId xmlns:p14="http://schemas.microsoft.com/office/powerpoint/2010/main" val="3947641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Recall that a packed Shamir sharing corresponds to a polynomial such that each share or secret is an evaluation of this polynomial.</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49</a:t>
            </a:fld>
            <a:endParaRPr kumimoji="1" lang="zh-CN" altLang="en-US"/>
          </a:p>
        </p:txBody>
      </p:sp>
    </p:spTree>
    <p:extLst>
      <p:ext uri="{BB962C8B-B14F-4D97-AF65-F5344CB8AC3E}">
        <p14:creationId xmlns:p14="http://schemas.microsoft.com/office/powerpoint/2010/main" val="403540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When people talk about dishonest majority, they usually assume that all but one party are corrupted. Our motivation is to study an intermediate case between honest majority and all-but-one corruption, say a small constant fraction of parties are honest. This can be motivated by the fact that protocols that are secure against all-but-one corruption are less efficient than protocols in the honest majority setting. However, the requirement of honest majority can be too strong to be met for real world applications. If there is no honest majority but a small constant fraction of parties are honest, can we speedup the protocol in such a setting?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a:t>
            </a:fld>
            <a:endParaRPr kumimoji="1" lang="zh-CN" altLang="en-US"/>
          </a:p>
        </p:txBody>
      </p:sp>
    </p:spTree>
    <p:extLst>
      <p:ext uri="{BB962C8B-B14F-4D97-AF65-F5344CB8AC3E}">
        <p14:creationId xmlns:p14="http://schemas.microsoft.com/office/powerpoint/2010/main" val="32788109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Suppose \alpha_1, …, \</a:t>
            </a:r>
            <a:r>
              <a:rPr lang="en-US" altLang="zh-CN" sz="1200" kern="1200" dirty="0" err="1">
                <a:solidFill>
                  <a:schemeClr val="tx1"/>
                </a:solidFill>
                <a:effectLst/>
                <a:latin typeface="+mn-lt"/>
                <a:ea typeface="+mn-ea"/>
                <a:cs typeface="+mn-cs"/>
              </a:rPr>
              <a:t>alpha_n</a:t>
            </a:r>
            <a:r>
              <a:rPr lang="en-US" altLang="zh-CN" sz="1200" kern="1200" dirty="0">
                <a:solidFill>
                  <a:schemeClr val="tx1"/>
                </a:solidFill>
                <a:effectLst/>
                <a:latin typeface="+mn-lt"/>
                <a:ea typeface="+mn-ea"/>
                <a:cs typeface="+mn-cs"/>
              </a:rPr>
              <a:t> and 1,...,m are distinct field elements. In this example, the packing parameter k is equal to 3, i.e., we will store 3 secrets within a single sharing.</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Then a packed Shamir sharing corresponds to a polynomial f. The evaluations of \alpha_1 to \</a:t>
            </a:r>
            <a:r>
              <a:rPr lang="en-US" altLang="zh-CN" sz="1200" kern="1200" dirty="0" err="1">
                <a:solidFill>
                  <a:schemeClr val="tx1"/>
                </a:solidFill>
                <a:effectLst/>
                <a:latin typeface="+mn-lt"/>
                <a:ea typeface="+mn-ea"/>
                <a:cs typeface="+mn-cs"/>
              </a:rPr>
              <a:t>alpha_n</a:t>
            </a:r>
            <a:r>
              <a:rPr lang="en-US" altLang="zh-CN" sz="1200" kern="1200" dirty="0">
                <a:solidFill>
                  <a:schemeClr val="tx1"/>
                </a:solidFill>
                <a:effectLst/>
                <a:latin typeface="+mn-lt"/>
                <a:ea typeface="+mn-ea"/>
                <a:cs typeface="+mn-cs"/>
              </a:rPr>
              <a:t> correspond to the shares of all parties. And the evaluations of 1, to 3 correspond to the secrets. We may include 1,2,and 3 in the representation of a packed sharing to indicate the positions of the secrets.</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Note that other evaluation points, from 4, to, m are not used in the standard packed Shamir secret sharing scheme.</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50</a:t>
            </a:fld>
            <a:endParaRPr kumimoji="1" lang="zh-CN" altLang="en-US"/>
          </a:p>
        </p:txBody>
      </p:sp>
    </p:spTree>
    <p:extLst>
      <p:ext uri="{BB962C8B-B14F-4D97-AF65-F5344CB8AC3E}">
        <p14:creationId xmlns:p14="http://schemas.microsoft.com/office/powerpoint/2010/main" val="3066664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idea of sparsely packed Shamir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is to use all distinct evaluation points in the field. Concretely, we will still only pack 3 secrets within a single sharing. But we do not restrict ourselves to only use the first three secret slots.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51</a:t>
            </a:fld>
            <a:endParaRPr kumimoji="1" lang="zh-CN" altLang="en-US"/>
          </a:p>
        </p:txBody>
      </p:sp>
    </p:spTree>
    <p:extLst>
      <p:ext uri="{BB962C8B-B14F-4D97-AF65-F5344CB8AC3E}">
        <p14:creationId xmlns:p14="http://schemas.microsoft.com/office/powerpoint/2010/main" val="729530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example, we can choose to store secrets at evaluation points 1,3, and 5</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52</a:t>
            </a:fld>
            <a:endParaRPr kumimoji="1" lang="zh-CN" altLang="en-US"/>
          </a:p>
        </p:txBody>
      </p:sp>
    </p:spTree>
    <p:extLst>
      <p:ext uri="{BB962C8B-B14F-4D97-AF65-F5344CB8AC3E}">
        <p14:creationId xmlns:p14="http://schemas.microsoft.com/office/powerpoint/2010/main" val="1291379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Suppose the field is large enough, say its size is at least the circuit size plus the number of parties. Then we can use a different set of positions for each group of gates. For example, the first group uses positions 1 to 3, the second group uses positions 4 to 6, and the third group uses positions 7 to 9.</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53</a:t>
            </a:fld>
            <a:endParaRPr kumimoji="1" lang="zh-CN" altLang="en-US"/>
          </a:p>
        </p:txBody>
      </p:sp>
    </p:spTree>
    <p:extLst>
      <p:ext uri="{BB962C8B-B14F-4D97-AF65-F5344CB8AC3E}">
        <p14:creationId xmlns:p14="http://schemas.microsoft.com/office/powerpoint/2010/main" val="34726258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Why is this helpful? Observe that now the secrets we want to collect all come from different positions. Hopefully, we can simply zero out the secrets we do not need, then add these three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together, and finally obtain the sharing we want.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54</a:t>
            </a:fld>
            <a:endParaRPr kumimoji="1" lang="zh-CN" altLang="en-US"/>
          </a:p>
        </p:txBody>
      </p:sp>
    </p:spTree>
    <p:extLst>
      <p:ext uri="{BB962C8B-B14F-4D97-AF65-F5344CB8AC3E}">
        <p14:creationId xmlns:p14="http://schemas.microsoft.com/office/powerpoint/2010/main" val="61015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Suppose we want to collect the first secrets of these three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and store them at positions 10 to 12. Recall that collecting the first secrets is the scenario which cannot be handled efficiently by our previous solution.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55</a:t>
            </a:fld>
            <a:endParaRPr kumimoji="1" lang="zh-CN" altLang="en-US"/>
          </a:p>
        </p:txBody>
      </p:sp>
    </p:spTree>
    <p:extLst>
      <p:ext uri="{BB962C8B-B14F-4D97-AF65-F5344CB8AC3E}">
        <p14:creationId xmlns:p14="http://schemas.microsoft.com/office/powerpoint/2010/main" val="2277853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will first compute a sharing that contains x_1, y_1, and z_1, but keep their original positions.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56</a:t>
            </a:fld>
            <a:endParaRPr kumimoji="1" lang="zh-CN" altLang="en-US"/>
          </a:p>
        </p:txBody>
      </p:sp>
    </p:spTree>
    <p:extLst>
      <p:ext uri="{BB962C8B-B14F-4D97-AF65-F5344CB8AC3E}">
        <p14:creationId xmlns:p14="http://schemas.microsoft.com/office/powerpoint/2010/main" val="158018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this end, we observe that each of the original three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can be viewed as a packed sharing that uses positions 1, 4, and 7.</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57</a:t>
            </a:fld>
            <a:endParaRPr kumimoji="1" lang="zh-CN" altLang="en-US"/>
          </a:p>
        </p:txBody>
      </p:sp>
    </p:spTree>
    <p:extLst>
      <p:ext uri="{BB962C8B-B14F-4D97-AF65-F5344CB8AC3E}">
        <p14:creationId xmlns:p14="http://schemas.microsoft.com/office/powerpoint/2010/main" val="3887799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Let’s take the first group as an example. It corresponds to a polynomial f which satisfies that the secrets x_1, x_2, x_3 are stored at positions 1, 2, and 3 respectively.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58</a:t>
            </a:fld>
            <a:endParaRPr kumimoji="1" lang="zh-CN" altLang="en-US"/>
          </a:p>
        </p:txBody>
      </p:sp>
    </p:spTree>
    <p:extLst>
      <p:ext uri="{BB962C8B-B14F-4D97-AF65-F5344CB8AC3E}">
        <p14:creationId xmlns:p14="http://schemas.microsoft.com/office/powerpoint/2010/main" val="1729649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same polynomial, if we focus on the values stored at positions 1, 4, and 7, then it corresponds to a packed Shamir sharing that uses positions 1, 4, and 7. In particular, the secret stored at position 1 is x_1.</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59</a:t>
            </a:fld>
            <a:endParaRPr kumimoji="1" lang="zh-CN" altLang="en-US"/>
          </a:p>
        </p:txBody>
      </p:sp>
    </p:spTree>
    <p:extLst>
      <p:ext uri="{BB962C8B-B14F-4D97-AF65-F5344CB8AC3E}">
        <p14:creationId xmlns:p14="http://schemas.microsoft.com/office/powerpoint/2010/main" val="111529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 similar scenario in the honest majority setting has been well studied in recent years.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short, when we move from the standard honest majority setting to the sub-optimal corruption threshold, we can reduce the communication complexity by a factor of n.</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a:t>
            </a:fld>
            <a:endParaRPr kumimoji="1" lang="zh-CN" altLang="en-US"/>
          </a:p>
        </p:txBody>
      </p:sp>
    </p:spTree>
    <p:extLst>
      <p:ext uri="{BB962C8B-B14F-4D97-AF65-F5344CB8AC3E}">
        <p14:creationId xmlns:p14="http://schemas.microsoft.com/office/powerpoint/2010/main" val="2714810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Therefore, we obtain three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each containing one secret we want to collect. In particular, they use the same positions 1, 4, and 7 to store secrets and the secrets we want to collect all come from different positions. This is exactly the case that can be efficiently solved in our previous work. Thus, all parties can locally collect x_1, y_1, and z_1, which are stored at positions 1, 4, and 7 respectively.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60</a:t>
            </a:fld>
            <a:endParaRPr kumimoji="1" lang="zh-CN" altLang="en-US"/>
          </a:p>
        </p:txBody>
      </p:sp>
    </p:spTree>
    <p:extLst>
      <p:ext uri="{BB962C8B-B14F-4D97-AF65-F5344CB8AC3E}">
        <p14:creationId xmlns:p14="http://schemas.microsoft.com/office/powerpoint/2010/main" val="35348608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second step, we simply perform a sharing transformation to change their positions from 1, 4, and 7 to 10, 11, and 12.</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61</a:t>
            </a:fld>
            <a:endParaRPr kumimoji="1" lang="zh-CN" altLang="en-US"/>
          </a:p>
        </p:txBody>
      </p:sp>
    </p:spTree>
    <p:extLst>
      <p:ext uri="{BB962C8B-B14F-4D97-AF65-F5344CB8AC3E}">
        <p14:creationId xmlns:p14="http://schemas.microsoft.com/office/powerpoint/2010/main" val="153640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 want to highlight the importance of our sharing transformation protocol. Since we use a different set of positions for each group of wires, it is very likely that each time, we need to perform a different sharing transformation. As we have argued before, previous techniques only support efficient transformations when the same one is performed multiple times, which is not the case in our setting.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62</a:t>
            </a:fld>
            <a:endParaRPr kumimoji="1" lang="zh-CN" altLang="en-US"/>
          </a:p>
        </p:txBody>
      </p:sp>
    </p:spTree>
    <p:extLst>
      <p:ext uri="{BB962C8B-B14F-4D97-AF65-F5344CB8AC3E}">
        <p14:creationId xmlns:p14="http://schemas.microsoft.com/office/powerpoint/2010/main" val="2205968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 in the sub-optimal corruption setting, we can use packed secret sharing technique to evaluate a single circuit. It has the potential of reducing the overall preprocessing data and communication complexity by a factor of O(n).</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main difficulty is network routing where we need to prepare input packed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for each layer. We propose a simple and efficient approach for large fields via sparsely packed </a:t>
            </a:r>
            <a:r>
              <a:rPr lang="en-US" altLang="zh-CN" sz="1200" kern="1200" dirty="0" err="1">
                <a:solidFill>
                  <a:schemeClr val="tx1"/>
                </a:solidFill>
                <a:effectLst/>
                <a:latin typeface="+mn-lt"/>
                <a:ea typeface="+mn-ea"/>
                <a:cs typeface="+mn-cs"/>
              </a:rPr>
              <a:t>shamir</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sharings</a:t>
            </a:r>
            <a:r>
              <a:rPr lang="en-US" altLang="zh-CN" sz="1200" kern="1200" dirty="0">
                <a:solidFill>
                  <a:schemeClr val="tx1"/>
                </a:solidFill>
                <a:effectLst/>
                <a:latin typeface="+mn-lt"/>
                <a:ea typeface="+mn-ea"/>
                <a:cs typeface="+mn-cs"/>
              </a:rPr>
              <a:t> and efficient sharing transformations.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63</a:t>
            </a:fld>
            <a:endParaRPr kumimoji="1" lang="zh-CN" altLang="en-US"/>
          </a:p>
        </p:txBody>
      </p:sp>
    </p:spTree>
    <p:extLst>
      <p:ext uri="{BB962C8B-B14F-4D97-AF65-F5344CB8AC3E}">
        <p14:creationId xmlns:p14="http://schemas.microsoft.com/office/powerpoint/2010/main" val="2369401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Thank you!</a:t>
            </a: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64</a:t>
            </a:fld>
            <a:endParaRPr kumimoji="1" lang="zh-CN" altLang="en-US"/>
          </a:p>
        </p:txBody>
      </p:sp>
    </p:spTree>
    <p:extLst>
      <p:ext uri="{BB962C8B-B14F-4D97-AF65-F5344CB8AC3E}">
        <p14:creationId xmlns:p14="http://schemas.microsoft.com/office/powerpoint/2010/main" val="197438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dishonest majority setting, unfortunately, information-theoretic MPC cannot exist without honest majority. To overcome it, we consider the circuit-independent preprocessing phase. In the circuit-independent preprocessing phase, all parties receive correlated randomness before the computation, which is independent of the circuit and parties' inputs.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7</a:t>
            </a:fld>
            <a:endParaRPr kumimoji="1" lang="zh-CN" altLang="en-US"/>
          </a:p>
        </p:txBody>
      </p:sp>
    </p:spTree>
    <p:extLst>
      <p:ext uri="{BB962C8B-B14F-4D97-AF65-F5344CB8AC3E}">
        <p14:creationId xmlns:p14="http://schemas.microsoft.com/office/powerpoint/2010/main" val="3172030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Early feasibility result has shown that information-theoretic MPC is possible assuming a circuit-independent preprocessing phase. Thus, even in the dishonest majority setting, we can still use a very efficient information-theoretic MPC for the online computation. On the other hand, the preprocessing phase can be securely realized relying on cryptographic primitives. In this way, we move all expensive works to the offline phase so that we can obtain a speedy online phase.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well-known result SPDZ follows this paradigm and achieves O(|C|\</a:t>
            </a:r>
            <a:r>
              <a:rPr lang="en-US" altLang="zh-CN" sz="1200" kern="1200" dirty="0" err="1">
                <a:solidFill>
                  <a:schemeClr val="tx1"/>
                </a:solidFill>
                <a:effectLst/>
                <a:latin typeface="+mn-lt"/>
                <a:ea typeface="+mn-ea"/>
                <a:cs typeface="+mn-cs"/>
              </a:rPr>
              <a:t>cdot</a:t>
            </a:r>
            <a:r>
              <a:rPr lang="en-US" altLang="zh-CN" sz="1200" kern="1200" dirty="0">
                <a:solidFill>
                  <a:schemeClr val="tx1"/>
                </a:solidFill>
                <a:effectLst/>
                <a:latin typeface="+mn-lt"/>
                <a:ea typeface="+mn-ea"/>
                <a:cs typeface="+mn-cs"/>
              </a:rPr>
              <a:t> n) elements of both preprocessing data and online communication. As a result, it becomes one of the most efficient MPC protocols in the dishonest majority setting.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8</a:t>
            </a:fld>
            <a:endParaRPr kumimoji="1" lang="zh-CN" altLang="en-US"/>
          </a:p>
        </p:txBody>
      </p:sp>
    </p:spTree>
    <p:extLst>
      <p:ext uri="{BB962C8B-B14F-4D97-AF65-F5344CB8AC3E}">
        <p14:creationId xmlns:p14="http://schemas.microsoft.com/office/powerpoint/2010/main" val="10927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we have discussed, in the honest majority setting, when we move from the optimal threshold to the sub-optimal threshold, it is possible to reduce the communication complexity by a factor of n.</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the dishonest majority setting, the best-known result SPDZ requires O(|C|\</a:t>
            </a:r>
            <a:r>
              <a:rPr lang="en-US" altLang="zh-CN" sz="1200" kern="1200" dirty="0" err="1">
                <a:solidFill>
                  <a:schemeClr val="tx1"/>
                </a:solidFill>
                <a:effectLst/>
                <a:latin typeface="+mn-lt"/>
                <a:ea typeface="+mn-ea"/>
                <a:cs typeface="+mn-cs"/>
              </a:rPr>
              <a:t>cdot</a:t>
            </a:r>
            <a:r>
              <a:rPr lang="en-US" altLang="zh-CN" sz="1200" kern="1200" dirty="0">
                <a:solidFill>
                  <a:schemeClr val="tx1"/>
                </a:solidFill>
                <a:effectLst/>
                <a:latin typeface="+mn-lt"/>
                <a:ea typeface="+mn-ea"/>
                <a:cs typeface="+mn-cs"/>
              </a:rPr>
              <a:t> n) elements of both preprocessing data and communication. If the number of corrupted parties is bounded by (1-\eps)*n, where \eps is a constant, can we reduce the amount of preprocessing data and online communication by a factor of n just as that in the honest majority setting?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5B4E68F-2A7D-A240-83F1-935AA2CE40F7}" type="slidenum">
              <a:rPr kumimoji="1" lang="zh-CN" altLang="en-US" smtClean="0"/>
              <a:t>9</a:t>
            </a:fld>
            <a:endParaRPr kumimoji="1" lang="zh-CN" altLang="en-US"/>
          </a:p>
        </p:txBody>
      </p:sp>
    </p:spTree>
    <p:extLst>
      <p:ext uri="{BB962C8B-B14F-4D97-AF65-F5344CB8AC3E}">
        <p14:creationId xmlns:p14="http://schemas.microsoft.com/office/powerpoint/2010/main" val="335954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462ED-A608-8E4F-ABA8-07E647FB08E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2391A2A-1C22-8248-AEBC-F59832C93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2533C002-C554-C54F-90F2-4E49D91C11CA}"/>
              </a:ext>
            </a:extLst>
          </p:cNvPr>
          <p:cNvSpPr>
            <a:spLocks noGrp="1"/>
          </p:cNvSpPr>
          <p:nvPr>
            <p:ph type="dt" sz="half" idx="10"/>
          </p:nvPr>
        </p:nvSpPr>
        <p:spPr/>
        <p:txBody>
          <a:bodyPr/>
          <a:lstStyle/>
          <a:p>
            <a:fld id="{D0936BE2-E3B4-6B41-81F7-59EB58C5C12D}"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842E169C-501F-5049-AF76-0F1DBE1BF6D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D10F896-5740-E741-836D-DED68DC1785D}"/>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26363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5DE2AF-4634-6B46-8AC9-C72EE1199A2A}"/>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7B7D65F-392C-E94D-B534-FB00D59B3CED}"/>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5D885E20-6A6E-B344-B2B9-A4D456AB3981}"/>
              </a:ext>
            </a:extLst>
          </p:cNvPr>
          <p:cNvSpPr>
            <a:spLocks noGrp="1"/>
          </p:cNvSpPr>
          <p:nvPr>
            <p:ph type="dt" sz="half" idx="10"/>
          </p:nvPr>
        </p:nvSpPr>
        <p:spPr/>
        <p:txBody>
          <a:bodyPr/>
          <a:lstStyle/>
          <a:p>
            <a:fld id="{53A29243-2D80-A949-B6A9-595E8CE47439}"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B927E129-D95C-4C46-868B-5B30F933F04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60BCD17-C558-484A-89B5-374B514AB86C}"/>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66679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C195D18-EFA3-AC4A-A583-EABDB566E86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218E3B8-1C7C-AA45-ADF8-6D72F2EA78D0}"/>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11C191F3-212B-D24D-A11D-F73DFCA10B75}"/>
              </a:ext>
            </a:extLst>
          </p:cNvPr>
          <p:cNvSpPr>
            <a:spLocks noGrp="1"/>
          </p:cNvSpPr>
          <p:nvPr>
            <p:ph type="dt" sz="half" idx="10"/>
          </p:nvPr>
        </p:nvSpPr>
        <p:spPr/>
        <p:txBody>
          <a:bodyPr/>
          <a:lstStyle/>
          <a:p>
            <a:fld id="{1B52D70B-D470-FC44-BF82-01AD6B17106F}"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9F6C2DD2-7C43-934E-A2F8-136BB34868F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48D60E1-98BC-AC4D-B254-EDAD2306C389}"/>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15664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F4AA6-57D9-744C-A2D1-2C525C6C506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4FCEC1D-0589-F644-B0AE-2180D1B49349}"/>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A9BA137F-30E2-2945-95F1-70E5E989C19A}"/>
              </a:ext>
            </a:extLst>
          </p:cNvPr>
          <p:cNvSpPr>
            <a:spLocks noGrp="1"/>
          </p:cNvSpPr>
          <p:nvPr>
            <p:ph type="dt" sz="half" idx="10"/>
          </p:nvPr>
        </p:nvSpPr>
        <p:spPr/>
        <p:txBody>
          <a:bodyPr/>
          <a:lstStyle/>
          <a:p>
            <a:fld id="{C9E7A96B-D16A-E143-A0B8-992898B5E040}"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54781DCF-81C9-654F-9EBF-385C190307C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0E633AE-7CCE-354B-AB50-B369A4681C4A}"/>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258480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53A69-08BC-F847-8AEE-862EF0BD3AB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A7E6EB32-D27C-4C4C-804F-1D62E9AD0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0F228845-F313-CA4A-A2C6-7A2A78619AED}"/>
              </a:ext>
            </a:extLst>
          </p:cNvPr>
          <p:cNvSpPr>
            <a:spLocks noGrp="1"/>
          </p:cNvSpPr>
          <p:nvPr>
            <p:ph type="dt" sz="half" idx="10"/>
          </p:nvPr>
        </p:nvSpPr>
        <p:spPr/>
        <p:txBody>
          <a:bodyPr/>
          <a:lstStyle/>
          <a:p>
            <a:fld id="{C5923262-6E6E-2847-9EEF-D925315A865F}"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27BB1AF2-B11F-4841-85C9-BBE19DE77F3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FE64F0E-D837-454A-86DE-C9029724E507}"/>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234340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8C61B-1685-2548-B06E-F4B58F3B3A8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B60E4E5-A2EA-DB44-BAC5-76EE73E6F8E5}"/>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7D3A4E57-CB1A-4A43-972D-D10B916EE4D9}"/>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3B7091C0-61C4-114D-8A8A-B0F99A7554E4}"/>
              </a:ext>
            </a:extLst>
          </p:cNvPr>
          <p:cNvSpPr>
            <a:spLocks noGrp="1"/>
          </p:cNvSpPr>
          <p:nvPr>
            <p:ph type="dt" sz="half" idx="10"/>
          </p:nvPr>
        </p:nvSpPr>
        <p:spPr/>
        <p:txBody>
          <a:bodyPr/>
          <a:lstStyle/>
          <a:p>
            <a:fld id="{9D6C3329-6211-0049-8515-27D7B50CF2FF}" type="datetime1">
              <a:rPr kumimoji="1" lang="en-US" altLang="zh-CN" smtClean="0"/>
              <a:t>8/12/22</a:t>
            </a:fld>
            <a:endParaRPr kumimoji="1" lang="zh-CN" altLang="en-US"/>
          </a:p>
        </p:txBody>
      </p:sp>
      <p:sp>
        <p:nvSpPr>
          <p:cNvPr id="6" name="页脚占位符 5">
            <a:extLst>
              <a:ext uri="{FF2B5EF4-FFF2-40B4-BE49-F238E27FC236}">
                <a16:creationId xmlns:a16="http://schemas.microsoft.com/office/drawing/2014/main" id="{22BAF8BD-D6FA-3549-8D35-42D3A002B3C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655637C-66D1-BF4E-91CD-E9A67087E85B}"/>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289060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7DBAE-9B4B-5C4B-9D5D-4CEE52ACD146}"/>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2445E58-5E7E-5D44-90A4-956F0C9F1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283887A6-E59B-454F-9EC1-5FF4876F9D92}"/>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218C74A9-5DC1-2045-932F-C5112F5D7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FBBF003A-A2E8-D242-AD52-5017CDEABBDC}"/>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DB234E6D-A975-7F48-9361-EDC2B7782B3D}"/>
              </a:ext>
            </a:extLst>
          </p:cNvPr>
          <p:cNvSpPr>
            <a:spLocks noGrp="1"/>
          </p:cNvSpPr>
          <p:nvPr>
            <p:ph type="dt" sz="half" idx="10"/>
          </p:nvPr>
        </p:nvSpPr>
        <p:spPr/>
        <p:txBody>
          <a:bodyPr/>
          <a:lstStyle/>
          <a:p>
            <a:fld id="{84FEA733-3B43-C747-A7FF-D04A9D1C1240}" type="datetime1">
              <a:rPr kumimoji="1" lang="en-US" altLang="zh-CN" smtClean="0"/>
              <a:t>8/12/22</a:t>
            </a:fld>
            <a:endParaRPr kumimoji="1" lang="zh-CN" altLang="en-US"/>
          </a:p>
        </p:txBody>
      </p:sp>
      <p:sp>
        <p:nvSpPr>
          <p:cNvPr id="8" name="页脚占位符 7">
            <a:extLst>
              <a:ext uri="{FF2B5EF4-FFF2-40B4-BE49-F238E27FC236}">
                <a16:creationId xmlns:a16="http://schemas.microsoft.com/office/drawing/2014/main" id="{253D398C-6D1A-1547-8755-3338B8C636A8}"/>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C2C43C2-12E7-1B4F-B08D-C35CEFD0F561}"/>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299353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9303DD-6535-6348-9B64-50F89CC60FA2}"/>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474ABB56-E297-1E46-804F-BAF4F08D0910}"/>
              </a:ext>
            </a:extLst>
          </p:cNvPr>
          <p:cNvSpPr>
            <a:spLocks noGrp="1"/>
          </p:cNvSpPr>
          <p:nvPr>
            <p:ph type="dt" sz="half" idx="10"/>
          </p:nvPr>
        </p:nvSpPr>
        <p:spPr/>
        <p:txBody>
          <a:bodyPr/>
          <a:lstStyle/>
          <a:p>
            <a:fld id="{FD01B574-C91B-F245-BDA0-9DE8A3F9003C}" type="datetime1">
              <a:rPr kumimoji="1" lang="en-US" altLang="zh-CN" smtClean="0"/>
              <a:t>8/12/22</a:t>
            </a:fld>
            <a:endParaRPr kumimoji="1" lang="zh-CN" altLang="en-US"/>
          </a:p>
        </p:txBody>
      </p:sp>
      <p:sp>
        <p:nvSpPr>
          <p:cNvPr id="4" name="页脚占位符 3">
            <a:extLst>
              <a:ext uri="{FF2B5EF4-FFF2-40B4-BE49-F238E27FC236}">
                <a16:creationId xmlns:a16="http://schemas.microsoft.com/office/drawing/2014/main" id="{85C2732E-62EC-B247-9589-03FF79101AC4}"/>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7403C85-0113-6340-B6F1-6B378DCA7D14}"/>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93654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0E339A-DEB9-3248-83EC-CE713179CEDB}"/>
              </a:ext>
            </a:extLst>
          </p:cNvPr>
          <p:cNvSpPr>
            <a:spLocks noGrp="1"/>
          </p:cNvSpPr>
          <p:nvPr>
            <p:ph type="dt" sz="half" idx="10"/>
          </p:nvPr>
        </p:nvSpPr>
        <p:spPr/>
        <p:txBody>
          <a:bodyPr/>
          <a:lstStyle/>
          <a:p>
            <a:fld id="{3DF98FBB-7FED-954A-8F70-E3050AABDC8C}" type="datetime1">
              <a:rPr kumimoji="1" lang="en-US" altLang="zh-CN" smtClean="0"/>
              <a:t>8/12/22</a:t>
            </a:fld>
            <a:endParaRPr kumimoji="1" lang="zh-CN" altLang="en-US"/>
          </a:p>
        </p:txBody>
      </p:sp>
      <p:sp>
        <p:nvSpPr>
          <p:cNvPr id="3" name="页脚占位符 2">
            <a:extLst>
              <a:ext uri="{FF2B5EF4-FFF2-40B4-BE49-F238E27FC236}">
                <a16:creationId xmlns:a16="http://schemas.microsoft.com/office/drawing/2014/main" id="{0F99A6A6-E068-674B-8263-1643BCCD3BEF}"/>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2047B8B-001C-5545-823D-FF80B61FC626}"/>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327107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7B6E5D-6A15-D448-A50D-6EBB3C0F01C8}"/>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DB40F95-BAC7-CE4B-A90D-EAB6EA978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74C44CC5-D531-2F48-A86E-66D939A07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5F6AB4C8-73B3-9044-80B1-B09C225F4229}"/>
              </a:ext>
            </a:extLst>
          </p:cNvPr>
          <p:cNvSpPr>
            <a:spLocks noGrp="1"/>
          </p:cNvSpPr>
          <p:nvPr>
            <p:ph type="dt" sz="half" idx="10"/>
          </p:nvPr>
        </p:nvSpPr>
        <p:spPr/>
        <p:txBody>
          <a:bodyPr/>
          <a:lstStyle/>
          <a:p>
            <a:fld id="{9861C754-3135-A64A-8BB3-00470CE822C1}" type="datetime1">
              <a:rPr kumimoji="1" lang="en-US" altLang="zh-CN" smtClean="0"/>
              <a:t>8/12/22</a:t>
            </a:fld>
            <a:endParaRPr kumimoji="1" lang="zh-CN" altLang="en-US"/>
          </a:p>
        </p:txBody>
      </p:sp>
      <p:sp>
        <p:nvSpPr>
          <p:cNvPr id="6" name="页脚占位符 5">
            <a:extLst>
              <a:ext uri="{FF2B5EF4-FFF2-40B4-BE49-F238E27FC236}">
                <a16:creationId xmlns:a16="http://schemas.microsoft.com/office/drawing/2014/main" id="{23ECE527-D79A-7247-A233-29915E9544D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1EC90A9-2759-B647-8CC7-230AF2DD2976}"/>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414150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A6A12C-82CD-744B-BB67-B0F227D1AB2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7AF3CDFB-8529-5A4E-8B43-9F4FCD36E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0C4D578-F220-3142-9F79-079424F3F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550ED52E-B969-AF4F-B359-EE2258D283EC}"/>
              </a:ext>
            </a:extLst>
          </p:cNvPr>
          <p:cNvSpPr>
            <a:spLocks noGrp="1"/>
          </p:cNvSpPr>
          <p:nvPr>
            <p:ph type="dt" sz="half" idx="10"/>
          </p:nvPr>
        </p:nvSpPr>
        <p:spPr/>
        <p:txBody>
          <a:bodyPr/>
          <a:lstStyle/>
          <a:p>
            <a:fld id="{C58801C9-0FC5-FD48-96B4-884FE2BE7E8C}" type="datetime1">
              <a:rPr kumimoji="1" lang="en-US" altLang="zh-CN" smtClean="0"/>
              <a:t>8/12/22</a:t>
            </a:fld>
            <a:endParaRPr kumimoji="1" lang="zh-CN" altLang="en-US"/>
          </a:p>
        </p:txBody>
      </p:sp>
      <p:sp>
        <p:nvSpPr>
          <p:cNvPr id="6" name="页脚占位符 5">
            <a:extLst>
              <a:ext uri="{FF2B5EF4-FFF2-40B4-BE49-F238E27FC236}">
                <a16:creationId xmlns:a16="http://schemas.microsoft.com/office/drawing/2014/main" id="{3CE7FEDB-A498-4043-940F-DE6D20F1E38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38D989F-62DB-A44E-9153-4D933F49BC4E}"/>
              </a:ext>
            </a:extLst>
          </p:cNvPr>
          <p:cNvSpPr>
            <a:spLocks noGrp="1"/>
          </p:cNvSpPr>
          <p:nvPr>
            <p:ph type="sldNum" sz="quarter" idx="12"/>
          </p:nvPr>
        </p:nvSpPr>
        <p:spPr/>
        <p:txBody>
          <a:body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64235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BBCAB5-3CAD-BA48-B411-29C7A726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D8E7090-3F6B-1D4B-9DEB-3749B64AB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DF369D9B-F4E9-E94E-AC08-FA5D4796B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B43F9-25F6-9C4A-88B7-3677349A7CF6}" type="datetime1">
              <a:rPr kumimoji="1" lang="en-US" altLang="zh-CN" smtClean="0"/>
              <a:t>8/12/22</a:t>
            </a:fld>
            <a:endParaRPr kumimoji="1" lang="zh-CN" altLang="en-US"/>
          </a:p>
        </p:txBody>
      </p:sp>
      <p:sp>
        <p:nvSpPr>
          <p:cNvPr id="5" name="页脚占位符 4">
            <a:extLst>
              <a:ext uri="{FF2B5EF4-FFF2-40B4-BE49-F238E27FC236}">
                <a16:creationId xmlns:a16="http://schemas.microsoft.com/office/drawing/2014/main" id="{F7295F29-8C38-F943-97B4-14103037B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33F14209-F0CF-274C-9B41-9EF2E5BB0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9D454-0FF7-4944-B386-DFCC60EB3547}" type="slidenum">
              <a:rPr kumimoji="1" lang="zh-CN" altLang="en-US" smtClean="0"/>
              <a:t>‹#›</a:t>
            </a:fld>
            <a:endParaRPr kumimoji="1" lang="zh-CN" altLang="en-US"/>
          </a:p>
        </p:txBody>
      </p:sp>
    </p:spTree>
    <p:extLst>
      <p:ext uri="{BB962C8B-B14F-4D97-AF65-F5344CB8AC3E}">
        <p14:creationId xmlns:p14="http://schemas.microsoft.com/office/powerpoint/2010/main" val="394937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370.png"/><Relationship Id="rId12" Type="http://schemas.openxmlformats.org/officeDocument/2006/relationships/image" Target="../media/image420.png"/><Relationship Id="rId17" Type="http://schemas.openxmlformats.org/officeDocument/2006/relationships/image" Target="../media/image2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0.png"/><Relationship Id="rId11" Type="http://schemas.openxmlformats.org/officeDocument/2006/relationships/image" Target="../media/image410.png"/><Relationship Id="rId5" Type="http://schemas.openxmlformats.org/officeDocument/2006/relationships/image" Target="../media/image2.tiff"/><Relationship Id="rId10" Type="http://schemas.openxmlformats.org/officeDocument/2006/relationships/image" Target="../media/image400.png"/><Relationship Id="rId4" Type="http://schemas.openxmlformats.org/officeDocument/2006/relationships/image" Target="../media/image1.tiff"/><Relationship Id="rId9" Type="http://schemas.openxmlformats.org/officeDocument/2006/relationships/image" Target="../media/image390.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54.png"/><Relationship Id="rId5" Type="http://schemas.openxmlformats.org/officeDocument/2006/relationships/image" Target="../media/image61.png"/><Relationship Id="rId15" Type="http://schemas.openxmlformats.org/officeDocument/2006/relationships/image" Target="../media/image240.png"/><Relationship Id="rId10" Type="http://schemas.openxmlformats.org/officeDocument/2006/relationships/image" Target="../media/image53.png"/><Relationship Id="rId4" Type="http://schemas.openxmlformats.org/officeDocument/2006/relationships/image" Target="../media/image60.png"/><Relationship Id="rId9" Type="http://schemas.openxmlformats.org/officeDocument/2006/relationships/image" Target="../media/image52.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1.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tiff"/><Relationship Id="rId4" Type="http://schemas.openxmlformats.org/officeDocument/2006/relationships/image" Target="../media/image1.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54.png"/><Relationship Id="rId5" Type="http://schemas.openxmlformats.org/officeDocument/2006/relationships/image" Target="../media/image61.png"/><Relationship Id="rId15" Type="http://schemas.openxmlformats.org/officeDocument/2006/relationships/image" Target="../media/image240.png"/><Relationship Id="rId10" Type="http://schemas.openxmlformats.org/officeDocument/2006/relationships/image" Target="../media/image53.png"/><Relationship Id="rId4" Type="http://schemas.openxmlformats.org/officeDocument/2006/relationships/image" Target="../media/image60.png"/><Relationship Id="rId9" Type="http://schemas.openxmlformats.org/officeDocument/2006/relationships/image" Target="../media/image52.png"/><Relationship Id="rId1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761.png"/><Relationship Id="rId13" Type="http://schemas.openxmlformats.org/officeDocument/2006/relationships/image" Target="../media/image810.png"/><Relationship Id="rId3" Type="http://schemas.openxmlformats.org/officeDocument/2006/relationships/image" Target="../media/image3.png"/><Relationship Id="rId7" Type="http://schemas.openxmlformats.org/officeDocument/2006/relationships/image" Target="../media/image751.png"/><Relationship Id="rId12" Type="http://schemas.openxmlformats.org/officeDocument/2006/relationships/image" Target="../media/image801.png"/><Relationship Id="rId2" Type="http://schemas.openxmlformats.org/officeDocument/2006/relationships/notesSlide" Target="../notesSlides/notesSlide43.xml"/><Relationship Id="rId1" Type="http://schemas.openxmlformats.org/officeDocument/2006/relationships/slideLayout" Target="../slideLayouts/slideLayout2.xml"/><Relationship Id="rId11" Type="http://schemas.openxmlformats.org/officeDocument/2006/relationships/image" Target="../media/image791.png"/><Relationship Id="rId10" Type="http://schemas.openxmlformats.org/officeDocument/2006/relationships/image" Target="../media/image781.png"/><Relationship Id="rId4" Type="http://schemas.openxmlformats.org/officeDocument/2006/relationships/image" Target="../media/image721.png"/><Relationship Id="rId9" Type="http://schemas.openxmlformats.org/officeDocument/2006/relationships/image" Target="../media/image770.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61.png"/><Relationship Id="rId13" Type="http://schemas.openxmlformats.org/officeDocument/2006/relationships/image" Target="../media/image810.png"/><Relationship Id="rId3" Type="http://schemas.openxmlformats.org/officeDocument/2006/relationships/image" Target="../media/image3.png"/><Relationship Id="rId7" Type="http://schemas.openxmlformats.org/officeDocument/2006/relationships/image" Target="../media/image751.png"/><Relationship Id="rId12" Type="http://schemas.openxmlformats.org/officeDocument/2006/relationships/image" Target="../media/image801.png"/><Relationship Id="rId2" Type="http://schemas.openxmlformats.org/officeDocument/2006/relationships/notesSlide" Target="../notesSlides/notesSlide49.xml"/><Relationship Id="rId1" Type="http://schemas.openxmlformats.org/officeDocument/2006/relationships/slideLayout" Target="../slideLayouts/slideLayout2.xml"/><Relationship Id="rId11" Type="http://schemas.openxmlformats.org/officeDocument/2006/relationships/image" Target="../media/image791.png"/><Relationship Id="rId10" Type="http://schemas.openxmlformats.org/officeDocument/2006/relationships/image" Target="../media/image781.png"/><Relationship Id="rId4" Type="http://schemas.openxmlformats.org/officeDocument/2006/relationships/image" Target="../media/image721.png"/><Relationship Id="rId9" Type="http://schemas.openxmlformats.org/officeDocument/2006/relationships/image" Target="../media/image770.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5.png"/><Relationship Id="rId7"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051.png"/></Relationships>
</file>

<file path=ppt/slides/_rels/slide5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0.png"/><Relationship Id="rId7" Type="http://schemas.openxmlformats.org/officeDocument/2006/relationships/image" Target="../media/image10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50.png"/><Relationship Id="rId9" Type="http://schemas.openxmlformats.org/officeDocument/2006/relationships/image" Target="../media/image105.png"/></Relationships>
</file>

<file path=ppt/slides/_rels/slide52.xml.rels><?xml version="1.0" encoding="UTF-8" standalone="yes"?>
<Relationships xmlns="http://schemas.openxmlformats.org/package/2006/relationships"><Relationship Id="rId8" Type="http://schemas.openxmlformats.org/officeDocument/2006/relationships/image" Target="../media/image1051.png"/><Relationship Id="rId3" Type="http://schemas.openxmlformats.org/officeDocument/2006/relationships/image" Target="../media/image1020.png"/><Relationship Id="rId7"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2.xml"/><Relationship Id="rId9" Type="http://schemas.openxmlformats.org/officeDocument/2006/relationships/image" Target="../media/image109.png"/></Relationships>
</file>

<file path=ppt/slides/_rels/slide53.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5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8.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9.png"/><Relationship Id="rId7" Type="http://schemas.openxmlformats.org/officeDocument/2006/relationships/image" Target="../media/image11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21.png"/><Relationship Id="rId4" Type="http://schemas.openxmlformats.org/officeDocument/2006/relationships/image" Target="../media/image120.png"/></Relationships>
</file>

<file path=ppt/slides/_rels/slide58.xml.rels><?xml version="1.0" encoding="UTF-8" standalone="yes"?>
<Relationships xmlns="http://schemas.openxmlformats.org/package/2006/relationships"><Relationship Id="rId8"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3.png"/><Relationship Id="rId9" Type="http://schemas.openxmlformats.org/officeDocument/2006/relationships/image" Target="../media/image125.png"/></Relationships>
</file>

<file path=ppt/slides/_rels/slide59.xml.rels><?xml version="1.0" encoding="UTF-8" standalone="yes"?>
<Relationships xmlns="http://schemas.openxmlformats.org/package/2006/relationships"><Relationship Id="rId8" Type="http://schemas.openxmlformats.org/officeDocument/2006/relationships/image" Target="../media/image125.png"/><Relationship Id="rId7" Type="http://schemas.openxmlformats.org/officeDocument/2006/relationships/image" Target="../media/image123.png"/><Relationship Id="rId2" Type="http://schemas.openxmlformats.org/officeDocument/2006/relationships/notesSlide" Target="../notesSlides/notesSlide59.xml"/><Relationship Id="rId1" Type="http://schemas.openxmlformats.org/officeDocument/2006/relationships/slideLayout" Target="../slideLayouts/slideLayout2.xml"/><Relationship Id="rId10" Type="http://schemas.openxmlformats.org/officeDocument/2006/relationships/image" Target="../media/image126.png"/><Relationship Id="rId4" Type="http://schemas.openxmlformats.org/officeDocument/2006/relationships/image" Target="../media/image1240.png"/><Relationship Id="rId9" Type="http://schemas.openxmlformats.org/officeDocument/2006/relationships/image" Target="../media/image122.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9.png"/><Relationship Id="rId7" Type="http://schemas.openxmlformats.org/officeDocument/2006/relationships/image" Target="../media/image114.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7.png"/></Relationships>
</file>

<file path=ppt/slides/_rels/slide61.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8.png"/><Relationship Id="rId7" Type="http://schemas.openxmlformats.org/officeDocument/2006/relationships/image" Target="../media/image1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31.png"/><Relationship Id="rId4" Type="http://schemas.openxmlformats.org/officeDocument/2006/relationships/image" Target="../media/image113.png"/><Relationship Id="rId9" Type="http://schemas.openxmlformats.org/officeDocument/2006/relationships/image" Target="../media/image130.png"/></Relationships>
</file>

<file path=ppt/slides/_rels/slide6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0.png"/></Relationships>
</file>

<file path=ppt/slides/_rels/slide63.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40.png"/><Relationship Id="rId7" Type="http://schemas.openxmlformats.org/officeDocument/2006/relationships/image" Target="../media/image3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1.png"/><Relationship Id="rId10" Type="http://schemas.openxmlformats.org/officeDocument/2006/relationships/image" Target="../media/image361.png"/><Relationship Id="rId4" Type="http://schemas.openxmlformats.org/officeDocument/2006/relationships/image" Target="../media/image300.png"/><Relationship Id="rId9" Type="http://schemas.openxmlformats.org/officeDocument/2006/relationships/image" Target="../media/image350.png"/></Relationships>
</file>

<file path=ppt/slides/_rels/slide8.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9.png"/><Relationship Id="rId7" Type="http://schemas.openxmlformats.org/officeDocument/2006/relationships/image" Target="../media/image320.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1.png"/><Relationship Id="rId11" Type="http://schemas.openxmlformats.org/officeDocument/2006/relationships/image" Target="../media/image361.png"/><Relationship Id="rId5" Type="http://schemas.openxmlformats.org/officeDocument/2006/relationships/image" Target="../media/image300.png"/><Relationship Id="rId10" Type="http://schemas.openxmlformats.org/officeDocument/2006/relationships/image" Target="../media/image350.png"/><Relationship Id="rId9" Type="http://schemas.openxmlformats.org/officeDocument/2006/relationships/image" Target="../media/image340.png"/></Relationships>
</file>

<file path=ppt/slides/_rels/slide9.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96A674-DCC2-704B-81FD-63A50BCD6DED}"/>
              </a:ext>
            </a:extLst>
          </p:cNvPr>
          <p:cNvSpPr>
            <a:spLocks noGrp="1"/>
          </p:cNvSpPr>
          <p:nvPr>
            <p:ph type="ctrTitle"/>
          </p:nvPr>
        </p:nvSpPr>
        <p:spPr>
          <a:xfrm>
            <a:off x="0" y="680928"/>
            <a:ext cx="12192000" cy="3035109"/>
          </a:xfrm>
        </p:spPr>
        <p:txBody>
          <a:bodyPr anchor="ctr" anchorCtr="0">
            <a:normAutofit/>
          </a:bodyPr>
          <a:lstStyle/>
          <a:p>
            <a:pPr>
              <a:lnSpc>
                <a:spcPct val="150000"/>
              </a:lnSpc>
            </a:pPr>
            <a:r>
              <a:rPr kumimoji="1" lang="en-US" altLang="zh-CN"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rPr>
              <a:t>Sharing Transformation and </a:t>
            </a:r>
            <a:br>
              <a:rPr kumimoji="1" lang="en-US" altLang="zh-CN"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rPr>
            </a:br>
            <a:r>
              <a:rPr kumimoji="1" lang="en-US" altLang="zh-CN"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rPr>
              <a:t>Dishonest Majority MPC </a:t>
            </a:r>
            <a:br>
              <a:rPr kumimoji="1" lang="en-US" altLang="zh-CN"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rPr>
            </a:br>
            <a:r>
              <a:rPr kumimoji="1" lang="en-US" altLang="zh-CN"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rPr>
              <a:t>with Packed Secret Sharing</a:t>
            </a:r>
            <a:endParaRPr kumimoji="1" lang="zh-CN" altLang="en-US" sz="4000" dirty="0">
              <a:ln w="19050">
                <a:solidFill>
                  <a:schemeClr val="accent1"/>
                </a:solidFill>
              </a:ln>
              <a:solidFill>
                <a:schemeClr val="accent1">
                  <a:lumMod val="7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9F2E82-568A-DB41-8D73-F470DDE48039}"/>
              </a:ext>
            </a:extLst>
          </p:cNvPr>
          <p:cNvSpPr>
            <a:spLocks noGrp="1"/>
          </p:cNvSpPr>
          <p:nvPr>
            <p:ph type="sldNum" sz="quarter" idx="12"/>
          </p:nvPr>
        </p:nvSpPr>
        <p:spPr/>
        <p:txBody>
          <a:bodyPr/>
          <a:lstStyle/>
          <a:p>
            <a:fld id="{D9B9D454-0FF7-4944-B386-DFCC60EB3547}" type="slidenum">
              <a:rPr kumimoji="1" lang="zh-CN" altLang="en-US" smtClean="0">
                <a:latin typeface="Arial" panose="020B0604020202020204" pitchFamily="34" charset="0"/>
                <a:cs typeface="Arial" panose="020B0604020202020204" pitchFamily="34" charset="0"/>
              </a:rPr>
              <a:t>1</a:t>
            </a:fld>
            <a:endParaRPr kumimoji="1" lang="zh-CN" altLang="en-US" dirty="0">
              <a:latin typeface="Arial" panose="020B0604020202020204" pitchFamily="34" charset="0"/>
              <a:cs typeface="Arial" panose="020B0604020202020204" pitchFamily="34" charset="0"/>
            </a:endParaRPr>
          </a:p>
        </p:txBody>
      </p:sp>
      <p:sp>
        <p:nvSpPr>
          <p:cNvPr id="4" name="副标题 2">
            <a:extLst>
              <a:ext uri="{FF2B5EF4-FFF2-40B4-BE49-F238E27FC236}">
                <a16:creationId xmlns:a16="http://schemas.microsoft.com/office/drawing/2014/main" id="{7F3666F6-B844-8FF0-8CF6-A0A15271C928}"/>
              </a:ext>
            </a:extLst>
          </p:cNvPr>
          <p:cNvSpPr txBox="1">
            <a:spLocks/>
          </p:cNvSpPr>
          <p:nvPr/>
        </p:nvSpPr>
        <p:spPr>
          <a:xfrm>
            <a:off x="1524000" y="4413503"/>
            <a:ext cx="9144000" cy="23079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40000"/>
              </a:lnSpc>
            </a:pPr>
            <a:r>
              <a:rPr kumimoji="1" lang="en-US" altLang="zh-CN" sz="2200" dirty="0">
                <a:latin typeface="Arial" panose="020B0604020202020204" pitchFamily="34" charset="0"/>
                <a:cs typeface="Arial" panose="020B0604020202020204" pitchFamily="34" charset="0"/>
              </a:rPr>
              <a:t>Vipul Goyal</a:t>
            </a:r>
            <a:r>
              <a:rPr kumimoji="1" lang="en-US" altLang="zh-CN" sz="2200" baseline="30000" dirty="0">
                <a:latin typeface="Arial" panose="020B0604020202020204" pitchFamily="34" charset="0"/>
                <a:cs typeface="Arial" panose="020B0604020202020204" pitchFamily="34" charset="0"/>
              </a:rPr>
              <a:t>1,2</a:t>
            </a:r>
            <a:r>
              <a:rPr kumimoji="1" lang="en-US" altLang="zh-CN" sz="2200" dirty="0">
                <a:latin typeface="Arial" panose="020B0604020202020204" pitchFamily="34" charset="0"/>
                <a:cs typeface="Arial" panose="020B0604020202020204" pitchFamily="34" charset="0"/>
              </a:rPr>
              <a:t>,</a:t>
            </a:r>
            <a:r>
              <a:rPr kumimoji="1" lang="zh-CN" altLang="en-US" sz="2200" dirty="0">
                <a:latin typeface="Arial" panose="020B0604020202020204" pitchFamily="34" charset="0"/>
                <a:cs typeface="Arial" panose="020B0604020202020204" pitchFamily="34" charset="0"/>
              </a:rPr>
              <a:t> </a:t>
            </a:r>
            <a:r>
              <a:rPr kumimoji="1" lang="en-US" altLang="zh-CN" sz="2200" dirty="0" err="1">
                <a:latin typeface="Arial" panose="020B0604020202020204" pitchFamily="34" charset="0"/>
                <a:cs typeface="Arial" panose="020B0604020202020204" pitchFamily="34" charset="0"/>
              </a:rPr>
              <a:t>Antigoni</a:t>
            </a:r>
            <a:r>
              <a:rPr kumimoji="1" lang="en-US" altLang="zh-CN" sz="2200" dirty="0">
                <a:latin typeface="Arial" panose="020B0604020202020204" pitchFamily="34" charset="0"/>
                <a:cs typeface="Arial" panose="020B0604020202020204" pitchFamily="34" charset="0"/>
              </a:rPr>
              <a:t> Polychroniadou</a:t>
            </a:r>
            <a:r>
              <a:rPr kumimoji="1" lang="en-US" altLang="zh-CN" sz="2200" baseline="30000" dirty="0">
                <a:latin typeface="Arial" panose="020B0604020202020204" pitchFamily="34" charset="0"/>
                <a:cs typeface="Arial" panose="020B0604020202020204" pitchFamily="34" charset="0"/>
              </a:rPr>
              <a:t>3</a:t>
            </a:r>
            <a:r>
              <a:rPr kumimoji="1" lang="en-US" altLang="zh-CN" sz="2200" dirty="0">
                <a:latin typeface="Arial" panose="020B0604020202020204" pitchFamily="34" charset="0"/>
                <a:cs typeface="Arial" panose="020B0604020202020204" pitchFamily="34" charset="0"/>
              </a:rPr>
              <a:t>,</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Arial" panose="020B0604020202020204" pitchFamily="34" charset="0"/>
                <a:cs typeface="Arial" panose="020B0604020202020204" pitchFamily="34" charset="0"/>
              </a:rPr>
              <a:t>and </a:t>
            </a:r>
            <a:r>
              <a:rPr kumimoji="1" lang="en-US" altLang="zh-CN" sz="2200" dirty="0" err="1">
                <a:solidFill>
                  <a:srgbClr val="FF0000"/>
                </a:solidFill>
                <a:latin typeface="Arial" panose="020B0604020202020204" pitchFamily="34" charset="0"/>
                <a:cs typeface="Arial" panose="020B0604020202020204" pitchFamily="34" charset="0"/>
              </a:rPr>
              <a:t>Yifan</a:t>
            </a:r>
            <a:r>
              <a:rPr kumimoji="1" lang="zh-CN" altLang="en-US" sz="2200" dirty="0">
                <a:solidFill>
                  <a:srgbClr val="FF0000"/>
                </a:solidFill>
                <a:latin typeface="Arial" panose="020B0604020202020204" pitchFamily="34" charset="0"/>
                <a:cs typeface="Arial" panose="020B0604020202020204" pitchFamily="34" charset="0"/>
              </a:rPr>
              <a:t> </a:t>
            </a:r>
            <a:r>
              <a:rPr kumimoji="1" lang="en-US" altLang="zh-CN" sz="2200" dirty="0">
                <a:solidFill>
                  <a:srgbClr val="FF0000"/>
                </a:solidFill>
                <a:latin typeface="Arial" panose="020B0604020202020204" pitchFamily="34" charset="0"/>
                <a:cs typeface="Arial" panose="020B0604020202020204" pitchFamily="34" charset="0"/>
              </a:rPr>
              <a:t>Song</a:t>
            </a:r>
            <a:r>
              <a:rPr kumimoji="1" lang="en-US" altLang="zh-CN" sz="2200" baseline="30000" dirty="0">
                <a:latin typeface="Arial" panose="020B0604020202020204" pitchFamily="34" charset="0"/>
                <a:cs typeface="Arial" panose="020B0604020202020204" pitchFamily="34" charset="0"/>
              </a:rPr>
              <a:t>1</a:t>
            </a:r>
          </a:p>
          <a:p>
            <a:pPr algn="r">
              <a:lnSpc>
                <a:spcPct val="140000"/>
              </a:lnSpc>
            </a:pPr>
            <a:endParaRPr kumimoji="1" lang="en-US" altLang="zh-CN" sz="1800" dirty="0">
              <a:latin typeface="Arial" panose="020B0604020202020204" pitchFamily="34" charset="0"/>
              <a:cs typeface="Arial" panose="020B0604020202020204" pitchFamily="34" charset="0"/>
            </a:endParaRPr>
          </a:p>
          <a:p>
            <a:pPr algn="r">
              <a:lnSpc>
                <a:spcPct val="140000"/>
              </a:lnSpc>
            </a:pPr>
            <a:r>
              <a:rPr kumimoji="1" lang="en-US" altLang="zh-CN" sz="1600" baseline="30000" dirty="0">
                <a:latin typeface="Arial" panose="020B0604020202020204" pitchFamily="34" charset="0"/>
                <a:cs typeface="Arial" panose="020B0604020202020204" pitchFamily="34" charset="0"/>
              </a:rPr>
              <a:t>1</a:t>
            </a:r>
            <a:r>
              <a:rPr kumimoji="1" lang="en-US" altLang="zh-CN" sz="1600" dirty="0">
                <a:latin typeface="Arial" panose="020B0604020202020204" pitchFamily="34" charset="0"/>
                <a:cs typeface="Arial" panose="020B0604020202020204" pitchFamily="34" charset="0"/>
              </a:rPr>
              <a:t>Carnegie Mellon University, </a:t>
            </a:r>
            <a:r>
              <a:rPr kumimoji="1" lang="en-US" altLang="zh-CN" sz="1600" baseline="30000" dirty="0">
                <a:latin typeface="Arial" panose="020B0604020202020204" pitchFamily="34" charset="0"/>
                <a:cs typeface="Arial" panose="020B0604020202020204" pitchFamily="34" charset="0"/>
              </a:rPr>
              <a:t>2</a:t>
            </a:r>
            <a:r>
              <a:rPr kumimoji="1" lang="en-US" altLang="zh-CN" sz="1600" dirty="0">
                <a:latin typeface="Arial" panose="020B0604020202020204" pitchFamily="34" charset="0"/>
                <a:cs typeface="Arial" panose="020B0604020202020204" pitchFamily="34" charset="0"/>
              </a:rPr>
              <a:t>NTT</a:t>
            </a:r>
            <a:r>
              <a:rPr kumimoji="1" lang="zh-CN" altLang="en-US" sz="1600" dirty="0">
                <a:latin typeface="Arial" panose="020B0604020202020204" pitchFamily="34" charset="0"/>
                <a:cs typeface="Arial" panose="020B0604020202020204" pitchFamily="34" charset="0"/>
              </a:rPr>
              <a:t> </a:t>
            </a:r>
            <a:r>
              <a:rPr kumimoji="1" lang="en-US" altLang="zh-CN" sz="1600" dirty="0">
                <a:latin typeface="Arial" panose="020B0604020202020204" pitchFamily="34" charset="0"/>
                <a:cs typeface="Arial" panose="020B0604020202020204" pitchFamily="34" charset="0"/>
              </a:rPr>
              <a:t>Research,</a:t>
            </a:r>
            <a:r>
              <a:rPr kumimoji="1" lang="zh-CN" altLang="en-US" sz="1600" dirty="0">
                <a:latin typeface="Arial" panose="020B0604020202020204" pitchFamily="34" charset="0"/>
                <a:cs typeface="Arial" panose="020B0604020202020204" pitchFamily="34" charset="0"/>
              </a:rPr>
              <a:t> </a:t>
            </a:r>
            <a:r>
              <a:rPr kumimoji="1" lang="en-US" altLang="zh-CN" sz="1600" baseline="30000" dirty="0">
                <a:latin typeface="Arial" panose="020B0604020202020204" pitchFamily="34" charset="0"/>
                <a:cs typeface="Arial" panose="020B0604020202020204" pitchFamily="34" charset="0"/>
              </a:rPr>
              <a:t>3</a:t>
            </a:r>
            <a:r>
              <a:rPr kumimoji="1" lang="en-US" altLang="zh-CN" sz="1600" dirty="0">
                <a:latin typeface="Arial" panose="020B0604020202020204" pitchFamily="34" charset="0"/>
                <a:cs typeface="Arial" panose="020B0604020202020204" pitchFamily="34" charset="0"/>
              </a:rPr>
              <a:t>J.P. Morgan AI Research</a:t>
            </a:r>
            <a:endParaRPr kumimoji="1"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25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Main</a:t>
                </a:r>
                <a:r>
                  <a:rPr lang="zh-CN" altLang="en-US" sz="2400" dirty="0">
                    <a:solidFill>
                      <a:prstClr val="black"/>
                    </a:solidFill>
                  </a:rPr>
                  <a:t> </a:t>
                </a:r>
                <a:r>
                  <a:rPr lang="en-US" altLang="zh-CN" sz="2400" dirty="0">
                    <a:solidFill>
                      <a:prstClr val="black"/>
                    </a:solidFill>
                  </a:rPr>
                  <a:t>Theorem --- Semi-Honest</a:t>
                </a:r>
                <a:r>
                  <a:rPr lang="zh-CN" altLang="en-US" sz="2400" dirty="0">
                    <a:solidFill>
                      <a:prstClr val="black"/>
                    </a:solidFill>
                  </a:rPr>
                  <a:t> </a:t>
                </a:r>
                <a:r>
                  <a:rPr lang="en-US" altLang="zh-CN" sz="2400" dirty="0">
                    <a:solidFill>
                      <a:prstClr val="black"/>
                    </a:solidFill>
                  </a:rPr>
                  <a:t>(</a:t>
                </a:r>
                <a:r>
                  <a:rPr lang="en-US" altLang="zh-CN" sz="2400" i="1" dirty="0">
                    <a:solidFill>
                      <a:prstClr val="black"/>
                    </a:solidFill>
                  </a:rPr>
                  <a:t>Informal</a:t>
                </a:r>
                <a:r>
                  <a:rPr lang="en-US" altLang="zh-CN" sz="2400" dirty="0">
                    <a:solidFill>
                      <a:prstClr val="black"/>
                    </a:solidFill>
                  </a:rPr>
                  <a:t>).</a:t>
                </a:r>
                <a:r>
                  <a:rPr lang="zh-CN" altLang="en-US" sz="2400" dirty="0">
                    <a:solidFill>
                      <a:prstClr val="black"/>
                    </a:solidFill>
                  </a:rPr>
                  <a:t> </a:t>
                </a:r>
                <a:endParaRPr lang="en-US" altLang="zh-CN" sz="2400" dirty="0">
                  <a:solidFill>
                    <a:prstClr val="black"/>
                  </a:solidFill>
                </a:endParaRPr>
              </a:p>
              <a:p>
                <a:pPr marL="0" lvl="0" indent="0">
                  <a:lnSpc>
                    <a:spcPct val="150000"/>
                  </a:lnSpc>
                  <a:buNone/>
                </a:pPr>
                <a:r>
                  <a:rPr lang="en-US" altLang="zh-CN" sz="2000" dirty="0">
                    <a:solidFill>
                      <a:prstClr val="black"/>
                    </a:solidFill>
                  </a:rPr>
                  <a:t>	For an arithmetic circuit </a:t>
                </a:r>
                <a14:m>
                  <m:oMath xmlns:m="http://schemas.openxmlformats.org/officeDocument/2006/math">
                    <m:r>
                      <m:rPr>
                        <m:sty m:val="p"/>
                      </m:rPr>
                      <a:rPr lang="en-US" altLang="zh-CN" sz="2000" i="0" dirty="0" smtClean="0">
                        <a:solidFill>
                          <a:srgbClr val="FF0000"/>
                        </a:solidFill>
                        <a:latin typeface="Cambria Math" panose="02040503050406030204" pitchFamily="18" charset="0"/>
                      </a:rPr>
                      <m:t>C</m:t>
                    </m:r>
                  </m:oMath>
                </a14:m>
                <a:r>
                  <a:rPr lang="en-US" altLang="zh-CN" sz="2000" dirty="0">
                    <a:solidFill>
                      <a:prstClr val="black"/>
                    </a:solidFill>
                  </a:rPr>
                  <a:t> over a finite field </a:t>
                </a:r>
                <a14:m>
                  <m:oMath xmlns:m="http://schemas.openxmlformats.org/officeDocument/2006/math">
                    <m:r>
                      <a:rPr lang="en-US" altLang="zh-CN" sz="2000" i="1" dirty="0" smtClean="0">
                        <a:solidFill>
                          <a:srgbClr val="FF0000"/>
                        </a:solidFill>
                        <a:latin typeface="Cambria Math" panose="02040503050406030204" pitchFamily="18" charset="0"/>
                        <a:ea typeface="Cambria Math" panose="02040503050406030204" pitchFamily="18" charset="0"/>
                      </a:rPr>
                      <m:t>𝔽</m:t>
                    </m:r>
                  </m:oMath>
                </a14:m>
                <a:r>
                  <a:rPr lang="en-US" altLang="zh-CN" sz="2000" dirty="0">
                    <a:solidFill>
                      <a:prstClr val="black"/>
                    </a:solidFill>
                  </a:rPr>
                  <a:t> of size </a:t>
                </a:r>
                <a14:m>
                  <m:oMath xmlns:m="http://schemas.openxmlformats.org/officeDocument/2006/math">
                    <m:d>
                      <m:dPr>
                        <m:begChr m:val="|"/>
                        <m:endChr m:val="|"/>
                        <m:ctrlPr>
                          <a:rPr lang="en-US" altLang="zh-CN" sz="2000" i="1" dirty="0" smtClean="0">
                            <a:solidFill>
                              <a:srgbClr val="FF0000"/>
                            </a:solidFill>
                            <a:latin typeface="Cambria Math" panose="02040503050406030204" pitchFamily="18" charset="0"/>
                            <a:ea typeface="Cambria Math" panose="02040503050406030204" pitchFamily="18" charset="0"/>
                          </a:rPr>
                        </m:ctrlPr>
                      </m:dPr>
                      <m:e>
                        <m:r>
                          <a:rPr lang="en-US" altLang="zh-CN" sz="2000" i="1" dirty="0">
                            <a:solidFill>
                              <a:srgbClr val="FF0000"/>
                            </a:solidFill>
                            <a:latin typeface="Cambria Math" panose="02040503050406030204" pitchFamily="18" charset="0"/>
                            <a:ea typeface="Cambria Math" panose="02040503050406030204" pitchFamily="18" charset="0"/>
                          </a:rPr>
                          <m:t>𝔽</m:t>
                        </m:r>
                      </m:e>
                    </m:d>
                    <m:r>
                      <a:rPr lang="en-US" altLang="zh-CN" sz="2000" i="1" dirty="0" smtClean="0">
                        <a:solidFill>
                          <a:srgbClr val="FF0000"/>
                        </a:solidFill>
                        <a:latin typeface="Cambria Math" panose="02040503050406030204" pitchFamily="18" charset="0"/>
                      </a:rPr>
                      <m:t>≥|</m:t>
                    </m:r>
                    <m:r>
                      <m:rPr>
                        <m:sty m:val="p"/>
                      </m:rPr>
                      <a:rPr lang="en-US" altLang="zh-CN" sz="2000" i="0" dirty="0" smtClean="0">
                        <a:solidFill>
                          <a:srgbClr val="FF0000"/>
                        </a:solidFill>
                        <a:latin typeface="Cambria Math" panose="02040503050406030204" pitchFamily="18" charset="0"/>
                      </a:rPr>
                      <m:t>C</m:t>
                    </m:r>
                    <m:r>
                      <a:rPr lang="en-US" altLang="zh-CN" sz="2000" i="1" dirty="0" smtClean="0">
                        <a:solidFill>
                          <a:srgbClr val="FF0000"/>
                        </a:solidFill>
                        <a:latin typeface="Cambria Math" panose="02040503050406030204" pitchFamily="18" charset="0"/>
                      </a:rPr>
                      <m:t>|+</m:t>
                    </m:r>
                    <m:r>
                      <a:rPr lang="en-US" altLang="zh-CN" sz="2000" i="1" dirty="0" smtClean="0">
                        <a:solidFill>
                          <a:srgbClr val="FF0000"/>
                        </a:solidFill>
                        <a:latin typeface="Cambria Math" panose="02040503050406030204" pitchFamily="18" charset="0"/>
                      </a:rPr>
                      <m:t>𝑛</m:t>
                    </m:r>
                  </m:oMath>
                </a14:m>
                <a:r>
                  <a:rPr lang="en-US" altLang="zh-CN" sz="2000" dirty="0">
                    <a:solidFill>
                      <a:prstClr val="black"/>
                    </a:solidFill>
                  </a:rPr>
                  <a:t>, and for</a:t>
                </a:r>
                <a:r>
                  <a:rPr lang="zh-CN" altLang="en-US" sz="2000" dirty="0">
                    <a:solidFill>
                      <a:prstClr val="black"/>
                    </a:solidFill>
                  </a:rPr>
                  <a:t> </a:t>
                </a:r>
                <a:r>
                  <a:rPr lang="en-US" altLang="zh-CN" sz="2000" dirty="0">
                    <a:solidFill>
                      <a:prstClr val="black"/>
                    </a:solidFill>
                  </a:rPr>
                  <a:t>all constant</a:t>
                </a:r>
                <a:r>
                  <a:rPr lang="zh-CN" altLang="en-US" sz="2000" dirty="0">
                    <a:solidFill>
                      <a:prstClr val="black"/>
                    </a:solidFill>
                  </a:rPr>
                  <a:t> </a:t>
                </a:r>
                <a14:m>
                  <m:oMath xmlns:m="http://schemas.openxmlformats.org/officeDocument/2006/math">
                    <m:r>
                      <a:rPr lang="en-US" altLang="zh-CN" sz="2000" i="1" dirty="0" smtClean="0">
                        <a:solidFill>
                          <a:srgbClr val="FF0000"/>
                        </a:solidFill>
                        <a:latin typeface="Cambria Math" panose="02040503050406030204" pitchFamily="18" charset="0"/>
                      </a:rPr>
                      <m:t>𝜖</m:t>
                    </m:r>
                    <m:r>
                      <a:rPr lang="en-US" altLang="zh-CN" sz="2000" i="1" dirty="0" smtClean="0">
                        <a:solidFill>
                          <a:srgbClr val="FF0000"/>
                        </a:solidFill>
                        <a:latin typeface="Cambria Math" panose="02040503050406030204" pitchFamily="18" charset="0"/>
                      </a:rPr>
                      <m:t>&gt;0</m:t>
                    </m:r>
                  </m:oMath>
                </a14:m>
                <a:r>
                  <a:rPr lang="en-US" altLang="zh-CN" sz="2000" dirty="0">
                    <a:solidFill>
                      <a:prstClr val="black"/>
                    </a:solidFill>
                  </a:rPr>
                  <a:t> and </a:t>
                </a:r>
                <a14:m>
                  <m:oMath xmlns:m="http://schemas.openxmlformats.org/officeDocument/2006/math">
                    <m:r>
                      <a:rPr lang="en-US" altLang="zh-CN" sz="2000" b="0" i="1" smtClean="0">
                        <a:solidFill>
                          <a:srgbClr val="FF0000"/>
                        </a:solidFill>
                        <a:latin typeface="Cambria Math" panose="02040503050406030204" pitchFamily="18" charset="0"/>
                      </a:rPr>
                      <m:t>𝑡</m:t>
                    </m:r>
                    <m:r>
                      <a:rPr lang="en-US" altLang="zh-CN" sz="2000" b="0" i="1" smtClean="0">
                        <a:solidFill>
                          <a:srgbClr val="FF0000"/>
                        </a:solidFill>
                        <a:latin typeface="Cambria Math" panose="02040503050406030204" pitchFamily="18" charset="0"/>
                      </a:rPr>
                      <m:t>=</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m:t>
                        </m:r>
                        <m:r>
                          <a:rPr lang="en-US" altLang="zh-CN" sz="2000" b="0" i="1" smtClean="0">
                            <a:solidFill>
                              <a:srgbClr val="FF0000"/>
                            </a:solidFill>
                            <a:latin typeface="Cambria Math" panose="02040503050406030204" pitchFamily="18" charset="0"/>
                          </a:rPr>
                          <m:t>𝜖</m:t>
                        </m:r>
                      </m:e>
                    </m:d>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𝑛</m:t>
                    </m:r>
                  </m:oMath>
                </a14:m>
                <a:r>
                  <a:rPr lang="en-US" altLang="zh-CN" sz="2000" dirty="0">
                    <a:solidFill>
                      <a:prstClr val="black"/>
                    </a:solidFill>
                  </a:rPr>
                  <a:t>,</a:t>
                </a:r>
                <a:r>
                  <a:rPr lang="zh-CN" altLang="en-US" sz="2000" dirty="0">
                    <a:solidFill>
                      <a:prstClr val="black"/>
                    </a:solidFill>
                  </a:rPr>
                  <a:t> </a:t>
                </a:r>
                <a:r>
                  <a:rPr lang="en-US" altLang="zh-CN" sz="2000" dirty="0">
                    <a:solidFill>
                      <a:prstClr val="black"/>
                    </a:solidFill>
                  </a:rPr>
                  <a:t>there is a semi-honest IT MPC</a:t>
                </a:r>
                <a:r>
                  <a:rPr lang="zh-CN" altLang="en-US" sz="2000" dirty="0">
                    <a:solidFill>
                      <a:prstClr val="black"/>
                    </a:solidFill>
                  </a:rPr>
                  <a:t> </a:t>
                </a:r>
                <a:r>
                  <a:rPr lang="en-US" altLang="zh-CN" sz="2000" dirty="0">
                    <a:solidFill>
                      <a:prstClr val="black"/>
                    </a:solidFill>
                  </a:rPr>
                  <a:t>which computes </a:t>
                </a:r>
                <a14:m>
                  <m:oMath xmlns:m="http://schemas.openxmlformats.org/officeDocument/2006/math">
                    <m:r>
                      <m:rPr>
                        <m:sty m:val="p"/>
                      </m:rPr>
                      <a:rPr lang="en-US" altLang="zh-CN" sz="2000" i="0" dirty="0" smtClean="0">
                        <a:solidFill>
                          <a:srgbClr val="FF0000"/>
                        </a:solidFill>
                        <a:latin typeface="Cambria Math" panose="02040503050406030204" pitchFamily="18" charset="0"/>
                      </a:rPr>
                      <m:t>C</m:t>
                    </m:r>
                  </m:oMath>
                </a14:m>
                <a:r>
                  <a:rPr lang="en-US" altLang="zh-CN" sz="2000" dirty="0">
                    <a:solidFill>
                      <a:prstClr val="black"/>
                    </a:solidFill>
                  </a:rPr>
                  <a:t> with </a:t>
                </a:r>
                <a14:m>
                  <m:oMath xmlns:m="http://schemas.openxmlformats.org/officeDocument/2006/math">
                    <m:r>
                      <a:rPr lang="en-US" altLang="zh-CN" sz="2000" i="1" dirty="0" smtClean="0">
                        <a:solidFill>
                          <a:srgbClr val="FF0000"/>
                        </a:solidFill>
                        <a:latin typeface="Cambria Math" panose="02040503050406030204" pitchFamily="18" charset="0"/>
                      </a:rPr>
                      <m:t>𝑂</m:t>
                    </m:r>
                    <m:r>
                      <a:rPr lang="en-US" altLang="zh-CN" sz="2000" i="1" dirty="0" smtClean="0">
                        <a:solidFill>
                          <a:srgbClr val="FF0000"/>
                        </a:solidFill>
                        <a:latin typeface="Cambria Math" panose="02040503050406030204" pitchFamily="18" charset="0"/>
                      </a:rPr>
                      <m:t>(|</m:t>
                    </m:r>
                    <m:r>
                      <m:rPr>
                        <m:sty m:val="p"/>
                      </m:rPr>
                      <a:rPr lang="en-US" altLang="zh-CN" sz="2000" i="0" dirty="0" smtClean="0">
                        <a:solidFill>
                          <a:srgbClr val="FF0000"/>
                        </a:solidFill>
                        <a:latin typeface="Cambria Math" panose="02040503050406030204" pitchFamily="18" charset="0"/>
                      </a:rPr>
                      <m:t>C</m:t>
                    </m:r>
                    <m:r>
                      <a:rPr lang="en-US" altLang="zh-CN" sz="2000" i="1" dirty="0" smtClean="0">
                        <a:solidFill>
                          <a:srgbClr val="FF0000"/>
                        </a:solidFill>
                        <a:latin typeface="Cambria Math" panose="02040503050406030204" pitchFamily="18" charset="0"/>
                      </a:rPr>
                      <m:t>|)</m:t>
                    </m:r>
                  </m:oMath>
                </a14:m>
                <a:r>
                  <a:rPr lang="en-US" altLang="zh-CN" sz="2000" dirty="0">
                    <a:solidFill>
                      <a:prstClr val="black"/>
                    </a:solidFill>
                  </a:rPr>
                  <a:t> elements of both preprocessing data and</a:t>
                </a:r>
                <a:r>
                  <a:rPr lang="zh-CN" altLang="en-US" sz="2000" dirty="0">
                    <a:solidFill>
                      <a:prstClr val="black"/>
                    </a:solidFill>
                  </a:rPr>
                  <a:t> </a:t>
                </a:r>
                <a:r>
                  <a:rPr lang="en-US" altLang="zh-CN" sz="2000" dirty="0">
                    <a:solidFill>
                      <a:prstClr val="black"/>
                    </a:solidFill>
                  </a:rPr>
                  <a:t>communication</a:t>
                </a:r>
                <a:r>
                  <a:rPr lang="zh-CN" altLang="en-US" sz="2000" dirty="0">
                    <a:solidFill>
                      <a:prstClr val="black"/>
                    </a:solidFill>
                  </a:rPr>
                  <a:t> </a:t>
                </a:r>
                <a:r>
                  <a:rPr lang="en-US" altLang="zh-CN" sz="2000" dirty="0">
                    <a:solidFill>
                      <a:prstClr val="black"/>
                    </a:solidFill>
                  </a:rPr>
                  <a:t>complexity.</a:t>
                </a:r>
                <a:endParaRPr lang="en-US" dirty="0"/>
              </a:p>
              <a:p>
                <a:pPr marL="0" indent="0">
                  <a:lnSpc>
                    <a:spcPct val="120000"/>
                  </a:lnSpc>
                  <a:buNone/>
                </a:pPr>
                <a:endParaRPr lang="en-US" sz="2000" dirty="0"/>
              </a:p>
            </p:txBody>
          </p:sp>
        </mc:Choice>
        <mc:Fallback xmlns="">
          <p:sp>
            <p:nvSpPr>
              <p:cNvPr id="5" name="Content Placeholder 4">
                <a:extLst>
                  <a:ext uri="{FF2B5EF4-FFF2-40B4-BE49-F238E27FC236}">
                    <a16:creationId xmlns:a16="http://schemas.microsoft.com/office/drawing/2014/main" id="{BAB39DD2-679A-D749-B06F-D19939ABE50A}"/>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965"/>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10</a:t>
            </a:fld>
            <a:endParaRPr kumimoji="1" lang="zh-CN" altLang="en-US"/>
          </a:p>
        </p:txBody>
      </p:sp>
      <p:sp>
        <p:nvSpPr>
          <p:cNvPr id="4" name="圆角矩形 3">
            <a:extLst>
              <a:ext uri="{FF2B5EF4-FFF2-40B4-BE49-F238E27FC236}">
                <a16:creationId xmlns:a16="http://schemas.microsoft.com/office/drawing/2014/main" id="{075F4259-8661-7749-A392-E5C3FC7C4B83}"/>
              </a:ext>
            </a:extLst>
          </p:cNvPr>
          <p:cNvSpPr/>
          <p:nvPr/>
        </p:nvSpPr>
        <p:spPr>
          <a:xfrm>
            <a:off x="918341" y="4233260"/>
            <a:ext cx="10355317" cy="21230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Techniques</a:t>
            </a:r>
          </a:p>
          <a:p>
            <a:pPr marL="342900" indent="-342900">
              <a:lnSpc>
                <a:spcPct val="150000"/>
              </a:lnSpc>
              <a:buFont typeface="Arial" panose="020B0604020202020204" pitchFamily="34" charset="0"/>
              <a:buChar char="•"/>
            </a:pPr>
            <a:r>
              <a:rPr kumimoji="1" lang="en-US" altLang="zh-CN" sz="2000" dirty="0">
                <a:solidFill>
                  <a:schemeClr val="tx1"/>
                </a:solidFill>
              </a:rPr>
              <a:t>Efficient Sharing Transformation Protocols.</a:t>
            </a:r>
          </a:p>
          <a:p>
            <a:pPr marL="342900" indent="-342900">
              <a:lnSpc>
                <a:spcPct val="150000"/>
              </a:lnSpc>
              <a:buFont typeface="Arial" panose="020B0604020202020204" pitchFamily="34" charset="0"/>
              <a:buChar char="•"/>
            </a:pPr>
            <a:r>
              <a:rPr kumimoji="1" lang="en-US" altLang="zh-CN" sz="2000" dirty="0">
                <a:solidFill>
                  <a:schemeClr val="tx1"/>
                </a:solidFill>
              </a:rPr>
              <a:t>Sparsely Packed Shamir Secret Sharing Scheme.</a:t>
            </a:r>
            <a:endParaRPr kumimoji="1" lang="en-US" altLang="zh-CN" dirty="0">
              <a:solidFill>
                <a:schemeClr val="tx1"/>
              </a:solidFill>
            </a:endParaRPr>
          </a:p>
        </p:txBody>
      </p:sp>
    </p:spTree>
    <p:extLst>
      <p:ext uri="{BB962C8B-B14F-4D97-AF65-F5344CB8AC3E}">
        <p14:creationId xmlns:p14="http://schemas.microsoft.com/office/powerpoint/2010/main" val="65786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Main</a:t>
            </a:r>
            <a:r>
              <a:rPr lang="zh-CN" altLang="en-US" sz="2400" dirty="0">
                <a:solidFill>
                  <a:prstClr val="black"/>
                </a:solidFill>
              </a:rPr>
              <a:t> </a:t>
            </a:r>
            <a:r>
              <a:rPr lang="en-US" altLang="zh-CN" sz="2400" dirty="0">
                <a:solidFill>
                  <a:prstClr val="black"/>
                </a:solidFill>
              </a:rPr>
              <a:t>Theorem --- Semi-Honest</a:t>
            </a:r>
            <a:r>
              <a:rPr lang="zh-CN" altLang="en-US" sz="2400" dirty="0">
                <a:solidFill>
                  <a:prstClr val="black"/>
                </a:solidFill>
              </a:rPr>
              <a:t> </a:t>
            </a:r>
            <a:r>
              <a:rPr lang="en-US" altLang="zh-CN" sz="2400" dirty="0">
                <a:solidFill>
                  <a:prstClr val="black"/>
                </a:solidFill>
              </a:rPr>
              <a:t>(</a:t>
            </a:r>
            <a:r>
              <a:rPr lang="en-US" altLang="zh-CN" sz="2400" i="1" dirty="0">
                <a:solidFill>
                  <a:prstClr val="black"/>
                </a:solidFill>
              </a:rPr>
              <a:t>Informal</a:t>
            </a:r>
            <a:r>
              <a:rPr lang="en-US" altLang="zh-CN" sz="2400" dirty="0">
                <a:solidFill>
                  <a:prstClr val="black"/>
                </a:solidFill>
              </a:rPr>
              <a:t>).</a:t>
            </a:r>
            <a:r>
              <a:rPr lang="zh-CN" altLang="en-US" sz="2400" dirty="0">
                <a:solidFill>
                  <a:prstClr val="black"/>
                </a:solidFill>
              </a:rPr>
              <a:t> </a:t>
            </a:r>
            <a:endParaRPr lang="en-US" altLang="zh-CN" sz="2400" dirty="0">
              <a:solidFill>
                <a:prstClr val="black"/>
              </a:solidFill>
            </a:endParaRPr>
          </a:p>
          <a:p>
            <a:pPr marL="0" lvl="0" indent="0" algn="ctr">
              <a:lnSpc>
                <a:spcPct val="150000"/>
              </a:lnSpc>
              <a:buNone/>
            </a:pPr>
            <a:r>
              <a:rPr lang="en-US" altLang="zh-CN" sz="2000" dirty="0">
                <a:solidFill>
                  <a:prstClr val="black"/>
                </a:solidFill>
              </a:rPr>
              <a:t>Field Size Requirement</a:t>
            </a:r>
            <a:endParaRPr 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11</a:t>
            </a:fld>
            <a:endParaRPr kumimoji="1" lang="zh-CN" altLang="en-US"/>
          </a:p>
        </p:txBody>
      </p:sp>
      <p:sp>
        <p:nvSpPr>
          <p:cNvPr id="4" name="圆角矩形 3">
            <a:extLst>
              <a:ext uri="{FF2B5EF4-FFF2-40B4-BE49-F238E27FC236}">
                <a16:creationId xmlns:a16="http://schemas.microsoft.com/office/drawing/2014/main" id="{075F4259-8661-7749-A392-E5C3FC7C4B83}"/>
              </a:ext>
            </a:extLst>
          </p:cNvPr>
          <p:cNvSpPr/>
          <p:nvPr/>
        </p:nvSpPr>
        <p:spPr>
          <a:xfrm>
            <a:off x="918341" y="4233260"/>
            <a:ext cx="10355317" cy="21230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Techniques</a:t>
            </a:r>
          </a:p>
          <a:p>
            <a:pPr marL="342900" indent="-342900">
              <a:lnSpc>
                <a:spcPct val="150000"/>
              </a:lnSpc>
              <a:buFont typeface="Arial" panose="020B0604020202020204" pitchFamily="34" charset="0"/>
              <a:buChar char="•"/>
            </a:pPr>
            <a:r>
              <a:rPr kumimoji="1" lang="en-US" altLang="zh-CN" sz="2000" dirty="0">
                <a:solidFill>
                  <a:schemeClr val="tx1"/>
                </a:solidFill>
              </a:rPr>
              <a:t>Efficient Sharing Transformation Protocols.</a:t>
            </a:r>
          </a:p>
          <a:p>
            <a:pPr marL="342900" indent="-342900">
              <a:lnSpc>
                <a:spcPct val="150000"/>
              </a:lnSpc>
              <a:buFont typeface="Arial" panose="020B0604020202020204" pitchFamily="34" charset="0"/>
              <a:buChar char="•"/>
            </a:pPr>
            <a:r>
              <a:rPr kumimoji="1" lang="en-US" altLang="zh-CN" sz="2000" dirty="0">
                <a:solidFill>
                  <a:srgbClr val="FF0000"/>
                </a:solidFill>
              </a:rPr>
              <a:t>Hall’s Marriage Theorem. </a:t>
            </a:r>
            <a:r>
              <a:rPr kumimoji="1" lang="en-US" altLang="zh-CN" sz="2000" dirty="0">
                <a:solidFill>
                  <a:schemeClr val="tx1"/>
                </a:solidFill>
              </a:rPr>
              <a:t>[</a:t>
            </a:r>
            <a:r>
              <a:rPr kumimoji="1" lang="en-US" altLang="zh-CN" sz="2000" dirty="0">
                <a:solidFill>
                  <a:schemeClr val="accent1"/>
                </a:solidFill>
              </a:rPr>
              <a:t>GP</a:t>
            </a:r>
            <a:r>
              <a:rPr kumimoji="1" lang="en-US" altLang="zh-CN" sz="2000" dirty="0">
                <a:solidFill>
                  <a:srgbClr val="FF0000"/>
                </a:solidFill>
              </a:rPr>
              <a:t>S</a:t>
            </a:r>
            <a:r>
              <a:rPr kumimoji="1" lang="en-US" altLang="zh-CN" sz="2000" dirty="0">
                <a:solidFill>
                  <a:schemeClr val="accent1"/>
                </a:solidFill>
              </a:rPr>
              <a:t>21</a:t>
            </a:r>
            <a:r>
              <a:rPr kumimoji="1" lang="en-US" altLang="zh-CN" sz="2000" dirty="0">
                <a:solidFill>
                  <a:schemeClr val="tx1"/>
                </a:solidFill>
              </a:rPr>
              <a:t>]</a:t>
            </a:r>
            <a:endParaRPr kumimoji="1" lang="en-US" altLang="zh-CN" dirty="0">
              <a:solidFill>
                <a:schemeClr val="tx1"/>
              </a:solidFill>
            </a:endParaRPr>
          </a:p>
        </p:txBody>
      </p:sp>
      <mc:AlternateContent xmlns:mc="http://schemas.openxmlformats.org/markup-compatibility/2006" xmlns:a14="http://schemas.microsoft.com/office/drawing/2010/main">
        <mc:Choice Requires="a14">
          <p:graphicFrame>
            <p:nvGraphicFramePr>
              <p:cNvPr id="6" name="表格 6">
                <a:extLst>
                  <a:ext uri="{FF2B5EF4-FFF2-40B4-BE49-F238E27FC236}">
                    <a16:creationId xmlns:a16="http://schemas.microsoft.com/office/drawing/2014/main" id="{6614BC05-153B-8946-9D00-6945DBDA0915}"/>
                  </a:ext>
                </a:extLst>
              </p:cNvPr>
              <p:cNvGraphicFramePr>
                <a:graphicFrameLocks noGrp="1"/>
              </p:cNvGraphicFramePr>
              <p:nvPr>
                <p:extLst>
                  <p:ext uri="{D42A27DB-BD31-4B8C-83A1-F6EECF244321}">
                    <p14:modId xmlns:p14="http://schemas.microsoft.com/office/powerpoint/2010/main" val="3268152071"/>
                  </p:ext>
                </p:extLst>
              </p:nvPr>
            </p:nvGraphicFramePr>
            <p:xfrm>
              <a:off x="2765972" y="3117456"/>
              <a:ext cx="6660054" cy="457200"/>
            </p:xfrm>
            <a:graphic>
              <a:graphicData uri="http://schemas.openxmlformats.org/drawingml/2006/table">
                <a:tbl>
                  <a:tblPr firstRow="1" bandRow="1">
                    <a:tableStyleId>{5C22544A-7EE6-4342-B048-85BDC9FD1C3A}</a:tableStyleId>
                  </a:tblPr>
                  <a:tblGrid>
                    <a:gridCol w="2220018">
                      <a:extLst>
                        <a:ext uri="{9D8B030D-6E8A-4147-A177-3AD203B41FA5}">
                          <a16:colId xmlns:a16="http://schemas.microsoft.com/office/drawing/2014/main" val="819830834"/>
                        </a:ext>
                      </a:extLst>
                    </a:gridCol>
                    <a:gridCol w="2220018">
                      <a:extLst>
                        <a:ext uri="{9D8B030D-6E8A-4147-A177-3AD203B41FA5}">
                          <a16:colId xmlns:a16="http://schemas.microsoft.com/office/drawing/2014/main" val="3078819326"/>
                        </a:ext>
                      </a:extLst>
                    </a:gridCol>
                    <a:gridCol w="2220018">
                      <a:extLst>
                        <a:ext uri="{9D8B030D-6E8A-4147-A177-3AD203B41FA5}">
                          <a16:colId xmlns:a16="http://schemas.microsoft.com/office/drawing/2014/main" val="1995423724"/>
                        </a:ext>
                      </a:extLst>
                    </a:gridCol>
                  </a:tblGrid>
                  <a:tr h="370840">
                    <a:tc>
                      <a:txBody>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dirty="0" smtClean="0">
                                        <a:solidFill>
                                          <a:srgbClr val="FF0000"/>
                                        </a:solidFill>
                                        <a:latin typeface="Cambria Math" panose="02040503050406030204" pitchFamily="18" charset="0"/>
                                        <a:ea typeface="Cambria Math" panose="02040503050406030204" pitchFamily="18" charset="0"/>
                                      </a:rPr>
                                    </m:ctrlPr>
                                  </m:dPr>
                                  <m:e>
                                    <m:r>
                                      <a:rPr lang="en-US" altLang="zh-CN" sz="2400" i="1" dirty="0">
                                        <a:solidFill>
                                          <a:srgbClr val="FF0000"/>
                                        </a:solidFill>
                                        <a:latin typeface="Cambria Math" panose="02040503050406030204" pitchFamily="18" charset="0"/>
                                        <a:ea typeface="Cambria Math" panose="02040503050406030204" pitchFamily="18" charset="0"/>
                                      </a:rPr>
                                      <m:t>𝔽</m:t>
                                    </m:r>
                                  </m:e>
                                </m:d>
                                <m:r>
                                  <a:rPr lang="en-US" altLang="zh-CN" sz="2400" i="1" dirty="0">
                                    <a:solidFill>
                                      <a:srgbClr val="FF0000"/>
                                    </a:solidFill>
                                    <a:latin typeface="Cambria Math" panose="02040503050406030204" pitchFamily="18" charset="0"/>
                                  </a:rPr>
                                  <m:t>≥|</m:t>
                                </m:r>
                                <m:r>
                                  <m:rPr>
                                    <m:sty m:val="p"/>
                                  </m:rPr>
                                  <a:rPr lang="en-US" altLang="zh-CN" sz="2400" i="0" dirty="0">
                                    <a:solidFill>
                                      <a:srgbClr val="FF0000"/>
                                    </a:solidFill>
                                    <a:latin typeface="Cambria Math" panose="02040503050406030204" pitchFamily="18" charset="0"/>
                                  </a:rPr>
                                  <m:t>C</m:t>
                                </m:r>
                                <m:r>
                                  <a:rPr lang="en-US" altLang="zh-CN" sz="2400" i="1" dirty="0">
                                    <a:solidFill>
                                      <a:srgbClr val="FF0000"/>
                                    </a:solidFill>
                                    <a:latin typeface="Cambria Math" panose="02040503050406030204" pitchFamily="18" charset="0"/>
                                  </a:rPr>
                                  <m:t>|+</m:t>
                                </m:r>
                                <m:r>
                                  <a:rPr lang="en-US" altLang="zh-CN" sz="2400" i="1" dirty="0">
                                    <a:solidFill>
                                      <a:srgbClr val="FF0000"/>
                                    </a:solidFill>
                                    <a:latin typeface="Cambria Math" panose="02040503050406030204" pitchFamily="18" charset="0"/>
                                  </a:rPr>
                                  <m:t>𝑛</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dirty="0" smtClean="0">
                                        <a:solidFill>
                                          <a:srgbClr val="FF0000"/>
                                        </a:solidFill>
                                        <a:latin typeface="Cambria Math" panose="02040503050406030204" pitchFamily="18" charset="0"/>
                                        <a:ea typeface="Cambria Math" panose="02040503050406030204" pitchFamily="18" charset="0"/>
                                      </a:rPr>
                                    </m:ctrlPr>
                                  </m:dPr>
                                  <m:e>
                                    <m:r>
                                      <a:rPr lang="en-US" altLang="zh-CN" sz="2400" i="1" dirty="0">
                                        <a:solidFill>
                                          <a:srgbClr val="FF0000"/>
                                        </a:solidFill>
                                        <a:latin typeface="Cambria Math" panose="02040503050406030204" pitchFamily="18" charset="0"/>
                                        <a:ea typeface="Cambria Math" panose="02040503050406030204" pitchFamily="18" charset="0"/>
                                      </a:rPr>
                                      <m:t>𝔽</m:t>
                                    </m:r>
                                  </m:e>
                                </m:d>
                                <m:r>
                                  <a:rPr lang="en-US" altLang="zh-CN" sz="2400" i="1" dirty="0">
                                    <a:solidFill>
                                      <a:srgbClr val="FF0000"/>
                                    </a:solidFill>
                                    <a:latin typeface="Cambria Math" panose="02040503050406030204" pitchFamily="18" charset="0"/>
                                  </a:rPr>
                                  <m:t>≥</m:t>
                                </m:r>
                                <m:r>
                                  <a:rPr lang="en-US" altLang="zh-CN" sz="2400" b="0" i="1" dirty="0" smtClean="0">
                                    <a:solidFill>
                                      <a:srgbClr val="FF0000"/>
                                    </a:solidFill>
                                    <a:latin typeface="Cambria Math" panose="02040503050406030204" pitchFamily="18" charset="0"/>
                                  </a:rPr>
                                  <m:t>2</m:t>
                                </m:r>
                                <m:r>
                                  <a:rPr lang="en-US" altLang="zh-CN" sz="2400" b="0" i="1" dirty="0" smtClean="0">
                                    <a:solidFill>
                                      <a:srgbClr val="FF0000"/>
                                    </a:solidFill>
                                    <a:latin typeface="Cambria Math" panose="02040503050406030204" pitchFamily="18" charset="0"/>
                                  </a:rPr>
                                  <m:t>𝑛</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64717091"/>
                      </a:ext>
                    </a:extLst>
                  </a:tr>
                </a:tbl>
              </a:graphicData>
            </a:graphic>
          </p:graphicFrame>
        </mc:Choice>
        <mc:Fallback xmlns="">
          <p:graphicFrame>
            <p:nvGraphicFramePr>
              <p:cNvPr id="6" name="表格 6">
                <a:extLst>
                  <a:ext uri="{FF2B5EF4-FFF2-40B4-BE49-F238E27FC236}">
                    <a16:creationId xmlns:a16="http://schemas.microsoft.com/office/drawing/2014/main" id="{6614BC05-153B-8946-9D00-6945DBDA0915}"/>
                  </a:ext>
                </a:extLst>
              </p:cNvPr>
              <p:cNvGraphicFramePr>
                <a:graphicFrameLocks noGrp="1"/>
              </p:cNvGraphicFramePr>
              <p:nvPr>
                <p:extLst>
                  <p:ext uri="{D42A27DB-BD31-4B8C-83A1-F6EECF244321}">
                    <p14:modId xmlns:p14="http://schemas.microsoft.com/office/powerpoint/2010/main" val="3268152071"/>
                  </p:ext>
                </p:extLst>
              </p:nvPr>
            </p:nvGraphicFramePr>
            <p:xfrm>
              <a:off x="2765972" y="3117456"/>
              <a:ext cx="6660054" cy="457200"/>
            </p:xfrm>
            <a:graphic>
              <a:graphicData uri="http://schemas.openxmlformats.org/drawingml/2006/table">
                <a:tbl>
                  <a:tblPr firstRow="1" bandRow="1">
                    <a:tableStyleId>{5C22544A-7EE6-4342-B048-85BDC9FD1C3A}</a:tableStyleId>
                  </a:tblPr>
                  <a:tblGrid>
                    <a:gridCol w="2220018">
                      <a:extLst>
                        <a:ext uri="{9D8B030D-6E8A-4147-A177-3AD203B41FA5}">
                          <a16:colId xmlns:a16="http://schemas.microsoft.com/office/drawing/2014/main" val="819830834"/>
                        </a:ext>
                      </a:extLst>
                    </a:gridCol>
                    <a:gridCol w="2220018">
                      <a:extLst>
                        <a:ext uri="{9D8B030D-6E8A-4147-A177-3AD203B41FA5}">
                          <a16:colId xmlns:a16="http://schemas.microsoft.com/office/drawing/2014/main" val="3078819326"/>
                        </a:ext>
                      </a:extLst>
                    </a:gridCol>
                    <a:gridCol w="2220018">
                      <a:extLst>
                        <a:ext uri="{9D8B030D-6E8A-4147-A177-3AD203B41FA5}">
                          <a16:colId xmlns:a16="http://schemas.microsoft.com/office/drawing/2014/main" val="19954237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200571"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99432" r="-9943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00571" b="-18919"/>
                          </a:stretch>
                        </a:blipFill>
                      </a:tcPr>
                    </a:tc>
                    <a:extLst>
                      <a:ext uri="{0D108BD9-81ED-4DB2-BD59-A6C34878D82A}">
                        <a16:rowId xmlns:a16="http://schemas.microsoft.com/office/drawing/2014/main" val="964717091"/>
                      </a:ext>
                    </a:extLst>
                  </a:tr>
                </a:tbl>
              </a:graphicData>
            </a:graphic>
          </p:graphicFrame>
        </mc:Fallback>
      </mc:AlternateContent>
    </p:spTree>
    <p:extLst>
      <p:ext uri="{BB962C8B-B14F-4D97-AF65-F5344CB8AC3E}">
        <p14:creationId xmlns:p14="http://schemas.microsoft.com/office/powerpoint/2010/main" val="362195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Main</a:t>
                </a:r>
                <a:r>
                  <a:rPr lang="zh-CN" altLang="en-US" sz="2400" dirty="0">
                    <a:solidFill>
                      <a:prstClr val="black"/>
                    </a:solidFill>
                  </a:rPr>
                  <a:t> </a:t>
                </a:r>
                <a:r>
                  <a:rPr lang="en-US" altLang="zh-CN" sz="2400" dirty="0">
                    <a:solidFill>
                      <a:prstClr val="black"/>
                    </a:solidFill>
                  </a:rPr>
                  <a:t>Theorem --- Malicious</a:t>
                </a:r>
                <a:r>
                  <a:rPr lang="zh-CN" altLang="en-US" sz="2400" dirty="0">
                    <a:solidFill>
                      <a:prstClr val="black"/>
                    </a:solidFill>
                  </a:rPr>
                  <a:t> </a:t>
                </a:r>
                <a:r>
                  <a:rPr lang="en-US" altLang="zh-CN" sz="2400" dirty="0">
                    <a:solidFill>
                      <a:prstClr val="black"/>
                    </a:solidFill>
                  </a:rPr>
                  <a:t>(</a:t>
                </a:r>
                <a:r>
                  <a:rPr lang="en-US" altLang="zh-CN" sz="2400" i="1" dirty="0">
                    <a:solidFill>
                      <a:prstClr val="black"/>
                    </a:solidFill>
                  </a:rPr>
                  <a:t>Informal</a:t>
                </a:r>
                <a:r>
                  <a:rPr lang="en-US" altLang="zh-CN" sz="2400" dirty="0">
                    <a:solidFill>
                      <a:prstClr val="black"/>
                    </a:solidFill>
                  </a:rPr>
                  <a:t>).</a:t>
                </a:r>
                <a:r>
                  <a:rPr lang="zh-CN" altLang="en-US" sz="2400" dirty="0">
                    <a:solidFill>
                      <a:prstClr val="black"/>
                    </a:solidFill>
                  </a:rPr>
                  <a:t> </a:t>
                </a:r>
                <a:endParaRPr lang="en-US" altLang="zh-CN" sz="2400" dirty="0">
                  <a:solidFill>
                    <a:prstClr val="black"/>
                  </a:solidFill>
                </a:endParaRPr>
              </a:p>
              <a:p>
                <a:pPr marL="0" lvl="0" indent="0">
                  <a:lnSpc>
                    <a:spcPct val="150000"/>
                  </a:lnSpc>
                  <a:buNone/>
                </a:pPr>
                <a:r>
                  <a:rPr lang="en-US" altLang="zh-CN" sz="2000" dirty="0">
                    <a:solidFill>
                      <a:prstClr val="black"/>
                    </a:solidFill>
                  </a:rPr>
                  <a:t>	For an arithmetic circuit </a:t>
                </a:r>
                <a14:m>
                  <m:oMath xmlns:m="http://schemas.openxmlformats.org/officeDocument/2006/math">
                    <m:r>
                      <m:rPr>
                        <m:sty m:val="p"/>
                      </m:rPr>
                      <a:rPr lang="en-US" altLang="zh-CN" sz="2000" i="0" dirty="0" smtClean="0">
                        <a:solidFill>
                          <a:srgbClr val="FF0000"/>
                        </a:solidFill>
                        <a:latin typeface="Cambria Math" panose="02040503050406030204" pitchFamily="18" charset="0"/>
                      </a:rPr>
                      <m:t>C</m:t>
                    </m:r>
                  </m:oMath>
                </a14:m>
                <a:r>
                  <a:rPr lang="en-US" altLang="zh-CN" sz="2000" dirty="0">
                    <a:solidFill>
                      <a:prstClr val="black"/>
                    </a:solidFill>
                  </a:rPr>
                  <a:t> over a finite field </a:t>
                </a:r>
                <a14:m>
                  <m:oMath xmlns:m="http://schemas.openxmlformats.org/officeDocument/2006/math">
                    <m:r>
                      <a:rPr lang="en-US" altLang="zh-CN" sz="2000" i="1" dirty="0" smtClean="0">
                        <a:solidFill>
                          <a:srgbClr val="FF0000"/>
                        </a:solidFill>
                        <a:latin typeface="Cambria Math" panose="02040503050406030204" pitchFamily="18" charset="0"/>
                        <a:ea typeface="Cambria Math" panose="02040503050406030204" pitchFamily="18" charset="0"/>
                      </a:rPr>
                      <m:t>𝔽</m:t>
                    </m:r>
                  </m:oMath>
                </a14:m>
                <a:r>
                  <a:rPr lang="en-US" altLang="zh-CN" sz="2000" dirty="0">
                    <a:solidFill>
                      <a:prstClr val="black"/>
                    </a:solidFill>
                  </a:rPr>
                  <a:t> of size </a:t>
                </a:r>
                <a14:m>
                  <m:oMath xmlns:m="http://schemas.openxmlformats.org/officeDocument/2006/math">
                    <m:d>
                      <m:dPr>
                        <m:begChr m:val="|"/>
                        <m:endChr m:val="|"/>
                        <m:ctrlPr>
                          <a:rPr lang="en-US" altLang="zh-CN" sz="2000" i="1" dirty="0" smtClean="0">
                            <a:solidFill>
                              <a:srgbClr val="FF0000"/>
                            </a:solidFill>
                            <a:latin typeface="Cambria Math" panose="02040503050406030204" pitchFamily="18" charset="0"/>
                            <a:ea typeface="Cambria Math" panose="02040503050406030204" pitchFamily="18" charset="0"/>
                          </a:rPr>
                        </m:ctrlPr>
                      </m:dPr>
                      <m:e>
                        <m:r>
                          <a:rPr lang="en-US" altLang="zh-CN" sz="2000" i="1" dirty="0">
                            <a:solidFill>
                              <a:srgbClr val="FF0000"/>
                            </a:solidFill>
                            <a:latin typeface="Cambria Math" panose="02040503050406030204" pitchFamily="18" charset="0"/>
                            <a:ea typeface="Cambria Math" panose="02040503050406030204" pitchFamily="18" charset="0"/>
                          </a:rPr>
                          <m:t>𝔽</m:t>
                        </m:r>
                      </m:e>
                    </m:d>
                    <m:r>
                      <a:rPr lang="en-US" altLang="zh-CN" sz="2000" i="1" dirty="0" smtClean="0">
                        <a:solidFill>
                          <a:srgbClr val="FF0000"/>
                        </a:solidFill>
                        <a:latin typeface="Cambria Math" panose="02040503050406030204" pitchFamily="18" charset="0"/>
                      </a:rPr>
                      <m:t>≥</m:t>
                    </m:r>
                    <m:sSup>
                      <m:sSupPr>
                        <m:ctrlPr>
                          <a:rPr lang="en-US" altLang="zh-CN" sz="2000" b="0" i="1" dirty="0" smtClean="0">
                            <a:solidFill>
                              <a:srgbClr val="FF0000"/>
                            </a:solidFill>
                            <a:latin typeface="Cambria Math" panose="02040503050406030204" pitchFamily="18" charset="0"/>
                          </a:rPr>
                        </m:ctrlPr>
                      </m:sSupPr>
                      <m:e>
                        <m:r>
                          <a:rPr lang="en-US" altLang="zh-CN" sz="2000" b="0" i="1" dirty="0" smtClean="0">
                            <a:solidFill>
                              <a:srgbClr val="FF0000"/>
                            </a:solidFill>
                            <a:latin typeface="Cambria Math" panose="02040503050406030204" pitchFamily="18" charset="0"/>
                          </a:rPr>
                          <m:t>2</m:t>
                        </m:r>
                      </m:e>
                      <m:sup>
                        <m:r>
                          <a:rPr lang="en-US" altLang="zh-CN" sz="2000" b="0" i="1" dirty="0" smtClean="0">
                            <a:solidFill>
                              <a:srgbClr val="FF0000"/>
                            </a:solidFill>
                            <a:latin typeface="Cambria Math" panose="02040503050406030204" pitchFamily="18" charset="0"/>
                          </a:rPr>
                          <m:t>𝜅</m:t>
                        </m:r>
                      </m:sup>
                    </m:sSup>
                  </m:oMath>
                </a14:m>
                <a:r>
                  <a:rPr lang="en-US" altLang="zh-CN" sz="2000" dirty="0">
                    <a:solidFill>
                      <a:prstClr val="black"/>
                    </a:solidFill>
                  </a:rPr>
                  <a:t>, and for</a:t>
                </a:r>
                <a:r>
                  <a:rPr lang="zh-CN" altLang="en-US" sz="2000" dirty="0">
                    <a:solidFill>
                      <a:prstClr val="black"/>
                    </a:solidFill>
                  </a:rPr>
                  <a:t> </a:t>
                </a:r>
                <a:r>
                  <a:rPr lang="en-US" altLang="zh-CN" sz="2000" dirty="0">
                    <a:solidFill>
                      <a:prstClr val="black"/>
                    </a:solidFill>
                  </a:rPr>
                  <a:t>all constant</a:t>
                </a:r>
                <a:r>
                  <a:rPr lang="zh-CN" altLang="en-US" sz="2000" dirty="0">
                    <a:solidFill>
                      <a:prstClr val="black"/>
                    </a:solidFill>
                  </a:rPr>
                  <a:t> </a:t>
                </a:r>
                <a14:m>
                  <m:oMath xmlns:m="http://schemas.openxmlformats.org/officeDocument/2006/math">
                    <m:r>
                      <a:rPr lang="en-US" altLang="zh-CN" sz="2000" b="0" i="0" dirty="0" smtClean="0">
                        <a:solidFill>
                          <a:srgbClr val="FF0000"/>
                        </a:solidFill>
                        <a:latin typeface="Cambria Math" panose="02040503050406030204" pitchFamily="18" charset="0"/>
                      </a:rPr>
                      <m:t>0</m:t>
                    </m:r>
                    <m:r>
                      <a:rPr lang="en-US" altLang="zh-CN" sz="2000" b="0" i="1" dirty="0" smtClean="0">
                        <a:solidFill>
                          <a:srgbClr val="FF0000"/>
                        </a:solidFill>
                        <a:latin typeface="Cambria Math" panose="02040503050406030204" pitchFamily="18" charset="0"/>
                      </a:rPr>
                      <m:t>&lt;</m:t>
                    </m:r>
                    <m:r>
                      <a:rPr lang="en-US" altLang="zh-CN" sz="2000" i="1" dirty="0" smtClean="0">
                        <a:solidFill>
                          <a:srgbClr val="FF0000"/>
                        </a:solidFill>
                        <a:latin typeface="Cambria Math" panose="02040503050406030204" pitchFamily="18" charset="0"/>
                      </a:rPr>
                      <m:t>𝜖</m:t>
                    </m:r>
                    <m:r>
                      <a:rPr lang="en-US" altLang="zh-CN" sz="2000" b="0" i="1" dirty="0" smtClean="0">
                        <a:solidFill>
                          <a:srgbClr val="FF0000"/>
                        </a:solidFill>
                        <a:latin typeface="Cambria Math" panose="02040503050406030204" pitchFamily="18" charset="0"/>
                      </a:rPr>
                      <m:t>≤2/3</m:t>
                    </m:r>
                  </m:oMath>
                </a14:m>
                <a:r>
                  <a:rPr lang="en-US" altLang="zh-CN" sz="2000" dirty="0">
                    <a:solidFill>
                      <a:prstClr val="black"/>
                    </a:solidFill>
                  </a:rPr>
                  <a:t> and </a:t>
                </a:r>
                <a14:m>
                  <m:oMath xmlns:m="http://schemas.openxmlformats.org/officeDocument/2006/math">
                    <m:r>
                      <a:rPr lang="en-US" altLang="zh-CN" sz="2000" b="0" i="1" smtClean="0">
                        <a:solidFill>
                          <a:srgbClr val="FF0000"/>
                        </a:solidFill>
                        <a:latin typeface="Cambria Math" panose="02040503050406030204" pitchFamily="18" charset="0"/>
                      </a:rPr>
                      <m:t>𝑡</m:t>
                    </m:r>
                    <m:r>
                      <a:rPr lang="en-US" altLang="zh-CN" sz="2000" b="0" i="1" smtClean="0">
                        <a:solidFill>
                          <a:srgbClr val="FF0000"/>
                        </a:solidFill>
                        <a:latin typeface="Cambria Math" panose="02040503050406030204" pitchFamily="18" charset="0"/>
                      </a:rPr>
                      <m:t>=</m:t>
                    </m:r>
                    <m:d>
                      <m:dPr>
                        <m:ctrlPr>
                          <a:rPr lang="en-US" altLang="zh-CN" sz="2000" b="0" i="1" smtClean="0">
                            <a:solidFill>
                              <a:srgbClr val="FF0000"/>
                            </a:solidFill>
                            <a:latin typeface="Cambria Math" panose="02040503050406030204" pitchFamily="18" charset="0"/>
                          </a:rPr>
                        </m:ctrlPr>
                      </m:dPr>
                      <m:e>
                        <m:r>
                          <a:rPr lang="en-US" altLang="zh-CN" sz="2000" b="0" i="1" smtClean="0">
                            <a:solidFill>
                              <a:srgbClr val="FF0000"/>
                            </a:solidFill>
                            <a:latin typeface="Cambria Math" panose="02040503050406030204" pitchFamily="18" charset="0"/>
                          </a:rPr>
                          <m:t>1−</m:t>
                        </m:r>
                        <m:r>
                          <a:rPr lang="en-US" altLang="zh-CN" sz="2000" b="0" i="1" smtClean="0">
                            <a:solidFill>
                              <a:srgbClr val="FF0000"/>
                            </a:solidFill>
                            <a:latin typeface="Cambria Math" panose="02040503050406030204" pitchFamily="18" charset="0"/>
                          </a:rPr>
                          <m:t>𝜖</m:t>
                        </m:r>
                      </m:e>
                    </m:d>
                    <m:r>
                      <a:rPr lang="en-US" altLang="zh-CN" sz="2000" b="0" i="1" smtClean="0">
                        <a:solidFill>
                          <a:srgbClr val="FF0000"/>
                        </a:solidFill>
                        <a:latin typeface="Cambria Math" panose="02040503050406030204" pitchFamily="18" charset="0"/>
                      </a:rPr>
                      <m:t>⋅</m:t>
                    </m:r>
                    <m:r>
                      <a:rPr lang="en-US" altLang="zh-CN" sz="2000" b="0" i="1" smtClean="0">
                        <a:solidFill>
                          <a:srgbClr val="FF0000"/>
                        </a:solidFill>
                        <a:latin typeface="Cambria Math" panose="02040503050406030204" pitchFamily="18" charset="0"/>
                      </a:rPr>
                      <m:t>𝑛</m:t>
                    </m:r>
                  </m:oMath>
                </a14:m>
                <a:r>
                  <a:rPr lang="en-US" altLang="zh-CN" sz="2000" dirty="0">
                    <a:solidFill>
                      <a:prstClr val="black"/>
                    </a:solidFill>
                  </a:rPr>
                  <a:t>,</a:t>
                </a:r>
                <a:r>
                  <a:rPr lang="zh-CN" altLang="en-US" sz="2000" dirty="0">
                    <a:solidFill>
                      <a:prstClr val="black"/>
                    </a:solidFill>
                  </a:rPr>
                  <a:t> </a:t>
                </a:r>
                <a:r>
                  <a:rPr lang="en-US" altLang="zh-CN" sz="2000" dirty="0">
                    <a:solidFill>
                      <a:prstClr val="black"/>
                    </a:solidFill>
                  </a:rPr>
                  <a:t>there is a malicious IT MPC</a:t>
                </a:r>
                <a:r>
                  <a:rPr lang="zh-CN" altLang="en-US" sz="2000" dirty="0">
                    <a:solidFill>
                      <a:prstClr val="black"/>
                    </a:solidFill>
                  </a:rPr>
                  <a:t> </a:t>
                </a:r>
                <a:r>
                  <a:rPr lang="en-US" altLang="zh-CN" sz="2000" dirty="0">
                    <a:solidFill>
                      <a:prstClr val="black"/>
                    </a:solidFill>
                  </a:rPr>
                  <a:t>which computes </a:t>
                </a:r>
                <a14:m>
                  <m:oMath xmlns:m="http://schemas.openxmlformats.org/officeDocument/2006/math">
                    <m:r>
                      <m:rPr>
                        <m:sty m:val="p"/>
                      </m:rPr>
                      <a:rPr lang="en-US" altLang="zh-CN" sz="2000" i="0" dirty="0" smtClean="0">
                        <a:solidFill>
                          <a:srgbClr val="FF0000"/>
                        </a:solidFill>
                        <a:latin typeface="Cambria Math" panose="02040503050406030204" pitchFamily="18" charset="0"/>
                      </a:rPr>
                      <m:t>C</m:t>
                    </m:r>
                  </m:oMath>
                </a14:m>
                <a:r>
                  <a:rPr lang="en-US" altLang="zh-CN" sz="2000" dirty="0">
                    <a:solidFill>
                      <a:prstClr val="black"/>
                    </a:solidFill>
                  </a:rPr>
                  <a:t> with </a:t>
                </a:r>
                <a14:m>
                  <m:oMath xmlns:m="http://schemas.openxmlformats.org/officeDocument/2006/math">
                    <m:r>
                      <a:rPr lang="en-US" altLang="zh-CN" sz="2000" i="1" dirty="0" smtClean="0">
                        <a:solidFill>
                          <a:srgbClr val="FF0000"/>
                        </a:solidFill>
                        <a:latin typeface="Cambria Math" panose="02040503050406030204" pitchFamily="18" charset="0"/>
                      </a:rPr>
                      <m:t>𝑂</m:t>
                    </m:r>
                    <m:r>
                      <a:rPr lang="en-US" altLang="zh-CN" sz="2000" i="1" dirty="0" smtClean="0">
                        <a:solidFill>
                          <a:srgbClr val="FF0000"/>
                        </a:solidFill>
                        <a:latin typeface="Cambria Math" panose="02040503050406030204" pitchFamily="18" charset="0"/>
                      </a:rPr>
                      <m:t>(|</m:t>
                    </m:r>
                    <m:r>
                      <m:rPr>
                        <m:sty m:val="p"/>
                      </m:rPr>
                      <a:rPr lang="en-US" altLang="zh-CN" sz="2000" i="0" dirty="0" smtClean="0">
                        <a:solidFill>
                          <a:srgbClr val="FF0000"/>
                        </a:solidFill>
                        <a:latin typeface="Cambria Math" panose="02040503050406030204" pitchFamily="18" charset="0"/>
                      </a:rPr>
                      <m:t>C</m:t>
                    </m:r>
                    <m:r>
                      <a:rPr lang="en-US" altLang="zh-CN" sz="2000" i="1" dirty="0" smtClean="0">
                        <a:solidFill>
                          <a:srgbClr val="FF0000"/>
                        </a:solidFill>
                        <a:latin typeface="Cambria Math" panose="02040503050406030204" pitchFamily="18" charset="0"/>
                      </a:rPr>
                      <m:t>|)</m:t>
                    </m:r>
                  </m:oMath>
                </a14:m>
                <a:r>
                  <a:rPr lang="en-US" altLang="zh-CN" sz="2000" dirty="0">
                    <a:solidFill>
                      <a:prstClr val="black"/>
                    </a:solidFill>
                  </a:rPr>
                  <a:t> elements of both preprocessing data and</a:t>
                </a:r>
                <a:r>
                  <a:rPr lang="zh-CN" altLang="en-US" sz="2000" dirty="0">
                    <a:solidFill>
                      <a:prstClr val="black"/>
                    </a:solidFill>
                  </a:rPr>
                  <a:t> </a:t>
                </a:r>
                <a:r>
                  <a:rPr lang="en-US" altLang="zh-CN" sz="2000" dirty="0">
                    <a:solidFill>
                      <a:prstClr val="black"/>
                    </a:solidFill>
                  </a:rPr>
                  <a:t>communication</a:t>
                </a:r>
                <a:r>
                  <a:rPr lang="zh-CN" altLang="en-US" sz="2000" dirty="0">
                    <a:solidFill>
                      <a:prstClr val="black"/>
                    </a:solidFill>
                  </a:rPr>
                  <a:t> </a:t>
                </a:r>
                <a:r>
                  <a:rPr lang="en-US" altLang="zh-CN" sz="2000" dirty="0">
                    <a:solidFill>
                      <a:prstClr val="black"/>
                    </a:solidFill>
                  </a:rPr>
                  <a:t>complexity.</a:t>
                </a:r>
                <a:endParaRPr lang="en-US" dirty="0"/>
              </a:p>
              <a:p>
                <a:pPr marL="0" indent="0">
                  <a:lnSpc>
                    <a:spcPct val="120000"/>
                  </a:lnSpc>
                  <a:buNone/>
                </a:pPr>
                <a:endParaRPr lang="en-US" sz="2000" dirty="0"/>
              </a:p>
            </p:txBody>
          </p:sp>
        </mc:Choice>
        <mc:Fallback xmlns="">
          <p:sp>
            <p:nvSpPr>
              <p:cNvPr id="5" name="Content Placeholder 4">
                <a:extLst>
                  <a:ext uri="{FF2B5EF4-FFF2-40B4-BE49-F238E27FC236}">
                    <a16:creationId xmlns:a16="http://schemas.microsoft.com/office/drawing/2014/main" id="{BAB39DD2-679A-D749-B06F-D19939ABE50A}"/>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965"/>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12</a:t>
            </a:fld>
            <a:endParaRPr kumimoji="1" lang="zh-CN" altLang="en-US"/>
          </a:p>
        </p:txBody>
      </p:sp>
      <mc:AlternateContent xmlns:mc="http://schemas.openxmlformats.org/markup-compatibility/2006" xmlns:a14="http://schemas.microsoft.com/office/drawing/2010/main">
        <mc:Choice Requires="a14">
          <p:sp>
            <p:nvSpPr>
              <p:cNvPr id="4" name="圆角矩形 3">
                <a:extLst>
                  <a:ext uri="{FF2B5EF4-FFF2-40B4-BE49-F238E27FC236}">
                    <a16:creationId xmlns:a16="http://schemas.microsoft.com/office/drawing/2014/main" id="{075F4259-8661-7749-A392-E5C3FC7C4B83}"/>
                  </a:ext>
                </a:extLst>
              </p:cNvPr>
              <p:cNvSpPr/>
              <p:nvPr/>
            </p:nvSpPr>
            <p:spPr>
              <a:xfrm>
                <a:off x="918341" y="4233260"/>
                <a:ext cx="10355317" cy="21230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Techniques</a:t>
                </a:r>
              </a:p>
              <a:p>
                <a:pPr marL="342900" indent="-342900">
                  <a:lnSpc>
                    <a:spcPct val="150000"/>
                  </a:lnSpc>
                  <a:buFont typeface="Arial" panose="020B0604020202020204" pitchFamily="34" charset="0"/>
                  <a:buChar char="•"/>
                </a:pPr>
                <a:r>
                  <a:rPr kumimoji="1" lang="en-US" altLang="zh-CN" sz="2000" dirty="0">
                    <a:solidFill>
                      <a:schemeClr val="tx1"/>
                    </a:solidFill>
                  </a:rPr>
                  <a:t>Information-theoretic MAC.</a:t>
                </a:r>
              </a:p>
              <a:p>
                <a:pPr marL="342900" indent="-342900">
                  <a:lnSpc>
                    <a:spcPct val="150000"/>
                  </a:lnSpc>
                  <a:buFont typeface="Arial" panose="020B0604020202020204" pitchFamily="34" charset="0"/>
                  <a:buChar char="•"/>
                </a:pPr>
                <a:r>
                  <a:rPr kumimoji="1" lang="en-US" altLang="zh-CN" sz="2000" dirty="0">
                    <a:solidFill>
                      <a:schemeClr val="tx1"/>
                    </a:solidFill>
                  </a:rPr>
                  <a:t>Computing </a:t>
                </a:r>
                <a14:m>
                  <m:oMath xmlns:m="http://schemas.openxmlformats.org/officeDocument/2006/math">
                    <m:r>
                      <a:rPr kumimoji="1" lang="en-US" altLang="zh-CN" sz="2000" b="0" i="1" smtClean="0">
                        <a:solidFill>
                          <a:schemeClr val="tx1"/>
                        </a:solidFill>
                        <a:latin typeface="Cambria Math" panose="02040503050406030204" pitchFamily="18" charset="0"/>
                      </a:rPr>
                      <m:t>(</m:t>
                    </m:r>
                    <m:d>
                      <m:dPr>
                        <m:begChr m:val="["/>
                        <m:endChr m:val="]"/>
                        <m:ctrlPr>
                          <a:rPr kumimoji="1" lang="en-US" altLang="zh-CN" sz="2000" b="0" i="1" smtClean="0">
                            <a:solidFill>
                              <a:schemeClr val="tx1"/>
                            </a:solidFill>
                            <a:latin typeface="Cambria Math" panose="02040503050406030204" pitchFamily="18" charset="0"/>
                          </a:rPr>
                        </m:ctrlPr>
                      </m:dPr>
                      <m:e>
                        <m:r>
                          <a:rPr kumimoji="1" lang="en-US" altLang="zh-CN" sz="2000" b="1" i="1" smtClean="0">
                            <a:solidFill>
                              <a:srgbClr val="FF0000"/>
                            </a:solidFill>
                            <a:latin typeface="Cambria Math" panose="02040503050406030204" pitchFamily="18" charset="0"/>
                          </a:rPr>
                          <m:t>𝒙</m:t>
                        </m:r>
                      </m:e>
                    </m:d>
                    <m:r>
                      <a:rPr kumimoji="1" lang="en-US" altLang="zh-CN" sz="2000" b="0" i="1" smtClean="0">
                        <a:solidFill>
                          <a:schemeClr val="tx1"/>
                        </a:solidFill>
                        <a:latin typeface="Cambria Math" panose="02040503050406030204" pitchFamily="18" charset="0"/>
                      </a:rPr>
                      <m:t>,[</m:t>
                    </m:r>
                    <m:r>
                      <a:rPr kumimoji="1" lang="en-US" altLang="zh-CN" sz="2000" b="1" i="1" smtClean="0">
                        <a:solidFill>
                          <a:srgbClr val="FF0000"/>
                        </a:solidFill>
                        <a:latin typeface="Cambria Math" panose="02040503050406030204" pitchFamily="18" charset="0"/>
                      </a:rPr>
                      <m:t>𝜸</m:t>
                    </m:r>
                    <m:r>
                      <a:rPr kumimoji="1" lang="en-US" altLang="zh-CN" sz="2000" b="0" i="1" smtClean="0">
                        <a:solidFill>
                          <a:schemeClr val="tx1"/>
                        </a:solidFill>
                        <a:latin typeface="Cambria Math" panose="02040503050406030204" pitchFamily="18" charset="0"/>
                      </a:rPr>
                      <m:t>∗</m:t>
                    </m:r>
                    <m:r>
                      <a:rPr kumimoji="1" lang="en-US" altLang="zh-CN" sz="2000" b="1" i="1" smtClean="0">
                        <a:solidFill>
                          <a:srgbClr val="FF0000"/>
                        </a:solidFill>
                        <a:latin typeface="Cambria Math" panose="02040503050406030204" pitchFamily="18" charset="0"/>
                      </a:rPr>
                      <m:t>𝒙</m:t>
                    </m:r>
                    <m:r>
                      <a:rPr kumimoji="1" lang="en-US" altLang="zh-CN" sz="2000" b="0" i="1" smtClean="0">
                        <a:solidFill>
                          <a:schemeClr val="tx1"/>
                        </a:solidFill>
                        <a:latin typeface="Cambria Math" panose="02040503050406030204" pitchFamily="18" charset="0"/>
                      </a:rPr>
                      <m:t>])</m:t>
                    </m:r>
                  </m:oMath>
                </a14:m>
                <a:r>
                  <a:rPr kumimoji="1" lang="en-US" altLang="zh-CN" dirty="0">
                    <a:solidFill>
                      <a:schemeClr val="tx1"/>
                    </a:solidFill>
                  </a:rPr>
                  <a:t> for Each Batch of Secrets </a:t>
                </a:r>
                <a14:m>
                  <m:oMath xmlns:m="http://schemas.openxmlformats.org/officeDocument/2006/math">
                    <m:r>
                      <a:rPr kumimoji="1" lang="en-US" altLang="zh-CN" b="1" i="1" smtClean="0">
                        <a:solidFill>
                          <a:srgbClr val="FF0000"/>
                        </a:solidFill>
                        <a:latin typeface="Cambria Math" panose="02040503050406030204" pitchFamily="18" charset="0"/>
                      </a:rPr>
                      <m:t>𝒙</m:t>
                    </m:r>
                  </m:oMath>
                </a14:m>
                <a:r>
                  <a:rPr kumimoji="1" lang="en-US" altLang="zh-CN" dirty="0">
                    <a:solidFill>
                      <a:schemeClr val="tx1"/>
                    </a:solidFill>
                  </a:rPr>
                  <a:t>.</a:t>
                </a:r>
              </a:p>
            </p:txBody>
          </p:sp>
        </mc:Choice>
        <mc:Fallback xmlns="">
          <p:sp>
            <p:nvSpPr>
              <p:cNvPr id="4" name="圆角矩形 3">
                <a:extLst>
                  <a:ext uri="{FF2B5EF4-FFF2-40B4-BE49-F238E27FC236}">
                    <a16:creationId xmlns:a16="http://schemas.microsoft.com/office/drawing/2014/main" id="{075F4259-8661-7749-A392-E5C3FC7C4B83}"/>
                  </a:ext>
                </a:extLst>
              </p:cNvPr>
              <p:cNvSpPr>
                <a:spLocks noRot="1" noChangeAspect="1" noMove="1" noResize="1" noEditPoints="1" noAdjustHandles="1" noChangeArrowheads="1" noChangeShapeType="1" noTextEdit="1"/>
              </p:cNvSpPr>
              <p:nvPr/>
            </p:nvSpPr>
            <p:spPr>
              <a:xfrm>
                <a:off x="918341" y="4233260"/>
                <a:ext cx="10355317" cy="2123089"/>
              </a:xfrm>
              <a:prstGeom prst="round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478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Corollary --- IT MPC with Honest Majority.</a:t>
                </a:r>
                <a:r>
                  <a:rPr lang="zh-CN" altLang="en-US" sz="2400" dirty="0">
                    <a:solidFill>
                      <a:prstClr val="black"/>
                    </a:solidFill>
                  </a:rPr>
                  <a:t> </a:t>
                </a:r>
                <a:endParaRPr lang="en-US" altLang="zh-CN" sz="2400" dirty="0">
                  <a:solidFill>
                    <a:prstClr val="black"/>
                  </a:solidFill>
                </a:endParaRP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r>
                      <m:rPr>
                        <m:sty m:val="p"/>
                      </m:rPr>
                      <a:rPr lang="en-US" sz="2000" b="0" i="0" dirty="0" smtClean="0">
                        <a:solidFill>
                          <a:srgbClr val="FF0000"/>
                        </a:solidFill>
                        <a:latin typeface="Cambria Math" panose="02040503050406030204" pitchFamily="18" charset="0"/>
                      </a:rPr>
                      <m:t>C</m:t>
                    </m:r>
                    <m:r>
                      <a:rPr lang="en-US" sz="2000" b="0" i="0" dirty="0" smtClean="0">
                        <a:solidFill>
                          <a:srgbClr val="FF0000"/>
                        </a:solidFill>
                        <a:latin typeface="Cambria Math" panose="02040503050406030204" pitchFamily="18" charset="0"/>
                      </a:rPr>
                      <m:t>|)</m:t>
                    </m:r>
                  </m:oMath>
                </a14:m>
                <a:r>
                  <a:rPr lang="en-US" sz="2000" dirty="0"/>
                  <a:t> Communication Complexity for the Online Phase</a:t>
                </a: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d>
                      <m:dPr>
                        <m:begChr m:val="|"/>
                        <m:endChr m:val="|"/>
                        <m:ctrlPr>
                          <a:rPr lang="en-US" sz="2000" b="0" i="1" dirty="0" smtClean="0">
                            <a:solidFill>
                              <a:srgbClr val="FF0000"/>
                            </a:solidFill>
                            <a:latin typeface="Cambria Math" panose="02040503050406030204" pitchFamily="18" charset="0"/>
                          </a:rPr>
                        </m:ctrlPr>
                      </m:dPr>
                      <m:e>
                        <m:r>
                          <m:rPr>
                            <m:sty m:val="p"/>
                          </m:rPr>
                          <a:rPr lang="en-US" sz="2000" b="0" i="0" dirty="0" smtClean="0">
                            <a:solidFill>
                              <a:srgbClr val="FF0000"/>
                            </a:solidFill>
                            <a:latin typeface="Cambria Math" panose="02040503050406030204" pitchFamily="18" charset="0"/>
                          </a:rPr>
                          <m:t>C</m:t>
                        </m:r>
                      </m:e>
                    </m:d>
                    <m:r>
                      <a:rPr lang="en-US" sz="2000" b="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𝑛</m:t>
                    </m:r>
                    <m:r>
                      <a:rPr lang="en-US" sz="2000" i="1" dirty="0" smtClean="0">
                        <a:solidFill>
                          <a:srgbClr val="FF0000"/>
                        </a:solidFill>
                        <a:latin typeface="Cambria Math" panose="02040503050406030204" pitchFamily="18" charset="0"/>
                      </a:rPr>
                      <m:t>)</m:t>
                    </m:r>
                  </m:oMath>
                </a14:m>
                <a:r>
                  <a:rPr lang="en-US" sz="2000" dirty="0"/>
                  <a:t> Communication Complexity for the Offline Phase</a:t>
                </a:r>
              </a:p>
              <a:p>
                <a:pPr marL="0" indent="0">
                  <a:lnSpc>
                    <a:spcPct val="120000"/>
                  </a:lnSpc>
                  <a:buNone/>
                </a:pPr>
                <a:endParaRPr lang="en-US" sz="2000" dirty="0"/>
              </a:p>
            </p:txBody>
          </p:sp>
        </mc:Choice>
        <mc:Fallback xmlns="">
          <p:sp>
            <p:nvSpPr>
              <p:cNvPr id="5" name="Content Placeholder 4">
                <a:extLst>
                  <a:ext uri="{FF2B5EF4-FFF2-40B4-BE49-F238E27FC236}">
                    <a16:creationId xmlns:a16="http://schemas.microsoft.com/office/drawing/2014/main" id="{BAB39DD2-679A-D749-B06F-D19939ABE50A}"/>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965"/>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Implication of 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13</a:t>
            </a:fld>
            <a:endParaRPr kumimoji="1" lang="zh-CN" altLang="en-US"/>
          </a:p>
        </p:txBody>
      </p:sp>
      <mc:AlternateContent xmlns:mc="http://schemas.openxmlformats.org/markup-compatibility/2006" xmlns:a14="http://schemas.microsoft.com/office/drawing/2010/main">
        <mc:Choice Requires="a14">
          <p:sp>
            <p:nvSpPr>
              <p:cNvPr id="4" name="圆角矩形 3">
                <a:extLst>
                  <a:ext uri="{FF2B5EF4-FFF2-40B4-BE49-F238E27FC236}">
                    <a16:creationId xmlns:a16="http://schemas.microsoft.com/office/drawing/2014/main" id="{075F4259-8661-7749-A392-E5C3FC7C4B83}"/>
                  </a:ext>
                </a:extLst>
              </p:cNvPr>
              <p:cNvSpPr/>
              <p:nvPr/>
            </p:nvSpPr>
            <p:spPr>
              <a:xfrm>
                <a:off x="918341" y="4233260"/>
                <a:ext cx="10355317" cy="21230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Techniques</a:t>
                </a:r>
              </a:p>
              <a:p>
                <a:pPr marL="342900" indent="-342900">
                  <a:lnSpc>
                    <a:spcPct val="150000"/>
                  </a:lnSpc>
                  <a:buFont typeface="Arial" panose="020B0604020202020204" pitchFamily="34" charset="0"/>
                  <a:buChar char="•"/>
                </a:pPr>
                <a:r>
                  <a:rPr kumimoji="1" lang="en-US" altLang="zh-CN" sz="2000" dirty="0">
                    <a:solidFill>
                      <a:schemeClr val="tx1"/>
                    </a:solidFill>
                  </a:rPr>
                  <a:t>Set </a:t>
                </a:r>
                <a14:m>
                  <m:oMath xmlns:m="http://schemas.openxmlformats.org/officeDocument/2006/math">
                    <m:r>
                      <a:rPr kumimoji="1" lang="en-US" altLang="zh-CN" sz="2000" b="0" i="1" smtClean="0">
                        <a:solidFill>
                          <a:srgbClr val="FF0000"/>
                        </a:solidFill>
                        <a:latin typeface="Cambria Math" panose="02040503050406030204" pitchFamily="18" charset="0"/>
                      </a:rPr>
                      <m:t>𝜖</m:t>
                    </m:r>
                    <m:r>
                      <a:rPr kumimoji="1" lang="en-US" altLang="zh-CN" sz="2000" b="0" i="1" smtClean="0">
                        <a:solidFill>
                          <a:srgbClr val="FF0000"/>
                        </a:solidFill>
                        <a:latin typeface="Cambria Math" panose="02040503050406030204" pitchFamily="18" charset="0"/>
                      </a:rPr>
                      <m:t>=1/2</m:t>
                    </m:r>
                  </m:oMath>
                </a14:m>
                <a:r>
                  <a:rPr kumimoji="1" lang="en-US" altLang="zh-CN" sz="2000" dirty="0">
                    <a:solidFill>
                      <a:schemeClr val="tx1"/>
                    </a:solidFill>
                  </a:rPr>
                  <a:t> in our main theorem.</a:t>
                </a:r>
              </a:p>
              <a:p>
                <a:pPr marL="342900" indent="-342900">
                  <a:lnSpc>
                    <a:spcPct val="150000"/>
                  </a:lnSpc>
                  <a:buFont typeface="Arial" panose="020B0604020202020204" pitchFamily="34" charset="0"/>
                  <a:buChar char="•"/>
                </a:pPr>
                <a:r>
                  <a:rPr kumimoji="1" lang="en-US" altLang="zh-CN" sz="2000" dirty="0">
                    <a:solidFill>
                      <a:schemeClr val="tx1"/>
                    </a:solidFill>
                  </a:rPr>
                  <a:t>Use the state-of-the-art MPC protocol for honest majority to instantiate the preprocessing phase.</a:t>
                </a:r>
                <a:endParaRPr kumimoji="1" lang="en-US" altLang="zh-CN" dirty="0">
                  <a:solidFill>
                    <a:schemeClr val="tx1"/>
                  </a:solidFill>
                </a:endParaRPr>
              </a:p>
            </p:txBody>
          </p:sp>
        </mc:Choice>
        <mc:Fallback xmlns="">
          <p:sp>
            <p:nvSpPr>
              <p:cNvPr id="4" name="圆角矩形 3">
                <a:extLst>
                  <a:ext uri="{FF2B5EF4-FFF2-40B4-BE49-F238E27FC236}">
                    <a16:creationId xmlns:a16="http://schemas.microsoft.com/office/drawing/2014/main" id="{075F4259-8661-7749-A392-E5C3FC7C4B83}"/>
                  </a:ext>
                </a:extLst>
              </p:cNvPr>
              <p:cNvSpPr>
                <a:spLocks noRot="1" noChangeAspect="1" noMove="1" noResize="1" noEditPoints="1" noAdjustHandles="1" noChangeArrowheads="1" noChangeShapeType="1" noTextEdit="1"/>
              </p:cNvSpPr>
              <p:nvPr/>
            </p:nvSpPr>
            <p:spPr>
              <a:xfrm>
                <a:off x="918341" y="4233260"/>
                <a:ext cx="10355317" cy="2123089"/>
              </a:xfrm>
              <a:prstGeom prst="roundRect">
                <a:avLst/>
              </a:prstGeom>
              <a:blipFill>
                <a:blip r:embed="rId4"/>
                <a:stretch>
                  <a:fillRect b="-17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459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Corollary --- IT MPC with Honest Majority.</a:t>
                </a:r>
                <a:r>
                  <a:rPr lang="zh-CN" altLang="en-US" sz="2400" dirty="0">
                    <a:solidFill>
                      <a:prstClr val="black"/>
                    </a:solidFill>
                  </a:rPr>
                  <a:t> </a:t>
                </a:r>
                <a:endParaRPr lang="en-US" altLang="zh-CN" sz="2400" dirty="0">
                  <a:solidFill>
                    <a:prstClr val="black"/>
                  </a:solidFill>
                </a:endParaRP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r>
                      <m:rPr>
                        <m:sty m:val="p"/>
                      </m:rPr>
                      <a:rPr lang="en-US" sz="2000" b="0" i="0" dirty="0" smtClean="0">
                        <a:solidFill>
                          <a:srgbClr val="FF0000"/>
                        </a:solidFill>
                        <a:latin typeface="Cambria Math" panose="02040503050406030204" pitchFamily="18" charset="0"/>
                      </a:rPr>
                      <m:t>C</m:t>
                    </m:r>
                    <m:r>
                      <a:rPr lang="en-US" sz="2000" b="0" i="0" dirty="0" smtClean="0">
                        <a:solidFill>
                          <a:srgbClr val="FF0000"/>
                        </a:solidFill>
                        <a:latin typeface="Cambria Math" panose="02040503050406030204" pitchFamily="18" charset="0"/>
                      </a:rPr>
                      <m:t>|)</m:t>
                    </m:r>
                  </m:oMath>
                </a14:m>
                <a:r>
                  <a:rPr lang="en-US" sz="2000" dirty="0"/>
                  <a:t> Communication Complexity for the Online Phase</a:t>
                </a: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d>
                      <m:dPr>
                        <m:begChr m:val="|"/>
                        <m:endChr m:val="|"/>
                        <m:ctrlPr>
                          <a:rPr lang="en-US" sz="2000" b="0" i="1" dirty="0" smtClean="0">
                            <a:solidFill>
                              <a:srgbClr val="FF0000"/>
                            </a:solidFill>
                            <a:latin typeface="Cambria Math" panose="02040503050406030204" pitchFamily="18" charset="0"/>
                          </a:rPr>
                        </m:ctrlPr>
                      </m:dPr>
                      <m:e>
                        <m:r>
                          <m:rPr>
                            <m:sty m:val="p"/>
                          </m:rPr>
                          <a:rPr lang="en-US" sz="2000" b="0" i="0" dirty="0" smtClean="0">
                            <a:solidFill>
                              <a:srgbClr val="FF0000"/>
                            </a:solidFill>
                            <a:latin typeface="Cambria Math" panose="02040503050406030204" pitchFamily="18" charset="0"/>
                          </a:rPr>
                          <m:t>C</m:t>
                        </m:r>
                      </m:e>
                    </m:d>
                    <m:r>
                      <a:rPr lang="en-US" sz="2000" b="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𝑛</m:t>
                    </m:r>
                    <m:r>
                      <a:rPr lang="en-US" sz="2000" i="1" dirty="0" smtClean="0">
                        <a:solidFill>
                          <a:srgbClr val="FF0000"/>
                        </a:solidFill>
                        <a:latin typeface="Cambria Math" panose="02040503050406030204" pitchFamily="18" charset="0"/>
                      </a:rPr>
                      <m:t>)</m:t>
                    </m:r>
                  </m:oMath>
                </a14:m>
                <a:r>
                  <a:rPr lang="en-US" sz="2000" dirty="0"/>
                  <a:t> Communication Complexity for the Offline Phase</a:t>
                </a:r>
              </a:p>
              <a:p>
                <a:pPr marL="0" indent="0">
                  <a:lnSpc>
                    <a:spcPct val="120000"/>
                  </a:lnSpc>
                  <a:buNone/>
                </a:pPr>
                <a:endParaRPr lang="en-US" sz="2000" dirty="0"/>
              </a:p>
            </p:txBody>
          </p:sp>
        </mc:Choice>
        <mc:Fallback xmlns="">
          <p:sp>
            <p:nvSpPr>
              <p:cNvPr id="5" name="Content Placeholder 4">
                <a:extLst>
                  <a:ext uri="{FF2B5EF4-FFF2-40B4-BE49-F238E27FC236}">
                    <a16:creationId xmlns:a16="http://schemas.microsoft.com/office/drawing/2014/main" id="{BAB39DD2-679A-D749-B06F-D19939ABE50A}"/>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965"/>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Implication of 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14</a:t>
            </a:fld>
            <a:endParaRPr kumimoji="1" lang="zh-CN" altLang="en-US"/>
          </a:p>
        </p:txBody>
      </p:sp>
      <mc:AlternateContent xmlns:mc="http://schemas.openxmlformats.org/markup-compatibility/2006" xmlns:a14="http://schemas.microsoft.com/office/drawing/2010/main">
        <mc:Choice Requires="a14">
          <p:sp>
            <p:nvSpPr>
              <p:cNvPr id="4" name="圆角矩形 3">
                <a:extLst>
                  <a:ext uri="{FF2B5EF4-FFF2-40B4-BE49-F238E27FC236}">
                    <a16:creationId xmlns:a16="http://schemas.microsoft.com/office/drawing/2014/main" id="{075F4259-8661-7749-A392-E5C3FC7C4B83}"/>
                  </a:ext>
                </a:extLst>
              </p:cNvPr>
              <p:cNvSpPr/>
              <p:nvPr/>
            </p:nvSpPr>
            <p:spPr>
              <a:xfrm>
                <a:off x="918341" y="4233260"/>
                <a:ext cx="10355317" cy="212308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2400" b="1" dirty="0">
                    <a:solidFill>
                      <a:schemeClr val="tx1"/>
                    </a:solidFill>
                  </a:rPr>
                  <a:t>The First Result in the Honest Majority Setting that</a:t>
                </a:r>
                <a:r>
                  <a:rPr kumimoji="1" lang="en-US" altLang="zh-CN" sz="2400" dirty="0">
                    <a:solidFill>
                      <a:schemeClr val="tx1"/>
                    </a:solidFill>
                  </a:rPr>
                  <a:t> </a:t>
                </a:r>
              </a:p>
              <a:p>
                <a:pPr marL="342900" indent="-342900">
                  <a:lnSpc>
                    <a:spcPct val="150000"/>
                  </a:lnSpc>
                  <a:buFont typeface="Arial" panose="020B0604020202020204" pitchFamily="34" charset="0"/>
                  <a:buChar char="•"/>
                </a:pPr>
                <a:r>
                  <a:rPr kumimoji="1" lang="en-US" altLang="zh-CN" sz="2000" dirty="0">
                    <a:solidFill>
                      <a:schemeClr val="tx1"/>
                    </a:solidFill>
                  </a:rPr>
                  <a:t>Achieves </a:t>
                </a:r>
                <a:r>
                  <a:rPr kumimoji="1" lang="en-US" altLang="zh-CN" sz="2000" dirty="0">
                    <a:solidFill>
                      <a:srgbClr val="FF0000"/>
                    </a:solidFill>
                  </a:rPr>
                  <a:t>sub-linear</a:t>
                </a:r>
                <a:r>
                  <a:rPr kumimoji="1" lang="en-US" altLang="zh-CN" sz="2000" dirty="0">
                    <a:solidFill>
                      <a:schemeClr val="tx1"/>
                    </a:solidFill>
                  </a:rPr>
                  <a:t> communication complexity in the # parties in the online phase,</a:t>
                </a:r>
              </a:p>
              <a:p>
                <a:pPr marL="342900" indent="-342900">
                  <a:lnSpc>
                    <a:spcPct val="150000"/>
                  </a:lnSpc>
                  <a:buFont typeface="Arial" panose="020B0604020202020204" pitchFamily="34" charset="0"/>
                  <a:buChar char="•"/>
                </a:pPr>
                <a:r>
                  <a:rPr kumimoji="1" lang="en-US" altLang="zh-CN" sz="2000" dirty="0">
                    <a:solidFill>
                      <a:schemeClr val="tx1"/>
                    </a:solidFill>
                  </a:rPr>
                  <a:t>Maintains </a:t>
                </a:r>
                <a14:m>
                  <m:oMath xmlns:m="http://schemas.openxmlformats.org/officeDocument/2006/math">
                    <m:r>
                      <a:rPr kumimoji="1" lang="en-US" altLang="zh-CN" sz="2000" i="1" dirty="0" smtClean="0">
                        <a:solidFill>
                          <a:srgbClr val="FF0000"/>
                        </a:solidFill>
                        <a:latin typeface="Cambria Math" panose="02040503050406030204" pitchFamily="18" charset="0"/>
                      </a:rPr>
                      <m:t>𝑂</m:t>
                    </m:r>
                    <m:r>
                      <a:rPr kumimoji="1" lang="en-US" altLang="zh-CN" sz="2000" i="1" dirty="0" smtClean="0">
                        <a:solidFill>
                          <a:srgbClr val="FF0000"/>
                        </a:solidFill>
                        <a:latin typeface="Cambria Math" panose="02040503050406030204" pitchFamily="18" charset="0"/>
                      </a:rPr>
                      <m:t>(</m:t>
                    </m:r>
                    <m:d>
                      <m:dPr>
                        <m:begChr m:val="|"/>
                        <m:endChr m:val="|"/>
                        <m:ctrlPr>
                          <a:rPr kumimoji="1" lang="en-US" altLang="zh-CN" sz="2000" i="1" dirty="0" smtClean="0">
                            <a:solidFill>
                              <a:srgbClr val="FF0000"/>
                            </a:solidFill>
                            <a:latin typeface="Cambria Math" panose="02040503050406030204" pitchFamily="18" charset="0"/>
                          </a:rPr>
                        </m:ctrlPr>
                      </m:dPr>
                      <m:e>
                        <m:r>
                          <a:rPr kumimoji="1" lang="en-US" altLang="zh-CN" sz="2000" i="1" dirty="0" smtClean="0">
                            <a:solidFill>
                              <a:srgbClr val="FF0000"/>
                            </a:solidFill>
                            <a:latin typeface="Cambria Math" panose="02040503050406030204" pitchFamily="18" charset="0"/>
                          </a:rPr>
                          <m:t>𝐶</m:t>
                        </m:r>
                      </m:e>
                    </m:d>
                    <m:r>
                      <a:rPr kumimoji="1" lang="en-US" altLang="zh-CN" sz="2000" i="1" dirty="0" smtClean="0">
                        <a:solidFill>
                          <a:srgbClr val="FF0000"/>
                        </a:solidFill>
                        <a:latin typeface="Cambria Math" panose="02040503050406030204" pitchFamily="18" charset="0"/>
                      </a:rPr>
                      <m:t>⋅</m:t>
                    </m:r>
                    <m:r>
                      <a:rPr kumimoji="1" lang="en-US" altLang="zh-CN" sz="2000" i="1" dirty="0" smtClean="0">
                        <a:solidFill>
                          <a:srgbClr val="FF0000"/>
                        </a:solidFill>
                        <a:latin typeface="Cambria Math" panose="02040503050406030204" pitchFamily="18" charset="0"/>
                      </a:rPr>
                      <m:t>𝑛</m:t>
                    </m:r>
                    <m:r>
                      <a:rPr kumimoji="1" lang="en-US" altLang="zh-CN" sz="2000" i="1" dirty="0" smtClean="0">
                        <a:solidFill>
                          <a:srgbClr val="FF0000"/>
                        </a:solidFill>
                        <a:latin typeface="Cambria Math" panose="02040503050406030204" pitchFamily="18" charset="0"/>
                      </a:rPr>
                      <m:t>)</m:t>
                    </m:r>
                  </m:oMath>
                </a14:m>
                <a:r>
                  <a:rPr kumimoji="1" lang="en-US" altLang="zh-CN" sz="2000" dirty="0">
                    <a:solidFill>
                      <a:schemeClr val="tx1"/>
                    </a:solidFill>
                  </a:rPr>
                  <a:t> overall asymptotic communication complexity.</a:t>
                </a:r>
              </a:p>
            </p:txBody>
          </p:sp>
        </mc:Choice>
        <mc:Fallback xmlns="">
          <p:sp>
            <p:nvSpPr>
              <p:cNvPr id="4" name="圆角矩形 3">
                <a:extLst>
                  <a:ext uri="{FF2B5EF4-FFF2-40B4-BE49-F238E27FC236}">
                    <a16:creationId xmlns:a16="http://schemas.microsoft.com/office/drawing/2014/main" id="{075F4259-8661-7749-A392-E5C3FC7C4B83}"/>
                  </a:ext>
                </a:extLst>
              </p:cNvPr>
              <p:cNvSpPr>
                <a:spLocks noRot="1" noChangeAspect="1" noMove="1" noResize="1" noEditPoints="1" noAdjustHandles="1" noChangeArrowheads="1" noChangeShapeType="1" noTextEdit="1"/>
              </p:cNvSpPr>
              <p:nvPr/>
            </p:nvSpPr>
            <p:spPr>
              <a:xfrm>
                <a:off x="918341" y="4233260"/>
                <a:ext cx="10355317" cy="2123089"/>
              </a:xfrm>
              <a:prstGeom prst="round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03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AB39DD2-679A-D749-B06F-D19939ABE50A}"/>
                  </a:ext>
                </a:extLst>
              </p:cNvPr>
              <p:cNvSpPr>
                <a:spLocks noGrp="1"/>
              </p:cNvSpPr>
              <p:nvPr>
                <p:ph idx="1"/>
              </p:nvPr>
            </p:nvSpPr>
            <p:spPr>
              <a:xfrm>
                <a:off x="838200" y="1825624"/>
                <a:ext cx="10515600" cy="4530725"/>
              </a:xfrm>
            </p:spPr>
            <p:txBody>
              <a:bodyPr>
                <a:normAutofit/>
              </a:bodyPr>
              <a:lstStyle/>
              <a:p>
                <a:pPr marL="0" lvl="0" indent="0">
                  <a:lnSpc>
                    <a:spcPct val="120000"/>
                  </a:lnSpc>
                  <a:buNone/>
                </a:pPr>
                <a:r>
                  <a:rPr lang="en-US" altLang="zh-CN" sz="2400" dirty="0">
                    <a:solidFill>
                      <a:prstClr val="black"/>
                    </a:solidFill>
                  </a:rPr>
                  <a:t>Corollary --- IT MPC with Honest Majority.</a:t>
                </a:r>
                <a:r>
                  <a:rPr lang="zh-CN" altLang="en-US" sz="2400" dirty="0">
                    <a:solidFill>
                      <a:prstClr val="black"/>
                    </a:solidFill>
                  </a:rPr>
                  <a:t> </a:t>
                </a:r>
                <a:endParaRPr lang="en-US" altLang="zh-CN" sz="2400" dirty="0">
                  <a:solidFill>
                    <a:prstClr val="black"/>
                  </a:solidFill>
                </a:endParaRP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r>
                      <m:rPr>
                        <m:sty m:val="p"/>
                      </m:rPr>
                      <a:rPr lang="en-US" sz="2000" b="0" i="0" dirty="0" smtClean="0">
                        <a:solidFill>
                          <a:srgbClr val="FF0000"/>
                        </a:solidFill>
                        <a:latin typeface="Cambria Math" panose="02040503050406030204" pitchFamily="18" charset="0"/>
                      </a:rPr>
                      <m:t>C</m:t>
                    </m:r>
                    <m:r>
                      <a:rPr lang="en-US" sz="2000" b="0" i="0" dirty="0" smtClean="0">
                        <a:solidFill>
                          <a:srgbClr val="FF0000"/>
                        </a:solidFill>
                        <a:latin typeface="Cambria Math" panose="02040503050406030204" pitchFamily="18" charset="0"/>
                      </a:rPr>
                      <m:t>|)</m:t>
                    </m:r>
                  </m:oMath>
                </a14:m>
                <a:r>
                  <a:rPr lang="en-US" sz="2000" dirty="0"/>
                  <a:t> Communication Complexity for the Online Phase</a:t>
                </a:r>
              </a:p>
              <a:p>
                <a:pPr lvl="1">
                  <a:lnSpc>
                    <a:spcPct val="150000"/>
                  </a:lnSpc>
                </a:pPr>
                <a14:m>
                  <m:oMath xmlns:m="http://schemas.openxmlformats.org/officeDocument/2006/math">
                    <m:r>
                      <m:rPr>
                        <m:sty m:val="p"/>
                      </m:rPr>
                      <a:rPr lang="en-US" sz="2000" i="0" dirty="0" smtClean="0">
                        <a:solidFill>
                          <a:srgbClr val="FF0000"/>
                        </a:solidFill>
                        <a:latin typeface="Cambria Math" panose="02040503050406030204" pitchFamily="18" charset="0"/>
                      </a:rPr>
                      <m:t>O</m:t>
                    </m:r>
                    <m:r>
                      <a:rPr lang="en-US" sz="2000" i="0" dirty="0" smtClean="0">
                        <a:solidFill>
                          <a:srgbClr val="FF0000"/>
                        </a:solidFill>
                        <a:latin typeface="Cambria Math" panose="02040503050406030204" pitchFamily="18" charset="0"/>
                      </a:rPr>
                      <m:t>(</m:t>
                    </m:r>
                    <m:d>
                      <m:dPr>
                        <m:begChr m:val="|"/>
                        <m:endChr m:val="|"/>
                        <m:ctrlPr>
                          <a:rPr lang="en-US" sz="2000" b="0" i="1" dirty="0" smtClean="0">
                            <a:solidFill>
                              <a:srgbClr val="FF0000"/>
                            </a:solidFill>
                            <a:latin typeface="Cambria Math" panose="02040503050406030204" pitchFamily="18" charset="0"/>
                          </a:rPr>
                        </m:ctrlPr>
                      </m:dPr>
                      <m:e>
                        <m:r>
                          <m:rPr>
                            <m:sty m:val="p"/>
                          </m:rPr>
                          <a:rPr lang="en-US" sz="2000" b="0" i="0" dirty="0" smtClean="0">
                            <a:solidFill>
                              <a:srgbClr val="FF0000"/>
                            </a:solidFill>
                            <a:latin typeface="Cambria Math" panose="02040503050406030204" pitchFamily="18" charset="0"/>
                          </a:rPr>
                          <m:t>C</m:t>
                        </m:r>
                      </m:e>
                    </m:d>
                    <m:r>
                      <a:rPr lang="en-US" sz="2000" b="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𝑛</m:t>
                    </m:r>
                    <m:r>
                      <a:rPr lang="en-US" sz="2000" i="1" dirty="0" smtClean="0">
                        <a:solidFill>
                          <a:srgbClr val="FF0000"/>
                        </a:solidFill>
                        <a:latin typeface="Cambria Math" panose="02040503050406030204" pitchFamily="18" charset="0"/>
                      </a:rPr>
                      <m:t>)</m:t>
                    </m:r>
                  </m:oMath>
                </a14:m>
                <a:r>
                  <a:rPr lang="en-US" sz="2000" dirty="0"/>
                  <a:t> Communication Complexity for the Offline Phase</a:t>
                </a:r>
              </a:p>
              <a:p>
                <a:pPr marL="0" indent="0">
                  <a:lnSpc>
                    <a:spcPct val="120000"/>
                  </a:lnSpc>
                  <a:buNone/>
                </a:pPr>
                <a:endParaRPr lang="en-US" sz="2000" dirty="0"/>
              </a:p>
            </p:txBody>
          </p:sp>
        </mc:Choice>
        <mc:Fallback xmlns="">
          <p:sp>
            <p:nvSpPr>
              <p:cNvPr id="5" name="Content Placeholder 4">
                <a:extLst>
                  <a:ext uri="{FF2B5EF4-FFF2-40B4-BE49-F238E27FC236}">
                    <a16:creationId xmlns:a16="http://schemas.microsoft.com/office/drawing/2014/main" id="{BAB39DD2-679A-D749-B06F-D19939ABE50A}"/>
                  </a:ext>
                </a:extLst>
              </p:cNvPr>
              <p:cNvSpPr>
                <a:spLocks noGrp="1" noRot="1" noChangeAspect="1" noMove="1" noResize="1" noEditPoints="1" noAdjustHandles="1" noChangeArrowheads="1" noChangeShapeType="1" noTextEdit="1"/>
              </p:cNvSpPr>
              <p:nvPr>
                <p:ph idx="1"/>
              </p:nvPr>
            </p:nvSpPr>
            <p:spPr>
              <a:xfrm>
                <a:off x="838200" y="1825624"/>
                <a:ext cx="10515600" cy="4530725"/>
              </a:xfrm>
              <a:blipFill>
                <a:blip r:embed="rId3"/>
                <a:stretch>
                  <a:fillRect l="-965"/>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Implication of Our Results</a:t>
            </a:r>
            <a:endParaRPr kumimoji="1" lang="zh-CN" altLang="en-US" dirty="0">
              <a:ln w="19050">
                <a:solidFill>
                  <a:schemeClr val="accent1"/>
                </a:solidFill>
              </a:ln>
              <a:solidFill>
                <a:schemeClr val="accent1">
                  <a:lumMod val="75000"/>
                </a:schemeClr>
              </a:solidFill>
            </a:endParaRPr>
          </a:p>
        </p:txBody>
      </p:sp>
      <p:sp>
        <p:nvSpPr>
          <p:cNvPr id="3" name="Slide Number Placeholder 2">
            <a:extLst>
              <a:ext uri="{FF2B5EF4-FFF2-40B4-BE49-F238E27FC236}">
                <a16:creationId xmlns:a16="http://schemas.microsoft.com/office/drawing/2014/main" id="{4085D4DE-D8CB-5640-A3C5-3073C6E1550F}"/>
              </a:ext>
            </a:extLst>
          </p:cNvPr>
          <p:cNvSpPr>
            <a:spLocks noGrp="1"/>
          </p:cNvSpPr>
          <p:nvPr>
            <p:ph type="sldNum" sz="quarter" idx="12"/>
          </p:nvPr>
        </p:nvSpPr>
        <p:spPr/>
        <p:txBody>
          <a:bodyPr/>
          <a:lstStyle/>
          <a:p>
            <a:fld id="{D9B9D454-0FF7-4944-B386-DFCC60EB3547}" type="slidenum">
              <a:rPr kumimoji="1" lang="zh-CN" altLang="en-US" smtClean="0"/>
              <a:t>15</a:t>
            </a:fld>
            <a:endParaRPr kumimoji="1" lang="zh-CN" altLang="en-US"/>
          </a:p>
        </p:txBody>
      </p:sp>
      <p:sp>
        <p:nvSpPr>
          <p:cNvPr id="4" name="圆角矩形 3">
            <a:extLst>
              <a:ext uri="{FF2B5EF4-FFF2-40B4-BE49-F238E27FC236}">
                <a16:creationId xmlns:a16="http://schemas.microsoft.com/office/drawing/2014/main" id="{075F4259-8661-7749-A392-E5C3FC7C4B83}"/>
              </a:ext>
            </a:extLst>
          </p:cNvPr>
          <p:cNvSpPr/>
          <p:nvPr/>
        </p:nvSpPr>
        <p:spPr>
          <a:xfrm>
            <a:off x="918341" y="4367048"/>
            <a:ext cx="10355317" cy="198930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2400" b="1" dirty="0">
                <a:solidFill>
                  <a:schemeClr val="tx1"/>
                </a:solidFill>
              </a:rPr>
              <a:t>A Follow-up Work:</a:t>
            </a:r>
          </a:p>
          <a:p>
            <a:pPr algn="ctr">
              <a:lnSpc>
                <a:spcPct val="150000"/>
              </a:lnSpc>
            </a:pPr>
            <a:r>
              <a:rPr kumimoji="1" lang="en-US" altLang="zh-CN" sz="2000" b="1" i="1" dirty="0" err="1">
                <a:solidFill>
                  <a:srgbClr val="FF0000"/>
                </a:solidFill>
              </a:rPr>
              <a:t>TurboPack</a:t>
            </a:r>
            <a:r>
              <a:rPr kumimoji="1" lang="en-US" altLang="zh-CN" sz="2000" b="1" i="1" dirty="0">
                <a:solidFill>
                  <a:srgbClr val="FF0000"/>
                </a:solidFill>
              </a:rPr>
              <a:t>: Honest Majority MPC with Constant Online Communication</a:t>
            </a:r>
          </a:p>
          <a:p>
            <a:pPr algn="ctr">
              <a:lnSpc>
                <a:spcPct val="150000"/>
              </a:lnSpc>
            </a:pPr>
            <a:r>
              <a:rPr kumimoji="1" lang="en-US" altLang="zh-CN" sz="2000" dirty="0">
                <a:solidFill>
                  <a:schemeClr val="tx1"/>
                </a:solidFill>
              </a:rPr>
              <a:t>(Accepted in CCS 2022)</a:t>
            </a:r>
          </a:p>
        </p:txBody>
      </p:sp>
    </p:spTree>
    <p:extLst>
      <p:ext uri="{BB962C8B-B14F-4D97-AF65-F5344CB8AC3E}">
        <p14:creationId xmlns:p14="http://schemas.microsoft.com/office/powerpoint/2010/main" val="279282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Outline</a:t>
            </a:r>
            <a:endParaRPr kumimoji="1" lang="zh-CN" altLang="en-US" dirty="0">
              <a:ln w="19050">
                <a:solidFill>
                  <a:schemeClr val="accent1"/>
                </a:solidFill>
              </a:ln>
              <a:solidFill>
                <a:schemeClr val="accent1">
                  <a:lumMod val="75000"/>
                </a:schemeClr>
              </a:solidFill>
            </a:endParaRPr>
          </a:p>
        </p:txBody>
      </p:sp>
      <p:sp>
        <p:nvSpPr>
          <p:cNvPr id="6" name="内容占位符 2">
            <a:extLst>
              <a:ext uri="{FF2B5EF4-FFF2-40B4-BE49-F238E27FC236}">
                <a16:creationId xmlns:a16="http://schemas.microsoft.com/office/drawing/2014/main" id="{00113193-5EC5-5941-9554-081AC06E1D83}"/>
              </a:ext>
            </a:extLst>
          </p:cNvPr>
          <p:cNvSpPr>
            <a:spLocks noGrp="1"/>
          </p:cNvSpPr>
          <p:nvPr>
            <p:ph idx="1"/>
          </p:nvPr>
        </p:nvSpPr>
        <p:spPr>
          <a:xfrm>
            <a:off x="666093" y="1773074"/>
            <a:ext cx="10859814" cy="4351338"/>
          </a:xfrm>
        </p:spPr>
        <p:txBody>
          <a:bodyPr>
            <a:normAutofit/>
          </a:bodyPr>
          <a:lstStyle/>
          <a:p>
            <a:pPr marL="514350" indent="-514350">
              <a:buFont typeface="+mj-lt"/>
              <a:buAutoNum type="arabicPeriod"/>
            </a:pPr>
            <a:endParaRPr kumimoji="1" lang="en-US" altLang="zh-CN" b="1" u="sng" dirty="0">
              <a:latin typeface="Arial" panose="020B0604020202020204" pitchFamily="34" charset="0"/>
              <a:cs typeface="Arial" panose="020B0604020202020204" pitchFamily="34" charset="0"/>
            </a:endParaRPr>
          </a:p>
          <a:p>
            <a:pPr marL="514350" indent="-514350">
              <a:buFont typeface="+mj-lt"/>
              <a:buAutoNum type="arabicPeriod"/>
            </a:pPr>
            <a:r>
              <a:rPr kumimoji="1" lang="en-US" altLang="zh-CN" b="1" u="sng" dirty="0">
                <a:latin typeface="Arial" panose="020B0604020202020204" pitchFamily="34" charset="0"/>
                <a:cs typeface="Arial" panose="020B0604020202020204" pitchFamily="34" charset="0"/>
              </a:rPr>
              <a:t>Secret</a:t>
            </a:r>
            <a:r>
              <a:rPr kumimoji="1" lang="zh-CN" altLang="en-US" b="1" u="sng" dirty="0">
                <a:latin typeface="Arial" panose="020B0604020202020204" pitchFamily="34" charset="0"/>
                <a:cs typeface="Arial" panose="020B0604020202020204" pitchFamily="34" charset="0"/>
              </a:rPr>
              <a:t> </a:t>
            </a:r>
            <a:r>
              <a:rPr kumimoji="1" lang="en-US" altLang="zh-CN" b="1" u="sng" dirty="0">
                <a:latin typeface="Arial" panose="020B0604020202020204" pitchFamily="34" charset="0"/>
                <a:cs typeface="Arial" panose="020B0604020202020204" pitchFamily="34" charset="0"/>
              </a:rPr>
              <a:t>Sharing</a:t>
            </a:r>
            <a:r>
              <a:rPr kumimoji="1" lang="zh-CN" altLang="en-US" b="1" u="sng" dirty="0">
                <a:latin typeface="Arial" panose="020B0604020202020204" pitchFamily="34" charset="0"/>
                <a:cs typeface="Arial" panose="020B0604020202020204" pitchFamily="34" charset="0"/>
              </a:rPr>
              <a:t> </a:t>
            </a:r>
            <a:r>
              <a:rPr kumimoji="1" lang="en-US" altLang="zh-CN" b="1" u="sng" dirty="0">
                <a:latin typeface="Arial" panose="020B0604020202020204" pitchFamily="34" charset="0"/>
                <a:cs typeface="Arial" panose="020B0604020202020204" pitchFamily="34" charset="0"/>
              </a:rPr>
              <a:t>and</a:t>
            </a:r>
            <a:r>
              <a:rPr kumimoji="1" lang="zh-CN" altLang="en-US" b="1" u="sng" dirty="0">
                <a:latin typeface="Arial" panose="020B0604020202020204" pitchFamily="34" charset="0"/>
                <a:cs typeface="Arial" panose="020B0604020202020204" pitchFamily="34" charset="0"/>
              </a:rPr>
              <a:t> </a:t>
            </a:r>
            <a:r>
              <a:rPr kumimoji="1" lang="en-US" altLang="zh-CN" b="1" u="sng" dirty="0">
                <a:latin typeface="Arial" panose="020B0604020202020204" pitchFamily="34" charset="0"/>
                <a:cs typeface="Arial" panose="020B0604020202020204" pitchFamily="34" charset="0"/>
              </a:rPr>
              <a:t>the Problem of Sharing Transformation</a:t>
            </a:r>
          </a:p>
          <a:p>
            <a:pPr marL="0" indent="0">
              <a:buNone/>
            </a:pPr>
            <a:endParaRPr kumimoji="1" lang="en-US" altLang="zh-CN" dirty="0">
              <a:latin typeface="Arial" panose="020B0604020202020204" pitchFamily="34" charset="0"/>
              <a:cs typeface="Arial" panose="020B0604020202020204" pitchFamily="34" charset="0"/>
            </a:endParaRPr>
          </a:p>
          <a:p>
            <a:pPr marL="514350" indent="-514350">
              <a:buFont typeface="+mj-lt"/>
              <a:buAutoNum type="arabicPeriod" startAt="2"/>
            </a:pPr>
            <a:endParaRPr kumimoji="1" lang="en-US" altLang="zh-CN" dirty="0">
              <a:latin typeface="Arial" panose="020B0604020202020204" pitchFamily="34" charset="0"/>
              <a:cs typeface="Arial" panose="020B0604020202020204" pitchFamily="34" charset="0"/>
            </a:endParaRPr>
          </a:p>
          <a:p>
            <a:pPr marL="514350" indent="-514350">
              <a:buFont typeface="+mj-lt"/>
              <a:buAutoNum type="arabicPeriod" startAt="2"/>
            </a:pPr>
            <a:endParaRPr kumimoji="1" lang="en-US" altLang="zh-CN" dirty="0">
              <a:latin typeface="Arial" panose="020B0604020202020204" pitchFamily="34" charset="0"/>
              <a:cs typeface="Arial" panose="020B0604020202020204" pitchFamily="34" charset="0"/>
            </a:endParaRPr>
          </a:p>
          <a:p>
            <a:pPr marL="514350" indent="-514350">
              <a:buFont typeface="+mj-lt"/>
              <a:buAutoNum type="arabicPeriod" startAt="2"/>
            </a:pPr>
            <a:r>
              <a:rPr kumimoji="1" lang="en-US" altLang="zh-CN" dirty="0">
                <a:latin typeface="Arial" panose="020B0604020202020204" pitchFamily="34" charset="0"/>
                <a:cs typeface="Arial" panose="020B0604020202020204" pitchFamily="34" charset="0"/>
              </a:rPr>
              <a:t>Application of Sharing Transformation in IT MPC</a:t>
            </a:r>
          </a:p>
        </p:txBody>
      </p:sp>
      <p:sp>
        <p:nvSpPr>
          <p:cNvPr id="7" name="Slide Number Placeholder 3">
            <a:extLst>
              <a:ext uri="{FF2B5EF4-FFF2-40B4-BE49-F238E27FC236}">
                <a16:creationId xmlns:a16="http://schemas.microsoft.com/office/drawing/2014/main" id="{2447197A-300E-044C-8BA8-88D4DF66F86D}"/>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16</a:t>
            </a:fld>
            <a:endParaRPr kumimoji="1" lang="zh-CN" altLang="en-US" dirty="0"/>
          </a:p>
        </p:txBody>
      </p:sp>
    </p:spTree>
    <p:extLst>
      <p:ext uri="{BB962C8B-B14F-4D97-AF65-F5344CB8AC3E}">
        <p14:creationId xmlns:p14="http://schemas.microsoft.com/office/powerpoint/2010/main" val="260204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Secret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pic>
        <p:nvPicPr>
          <p:cNvPr id="6" name="Picture 5">
            <a:extLst>
              <a:ext uri="{FF2B5EF4-FFF2-40B4-BE49-F238E27FC236}">
                <a16:creationId xmlns:a16="http://schemas.microsoft.com/office/drawing/2014/main" id="{517447B1-5DB6-D04B-9F96-A67EBEFF28C1}"/>
              </a:ext>
            </a:extLst>
          </p:cNvPr>
          <p:cNvPicPr>
            <a:picLocks noChangeAspect="1"/>
          </p:cNvPicPr>
          <p:nvPr/>
        </p:nvPicPr>
        <p:blipFill>
          <a:blip r:embed="rId3"/>
          <a:stretch>
            <a:fillRect/>
          </a:stretch>
        </p:blipFill>
        <p:spPr>
          <a:xfrm>
            <a:off x="838200" y="3406771"/>
            <a:ext cx="1673972" cy="1344409"/>
          </a:xfrm>
          <a:prstGeom prst="rect">
            <a:avLst/>
          </a:prstGeom>
        </p:spPr>
      </p:pic>
      <p:pic>
        <p:nvPicPr>
          <p:cNvPr id="7" name="图片 13">
            <a:extLst>
              <a:ext uri="{FF2B5EF4-FFF2-40B4-BE49-F238E27FC236}">
                <a16:creationId xmlns:a16="http://schemas.microsoft.com/office/drawing/2014/main" id="{8354F4FB-7DD9-ED4E-A382-E307113CA284}"/>
              </a:ext>
            </a:extLst>
          </p:cNvPr>
          <p:cNvPicPr>
            <a:picLocks noChangeAspect="1"/>
          </p:cNvPicPr>
          <p:nvPr/>
        </p:nvPicPr>
        <p:blipFill>
          <a:blip r:embed="rId4"/>
          <a:stretch>
            <a:fillRect/>
          </a:stretch>
        </p:blipFill>
        <p:spPr>
          <a:xfrm>
            <a:off x="4591716" y="1832261"/>
            <a:ext cx="555992" cy="487067"/>
          </a:xfrm>
          <a:prstGeom prst="rect">
            <a:avLst/>
          </a:prstGeom>
        </p:spPr>
      </p:pic>
      <p:pic>
        <p:nvPicPr>
          <p:cNvPr id="9" name="图片 15">
            <a:extLst>
              <a:ext uri="{FF2B5EF4-FFF2-40B4-BE49-F238E27FC236}">
                <a16:creationId xmlns:a16="http://schemas.microsoft.com/office/drawing/2014/main" id="{FF3F883F-BC2C-8143-8A5C-62710A839C90}"/>
              </a:ext>
            </a:extLst>
          </p:cNvPr>
          <p:cNvPicPr>
            <a:picLocks noChangeAspect="1"/>
          </p:cNvPicPr>
          <p:nvPr/>
        </p:nvPicPr>
        <p:blipFill>
          <a:blip r:embed="rId5"/>
          <a:stretch>
            <a:fillRect/>
          </a:stretch>
        </p:blipFill>
        <p:spPr>
          <a:xfrm>
            <a:off x="4591716" y="5855891"/>
            <a:ext cx="518602" cy="518602"/>
          </a:xfrm>
          <a:prstGeom prst="rect">
            <a:avLst/>
          </a:prstGeom>
        </p:spPr>
      </p:pic>
      <p:pic>
        <p:nvPicPr>
          <p:cNvPr id="13" name="图片 13">
            <a:extLst>
              <a:ext uri="{FF2B5EF4-FFF2-40B4-BE49-F238E27FC236}">
                <a16:creationId xmlns:a16="http://schemas.microsoft.com/office/drawing/2014/main" id="{547A40BE-17E0-074F-9873-B69B72061538}"/>
              </a:ext>
            </a:extLst>
          </p:cNvPr>
          <p:cNvPicPr>
            <a:picLocks noChangeAspect="1"/>
          </p:cNvPicPr>
          <p:nvPr/>
        </p:nvPicPr>
        <p:blipFill>
          <a:blip r:embed="rId4"/>
          <a:stretch>
            <a:fillRect/>
          </a:stretch>
        </p:blipFill>
        <p:spPr>
          <a:xfrm>
            <a:off x="4591716" y="2691793"/>
            <a:ext cx="555992" cy="487067"/>
          </a:xfrm>
          <a:prstGeom prst="rect">
            <a:avLst/>
          </a:prstGeom>
        </p:spPr>
      </p:pic>
      <p:pic>
        <p:nvPicPr>
          <p:cNvPr id="14" name="图片 13">
            <a:extLst>
              <a:ext uri="{FF2B5EF4-FFF2-40B4-BE49-F238E27FC236}">
                <a16:creationId xmlns:a16="http://schemas.microsoft.com/office/drawing/2014/main" id="{08AB74D3-15DC-6944-AAD0-2435B4116176}"/>
              </a:ext>
            </a:extLst>
          </p:cNvPr>
          <p:cNvPicPr>
            <a:picLocks noChangeAspect="1"/>
          </p:cNvPicPr>
          <p:nvPr/>
        </p:nvPicPr>
        <p:blipFill>
          <a:blip r:embed="rId4"/>
          <a:stretch>
            <a:fillRect/>
          </a:stretch>
        </p:blipFill>
        <p:spPr>
          <a:xfrm>
            <a:off x="4591716" y="3555332"/>
            <a:ext cx="555992" cy="487067"/>
          </a:xfrm>
          <a:prstGeom prst="rect">
            <a:avLst/>
          </a:prstGeom>
        </p:spPr>
      </p:pic>
      <p:pic>
        <p:nvPicPr>
          <p:cNvPr id="15" name="图片 15">
            <a:extLst>
              <a:ext uri="{FF2B5EF4-FFF2-40B4-BE49-F238E27FC236}">
                <a16:creationId xmlns:a16="http://schemas.microsoft.com/office/drawing/2014/main" id="{FD388984-37C2-724B-922F-E4316C9D0C88}"/>
              </a:ext>
            </a:extLst>
          </p:cNvPr>
          <p:cNvPicPr>
            <a:picLocks noChangeAspect="1"/>
          </p:cNvPicPr>
          <p:nvPr/>
        </p:nvPicPr>
        <p:blipFill>
          <a:blip r:embed="rId5"/>
          <a:stretch>
            <a:fillRect/>
          </a:stretch>
        </p:blipFill>
        <p:spPr>
          <a:xfrm>
            <a:off x="4591716" y="5130467"/>
            <a:ext cx="518602" cy="518602"/>
          </a:xfrm>
          <a:prstGeom prst="rect">
            <a:avLst/>
          </a:prstGeom>
        </p:spPr>
      </p:pic>
      <p:pic>
        <p:nvPicPr>
          <p:cNvPr id="16" name="图片 15">
            <a:extLst>
              <a:ext uri="{FF2B5EF4-FFF2-40B4-BE49-F238E27FC236}">
                <a16:creationId xmlns:a16="http://schemas.microsoft.com/office/drawing/2014/main" id="{8591E039-F605-3D40-8476-F058F5FF1DAC}"/>
              </a:ext>
            </a:extLst>
          </p:cNvPr>
          <p:cNvPicPr>
            <a:picLocks noChangeAspect="1"/>
          </p:cNvPicPr>
          <p:nvPr/>
        </p:nvPicPr>
        <p:blipFill>
          <a:blip r:embed="rId5"/>
          <a:stretch>
            <a:fillRect/>
          </a:stretch>
        </p:blipFill>
        <p:spPr>
          <a:xfrm>
            <a:off x="4591716" y="4327132"/>
            <a:ext cx="518602" cy="51860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07DA96-910F-1345-9808-9D9740EF399E}"/>
                  </a:ext>
                </a:extLst>
              </p:cNvPr>
              <p:cNvSpPr txBox="1"/>
              <p:nvPr/>
            </p:nvSpPr>
            <p:spPr>
              <a:xfrm>
                <a:off x="1130037" y="2856579"/>
                <a:ext cx="1090298" cy="369332"/>
              </a:xfrm>
              <a:prstGeom prst="rect">
                <a:avLst/>
              </a:prstGeom>
              <a:noFill/>
            </p:spPr>
            <p:txBody>
              <a:bodyPr wrap="none" rtlCol="0">
                <a:spAutoFit/>
              </a:bodyPr>
              <a:lstStyle/>
              <a:p>
                <a:r>
                  <a:rPr lang="en-US" altLang="zh-CN" dirty="0"/>
                  <a:t>Secret:</a:t>
                </a:r>
                <a:r>
                  <a:rPr lang="zh-CN" altLang="en-US" dirty="0"/>
                  <a:t> </a:t>
                </a:r>
                <a14:m>
                  <m:oMath xmlns:m="http://schemas.openxmlformats.org/officeDocument/2006/math">
                    <m:r>
                      <a:rPr lang="en-US" altLang="zh-CN" b="0" i="1" smtClean="0">
                        <a:solidFill>
                          <a:srgbClr val="FF0000"/>
                        </a:solidFill>
                        <a:latin typeface="Cambria Math" panose="02040503050406030204" pitchFamily="18" charset="0"/>
                      </a:rPr>
                      <m:t>𝑠</m:t>
                    </m:r>
                  </m:oMath>
                </a14:m>
                <a:endParaRPr lang="en-US" dirty="0"/>
              </a:p>
            </p:txBody>
          </p:sp>
        </mc:Choice>
        <mc:Fallback xmlns="">
          <p:sp>
            <p:nvSpPr>
              <p:cNvPr id="5" name="TextBox 4">
                <a:extLst>
                  <a:ext uri="{FF2B5EF4-FFF2-40B4-BE49-F238E27FC236}">
                    <a16:creationId xmlns:a16="http://schemas.microsoft.com/office/drawing/2014/main" id="{E107DA96-910F-1345-9808-9D9740EF399E}"/>
                  </a:ext>
                </a:extLst>
              </p:cNvPr>
              <p:cNvSpPr txBox="1">
                <a:spLocks noRot="1" noChangeAspect="1" noMove="1" noResize="1" noEditPoints="1" noAdjustHandles="1" noChangeArrowheads="1" noChangeShapeType="1" noTextEdit="1"/>
              </p:cNvSpPr>
              <p:nvPr/>
            </p:nvSpPr>
            <p:spPr>
              <a:xfrm>
                <a:off x="1130037" y="2856579"/>
                <a:ext cx="1090298" cy="369332"/>
              </a:xfrm>
              <a:prstGeom prst="rect">
                <a:avLst/>
              </a:prstGeom>
              <a:blipFill>
                <a:blip r:embed="rId6"/>
                <a:stretch>
                  <a:fillRect l="-4598" t="-6667" b="-2333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4175E4B2-97B2-E046-A8CD-FFD2E6F8C5FB}"/>
              </a:ext>
            </a:extLst>
          </p:cNvPr>
          <p:cNvCxnSpPr/>
          <p:nvPr/>
        </p:nvCxnSpPr>
        <p:spPr>
          <a:xfrm flipV="1">
            <a:off x="2642616" y="2167128"/>
            <a:ext cx="1828800" cy="187527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5F2D43-7CD2-D14F-87A5-FE201504773A}"/>
              </a:ext>
            </a:extLst>
          </p:cNvPr>
          <p:cNvCxnSpPr>
            <a:cxnSpLocks/>
          </p:cNvCxnSpPr>
          <p:nvPr/>
        </p:nvCxnSpPr>
        <p:spPr>
          <a:xfrm flipV="1">
            <a:off x="2632472" y="3041246"/>
            <a:ext cx="1838944" cy="100115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9D8094-7AF6-124D-A666-1025794676A7}"/>
              </a:ext>
            </a:extLst>
          </p:cNvPr>
          <p:cNvCxnSpPr>
            <a:cxnSpLocks/>
          </p:cNvCxnSpPr>
          <p:nvPr/>
        </p:nvCxnSpPr>
        <p:spPr>
          <a:xfrm flipV="1">
            <a:off x="2642616" y="3798865"/>
            <a:ext cx="1828800" cy="25160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D140C5-A1F6-4248-B3E3-A75FFF2C14F7}"/>
              </a:ext>
            </a:extLst>
          </p:cNvPr>
          <p:cNvCxnSpPr>
            <a:cxnSpLocks/>
          </p:cNvCxnSpPr>
          <p:nvPr/>
        </p:nvCxnSpPr>
        <p:spPr>
          <a:xfrm>
            <a:off x="2642616" y="4042399"/>
            <a:ext cx="1828800" cy="54403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D451F03-E67D-A04A-AB03-CDA12C9EAB38}"/>
              </a:ext>
            </a:extLst>
          </p:cNvPr>
          <p:cNvCxnSpPr>
            <a:cxnSpLocks/>
          </p:cNvCxnSpPr>
          <p:nvPr/>
        </p:nvCxnSpPr>
        <p:spPr>
          <a:xfrm>
            <a:off x="2642616" y="4050465"/>
            <a:ext cx="1755648" cy="13393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C28B390-3C36-3149-8D6F-CDC6483C017D}"/>
              </a:ext>
            </a:extLst>
          </p:cNvPr>
          <p:cNvCxnSpPr>
            <a:cxnSpLocks/>
          </p:cNvCxnSpPr>
          <p:nvPr/>
        </p:nvCxnSpPr>
        <p:spPr>
          <a:xfrm>
            <a:off x="2642616" y="4058531"/>
            <a:ext cx="1755648" cy="205666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A3D8B14-EADC-2A49-AF5E-456507AC0EE4}"/>
                  </a:ext>
                </a:extLst>
              </p:cNvPr>
              <p:cNvSpPr txBox="1"/>
              <p:nvPr/>
            </p:nvSpPr>
            <p:spPr>
              <a:xfrm>
                <a:off x="5480568" y="1832261"/>
                <a:ext cx="892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1</m:t>
                          </m:r>
                        </m:sub>
                      </m:sSub>
                    </m:oMath>
                  </m:oMathPara>
                </a14:m>
                <a:endParaRPr lang="en-US" dirty="0"/>
              </a:p>
            </p:txBody>
          </p:sp>
        </mc:Choice>
        <mc:Fallback xmlns="">
          <p:sp>
            <p:nvSpPr>
              <p:cNvPr id="36" name="TextBox 35">
                <a:extLst>
                  <a:ext uri="{FF2B5EF4-FFF2-40B4-BE49-F238E27FC236}">
                    <a16:creationId xmlns:a16="http://schemas.microsoft.com/office/drawing/2014/main" id="{7A3D8B14-EADC-2A49-AF5E-456507AC0EE4}"/>
                  </a:ext>
                </a:extLst>
              </p:cNvPr>
              <p:cNvSpPr txBox="1">
                <a:spLocks noRot="1" noChangeAspect="1" noMove="1" noResize="1" noEditPoints="1" noAdjustHandles="1" noChangeArrowheads="1" noChangeShapeType="1" noTextEdit="1"/>
              </p:cNvSpPr>
              <p:nvPr/>
            </p:nvSpPr>
            <p:spPr>
              <a:xfrm>
                <a:off x="5480568" y="1832261"/>
                <a:ext cx="89261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8605C70-3C53-104F-9CBB-6EA7715400CA}"/>
                  </a:ext>
                </a:extLst>
              </p:cNvPr>
              <p:cNvSpPr txBox="1"/>
              <p:nvPr/>
            </p:nvSpPr>
            <p:spPr>
              <a:xfrm>
                <a:off x="5480567" y="2750659"/>
                <a:ext cx="892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2</m:t>
                          </m:r>
                        </m:sub>
                      </m:sSub>
                    </m:oMath>
                  </m:oMathPara>
                </a14:m>
                <a:endParaRPr lang="en-US" dirty="0"/>
              </a:p>
            </p:txBody>
          </p:sp>
        </mc:Choice>
        <mc:Fallback xmlns="">
          <p:sp>
            <p:nvSpPr>
              <p:cNvPr id="37" name="TextBox 36">
                <a:extLst>
                  <a:ext uri="{FF2B5EF4-FFF2-40B4-BE49-F238E27FC236}">
                    <a16:creationId xmlns:a16="http://schemas.microsoft.com/office/drawing/2014/main" id="{58605C70-3C53-104F-9CBB-6EA7715400CA}"/>
                  </a:ext>
                </a:extLst>
              </p:cNvPr>
              <p:cNvSpPr txBox="1">
                <a:spLocks noRot="1" noChangeAspect="1" noMove="1" noResize="1" noEditPoints="1" noAdjustHandles="1" noChangeArrowheads="1" noChangeShapeType="1" noTextEdit="1"/>
              </p:cNvSpPr>
              <p:nvPr/>
            </p:nvSpPr>
            <p:spPr>
              <a:xfrm>
                <a:off x="5480567" y="2750659"/>
                <a:ext cx="89261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CD3AE8B-6976-7443-A523-BBD4302B6497}"/>
                  </a:ext>
                </a:extLst>
              </p:cNvPr>
              <p:cNvSpPr txBox="1"/>
              <p:nvPr/>
            </p:nvSpPr>
            <p:spPr>
              <a:xfrm>
                <a:off x="5480567" y="3568206"/>
                <a:ext cx="892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3</m:t>
                          </m:r>
                        </m:sub>
                      </m:sSub>
                    </m:oMath>
                  </m:oMathPara>
                </a14:m>
                <a:endParaRPr lang="en-US" dirty="0"/>
              </a:p>
            </p:txBody>
          </p:sp>
        </mc:Choice>
        <mc:Fallback xmlns="">
          <p:sp>
            <p:nvSpPr>
              <p:cNvPr id="38" name="TextBox 37">
                <a:extLst>
                  <a:ext uri="{FF2B5EF4-FFF2-40B4-BE49-F238E27FC236}">
                    <a16:creationId xmlns:a16="http://schemas.microsoft.com/office/drawing/2014/main" id="{CCD3AE8B-6976-7443-A523-BBD4302B6497}"/>
                  </a:ext>
                </a:extLst>
              </p:cNvPr>
              <p:cNvSpPr txBox="1">
                <a:spLocks noRot="1" noChangeAspect="1" noMove="1" noResize="1" noEditPoints="1" noAdjustHandles="1" noChangeArrowheads="1" noChangeShapeType="1" noTextEdit="1"/>
              </p:cNvSpPr>
              <p:nvPr/>
            </p:nvSpPr>
            <p:spPr>
              <a:xfrm>
                <a:off x="5480567" y="3568206"/>
                <a:ext cx="892617"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1BC012C-9EDB-DB46-9C6C-C68846CE5286}"/>
                  </a:ext>
                </a:extLst>
              </p:cNvPr>
              <p:cNvSpPr txBox="1"/>
              <p:nvPr/>
            </p:nvSpPr>
            <p:spPr>
              <a:xfrm>
                <a:off x="5480567" y="4342662"/>
                <a:ext cx="892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4</m:t>
                          </m:r>
                        </m:sub>
                      </m:sSub>
                    </m:oMath>
                  </m:oMathPara>
                </a14:m>
                <a:endParaRPr lang="en-US" dirty="0"/>
              </a:p>
            </p:txBody>
          </p:sp>
        </mc:Choice>
        <mc:Fallback xmlns="">
          <p:sp>
            <p:nvSpPr>
              <p:cNvPr id="39" name="TextBox 38">
                <a:extLst>
                  <a:ext uri="{FF2B5EF4-FFF2-40B4-BE49-F238E27FC236}">
                    <a16:creationId xmlns:a16="http://schemas.microsoft.com/office/drawing/2014/main" id="{A1BC012C-9EDB-DB46-9C6C-C68846CE5286}"/>
                  </a:ext>
                </a:extLst>
              </p:cNvPr>
              <p:cNvSpPr txBox="1">
                <a:spLocks noRot="1" noChangeAspect="1" noMove="1" noResize="1" noEditPoints="1" noAdjustHandles="1" noChangeArrowheads="1" noChangeShapeType="1" noTextEdit="1"/>
              </p:cNvSpPr>
              <p:nvPr/>
            </p:nvSpPr>
            <p:spPr>
              <a:xfrm>
                <a:off x="5480567" y="4342662"/>
                <a:ext cx="89261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2502D1E-B867-B84B-9243-B18801F026C6}"/>
                  </a:ext>
                </a:extLst>
              </p:cNvPr>
              <p:cNvSpPr txBox="1"/>
              <p:nvPr/>
            </p:nvSpPr>
            <p:spPr>
              <a:xfrm>
                <a:off x="5480566" y="5130467"/>
                <a:ext cx="8926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5</m:t>
                          </m:r>
                        </m:sub>
                      </m:sSub>
                    </m:oMath>
                  </m:oMathPara>
                </a14:m>
                <a:endParaRPr lang="en-US" dirty="0"/>
              </a:p>
            </p:txBody>
          </p:sp>
        </mc:Choice>
        <mc:Fallback xmlns="">
          <p:sp>
            <p:nvSpPr>
              <p:cNvPr id="40" name="TextBox 39">
                <a:extLst>
                  <a:ext uri="{FF2B5EF4-FFF2-40B4-BE49-F238E27FC236}">
                    <a16:creationId xmlns:a16="http://schemas.microsoft.com/office/drawing/2014/main" id="{72502D1E-B867-B84B-9243-B18801F026C6}"/>
                  </a:ext>
                </a:extLst>
              </p:cNvPr>
              <p:cNvSpPr txBox="1">
                <a:spLocks noRot="1" noChangeAspect="1" noMove="1" noResize="1" noEditPoints="1" noAdjustHandles="1" noChangeArrowheads="1" noChangeShapeType="1" noTextEdit="1"/>
              </p:cNvSpPr>
              <p:nvPr/>
            </p:nvSpPr>
            <p:spPr>
              <a:xfrm>
                <a:off x="5480566" y="5130467"/>
                <a:ext cx="89261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9A8D9CD-75FB-8446-BC81-A3FFD0927B81}"/>
                  </a:ext>
                </a:extLst>
              </p:cNvPr>
              <p:cNvSpPr txBox="1"/>
              <p:nvPr/>
            </p:nvSpPr>
            <p:spPr>
              <a:xfrm>
                <a:off x="5480566" y="5904923"/>
                <a:ext cx="8926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tLang="zh-CN" b="0" i="0" smtClean="0">
                              <a:latin typeface="Cambria Math" panose="02040503050406030204" pitchFamily="18" charset="0"/>
                            </a:rPr>
                            <m:t>share</m:t>
                          </m:r>
                        </m:e>
                        <m:sub>
                          <m:r>
                            <a:rPr lang="en-US" altLang="zh-CN" b="0" i="1" smtClean="0">
                              <a:latin typeface="Cambria Math" panose="02040503050406030204" pitchFamily="18" charset="0"/>
                            </a:rPr>
                            <m:t>6</m:t>
                          </m:r>
                        </m:sub>
                      </m:sSub>
                    </m:oMath>
                  </m:oMathPara>
                </a14:m>
                <a:endParaRPr lang="en-US" dirty="0"/>
              </a:p>
            </p:txBody>
          </p:sp>
        </mc:Choice>
        <mc:Fallback xmlns="">
          <p:sp>
            <p:nvSpPr>
              <p:cNvPr id="41" name="TextBox 40">
                <a:extLst>
                  <a:ext uri="{FF2B5EF4-FFF2-40B4-BE49-F238E27FC236}">
                    <a16:creationId xmlns:a16="http://schemas.microsoft.com/office/drawing/2014/main" id="{79A8D9CD-75FB-8446-BC81-A3FFD0927B81}"/>
                  </a:ext>
                </a:extLst>
              </p:cNvPr>
              <p:cNvSpPr txBox="1">
                <a:spLocks noRot="1" noChangeAspect="1" noMove="1" noResize="1" noEditPoints="1" noAdjustHandles="1" noChangeArrowheads="1" noChangeShapeType="1" noTextEdit="1"/>
              </p:cNvSpPr>
              <p:nvPr/>
            </p:nvSpPr>
            <p:spPr>
              <a:xfrm>
                <a:off x="5480566" y="5904923"/>
                <a:ext cx="892617" cy="369332"/>
              </a:xfrm>
              <a:prstGeom prst="rect">
                <a:avLst/>
              </a:prstGeom>
              <a:blipFill>
                <a:blip r:embed="rId12"/>
                <a:stretch>
                  <a:fillRect/>
                </a:stretch>
              </a:blipFill>
            </p:spPr>
            <p:txBody>
              <a:bodyPr/>
              <a:lstStyle/>
              <a:p>
                <a:r>
                  <a:rPr lang="en-US">
                    <a:noFill/>
                  </a:rPr>
                  <a:t> </a:t>
                </a:r>
              </a:p>
            </p:txBody>
          </p:sp>
        </mc:Fallback>
      </mc:AlternateContent>
      <p:sp>
        <p:nvSpPr>
          <p:cNvPr id="43" name="Right Brace 42">
            <a:extLst>
              <a:ext uri="{FF2B5EF4-FFF2-40B4-BE49-F238E27FC236}">
                <a16:creationId xmlns:a16="http://schemas.microsoft.com/office/drawing/2014/main" id="{485F76FF-32CB-0342-9696-7439B11BAB78}"/>
              </a:ext>
            </a:extLst>
          </p:cNvPr>
          <p:cNvSpPr/>
          <p:nvPr/>
        </p:nvSpPr>
        <p:spPr>
          <a:xfrm>
            <a:off x="6593007" y="1832261"/>
            <a:ext cx="923544" cy="4419765"/>
          </a:xfrm>
          <a:prstGeom prst="rightBrace">
            <a:avLst>
              <a:gd name="adj1" fmla="val 30116"/>
              <a:gd name="adj2" fmla="val 49088"/>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1AEF28C-FD13-CB42-AA48-1834F84E809F}"/>
                  </a:ext>
                </a:extLst>
              </p:cNvPr>
              <p:cNvSpPr txBox="1"/>
              <p:nvPr/>
            </p:nvSpPr>
            <p:spPr>
              <a:xfrm>
                <a:off x="7736373" y="3660539"/>
                <a:ext cx="3280460" cy="923330"/>
              </a:xfrm>
              <a:prstGeom prst="rect">
                <a:avLst/>
              </a:prstGeom>
              <a:noFill/>
            </p:spPr>
            <p:txBody>
              <a:bodyPr wrap="square" rtlCol="0">
                <a:spAutoFit/>
              </a:bodyPr>
              <a:lstStyle/>
              <a:p>
                <a:pPr algn="ctr"/>
                <a:r>
                  <a:rPr lang="en-US" sz="2400" b="0" dirty="0">
                    <a:solidFill>
                      <a:schemeClr val="tx1"/>
                    </a:solidFill>
                  </a:rPr>
                  <a:t>Denoted by </a:t>
                </a:r>
                <a14:m>
                  <m:oMath xmlns:m="http://schemas.openxmlformats.org/officeDocument/2006/math">
                    <m:r>
                      <a:rPr lang="en-US" sz="3000" b="1" i="1" smtClean="0">
                        <a:solidFill>
                          <a:srgbClr val="FF0000"/>
                        </a:solidFill>
                        <a:latin typeface="Cambria Math" panose="02040503050406030204" pitchFamily="18" charset="0"/>
                      </a:rPr>
                      <m:t>𝑿</m:t>
                    </m:r>
                  </m:oMath>
                </a14:m>
                <a:endParaRPr lang="en-US" sz="3000" b="1" dirty="0">
                  <a:solidFill>
                    <a:srgbClr val="00B050"/>
                  </a:solidFill>
                </a:endParaRPr>
              </a:p>
              <a:p>
                <a:pPr algn="ctr"/>
                <a:r>
                  <a:rPr lang="en-US" sz="2400" dirty="0"/>
                  <a:t>(or </a:t>
                </a:r>
                <a14:m>
                  <m:oMath xmlns:m="http://schemas.openxmlformats.org/officeDocument/2006/math">
                    <m:r>
                      <a:rPr lang="en-US" sz="2400" b="0" i="1" smtClean="0">
                        <a:latin typeface="Cambria Math" panose="02040503050406030204" pitchFamily="18" charset="0"/>
                      </a:rPr>
                      <m:t>[</m:t>
                    </m:r>
                    <m:r>
                      <a:rPr lang="en-US" sz="2400" b="0" i="1" smtClean="0">
                        <a:solidFill>
                          <a:srgbClr val="FF0000"/>
                        </a:solidFill>
                        <a:latin typeface="Cambria Math" panose="02040503050406030204" pitchFamily="18" charset="0"/>
                      </a:rPr>
                      <m:t>𝑠</m:t>
                    </m:r>
                    <m:r>
                      <a:rPr lang="en-US" sz="2400" b="0" i="1" smtClean="0">
                        <a:latin typeface="Cambria Math" panose="02040503050406030204" pitchFamily="18" charset="0"/>
                      </a:rPr>
                      <m:t>]</m:t>
                    </m:r>
                  </m:oMath>
                </a14:m>
                <a:r>
                  <a:rPr lang="en-US" sz="2400" dirty="0"/>
                  <a:t>)</a:t>
                </a:r>
              </a:p>
            </p:txBody>
          </p:sp>
        </mc:Choice>
        <mc:Fallback xmlns="">
          <p:sp>
            <p:nvSpPr>
              <p:cNvPr id="44" name="TextBox 43">
                <a:extLst>
                  <a:ext uri="{FF2B5EF4-FFF2-40B4-BE49-F238E27FC236}">
                    <a16:creationId xmlns:a16="http://schemas.microsoft.com/office/drawing/2014/main" id="{D1AEF28C-FD13-CB42-AA48-1834F84E809F}"/>
                  </a:ext>
                </a:extLst>
              </p:cNvPr>
              <p:cNvSpPr txBox="1">
                <a:spLocks noRot="1" noChangeAspect="1" noMove="1" noResize="1" noEditPoints="1" noAdjustHandles="1" noChangeArrowheads="1" noChangeShapeType="1" noTextEdit="1"/>
              </p:cNvSpPr>
              <p:nvPr/>
            </p:nvSpPr>
            <p:spPr>
              <a:xfrm>
                <a:off x="7736373" y="3660539"/>
                <a:ext cx="3280460" cy="923330"/>
              </a:xfrm>
              <a:prstGeom prst="rect">
                <a:avLst/>
              </a:prstGeom>
              <a:blipFill>
                <a:blip r:embed="rId13"/>
                <a:stretch>
                  <a:fillRect b="-13699"/>
                </a:stretch>
              </a:blipFill>
            </p:spPr>
            <p:txBody>
              <a:bodyPr/>
              <a:lstStyle/>
              <a:p>
                <a:r>
                  <a:rPr lang="zh-CN" altLang="en-US">
                    <a:noFill/>
                  </a:rPr>
                  <a:t> </a:t>
                </a:r>
              </a:p>
            </p:txBody>
          </p:sp>
        </mc:Fallback>
      </mc:AlternateContent>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17</a:t>
            </a:fld>
            <a:endParaRPr kumimoji="1" lang="zh-CN" altLang="en-US" dirty="0"/>
          </a:p>
        </p:txBody>
      </p:sp>
      <mc:AlternateContent xmlns:mc="http://schemas.openxmlformats.org/markup-compatibility/2006" xmlns:a14="http://schemas.microsoft.com/office/drawing/2010/main">
        <mc:Choice Requires="a14">
          <p:sp>
            <p:nvSpPr>
              <p:cNvPr id="31" name="TextBox 44">
                <a:extLst>
                  <a:ext uri="{FF2B5EF4-FFF2-40B4-BE49-F238E27FC236}">
                    <a16:creationId xmlns:a16="http://schemas.microsoft.com/office/drawing/2014/main" id="{6FDF5116-473B-5646-AC0B-7C1852B27D08}"/>
                  </a:ext>
                </a:extLst>
              </p:cNvPr>
              <p:cNvSpPr txBox="1"/>
              <p:nvPr/>
            </p:nvSpPr>
            <p:spPr>
              <a:xfrm>
                <a:off x="755286" y="5022905"/>
                <a:ext cx="1673087" cy="369332"/>
              </a:xfrm>
              <a:prstGeom prst="rect">
                <a:avLst/>
              </a:prstGeom>
              <a:noFill/>
            </p:spPr>
            <p:txBody>
              <a:bodyPr wrap="none" rtlCol="0">
                <a:spAutoFit/>
              </a:bodyPr>
              <a:lstStyle/>
              <a:p>
                <a:r>
                  <a:rPr lang="en-US" altLang="zh-CN" dirty="0"/>
                  <a:t>Threshold:</a:t>
                </a:r>
                <a:r>
                  <a:rPr lang="zh-CN" altLang="en-US" dirty="0"/>
                  <a:t> </a:t>
                </a:r>
                <a14:m>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zh-CN" altLang="en-US"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endParaRPr lang="en-US" dirty="0"/>
              </a:p>
            </p:txBody>
          </p:sp>
        </mc:Choice>
        <mc:Fallback xmlns="">
          <p:sp>
            <p:nvSpPr>
              <p:cNvPr id="31" name="TextBox 44">
                <a:extLst>
                  <a:ext uri="{FF2B5EF4-FFF2-40B4-BE49-F238E27FC236}">
                    <a16:creationId xmlns:a16="http://schemas.microsoft.com/office/drawing/2014/main" id="{6FDF5116-473B-5646-AC0B-7C1852B27D08}"/>
                  </a:ext>
                </a:extLst>
              </p:cNvPr>
              <p:cNvSpPr txBox="1">
                <a:spLocks noRot="1" noChangeAspect="1" noMove="1" noResize="1" noEditPoints="1" noAdjustHandles="1" noChangeArrowheads="1" noChangeShapeType="1" noTextEdit="1"/>
              </p:cNvSpPr>
              <p:nvPr/>
            </p:nvSpPr>
            <p:spPr>
              <a:xfrm>
                <a:off x="755286" y="5022905"/>
                <a:ext cx="1673087" cy="369332"/>
              </a:xfrm>
              <a:prstGeom prst="rect">
                <a:avLst/>
              </a:prstGeom>
              <a:blipFill>
                <a:blip r:embed="rId17"/>
                <a:stretch>
                  <a:fillRect l="-3008" t="-6667" b="-26667"/>
                </a:stretch>
              </a:blipFill>
            </p:spPr>
            <p:txBody>
              <a:bodyPr/>
              <a:lstStyle/>
              <a:p>
                <a:r>
                  <a:rPr lang="zh-CN" altLang="en-US">
                    <a:noFill/>
                  </a:rPr>
                  <a:t> </a:t>
                </a:r>
              </a:p>
            </p:txBody>
          </p:sp>
        </mc:Fallback>
      </mc:AlternateContent>
      <p:sp>
        <p:nvSpPr>
          <p:cNvPr id="27" name="圆角矩形标注 26">
            <a:extLst>
              <a:ext uri="{FF2B5EF4-FFF2-40B4-BE49-F238E27FC236}">
                <a16:creationId xmlns:a16="http://schemas.microsoft.com/office/drawing/2014/main" id="{C8DDC6C8-DB84-624D-9968-CCA5F2EE71AC}"/>
              </a:ext>
            </a:extLst>
          </p:cNvPr>
          <p:cNvSpPr/>
          <p:nvPr/>
        </p:nvSpPr>
        <p:spPr>
          <a:xfrm>
            <a:off x="677181" y="2033443"/>
            <a:ext cx="1965435" cy="642276"/>
          </a:xfrm>
          <a:prstGeom prst="wedgeRoundRectCallout">
            <a:avLst>
              <a:gd name="adj1" fmla="val 20343"/>
              <a:gd name="adj2" fmla="val 70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Can be a single value or a vector</a:t>
            </a:r>
            <a:endParaRPr kumimoji="1" lang="zh-CN" altLang="en-US" sz="1600" dirty="0"/>
          </a:p>
        </p:txBody>
      </p:sp>
    </p:spTree>
    <p:extLst>
      <p:ext uri="{BB962C8B-B14F-4D97-AF65-F5344CB8AC3E}">
        <p14:creationId xmlns:p14="http://schemas.microsoft.com/office/powerpoint/2010/main" val="348474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Generic</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Approach</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of</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MPC</a:t>
            </a:r>
            <a:endParaRPr kumimoji="1" lang="zh-CN" altLang="en-US" dirty="0">
              <a:ln w="19050">
                <a:solidFill>
                  <a:schemeClr val="accent1"/>
                </a:solidFill>
              </a:ln>
              <a:solidFill>
                <a:schemeClr val="accent1">
                  <a:lumMod val="75000"/>
                </a:schemeClr>
              </a:solidFill>
            </a:endParaRPr>
          </a:p>
        </p:txBody>
      </p:sp>
      <p:sp>
        <p:nvSpPr>
          <p:cNvPr id="4" name="Slide Number Placeholder 3">
            <a:extLst>
              <a:ext uri="{FF2B5EF4-FFF2-40B4-BE49-F238E27FC236}">
                <a16:creationId xmlns:a16="http://schemas.microsoft.com/office/drawing/2014/main" id="{DE525C46-A134-9B48-8CBD-B37DB63A6D1A}"/>
              </a:ext>
            </a:extLst>
          </p:cNvPr>
          <p:cNvSpPr>
            <a:spLocks noGrp="1"/>
          </p:cNvSpPr>
          <p:nvPr>
            <p:ph type="sldNum" sz="quarter" idx="12"/>
          </p:nvPr>
        </p:nvSpPr>
        <p:spPr/>
        <p:txBody>
          <a:bodyPr/>
          <a:lstStyle/>
          <a:p>
            <a:fld id="{D9B9D454-0FF7-4944-B386-DFCC60EB3547}" type="slidenum">
              <a:rPr kumimoji="1" lang="zh-CN" altLang="en-US" smtClean="0"/>
              <a:t>18</a:t>
            </a:fld>
            <a:endParaRPr kumimoji="1" lang="zh-CN" altLang="en-US" dirty="0"/>
          </a:p>
        </p:txBody>
      </p:sp>
      <p:grpSp>
        <p:nvGrpSpPr>
          <p:cNvPr id="38" name="Group 37">
            <a:extLst>
              <a:ext uri="{FF2B5EF4-FFF2-40B4-BE49-F238E27FC236}">
                <a16:creationId xmlns:a16="http://schemas.microsoft.com/office/drawing/2014/main" id="{03314B1A-E5AE-1945-859A-F335F9D2C27A}"/>
              </a:ext>
            </a:extLst>
          </p:cNvPr>
          <p:cNvGrpSpPr/>
          <p:nvPr/>
        </p:nvGrpSpPr>
        <p:grpSpPr>
          <a:xfrm>
            <a:off x="1399227" y="1623127"/>
            <a:ext cx="9954573" cy="2701146"/>
            <a:chOff x="585216" y="3864246"/>
            <a:chExt cx="9954573" cy="2701146"/>
          </a:xfrm>
        </p:grpSpPr>
        <p:sp>
          <p:nvSpPr>
            <p:cNvPr id="8" name="延迟 7">
              <a:extLst>
                <a:ext uri="{FF2B5EF4-FFF2-40B4-BE49-F238E27FC236}">
                  <a16:creationId xmlns:a16="http://schemas.microsoft.com/office/drawing/2014/main" id="{CB6EC8D2-64FC-5C45-8A3B-F8E0C0489B5C}"/>
                </a:ext>
              </a:extLst>
            </p:cNvPr>
            <p:cNvSpPr/>
            <p:nvPr/>
          </p:nvSpPr>
          <p:spPr>
            <a:xfrm>
              <a:off x="2660947" y="4137943"/>
              <a:ext cx="1422373"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solidFill>
                    <a:schemeClr val="bg1"/>
                  </a:solidFill>
                  <a:latin typeface="Arial" panose="020B0604020202020204" pitchFamily="34" charset="0"/>
                  <a:cs typeface="Arial" panose="020B0604020202020204" pitchFamily="34" charset="0"/>
                </a:rPr>
                <a:t>Mult</a:t>
              </a:r>
              <a:endParaRPr kumimoji="1" lang="zh-CN" altLang="en-US" sz="2000" dirty="0">
                <a:solidFill>
                  <a:schemeClr val="bg1"/>
                </a:solidFill>
                <a:latin typeface="Arial" panose="020B0604020202020204" pitchFamily="34" charset="0"/>
                <a:cs typeface="Arial" panose="020B0604020202020204" pitchFamily="34" charset="0"/>
              </a:endParaRPr>
            </a:p>
          </p:txBody>
        </p:sp>
        <p:sp>
          <p:nvSpPr>
            <p:cNvPr id="9" name="延迟 8">
              <a:extLst>
                <a:ext uri="{FF2B5EF4-FFF2-40B4-BE49-F238E27FC236}">
                  <a16:creationId xmlns:a16="http://schemas.microsoft.com/office/drawing/2014/main" id="{F42EE3C3-256A-D748-893B-830D81724A4F}"/>
                </a:ext>
              </a:extLst>
            </p:cNvPr>
            <p:cNvSpPr/>
            <p:nvPr/>
          </p:nvSpPr>
          <p:spPr>
            <a:xfrm>
              <a:off x="2660947" y="5529362"/>
              <a:ext cx="1422373"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solidFill>
                    <a:schemeClr val="bg1"/>
                  </a:solidFill>
                  <a:latin typeface="Arial" panose="020B0604020202020204" pitchFamily="34" charset="0"/>
                  <a:cs typeface="Arial" panose="020B0604020202020204" pitchFamily="34" charset="0"/>
                </a:rPr>
                <a:t>Mult</a:t>
              </a:r>
              <a:endParaRPr kumimoji="1" lang="zh-CN" altLang="en-US" sz="2000" dirty="0">
                <a:solidFill>
                  <a:schemeClr val="bg1"/>
                </a:solidFill>
                <a:latin typeface="Arial" panose="020B0604020202020204" pitchFamily="34" charset="0"/>
                <a:cs typeface="Arial" panose="020B0604020202020204" pitchFamily="34" charset="0"/>
              </a:endParaRPr>
            </a:p>
          </p:txBody>
        </p:sp>
        <p:sp>
          <p:nvSpPr>
            <p:cNvPr id="10" name="延迟 9">
              <a:extLst>
                <a:ext uri="{FF2B5EF4-FFF2-40B4-BE49-F238E27FC236}">
                  <a16:creationId xmlns:a16="http://schemas.microsoft.com/office/drawing/2014/main" id="{B8941AFA-77FD-7743-8D72-D5E23C266EA7}"/>
                </a:ext>
              </a:extLst>
            </p:cNvPr>
            <p:cNvSpPr/>
            <p:nvPr/>
          </p:nvSpPr>
          <p:spPr>
            <a:xfrm>
              <a:off x="5818853" y="4799179"/>
              <a:ext cx="1415257"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bg1"/>
                  </a:solidFill>
                  <a:latin typeface="Arial" panose="020B0604020202020204" pitchFamily="34" charset="0"/>
                  <a:cs typeface="Arial" panose="020B0604020202020204" pitchFamily="34" charset="0"/>
                </a:rPr>
                <a:t>Add</a:t>
              </a:r>
              <a:endParaRPr kumimoji="1" lang="zh-CN" altLang="en-US" sz="2000" dirty="0">
                <a:solidFill>
                  <a:schemeClr val="bg1"/>
                </a:solidFill>
                <a:latin typeface="Arial" panose="020B0604020202020204" pitchFamily="34" charset="0"/>
                <a:cs typeface="Arial" panose="020B0604020202020204" pitchFamily="34" charset="0"/>
              </a:endParaRPr>
            </a:p>
          </p:txBody>
        </p:sp>
        <p:cxnSp>
          <p:nvCxnSpPr>
            <p:cNvPr id="11" name="肘形连接符 10">
              <a:extLst>
                <a:ext uri="{FF2B5EF4-FFF2-40B4-BE49-F238E27FC236}">
                  <a16:creationId xmlns:a16="http://schemas.microsoft.com/office/drawing/2014/main" id="{9D4E6C45-5F77-224F-BEE9-4D2F24D7DC7F}"/>
                </a:ext>
              </a:extLst>
            </p:cNvPr>
            <p:cNvCxnSpPr>
              <a:cxnSpLocks/>
              <a:stCxn id="8" idx="3"/>
            </p:cNvCxnSpPr>
            <p:nvPr/>
          </p:nvCxnSpPr>
          <p:spPr>
            <a:xfrm>
              <a:off x="4083320" y="4637273"/>
              <a:ext cx="1735533" cy="408971"/>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a:extLst>
                <a:ext uri="{FF2B5EF4-FFF2-40B4-BE49-F238E27FC236}">
                  <a16:creationId xmlns:a16="http://schemas.microsoft.com/office/drawing/2014/main" id="{A6615F69-745B-9C41-AA70-375446DEF7FE}"/>
                </a:ext>
              </a:extLst>
            </p:cNvPr>
            <p:cNvCxnSpPr>
              <a:cxnSpLocks/>
              <a:stCxn id="9" idx="3"/>
            </p:cNvCxnSpPr>
            <p:nvPr/>
          </p:nvCxnSpPr>
          <p:spPr>
            <a:xfrm flipV="1">
              <a:off x="4083320" y="5529362"/>
              <a:ext cx="1735533" cy="499330"/>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4B802180-535F-7248-8A60-03A12BA5FF90}"/>
                </a:ext>
              </a:extLst>
            </p:cNvPr>
            <p:cNvCxnSpPr>
              <a:cxnSpLocks/>
            </p:cNvCxnSpPr>
            <p:nvPr/>
          </p:nvCxnSpPr>
          <p:spPr>
            <a:xfrm>
              <a:off x="1207008" y="4364581"/>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B537C3FA-9FAC-FD49-94C3-3D3E1997EDDD}"/>
                </a:ext>
              </a:extLst>
            </p:cNvPr>
            <p:cNvCxnSpPr>
              <a:cxnSpLocks/>
            </p:cNvCxnSpPr>
            <p:nvPr/>
          </p:nvCxnSpPr>
          <p:spPr>
            <a:xfrm>
              <a:off x="1207008" y="4903183"/>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0247989B-CB07-8649-9729-DA2D7658339B}"/>
                </a:ext>
              </a:extLst>
            </p:cNvPr>
            <p:cNvCxnSpPr>
              <a:cxnSpLocks/>
            </p:cNvCxnSpPr>
            <p:nvPr/>
          </p:nvCxnSpPr>
          <p:spPr>
            <a:xfrm>
              <a:off x="1207008" y="5730730"/>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FC2C5B86-902E-3045-B208-158E9E7EBF73}"/>
                </a:ext>
              </a:extLst>
            </p:cNvPr>
            <p:cNvCxnSpPr>
              <a:cxnSpLocks/>
            </p:cNvCxnSpPr>
            <p:nvPr/>
          </p:nvCxnSpPr>
          <p:spPr>
            <a:xfrm>
              <a:off x="1207008" y="6269332"/>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C2C3BDBC-BE64-984B-A3B0-D00E1EE9133C}"/>
                </a:ext>
              </a:extLst>
            </p:cNvPr>
            <p:cNvCxnSpPr>
              <a:cxnSpLocks/>
              <a:stCxn id="10" idx="3"/>
            </p:cNvCxnSpPr>
            <p:nvPr/>
          </p:nvCxnSpPr>
          <p:spPr>
            <a:xfrm flipV="1">
              <a:off x="7234110" y="5285313"/>
              <a:ext cx="2748090" cy="13196"/>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F92E0F7-D928-4544-ADD9-A7CFE8E906C0}"/>
                    </a:ext>
                  </a:extLst>
                </p:cNvPr>
                <p:cNvSpPr txBox="1"/>
                <p:nvPr/>
              </p:nvSpPr>
              <p:spPr>
                <a:xfrm>
                  <a:off x="585216" y="4068522"/>
                  <a:ext cx="557589"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i="1" dirty="0" smtClean="0">
                                <a:latin typeface="Cambria Math" panose="02040503050406030204" pitchFamily="18" charset="0"/>
                              </a:rPr>
                              <m:t>1</m:t>
                            </m:r>
                          </m:sub>
                        </m:sSub>
                      </m:oMath>
                    </m:oMathPara>
                  </a14:m>
                  <a:endParaRPr kumimoji="1" lang="zh-CN" altLang="en-US" sz="2400" dirty="0">
                    <a:latin typeface="Times" pitchFamily="2" charset="0"/>
                  </a:endParaRPr>
                </a:p>
              </p:txBody>
            </p:sp>
          </mc:Choice>
          <mc:Fallback xmlns="">
            <p:sp>
              <p:nvSpPr>
                <p:cNvPr id="18" name="文本框 17">
                  <a:extLst>
                    <a:ext uri="{FF2B5EF4-FFF2-40B4-BE49-F238E27FC236}">
                      <a16:creationId xmlns:a16="http://schemas.microsoft.com/office/drawing/2014/main" id="{CF92E0F7-D928-4544-ADD9-A7CFE8E906C0}"/>
                    </a:ext>
                  </a:extLst>
                </p:cNvPr>
                <p:cNvSpPr txBox="1">
                  <a:spLocks noRot="1" noChangeAspect="1" noMove="1" noResize="1" noEditPoints="1" noAdjustHandles="1" noChangeArrowheads="1" noChangeShapeType="1" noTextEdit="1"/>
                </p:cNvSpPr>
                <p:nvPr/>
              </p:nvSpPr>
              <p:spPr>
                <a:xfrm>
                  <a:off x="585216" y="4068522"/>
                  <a:ext cx="557589" cy="5921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1C108E-BC5E-4A43-B4D8-1BEAB8153708}"/>
                    </a:ext>
                  </a:extLst>
                </p:cNvPr>
                <p:cNvSpPr txBox="1"/>
                <p:nvPr/>
              </p:nvSpPr>
              <p:spPr>
                <a:xfrm>
                  <a:off x="585216" y="4607124"/>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2</m:t>
                            </m:r>
                          </m:sub>
                        </m:sSub>
                      </m:oMath>
                    </m:oMathPara>
                  </a14:m>
                  <a:endParaRPr kumimoji="1" lang="zh-CN" altLang="en-US" sz="2400" dirty="0">
                    <a:latin typeface="Times" pitchFamily="2" charset="0"/>
                  </a:endParaRPr>
                </a:p>
              </p:txBody>
            </p:sp>
          </mc:Choice>
          <mc:Fallback xmlns="">
            <p:sp>
              <p:nvSpPr>
                <p:cNvPr id="19" name="文本框 18">
                  <a:extLst>
                    <a:ext uri="{FF2B5EF4-FFF2-40B4-BE49-F238E27FC236}">
                      <a16:creationId xmlns:a16="http://schemas.microsoft.com/office/drawing/2014/main" id="{651C108E-BC5E-4A43-B4D8-1BEAB8153708}"/>
                    </a:ext>
                  </a:extLst>
                </p:cNvPr>
                <p:cNvSpPr txBox="1">
                  <a:spLocks noRot="1" noChangeAspect="1" noMove="1" noResize="1" noEditPoints="1" noAdjustHandles="1" noChangeArrowheads="1" noChangeShapeType="1" noTextEdit="1"/>
                </p:cNvSpPr>
                <p:nvPr/>
              </p:nvSpPr>
              <p:spPr>
                <a:xfrm>
                  <a:off x="585216" y="4607124"/>
                  <a:ext cx="564705" cy="5921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F514BC4-565C-C240-93C5-EEAC2400630C}"/>
                    </a:ext>
                  </a:extLst>
                </p:cNvPr>
                <p:cNvSpPr txBox="1"/>
                <p:nvPr/>
              </p:nvSpPr>
              <p:spPr>
                <a:xfrm>
                  <a:off x="585216" y="5482967"/>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3</m:t>
                            </m:r>
                          </m:sub>
                        </m:sSub>
                      </m:oMath>
                    </m:oMathPara>
                  </a14:m>
                  <a:endParaRPr kumimoji="1" lang="zh-CN" altLang="en-US" sz="2400" dirty="0">
                    <a:latin typeface="Times" pitchFamily="2" charset="0"/>
                  </a:endParaRPr>
                </a:p>
              </p:txBody>
            </p:sp>
          </mc:Choice>
          <mc:Fallback xmlns="">
            <p:sp>
              <p:nvSpPr>
                <p:cNvPr id="20" name="文本框 19">
                  <a:extLst>
                    <a:ext uri="{FF2B5EF4-FFF2-40B4-BE49-F238E27FC236}">
                      <a16:creationId xmlns:a16="http://schemas.microsoft.com/office/drawing/2014/main" id="{5F514BC4-565C-C240-93C5-EEAC2400630C}"/>
                    </a:ext>
                  </a:extLst>
                </p:cNvPr>
                <p:cNvSpPr txBox="1">
                  <a:spLocks noRot="1" noChangeAspect="1" noMove="1" noResize="1" noEditPoints="1" noAdjustHandles="1" noChangeArrowheads="1" noChangeShapeType="1" noTextEdit="1"/>
                </p:cNvSpPr>
                <p:nvPr/>
              </p:nvSpPr>
              <p:spPr>
                <a:xfrm>
                  <a:off x="585216" y="5482967"/>
                  <a:ext cx="564705" cy="5921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DC64A22D-8C3D-E740-888C-E42E4194BBA5}"/>
                    </a:ext>
                  </a:extLst>
                </p:cNvPr>
                <p:cNvSpPr txBox="1"/>
                <p:nvPr/>
              </p:nvSpPr>
              <p:spPr>
                <a:xfrm>
                  <a:off x="585216" y="5973273"/>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4</m:t>
                            </m:r>
                          </m:sub>
                        </m:sSub>
                      </m:oMath>
                    </m:oMathPara>
                  </a14:m>
                  <a:endParaRPr kumimoji="1" lang="zh-CN" altLang="en-US" sz="2400" dirty="0">
                    <a:latin typeface="Times" pitchFamily="2" charset="0"/>
                  </a:endParaRPr>
                </a:p>
              </p:txBody>
            </p:sp>
          </mc:Choice>
          <mc:Fallback xmlns="">
            <p:sp>
              <p:nvSpPr>
                <p:cNvPr id="21" name="文本框 20">
                  <a:extLst>
                    <a:ext uri="{FF2B5EF4-FFF2-40B4-BE49-F238E27FC236}">
                      <a16:creationId xmlns:a16="http://schemas.microsoft.com/office/drawing/2014/main" id="{DC64A22D-8C3D-E740-888C-E42E4194BBA5}"/>
                    </a:ext>
                  </a:extLst>
                </p:cNvPr>
                <p:cNvSpPr txBox="1">
                  <a:spLocks noRot="1" noChangeAspect="1" noMove="1" noResize="1" noEditPoints="1" noAdjustHandles="1" noChangeArrowheads="1" noChangeShapeType="1" noTextEdit="1"/>
                </p:cNvSpPr>
                <p:nvPr/>
              </p:nvSpPr>
              <p:spPr>
                <a:xfrm>
                  <a:off x="585216" y="5973273"/>
                  <a:ext cx="564705" cy="5921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23994E8-6A82-7348-B403-289AF4AE456E}"/>
                    </a:ext>
                  </a:extLst>
                </p:cNvPr>
                <p:cNvSpPr txBox="1"/>
                <p:nvPr/>
              </p:nvSpPr>
              <p:spPr>
                <a:xfrm>
                  <a:off x="9982200" y="4995851"/>
                  <a:ext cx="557589" cy="5921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dirty="0" smtClean="0">
                            <a:latin typeface="Cambria Math" panose="02040503050406030204" pitchFamily="18" charset="0"/>
                          </a:rPr>
                          <m:t>𝑦</m:t>
                        </m:r>
                      </m:oMath>
                    </m:oMathPara>
                  </a14:m>
                  <a:endParaRPr kumimoji="1" lang="zh-CN" altLang="en-US" sz="2400" dirty="0">
                    <a:latin typeface="Times" pitchFamily="2" charset="0"/>
                  </a:endParaRPr>
                </a:p>
              </p:txBody>
            </p:sp>
          </mc:Choice>
          <mc:Fallback xmlns="">
            <p:sp>
              <p:nvSpPr>
                <p:cNvPr id="22" name="文本框 21">
                  <a:extLst>
                    <a:ext uri="{FF2B5EF4-FFF2-40B4-BE49-F238E27FC236}">
                      <a16:creationId xmlns:a16="http://schemas.microsoft.com/office/drawing/2014/main" id="{923994E8-6A82-7348-B403-289AF4AE456E}"/>
                    </a:ext>
                  </a:extLst>
                </p:cNvPr>
                <p:cNvSpPr txBox="1">
                  <a:spLocks noRot="1" noChangeAspect="1" noMove="1" noResize="1" noEditPoints="1" noAdjustHandles="1" noChangeArrowheads="1" noChangeShapeType="1" noTextEdit="1"/>
                </p:cNvSpPr>
                <p:nvPr/>
              </p:nvSpPr>
              <p:spPr>
                <a:xfrm>
                  <a:off x="9982200" y="4995851"/>
                  <a:ext cx="557589" cy="5921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F5CF5EF-EE5A-3D46-A631-A49B2EF69B97}"/>
                    </a:ext>
                  </a:extLst>
                </p:cNvPr>
                <p:cNvSpPr txBox="1"/>
                <p:nvPr/>
              </p:nvSpPr>
              <p:spPr>
                <a:xfrm>
                  <a:off x="1449902" y="3864246"/>
                  <a:ext cx="7730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e>
                        </m:d>
                      </m:oMath>
                    </m:oMathPara>
                  </a14:m>
                  <a:endParaRPr kumimoji="1" lang="zh-CN" altLang="en-US" sz="2400" dirty="0">
                    <a:latin typeface="Times" pitchFamily="2" charset="0"/>
                  </a:endParaRPr>
                </a:p>
              </p:txBody>
            </p:sp>
          </mc:Choice>
          <mc:Fallback xmlns="">
            <p:sp>
              <p:nvSpPr>
                <p:cNvPr id="23" name="文本框 22">
                  <a:extLst>
                    <a:ext uri="{FF2B5EF4-FFF2-40B4-BE49-F238E27FC236}">
                      <a16:creationId xmlns:a16="http://schemas.microsoft.com/office/drawing/2014/main" id="{1F5CF5EF-EE5A-3D46-A631-A49B2EF69B97}"/>
                    </a:ext>
                  </a:extLst>
                </p:cNvPr>
                <p:cNvSpPr txBox="1">
                  <a:spLocks noRot="1" noChangeAspect="1" noMove="1" noResize="1" noEditPoints="1" noAdjustHandles="1" noChangeArrowheads="1" noChangeShapeType="1" noTextEdit="1"/>
                </p:cNvSpPr>
                <p:nvPr/>
              </p:nvSpPr>
              <p:spPr>
                <a:xfrm>
                  <a:off x="1449902" y="3864246"/>
                  <a:ext cx="773032"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4438C999-84D2-424D-AB08-F11F1783E408}"/>
                    </a:ext>
                  </a:extLst>
                </p:cNvPr>
                <p:cNvSpPr txBox="1"/>
                <p:nvPr/>
              </p:nvSpPr>
              <p:spPr>
                <a:xfrm>
                  <a:off x="1454855" y="4411560"/>
                  <a:ext cx="7801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e>
                        </m:d>
                      </m:oMath>
                    </m:oMathPara>
                  </a14:m>
                  <a:endParaRPr kumimoji="1" lang="zh-CN" altLang="en-US" sz="2400" dirty="0">
                    <a:latin typeface="Times" pitchFamily="2" charset="0"/>
                  </a:endParaRPr>
                </a:p>
              </p:txBody>
            </p:sp>
          </mc:Choice>
          <mc:Fallback xmlns="">
            <p:sp>
              <p:nvSpPr>
                <p:cNvPr id="24" name="文本框 23">
                  <a:extLst>
                    <a:ext uri="{FF2B5EF4-FFF2-40B4-BE49-F238E27FC236}">
                      <a16:creationId xmlns:a16="http://schemas.microsoft.com/office/drawing/2014/main" id="{4438C999-84D2-424D-AB08-F11F1783E408}"/>
                    </a:ext>
                  </a:extLst>
                </p:cNvPr>
                <p:cNvSpPr txBox="1">
                  <a:spLocks noRot="1" noChangeAspect="1" noMove="1" noResize="1" noEditPoints="1" noAdjustHandles="1" noChangeArrowheads="1" noChangeShapeType="1" noTextEdit="1"/>
                </p:cNvSpPr>
                <p:nvPr/>
              </p:nvSpPr>
              <p:spPr>
                <a:xfrm>
                  <a:off x="1454855" y="4411560"/>
                  <a:ext cx="780149"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E7D6FA42-81F2-2341-9DC2-C6C93010DF11}"/>
                    </a:ext>
                  </a:extLst>
                </p:cNvPr>
                <p:cNvSpPr txBox="1"/>
                <p:nvPr/>
              </p:nvSpPr>
              <p:spPr>
                <a:xfrm>
                  <a:off x="1449464" y="5223334"/>
                  <a:ext cx="7801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e>
                        </m:d>
                      </m:oMath>
                    </m:oMathPara>
                  </a14:m>
                  <a:endParaRPr kumimoji="1" lang="zh-CN" altLang="en-US" sz="2400" dirty="0">
                    <a:latin typeface="Times" pitchFamily="2" charset="0"/>
                  </a:endParaRPr>
                </a:p>
              </p:txBody>
            </p:sp>
          </mc:Choice>
          <mc:Fallback xmlns="">
            <p:sp>
              <p:nvSpPr>
                <p:cNvPr id="25" name="文本框 24">
                  <a:extLst>
                    <a:ext uri="{FF2B5EF4-FFF2-40B4-BE49-F238E27FC236}">
                      <a16:creationId xmlns:a16="http://schemas.microsoft.com/office/drawing/2014/main" id="{E7D6FA42-81F2-2341-9DC2-C6C93010DF11}"/>
                    </a:ext>
                  </a:extLst>
                </p:cNvPr>
                <p:cNvSpPr txBox="1">
                  <a:spLocks noRot="1" noChangeAspect="1" noMove="1" noResize="1" noEditPoints="1" noAdjustHandles="1" noChangeArrowheads="1" noChangeShapeType="1" noTextEdit="1"/>
                </p:cNvSpPr>
                <p:nvPr/>
              </p:nvSpPr>
              <p:spPr>
                <a:xfrm>
                  <a:off x="1449464" y="5223334"/>
                  <a:ext cx="780150"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000CC83-8AF0-714D-A421-4B426EB4D554}"/>
                    </a:ext>
                  </a:extLst>
                </p:cNvPr>
                <p:cNvSpPr txBox="1"/>
                <p:nvPr/>
              </p:nvSpPr>
              <p:spPr>
                <a:xfrm>
                  <a:off x="1449464" y="5782406"/>
                  <a:ext cx="7801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6" name="文本框 25">
                  <a:extLst>
                    <a:ext uri="{FF2B5EF4-FFF2-40B4-BE49-F238E27FC236}">
                      <a16:creationId xmlns:a16="http://schemas.microsoft.com/office/drawing/2014/main" id="{E000CC83-8AF0-714D-A421-4B426EB4D554}"/>
                    </a:ext>
                  </a:extLst>
                </p:cNvPr>
                <p:cNvSpPr txBox="1">
                  <a:spLocks noRot="1" noChangeAspect="1" noMove="1" noResize="1" noEditPoints="1" noAdjustHandles="1" noChangeArrowheads="1" noChangeShapeType="1" noTextEdit="1"/>
                </p:cNvSpPr>
                <p:nvPr/>
              </p:nvSpPr>
              <p:spPr>
                <a:xfrm>
                  <a:off x="1449464" y="5782406"/>
                  <a:ext cx="780149"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7">
                  <a:extLst>
                    <a:ext uri="{FF2B5EF4-FFF2-40B4-BE49-F238E27FC236}">
                      <a16:creationId xmlns:a16="http://schemas.microsoft.com/office/drawing/2014/main" id="{634BF722-D2E4-DD4F-BE93-C7206FBD2A26}"/>
                    </a:ext>
                  </a:extLst>
                </p:cNvPr>
                <p:cNvSpPr txBox="1"/>
                <p:nvPr/>
              </p:nvSpPr>
              <p:spPr>
                <a:xfrm>
                  <a:off x="4242238" y="4068522"/>
                  <a:ext cx="12995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e>
                        </m:d>
                      </m:oMath>
                    </m:oMathPara>
                  </a14:m>
                  <a:endParaRPr kumimoji="1" lang="zh-CN" altLang="en-US" sz="2400" dirty="0">
                    <a:latin typeface="Times" pitchFamily="2" charset="0"/>
                  </a:endParaRPr>
                </a:p>
              </p:txBody>
            </p:sp>
          </mc:Choice>
          <mc:Fallback xmlns="">
            <p:sp>
              <p:nvSpPr>
                <p:cNvPr id="27" name="文本框 27">
                  <a:extLst>
                    <a:ext uri="{FF2B5EF4-FFF2-40B4-BE49-F238E27FC236}">
                      <a16:creationId xmlns:a16="http://schemas.microsoft.com/office/drawing/2014/main" id="{634BF722-D2E4-DD4F-BE93-C7206FBD2A26}"/>
                    </a:ext>
                  </a:extLst>
                </p:cNvPr>
                <p:cNvSpPr txBox="1">
                  <a:spLocks noRot="1" noChangeAspect="1" noMove="1" noResize="1" noEditPoints="1" noAdjustHandles="1" noChangeArrowheads="1" noChangeShapeType="1" noTextEdit="1"/>
                </p:cNvSpPr>
                <p:nvPr/>
              </p:nvSpPr>
              <p:spPr>
                <a:xfrm>
                  <a:off x="4242238" y="4068522"/>
                  <a:ext cx="129952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8">
                  <a:extLst>
                    <a:ext uri="{FF2B5EF4-FFF2-40B4-BE49-F238E27FC236}">
                      <a16:creationId xmlns:a16="http://schemas.microsoft.com/office/drawing/2014/main" id="{8DDA05A6-D252-374B-9639-CD987A151BC3}"/>
                    </a:ext>
                  </a:extLst>
                </p:cNvPr>
                <p:cNvSpPr txBox="1"/>
                <p:nvPr/>
              </p:nvSpPr>
              <p:spPr>
                <a:xfrm>
                  <a:off x="4252388" y="6103727"/>
                  <a:ext cx="13066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8" name="文本框 28">
                  <a:extLst>
                    <a:ext uri="{FF2B5EF4-FFF2-40B4-BE49-F238E27FC236}">
                      <a16:creationId xmlns:a16="http://schemas.microsoft.com/office/drawing/2014/main" id="{8DDA05A6-D252-374B-9639-CD987A151BC3}"/>
                    </a:ext>
                  </a:extLst>
                </p:cNvPr>
                <p:cNvSpPr txBox="1">
                  <a:spLocks noRot="1" noChangeAspect="1" noMove="1" noResize="1" noEditPoints="1" noAdjustHandles="1" noChangeArrowheads="1" noChangeShapeType="1" noTextEdit="1"/>
                </p:cNvSpPr>
                <p:nvPr/>
              </p:nvSpPr>
              <p:spPr>
                <a:xfrm>
                  <a:off x="4252388" y="6103727"/>
                  <a:ext cx="1306640"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9">
                  <a:extLst>
                    <a:ext uri="{FF2B5EF4-FFF2-40B4-BE49-F238E27FC236}">
                      <a16:creationId xmlns:a16="http://schemas.microsoft.com/office/drawing/2014/main" id="{EC919D89-F582-C34D-98D1-E4DFDA6790B6}"/>
                    </a:ext>
                  </a:extLst>
                </p:cNvPr>
                <p:cNvSpPr txBox="1"/>
                <p:nvPr/>
              </p:nvSpPr>
              <p:spPr>
                <a:xfrm>
                  <a:off x="7187805" y="4615024"/>
                  <a:ext cx="24951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9" name="文本框 29">
                  <a:extLst>
                    <a:ext uri="{FF2B5EF4-FFF2-40B4-BE49-F238E27FC236}">
                      <a16:creationId xmlns:a16="http://schemas.microsoft.com/office/drawing/2014/main" id="{EC919D89-F582-C34D-98D1-E4DFDA6790B6}"/>
                    </a:ext>
                  </a:extLst>
                </p:cNvPr>
                <p:cNvSpPr txBox="1">
                  <a:spLocks noRot="1" noChangeAspect="1" noMove="1" noResize="1" noEditPoints="1" noAdjustHandles="1" noChangeArrowheads="1" noChangeShapeType="1" noTextEdit="1"/>
                </p:cNvSpPr>
                <p:nvPr/>
              </p:nvSpPr>
              <p:spPr>
                <a:xfrm>
                  <a:off x="7187805" y="4615024"/>
                  <a:ext cx="2495170" cy="461665"/>
                </a:xfrm>
                <a:prstGeom prst="rect">
                  <a:avLst/>
                </a:prstGeom>
                <a:blipFill>
                  <a:blip r:embed="rId14"/>
                  <a:stretch>
                    <a:fillRect/>
                  </a:stretch>
                </a:blipFill>
              </p:spPr>
              <p:txBody>
                <a:bodyPr/>
                <a:lstStyle/>
                <a:p>
                  <a:r>
                    <a:rPr lang="zh-CN" altLang="en-US">
                      <a:noFill/>
                    </a:rPr>
                    <a:t> </a:t>
                  </a:r>
                </a:p>
              </p:txBody>
            </p:sp>
          </mc:Fallback>
        </mc:AlternateContent>
      </p:grpSp>
      <p:sp>
        <p:nvSpPr>
          <p:cNvPr id="36" name="圆角矩形 5">
            <a:extLst>
              <a:ext uri="{FF2B5EF4-FFF2-40B4-BE49-F238E27FC236}">
                <a16:creationId xmlns:a16="http://schemas.microsoft.com/office/drawing/2014/main" id="{57286DE8-2F9B-A34D-A3C0-4494FFF8B39A}"/>
              </a:ext>
            </a:extLst>
          </p:cNvPr>
          <p:cNvSpPr/>
          <p:nvPr/>
        </p:nvSpPr>
        <p:spPr>
          <a:xfrm>
            <a:off x="334475" y="4775767"/>
            <a:ext cx="4036357" cy="176314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000" dirty="0">
                <a:solidFill>
                  <a:schemeClr val="tx1"/>
                </a:solidFill>
                <a:latin typeface="Arial" panose="020B0604020202020204" pitchFamily="34" charset="0"/>
                <a:cs typeface="Arial" panose="020B0604020202020204" pitchFamily="34" charset="0"/>
              </a:rPr>
              <a:t>High-Level Idea </a:t>
            </a:r>
          </a:p>
          <a:p>
            <a:pPr algn="ctr">
              <a:lnSpc>
                <a:spcPct val="150000"/>
              </a:lnSpc>
            </a:pPr>
            <a:r>
              <a:rPr kumimoji="1" lang="en-US" altLang="zh-CN" sz="1600" dirty="0">
                <a:solidFill>
                  <a:schemeClr val="tx1"/>
                </a:solidFill>
                <a:latin typeface="Arial" panose="020B0604020202020204" pitchFamily="34" charset="0"/>
                <a:cs typeface="Arial" panose="020B0604020202020204" pitchFamily="34" charset="0"/>
              </a:rPr>
              <a:t>For each wire, compute a </a:t>
            </a:r>
            <a:r>
              <a:rPr kumimoji="1" lang="en-US" altLang="zh-CN" sz="1600" dirty="0">
                <a:solidFill>
                  <a:srgbClr val="FF0000"/>
                </a:solidFill>
                <a:latin typeface="Arial" panose="020B0604020202020204" pitchFamily="34" charset="0"/>
                <a:cs typeface="Arial" panose="020B0604020202020204" pitchFamily="34" charset="0"/>
              </a:rPr>
              <a:t>secret sharing</a:t>
            </a:r>
            <a:r>
              <a:rPr kumimoji="1" lang="en-US" altLang="zh-CN" sz="1600" dirty="0">
                <a:solidFill>
                  <a:schemeClr val="tx1"/>
                </a:solidFill>
                <a:latin typeface="Arial" panose="020B0604020202020204" pitchFamily="34" charset="0"/>
                <a:cs typeface="Arial" panose="020B0604020202020204" pitchFamily="34" charset="0"/>
              </a:rPr>
              <a:t> of the </a:t>
            </a:r>
            <a:r>
              <a:rPr kumimoji="1" lang="en-US" altLang="zh-CN" sz="1600" dirty="0">
                <a:solidFill>
                  <a:srgbClr val="FF0000"/>
                </a:solidFill>
                <a:latin typeface="Arial" panose="020B0604020202020204" pitchFamily="34" charset="0"/>
                <a:cs typeface="Arial" panose="020B0604020202020204" pitchFamily="34" charset="0"/>
              </a:rPr>
              <a:t>value</a:t>
            </a:r>
            <a:r>
              <a:rPr kumimoji="1" lang="en-US" altLang="zh-CN" sz="1600" dirty="0">
                <a:solidFill>
                  <a:schemeClr val="tx1"/>
                </a:solidFill>
                <a:latin typeface="Arial" panose="020B0604020202020204" pitchFamily="34" charset="0"/>
                <a:cs typeface="Arial" panose="020B0604020202020204" pitchFamily="34" charset="0"/>
              </a:rPr>
              <a:t> carried by this wire.</a:t>
            </a: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CC0D112-E700-1745-A32F-1B45D4019A11}"/>
                  </a:ext>
                </a:extLst>
              </p:cNvPr>
              <p:cNvSpPr txBox="1"/>
              <p:nvPr/>
            </p:nvSpPr>
            <p:spPr>
              <a:xfrm>
                <a:off x="9881804" y="3437378"/>
                <a:ext cx="23101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oMath>
                  </m:oMathPara>
                </a14:m>
                <a:endParaRPr kumimoji="1" lang="zh-CN" altLang="en-US" sz="2400" dirty="0">
                  <a:latin typeface="Times" pitchFamily="2" charset="0"/>
                </a:endParaRPr>
              </a:p>
            </p:txBody>
          </p:sp>
        </mc:Choice>
        <mc:Fallback xmlns="">
          <p:sp>
            <p:nvSpPr>
              <p:cNvPr id="30" name="文本框 29">
                <a:extLst>
                  <a:ext uri="{FF2B5EF4-FFF2-40B4-BE49-F238E27FC236}">
                    <a16:creationId xmlns:a16="http://schemas.microsoft.com/office/drawing/2014/main" id="{6CC0D112-E700-1745-A32F-1B45D4019A11}"/>
                  </a:ext>
                </a:extLst>
              </p:cNvPr>
              <p:cNvSpPr txBox="1">
                <a:spLocks noRot="1" noChangeAspect="1" noMove="1" noResize="1" noEditPoints="1" noAdjustHandles="1" noChangeArrowheads="1" noChangeShapeType="1" noTextEdit="1"/>
              </p:cNvSpPr>
              <p:nvPr/>
            </p:nvSpPr>
            <p:spPr>
              <a:xfrm>
                <a:off x="9881804" y="3437378"/>
                <a:ext cx="2310196" cy="461665"/>
              </a:xfrm>
              <a:prstGeom prst="rect">
                <a:avLst/>
              </a:prstGeom>
              <a:blipFill>
                <a:blip r:embed="rId15"/>
                <a:stretch>
                  <a:fillRect/>
                </a:stretch>
              </a:blipFill>
            </p:spPr>
            <p:txBody>
              <a:bodyPr/>
              <a:lstStyle/>
              <a:p>
                <a:r>
                  <a:rPr lang="zh-CN" altLang="en-US">
                    <a:noFill/>
                  </a:rPr>
                  <a:t> </a:t>
                </a:r>
              </a:p>
            </p:txBody>
          </p:sp>
        </mc:Fallback>
      </mc:AlternateContent>
      <p:sp>
        <p:nvSpPr>
          <p:cNvPr id="31" name="圆角矩形 5">
            <a:extLst>
              <a:ext uri="{FF2B5EF4-FFF2-40B4-BE49-F238E27FC236}">
                <a16:creationId xmlns:a16="http://schemas.microsoft.com/office/drawing/2014/main" id="{3C8132D8-3A4C-0646-AA4E-24E3A9193D8F}"/>
              </a:ext>
            </a:extLst>
          </p:cNvPr>
          <p:cNvSpPr/>
          <p:nvPr/>
        </p:nvSpPr>
        <p:spPr>
          <a:xfrm>
            <a:off x="5801488" y="4781289"/>
            <a:ext cx="5618224" cy="159446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Problem</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is</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reduced</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to</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evaluating</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rgbClr val="FF0000"/>
                </a:solidFill>
                <a:latin typeface="Arial" panose="020B0604020202020204" pitchFamily="34" charset="0"/>
                <a:cs typeface="Arial" panose="020B0604020202020204" pitchFamily="34" charset="0"/>
              </a:rPr>
              <a:t>addition</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and</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rgbClr val="FF0000"/>
                </a:solidFill>
                <a:latin typeface="Arial" panose="020B0604020202020204" pitchFamily="34" charset="0"/>
                <a:cs typeface="Arial" panose="020B0604020202020204" pitchFamily="34" charset="0"/>
              </a:rPr>
              <a:t>multiplication</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gates</a:t>
            </a:r>
            <a:r>
              <a:rPr kumimoji="1" lang="en-US" altLang="zh-CN" sz="2400" dirty="0">
                <a:solidFill>
                  <a:schemeClr val="tx1"/>
                </a:solidFill>
                <a:latin typeface="Arial" panose="020B0604020202020204" pitchFamily="34" charset="0"/>
                <a:cs typeface="Arial" panose="020B0604020202020204" pitchFamily="34" charset="0"/>
              </a:rPr>
              <a:t>.</a:t>
            </a:r>
            <a:endParaRPr kumimoji="1" lang="zh-CN" alt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56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Linear Secret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19</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A Secret Sharing Scheme is Linear if</a:t>
            </a:r>
          </a:p>
        </p:txBody>
      </p:sp>
      <mc:AlternateContent xmlns:mc="http://schemas.openxmlformats.org/markup-compatibility/2006" xmlns:a14="http://schemas.microsoft.com/office/drawing/2010/main">
        <mc:Choice Requires="a14">
          <p:graphicFrame>
            <p:nvGraphicFramePr>
              <p:cNvPr id="4" name="表格 7">
                <a:extLst>
                  <a:ext uri="{FF2B5EF4-FFF2-40B4-BE49-F238E27FC236}">
                    <a16:creationId xmlns:a16="http://schemas.microsoft.com/office/drawing/2014/main" id="{E14A6E78-7A97-AC44-9E06-DF13BB7DDC2D}"/>
                  </a:ext>
                </a:extLst>
              </p:cNvPr>
              <p:cNvGraphicFramePr>
                <a:graphicFrameLocks noGrp="1"/>
              </p:cNvGraphicFramePr>
              <p:nvPr>
                <p:extLst>
                  <p:ext uri="{D42A27DB-BD31-4B8C-83A1-F6EECF244321}">
                    <p14:modId xmlns:p14="http://schemas.microsoft.com/office/powerpoint/2010/main" val="546642167"/>
                  </p:ext>
                </p:extLst>
              </p:nvPr>
            </p:nvGraphicFramePr>
            <p:xfrm>
              <a:off x="2032000" y="3073983"/>
              <a:ext cx="81280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585864812"/>
                        </a:ext>
                      </a:extLst>
                    </a:gridCol>
                    <a:gridCol w="1625600">
                      <a:extLst>
                        <a:ext uri="{9D8B030D-6E8A-4147-A177-3AD203B41FA5}">
                          <a16:colId xmlns:a16="http://schemas.microsoft.com/office/drawing/2014/main" val="2501202207"/>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𝑿</m:t>
                                </m:r>
                              </m:oMath>
                            </m:oMathPara>
                          </a14:m>
                          <a:endParaRPr lang="en-US" altLang="zh-CN"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𝒀</m:t>
                                </m:r>
                              </m:oMath>
                            </m:oMathPara>
                          </a14:m>
                          <a:endParaRPr lang="zh-CN" alt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𝒁</m:t>
                                </m:r>
                              </m:oMath>
                            </m:oMathPara>
                          </a14:m>
                          <a:endParaRPr lang="zh-CN" alt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3661632"/>
                      </a:ext>
                    </a:extLst>
                  </a:tr>
                  <a:tr h="370840">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40568274"/>
                      </a:ext>
                    </a:extLst>
                  </a:tr>
                </a:tbl>
              </a:graphicData>
            </a:graphic>
          </p:graphicFrame>
        </mc:Choice>
        <mc:Fallback xmlns="">
          <p:graphicFrame>
            <p:nvGraphicFramePr>
              <p:cNvPr id="4" name="表格 7">
                <a:extLst>
                  <a:ext uri="{FF2B5EF4-FFF2-40B4-BE49-F238E27FC236}">
                    <a16:creationId xmlns:a16="http://schemas.microsoft.com/office/drawing/2014/main" id="{E14A6E78-7A97-AC44-9E06-DF13BB7DDC2D}"/>
                  </a:ext>
                </a:extLst>
              </p:cNvPr>
              <p:cNvGraphicFramePr>
                <a:graphicFrameLocks noGrp="1"/>
              </p:cNvGraphicFramePr>
              <p:nvPr>
                <p:extLst>
                  <p:ext uri="{D42A27DB-BD31-4B8C-83A1-F6EECF244321}">
                    <p14:modId xmlns:p14="http://schemas.microsoft.com/office/powerpoint/2010/main" val="546642167"/>
                  </p:ext>
                </p:extLst>
              </p:nvPr>
            </p:nvGraphicFramePr>
            <p:xfrm>
              <a:off x="2032000" y="3073983"/>
              <a:ext cx="81280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585864812"/>
                        </a:ext>
                      </a:extLst>
                    </a:gridCol>
                    <a:gridCol w="1625600">
                      <a:extLst>
                        <a:ext uri="{9D8B030D-6E8A-4147-A177-3AD203B41FA5}">
                          <a16:colId xmlns:a16="http://schemas.microsoft.com/office/drawing/2014/main" val="2501202207"/>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1" t="-2778" r="-400781" b="-20555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0781" t="-2778" r="-300781" b="-20555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00781" t="-2778" r="-200781" b="-20555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300781" t="-2778" r="-100781" b="-20555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00781" t="-2778" r="-781" b="-205556"/>
                          </a:stretch>
                        </a:blipFill>
                      </a:tcPr>
                    </a:tc>
                    <a:extLst>
                      <a:ext uri="{0D108BD9-81ED-4DB2-BD59-A6C34878D82A}">
                        <a16:rowId xmlns:a16="http://schemas.microsoft.com/office/drawing/2014/main" val="2013661632"/>
                      </a:ext>
                    </a:extLst>
                  </a:tr>
                  <a:tr h="457200">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81" t="-205556" r="-400781" b="-2778"/>
                          </a:stretch>
                        </a:blip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00781" t="-205556" r="-200781" b="-2778"/>
                          </a:stretch>
                        </a:blip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00781" t="-205556" r="-781" b="-2778"/>
                          </a:stretch>
                        </a:blipFill>
                      </a:tcPr>
                    </a:tc>
                    <a:extLst>
                      <a:ext uri="{0D108BD9-81ED-4DB2-BD59-A6C34878D82A}">
                        <a16:rowId xmlns:a16="http://schemas.microsoft.com/office/drawing/2014/main" val="2640568274"/>
                      </a:ext>
                    </a:extLst>
                  </a:tr>
                </a:tbl>
              </a:graphicData>
            </a:graphic>
          </p:graphicFrame>
        </mc:Fallback>
      </mc:AlternateContent>
      <p:cxnSp>
        <p:nvCxnSpPr>
          <p:cNvPr id="10" name="直线箭头连接符 9">
            <a:extLst>
              <a:ext uri="{FF2B5EF4-FFF2-40B4-BE49-F238E27FC236}">
                <a16:creationId xmlns:a16="http://schemas.microsoft.com/office/drawing/2014/main" id="{79117BE1-D134-6F47-B183-355B6C0E8D43}"/>
              </a:ext>
            </a:extLst>
          </p:cNvPr>
          <p:cNvCxnSpPr/>
          <p:nvPr/>
        </p:nvCxnSpPr>
        <p:spPr>
          <a:xfrm>
            <a:off x="2806262" y="3573517"/>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8745120F-165E-FC44-9ECE-E83D412F57D8}"/>
              </a:ext>
            </a:extLst>
          </p:cNvPr>
          <p:cNvCxnSpPr/>
          <p:nvPr/>
        </p:nvCxnSpPr>
        <p:spPr>
          <a:xfrm>
            <a:off x="6059212" y="3573517"/>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线箭头连接符 33">
            <a:extLst>
              <a:ext uri="{FF2B5EF4-FFF2-40B4-BE49-F238E27FC236}">
                <a16:creationId xmlns:a16="http://schemas.microsoft.com/office/drawing/2014/main" id="{FB2B5489-F6F0-F243-9842-5C836B31CDF4}"/>
              </a:ext>
            </a:extLst>
          </p:cNvPr>
          <p:cNvCxnSpPr/>
          <p:nvPr/>
        </p:nvCxnSpPr>
        <p:spPr>
          <a:xfrm>
            <a:off x="9338441" y="3573517"/>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Settings</a:t>
            </a:r>
            <a:endParaRPr kumimoji="1" lang="zh-CN" altLang="en-US" dirty="0">
              <a:ln w="19050">
                <a:solidFill>
                  <a:schemeClr val="accent1"/>
                </a:solidFill>
              </a:ln>
              <a:solidFill>
                <a:schemeClr val="accent1">
                  <a:lumMod val="75000"/>
                </a:schemeClr>
              </a:solidFill>
            </a:endParaRPr>
          </a:p>
        </p:txBody>
      </p:sp>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2</a:t>
            </a:fld>
            <a:endParaRPr kumimoji="1" lang="zh-CN" altLang="en-US"/>
          </a:p>
        </p:txBody>
      </p:sp>
      <p:grpSp>
        <p:nvGrpSpPr>
          <p:cNvPr id="8" name="Group 7">
            <a:extLst>
              <a:ext uri="{FF2B5EF4-FFF2-40B4-BE49-F238E27FC236}">
                <a16:creationId xmlns:a16="http://schemas.microsoft.com/office/drawing/2014/main" id="{CF0512E5-6E5C-9D4A-A3AA-E3E3CAD7C939}"/>
              </a:ext>
            </a:extLst>
          </p:cNvPr>
          <p:cNvGrpSpPr/>
          <p:nvPr/>
        </p:nvGrpSpPr>
        <p:grpSpPr>
          <a:xfrm>
            <a:off x="613764" y="1930128"/>
            <a:ext cx="5318405" cy="4123200"/>
            <a:chOff x="613765" y="1930128"/>
            <a:chExt cx="5251802" cy="4106802"/>
          </a:xfrm>
        </p:grpSpPr>
        <p:sp>
          <p:nvSpPr>
            <p:cNvPr id="9" name="圆角矩形 86">
              <a:extLst>
                <a:ext uri="{FF2B5EF4-FFF2-40B4-BE49-F238E27FC236}">
                  <a16:creationId xmlns:a16="http://schemas.microsoft.com/office/drawing/2014/main" id="{CC0C4176-52D4-4F4C-A580-80446FABC43F}"/>
                </a:ext>
              </a:extLst>
            </p:cNvPr>
            <p:cNvSpPr/>
            <p:nvPr/>
          </p:nvSpPr>
          <p:spPr>
            <a:xfrm>
              <a:off x="635199" y="1930128"/>
              <a:ext cx="5230368" cy="9135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Arial" panose="020B0604020202020204" pitchFamily="34" charset="0"/>
                  <a:cs typeface="Arial" panose="020B0604020202020204" pitchFamily="34" charset="0"/>
                </a:rPr>
                <a:t>Function</a:t>
              </a:r>
              <a:endParaRPr kumimoji="1" lang="zh-CN" altLang="en-US" sz="2000" dirty="0">
                <a:solidFill>
                  <a:schemeClr val="tx1"/>
                </a:solidFill>
                <a:latin typeface="Arial" panose="020B0604020202020204" pitchFamily="34" charset="0"/>
                <a:cs typeface="Arial" panose="020B0604020202020204" pitchFamily="34" charset="0"/>
              </a:endParaRPr>
            </a:p>
          </p:txBody>
        </p:sp>
        <p:grpSp>
          <p:nvGrpSpPr>
            <p:cNvPr id="10" name="组合 105">
              <a:extLst>
                <a:ext uri="{FF2B5EF4-FFF2-40B4-BE49-F238E27FC236}">
                  <a16:creationId xmlns:a16="http://schemas.microsoft.com/office/drawing/2014/main" id="{9E387081-C9E0-3C46-AD7B-6EAC27BEE0A6}"/>
                </a:ext>
              </a:extLst>
            </p:cNvPr>
            <p:cNvGrpSpPr/>
            <p:nvPr/>
          </p:nvGrpSpPr>
          <p:grpSpPr>
            <a:xfrm>
              <a:off x="613765" y="4173426"/>
              <a:ext cx="5251802" cy="1863504"/>
              <a:chOff x="1166910" y="3440016"/>
              <a:chExt cx="4890655" cy="2951055"/>
            </a:xfrm>
          </p:grpSpPr>
          <p:sp>
            <p:nvSpPr>
              <p:cNvPr id="12" name="延迟 88">
                <a:extLst>
                  <a:ext uri="{FF2B5EF4-FFF2-40B4-BE49-F238E27FC236}">
                    <a16:creationId xmlns:a16="http://schemas.microsoft.com/office/drawing/2014/main" id="{20792A5A-8D5C-DE40-822E-AEA6D0A1C8F1}"/>
                  </a:ext>
                </a:extLst>
              </p:cNvPr>
              <p:cNvSpPr/>
              <p:nvPr/>
            </p:nvSpPr>
            <p:spPr>
              <a:xfrm>
                <a:off x="1901917" y="3440016"/>
                <a:ext cx="1282661" cy="1233055"/>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latin typeface="Arial" panose="020B0604020202020204" pitchFamily="34" charset="0"/>
                    <a:cs typeface="Arial" panose="020B0604020202020204" pitchFamily="34" charset="0"/>
                  </a:rPr>
                  <a:t>Mult</a:t>
                </a:r>
                <a:endParaRPr kumimoji="1" lang="zh-CN" altLang="en-US" sz="2000" dirty="0">
                  <a:latin typeface="Arial" panose="020B0604020202020204" pitchFamily="34" charset="0"/>
                  <a:cs typeface="Arial" panose="020B0604020202020204" pitchFamily="34" charset="0"/>
                </a:endParaRPr>
              </a:p>
            </p:txBody>
          </p:sp>
          <p:sp>
            <p:nvSpPr>
              <p:cNvPr id="13" name="延迟 89">
                <a:extLst>
                  <a:ext uri="{FF2B5EF4-FFF2-40B4-BE49-F238E27FC236}">
                    <a16:creationId xmlns:a16="http://schemas.microsoft.com/office/drawing/2014/main" id="{367D2A67-A195-B944-A859-6A49ADE27C22}"/>
                  </a:ext>
                </a:extLst>
              </p:cNvPr>
              <p:cNvSpPr/>
              <p:nvPr/>
            </p:nvSpPr>
            <p:spPr>
              <a:xfrm>
                <a:off x="1901917" y="5158016"/>
                <a:ext cx="1282661" cy="1233055"/>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latin typeface="Arial" panose="020B0604020202020204" pitchFamily="34" charset="0"/>
                    <a:cs typeface="Arial" panose="020B0604020202020204" pitchFamily="34" charset="0"/>
                  </a:rPr>
                  <a:t>Mult</a:t>
                </a:r>
                <a:endParaRPr kumimoji="1" lang="zh-CN" altLang="en-US" sz="2000" dirty="0">
                  <a:latin typeface="Arial" panose="020B0604020202020204" pitchFamily="34" charset="0"/>
                  <a:cs typeface="Arial" panose="020B0604020202020204" pitchFamily="34" charset="0"/>
                </a:endParaRPr>
              </a:p>
            </p:txBody>
          </p:sp>
          <p:sp>
            <p:nvSpPr>
              <p:cNvPr id="14" name="延迟 91">
                <a:extLst>
                  <a:ext uri="{FF2B5EF4-FFF2-40B4-BE49-F238E27FC236}">
                    <a16:creationId xmlns:a16="http://schemas.microsoft.com/office/drawing/2014/main" id="{40F4FBB7-6A16-9742-B00A-9FFCD1B2C713}"/>
                  </a:ext>
                </a:extLst>
              </p:cNvPr>
              <p:cNvSpPr/>
              <p:nvPr/>
            </p:nvSpPr>
            <p:spPr>
              <a:xfrm>
                <a:off x="4284899" y="4240909"/>
                <a:ext cx="1282661" cy="1233055"/>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latin typeface="Arial" panose="020B0604020202020204" pitchFamily="34" charset="0"/>
                    <a:cs typeface="Arial" panose="020B0604020202020204" pitchFamily="34" charset="0"/>
                  </a:rPr>
                  <a:t>Add</a:t>
                </a:r>
                <a:endParaRPr kumimoji="1" lang="zh-CN" altLang="en-US" sz="2000" dirty="0">
                  <a:latin typeface="Arial" panose="020B0604020202020204" pitchFamily="34" charset="0"/>
                  <a:cs typeface="Arial" panose="020B0604020202020204" pitchFamily="34" charset="0"/>
                </a:endParaRPr>
              </a:p>
            </p:txBody>
          </p:sp>
          <p:cxnSp>
            <p:nvCxnSpPr>
              <p:cNvPr id="15" name="肘形连接符 93">
                <a:extLst>
                  <a:ext uri="{FF2B5EF4-FFF2-40B4-BE49-F238E27FC236}">
                    <a16:creationId xmlns:a16="http://schemas.microsoft.com/office/drawing/2014/main" id="{0889F6E6-7696-DB48-BF8E-B718B4A10EB9}"/>
                  </a:ext>
                </a:extLst>
              </p:cNvPr>
              <p:cNvCxnSpPr>
                <a:stCxn id="12" idx="3"/>
              </p:cNvCxnSpPr>
              <p:nvPr/>
            </p:nvCxnSpPr>
            <p:spPr>
              <a:xfrm>
                <a:off x="3184578" y="4056544"/>
                <a:ext cx="1100321" cy="508171"/>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94">
                <a:extLst>
                  <a:ext uri="{FF2B5EF4-FFF2-40B4-BE49-F238E27FC236}">
                    <a16:creationId xmlns:a16="http://schemas.microsoft.com/office/drawing/2014/main" id="{1012E59F-29AC-2544-92BF-350D3DC0D6DC}"/>
                  </a:ext>
                </a:extLst>
              </p:cNvPr>
              <p:cNvCxnSpPr>
                <a:stCxn id="13" idx="3"/>
              </p:cNvCxnSpPr>
              <p:nvPr/>
            </p:nvCxnSpPr>
            <p:spPr>
              <a:xfrm flipV="1">
                <a:off x="3184578" y="5158016"/>
                <a:ext cx="1100321" cy="616528"/>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97">
                <a:extLst>
                  <a:ext uri="{FF2B5EF4-FFF2-40B4-BE49-F238E27FC236}">
                    <a16:creationId xmlns:a16="http://schemas.microsoft.com/office/drawing/2014/main" id="{CD7BE64A-1612-D843-AFCF-4D40455B11C2}"/>
                  </a:ext>
                </a:extLst>
              </p:cNvPr>
              <p:cNvCxnSpPr/>
              <p:nvPr/>
            </p:nvCxnSpPr>
            <p:spPr>
              <a:xfrm>
                <a:off x="1166910" y="3719848"/>
                <a:ext cx="735007"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98">
                <a:extLst>
                  <a:ext uri="{FF2B5EF4-FFF2-40B4-BE49-F238E27FC236}">
                    <a16:creationId xmlns:a16="http://schemas.microsoft.com/office/drawing/2014/main" id="{A1FC6EE4-3665-5348-A522-07E6DF1871A9}"/>
                  </a:ext>
                </a:extLst>
              </p:cNvPr>
              <p:cNvCxnSpPr/>
              <p:nvPr/>
            </p:nvCxnSpPr>
            <p:spPr>
              <a:xfrm>
                <a:off x="1166910" y="4384866"/>
                <a:ext cx="735007"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99">
                <a:extLst>
                  <a:ext uri="{FF2B5EF4-FFF2-40B4-BE49-F238E27FC236}">
                    <a16:creationId xmlns:a16="http://schemas.microsoft.com/office/drawing/2014/main" id="{963A7DC4-FC3A-A641-9E31-E2528241EB03}"/>
                  </a:ext>
                </a:extLst>
              </p:cNvPr>
              <p:cNvCxnSpPr/>
              <p:nvPr/>
            </p:nvCxnSpPr>
            <p:spPr>
              <a:xfrm>
                <a:off x="1166910" y="5406647"/>
                <a:ext cx="735007"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00">
                <a:extLst>
                  <a:ext uri="{FF2B5EF4-FFF2-40B4-BE49-F238E27FC236}">
                    <a16:creationId xmlns:a16="http://schemas.microsoft.com/office/drawing/2014/main" id="{E990A953-BFB1-9645-8706-1663EF3DA0CD}"/>
                  </a:ext>
                </a:extLst>
              </p:cNvPr>
              <p:cNvCxnSpPr/>
              <p:nvPr/>
            </p:nvCxnSpPr>
            <p:spPr>
              <a:xfrm>
                <a:off x="1166910" y="6071665"/>
                <a:ext cx="735007"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103">
                <a:extLst>
                  <a:ext uri="{FF2B5EF4-FFF2-40B4-BE49-F238E27FC236}">
                    <a16:creationId xmlns:a16="http://schemas.microsoft.com/office/drawing/2014/main" id="{9BC0CD96-358E-8541-9E43-73D11B56A7D1}"/>
                  </a:ext>
                </a:extLst>
              </p:cNvPr>
              <p:cNvCxnSpPr>
                <a:cxnSpLocks/>
              </p:cNvCxnSpPr>
              <p:nvPr/>
            </p:nvCxnSpPr>
            <p:spPr>
              <a:xfrm>
                <a:off x="5567560" y="4856688"/>
                <a:ext cx="490005"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下箭头 106">
              <a:extLst>
                <a:ext uri="{FF2B5EF4-FFF2-40B4-BE49-F238E27FC236}">
                  <a16:creationId xmlns:a16="http://schemas.microsoft.com/office/drawing/2014/main" id="{18D2D61C-FEA8-8D41-BE34-9BBAFCF7656E}"/>
                </a:ext>
              </a:extLst>
            </p:cNvPr>
            <p:cNvSpPr/>
            <p:nvPr/>
          </p:nvSpPr>
          <p:spPr>
            <a:xfrm>
              <a:off x="2061663" y="3238027"/>
              <a:ext cx="2377440" cy="62917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cs typeface="Arial" panose="020B0604020202020204" pitchFamily="34" charset="0"/>
              </a:endParaRPr>
            </a:p>
          </p:txBody>
        </p:sp>
      </p:grpSp>
      <p:cxnSp>
        <p:nvCxnSpPr>
          <p:cNvPr id="23" name="Straight Connector 22">
            <a:extLst>
              <a:ext uri="{FF2B5EF4-FFF2-40B4-BE49-F238E27FC236}">
                <a16:creationId xmlns:a16="http://schemas.microsoft.com/office/drawing/2014/main" id="{DFB17E8F-AE09-D847-86BD-75BA9A8B89FB}"/>
              </a:ext>
            </a:extLst>
          </p:cNvPr>
          <p:cNvCxnSpPr>
            <a:cxnSpLocks/>
          </p:cNvCxnSpPr>
          <p:nvPr/>
        </p:nvCxnSpPr>
        <p:spPr>
          <a:xfrm>
            <a:off x="6092952" y="1690688"/>
            <a:ext cx="3048" cy="494785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内容占位符 2">
                <a:extLst>
                  <a:ext uri="{FF2B5EF4-FFF2-40B4-BE49-F238E27FC236}">
                    <a16:creationId xmlns:a16="http://schemas.microsoft.com/office/drawing/2014/main" id="{F00B65AE-D6BD-AC49-85C4-96D98CB15F36}"/>
                  </a:ext>
                </a:extLst>
              </p:cNvPr>
              <p:cNvSpPr>
                <a:spLocks noGrp="1"/>
              </p:cNvSpPr>
              <p:nvPr>
                <p:ph idx="1"/>
              </p:nvPr>
            </p:nvSpPr>
            <p:spPr>
              <a:xfrm>
                <a:off x="6256783" y="1690688"/>
                <a:ext cx="5545576" cy="4665662"/>
              </a:xfrm>
            </p:spPr>
            <p:txBody>
              <a:bodyPr>
                <a:normAutofit/>
              </a:bodyPr>
              <a:lstStyle/>
              <a:p>
                <a:pPr>
                  <a:lnSpc>
                    <a:spcPct val="120000"/>
                  </a:lnSpc>
                </a:pPr>
                <a:r>
                  <a:rPr kumimoji="1" lang="en-US" altLang="zh-CN" sz="2200" dirty="0">
                    <a:latin typeface="Arial" panose="020B0604020202020204" pitchFamily="34" charset="0"/>
                    <a:cs typeface="Arial" panose="020B0604020202020204" pitchFamily="34" charset="0"/>
                  </a:rPr>
                  <a:t>Function </a:t>
                </a:r>
                <a14:m>
                  <m:oMath xmlns:m="http://schemas.openxmlformats.org/officeDocument/2006/math">
                    <m:r>
                      <a:rPr kumimoji="1" lang="en-US" altLang="zh-CN" sz="2200" i="1">
                        <a:latin typeface="Cambria Math" panose="02040503050406030204" pitchFamily="18" charset="0"/>
                        <a:cs typeface="Times New Roman" panose="02020603050405020304" pitchFamily="18" charset="0"/>
                      </a:rPr>
                      <m:t>→</m:t>
                    </m:r>
                  </m:oMath>
                </a14:m>
                <a:r>
                  <a:rPr kumimoji="1" lang="en-US" altLang="zh-CN" sz="2200" dirty="0">
                    <a:latin typeface="Arial" panose="020B0604020202020204" pitchFamily="34" charset="0"/>
                    <a:cs typeface="Arial" panose="020B0604020202020204" pitchFamily="34" charset="0"/>
                  </a:rPr>
                  <a:t> Arithmetic Circuit (over a finite field)</a:t>
                </a: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r>
                  <a:rPr kumimoji="1" lang="en-US" altLang="zh-CN" sz="2200" dirty="0">
                    <a:latin typeface="Arial" panose="020B0604020202020204" pitchFamily="34" charset="0"/>
                    <a:cs typeface="Arial" panose="020B0604020202020204" pitchFamily="34" charset="0"/>
                  </a:rPr>
                  <a:t>Support Additions &amp; Multiplications</a:t>
                </a: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endParaRPr kumimoji="1" lang="en-US" altLang="zh-CN" sz="2200" dirty="0">
                  <a:latin typeface="Arial" panose="020B0604020202020204" pitchFamily="34" charset="0"/>
                  <a:cs typeface="Arial" panose="020B0604020202020204" pitchFamily="34" charset="0"/>
                </a:endParaRPr>
              </a:p>
            </p:txBody>
          </p:sp>
        </mc:Choice>
        <mc:Fallback xmlns="">
          <p:sp>
            <p:nvSpPr>
              <p:cNvPr id="24" name="内容占位符 2">
                <a:extLst>
                  <a:ext uri="{FF2B5EF4-FFF2-40B4-BE49-F238E27FC236}">
                    <a16:creationId xmlns:a16="http://schemas.microsoft.com/office/drawing/2014/main" id="{F00B65AE-D6BD-AC49-85C4-96D98CB15F36}"/>
                  </a:ext>
                </a:extLst>
              </p:cNvPr>
              <p:cNvSpPr>
                <a:spLocks noGrp="1" noRot="1" noChangeAspect="1" noMove="1" noResize="1" noEditPoints="1" noAdjustHandles="1" noChangeArrowheads="1" noChangeShapeType="1" noTextEdit="1"/>
              </p:cNvSpPr>
              <p:nvPr>
                <p:ph idx="1"/>
              </p:nvPr>
            </p:nvSpPr>
            <p:spPr>
              <a:xfrm>
                <a:off x="6256783" y="1690688"/>
                <a:ext cx="5545576" cy="4665662"/>
              </a:xfrm>
              <a:blipFill>
                <a:blip r:embed="rId3"/>
                <a:stretch>
                  <a:fillRect l="-11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713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F2C1144-C3EF-6A4E-B82A-6E06647E6B11}"/>
              </a:ext>
            </a:extLst>
          </p:cNvPr>
          <p:cNvSpPr/>
          <p:nvPr/>
        </p:nvSpPr>
        <p:spPr>
          <a:xfrm>
            <a:off x="8278648" y="3867802"/>
            <a:ext cx="1418897" cy="35735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5F326551-EDB6-6C4A-8929-9E50774B593A}"/>
              </a:ext>
            </a:extLst>
          </p:cNvPr>
          <p:cNvSpPr/>
          <p:nvPr/>
        </p:nvSpPr>
        <p:spPr>
          <a:xfrm>
            <a:off x="3457903" y="3867802"/>
            <a:ext cx="1345325" cy="35735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Given two linear secret sharing schemes and a linear function </a:t>
                </a:r>
                <a:r>
                  <a:rPr kumimoji="1" lang="en-US" altLang="zh-CN" sz="2400" i="1" dirty="0">
                    <a:solidFill>
                      <a:srgbClr val="FF0000"/>
                    </a:solidFill>
                    <a:latin typeface="Arial" panose="020B0604020202020204" pitchFamily="34" charset="0"/>
                    <a:cs typeface="Arial" panose="020B0604020202020204" pitchFamily="34" charset="0"/>
                  </a:rPr>
                  <a:t>in the same finite field</a:t>
                </a:r>
                <a:r>
                  <a:rPr kumimoji="1" lang="en-US" altLang="zh-CN" sz="2400" dirty="0">
                    <a:latin typeface="Arial" panose="020B0604020202020204" pitchFamily="34" charset="0"/>
                    <a:cs typeface="Arial" panose="020B0604020202020204" pitchFamily="34" charset="0"/>
                  </a:rPr>
                  <a:t>:</a:t>
                </a:r>
              </a:p>
              <a:p>
                <a:pPr marL="0" indent="0">
                  <a:lnSpc>
                    <a:spcPct val="150000"/>
                  </a:lnSpc>
                  <a:buNone/>
                </a:pPr>
                <a14:m>
                  <m:oMathPara xmlns:m="http://schemas.openxmlformats.org/officeDocument/2006/math">
                    <m:oMathParaPr>
                      <m:jc m:val="centerGroup"/>
                    </m:oMathParaPr>
                    <m:oMath xmlns:m="http://schemas.openxmlformats.org/officeDocument/2006/math">
                      <m:r>
                        <a:rPr kumimoji="1" lang="en-US" altLang="zh-CN" sz="3000" b="0" i="1" smtClean="0">
                          <a:latin typeface="Cambria Math" panose="02040503050406030204" pitchFamily="18" charset="0"/>
                          <a:cs typeface="Arial" panose="020B0604020202020204" pitchFamily="34" charset="0"/>
                        </a:rPr>
                        <m:t>(</m:t>
                      </m:r>
                      <m:r>
                        <m:rPr>
                          <m:sty m:val="p"/>
                        </m:rPr>
                        <a:rPr kumimoji="1" lang="en-US" altLang="zh-CN" sz="3000" b="0" i="0" smtClean="0">
                          <a:latin typeface="Cambria Math" panose="02040503050406030204" pitchFamily="18" charset="0"/>
                          <a:cs typeface="Arial" panose="020B0604020202020204" pitchFamily="34" charset="0"/>
                        </a:rPr>
                        <m:t>Σ</m:t>
                      </m:r>
                      <m:r>
                        <a:rPr kumimoji="1" lang="en-US" altLang="zh-CN" sz="3000" b="0" i="1" smtClean="0">
                          <a:latin typeface="Cambria Math" panose="02040503050406030204" pitchFamily="18" charset="0"/>
                          <a:cs typeface="Arial" panose="020B0604020202020204" pitchFamily="34" charset="0"/>
                        </a:rPr>
                        <m:t>,</m:t>
                      </m:r>
                      <m:sSup>
                        <m:sSupPr>
                          <m:ctrlPr>
                            <a:rPr kumimoji="1" lang="en-US" altLang="zh-CN" sz="3000" b="0" i="1" smtClean="0">
                              <a:latin typeface="Cambria Math" panose="02040503050406030204" pitchFamily="18" charset="0"/>
                              <a:cs typeface="Arial" panose="020B0604020202020204" pitchFamily="34" charset="0"/>
                            </a:rPr>
                          </m:ctrlPr>
                        </m:sSupPr>
                        <m:e>
                          <m:r>
                            <m:rPr>
                              <m:sty m:val="p"/>
                            </m:rPr>
                            <a:rPr kumimoji="1" lang="en-US" altLang="zh-CN" sz="3000" b="0" i="0" smtClean="0">
                              <a:latin typeface="Cambria Math" panose="02040503050406030204" pitchFamily="18" charset="0"/>
                              <a:cs typeface="Arial" panose="020B0604020202020204" pitchFamily="34" charset="0"/>
                            </a:rPr>
                            <m:t>Σ</m:t>
                          </m:r>
                        </m:e>
                        <m:sup>
                          <m:r>
                            <a:rPr kumimoji="1" lang="en-US" altLang="zh-CN" sz="3000" b="0" i="1" smtClean="0">
                              <a:latin typeface="Cambria Math" panose="02040503050406030204" pitchFamily="18" charset="0"/>
                              <a:cs typeface="Arial" panose="020B0604020202020204" pitchFamily="34" charset="0"/>
                            </a:rPr>
                            <m:t>′</m:t>
                          </m:r>
                        </m:sup>
                      </m:sSup>
                      <m:r>
                        <a:rPr kumimoji="1" lang="en-US" altLang="zh-CN" sz="3000" b="0" i="1" smtClean="0">
                          <a:latin typeface="Cambria Math" panose="02040503050406030204" pitchFamily="18" charset="0"/>
                          <a:cs typeface="Arial" panose="020B0604020202020204" pitchFamily="34" charset="0"/>
                        </a:rPr>
                        <m:t>,</m:t>
                      </m:r>
                      <m:r>
                        <a:rPr kumimoji="1" lang="en-US" altLang="zh-CN" sz="3000" b="0" i="1" smtClean="0">
                          <a:latin typeface="Cambria Math" panose="02040503050406030204" pitchFamily="18" charset="0"/>
                          <a:cs typeface="Arial" panose="020B0604020202020204" pitchFamily="34" charset="0"/>
                        </a:rPr>
                        <m:t>𝑓</m:t>
                      </m:r>
                      <m:r>
                        <a:rPr kumimoji="1" lang="en-US" altLang="zh-CN" sz="3000" b="0" i="1" smtClean="0">
                          <a:latin typeface="Cambria Math" panose="02040503050406030204" pitchFamily="18" charset="0"/>
                          <a:cs typeface="Arial" panose="020B0604020202020204" pitchFamily="34" charset="0"/>
                        </a:rPr>
                        <m:t>(⋅))</m:t>
                      </m:r>
                    </m:oMath>
                  </m:oMathPara>
                </a14:m>
                <a:endParaRPr kumimoji="1" lang="en-US" altLang="zh-CN" sz="3000" dirty="0">
                  <a:latin typeface="Arial" panose="020B0604020202020204" pitchFamily="34" charset="0"/>
                  <a:cs typeface="Arial" panose="020B0604020202020204" pitchFamily="34" charset="0"/>
                </a:endParaRPr>
              </a:p>
              <a:p>
                <a:pPr>
                  <a:lnSpc>
                    <a:spcPct val="130000"/>
                  </a:lnSpc>
                </a:pPr>
                <a:r>
                  <a:rPr kumimoji="1" lang="en-US" altLang="zh-CN" sz="2400" dirty="0">
                    <a:latin typeface="Arial" panose="020B0604020202020204" pitchFamily="34" charset="0"/>
                    <a:cs typeface="Arial" panose="020B0604020202020204" pitchFamily="34" charset="0"/>
                  </a:rPr>
                  <a:t>All parties hold a </a:t>
                </a:r>
                <a14:m>
                  <m:oMath xmlns:m="http://schemas.openxmlformats.org/officeDocument/2006/math">
                    <m:r>
                      <m:rPr>
                        <m:sty m:val="p"/>
                      </m:rPr>
                      <a:rPr kumimoji="1" lang="en-US" altLang="zh-CN" sz="2400" i="0" dirty="0" smtClean="0">
                        <a:latin typeface="Cambria Math" panose="02040503050406030204" pitchFamily="18" charset="0"/>
                        <a:cs typeface="Arial" panose="020B0604020202020204" pitchFamily="34" charset="0"/>
                      </a:rPr>
                      <m:t>Σ</m:t>
                    </m:r>
                  </m:oMath>
                </a14:m>
                <a:r>
                  <a:rPr kumimoji="1" lang="en-US" altLang="zh-CN" sz="2400" dirty="0">
                    <a:latin typeface="Arial" panose="020B0604020202020204" pitchFamily="34" charset="0"/>
                    <a:cs typeface="Arial" panose="020B0604020202020204" pitchFamily="34" charset="0"/>
                  </a:rPr>
                  <a:t>-sharing </a:t>
                </a:r>
                <a14:m>
                  <m:oMath xmlns:m="http://schemas.openxmlformats.org/officeDocument/2006/math">
                    <m:r>
                      <a:rPr kumimoji="1" lang="en-US" altLang="zh-CN" sz="2400" b="1" i="1" dirty="0" smtClean="0">
                        <a:solidFill>
                          <a:srgbClr val="FF0000"/>
                        </a:solidFill>
                        <a:latin typeface="Cambria Math" panose="02040503050406030204" pitchFamily="18" charset="0"/>
                        <a:cs typeface="Arial" panose="020B0604020202020204" pitchFamily="34" charset="0"/>
                      </a:rPr>
                      <m:t>𝑿</m:t>
                    </m:r>
                  </m:oMath>
                </a14:m>
                <a:r>
                  <a:rPr kumimoji="1" lang="en-US" altLang="zh-CN" sz="2400" dirty="0">
                    <a:latin typeface="Arial" panose="020B0604020202020204" pitchFamily="34" charset="0"/>
                    <a:cs typeface="Arial" panose="020B0604020202020204" pitchFamily="34" charset="0"/>
                  </a:rPr>
                  <a:t>. The goal is to obtain a </a:t>
                </a:r>
                <a14:m>
                  <m:oMath xmlns:m="http://schemas.openxmlformats.org/officeDocument/2006/math">
                    <m:r>
                      <m:rPr>
                        <m:sty m:val="p"/>
                      </m:rPr>
                      <a:rPr kumimoji="1" lang="en-US" altLang="zh-CN" sz="2400" i="0" dirty="0" smtClean="0">
                        <a:latin typeface="Cambria Math" panose="02040503050406030204" pitchFamily="18" charset="0"/>
                        <a:cs typeface="Arial" panose="020B0604020202020204" pitchFamily="34" charset="0"/>
                      </a:rPr>
                      <m:t>Σ</m:t>
                    </m:r>
                    <m:r>
                      <a:rPr kumimoji="1" lang="en-US" altLang="zh-CN" sz="2400" b="0" i="1" dirty="0" smtClean="0">
                        <a:latin typeface="Cambria Math" panose="02040503050406030204" pitchFamily="18" charset="0"/>
                        <a:cs typeface="Arial" panose="020B0604020202020204" pitchFamily="34" charset="0"/>
                      </a:rPr>
                      <m:t>′</m:t>
                    </m:r>
                  </m:oMath>
                </a14:m>
                <a:r>
                  <a:rPr kumimoji="1" lang="en-US" altLang="zh-CN" sz="2400" dirty="0">
                    <a:latin typeface="Arial" panose="020B0604020202020204" pitchFamily="34" charset="0"/>
                    <a:cs typeface="Arial" panose="020B0604020202020204" pitchFamily="34" charset="0"/>
                  </a:rPr>
                  <a:t>-sharing </a:t>
                </a:r>
                <a14:m>
                  <m:oMath xmlns:m="http://schemas.openxmlformats.org/officeDocument/2006/math">
                    <m:r>
                      <a:rPr kumimoji="1" lang="en-US" altLang="zh-CN" sz="2400" b="1" i="1" dirty="0" smtClean="0">
                        <a:solidFill>
                          <a:srgbClr val="FF0000"/>
                        </a:solidFill>
                        <a:latin typeface="Cambria Math" panose="02040503050406030204" pitchFamily="18" charset="0"/>
                        <a:cs typeface="Arial" panose="020B0604020202020204" pitchFamily="34" charset="0"/>
                      </a:rPr>
                      <m:t>𝒀</m:t>
                    </m:r>
                  </m:oMath>
                </a14:m>
                <a:endParaRPr kumimoji="1" lang="en-US" altLang="zh-CN" sz="2400" b="1" dirty="0">
                  <a:latin typeface="Arial" panose="020B0604020202020204" pitchFamily="34" charset="0"/>
                  <a:cs typeface="Arial" panose="020B0604020202020204" pitchFamily="34" charset="0"/>
                </a:endParaRPr>
              </a:p>
            </p:txBody>
          </p:sp>
        </mc:Choice>
        <mc:Fallback xmlns="">
          <p:sp>
            <p:nvSpPr>
              <p:cNvPr id="28" name="内容占位符 2">
                <a:extLst>
                  <a:ext uri="{FF2B5EF4-FFF2-40B4-BE49-F238E27FC236}">
                    <a16:creationId xmlns:a16="http://schemas.microsoft.com/office/drawing/2014/main" id="{8D3D6482-ED40-D44D-A019-A7A179584F17}"/>
                  </a:ext>
                </a:extLst>
              </p:cNvPr>
              <p:cNvSpPr>
                <a:spLocks noGrp="1" noRot="1" noChangeAspect="1" noMove="1" noResize="1" noEditPoints="1" noAdjustHandles="1" noChangeArrowheads="1" noChangeShapeType="1" noTextEdit="1"/>
              </p:cNvSpPr>
              <p:nvPr>
                <p:ph idx="1"/>
              </p:nvPr>
            </p:nvSpPr>
            <p:spPr>
              <a:xfrm>
                <a:off x="838200" y="1825623"/>
                <a:ext cx="10515600" cy="4320343"/>
              </a:xfrm>
              <a:blipFill>
                <a:blip r:embed="rId3"/>
                <a:stretch>
                  <a:fillRect l="-844" r="-603"/>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Sharing Transformation</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20</a:t>
            </a:fld>
            <a:endParaRPr kumimoji="1" lang="zh-CN" altLang="en-US" dirty="0"/>
          </a:p>
        </p:txBody>
      </p:sp>
      <mc:AlternateContent xmlns:mc="http://schemas.openxmlformats.org/markup-compatibility/2006" xmlns:a14="http://schemas.microsoft.com/office/drawing/2010/main">
        <mc:Choice Requires="a14">
          <p:graphicFrame>
            <p:nvGraphicFramePr>
              <p:cNvPr id="9" name="表格 7">
                <a:extLst>
                  <a:ext uri="{FF2B5EF4-FFF2-40B4-BE49-F238E27FC236}">
                    <a16:creationId xmlns:a16="http://schemas.microsoft.com/office/drawing/2014/main" id="{29D2C14B-E682-1945-BA91-CBDC5EB5E4DB}"/>
                  </a:ext>
                </a:extLst>
              </p:cNvPr>
              <p:cNvGraphicFramePr>
                <a:graphicFrameLocks noGrp="1"/>
              </p:cNvGraphicFramePr>
              <p:nvPr>
                <p:extLst>
                  <p:ext uri="{D42A27DB-BD31-4B8C-83A1-F6EECF244321}">
                    <p14:modId xmlns:p14="http://schemas.microsoft.com/office/powerpoint/2010/main" val="3070991531"/>
                  </p:ext>
                </p:extLst>
              </p:nvPr>
            </p:nvGraphicFramePr>
            <p:xfrm>
              <a:off x="3657600" y="4519579"/>
              <a:ext cx="48768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𝑿</m:t>
                                </m:r>
                              </m:oMath>
                            </m:oMathPara>
                          </a14:m>
                          <a:endParaRPr lang="en-US" altLang="zh-CN"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𝒀</m:t>
                                </m:r>
                              </m:oMath>
                            </m:oMathPara>
                          </a14:m>
                          <a:endParaRPr lang="zh-CN" alt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3661632"/>
                      </a:ext>
                    </a:extLst>
                  </a:tr>
                  <a:tr h="37084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𝑠</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𝑓</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𝑠</m:t>
                                </m:r>
                                <m:r>
                                  <a:rPr lang="en-US" altLang="zh-CN" sz="2400" b="0" i="1" smtClean="0">
                                    <a:solidFill>
                                      <a:srgbClr val="FF0000"/>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40568274"/>
                      </a:ext>
                    </a:extLst>
                  </a:tr>
                </a:tbl>
              </a:graphicData>
            </a:graphic>
          </p:graphicFrame>
        </mc:Choice>
        <mc:Fallback xmlns="">
          <p:graphicFrame>
            <p:nvGraphicFramePr>
              <p:cNvPr id="9" name="表格 7">
                <a:extLst>
                  <a:ext uri="{FF2B5EF4-FFF2-40B4-BE49-F238E27FC236}">
                    <a16:creationId xmlns:a16="http://schemas.microsoft.com/office/drawing/2014/main" id="{29D2C14B-E682-1945-BA91-CBDC5EB5E4DB}"/>
                  </a:ext>
                </a:extLst>
              </p:cNvPr>
              <p:cNvGraphicFramePr>
                <a:graphicFrameLocks noGrp="1"/>
              </p:cNvGraphicFramePr>
              <p:nvPr>
                <p:extLst>
                  <p:ext uri="{D42A27DB-BD31-4B8C-83A1-F6EECF244321}">
                    <p14:modId xmlns:p14="http://schemas.microsoft.com/office/powerpoint/2010/main" val="3070991531"/>
                  </p:ext>
                </p:extLst>
              </p:nvPr>
            </p:nvGraphicFramePr>
            <p:xfrm>
              <a:off x="3657600" y="4519579"/>
              <a:ext cx="4876800" cy="1371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200000" b="-222222"/>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00000" r="-100000" b="-222222"/>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00000" b="-222222"/>
                          </a:stretch>
                        </a:blipFill>
                      </a:tcPr>
                    </a:tc>
                    <a:extLst>
                      <a:ext uri="{0D108BD9-81ED-4DB2-BD59-A6C34878D82A}">
                        <a16:rowId xmlns:a16="http://schemas.microsoft.com/office/drawing/2014/main" val="2013661632"/>
                      </a:ext>
                    </a:extLst>
                  </a:tr>
                  <a:tr h="45720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2778" r="-200000" b="-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00000" t="-202778" r="-100000" b="-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00000" t="-202778" b="-19444"/>
                          </a:stretch>
                        </a:blipFill>
                      </a:tcPr>
                    </a:tc>
                    <a:extLst>
                      <a:ext uri="{0D108BD9-81ED-4DB2-BD59-A6C34878D82A}">
                        <a16:rowId xmlns:a16="http://schemas.microsoft.com/office/drawing/2014/main" val="2640568274"/>
                      </a:ext>
                    </a:extLst>
                  </a:tr>
                </a:tbl>
              </a:graphicData>
            </a:graphic>
          </p:graphicFrame>
        </mc:Fallback>
      </mc:AlternateContent>
      <p:cxnSp>
        <p:nvCxnSpPr>
          <p:cNvPr id="11" name="直线箭头连接符 10">
            <a:extLst>
              <a:ext uri="{FF2B5EF4-FFF2-40B4-BE49-F238E27FC236}">
                <a16:creationId xmlns:a16="http://schemas.microsoft.com/office/drawing/2014/main" id="{9CFA7D59-A893-A14B-93F3-EF86122A98B5}"/>
              </a:ext>
            </a:extLst>
          </p:cNvPr>
          <p:cNvCxnSpPr/>
          <p:nvPr/>
        </p:nvCxnSpPr>
        <p:spPr>
          <a:xfrm>
            <a:off x="4456387" y="4981904"/>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E0811674-44A9-0942-828D-456BAE2BD07D}"/>
              </a:ext>
            </a:extLst>
          </p:cNvPr>
          <p:cNvCxnSpPr/>
          <p:nvPr/>
        </p:nvCxnSpPr>
        <p:spPr>
          <a:xfrm>
            <a:off x="7709337" y="4981904"/>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9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Examples</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21</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MPC Over Large Fields: [</a:t>
            </a:r>
            <a:r>
              <a:rPr kumimoji="1" lang="en-US" altLang="zh-CN" sz="2400" dirty="0">
                <a:solidFill>
                  <a:srgbClr val="0070C0"/>
                </a:solidFill>
                <a:latin typeface="Arial" panose="020B0604020202020204" pitchFamily="34" charset="0"/>
                <a:cs typeface="Arial" panose="020B0604020202020204" pitchFamily="34" charset="0"/>
              </a:rPr>
              <a:t>BGW88, DN07</a:t>
            </a:r>
            <a:r>
              <a:rPr kumimoji="1" lang="en-US" altLang="zh-CN" sz="2400" dirty="0">
                <a:latin typeface="Arial" panose="020B0604020202020204" pitchFamily="34" charset="0"/>
                <a:cs typeface="Arial" panose="020B0604020202020204" pitchFamily="34" charset="0"/>
              </a:rPr>
              <a:t>]</a:t>
            </a:r>
          </a:p>
          <a:p>
            <a:pPr lvl="1">
              <a:lnSpc>
                <a:spcPct val="150000"/>
              </a:lnSpc>
            </a:pPr>
            <a:r>
              <a:rPr kumimoji="1" lang="en-US" altLang="zh-CN" sz="2000" dirty="0">
                <a:latin typeface="Arial" panose="020B0604020202020204" pitchFamily="34" charset="0"/>
                <a:cs typeface="Arial" panose="020B0604020202020204" pitchFamily="34" charset="0"/>
              </a:rPr>
              <a:t>For Multiplication Gates --- Can locally compute result </a:t>
            </a:r>
            <a:r>
              <a:rPr kumimoji="1" lang="en-US" altLang="zh-CN" sz="2000" i="1" dirty="0">
                <a:solidFill>
                  <a:srgbClr val="FF0000"/>
                </a:solidFill>
                <a:latin typeface="Arial" panose="020B0604020202020204" pitchFamily="34" charset="0"/>
                <a:cs typeface="Arial" panose="020B0604020202020204" pitchFamily="34" charset="0"/>
              </a:rPr>
              <a:t>but in a different secret sharing scheme</a:t>
            </a:r>
          </a:p>
          <a:p>
            <a:pPr lvl="1">
              <a:lnSpc>
                <a:spcPct val="150000"/>
              </a:lnSpc>
            </a:pPr>
            <a:r>
              <a:rPr kumimoji="1" lang="en-US" altLang="zh-CN" sz="2000" b="1" dirty="0">
                <a:latin typeface="Arial" panose="020B0604020202020204" pitchFamily="34" charset="0"/>
                <a:cs typeface="Arial" panose="020B0604020202020204" pitchFamily="34" charset="0"/>
              </a:rPr>
              <a:t>Need to Transform the Result by Using the Original Secret Sharing Scheme</a:t>
            </a:r>
          </a:p>
          <a:p>
            <a:pPr>
              <a:lnSpc>
                <a:spcPct val="150000"/>
              </a:lnSpc>
            </a:pPr>
            <a:endParaRPr kumimoji="1" lang="en-US" altLang="zh-CN" sz="2400" dirty="0">
              <a:latin typeface="Arial" panose="020B0604020202020204" pitchFamily="34" charset="0"/>
              <a:cs typeface="Arial" panose="020B0604020202020204" pitchFamily="34" charset="0"/>
            </a:endParaRPr>
          </a:p>
        </p:txBody>
      </p:sp>
      <p:grpSp>
        <p:nvGrpSpPr>
          <p:cNvPr id="25" name="组合 24">
            <a:extLst>
              <a:ext uri="{FF2B5EF4-FFF2-40B4-BE49-F238E27FC236}">
                <a16:creationId xmlns:a16="http://schemas.microsoft.com/office/drawing/2014/main" id="{3D39C64C-75D1-ED4D-ADB1-F0687A540F16}"/>
              </a:ext>
            </a:extLst>
          </p:cNvPr>
          <p:cNvGrpSpPr/>
          <p:nvPr/>
        </p:nvGrpSpPr>
        <p:grpSpPr>
          <a:xfrm>
            <a:off x="1579028" y="4817628"/>
            <a:ext cx="9033944" cy="801357"/>
            <a:chOff x="775501" y="4491808"/>
            <a:chExt cx="9033944" cy="80135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63C25B9-B514-534C-AD52-E86F6228DE64}"/>
                    </a:ext>
                  </a:extLst>
                </p:cNvPr>
                <p:cNvSpPr txBox="1"/>
                <p:nvPr/>
              </p:nvSpPr>
              <p:spPr>
                <a:xfrm>
                  <a:off x="775501" y="4677612"/>
                  <a:ext cx="114409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b="0" i="1" smtClean="0">
                                <a:solidFill>
                                  <a:srgbClr val="FF0000"/>
                                </a:solidFill>
                                <a:latin typeface="Cambria Math" panose="02040503050406030204" pitchFamily="18" charset="0"/>
                              </a:rPr>
                              <m:t>𝑥</m:t>
                            </m:r>
                          </m:e>
                        </m:d>
                        <m:r>
                          <a:rPr kumimoji="1" lang="en-US" altLang="zh-CN" sz="2800" b="0" i="1" smtClean="0">
                            <a:latin typeface="Cambria Math" panose="02040503050406030204" pitchFamily="18" charset="0"/>
                          </a:rPr>
                          <m:t>,</m:t>
                        </m:r>
                        <m:d>
                          <m:dPr>
                            <m:begChr m:val="["/>
                            <m:endChr m:val="]"/>
                            <m:ctrlPr>
                              <a:rPr kumimoji="1" lang="en-US" altLang="zh-CN" sz="2800" b="0" i="1" smtClean="0">
                                <a:latin typeface="Cambria Math" panose="02040503050406030204" pitchFamily="18" charset="0"/>
                              </a:rPr>
                            </m:ctrlPr>
                          </m:dPr>
                          <m:e>
                            <m:r>
                              <a:rPr kumimoji="1" lang="en-US" altLang="zh-CN" sz="2800" b="0" i="1" smtClean="0">
                                <a:solidFill>
                                  <a:srgbClr val="FF0000"/>
                                </a:solidFill>
                                <a:latin typeface="Cambria Math" panose="02040503050406030204" pitchFamily="18" charset="0"/>
                              </a:rPr>
                              <m:t>𝑦</m:t>
                            </m:r>
                          </m:e>
                        </m:d>
                      </m:oMath>
                    </m:oMathPara>
                  </a14:m>
                  <a:endParaRPr kumimoji="1" lang="zh-CN" altLang="en-US" sz="2800" dirty="0"/>
                </a:p>
              </p:txBody>
            </p:sp>
          </mc:Choice>
          <mc:Fallback xmlns="">
            <p:sp>
              <p:nvSpPr>
                <p:cNvPr id="4" name="文本框 3">
                  <a:extLst>
                    <a:ext uri="{FF2B5EF4-FFF2-40B4-BE49-F238E27FC236}">
                      <a16:creationId xmlns:a16="http://schemas.microsoft.com/office/drawing/2014/main" id="{763C25B9-B514-534C-AD52-E86F6228DE64}"/>
                    </a:ext>
                  </a:extLst>
                </p:cNvPr>
                <p:cNvSpPr txBox="1">
                  <a:spLocks noRot="1" noChangeAspect="1" noMove="1" noResize="1" noEditPoints="1" noAdjustHandles="1" noChangeArrowheads="1" noChangeShapeType="1" noTextEdit="1"/>
                </p:cNvSpPr>
                <p:nvPr/>
              </p:nvSpPr>
              <p:spPr>
                <a:xfrm>
                  <a:off x="775501" y="4677612"/>
                  <a:ext cx="1144096" cy="430887"/>
                </a:xfrm>
                <a:prstGeom prst="rect">
                  <a:avLst/>
                </a:prstGeom>
                <a:blipFill>
                  <a:blip r:embed="rId3"/>
                  <a:stretch>
                    <a:fillRect b="-26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07D6ED8-3EF3-C343-9F0B-6616FDEDF270}"/>
                    </a:ext>
                  </a:extLst>
                </p:cNvPr>
                <p:cNvSpPr txBox="1"/>
                <p:nvPr/>
              </p:nvSpPr>
              <p:spPr>
                <a:xfrm>
                  <a:off x="4507350" y="4688730"/>
                  <a:ext cx="10262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b="0" i="1" smtClean="0">
                                <a:solidFill>
                                  <a:srgbClr val="FF0000"/>
                                </a:solidFill>
                                <a:latin typeface="Cambria Math" panose="02040503050406030204" pitchFamily="18" charset="0"/>
                              </a:rPr>
                              <m:t>𝑥</m:t>
                            </m:r>
                            <m:r>
                              <a:rPr kumimoji="1" lang="en-US" altLang="zh-CN" sz="2800" b="0" i="1" smtClean="0">
                                <a:latin typeface="Cambria Math" panose="02040503050406030204" pitchFamily="18" charset="0"/>
                              </a:rPr>
                              <m:t>⋅</m:t>
                            </m:r>
                            <m:r>
                              <a:rPr kumimoji="1" lang="en-US" altLang="zh-CN" sz="2800" b="0" i="1" smtClean="0">
                                <a:solidFill>
                                  <a:srgbClr val="FF0000"/>
                                </a:solidFill>
                                <a:latin typeface="Cambria Math" panose="02040503050406030204" pitchFamily="18" charset="0"/>
                              </a:rPr>
                              <m:t>𝑦</m:t>
                            </m:r>
                          </m:e>
                        </m:d>
                      </m:oMath>
                    </m:oMathPara>
                  </a14:m>
                  <a:endParaRPr kumimoji="1" lang="zh-CN" altLang="en-US" sz="2800" dirty="0"/>
                </a:p>
              </p:txBody>
            </p:sp>
          </mc:Choice>
          <mc:Fallback xmlns="">
            <p:sp>
              <p:nvSpPr>
                <p:cNvPr id="13" name="文本框 12">
                  <a:extLst>
                    <a:ext uri="{FF2B5EF4-FFF2-40B4-BE49-F238E27FC236}">
                      <a16:creationId xmlns:a16="http://schemas.microsoft.com/office/drawing/2014/main" id="{F07D6ED8-3EF3-C343-9F0B-6616FDEDF270}"/>
                    </a:ext>
                  </a:extLst>
                </p:cNvPr>
                <p:cNvSpPr txBox="1">
                  <a:spLocks noRot="1" noChangeAspect="1" noMove="1" noResize="1" noEditPoints="1" noAdjustHandles="1" noChangeArrowheads="1" noChangeShapeType="1" noTextEdit="1"/>
                </p:cNvSpPr>
                <p:nvPr/>
              </p:nvSpPr>
              <p:spPr>
                <a:xfrm>
                  <a:off x="4507350" y="4688730"/>
                  <a:ext cx="1026242" cy="430887"/>
                </a:xfrm>
                <a:prstGeom prst="rect">
                  <a:avLst/>
                </a:prstGeom>
                <a:blipFill>
                  <a:blip r:embed="rId4"/>
                  <a:stretch>
                    <a:fillRect b="-26471"/>
                  </a:stretch>
                </a:blipFill>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36DA4B9A-5EBC-0A42-96FD-F6EC92E35F88}"/>
                </a:ext>
              </a:extLst>
            </p:cNvPr>
            <p:cNvCxnSpPr>
              <a:cxnSpLocks/>
            </p:cNvCxnSpPr>
            <p:nvPr/>
          </p:nvCxnSpPr>
          <p:spPr>
            <a:xfrm>
              <a:off x="2102104" y="4913164"/>
              <a:ext cx="181077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34E4F07-7F15-5744-86B1-D410720399E1}"/>
                </a:ext>
              </a:extLst>
            </p:cNvPr>
            <p:cNvSpPr txBox="1"/>
            <p:nvPr/>
          </p:nvSpPr>
          <p:spPr>
            <a:xfrm>
              <a:off x="2725204" y="4518536"/>
              <a:ext cx="736099" cy="369332"/>
            </a:xfrm>
            <a:prstGeom prst="rect">
              <a:avLst/>
            </a:prstGeom>
            <a:noFill/>
          </p:spPr>
          <p:txBody>
            <a:bodyPr wrap="none" rtlCol="0">
              <a:spAutoFit/>
            </a:bodyPr>
            <a:lstStyle/>
            <a:p>
              <a:r>
                <a:rPr kumimoji="1" lang="en-US" altLang="zh-CN" dirty="0"/>
                <a:t>Local</a:t>
              </a:r>
              <a:endParaRPr kumimoji="1" lang="zh-CN" altLang="en-US" dirty="0"/>
            </a:p>
          </p:txBody>
        </p:sp>
        <p:sp>
          <p:nvSpPr>
            <p:cNvPr id="15" name="文本框 14">
              <a:extLst>
                <a:ext uri="{FF2B5EF4-FFF2-40B4-BE49-F238E27FC236}">
                  <a16:creationId xmlns:a16="http://schemas.microsoft.com/office/drawing/2014/main" id="{83EC6672-B05A-3948-8746-EC9E0BFDC65E}"/>
                </a:ext>
              </a:extLst>
            </p:cNvPr>
            <p:cNvSpPr txBox="1"/>
            <p:nvPr/>
          </p:nvSpPr>
          <p:spPr>
            <a:xfrm>
              <a:off x="2346895" y="4918646"/>
              <a:ext cx="1492716" cy="369332"/>
            </a:xfrm>
            <a:prstGeom prst="rect">
              <a:avLst/>
            </a:prstGeom>
            <a:noFill/>
          </p:spPr>
          <p:txBody>
            <a:bodyPr wrap="none" rtlCol="0">
              <a:spAutoFit/>
            </a:bodyPr>
            <a:lstStyle/>
            <a:p>
              <a:r>
                <a:rPr kumimoji="1" lang="en-US" altLang="zh-CN" dirty="0"/>
                <a:t>Computation</a:t>
              </a:r>
              <a:endParaRPr kumimoji="1" lang="zh-CN" altLang="en-US" dirty="0"/>
            </a:p>
          </p:txBody>
        </p:sp>
        <p:cxnSp>
          <p:nvCxnSpPr>
            <p:cNvPr id="18" name="直线箭头连接符 17">
              <a:extLst>
                <a:ext uri="{FF2B5EF4-FFF2-40B4-BE49-F238E27FC236}">
                  <a16:creationId xmlns:a16="http://schemas.microsoft.com/office/drawing/2014/main" id="{79B39211-CF5A-0448-9441-E519865C3EE1}"/>
                </a:ext>
              </a:extLst>
            </p:cNvPr>
            <p:cNvCxnSpPr>
              <a:cxnSpLocks/>
            </p:cNvCxnSpPr>
            <p:nvPr/>
          </p:nvCxnSpPr>
          <p:spPr>
            <a:xfrm>
              <a:off x="6390290" y="4899028"/>
              <a:ext cx="2123089"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C3F79F31-3C69-D14F-A4D1-CD2524CF1A6F}"/>
                </a:ext>
              </a:extLst>
            </p:cNvPr>
            <p:cNvSpPr txBox="1"/>
            <p:nvPr/>
          </p:nvSpPr>
          <p:spPr>
            <a:xfrm>
              <a:off x="6953419" y="4491808"/>
              <a:ext cx="979755" cy="369332"/>
            </a:xfrm>
            <a:prstGeom prst="rect">
              <a:avLst/>
            </a:prstGeom>
            <a:noFill/>
          </p:spPr>
          <p:txBody>
            <a:bodyPr wrap="none" rtlCol="0">
              <a:spAutoFit/>
            </a:bodyPr>
            <a:lstStyle/>
            <a:p>
              <a:r>
                <a:rPr kumimoji="1" lang="en-US" altLang="zh-CN" dirty="0"/>
                <a:t>Sharing</a:t>
              </a:r>
              <a:endParaRPr kumimoji="1" lang="zh-CN" altLang="en-US" dirty="0"/>
            </a:p>
          </p:txBody>
        </p:sp>
        <p:sp>
          <p:nvSpPr>
            <p:cNvPr id="20" name="文本框 19">
              <a:extLst>
                <a:ext uri="{FF2B5EF4-FFF2-40B4-BE49-F238E27FC236}">
                  <a16:creationId xmlns:a16="http://schemas.microsoft.com/office/drawing/2014/main" id="{2E493C8C-B2F7-6C40-B90B-FA0BC6DF9738}"/>
                </a:ext>
              </a:extLst>
            </p:cNvPr>
            <p:cNvSpPr txBox="1"/>
            <p:nvPr/>
          </p:nvSpPr>
          <p:spPr>
            <a:xfrm>
              <a:off x="6579405" y="4923833"/>
              <a:ext cx="1727781" cy="369332"/>
            </a:xfrm>
            <a:prstGeom prst="rect">
              <a:avLst/>
            </a:prstGeom>
            <a:noFill/>
          </p:spPr>
          <p:txBody>
            <a:bodyPr wrap="none" rtlCol="0">
              <a:spAutoFit/>
            </a:bodyPr>
            <a:lstStyle/>
            <a:p>
              <a:r>
                <a:rPr kumimoji="1" lang="en-US" altLang="zh-CN" dirty="0"/>
                <a:t>Transformation</a:t>
              </a:r>
              <a:endParaRPr kumimoji="1"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DDC74AD-79A7-D24C-AEAB-3FD806E06C52}"/>
                    </a:ext>
                  </a:extLst>
                </p:cNvPr>
                <p:cNvSpPr txBox="1"/>
                <p:nvPr/>
              </p:nvSpPr>
              <p:spPr>
                <a:xfrm>
                  <a:off x="8789872" y="4672425"/>
                  <a:ext cx="10195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b="0" i="1" smtClean="0">
                                <a:solidFill>
                                  <a:srgbClr val="FF0000"/>
                                </a:solidFill>
                                <a:latin typeface="Cambria Math" panose="02040503050406030204" pitchFamily="18" charset="0"/>
                              </a:rPr>
                              <m:t>𝑥</m:t>
                            </m:r>
                            <m:r>
                              <a:rPr kumimoji="1" lang="en-US" altLang="zh-CN" sz="2800" b="0" i="1" smtClean="0">
                                <a:latin typeface="Cambria Math" panose="02040503050406030204" pitchFamily="18" charset="0"/>
                              </a:rPr>
                              <m:t>⋅</m:t>
                            </m:r>
                            <m:r>
                              <a:rPr kumimoji="1" lang="en-US" altLang="zh-CN" sz="2800" b="0" i="1" smtClean="0">
                                <a:solidFill>
                                  <a:srgbClr val="FF0000"/>
                                </a:solidFill>
                                <a:latin typeface="Cambria Math" panose="02040503050406030204" pitchFamily="18" charset="0"/>
                              </a:rPr>
                              <m:t>𝑦</m:t>
                            </m:r>
                          </m:e>
                        </m:d>
                      </m:oMath>
                    </m:oMathPara>
                  </a14:m>
                  <a:endParaRPr kumimoji="1" lang="zh-CN" altLang="en-US" sz="2800" dirty="0"/>
                </a:p>
              </p:txBody>
            </p:sp>
          </mc:Choice>
          <mc:Fallback xmlns="">
            <p:sp>
              <p:nvSpPr>
                <p:cNvPr id="22" name="文本框 21">
                  <a:extLst>
                    <a:ext uri="{FF2B5EF4-FFF2-40B4-BE49-F238E27FC236}">
                      <a16:creationId xmlns:a16="http://schemas.microsoft.com/office/drawing/2014/main" id="{6DDC74AD-79A7-D24C-AEAB-3FD806E06C52}"/>
                    </a:ext>
                  </a:extLst>
                </p:cNvPr>
                <p:cNvSpPr txBox="1">
                  <a:spLocks noRot="1" noChangeAspect="1" noMove="1" noResize="1" noEditPoints="1" noAdjustHandles="1" noChangeArrowheads="1" noChangeShapeType="1" noTextEdit="1"/>
                </p:cNvSpPr>
                <p:nvPr/>
              </p:nvSpPr>
              <p:spPr>
                <a:xfrm>
                  <a:off x="8789872" y="4672425"/>
                  <a:ext cx="1019573" cy="430887"/>
                </a:xfrm>
                <a:prstGeom prst="rect">
                  <a:avLst/>
                </a:prstGeom>
                <a:blipFill>
                  <a:blip r:embed="rId5"/>
                  <a:stretch>
                    <a:fillRect b="-25714"/>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28238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Examples</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22</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MPC Over Small Fields: [</a:t>
            </a:r>
            <a:r>
              <a:rPr kumimoji="1" lang="en-US" altLang="zh-CN" sz="2400" dirty="0">
                <a:solidFill>
                  <a:srgbClr val="0070C0"/>
                </a:solidFill>
                <a:latin typeface="Arial" panose="020B0604020202020204" pitchFamily="34" charset="0"/>
                <a:cs typeface="Arial" panose="020B0604020202020204" pitchFamily="34" charset="0"/>
              </a:rPr>
              <a:t>CCXY18, P</a:t>
            </a:r>
            <a:r>
              <a:rPr kumimoji="1" lang="en-US" altLang="zh-CN" sz="2400" dirty="0">
                <a:solidFill>
                  <a:srgbClr val="FF0000"/>
                </a:solidFill>
                <a:latin typeface="Arial" panose="020B0604020202020204" pitchFamily="34" charset="0"/>
                <a:cs typeface="Arial" panose="020B0604020202020204" pitchFamily="34" charset="0"/>
              </a:rPr>
              <a:t>S</a:t>
            </a:r>
            <a:r>
              <a:rPr kumimoji="1" lang="en-US" altLang="zh-CN" sz="2400" dirty="0">
                <a:solidFill>
                  <a:srgbClr val="0070C0"/>
                </a:solidFill>
                <a:latin typeface="Arial" panose="020B0604020202020204" pitchFamily="34" charset="0"/>
                <a:cs typeface="Arial" panose="020B0604020202020204" pitchFamily="34" charset="0"/>
              </a:rPr>
              <a:t>21, CRX21</a:t>
            </a:r>
            <a:r>
              <a:rPr kumimoji="1" lang="en-US" altLang="zh-CN" sz="2400" dirty="0">
                <a:latin typeface="Arial" panose="020B0604020202020204" pitchFamily="34" charset="0"/>
                <a:cs typeface="Arial" panose="020B0604020202020204" pitchFamily="34" charset="0"/>
              </a:rPr>
              <a:t>]</a:t>
            </a:r>
          </a:p>
          <a:p>
            <a:pPr lvl="1">
              <a:lnSpc>
                <a:spcPct val="150000"/>
              </a:lnSpc>
            </a:pPr>
            <a:r>
              <a:rPr kumimoji="1" lang="en-US" altLang="zh-CN" sz="2000" dirty="0">
                <a:latin typeface="Arial" panose="020B0604020202020204" pitchFamily="34" charset="0"/>
                <a:cs typeface="Arial" panose="020B0604020202020204" pitchFamily="34" charset="0"/>
              </a:rPr>
              <a:t>Use Reverse Multiplication Friendly Embeddings (RMFE) to transform to computation over large fields but </a:t>
            </a:r>
            <a:r>
              <a:rPr kumimoji="1" lang="en-US" altLang="zh-CN" sz="2000" i="1" dirty="0">
                <a:solidFill>
                  <a:srgbClr val="FF0000"/>
                </a:solidFill>
                <a:latin typeface="Arial" panose="020B0604020202020204" pitchFamily="34" charset="0"/>
                <a:cs typeface="Arial" panose="020B0604020202020204" pitchFamily="34" charset="0"/>
              </a:rPr>
              <a:t>resulting the secrets encoded in a different form</a:t>
            </a:r>
          </a:p>
          <a:p>
            <a:pPr lvl="1">
              <a:lnSpc>
                <a:spcPct val="150000"/>
              </a:lnSpc>
            </a:pPr>
            <a:r>
              <a:rPr kumimoji="1" lang="en-US" altLang="zh-CN" sz="2000" b="1" dirty="0">
                <a:latin typeface="Arial" panose="020B0604020202020204" pitchFamily="34" charset="0"/>
                <a:cs typeface="Arial" panose="020B0604020202020204" pitchFamily="34" charset="0"/>
              </a:rPr>
              <a:t>Need to Transform the Result by Using the Original Encoding Scheme</a:t>
            </a:r>
          </a:p>
          <a:p>
            <a:pPr>
              <a:lnSpc>
                <a:spcPct val="150000"/>
              </a:lnSpc>
            </a:pPr>
            <a:endParaRPr kumimoji="1" lang="en-US" altLang="zh-CN" sz="2400" dirty="0">
              <a:latin typeface="Arial" panose="020B0604020202020204" pitchFamily="34" charset="0"/>
              <a:cs typeface="Arial" panose="020B0604020202020204" pitchFamily="34" charset="0"/>
            </a:endParaRPr>
          </a:p>
        </p:txBody>
      </p:sp>
      <p:grpSp>
        <p:nvGrpSpPr>
          <p:cNvPr id="5" name="组合 4">
            <a:extLst>
              <a:ext uri="{FF2B5EF4-FFF2-40B4-BE49-F238E27FC236}">
                <a16:creationId xmlns:a16="http://schemas.microsoft.com/office/drawing/2014/main" id="{9D1A20AB-7554-0A4C-9ADF-F36541F9D0D5}"/>
              </a:ext>
            </a:extLst>
          </p:cNvPr>
          <p:cNvGrpSpPr/>
          <p:nvPr/>
        </p:nvGrpSpPr>
        <p:grpSpPr>
          <a:xfrm>
            <a:off x="1490892" y="4397192"/>
            <a:ext cx="8468942" cy="757608"/>
            <a:chOff x="838200" y="4400710"/>
            <a:chExt cx="8468942" cy="757608"/>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63C25B9-B514-534C-AD52-E86F6228DE64}"/>
                    </a:ext>
                  </a:extLst>
                </p:cNvPr>
                <p:cNvSpPr txBox="1"/>
                <p:nvPr/>
              </p:nvSpPr>
              <p:spPr>
                <a:xfrm>
                  <a:off x="838200" y="4550104"/>
                  <a:ext cx="225145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𝜙</m:t>
                            </m:r>
                            <m:r>
                              <a:rPr kumimoji="1" lang="en-US" altLang="zh-CN" sz="2800" b="0" i="1" smtClean="0">
                                <a:solidFill>
                                  <a:schemeClr val="tx1"/>
                                </a:solidFill>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𝒙</m:t>
                            </m:r>
                            <m:r>
                              <a:rPr kumimoji="1" lang="en-US" altLang="zh-CN" sz="2800" b="0" i="1" smtClean="0">
                                <a:solidFill>
                                  <a:schemeClr val="tx1"/>
                                </a:solidFill>
                                <a:latin typeface="Cambria Math" panose="02040503050406030204" pitchFamily="18" charset="0"/>
                              </a:rPr>
                              <m:t>)</m:t>
                            </m:r>
                          </m:e>
                        </m:d>
                        <m:r>
                          <a:rPr kumimoji="1" lang="en-US" altLang="zh-CN" sz="2800" b="0" i="1" smtClean="0">
                            <a:latin typeface="Cambria Math" panose="02040503050406030204" pitchFamily="18" charset="0"/>
                          </a:rPr>
                          <m:t>,</m:t>
                        </m:r>
                        <m:d>
                          <m:dPr>
                            <m:begChr m:val="["/>
                            <m:endChr m:val="]"/>
                            <m:ctrlPr>
                              <a:rPr kumimoji="1" lang="en-US" altLang="zh-CN" sz="2800" b="0" i="1" smtClean="0">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𝜙</m:t>
                            </m:r>
                            <m:r>
                              <a:rPr kumimoji="1" lang="en-US" altLang="zh-CN" sz="2800" b="0" i="1" smtClean="0">
                                <a:solidFill>
                                  <a:schemeClr val="tx1"/>
                                </a:solidFill>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𝒚</m:t>
                            </m:r>
                            <m:r>
                              <a:rPr kumimoji="1" lang="en-US" altLang="zh-CN" sz="2800" b="0" i="1" smtClean="0">
                                <a:solidFill>
                                  <a:schemeClr val="tx1"/>
                                </a:solidFill>
                                <a:latin typeface="Cambria Math" panose="02040503050406030204" pitchFamily="18" charset="0"/>
                              </a:rPr>
                              <m:t>)</m:t>
                            </m:r>
                          </m:e>
                        </m:d>
                      </m:oMath>
                    </m:oMathPara>
                  </a14:m>
                  <a:endParaRPr kumimoji="1" lang="zh-CN" altLang="en-US" sz="2800" dirty="0"/>
                </a:p>
              </p:txBody>
            </p:sp>
          </mc:Choice>
          <mc:Fallback xmlns="">
            <p:sp>
              <p:nvSpPr>
                <p:cNvPr id="4" name="文本框 3">
                  <a:extLst>
                    <a:ext uri="{FF2B5EF4-FFF2-40B4-BE49-F238E27FC236}">
                      <a16:creationId xmlns:a16="http://schemas.microsoft.com/office/drawing/2014/main" id="{763C25B9-B514-534C-AD52-E86F6228DE64}"/>
                    </a:ext>
                  </a:extLst>
                </p:cNvPr>
                <p:cNvSpPr txBox="1">
                  <a:spLocks noRot="1" noChangeAspect="1" noMove="1" noResize="1" noEditPoints="1" noAdjustHandles="1" noChangeArrowheads="1" noChangeShapeType="1" noTextEdit="1"/>
                </p:cNvSpPr>
                <p:nvPr/>
              </p:nvSpPr>
              <p:spPr>
                <a:xfrm>
                  <a:off x="838200" y="4550104"/>
                  <a:ext cx="2251450" cy="430887"/>
                </a:xfrm>
                <a:prstGeom prst="rect">
                  <a:avLst/>
                </a:prstGeom>
                <a:blipFill>
                  <a:blip r:embed="rId3"/>
                  <a:stretch>
                    <a:fillRect b="-3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07D6ED8-3EF3-C343-9F0B-6616FDEDF270}"/>
                    </a:ext>
                  </a:extLst>
                </p:cNvPr>
                <p:cNvSpPr txBox="1"/>
                <p:nvPr/>
              </p:nvSpPr>
              <p:spPr>
                <a:xfrm>
                  <a:off x="5142412" y="4550104"/>
                  <a:ext cx="41647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b="0" i="1" smtClean="0">
                                <a:latin typeface="Cambria Math" panose="02040503050406030204" pitchFamily="18" charset="0"/>
                              </a:rPr>
                              <m:t>𝜓</m:t>
                            </m:r>
                            <m:r>
                              <a:rPr kumimoji="1" lang="en-US" altLang="zh-CN" sz="2800" b="0" i="1" smtClean="0">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𝒙</m:t>
                            </m:r>
                            <m:r>
                              <a:rPr kumimoji="1" lang="en-US" altLang="zh-CN" sz="2800" b="0" i="1" smtClean="0">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𝒚</m:t>
                            </m:r>
                            <m:r>
                              <a:rPr kumimoji="1" lang="en-US" altLang="zh-CN" sz="2800" b="0" i="1" smtClean="0">
                                <a:latin typeface="Cambria Math" panose="02040503050406030204" pitchFamily="18" charset="0"/>
                              </a:rPr>
                              <m:t>)</m:t>
                            </m:r>
                          </m:e>
                        </m:d>
                        <m:r>
                          <a:rPr kumimoji="1" lang="en-US" altLang="zh-CN" sz="2800" b="0" i="1" smtClean="0">
                            <a:latin typeface="Cambria Math" panose="02040503050406030204" pitchFamily="18" charset="0"/>
                          </a:rPr>
                          <m:t>=</m:t>
                        </m:r>
                        <m:d>
                          <m:dPr>
                            <m:begChr m:val="["/>
                            <m:endChr m:val="]"/>
                            <m:ctrlPr>
                              <a:rPr kumimoji="1" lang="en-US" altLang="zh-CN" sz="2800" b="0" i="1" smtClean="0">
                                <a:latin typeface="Cambria Math" panose="02040503050406030204" pitchFamily="18" charset="0"/>
                              </a:rPr>
                            </m:ctrlPr>
                          </m:dPr>
                          <m:e>
                            <m:r>
                              <a:rPr kumimoji="1" lang="en-US" altLang="zh-CN" sz="2800" i="1">
                                <a:latin typeface="Cambria Math" panose="02040503050406030204" pitchFamily="18" charset="0"/>
                              </a:rPr>
                              <m:t>𝜙</m:t>
                            </m:r>
                            <m:d>
                              <m:dPr>
                                <m:ctrlPr>
                                  <a:rPr kumimoji="1" lang="en-US" altLang="zh-CN" sz="2800" i="1">
                                    <a:latin typeface="Cambria Math" panose="02040503050406030204" pitchFamily="18" charset="0"/>
                                  </a:rPr>
                                </m:ctrlPr>
                              </m:dPr>
                              <m:e>
                                <m:r>
                                  <a:rPr kumimoji="1" lang="en-US" altLang="zh-CN" sz="2800" b="1" i="1">
                                    <a:solidFill>
                                      <a:srgbClr val="FF0000"/>
                                    </a:solidFill>
                                    <a:latin typeface="Cambria Math" panose="02040503050406030204" pitchFamily="18" charset="0"/>
                                  </a:rPr>
                                  <m:t>𝒙</m:t>
                                </m:r>
                              </m:e>
                            </m:d>
                            <m:r>
                              <a:rPr kumimoji="1" lang="en-US" altLang="zh-CN" sz="2800" b="0" i="1" smtClean="0">
                                <a:latin typeface="Cambria Math" panose="02040503050406030204" pitchFamily="18" charset="0"/>
                              </a:rPr>
                              <m:t>⋅</m:t>
                            </m:r>
                            <m:r>
                              <a:rPr kumimoji="1" lang="en-US" altLang="zh-CN" sz="2800" i="1">
                                <a:latin typeface="Cambria Math" panose="02040503050406030204" pitchFamily="18" charset="0"/>
                              </a:rPr>
                              <m:t>𝜙</m:t>
                            </m:r>
                            <m:r>
                              <a:rPr kumimoji="1" lang="en-US" altLang="zh-CN" sz="2800" i="1">
                                <a:latin typeface="Cambria Math" panose="02040503050406030204" pitchFamily="18" charset="0"/>
                              </a:rPr>
                              <m:t>(</m:t>
                            </m:r>
                            <m:r>
                              <a:rPr kumimoji="1" lang="en-US" altLang="zh-CN" sz="2800" b="1" i="1">
                                <a:solidFill>
                                  <a:srgbClr val="FF0000"/>
                                </a:solidFill>
                                <a:latin typeface="Cambria Math" panose="02040503050406030204" pitchFamily="18" charset="0"/>
                              </a:rPr>
                              <m:t>𝒚</m:t>
                            </m:r>
                            <m:r>
                              <a:rPr kumimoji="1" lang="en-US" altLang="zh-CN" sz="2800" i="1">
                                <a:latin typeface="Cambria Math" panose="02040503050406030204" pitchFamily="18" charset="0"/>
                              </a:rPr>
                              <m:t>)</m:t>
                            </m:r>
                          </m:e>
                        </m:d>
                      </m:oMath>
                    </m:oMathPara>
                  </a14:m>
                  <a:endParaRPr kumimoji="1" lang="zh-CN" altLang="en-US" sz="2800" dirty="0"/>
                </a:p>
              </p:txBody>
            </p:sp>
          </mc:Choice>
          <mc:Fallback xmlns="">
            <p:sp>
              <p:nvSpPr>
                <p:cNvPr id="13" name="文本框 12">
                  <a:extLst>
                    <a:ext uri="{FF2B5EF4-FFF2-40B4-BE49-F238E27FC236}">
                      <a16:creationId xmlns:a16="http://schemas.microsoft.com/office/drawing/2014/main" id="{F07D6ED8-3EF3-C343-9F0B-6616FDEDF270}"/>
                    </a:ext>
                  </a:extLst>
                </p:cNvPr>
                <p:cNvSpPr txBox="1">
                  <a:spLocks noRot="1" noChangeAspect="1" noMove="1" noResize="1" noEditPoints="1" noAdjustHandles="1" noChangeArrowheads="1" noChangeShapeType="1" noTextEdit="1"/>
                </p:cNvSpPr>
                <p:nvPr/>
              </p:nvSpPr>
              <p:spPr>
                <a:xfrm>
                  <a:off x="5142412" y="4550104"/>
                  <a:ext cx="4164730" cy="430887"/>
                </a:xfrm>
                <a:prstGeom prst="rect">
                  <a:avLst/>
                </a:prstGeom>
                <a:blipFill>
                  <a:blip r:embed="rId4"/>
                  <a:stretch>
                    <a:fillRect b="-34286"/>
                  </a:stretch>
                </a:blipFill>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36DA4B9A-5EBC-0A42-96FD-F6EC92E35F88}"/>
                </a:ext>
              </a:extLst>
            </p:cNvPr>
            <p:cNvCxnSpPr>
              <a:cxnSpLocks/>
            </p:cNvCxnSpPr>
            <p:nvPr/>
          </p:nvCxnSpPr>
          <p:spPr>
            <a:xfrm>
              <a:off x="3210646" y="4783504"/>
              <a:ext cx="181077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34E4F07-7F15-5744-86B1-D410720399E1}"/>
                </a:ext>
              </a:extLst>
            </p:cNvPr>
            <p:cNvSpPr txBox="1"/>
            <p:nvPr/>
          </p:nvSpPr>
          <p:spPr>
            <a:xfrm>
              <a:off x="3382648" y="4400710"/>
              <a:ext cx="1518364" cy="369332"/>
            </a:xfrm>
            <a:prstGeom prst="rect">
              <a:avLst/>
            </a:prstGeom>
            <a:noFill/>
          </p:spPr>
          <p:txBody>
            <a:bodyPr wrap="none" rtlCol="0">
              <a:spAutoFit/>
            </a:bodyPr>
            <a:lstStyle/>
            <a:p>
              <a:r>
                <a:rPr kumimoji="1" lang="en-US" altLang="zh-CN" dirty="0"/>
                <a:t>Multiplication</a:t>
              </a:r>
              <a:endParaRPr kumimoji="1" lang="zh-CN" altLang="en-US" dirty="0"/>
            </a:p>
          </p:txBody>
        </p:sp>
        <p:sp>
          <p:nvSpPr>
            <p:cNvPr id="15" name="文本框 14">
              <a:extLst>
                <a:ext uri="{FF2B5EF4-FFF2-40B4-BE49-F238E27FC236}">
                  <a16:creationId xmlns:a16="http://schemas.microsoft.com/office/drawing/2014/main" id="{83EC6672-B05A-3948-8746-EC9E0BFDC65E}"/>
                </a:ext>
              </a:extLst>
            </p:cNvPr>
            <p:cNvSpPr txBox="1"/>
            <p:nvPr/>
          </p:nvSpPr>
          <p:spPr>
            <a:xfrm>
              <a:off x="3628561" y="4788986"/>
              <a:ext cx="1031051" cy="369332"/>
            </a:xfrm>
            <a:prstGeom prst="rect">
              <a:avLst/>
            </a:prstGeom>
            <a:noFill/>
          </p:spPr>
          <p:txBody>
            <a:bodyPr wrap="none" rtlCol="0">
              <a:spAutoFit/>
            </a:bodyPr>
            <a:lstStyle/>
            <a:p>
              <a:r>
                <a:rPr kumimoji="1" lang="en-US" altLang="zh-CN" dirty="0"/>
                <a:t>Protocol</a:t>
              </a:r>
              <a:endParaRPr kumimoji="1" lang="zh-CN" altLang="en-US" dirty="0"/>
            </a:p>
          </p:txBody>
        </p:sp>
      </p:grpSp>
      <p:grpSp>
        <p:nvGrpSpPr>
          <p:cNvPr id="6" name="组合 5">
            <a:extLst>
              <a:ext uri="{FF2B5EF4-FFF2-40B4-BE49-F238E27FC236}">
                <a16:creationId xmlns:a16="http://schemas.microsoft.com/office/drawing/2014/main" id="{22389E28-39FC-5545-8234-7C816A937859}"/>
              </a:ext>
            </a:extLst>
          </p:cNvPr>
          <p:cNvGrpSpPr/>
          <p:nvPr/>
        </p:nvGrpSpPr>
        <p:grpSpPr>
          <a:xfrm>
            <a:off x="2861817" y="5619423"/>
            <a:ext cx="5866574" cy="801357"/>
            <a:chOff x="2696047" y="5577319"/>
            <a:chExt cx="5866574" cy="801357"/>
          </a:xfrm>
        </p:grpSpPr>
        <p:cxnSp>
          <p:nvCxnSpPr>
            <p:cNvPr id="18" name="直线箭头连接符 17">
              <a:extLst>
                <a:ext uri="{FF2B5EF4-FFF2-40B4-BE49-F238E27FC236}">
                  <a16:creationId xmlns:a16="http://schemas.microsoft.com/office/drawing/2014/main" id="{79B39211-CF5A-0448-9441-E519865C3EE1}"/>
                </a:ext>
              </a:extLst>
            </p:cNvPr>
            <p:cNvCxnSpPr>
              <a:cxnSpLocks/>
            </p:cNvCxnSpPr>
            <p:nvPr/>
          </p:nvCxnSpPr>
          <p:spPr>
            <a:xfrm>
              <a:off x="4506816" y="5984539"/>
              <a:ext cx="2123089"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C3F79F31-3C69-D14F-A4D1-CD2524CF1A6F}"/>
                </a:ext>
              </a:extLst>
            </p:cNvPr>
            <p:cNvSpPr txBox="1"/>
            <p:nvPr/>
          </p:nvSpPr>
          <p:spPr>
            <a:xfrm>
              <a:off x="5069945" y="5577319"/>
              <a:ext cx="979755" cy="369332"/>
            </a:xfrm>
            <a:prstGeom prst="rect">
              <a:avLst/>
            </a:prstGeom>
            <a:noFill/>
          </p:spPr>
          <p:txBody>
            <a:bodyPr wrap="none" rtlCol="0">
              <a:spAutoFit/>
            </a:bodyPr>
            <a:lstStyle/>
            <a:p>
              <a:r>
                <a:rPr kumimoji="1" lang="en-US" altLang="zh-CN" dirty="0"/>
                <a:t>Sharing</a:t>
              </a:r>
              <a:endParaRPr kumimoji="1" lang="zh-CN" altLang="en-US" dirty="0"/>
            </a:p>
          </p:txBody>
        </p:sp>
        <p:sp>
          <p:nvSpPr>
            <p:cNvPr id="20" name="文本框 19">
              <a:extLst>
                <a:ext uri="{FF2B5EF4-FFF2-40B4-BE49-F238E27FC236}">
                  <a16:creationId xmlns:a16="http://schemas.microsoft.com/office/drawing/2014/main" id="{2E493C8C-B2F7-6C40-B90B-FA0BC6DF9738}"/>
                </a:ext>
              </a:extLst>
            </p:cNvPr>
            <p:cNvSpPr txBox="1"/>
            <p:nvPr/>
          </p:nvSpPr>
          <p:spPr>
            <a:xfrm>
              <a:off x="4695931" y="6009344"/>
              <a:ext cx="1727781" cy="369332"/>
            </a:xfrm>
            <a:prstGeom prst="rect">
              <a:avLst/>
            </a:prstGeom>
            <a:noFill/>
          </p:spPr>
          <p:txBody>
            <a:bodyPr wrap="none" rtlCol="0">
              <a:spAutoFit/>
            </a:bodyPr>
            <a:lstStyle/>
            <a:p>
              <a:r>
                <a:rPr kumimoji="1" lang="en-US" altLang="zh-CN" dirty="0"/>
                <a:t>Transformation</a:t>
              </a:r>
              <a:endParaRPr kumimoji="1"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6DDC74AD-79A7-D24C-AEAB-3FD806E06C52}"/>
                    </a:ext>
                  </a:extLst>
                </p:cNvPr>
                <p:cNvSpPr txBox="1"/>
                <p:nvPr/>
              </p:nvSpPr>
              <p:spPr>
                <a:xfrm>
                  <a:off x="6906398" y="5757936"/>
                  <a:ext cx="165622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i="1">
                                <a:latin typeface="Cambria Math" panose="02040503050406030204" pitchFamily="18" charset="0"/>
                              </a:rPr>
                              <m:t>𝜙</m:t>
                            </m:r>
                            <m:r>
                              <a:rPr kumimoji="1" lang="en-US" altLang="zh-CN" sz="2800" i="1">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𝒙</m:t>
                            </m:r>
                            <m:r>
                              <a:rPr kumimoji="1" lang="en-US" altLang="zh-CN" sz="2800" b="0" i="1" smtClean="0">
                                <a:solidFill>
                                  <a:schemeClr val="tx1"/>
                                </a:solidFill>
                                <a:latin typeface="Cambria Math" panose="02040503050406030204" pitchFamily="18" charset="0"/>
                              </a:rPr>
                              <m:t>∗</m:t>
                            </m:r>
                            <m:r>
                              <a:rPr kumimoji="1" lang="en-US" altLang="zh-CN" sz="2800" b="1" i="1" smtClean="0">
                                <a:solidFill>
                                  <a:srgbClr val="FF0000"/>
                                </a:solidFill>
                                <a:latin typeface="Cambria Math" panose="02040503050406030204" pitchFamily="18" charset="0"/>
                              </a:rPr>
                              <m:t>𝒚</m:t>
                            </m:r>
                            <m:r>
                              <a:rPr kumimoji="1" lang="en-US" altLang="zh-CN" sz="2800" i="1">
                                <a:latin typeface="Cambria Math" panose="02040503050406030204" pitchFamily="18" charset="0"/>
                              </a:rPr>
                              <m:t>)</m:t>
                            </m:r>
                          </m:e>
                        </m:d>
                      </m:oMath>
                    </m:oMathPara>
                  </a14:m>
                  <a:endParaRPr kumimoji="1" lang="zh-CN" altLang="en-US" sz="2800" dirty="0"/>
                </a:p>
              </p:txBody>
            </p:sp>
          </mc:Choice>
          <mc:Fallback xmlns="">
            <p:sp>
              <p:nvSpPr>
                <p:cNvPr id="22" name="文本框 21">
                  <a:extLst>
                    <a:ext uri="{FF2B5EF4-FFF2-40B4-BE49-F238E27FC236}">
                      <a16:creationId xmlns:a16="http://schemas.microsoft.com/office/drawing/2014/main" id="{6DDC74AD-79A7-D24C-AEAB-3FD806E06C52}"/>
                    </a:ext>
                  </a:extLst>
                </p:cNvPr>
                <p:cNvSpPr txBox="1">
                  <a:spLocks noRot="1" noChangeAspect="1" noMove="1" noResize="1" noEditPoints="1" noAdjustHandles="1" noChangeArrowheads="1" noChangeShapeType="1" noTextEdit="1"/>
                </p:cNvSpPr>
                <p:nvPr/>
              </p:nvSpPr>
              <p:spPr>
                <a:xfrm>
                  <a:off x="6906398" y="5757936"/>
                  <a:ext cx="1656223" cy="430887"/>
                </a:xfrm>
                <a:prstGeom prst="rect">
                  <a:avLst/>
                </a:prstGeom>
                <a:blipFill>
                  <a:blip r:embed="rId5"/>
                  <a:stretch>
                    <a:fillRect b="-3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A47E4F5-2DCD-DA4A-8391-32BB9CEBD648}"/>
                    </a:ext>
                  </a:extLst>
                </p:cNvPr>
                <p:cNvSpPr txBox="1"/>
                <p:nvPr/>
              </p:nvSpPr>
              <p:spPr>
                <a:xfrm>
                  <a:off x="2696047" y="5711769"/>
                  <a:ext cx="181077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r>
                              <a:rPr kumimoji="1" lang="en-US" altLang="zh-CN" sz="2800" i="1">
                                <a:latin typeface="Cambria Math" panose="02040503050406030204" pitchFamily="18" charset="0"/>
                              </a:rPr>
                              <m:t>𝜓</m:t>
                            </m:r>
                            <m:r>
                              <a:rPr kumimoji="1" lang="en-US" altLang="zh-CN" sz="2800" i="1">
                                <a:latin typeface="Cambria Math" panose="02040503050406030204" pitchFamily="18" charset="0"/>
                              </a:rPr>
                              <m:t>(</m:t>
                            </m:r>
                            <m:r>
                              <a:rPr kumimoji="1" lang="en-US" altLang="zh-CN" sz="2800" b="1" i="1">
                                <a:solidFill>
                                  <a:srgbClr val="FF0000"/>
                                </a:solidFill>
                                <a:latin typeface="Cambria Math" panose="02040503050406030204" pitchFamily="18" charset="0"/>
                              </a:rPr>
                              <m:t>𝒙</m:t>
                            </m:r>
                            <m:r>
                              <a:rPr kumimoji="1" lang="en-US" altLang="zh-CN" sz="2800" i="1">
                                <a:latin typeface="Cambria Math" panose="02040503050406030204" pitchFamily="18" charset="0"/>
                              </a:rPr>
                              <m:t>∗</m:t>
                            </m:r>
                            <m:r>
                              <a:rPr kumimoji="1" lang="en-US" altLang="zh-CN" sz="2800" b="1" i="1">
                                <a:solidFill>
                                  <a:srgbClr val="FF0000"/>
                                </a:solidFill>
                                <a:latin typeface="Cambria Math" panose="02040503050406030204" pitchFamily="18" charset="0"/>
                              </a:rPr>
                              <m:t>𝒚</m:t>
                            </m:r>
                            <m:r>
                              <a:rPr kumimoji="1" lang="en-US" altLang="zh-CN" sz="2800" i="1">
                                <a:latin typeface="Cambria Math" panose="02040503050406030204" pitchFamily="18" charset="0"/>
                              </a:rPr>
                              <m:t>)</m:t>
                            </m:r>
                          </m:e>
                        </m:d>
                      </m:oMath>
                    </m:oMathPara>
                  </a14:m>
                  <a:endParaRPr lang="zh-CN" altLang="en-US" sz="2800" dirty="0"/>
                </a:p>
              </p:txBody>
            </p:sp>
          </mc:Choice>
          <mc:Fallback xmlns="">
            <p:sp>
              <p:nvSpPr>
                <p:cNvPr id="16" name="文本框 15">
                  <a:extLst>
                    <a:ext uri="{FF2B5EF4-FFF2-40B4-BE49-F238E27FC236}">
                      <a16:creationId xmlns:a16="http://schemas.microsoft.com/office/drawing/2014/main" id="{8A47E4F5-2DCD-DA4A-8391-32BB9CEBD648}"/>
                    </a:ext>
                  </a:extLst>
                </p:cNvPr>
                <p:cNvSpPr txBox="1">
                  <a:spLocks noRot="1" noChangeAspect="1" noMove="1" noResize="1" noEditPoints="1" noAdjustHandles="1" noChangeArrowheads="1" noChangeShapeType="1" noTextEdit="1"/>
                </p:cNvSpPr>
                <p:nvPr/>
              </p:nvSpPr>
              <p:spPr>
                <a:xfrm>
                  <a:off x="2696047" y="5711769"/>
                  <a:ext cx="1810770" cy="523220"/>
                </a:xfrm>
                <a:prstGeom prst="rect">
                  <a:avLst/>
                </a:prstGeom>
                <a:blipFill>
                  <a:blip r:embed="rId6"/>
                  <a:stretch>
                    <a:fillRect b="-21429"/>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 name="圆角矩形标注 8">
                <a:extLst>
                  <a:ext uri="{FF2B5EF4-FFF2-40B4-BE49-F238E27FC236}">
                    <a16:creationId xmlns:a16="http://schemas.microsoft.com/office/drawing/2014/main" id="{424AE96C-4FAD-5B41-9484-CF76EAE003AF}"/>
                  </a:ext>
                </a:extLst>
              </p:cNvPr>
              <p:cNvSpPr/>
              <p:nvPr/>
            </p:nvSpPr>
            <p:spPr>
              <a:xfrm>
                <a:off x="597512" y="5306659"/>
                <a:ext cx="1786759" cy="682096"/>
              </a:xfrm>
              <a:prstGeom prst="wedgeRoundRectCallout">
                <a:avLst>
                  <a:gd name="adj1" fmla="val 21520"/>
                  <a:gd name="adj2" fmla="val -890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Inputs are encoded by </a:t>
                </a:r>
                <a14:m>
                  <m:oMath xmlns:m="http://schemas.openxmlformats.org/officeDocument/2006/math">
                    <m:r>
                      <a:rPr kumimoji="1" lang="en-US" altLang="zh-CN" sz="1600" i="1" dirty="0" smtClean="0">
                        <a:latin typeface="Cambria Math" panose="02040503050406030204" pitchFamily="18" charset="0"/>
                      </a:rPr>
                      <m:t>𝜙</m:t>
                    </m:r>
                  </m:oMath>
                </a14:m>
                <a:endParaRPr kumimoji="1" lang="zh-CN" altLang="en-US" sz="1600" dirty="0"/>
              </a:p>
            </p:txBody>
          </p:sp>
        </mc:Choice>
        <mc:Fallback xmlns="">
          <p:sp>
            <p:nvSpPr>
              <p:cNvPr id="9" name="圆角矩形标注 8">
                <a:extLst>
                  <a:ext uri="{FF2B5EF4-FFF2-40B4-BE49-F238E27FC236}">
                    <a16:creationId xmlns:a16="http://schemas.microsoft.com/office/drawing/2014/main" id="{424AE96C-4FAD-5B41-9484-CF76EAE003AF}"/>
                  </a:ext>
                </a:extLst>
              </p:cNvPr>
              <p:cNvSpPr>
                <a:spLocks noRot="1" noChangeAspect="1" noMove="1" noResize="1" noEditPoints="1" noAdjustHandles="1" noChangeArrowheads="1" noChangeShapeType="1" noTextEdit="1"/>
              </p:cNvSpPr>
              <p:nvPr/>
            </p:nvSpPr>
            <p:spPr>
              <a:xfrm>
                <a:off x="597512" y="5306659"/>
                <a:ext cx="1786759" cy="682096"/>
              </a:xfrm>
              <a:prstGeom prst="wedgeRoundRectCallout">
                <a:avLst>
                  <a:gd name="adj1" fmla="val 21520"/>
                  <a:gd name="adj2" fmla="val -89062"/>
                  <a:gd name="adj3" fmla="val 16667"/>
                </a:avLst>
              </a:prstGeom>
              <a:blipFill>
                <a:blip r:embed="rId7"/>
                <a:stretch>
                  <a:fillRect b="-3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圆角矩形标注 20">
                <a:extLst>
                  <a:ext uri="{FF2B5EF4-FFF2-40B4-BE49-F238E27FC236}">
                    <a16:creationId xmlns:a16="http://schemas.microsoft.com/office/drawing/2014/main" id="{6E8360FD-9926-FC46-A36A-480339E0FC76}"/>
                  </a:ext>
                </a:extLst>
              </p:cNvPr>
              <p:cNvSpPr/>
              <p:nvPr/>
            </p:nvSpPr>
            <p:spPr>
              <a:xfrm>
                <a:off x="9696318" y="3904636"/>
                <a:ext cx="1786759" cy="610976"/>
              </a:xfrm>
              <a:prstGeom prst="wedgeRoundRectCallout">
                <a:avLst>
                  <a:gd name="adj1" fmla="val -34519"/>
                  <a:gd name="adj2" fmla="val 78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Outputs are encoded by </a:t>
                </a:r>
                <a14:m>
                  <m:oMath xmlns:m="http://schemas.openxmlformats.org/officeDocument/2006/math">
                    <m:r>
                      <a:rPr kumimoji="1" lang="en-US" altLang="zh-CN" sz="1600" b="0" i="1" dirty="0" smtClean="0">
                        <a:latin typeface="Cambria Math" panose="02040503050406030204" pitchFamily="18" charset="0"/>
                      </a:rPr>
                      <m:t>𝜓</m:t>
                    </m:r>
                  </m:oMath>
                </a14:m>
                <a:endParaRPr kumimoji="1" lang="zh-CN" altLang="en-US" sz="1600" dirty="0"/>
              </a:p>
            </p:txBody>
          </p:sp>
        </mc:Choice>
        <mc:Fallback xmlns="">
          <p:sp>
            <p:nvSpPr>
              <p:cNvPr id="21" name="圆角矩形标注 20">
                <a:extLst>
                  <a:ext uri="{FF2B5EF4-FFF2-40B4-BE49-F238E27FC236}">
                    <a16:creationId xmlns:a16="http://schemas.microsoft.com/office/drawing/2014/main" id="{6E8360FD-9926-FC46-A36A-480339E0FC76}"/>
                  </a:ext>
                </a:extLst>
              </p:cNvPr>
              <p:cNvSpPr>
                <a:spLocks noRot="1" noChangeAspect="1" noMove="1" noResize="1" noEditPoints="1" noAdjustHandles="1" noChangeArrowheads="1" noChangeShapeType="1" noTextEdit="1"/>
              </p:cNvSpPr>
              <p:nvPr/>
            </p:nvSpPr>
            <p:spPr>
              <a:xfrm>
                <a:off x="9696318" y="3904636"/>
                <a:ext cx="1786759" cy="610976"/>
              </a:xfrm>
              <a:prstGeom prst="wedgeRoundRectCallout">
                <a:avLst>
                  <a:gd name="adj1" fmla="val -34519"/>
                  <a:gd name="adj2" fmla="val 78895"/>
                  <a:gd name="adj3" fmla="val 16667"/>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078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Examples</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23</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MPC via Packed Secret </a:t>
            </a:r>
            <a:r>
              <a:rPr kumimoji="1" lang="en-US" altLang="zh-CN" sz="2400" dirty="0" err="1">
                <a:latin typeface="Arial" panose="020B0604020202020204" pitchFamily="34" charset="0"/>
                <a:cs typeface="Arial" panose="020B0604020202020204" pitchFamily="34" charset="0"/>
              </a:rPr>
              <a:t>Sharings</a:t>
            </a:r>
            <a:r>
              <a:rPr kumimoji="1" lang="en-US" altLang="zh-CN" sz="2400" dirty="0">
                <a:latin typeface="Arial" panose="020B0604020202020204" pitchFamily="34" charset="0"/>
                <a:cs typeface="Arial" panose="020B0604020202020204" pitchFamily="34" charset="0"/>
              </a:rPr>
              <a:t>: [</a:t>
            </a:r>
            <a:r>
              <a:rPr kumimoji="1" lang="en-US" altLang="zh-CN" sz="2400" dirty="0">
                <a:solidFill>
                  <a:srgbClr val="0070C0"/>
                </a:solidFill>
                <a:latin typeface="Arial" panose="020B0604020202020204" pitchFamily="34" charset="0"/>
                <a:cs typeface="Arial" panose="020B0604020202020204" pitchFamily="34" charset="0"/>
              </a:rPr>
              <a:t>DIK10,GIP15,GSY21,BGJK21,GP</a:t>
            </a:r>
            <a:r>
              <a:rPr kumimoji="1" lang="en-US" altLang="zh-CN" sz="2400" dirty="0">
                <a:solidFill>
                  <a:srgbClr val="FF0000"/>
                </a:solidFill>
                <a:latin typeface="Arial" panose="020B0604020202020204" pitchFamily="34" charset="0"/>
                <a:cs typeface="Arial" panose="020B0604020202020204" pitchFamily="34" charset="0"/>
              </a:rPr>
              <a:t>S</a:t>
            </a:r>
            <a:r>
              <a:rPr kumimoji="1" lang="en-US" altLang="zh-CN" sz="2400" dirty="0">
                <a:solidFill>
                  <a:srgbClr val="0070C0"/>
                </a:solidFill>
                <a:latin typeface="Arial" panose="020B0604020202020204" pitchFamily="34" charset="0"/>
                <a:cs typeface="Arial" panose="020B0604020202020204" pitchFamily="34" charset="0"/>
              </a:rPr>
              <a:t>21</a:t>
            </a:r>
            <a:r>
              <a:rPr kumimoji="1" lang="en-US" altLang="zh-CN" sz="2400" dirty="0">
                <a:latin typeface="Arial" panose="020B0604020202020204" pitchFamily="34" charset="0"/>
                <a:cs typeface="Arial" panose="020B0604020202020204" pitchFamily="34" charset="0"/>
              </a:rPr>
              <a:t>]</a:t>
            </a:r>
          </a:p>
          <a:p>
            <a:pPr lvl="1">
              <a:lnSpc>
                <a:spcPct val="150000"/>
              </a:lnSpc>
            </a:pPr>
            <a:r>
              <a:rPr kumimoji="1" lang="en-US" altLang="zh-CN" sz="2000" dirty="0">
                <a:latin typeface="Arial" panose="020B0604020202020204" pitchFamily="34" charset="0"/>
                <a:cs typeface="Arial" panose="020B0604020202020204" pitchFamily="34" charset="0"/>
              </a:rPr>
              <a:t>Use packed Shamir </a:t>
            </a:r>
            <a:r>
              <a:rPr kumimoji="1" lang="en-US" altLang="zh-CN" sz="2000" dirty="0" err="1">
                <a:latin typeface="Arial" panose="020B0604020202020204" pitchFamily="34" charset="0"/>
                <a:cs typeface="Arial" panose="020B0604020202020204" pitchFamily="34" charset="0"/>
              </a:rPr>
              <a:t>sharings</a:t>
            </a:r>
            <a:r>
              <a:rPr kumimoji="1" lang="en-US" altLang="zh-CN" sz="2000" dirty="0">
                <a:latin typeface="Arial" panose="020B0604020202020204" pitchFamily="34" charset="0"/>
                <a:cs typeface="Arial" panose="020B0604020202020204" pitchFamily="34" charset="0"/>
              </a:rPr>
              <a:t> to evaluate a single circuit. </a:t>
            </a:r>
          </a:p>
          <a:p>
            <a:pPr lvl="1">
              <a:lnSpc>
                <a:spcPct val="150000"/>
              </a:lnSpc>
            </a:pPr>
            <a:r>
              <a:rPr kumimoji="1" lang="en-US" altLang="zh-CN" sz="2000" dirty="0">
                <a:latin typeface="Arial" panose="020B0604020202020204" pitchFamily="34" charset="0"/>
                <a:cs typeface="Arial" panose="020B0604020202020204" pitchFamily="34" charset="0"/>
              </a:rPr>
              <a:t>Main difficulty --- </a:t>
            </a:r>
            <a:r>
              <a:rPr kumimoji="1" lang="en-US" altLang="zh-CN" sz="2000" i="1" dirty="0">
                <a:solidFill>
                  <a:srgbClr val="FF0000"/>
                </a:solidFill>
                <a:latin typeface="Arial" panose="020B0604020202020204" pitchFamily="34" charset="0"/>
                <a:cs typeface="Arial" panose="020B0604020202020204" pitchFamily="34" charset="0"/>
              </a:rPr>
              <a:t>Network Routing</a:t>
            </a:r>
          </a:p>
          <a:p>
            <a:pPr lvl="1">
              <a:lnSpc>
                <a:spcPct val="150000"/>
              </a:lnSpc>
            </a:pPr>
            <a:r>
              <a:rPr kumimoji="1" lang="en-US" altLang="zh-CN" sz="2000" b="1" dirty="0">
                <a:latin typeface="Arial" panose="020B0604020202020204" pitchFamily="34" charset="0"/>
                <a:cs typeface="Arial" panose="020B0604020202020204" pitchFamily="34" charset="0"/>
              </a:rPr>
              <a:t>Need to Perform Linear Map on the Secrets of a Single Sharing.</a:t>
            </a:r>
          </a:p>
          <a:p>
            <a:pPr>
              <a:lnSpc>
                <a:spcPct val="150000"/>
              </a:lnSpc>
            </a:pPr>
            <a:endParaRPr kumimoji="1" lang="en-US" altLang="zh-CN" sz="2400" dirty="0">
              <a:latin typeface="Arial" panose="020B0604020202020204" pitchFamily="34" charset="0"/>
              <a:cs typeface="Arial" panose="020B0604020202020204" pitchFamily="34" charset="0"/>
            </a:endParaRPr>
          </a:p>
        </p:txBody>
      </p:sp>
      <p:grpSp>
        <p:nvGrpSpPr>
          <p:cNvPr id="5" name="组合 4">
            <a:extLst>
              <a:ext uri="{FF2B5EF4-FFF2-40B4-BE49-F238E27FC236}">
                <a16:creationId xmlns:a16="http://schemas.microsoft.com/office/drawing/2014/main" id="{9D1A20AB-7554-0A4C-9ADF-F36541F9D0D5}"/>
              </a:ext>
            </a:extLst>
          </p:cNvPr>
          <p:cNvGrpSpPr/>
          <p:nvPr/>
        </p:nvGrpSpPr>
        <p:grpSpPr>
          <a:xfrm>
            <a:off x="2475384" y="4407702"/>
            <a:ext cx="6517492" cy="598237"/>
            <a:chOff x="838200" y="4400710"/>
            <a:chExt cx="6517492" cy="598237"/>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63C25B9-B514-534C-AD52-E86F6228DE64}"/>
                    </a:ext>
                  </a:extLst>
                </p:cNvPr>
                <p:cNvSpPr txBox="1"/>
                <p:nvPr/>
              </p:nvSpPr>
              <p:spPr>
                <a:xfrm>
                  <a:off x="838200" y="4554598"/>
                  <a:ext cx="167289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1</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2</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3</m:t>
                                </m:r>
                              </m:sub>
                            </m:sSub>
                          </m:e>
                        </m:d>
                      </m:oMath>
                    </m:oMathPara>
                  </a14:m>
                  <a:endParaRPr kumimoji="1" lang="zh-CN" altLang="en-US" sz="2800" dirty="0"/>
                </a:p>
              </p:txBody>
            </p:sp>
          </mc:Choice>
          <mc:Fallback xmlns="">
            <p:sp>
              <p:nvSpPr>
                <p:cNvPr id="4" name="文本框 3">
                  <a:extLst>
                    <a:ext uri="{FF2B5EF4-FFF2-40B4-BE49-F238E27FC236}">
                      <a16:creationId xmlns:a16="http://schemas.microsoft.com/office/drawing/2014/main" id="{763C25B9-B514-534C-AD52-E86F6228DE64}"/>
                    </a:ext>
                  </a:extLst>
                </p:cNvPr>
                <p:cNvSpPr txBox="1">
                  <a:spLocks noRot="1" noChangeAspect="1" noMove="1" noResize="1" noEditPoints="1" noAdjustHandles="1" noChangeArrowheads="1" noChangeShapeType="1" noTextEdit="1"/>
                </p:cNvSpPr>
                <p:nvPr/>
              </p:nvSpPr>
              <p:spPr>
                <a:xfrm>
                  <a:off x="838200" y="4554598"/>
                  <a:ext cx="1672894" cy="430887"/>
                </a:xfrm>
                <a:prstGeom prst="rect">
                  <a:avLst/>
                </a:prstGeom>
                <a:blipFill>
                  <a:blip r:embed="rId3"/>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07D6ED8-3EF3-C343-9F0B-6616FDEDF270}"/>
                    </a:ext>
                  </a:extLst>
                </p:cNvPr>
                <p:cNvSpPr txBox="1"/>
                <p:nvPr/>
              </p:nvSpPr>
              <p:spPr>
                <a:xfrm>
                  <a:off x="5682798" y="4568060"/>
                  <a:ext cx="167289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2</m:t>
                                </m:r>
                              </m:sub>
                            </m:sSub>
                            <m:r>
                              <a:rPr kumimoji="1" lang="en-US" altLang="zh-CN" sz="2800" b="0" i="1" smtClean="0">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3</m:t>
                                </m:r>
                              </m:sub>
                            </m:sSub>
                            <m:r>
                              <a:rPr kumimoji="1" lang="en-US" altLang="zh-CN" sz="2800" b="0" i="1" smtClean="0">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1</m:t>
                                </m:r>
                              </m:sub>
                            </m:sSub>
                          </m:e>
                        </m:d>
                      </m:oMath>
                    </m:oMathPara>
                  </a14:m>
                  <a:endParaRPr kumimoji="1" lang="zh-CN" altLang="en-US" sz="2800" dirty="0"/>
                </a:p>
              </p:txBody>
            </p:sp>
          </mc:Choice>
          <mc:Fallback xmlns="">
            <p:sp>
              <p:nvSpPr>
                <p:cNvPr id="13" name="文本框 12">
                  <a:extLst>
                    <a:ext uri="{FF2B5EF4-FFF2-40B4-BE49-F238E27FC236}">
                      <a16:creationId xmlns:a16="http://schemas.microsoft.com/office/drawing/2014/main" id="{F07D6ED8-3EF3-C343-9F0B-6616FDEDF270}"/>
                    </a:ext>
                  </a:extLst>
                </p:cNvPr>
                <p:cNvSpPr txBox="1">
                  <a:spLocks noRot="1" noChangeAspect="1" noMove="1" noResize="1" noEditPoints="1" noAdjustHandles="1" noChangeArrowheads="1" noChangeShapeType="1" noTextEdit="1"/>
                </p:cNvSpPr>
                <p:nvPr/>
              </p:nvSpPr>
              <p:spPr>
                <a:xfrm>
                  <a:off x="5682798" y="4568060"/>
                  <a:ext cx="1672894" cy="430887"/>
                </a:xfrm>
                <a:prstGeom prst="rect">
                  <a:avLst/>
                </a:prstGeom>
                <a:blipFill>
                  <a:blip r:embed="rId4"/>
                  <a:stretch>
                    <a:fillRect b="-14286"/>
                  </a:stretch>
                </a:blipFill>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36DA4B9A-5EBC-0A42-96FD-F6EC92E35F88}"/>
                </a:ext>
              </a:extLst>
            </p:cNvPr>
            <p:cNvCxnSpPr>
              <a:cxnSpLocks/>
            </p:cNvCxnSpPr>
            <p:nvPr/>
          </p:nvCxnSpPr>
          <p:spPr>
            <a:xfrm>
              <a:off x="3210646" y="4783504"/>
              <a:ext cx="1810770" cy="0"/>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34E4F07-7F15-5744-86B1-D410720399E1}"/>
                </a:ext>
              </a:extLst>
            </p:cNvPr>
            <p:cNvSpPr txBox="1"/>
            <p:nvPr/>
          </p:nvSpPr>
          <p:spPr>
            <a:xfrm>
              <a:off x="3382648" y="4400710"/>
              <a:ext cx="1428596" cy="369332"/>
            </a:xfrm>
            <a:prstGeom prst="rect">
              <a:avLst/>
            </a:prstGeom>
            <a:noFill/>
          </p:spPr>
          <p:txBody>
            <a:bodyPr wrap="none" rtlCol="0">
              <a:spAutoFit/>
            </a:bodyPr>
            <a:lstStyle/>
            <a:p>
              <a:r>
                <a:rPr kumimoji="1" lang="en-US" altLang="zh-CN" dirty="0"/>
                <a:t>Permutation</a:t>
              </a:r>
              <a:endParaRPr kumimoji="1" lang="zh-CN" altLang="en-US" dirty="0"/>
            </a:p>
          </p:txBody>
        </p:sp>
      </p:grpSp>
      <p:grpSp>
        <p:nvGrpSpPr>
          <p:cNvPr id="23" name="组合 22">
            <a:extLst>
              <a:ext uri="{FF2B5EF4-FFF2-40B4-BE49-F238E27FC236}">
                <a16:creationId xmlns:a16="http://schemas.microsoft.com/office/drawing/2014/main" id="{029AF3AD-18B6-4648-95E0-B80B562F6CF6}"/>
              </a:ext>
            </a:extLst>
          </p:cNvPr>
          <p:cNvGrpSpPr/>
          <p:nvPr/>
        </p:nvGrpSpPr>
        <p:grpSpPr>
          <a:xfrm>
            <a:off x="2475384" y="5561190"/>
            <a:ext cx="6517492" cy="584776"/>
            <a:chOff x="838200" y="4414171"/>
            <a:chExt cx="6517492" cy="584776"/>
          </a:xfrm>
        </p:grpSpPr>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A2B09A2E-B04B-A341-8DD9-04CFA5898BB4}"/>
                    </a:ext>
                  </a:extLst>
                </p:cNvPr>
                <p:cNvSpPr txBox="1"/>
                <p:nvPr/>
              </p:nvSpPr>
              <p:spPr>
                <a:xfrm>
                  <a:off x="838200" y="4554598"/>
                  <a:ext cx="167289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1</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𝑥</m:t>
                                </m:r>
                              </m:e>
                              <m:sub>
                                <m:r>
                                  <a:rPr kumimoji="1" lang="en-US" altLang="zh-CN" sz="2800" b="0" i="1" smtClean="0">
                                    <a:solidFill>
                                      <a:schemeClr val="tx1"/>
                                    </a:solidFill>
                                    <a:latin typeface="Cambria Math" panose="02040503050406030204" pitchFamily="18" charset="0"/>
                                  </a:rPr>
                                  <m:t>2</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𝑥</m:t>
                                </m:r>
                              </m:e>
                              <m:sub>
                                <m:r>
                                  <a:rPr kumimoji="1" lang="en-US" altLang="zh-CN" sz="2800" b="0" i="1" smtClean="0">
                                    <a:solidFill>
                                      <a:schemeClr val="tx1"/>
                                    </a:solidFill>
                                    <a:latin typeface="Cambria Math" panose="02040503050406030204" pitchFamily="18" charset="0"/>
                                  </a:rPr>
                                  <m:t>3</m:t>
                                </m:r>
                              </m:sub>
                            </m:sSub>
                          </m:e>
                        </m:d>
                      </m:oMath>
                    </m:oMathPara>
                  </a14:m>
                  <a:endParaRPr kumimoji="1" lang="zh-CN" altLang="en-US" sz="2800" dirty="0"/>
                </a:p>
              </p:txBody>
            </p:sp>
          </mc:Choice>
          <mc:Fallback xmlns="">
            <p:sp>
              <p:nvSpPr>
                <p:cNvPr id="24" name="文本框 23">
                  <a:extLst>
                    <a:ext uri="{FF2B5EF4-FFF2-40B4-BE49-F238E27FC236}">
                      <a16:creationId xmlns:a16="http://schemas.microsoft.com/office/drawing/2014/main" id="{A2B09A2E-B04B-A341-8DD9-04CFA5898BB4}"/>
                    </a:ext>
                  </a:extLst>
                </p:cNvPr>
                <p:cNvSpPr txBox="1">
                  <a:spLocks noRot="1" noChangeAspect="1" noMove="1" noResize="1" noEditPoints="1" noAdjustHandles="1" noChangeArrowheads="1" noChangeShapeType="1" noTextEdit="1"/>
                </p:cNvSpPr>
                <p:nvPr/>
              </p:nvSpPr>
              <p:spPr>
                <a:xfrm>
                  <a:off x="838200" y="4554598"/>
                  <a:ext cx="1672894" cy="430887"/>
                </a:xfrm>
                <a:prstGeom prst="rect">
                  <a:avLst/>
                </a:prstGeom>
                <a:blipFill>
                  <a:blip r:embed="rId5"/>
                  <a:stretch>
                    <a:fillRect b="-1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C7EA47E4-3CC8-C144-9D0B-90E2B2E63DBF}"/>
                    </a:ext>
                  </a:extLst>
                </p:cNvPr>
                <p:cNvSpPr txBox="1"/>
                <p:nvPr/>
              </p:nvSpPr>
              <p:spPr>
                <a:xfrm>
                  <a:off x="5682798" y="4568060"/>
                  <a:ext cx="167289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1</m:t>
                                </m:r>
                              </m:sub>
                            </m:sSub>
                            <m:r>
                              <a:rPr kumimoji="1" lang="en-US" altLang="zh-CN" sz="2800" b="0" i="1" smtClean="0">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𝑥</m:t>
                                </m:r>
                              </m:e>
                              <m:sub>
                                <m:r>
                                  <a:rPr kumimoji="1" lang="en-US" altLang="zh-CN" sz="2800" b="0" i="1" smtClean="0">
                                    <a:solidFill>
                                      <a:srgbClr val="FF0000"/>
                                    </a:solidFill>
                                    <a:latin typeface="Cambria Math" panose="02040503050406030204" pitchFamily="18" charset="0"/>
                                  </a:rPr>
                                  <m:t>1</m:t>
                                </m:r>
                              </m:sub>
                            </m:sSub>
                            <m:r>
                              <a:rPr kumimoji="1" lang="en-US" altLang="zh-CN" sz="2800" b="0" i="1" smtClean="0">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𝑥</m:t>
                                </m:r>
                              </m:e>
                              <m:sub>
                                <m:r>
                                  <a:rPr kumimoji="1" lang="en-US" altLang="zh-CN" sz="2800" b="0" i="1" smtClean="0">
                                    <a:solidFill>
                                      <a:schemeClr val="tx1"/>
                                    </a:solidFill>
                                    <a:latin typeface="Cambria Math" panose="02040503050406030204" pitchFamily="18" charset="0"/>
                                  </a:rPr>
                                  <m:t>3</m:t>
                                </m:r>
                              </m:sub>
                            </m:sSub>
                          </m:e>
                        </m:d>
                      </m:oMath>
                    </m:oMathPara>
                  </a14:m>
                  <a:endParaRPr kumimoji="1" lang="zh-CN" altLang="en-US" sz="2800" dirty="0"/>
                </a:p>
              </p:txBody>
            </p:sp>
          </mc:Choice>
          <mc:Fallback xmlns="">
            <p:sp>
              <p:nvSpPr>
                <p:cNvPr id="25" name="文本框 24">
                  <a:extLst>
                    <a:ext uri="{FF2B5EF4-FFF2-40B4-BE49-F238E27FC236}">
                      <a16:creationId xmlns:a16="http://schemas.microsoft.com/office/drawing/2014/main" id="{C7EA47E4-3CC8-C144-9D0B-90E2B2E63DBF}"/>
                    </a:ext>
                  </a:extLst>
                </p:cNvPr>
                <p:cNvSpPr txBox="1">
                  <a:spLocks noRot="1" noChangeAspect="1" noMove="1" noResize="1" noEditPoints="1" noAdjustHandles="1" noChangeArrowheads="1" noChangeShapeType="1" noTextEdit="1"/>
                </p:cNvSpPr>
                <p:nvPr/>
              </p:nvSpPr>
              <p:spPr>
                <a:xfrm>
                  <a:off x="5682798" y="4568060"/>
                  <a:ext cx="1672894" cy="430887"/>
                </a:xfrm>
                <a:prstGeom prst="rect">
                  <a:avLst/>
                </a:prstGeom>
                <a:blipFill>
                  <a:blip r:embed="rId6"/>
                  <a:stretch>
                    <a:fillRect b="-17647"/>
                  </a:stretch>
                </a:blipFill>
              </p:spPr>
              <p:txBody>
                <a:bodyPr/>
                <a:lstStyle/>
                <a:p>
                  <a:r>
                    <a:rPr lang="zh-CN" altLang="en-US">
                      <a:noFill/>
                    </a:rPr>
                    <a:t> </a:t>
                  </a:r>
                </a:p>
              </p:txBody>
            </p:sp>
          </mc:Fallback>
        </mc:AlternateContent>
        <p:cxnSp>
          <p:nvCxnSpPr>
            <p:cNvPr id="26" name="直线箭头连接符 25">
              <a:extLst>
                <a:ext uri="{FF2B5EF4-FFF2-40B4-BE49-F238E27FC236}">
                  <a16:creationId xmlns:a16="http://schemas.microsoft.com/office/drawing/2014/main" id="{F04487F9-F790-B94F-91D6-0C175EB1E7ED}"/>
                </a:ext>
              </a:extLst>
            </p:cNvPr>
            <p:cNvCxnSpPr>
              <a:cxnSpLocks/>
            </p:cNvCxnSpPr>
            <p:nvPr/>
          </p:nvCxnSpPr>
          <p:spPr>
            <a:xfrm>
              <a:off x="3210646" y="4783504"/>
              <a:ext cx="1810770" cy="0"/>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45D27277-B6DF-5345-8A06-65E620695ADE}"/>
                </a:ext>
              </a:extLst>
            </p:cNvPr>
            <p:cNvSpPr txBox="1"/>
            <p:nvPr/>
          </p:nvSpPr>
          <p:spPr>
            <a:xfrm>
              <a:off x="3607068" y="4414171"/>
              <a:ext cx="979755" cy="369332"/>
            </a:xfrm>
            <a:prstGeom prst="rect">
              <a:avLst/>
            </a:prstGeom>
            <a:noFill/>
          </p:spPr>
          <p:txBody>
            <a:bodyPr wrap="none" rtlCol="0">
              <a:spAutoFit/>
            </a:bodyPr>
            <a:lstStyle/>
            <a:p>
              <a:r>
                <a:rPr kumimoji="1" lang="en-US" altLang="zh-CN" dirty="0"/>
                <a:t>Fan-out</a:t>
              </a:r>
              <a:endParaRPr kumimoji="1" lang="zh-CN" altLang="en-US" dirty="0"/>
            </a:p>
          </p:txBody>
        </p:sp>
      </p:grpSp>
      <p:cxnSp>
        <p:nvCxnSpPr>
          <p:cNvPr id="10" name="直线连接符 9">
            <a:extLst>
              <a:ext uri="{FF2B5EF4-FFF2-40B4-BE49-F238E27FC236}">
                <a16:creationId xmlns:a16="http://schemas.microsoft.com/office/drawing/2014/main" id="{D80B3E34-AA92-6E4A-A35C-249E5BB03DBF}"/>
              </a:ext>
            </a:extLst>
          </p:cNvPr>
          <p:cNvCxnSpPr>
            <a:cxnSpLocks/>
          </p:cNvCxnSpPr>
          <p:nvPr/>
        </p:nvCxnSpPr>
        <p:spPr>
          <a:xfrm>
            <a:off x="7472855" y="6230049"/>
            <a:ext cx="819807" cy="0"/>
          </a:xfrm>
          <a:prstGeom prst="line">
            <a:avLst/>
          </a:prstGeom>
          <a:ln w="50800" cmpd="dbl">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7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Our Question</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24</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Sharing Transformation Occurs Frequently in MPC</a:t>
            </a:r>
          </a:p>
          <a:p>
            <a:pPr>
              <a:lnSpc>
                <a:spcPct val="150000"/>
              </a:lnSpc>
            </a:pPr>
            <a:endParaRPr kumimoji="1" lang="en-US" altLang="zh-CN" sz="2400" dirty="0">
              <a:latin typeface="Arial" panose="020B0604020202020204" pitchFamily="34" charset="0"/>
              <a:cs typeface="Arial" panose="020B0604020202020204" pitchFamily="34" charset="0"/>
            </a:endParaRPr>
          </a:p>
          <a:p>
            <a:pPr>
              <a:lnSpc>
                <a:spcPct val="150000"/>
              </a:lnSpc>
            </a:pPr>
            <a:r>
              <a:rPr kumimoji="1" lang="en-US" altLang="zh-CN" sz="2400" dirty="0">
                <a:latin typeface="Arial" panose="020B0604020202020204" pitchFamily="34" charset="0"/>
                <a:cs typeface="Arial" panose="020B0604020202020204" pitchFamily="34" charset="0"/>
              </a:rPr>
              <a:t>Previous solutions are efficient </a:t>
            </a:r>
            <a:r>
              <a:rPr kumimoji="1" lang="en-US" altLang="zh-CN" sz="1600" dirty="0">
                <a:latin typeface="Arial" panose="020B0604020202020204" pitchFamily="34" charset="0"/>
                <a:cs typeface="Arial" panose="020B0604020202020204" pitchFamily="34" charset="0"/>
              </a:rPr>
              <a:t>(linear in</a:t>
            </a:r>
            <a:r>
              <a:rPr kumimoji="1" lang="zh-CN" altLang="en-US" sz="1600" dirty="0">
                <a:latin typeface="Arial" panose="020B0604020202020204" pitchFamily="34" charset="0"/>
                <a:cs typeface="Arial" panose="020B0604020202020204" pitchFamily="34" charset="0"/>
              </a:rPr>
              <a:t> </a:t>
            </a:r>
            <a:r>
              <a:rPr kumimoji="1" lang="en-US" altLang="zh-CN" sz="1600" dirty="0">
                <a:latin typeface="Arial" panose="020B0604020202020204" pitchFamily="34" charset="0"/>
                <a:cs typeface="Arial" panose="020B0604020202020204" pitchFamily="34" charset="0"/>
              </a:rPr>
              <a:t>the number of parties)</a:t>
            </a:r>
            <a:r>
              <a:rPr kumimoji="1" lang="en-US" altLang="zh-CN" sz="2400" dirty="0">
                <a:latin typeface="Arial" panose="020B0604020202020204" pitchFamily="34" charset="0"/>
                <a:cs typeface="Arial" panose="020B0604020202020204" pitchFamily="34" charset="0"/>
              </a:rPr>
              <a:t> when </a:t>
            </a:r>
            <a:r>
              <a:rPr kumimoji="1" lang="en-US" altLang="zh-CN" sz="2400" i="1" dirty="0">
                <a:solidFill>
                  <a:srgbClr val="FF0000"/>
                </a:solidFill>
                <a:latin typeface="Arial" panose="020B0604020202020204" pitchFamily="34" charset="0"/>
                <a:cs typeface="Arial" panose="020B0604020202020204" pitchFamily="34" charset="0"/>
              </a:rPr>
              <a:t>the same sharing transformation</a:t>
            </a:r>
            <a:r>
              <a:rPr kumimoji="1" lang="en-US" altLang="zh-CN" sz="2400" dirty="0">
                <a:latin typeface="Arial" panose="020B0604020202020204" pitchFamily="34" charset="0"/>
                <a:cs typeface="Arial" panose="020B0604020202020204" pitchFamily="34" charset="0"/>
              </a:rPr>
              <a:t> is performed many times.</a:t>
            </a:r>
            <a:endParaRPr kumimoji="1" lang="en-US" altLang="zh-CN" sz="1600" dirty="0">
              <a:latin typeface="Arial" panose="020B0604020202020204" pitchFamily="34" charset="0"/>
              <a:cs typeface="Arial" panose="020B0604020202020204" pitchFamily="34" charset="0"/>
            </a:endParaRPr>
          </a:p>
          <a:p>
            <a:pPr lvl="1">
              <a:lnSpc>
                <a:spcPct val="150000"/>
              </a:lnSpc>
            </a:pPr>
            <a:r>
              <a:rPr kumimoji="1" lang="en-US" altLang="zh-CN" sz="2000" dirty="0">
                <a:latin typeface="Arial" panose="020B0604020202020204" pitchFamily="34" charset="0"/>
                <a:cs typeface="Arial" panose="020B0604020202020204" pitchFamily="34" charset="0"/>
              </a:rPr>
              <a:t>This is sufficient for the first two examples</a:t>
            </a:r>
          </a:p>
          <a:p>
            <a:pPr lvl="1">
              <a:lnSpc>
                <a:spcPct val="150000"/>
              </a:lnSpc>
            </a:pPr>
            <a:r>
              <a:rPr kumimoji="1" lang="en-US" altLang="zh-CN" sz="2000" dirty="0">
                <a:latin typeface="Arial" panose="020B0604020202020204" pitchFamily="34" charset="0"/>
                <a:cs typeface="Arial" panose="020B0604020202020204" pitchFamily="34" charset="0"/>
              </a:rPr>
              <a:t>But not for the third example: </a:t>
            </a:r>
            <a:r>
              <a:rPr kumimoji="1" lang="en-US" altLang="zh-CN" sz="2000" dirty="0">
                <a:solidFill>
                  <a:srgbClr val="FF0000"/>
                </a:solidFill>
                <a:latin typeface="Arial" panose="020B0604020202020204" pitchFamily="34" charset="0"/>
                <a:cs typeface="Arial" panose="020B0604020202020204" pitchFamily="34" charset="0"/>
              </a:rPr>
              <a:t>Each different permutation or different pattern of fan-out</a:t>
            </a:r>
            <a:r>
              <a:rPr kumimoji="1" lang="zh-CN" altLang="en-US" sz="2000" dirty="0">
                <a:solidFill>
                  <a:srgbClr val="FF0000"/>
                </a:solidFill>
                <a:latin typeface="Arial" panose="020B0604020202020204" pitchFamily="34" charset="0"/>
                <a:cs typeface="Arial" panose="020B0604020202020204" pitchFamily="34" charset="0"/>
              </a:rPr>
              <a:t> </a:t>
            </a:r>
            <a:r>
              <a:rPr kumimoji="1" lang="en-US" altLang="zh-CN" sz="2000" dirty="0">
                <a:solidFill>
                  <a:srgbClr val="FF0000"/>
                </a:solidFill>
                <a:latin typeface="Arial" panose="020B0604020202020204" pitchFamily="34" charset="0"/>
                <a:cs typeface="Arial" panose="020B0604020202020204" pitchFamily="34" charset="0"/>
              </a:rPr>
              <a:t>operation corresponds to a different sharing transformation</a:t>
            </a:r>
          </a:p>
          <a:p>
            <a:pPr>
              <a:lnSpc>
                <a:spcPct val="150000"/>
              </a:lnSpc>
            </a:pPr>
            <a:endParaRPr kumimoji="1" lang="en-US" altLang="zh-CN" sz="2400" b="1" dirty="0">
              <a:latin typeface="Arial" panose="020B0604020202020204" pitchFamily="34" charset="0"/>
              <a:cs typeface="Arial" panose="020B0604020202020204" pitchFamily="34" charset="0"/>
            </a:endParaRPr>
          </a:p>
          <a:p>
            <a:pPr>
              <a:lnSpc>
                <a:spcPct val="150000"/>
              </a:lnSpc>
            </a:pPr>
            <a:endParaRPr kumimoji="1" lang="en-US" altLang="zh-C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86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Our Question</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25</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Sharing Transformation Occurs Frequently in MPC</a:t>
            </a:r>
          </a:p>
          <a:p>
            <a:pPr>
              <a:lnSpc>
                <a:spcPct val="150000"/>
              </a:lnSpc>
            </a:pPr>
            <a:endParaRPr kumimoji="1" lang="en-US" altLang="zh-CN" sz="2400" dirty="0">
              <a:latin typeface="Arial" panose="020B0604020202020204" pitchFamily="34" charset="0"/>
              <a:cs typeface="Arial" panose="020B0604020202020204" pitchFamily="34" charset="0"/>
            </a:endParaRPr>
          </a:p>
          <a:p>
            <a:pPr marL="0" indent="0" algn="ctr">
              <a:lnSpc>
                <a:spcPct val="150000"/>
              </a:lnSpc>
              <a:buNone/>
            </a:pPr>
            <a:r>
              <a:rPr kumimoji="1" lang="en-US" altLang="zh-CN" sz="2400" i="1" dirty="0">
                <a:latin typeface="Arial" panose="020B0604020202020204" pitchFamily="34" charset="0"/>
                <a:cs typeface="Arial" panose="020B0604020202020204" pitchFamily="34" charset="0"/>
              </a:rPr>
              <a:t>Can we achieve </a:t>
            </a:r>
          </a:p>
          <a:p>
            <a:pPr marL="0" indent="0" algn="ctr">
              <a:lnSpc>
                <a:spcPct val="150000"/>
              </a:lnSpc>
              <a:buNone/>
            </a:pPr>
            <a:r>
              <a:rPr kumimoji="1" lang="en-US" altLang="zh-CN" sz="2400" i="1" dirty="0">
                <a:solidFill>
                  <a:srgbClr val="FF0000"/>
                </a:solidFill>
                <a:latin typeface="Arial" panose="020B0604020202020204" pitchFamily="34" charset="0"/>
                <a:cs typeface="Arial" panose="020B0604020202020204" pitchFamily="34" charset="0"/>
              </a:rPr>
              <a:t>linear</a:t>
            </a:r>
            <a:r>
              <a:rPr kumimoji="1" lang="en-US" altLang="zh-CN" sz="2400" i="1" dirty="0">
                <a:latin typeface="Arial" panose="020B0604020202020204" pitchFamily="34" charset="0"/>
                <a:cs typeface="Arial" panose="020B0604020202020204" pitchFamily="34" charset="0"/>
              </a:rPr>
              <a:t> communication complexity in </a:t>
            </a:r>
            <a:r>
              <a:rPr kumimoji="1" lang="en-US" altLang="zh-CN" sz="2400" i="1" dirty="0">
                <a:solidFill>
                  <a:srgbClr val="FF0000"/>
                </a:solidFill>
                <a:latin typeface="Arial" panose="020B0604020202020204" pitchFamily="34" charset="0"/>
                <a:cs typeface="Arial" panose="020B0604020202020204" pitchFamily="34" charset="0"/>
              </a:rPr>
              <a:t>the number of parties </a:t>
            </a:r>
          </a:p>
          <a:p>
            <a:pPr marL="0" indent="0" algn="ctr">
              <a:lnSpc>
                <a:spcPct val="150000"/>
              </a:lnSpc>
              <a:buNone/>
            </a:pPr>
            <a:r>
              <a:rPr kumimoji="1" lang="en-US" altLang="zh-CN" sz="2400" i="1" dirty="0">
                <a:latin typeface="Arial" panose="020B0604020202020204" pitchFamily="34" charset="0"/>
                <a:cs typeface="Arial" panose="020B0604020202020204" pitchFamily="34" charset="0"/>
              </a:rPr>
              <a:t>for </a:t>
            </a:r>
            <a:r>
              <a:rPr kumimoji="1" lang="en-US" altLang="zh-CN" sz="2400" i="1" dirty="0">
                <a:solidFill>
                  <a:srgbClr val="FF0000"/>
                </a:solidFill>
                <a:latin typeface="Arial" panose="020B0604020202020204" pitchFamily="34" charset="0"/>
                <a:cs typeface="Arial" panose="020B0604020202020204" pitchFamily="34" charset="0"/>
              </a:rPr>
              <a:t>different</a:t>
            </a:r>
            <a:r>
              <a:rPr kumimoji="1" lang="en-US" altLang="zh-CN" sz="2400" i="1" dirty="0">
                <a:latin typeface="Arial" panose="020B0604020202020204" pitchFamily="34" charset="0"/>
                <a:cs typeface="Arial" panose="020B0604020202020204" pitchFamily="34" charset="0"/>
              </a:rPr>
              <a:t> sharing transformations?</a:t>
            </a:r>
          </a:p>
          <a:p>
            <a:pPr>
              <a:lnSpc>
                <a:spcPct val="150000"/>
              </a:lnSpc>
            </a:pPr>
            <a:endParaRPr kumimoji="1" lang="en-US" altLang="zh-C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244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Our Result</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26</a:t>
            </a:fld>
            <a:endParaRPr kumimoji="1" lang="zh-CN" altLang="en-US" dirty="0"/>
          </a:p>
        </p:txBody>
      </p:sp>
      <mc:AlternateContent xmlns:mc="http://schemas.openxmlformats.org/markup-compatibility/2006" xmlns:a14="http://schemas.microsoft.com/office/drawing/2010/main">
        <mc:Choice Requires="a14">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marL="0" indent="0">
                  <a:lnSpc>
                    <a:spcPct val="150000"/>
                  </a:lnSpc>
                  <a:buNone/>
                </a:pPr>
                <a:r>
                  <a:rPr lang="en-US" altLang="zh-CN" sz="2400" dirty="0">
                    <a:solidFill>
                      <a:prstClr val="black"/>
                    </a:solidFill>
                  </a:rPr>
                  <a:t>Theorem --- Sharing Transformation</a:t>
                </a:r>
                <a:r>
                  <a:rPr lang="zh-CN" altLang="en-US" sz="2400" dirty="0">
                    <a:solidFill>
                      <a:prstClr val="black"/>
                    </a:solidFill>
                  </a:rPr>
                  <a:t> </a:t>
                </a:r>
                <a:r>
                  <a:rPr lang="en-US" altLang="zh-CN" sz="2400" dirty="0">
                    <a:solidFill>
                      <a:prstClr val="black"/>
                    </a:solidFill>
                  </a:rPr>
                  <a:t>(</a:t>
                </a:r>
                <a:r>
                  <a:rPr lang="en-US" altLang="zh-CN" sz="2400" i="1" dirty="0">
                    <a:solidFill>
                      <a:prstClr val="black"/>
                    </a:solidFill>
                  </a:rPr>
                  <a:t>Informal</a:t>
                </a:r>
                <a:r>
                  <a:rPr lang="en-US" altLang="zh-CN" sz="2400" dirty="0">
                    <a:solidFill>
                      <a:prstClr val="black"/>
                    </a:solidFill>
                  </a:rPr>
                  <a:t>).</a:t>
                </a:r>
                <a:endParaRPr kumimoji="1" lang="en-US" altLang="zh-CN" sz="2400" dirty="0">
                  <a:latin typeface="Arial" panose="020B0604020202020204" pitchFamily="34" charset="0"/>
                  <a:cs typeface="Arial" panose="020B0604020202020204" pitchFamily="34" charset="0"/>
                </a:endParaRPr>
              </a:p>
              <a:p>
                <a:pPr marL="0" indent="0">
                  <a:lnSpc>
                    <a:spcPct val="120000"/>
                  </a:lnSpc>
                  <a:buNone/>
                </a:pPr>
                <a:r>
                  <a:rPr kumimoji="1" lang="en-US" altLang="zh-CN" sz="1800" dirty="0">
                    <a:latin typeface="Arial" panose="020B0604020202020204" pitchFamily="34" charset="0"/>
                    <a:cs typeface="Arial" panose="020B0604020202020204" pitchFamily="34" charset="0"/>
                  </a:rPr>
                  <a:t>	Let </a:t>
                </a:r>
                <a14:m>
                  <m:oMath xmlns:m="http://schemas.openxmlformats.org/officeDocument/2006/math">
                    <m:r>
                      <a:rPr kumimoji="1" lang="en-US" altLang="zh-CN" sz="1800" i="1" dirty="0" smtClean="0">
                        <a:solidFill>
                          <a:srgbClr val="FF0000"/>
                        </a:solidFill>
                        <a:latin typeface="Cambria Math" panose="02040503050406030204" pitchFamily="18" charset="0"/>
                        <a:cs typeface="Arial" panose="020B0604020202020204" pitchFamily="34" charset="0"/>
                      </a:rPr>
                      <m:t>𝑘</m:t>
                    </m:r>
                    <m:r>
                      <a:rPr kumimoji="1" lang="en-US" altLang="zh-CN" sz="1800" i="1" dirty="0" smtClean="0">
                        <a:solidFill>
                          <a:srgbClr val="FF0000"/>
                        </a:solidFill>
                        <a:latin typeface="Cambria Math" panose="02040503050406030204" pitchFamily="18" charset="0"/>
                        <a:cs typeface="Arial" panose="020B0604020202020204" pitchFamily="34" charset="0"/>
                      </a:rPr>
                      <m:t>=</m:t>
                    </m:r>
                    <m:r>
                      <a:rPr kumimoji="1" lang="en-US" altLang="zh-CN" sz="1800" b="0" i="1" dirty="0" smtClean="0">
                        <a:solidFill>
                          <a:srgbClr val="FF0000"/>
                        </a:solidFill>
                        <a:latin typeface="Cambria Math" panose="02040503050406030204" pitchFamily="18" charset="0"/>
                        <a:cs typeface="Arial" panose="020B0604020202020204" pitchFamily="34" charset="0"/>
                      </a:rPr>
                      <m:t>𝑛</m:t>
                    </m:r>
                    <m:r>
                      <a:rPr kumimoji="1" lang="en-US" altLang="zh-CN" sz="1800" b="0" i="1" dirty="0" smtClean="0">
                        <a:solidFill>
                          <a:srgbClr val="FF0000"/>
                        </a:solidFill>
                        <a:latin typeface="Cambria Math" panose="02040503050406030204" pitchFamily="18" charset="0"/>
                        <a:cs typeface="Arial" panose="020B0604020202020204" pitchFamily="34" charset="0"/>
                      </a:rPr>
                      <m:t>−</m:t>
                    </m:r>
                    <m:r>
                      <a:rPr kumimoji="1" lang="en-US" altLang="zh-CN" sz="1800" b="0" i="1" dirty="0" smtClean="0">
                        <a:solidFill>
                          <a:srgbClr val="FF0000"/>
                        </a:solidFill>
                        <a:latin typeface="Cambria Math" panose="02040503050406030204" pitchFamily="18" charset="0"/>
                        <a:cs typeface="Arial" panose="020B0604020202020204" pitchFamily="34" charset="0"/>
                      </a:rPr>
                      <m:t>𝑡</m:t>
                    </m:r>
                  </m:oMath>
                </a14:m>
                <a:r>
                  <a:rPr kumimoji="1" lang="en-US" altLang="zh-CN" sz="1800" dirty="0">
                    <a:latin typeface="Arial" panose="020B0604020202020204" pitchFamily="34" charset="0"/>
                    <a:cs typeface="Arial" panose="020B0604020202020204" pitchFamily="34" charset="0"/>
                  </a:rPr>
                  <a:t>. For all </a:t>
                </a:r>
                <a14:m>
                  <m:oMath xmlns:m="http://schemas.openxmlformats.org/officeDocument/2006/math">
                    <m:sSubSup>
                      <m:sSubSupPr>
                        <m:ctrlPr>
                          <a:rPr kumimoji="1" lang="en-US" altLang="zh-CN" sz="1800" b="0" i="1" smtClean="0">
                            <a:solidFill>
                              <a:srgbClr val="FF0000"/>
                            </a:solidFill>
                            <a:latin typeface="Cambria Math" panose="02040503050406030204" pitchFamily="18" charset="0"/>
                            <a:cs typeface="Arial" panose="020B0604020202020204" pitchFamily="34" charset="0"/>
                          </a:rPr>
                        </m:ctrlPr>
                      </m:sSubSupPr>
                      <m:e>
                        <m:d>
                          <m:dPr>
                            <m:begChr m:val="{"/>
                            <m:endChr m:val="}"/>
                            <m:ctrlPr>
                              <a:rPr kumimoji="1" lang="en-US" altLang="zh-CN" sz="1800" b="0" i="1" smtClean="0">
                                <a:solidFill>
                                  <a:srgbClr val="FF0000"/>
                                </a:solidFill>
                                <a:latin typeface="Cambria Math" panose="02040503050406030204" pitchFamily="18" charset="0"/>
                                <a:cs typeface="Arial" panose="020B0604020202020204" pitchFamily="34" charset="0"/>
                              </a:rPr>
                            </m:ctrlPr>
                          </m:dPr>
                          <m:e>
                            <m:d>
                              <m:dPr>
                                <m:ctrlPr>
                                  <a:rPr kumimoji="1" lang="en-US" altLang="zh-CN" sz="1800" b="0" i="1" smtClean="0">
                                    <a:solidFill>
                                      <a:srgbClr val="FF0000"/>
                                    </a:solidFill>
                                    <a:latin typeface="Cambria Math" panose="02040503050406030204" pitchFamily="18" charset="0"/>
                                    <a:cs typeface="Arial" panose="020B0604020202020204" pitchFamily="34" charset="0"/>
                                  </a:rPr>
                                </m:ctrlPr>
                              </m:dPr>
                              <m:e>
                                <m:sSub>
                                  <m:sSubPr>
                                    <m:ctrlPr>
                                      <a:rPr kumimoji="1" lang="en-US" altLang="zh-CN" sz="1800" b="0" i="1" smtClean="0">
                                        <a:solidFill>
                                          <a:srgbClr val="FF0000"/>
                                        </a:solidFill>
                                        <a:latin typeface="Cambria Math" panose="02040503050406030204" pitchFamily="18" charset="0"/>
                                        <a:cs typeface="Arial" panose="020B0604020202020204" pitchFamily="34" charset="0"/>
                                      </a:rPr>
                                    </m:ctrlPr>
                                  </m:sSubPr>
                                  <m:e>
                                    <m:r>
                                      <m:rPr>
                                        <m:sty m:val="p"/>
                                      </m:rPr>
                                      <a:rPr kumimoji="1" lang="en-US" altLang="zh-CN" sz="1800" b="0" i="0" smtClean="0">
                                        <a:solidFill>
                                          <a:srgbClr val="FF0000"/>
                                        </a:solidFill>
                                        <a:latin typeface="Cambria Math" panose="02040503050406030204" pitchFamily="18" charset="0"/>
                                        <a:cs typeface="Arial" panose="020B0604020202020204" pitchFamily="34" charset="0"/>
                                      </a:rPr>
                                      <m:t>Σ</m:t>
                                    </m:r>
                                  </m:e>
                                  <m:sub>
                                    <m:r>
                                      <a:rPr kumimoji="1" lang="en-US" altLang="zh-CN" sz="1800" b="0" i="1" smtClean="0">
                                        <a:solidFill>
                                          <a:srgbClr val="FF0000"/>
                                        </a:solidFill>
                                        <a:latin typeface="Cambria Math" panose="02040503050406030204" pitchFamily="18" charset="0"/>
                                        <a:cs typeface="Arial" panose="020B0604020202020204" pitchFamily="34" charset="0"/>
                                      </a:rPr>
                                      <m:t>𝑖</m:t>
                                    </m:r>
                                  </m:sub>
                                </m:sSub>
                                <m:r>
                                  <a:rPr kumimoji="1" lang="en-US" altLang="zh-CN" sz="1800" b="0" i="1" smtClean="0">
                                    <a:solidFill>
                                      <a:srgbClr val="FF0000"/>
                                    </a:solidFill>
                                    <a:latin typeface="Cambria Math" panose="02040503050406030204" pitchFamily="18" charset="0"/>
                                    <a:cs typeface="Arial" panose="020B0604020202020204" pitchFamily="34" charset="0"/>
                                  </a:rPr>
                                  <m:t>,</m:t>
                                </m:r>
                                <m:sSubSup>
                                  <m:sSubSupPr>
                                    <m:ctrlPr>
                                      <a:rPr kumimoji="1" lang="en-US" altLang="zh-CN" sz="1800" b="0" i="1" smtClean="0">
                                        <a:solidFill>
                                          <a:srgbClr val="FF0000"/>
                                        </a:solidFill>
                                        <a:latin typeface="Cambria Math" panose="02040503050406030204" pitchFamily="18" charset="0"/>
                                        <a:cs typeface="Arial" panose="020B0604020202020204" pitchFamily="34" charset="0"/>
                                      </a:rPr>
                                    </m:ctrlPr>
                                  </m:sSubSupPr>
                                  <m:e>
                                    <m:r>
                                      <m:rPr>
                                        <m:sty m:val="p"/>
                                      </m:rPr>
                                      <a:rPr kumimoji="1" lang="en-US" altLang="zh-CN" sz="1800" b="0" i="0" smtClean="0">
                                        <a:solidFill>
                                          <a:srgbClr val="FF0000"/>
                                        </a:solidFill>
                                        <a:latin typeface="Cambria Math" panose="02040503050406030204" pitchFamily="18" charset="0"/>
                                        <a:cs typeface="Arial" panose="020B0604020202020204" pitchFamily="34" charset="0"/>
                                      </a:rPr>
                                      <m:t>Σ</m:t>
                                    </m:r>
                                  </m:e>
                                  <m:sub>
                                    <m:r>
                                      <a:rPr kumimoji="1" lang="en-US" altLang="zh-CN" sz="1800" b="0" i="1" smtClean="0">
                                        <a:solidFill>
                                          <a:srgbClr val="FF0000"/>
                                        </a:solidFill>
                                        <a:latin typeface="Cambria Math" panose="02040503050406030204" pitchFamily="18" charset="0"/>
                                        <a:cs typeface="Arial" panose="020B0604020202020204" pitchFamily="34" charset="0"/>
                                      </a:rPr>
                                      <m:t>𝑖</m:t>
                                    </m:r>
                                  </m:sub>
                                  <m:sup>
                                    <m:r>
                                      <a:rPr kumimoji="1" lang="en-US" altLang="zh-CN" sz="1800" b="0" i="1" smtClean="0">
                                        <a:solidFill>
                                          <a:srgbClr val="FF0000"/>
                                        </a:solidFill>
                                        <a:latin typeface="Cambria Math" panose="02040503050406030204" pitchFamily="18" charset="0"/>
                                        <a:cs typeface="Arial" panose="020B0604020202020204" pitchFamily="34" charset="0"/>
                                      </a:rPr>
                                      <m:t>′</m:t>
                                    </m:r>
                                  </m:sup>
                                </m:sSubSup>
                                <m:r>
                                  <a:rPr kumimoji="1" lang="en-US" altLang="zh-CN" sz="1800" b="0" i="1" smtClean="0">
                                    <a:solidFill>
                                      <a:srgbClr val="FF0000"/>
                                    </a:solidFill>
                                    <a:latin typeface="Cambria Math" panose="02040503050406030204" pitchFamily="18" charset="0"/>
                                    <a:cs typeface="Arial" panose="020B0604020202020204" pitchFamily="34" charset="0"/>
                                  </a:rPr>
                                  <m:t>,</m:t>
                                </m:r>
                                <m:sSub>
                                  <m:sSubPr>
                                    <m:ctrlPr>
                                      <a:rPr kumimoji="1" lang="en-US" altLang="zh-CN" sz="1800" b="0" i="1" smtClean="0">
                                        <a:solidFill>
                                          <a:srgbClr val="FF0000"/>
                                        </a:solidFill>
                                        <a:latin typeface="Cambria Math" panose="02040503050406030204" pitchFamily="18" charset="0"/>
                                        <a:cs typeface="Arial" panose="020B0604020202020204" pitchFamily="34" charset="0"/>
                                      </a:rPr>
                                    </m:ctrlPr>
                                  </m:sSubPr>
                                  <m:e>
                                    <m:r>
                                      <a:rPr kumimoji="1" lang="en-US" altLang="zh-CN" sz="1800" b="0" i="1" smtClean="0">
                                        <a:solidFill>
                                          <a:srgbClr val="FF0000"/>
                                        </a:solidFill>
                                        <a:latin typeface="Cambria Math" panose="02040503050406030204" pitchFamily="18" charset="0"/>
                                        <a:cs typeface="Arial" panose="020B0604020202020204" pitchFamily="34" charset="0"/>
                                      </a:rPr>
                                      <m:t>𝑓</m:t>
                                    </m:r>
                                  </m:e>
                                  <m:sub>
                                    <m:r>
                                      <a:rPr kumimoji="1" lang="en-US" altLang="zh-CN" sz="1800" b="0" i="1" smtClean="0">
                                        <a:solidFill>
                                          <a:srgbClr val="FF0000"/>
                                        </a:solidFill>
                                        <a:latin typeface="Cambria Math" panose="02040503050406030204" pitchFamily="18" charset="0"/>
                                        <a:cs typeface="Arial" panose="020B0604020202020204" pitchFamily="34" charset="0"/>
                                      </a:rPr>
                                      <m:t>𝑖</m:t>
                                    </m:r>
                                  </m:sub>
                                </m:sSub>
                              </m:e>
                            </m:d>
                          </m:e>
                        </m:d>
                      </m:e>
                      <m:sub>
                        <m:r>
                          <a:rPr kumimoji="1" lang="en-US" altLang="zh-CN" sz="1800" b="0" i="1" smtClean="0">
                            <a:solidFill>
                              <a:srgbClr val="FF0000"/>
                            </a:solidFill>
                            <a:latin typeface="Cambria Math" panose="02040503050406030204" pitchFamily="18" charset="0"/>
                            <a:cs typeface="Arial" panose="020B0604020202020204" pitchFamily="34" charset="0"/>
                          </a:rPr>
                          <m:t>𝑖</m:t>
                        </m:r>
                        <m:r>
                          <a:rPr kumimoji="1" lang="en-US" altLang="zh-CN" sz="1800" b="0" i="1" smtClean="0">
                            <a:solidFill>
                              <a:srgbClr val="FF0000"/>
                            </a:solidFill>
                            <a:latin typeface="Cambria Math" panose="02040503050406030204" pitchFamily="18" charset="0"/>
                            <a:cs typeface="Arial" panose="020B0604020202020204" pitchFamily="34" charset="0"/>
                          </a:rPr>
                          <m:t>=1</m:t>
                        </m:r>
                      </m:sub>
                      <m:sup>
                        <m:r>
                          <a:rPr kumimoji="1" lang="en-US" altLang="zh-CN" sz="1800" b="0" i="1" smtClean="0">
                            <a:solidFill>
                              <a:srgbClr val="FF0000"/>
                            </a:solidFill>
                            <a:latin typeface="Cambria Math" panose="02040503050406030204" pitchFamily="18" charset="0"/>
                            <a:cs typeface="Arial" panose="020B0604020202020204" pitchFamily="34" charset="0"/>
                          </a:rPr>
                          <m:t>𝑘</m:t>
                        </m:r>
                      </m:sup>
                    </m:sSubSup>
                  </m:oMath>
                </a14:m>
                <a:r>
                  <a:rPr kumimoji="1" lang="en-US" altLang="zh-CN" sz="1800" dirty="0">
                    <a:latin typeface="Arial" panose="020B0604020202020204" pitchFamily="34" charset="0"/>
                    <a:cs typeface="Arial" panose="020B0604020202020204" pitchFamily="34" charset="0"/>
                  </a:rPr>
                  <a:t>, there is an efficient semi-honest protocol against </a:t>
                </a:r>
                <a14:m>
                  <m:oMath xmlns:m="http://schemas.openxmlformats.org/officeDocument/2006/math">
                    <m:r>
                      <a:rPr kumimoji="1" lang="en-US" altLang="zh-CN" sz="1800" i="1" dirty="0" smtClean="0">
                        <a:solidFill>
                          <a:srgbClr val="FF0000"/>
                        </a:solidFill>
                        <a:latin typeface="Cambria Math" panose="02040503050406030204" pitchFamily="18" charset="0"/>
                        <a:cs typeface="Arial" panose="020B0604020202020204" pitchFamily="34" charset="0"/>
                      </a:rPr>
                      <m:t>𝑡</m:t>
                    </m:r>
                  </m:oMath>
                </a14:m>
                <a:r>
                  <a:rPr kumimoji="1" lang="en-US" altLang="zh-CN" sz="1800" dirty="0">
                    <a:latin typeface="Arial" panose="020B0604020202020204" pitchFamily="34" charset="0"/>
                    <a:cs typeface="Arial" panose="020B0604020202020204" pitchFamily="34" charset="0"/>
                  </a:rPr>
                  <a:t> corrupted parties, which transforms</a:t>
                </a:r>
              </a:p>
              <a:p>
                <a:pPr marL="0" indent="0">
                  <a:lnSpc>
                    <a:spcPct val="120000"/>
                  </a:lnSpc>
                  <a:buNone/>
                </a:pPr>
                <a:endParaRPr kumimoji="1" lang="en-US" altLang="zh-CN" sz="1800" dirty="0">
                  <a:latin typeface="Arial" panose="020B0604020202020204" pitchFamily="34" charset="0"/>
                  <a:cs typeface="Arial" panose="020B0604020202020204" pitchFamily="34" charset="0"/>
                </a:endParaRPr>
              </a:p>
              <a:p>
                <a:pPr marL="0" indent="0">
                  <a:lnSpc>
                    <a:spcPct val="120000"/>
                  </a:lnSpc>
                  <a:buNone/>
                </a:pPr>
                <a:endParaRPr kumimoji="1" lang="en-US" altLang="zh-CN" sz="1800" dirty="0">
                  <a:latin typeface="Arial" panose="020B0604020202020204" pitchFamily="34" charset="0"/>
                  <a:cs typeface="Arial" panose="020B0604020202020204" pitchFamily="34" charset="0"/>
                </a:endParaRPr>
              </a:p>
              <a:p>
                <a:pPr marL="0" indent="0">
                  <a:lnSpc>
                    <a:spcPct val="120000"/>
                  </a:lnSpc>
                  <a:buNone/>
                </a:pPr>
                <a:endParaRPr kumimoji="1" lang="en-US" altLang="zh-CN" sz="1800" dirty="0">
                  <a:latin typeface="Arial" panose="020B0604020202020204" pitchFamily="34" charset="0"/>
                  <a:cs typeface="Arial" panose="020B0604020202020204" pitchFamily="34" charset="0"/>
                </a:endParaRPr>
              </a:p>
              <a:p>
                <a:pPr marL="0" indent="0">
                  <a:lnSpc>
                    <a:spcPct val="120000"/>
                  </a:lnSpc>
                  <a:buNone/>
                </a:pPr>
                <a:r>
                  <a:rPr kumimoji="1" lang="en-US" altLang="zh-CN" sz="1800" dirty="0">
                    <a:latin typeface="Arial" panose="020B0604020202020204" pitchFamily="34" charset="0"/>
                    <a:cs typeface="Arial" panose="020B0604020202020204" pitchFamily="34" charset="0"/>
                  </a:rPr>
                  <a:t>	The achieved communication complexity per transformation is </a:t>
                </a:r>
                <a14:m>
                  <m:oMath xmlns:m="http://schemas.openxmlformats.org/officeDocument/2006/math">
                    <m:r>
                      <a:rPr kumimoji="1" lang="en-US" altLang="zh-CN" sz="1800" b="0" i="1" smtClean="0">
                        <a:solidFill>
                          <a:srgbClr val="FF0000"/>
                        </a:solidFill>
                        <a:latin typeface="Cambria Math" panose="02040503050406030204" pitchFamily="18" charset="0"/>
                        <a:cs typeface="Arial" panose="020B0604020202020204" pitchFamily="34" charset="0"/>
                      </a:rPr>
                      <m:t>𝑂</m:t>
                    </m:r>
                    <m:d>
                      <m:dPr>
                        <m:ctrlPr>
                          <a:rPr kumimoji="1" lang="en-US" altLang="zh-CN" sz="1800" b="0" i="1" smtClean="0">
                            <a:solidFill>
                              <a:srgbClr val="FF0000"/>
                            </a:solidFill>
                            <a:latin typeface="Cambria Math" panose="02040503050406030204" pitchFamily="18" charset="0"/>
                            <a:cs typeface="Arial" panose="020B0604020202020204" pitchFamily="34" charset="0"/>
                          </a:rPr>
                        </m:ctrlPr>
                      </m:dPr>
                      <m:e>
                        <m:sSup>
                          <m:sSupPr>
                            <m:ctrlPr>
                              <a:rPr kumimoji="1" lang="en-US" altLang="zh-CN" sz="1800" b="0" i="1" smtClean="0">
                                <a:solidFill>
                                  <a:srgbClr val="FF0000"/>
                                </a:solidFill>
                                <a:latin typeface="Cambria Math" panose="02040503050406030204" pitchFamily="18" charset="0"/>
                                <a:cs typeface="Arial" panose="020B0604020202020204" pitchFamily="34" charset="0"/>
                              </a:rPr>
                            </m:ctrlPr>
                          </m:sSupPr>
                          <m:e>
                            <m:r>
                              <a:rPr kumimoji="1" lang="en-US" altLang="zh-CN" sz="1800" b="0" i="1" smtClean="0">
                                <a:solidFill>
                                  <a:srgbClr val="FF0000"/>
                                </a:solidFill>
                                <a:latin typeface="Cambria Math" panose="02040503050406030204" pitchFamily="18" charset="0"/>
                                <a:cs typeface="Arial" panose="020B0604020202020204" pitchFamily="34" charset="0"/>
                              </a:rPr>
                              <m:t>𝑛</m:t>
                            </m:r>
                          </m:e>
                          <m:sup>
                            <m:r>
                              <a:rPr kumimoji="1" lang="en-US" altLang="zh-CN" sz="1800" b="0" i="1" smtClean="0">
                                <a:solidFill>
                                  <a:srgbClr val="FF0000"/>
                                </a:solidFill>
                                <a:latin typeface="Cambria Math" panose="02040503050406030204" pitchFamily="18" charset="0"/>
                                <a:cs typeface="Arial" panose="020B0604020202020204" pitchFamily="34" charset="0"/>
                              </a:rPr>
                              <m:t>3</m:t>
                            </m:r>
                          </m:sup>
                        </m:sSup>
                        <m:r>
                          <a:rPr kumimoji="1" lang="en-US" altLang="zh-CN" sz="1800" b="0" i="1" smtClean="0">
                            <a:solidFill>
                              <a:srgbClr val="FF0000"/>
                            </a:solidFill>
                            <a:latin typeface="Cambria Math" panose="02040503050406030204" pitchFamily="18" charset="0"/>
                            <a:cs typeface="Arial" panose="020B0604020202020204" pitchFamily="34" charset="0"/>
                          </a:rPr>
                          <m:t>/</m:t>
                        </m:r>
                        <m:sSup>
                          <m:sSupPr>
                            <m:ctrlPr>
                              <a:rPr kumimoji="1" lang="en-US" altLang="zh-CN" sz="1800" b="0" i="1" smtClean="0">
                                <a:solidFill>
                                  <a:srgbClr val="FF0000"/>
                                </a:solidFill>
                                <a:latin typeface="Cambria Math" panose="02040503050406030204" pitchFamily="18" charset="0"/>
                                <a:cs typeface="Arial" panose="020B0604020202020204" pitchFamily="34" charset="0"/>
                              </a:rPr>
                            </m:ctrlPr>
                          </m:sSupPr>
                          <m:e>
                            <m:r>
                              <a:rPr kumimoji="1" lang="en-US" altLang="zh-CN" sz="1800" b="0" i="1" smtClean="0">
                                <a:solidFill>
                                  <a:srgbClr val="FF0000"/>
                                </a:solidFill>
                                <a:latin typeface="Cambria Math" panose="02040503050406030204" pitchFamily="18" charset="0"/>
                                <a:cs typeface="Arial" panose="020B0604020202020204" pitchFamily="34" charset="0"/>
                              </a:rPr>
                              <m:t>𝑘</m:t>
                            </m:r>
                          </m:e>
                          <m:sup>
                            <m:r>
                              <a:rPr kumimoji="1" lang="en-US" altLang="zh-CN" sz="1800" b="0" i="1" smtClean="0">
                                <a:solidFill>
                                  <a:srgbClr val="FF0000"/>
                                </a:solidFill>
                                <a:latin typeface="Cambria Math" panose="02040503050406030204" pitchFamily="18" charset="0"/>
                                <a:cs typeface="Arial" panose="020B0604020202020204" pitchFamily="34" charset="0"/>
                              </a:rPr>
                              <m:t>2</m:t>
                            </m:r>
                          </m:sup>
                        </m:sSup>
                      </m:e>
                    </m:d>
                  </m:oMath>
                </a14:m>
                <a:r>
                  <a:rPr kumimoji="1" lang="en-US" altLang="zh-CN" sz="1800" dirty="0">
                    <a:latin typeface="Arial" panose="020B0604020202020204" pitchFamily="34" charset="0"/>
                    <a:cs typeface="Arial" panose="020B0604020202020204" pitchFamily="34" charset="0"/>
                  </a:rPr>
                  <a:t>, which is </a:t>
                </a:r>
                <a14:m>
                  <m:oMath xmlns:m="http://schemas.openxmlformats.org/officeDocument/2006/math">
                    <m:r>
                      <a:rPr kumimoji="1" lang="en-US" altLang="zh-CN" sz="1800" b="0" i="1" dirty="0" smtClean="0">
                        <a:solidFill>
                          <a:srgbClr val="FF0000"/>
                        </a:solidFill>
                        <a:latin typeface="Cambria Math" panose="02040503050406030204" pitchFamily="18" charset="0"/>
                        <a:cs typeface="Arial" panose="020B0604020202020204" pitchFamily="34" charset="0"/>
                      </a:rPr>
                      <m:t>𝑂</m:t>
                    </m:r>
                    <m:r>
                      <a:rPr kumimoji="1" lang="en-US" altLang="zh-CN" sz="1800" b="0" i="1" dirty="0" smtClean="0">
                        <a:solidFill>
                          <a:srgbClr val="FF0000"/>
                        </a:solidFill>
                        <a:latin typeface="Cambria Math" panose="02040503050406030204" pitchFamily="18" charset="0"/>
                        <a:cs typeface="Arial" panose="020B0604020202020204" pitchFamily="34" charset="0"/>
                      </a:rPr>
                      <m:t>(</m:t>
                    </m:r>
                    <m:r>
                      <a:rPr kumimoji="1" lang="en-US" altLang="zh-CN" sz="1800" b="0" i="1" dirty="0" smtClean="0">
                        <a:solidFill>
                          <a:srgbClr val="FF0000"/>
                        </a:solidFill>
                        <a:latin typeface="Cambria Math" panose="02040503050406030204" pitchFamily="18" charset="0"/>
                        <a:cs typeface="Arial" panose="020B0604020202020204" pitchFamily="34" charset="0"/>
                      </a:rPr>
                      <m:t>𝑛</m:t>
                    </m:r>
                    <m:r>
                      <a:rPr kumimoji="1" lang="en-US" altLang="zh-CN" sz="1800" b="0" i="1" dirty="0" smtClean="0">
                        <a:solidFill>
                          <a:srgbClr val="FF0000"/>
                        </a:solidFill>
                        <a:latin typeface="Cambria Math" panose="02040503050406030204" pitchFamily="18" charset="0"/>
                        <a:cs typeface="Arial" panose="020B0604020202020204" pitchFamily="34" charset="0"/>
                      </a:rPr>
                      <m:t>)</m:t>
                    </m:r>
                  </m:oMath>
                </a14:m>
                <a:r>
                  <a:rPr kumimoji="1" lang="en-US" altLang="zh-CN" sz="1800" dirty="0">
                    <a:latin typeface="Arial" panose="020B0604020202020204" pitchFamily="34" charset="0"/>
                    <a:cs typeface="Arial" panose="020B0604020202020204" pitchFamily="34" charset="0"/>
                  </a:rPr>
                  <a:t> when </a:t>
                </a:r>
                <a14:m>
                  <m:oMath xmlns:m="http://schemas.openxmlformats.org/officeDocument/2006/math">
                    <m:r>
                      <a:rPr kumimoji="1" lang="en-US" altLang="zh-CN" sz="1800" b="0" i="1" smtClean="0">
                        <a:solidFill>
                          <a:srgbClr val="FF0000"/>
                        </a:solidFill>
                        <a:latin typeface="Cambria Math" panose="02040503050406030204" pitchFamily="18" charset="0"/>
                        <a:cs typeface="Arial" panose="020B0604020202020204" pitchFamily="34" charset="0"/>
                      </a:rPr>
                      <m:t>𝑘</m:t>
                    </m:r>
                    <m:r>
                      <a:rPr kumimoji="1" lang="en-US" altLang="zh-CN" sz="1800" b="0" i="1" smtClean="0">
                        <a:solidFill>
                          <a:srgbClr val="FF0000"/>
                        </a:solidFill>
                        <a:latin typeface="Cambria Math" panose="02040503050406030204" pitchFamily="18" charset="0"/>
                        <a:cs typeface="Arial" panose="020B0604020202020204" pitchFamily="34" charset="0"/>
                      </a:rPr>
                      <m:t>=</m:t>
                    </m:r>
                    <m:r>
                      <a:rPr kumimoji="1" lang="en-US" altLang="zh-CN" sz="1800" b="0" i="1" smtClean="0">
                        <a:solidFill>
                          <a:srgbClr val="FF0000"/>
                        </a:solidFill>
                        <a:latin typeface="Cambria Math" panose="02040503050406030204" pitchFamily="18" charset="0"/>
                        <a:cs typeface="Arial" panose="020B0604020202020204" pitchFamily="34" charset="0"/>
                      </a:rPr>
                      <m:t>𝑂</m:t>
                    </m:r>
                    <m:r>
                      <a:rPr kumimoji="1" lang="en-US" altLang="zh-CN" sz="1800" b="0" i="1" smtClean="0">
                        <a:solidFill>
                          <a:srgbClr val="FF0000"/>
                        </a:solidFill>
                        <a:latin typeface="Cambria Math" panose="02040503050406030204" pitchFamily="18" charset="0"/>
                        <a:cs typeface="Arial" panose="020B0604020202020204" pitchFamily="34" charset="0"/>
                      </a:rPr>
                      <m:t>(</m:t>
                    </m:r>
                    <m:r>
                      <a:rPr kumimoji="1" lang="en-US" altLang="zh-CN" sz="1800" b="0" i="1" smtClean="0">
                        <a:solidFill>
                          <a:srgbClr val="FF0000"/>
                        </a:solidFill>
                        <a:latin typeface="Cambria Math" panose="02040503050406030204" pitchFamily="18" charset="0"/>
                        <a:cs typeface="Arial" panose="020B0604020202020204" pitchFamily="34" charset="0"/>
                      </a:rPr>
                      <m:t>𝑛</m:t>
                    </m:r>
                    <m:r>
                      <a:rPr kumimoji="1" lang="en-US" altLang="zh-CN" sz="1800" b="0" i="1" smtClean="0">
                        <a:solidFill>
                          <a:srgbClr val="FF0000"/>
                        </a:solidFill>
                        <a:latin typeface="Cambria Math" panose="02040503050406030204" pitchFamily="18" charset="0"/>
                        <a:cs typeface="Arial" panose="020B0604020202020204" pitchFamily="34" charset="0"/>
                      </a:rPr>
                      <m:t>)</m:t>
                    </m:r>
                  </m:oMath>
                </a14:m>
                <a:r>
                  <a:rPr kumimoji="1" lang="en-US" altLang="zh-CN" sz="1800" dirty="0">
                    <a:latin typeface="Arial" panose="020B0604020202020204" pitchFamily="34" charset="0"/>
                    <a:cs typeface="Arial" panose="020B0604020202020204" pitchFamily="34" charset="0"/>
                  </a:rPr>
                  <a:t>.</a:t>
                </a:r>
              </a:p>
            </p:txBody>
          </p:sp>
        </mc:Choice>
        <mc:Fallback xmlns="">
          <p:sp>
            <p:nvSpPr>
              <p:cNvPr id="28" name="内容占位符 2">
                <a:extLst>
                  <a:ext uri="{FF2B5EF4-FFF2-40B4-BE49-F238E27FC236}">
                    <a16:creationId xmlns:a16="http://schemas.microsoft.com/office/drawing/2014/main" id="{8D3D6482-ED40-D44D-A019-A7A179584F17}"/>
                  </a:ext>
                </a:extLst>
              </p:cNvPr>
              <p:cNvSpPr>
                <a:spLocks noGrp="1" noRot="1" noChangeAspect="1" noMove="1" noResize="1" noEditPoints="1" noAdjustHandles="1" noChangeArrowheads="1" noChangeShapeType="1" noTextEdit="1"/>
              </p:cNvSpPr>
              <p:nvPr>
                <p:ph idx="1"/>
              </p:nvPr>
            </p:nvSpPr>
            <p:spPr>
              <a:xfrm>
                <a:off x="838200" y="1825623"/>
                <a:ext cx="10515600" cy="4320343"/>
              </a:xfrm>
              <a:blipFill>
                <a:blip r:embed="rId3"/>
                <a:stretch>
                  <a:fillRect l="-965" r="-6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7">
                <a:extLst>
                  <a:ext uri="{FF2B5EF4-FFF2-40B4-BE49-F238E27FC236}">
                    <a16:creationId xmlns:a16="http://schemas.microsoft.com/office/drawing/2014/main" id="{3CE541BE-BD7E-4641-9275-8ADF007D169F}"/>
                  </a:ext>
                </a:extLst>
              </p:cNvPr>
              <p:cNvGraphicFramePr>
                <a:graphicFrameLocks noGrp="1"/>
              </p:cNvGraphicFramePr>
              <p:nvPr>
                <p:extLst>
                  <p:ext uri="{D42A27DB-BD31-4B8C-83A1-F6EECF244321}">
                    <p14:modId xmlns:p14="http://schemas.microsoft.com/office/powerpoint/2010/main" val="3055953992"/>
                  </p:ext>
                </p:extLst>
              </p:nvPr>
            </p:nvGraphicFramePr>
            <p:xfrm>
              <a:off x="3563007" y="3394966"/>
              <a:ext cx="48768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1" i="1" smtClean="0">
                                        <a:solidFill>
                                          <a:srgbClr val="FF0000"/>
                                        </a:solidFill>
                                        <a:latin typeface="Cambria Math" panose="02040503050406030204" pitchFamily="18" charset="0"/>
                                      </a:rPr>
                                      <m:t>𝑿</m:t>
                                    </m:r>
                                  </m:e>
                                  <m:sub>
                                    <m:r>
                                      <a:rPr lang="en-US" altLang="zh-CN" sz="1800" b="0" i="1" smtClean="0">
                                        <a:solidFill>
                                          <a:srgbClr val="FF0000"/>
                                        </a:solidFill>
                                        <a:latin typeface="Cambria Math" panose="02040503050406030204" pitchFamily="18" charset="0"/>
                                      </a:rPr>
                                      <m:t>𝑖</m:t>
                                    </m:r>
                                  </m:sub>
                                </m:sSub>
                                <m:r>
                                  <a:rPr lang="en-US" altLang="zh-CN" sz="1800" b="0" i="1" smtClean="0">
                                    <a:solidFill>
                                      <a:srgbClr val="FF0000"/>
                                    </a:solidFill>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m:rPr>
                                        <m:sty m:val="p"/>
                                      </m:rPr>
                                      <a:rPr lang="en-US" altLang="zh-CN" sz="1800" b="0" i="0" smtClean="0">
                                        <a:solidFill>
                                          <a:srgbClr val="FF0000"/>
                                        </a:solidFill>
                                        <a:latin typeface="Cambria Math" panose="02040503050406030204" pitchFamily="18" charset="0"/>
                                      </a:rPr>
                                      <m:t>Σ</m:t>
                                    </m:r>
                                  </m:e>
                                  <m:sub>
                                    <m:r>
                                      <a:rPr lang="en-US" altLang="zh-CN" sz="1800" b="0" i="1" smtClean="0">
                                        <a:solidFill>
                                          <a:srgbClr val="FF0000"/>
                                        </a:solidFill>
                                        <a:latin typeface="Cambria Math" panose="02040503050406030204" pitchFamily="18" charset="0"/>
                                      </a:rPr>
                                      <m:t>𝑖</m:t>
                                    </m:r>
                                  </m:sub>
                                </m:sSub>
                              </m:oMath>
                            </m:oMathPara>
                          </a14:m>
                          <a:endParaRPr lang="en-US" altLang="zh-CN"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latin typeface="Cambria Math" panose="02040503050406030204" pitchFamily="18" charset="0"/>
                                  </a:rPr>
                                  <m:t>⇒</m:t>
                                </m:r>
                              </m:oMath>
                            </m:oMathPara>
                          </a14:m>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1" i="1" smtClean="0">
                                        <a:solidFill>
                                          <a:srgbClr val="FF0000"/>
                                        </a:solidFill>
                                        <a:latin typeface="Cambria Math" panose="02040503050406030204" pitchFamily="18" charset="0"/>
                                      </a:rPr>
                                      <m:t>𝒀</m:t>
                                    </m:r>
                                  </m:e>
                                  <m:sub>
                                    <m:r>
                                      <a:rPr lang="en-US" altLang="zh-CN" sz="1800" b="0" i="1" smtClean="0">
                                        <a:solidFill>
                                          <a:srgbClr val="FF0000"/>
                                        </a:solidFill>
                                        <a:latin typeface="Cambria Math" panose="02040503050406030204" pitchFamily="18" charset="0"/>
                                      </a:rPr>
                                      <m:t>𝑖</m:t>
                                    </m:r>
                                  </m:sub>
                                </m:sSub>
                                <m:r>
                                  <a:rPr lang="en-US" altLang="zh-CN" sz="1800" b="0" i="1" smtClean="0">
                                    <a:solidFill>
                                      <a:srgbClr val="FF0000"/>
                                    </a:solidFill>
                                    <a:latin typeface="Cambria Math" panose="02040503050406030204" pitchFamily="18" charset="0"/>
                                  </a:rPr>
                                  <m:t>∈</m:t>
                                </m:r>
                                <m:sSubSup>
                                  <m:sSubSupPr>
                                    <m:ctrlPr>
                                      <a:rPr lang="en-US" altLang="zh-CN" sz="1800" b="0" i="1" smtClean="0">
                                        <a:solidFill>
                                          <a:srgbClr val="FF0000"/>
                                        </a:solidFill>
                                        <a:latin typeface="Cambria Math" panose="02040503050406030204" pitchFamily="18" charset="0"/>
                                      </a:rPr>
                                    </m:ctrlPr>
                                  </m:sSubSupPr>
                                  <m:e>
                                    <m:r>
                                      <m:rPr>
                                        <m:sty m:val="p"/>
                                      </m:rPr>
                                      <a:rPr lang="en-US" altLang="zh-CN" sz="1800" b="0" i="0" smtClean="0">
                                        <a:solidFill>
                                          <a:srgbClr val="FF0000"/>
                                        </a:solidFill>
                                        <a:latin typeface="Cambria Math" panose="02040503050406030204" pitchFamily="18" charset="0"/>
                                      </a:rPr>
                                      <m:t>Σ</m:t>
                                    </m:r>
                                  </m:e>
                                  <m:sub>
                                    <m:r>
                                      <a:rPr lang="en-US" altLang="zh-CN" sz="1800" b="0" i="1" smtClean="0">
                                        <a:solidFill>
                                          <a:srgbClr val="FF0000"/>
                                        </a:solidFill>
                                        <a:latin typeface="Cambria Math" panose="02040503050406030204" pitchFamily="18" charset="0"/>
                                      </a:rPr>
                                      <m:t>𝑖</m:t>
                                    </m:r>
                                  </m:sub>
                                  <m:sup>
                                    <m:r>
                                      <a:rPr lang="en-US" altLang="zh-CN" sz="1800" b="0" i="1" smtClean="0">
                                        <a:solidFill>
                                          <a:srgbClr val="FF0000"/>
                                        </a:solidFill>
                                        <a:latin typeface="Cambria Math" panose="02040503050406030204" pitchFamily="18" charset="0"/>
                                      </a:rPr>
                                      <m:t>′</m:t>
                                    </m:r>
                                  </m:sup>
                                </m:sSubSup>
                              </m:oMath>
                            </m:oMathPara>
                          </a14:m>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3661632"/>
                      </a:ext>
                    </a:extLst>
                  </a:tr>
                  <a:tr h="370840">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𝑠</m:t>
                                    </m:r>
                                  </m:e>
                                  <m:sub>
                                    <m:r>
                                      <a:rPr lang="en-US" altLang="zh-CN" sz="1800" b="0" i="1" smtClean="0">
                                        <a:solidFill>
                                          <a:srgbClr val="FF0000"/>
                                        </a:solidFill>
                                        <a:latin typeface="Cambria Math" panose="02040503050406030204" pitchFamily="18" charset="0"/>
                                      </a:rPr>
                                      <m:t>𝑖</m:t>
                                    </m:r>
                                  </m:sub>
                                </m:sSub>
                              </m:oMath>
                            </m:oMathPara>
                          </a14:m>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latin typeface="Cambria Math" panose="02040503050406030204" pitchFamily="18" charset="0"/>
                                  </a:rPr>
                                  <m:t>⇒</m:t>
                                </m:r>
                              </m:oMath>
                            </m:oMathPara>
                          </a14:m>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Sup>
                                  <m:sSubSupPr>
                                    <m:ctrlPr>
                                      <a:rPr lang="en-US" altLang="zh-CN" sz="1800" b="0" i="1" smtClean="0">
                                        <a:solidFill>
                                          <a:srgbClr val="FF0000"/>
                                        </a:solidFill>
                                        <a:latin typeface="Cambria Math" panose="02040503050406030204" pitchFamily="18" charset="0"/>
                                      </a:rPr>
                                    </m:ctrlPr>
                                  </m:sSubSupPr>
                                  <m:e>
                                    <m:r>
                                      <a:rPr lang="en-US" altLang="zh-CN" sz="1800" b="0" i="1" smtClean="0">
                                        <a:solidFill>
                                          <a:srgbClr val="FF0000"/>
                                        </a:solidFill>
                                        <a:latin typeface="Cambria Math" panose="02040503050406030204" pitchFamily="18" charset="0"/>
                                      </a:rPr>
                                      <m:t>𝑠</m:t>
                                    </m:r>
                                  </m:e>
                                  <m:sub>
                                    <m:r>
                                      <a:rPr lang="en-US" altLang="zh-CN" sz="1800" b="0" i="1" smtClean="0">
                                        <a:solidFill>
                                          <a:srgbClr val="FF0000"/>
                                        </a:solidFill>
                                        <a:latin typeface="Cambria Math" panose="02040503050406030204" pitchFamily="18" charset="0"/>
                                      </a:rPr>
                                      <m:t>𝑖</m:t>
                                    </m:r>
                                  </m:sub>
                                  <m:sup>
                                    <m:r>
                                      <a:rPr lang="en-US" altLang="zh-CN" sz="1800" b="0" i="1" smtClean="0">
                                        <a:solidFill>
                                          <a:srgbClr val="FF0000"/>
                                        </a:solidFill>
                                        <a:latin typeface="Cambria Math" panose="02040503050406030204" pitchFamily="18" charset="0"/>
                                      </a:rPr>
                                      <m:t>′</m:t>
                                    </m:r>
                                  </m:sup>
                                </m:sSubSup>
                                <m:r>
                                  <a:rPr lang="en-US" altLang="zh-CN" sz="1800" b="0" i="1" smtClean="0">
                                    <a:solidFill>
                                      <a:srgbClr val="FF0000"/>
                                    </a:solidFill>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𝑓</m:t>
                                    </m:r>
                                  </m:e>
                                  <m:sub>
                                    <m:r>
                                      <a:rPr lang="en-US" altLang="zh-CN" sz="1800" b="0" i="1" smtClean="0">
                                        <a:solidFill>
                                          <a:srgbClr val="FF0000"/>
                                        </a:solidFill>
                                        <a:latin typeface="Cambria Math" panose="02040503050406030204" pitchFamily="18" charset="0"/>
                                      </a:rPr>
                                      <m:t>𝑖</m:t>
                                    </m:r>
                                  </m:sub>
                                </m:sSub>
                                <m:r>
                                  <a:rPr lang="en-US" altLang="zh-CN" sz="1800" b="0" i="1" smtClean="0">
                                    <a:solidFill>
                                      <a:srgbClr val="FF0000"/>
                                    </a:solidFill>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𝑠</m:t>
                                    </m:r>
                                  </m:e>
                                  <m:sub>
                                    <m:r>
                                      <a:rPr lang="en-US" altLang="zh-CN" sz="1800" b="0" i="1" smtClean="0">
                                        <a:solidFill>
                                          <a:srgbClr val="FF0000"/>
                                        </a:solidFill>
                                        <a:latin typeface="Cambria Math" panose="02040503050406030204" pitchFamily="18" charset="0"/>
                                      </a:rPr>
                                      <m:t>𝑖</m:t>
                                    </m:r>
                                  </m:sub>
                                </m:sSub>
                                <m:r>
                                  <a:rPr lang="en-US" altLang="zh-CN" sz="1800" b="0" i="1" smtClean="0">
                                    <a:solidFill>
                                      <a:srgbClr val="FF0000"/>
                                    </a:solidFill>
                                    <a:latin typeface="Cambria Math" panose="02040503050406030204" pitchFamily="18" charset="0"/>
                                  </a:rPr>
                                  <m:t>)</m:t>
                                </m:r>
                              </m:oMath>
                            </m:oMathPara>
                          </a14:m>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40568274"/>
                      </a:ext>
                    </a:extLst>
                  </a:tr>
                </a:tbl>
              </a:graphicData>
            </a:graphic>
          </p:graphicFrame>
        </mc:Choice>
        <mc:Fallback xmlns="">
          <p:graphicFrame>
            <p:nvGraphicFramePr>
              <p:cNvPr id="5" name="表格 7">
                <a:extLst>
                  <a:ext uri="{FF2B5EF4-FFF2-40B4-BE49-F238E27FC236}">
                    <a16:creationId xmlns:a16="http://schemas.microsoft.com/office/drawing/2014/main" id="{3CE541BE-BD7E-4641-9275-8ADF007D169F}"/>
                  </a:ext>
                </a:extLst>
              </p:cNvPr>
              <p:cNvGraphicFramePr>
                <a:graphicFrameLocks noGrp="1"/>
              </p:cNvGraphicFramePr>
              <p:nvPr>
                <p:extLst>
                  <p:ext uri="{D42A27DB-BD31-4B8C-83A1-F6EECF244321}">
                    <p14:modId xmlns:p14="http://schemas.microsoft.com/office/powerpoint/2010/main" val="3055953992"/>
                  </p:ext>
                </p:extLst>
              </p:nvPr>
            </p:nvGraphicFramePr>
            <p:xfrm>
              <a:off x="3563007" y="3394966"/>
              <a:ext cx="48768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610608363"/>
                        </a:ext>
                      </a:extLst>
                    </a:gridCol>
                    <a:gridCol w="1625600">
                      <a:extLst>
                        <a:ext uri="{9D8B030D-6E8A-4147-A177-3AD203B41FA5}">
                          <a16:colId xmlns:a16="http://schemas.microsoft.com/office/drawing/2014/main" val="1068243696"/>
                        </a:ext>
                      </a:extLst>
                    </a:gridCol>
                    <a:gridCol w="1625600">
                      <a:extLst>
                        <a:ext uri="{9D8B030D-6E8A-4147-A177-3AD203B41FA5}">
                          <a16:colId xmlns:a16="http://schemas.microsoft.com/office/drawing/2014/main" val="2825676107"/>
                        </a:ext>
                      </a:extLst>
                    </a:gridCol>
                  </a:tblGrid>
                  <a:tr h="37084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3448" r="-200781" b="-220690"/>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9225" t="-3448" r="-99225" b="-220690"/>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00781" t="-3448" b="-220690"/>
                          </a:stretch>
                        </a:blipFill>
                      </a:tcPr>
                    </a:tc>
                    <a:extLst>
                      <a:ext uri="{0D108BD9-81ED-4DB2-BD59-A6C34878D82A}">
                        <a16:rowId xmlns:a16="http://schemas.microsoft.com/office/drawing/2014/main" val="2013661632"/>
                      </a:ext>
                    </a:extLst>
                  </a:tr>
                  <a:tr h="370840">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18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6897" r="-200781" b="-17241"/>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9225" t="-206897" r="-99225" b="-17241"/>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00781" t="-206897" b="-17241"/>
                          </a:stretch>
                        </a:blipFill>
                      </a:tcPr>
                    </a:tc>
                    <a:extLst>
                      <a:ext uri="{0D108BD9-81ED-4DB2-BD59-A6C34878D82A}">
                        <a16:rowId xmlns:a16="http://schemas.microsoft.com/office/drawing/2014/main" val="2640568274"/>
                      </a:ext>
                    </a:extLst>
                  </a:tr>
                </a:tbl>
              </a:graphicData>
            </a:graphic>
          </p:graphicFrame>
        </mc:Fallback>
      </mc:AlternateContent>
      <p:cxnSp>
        <p:nvCxnSpPr>
          <p:cNvPr id="6" name="直线箭头连接符 5">
            <a:extLst>
              <a:ext uri="{FF2B5EF4-FFF2-40B4-BE49-F238E27FC236}">
                <a16:creationId xmlns:a16="http://schemas.microsoft.com/office/drawing/2014/main" id="{69F542B5-6921-5440-9307-93B0040C3A13}"/>
              </a:ext>
            </a:extLst>
          </p:cNvPr>
          <p:cNvCxnSpPr>
            <a:cxnSpLocks/>
          </p:cNvCxnSpPr>
          <p:nvPr/>
        </p:nvCxnSpPr>
        <p:spPr>
          <a:xfrm>
            <a:off x="4361794" y="3804740"/>
            <a:ext cx="0" cy="29666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线箭头连接符 6">
            <a:extLst>
              <a:ext uri="{FF2B5EF4-FFF2-40B4-BE49-F238E27FC236}">
                <a16:creationId xmlns:a16="http://schemas.microsoft.com/office/drawing/2014/main" id="{02A1A059-6770-754D-948C-7F6EED3D2014}"/>
              </a:ext>
            </a:extLst>
          </p:cNvPr>
          <p:cNvCxnSpPr>
            <a:cxnSpLocks/>
          </p:cNvCxnSpPr>
          <p:nvPr/>
        </p:nvCxnSpPr>
        <p:spPr>
          <a:xfrm>
            <a:off x="7614744" y="3815251"/>
            <a:ext cx="0" cy="2756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圆角矩形 2">
                <a:extLst>
                  <a:ext uri="{FF2B5EF4-FFF2-40B4-BE49-F238E27FC236}">
                    <a16:creationId xmlns:a16="http://schemas.microsoft.com/office/drawing/2014/main" id="{8E354C55-7D94-6750-F9E1-4B12559A3FCC}"/>
                  </a:ext>
                </a:extLst>
              </p:cNvPr>
              <p:cNvSpPr/>
              <p:nvPr/>
            </p:nvSpPr>
            <p:spPr>
              <a:xfrm>
                <a:off x="3190240" y="5364479"/>
                <a:ext cx="5249567" cy="120177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dirty="0">
                    <a:solidFill>
                      <a:schemeClr val="tx1"/>
                    </a:solidFill>
                  </a:rPr>
                  <a:t>Cost grows linearly with the share size</a:t>
                </a:r>
              </a:p>
              <a:p>
                <a:pPr algn="ctr">
                  <a:lnSpc>
                    <a:spcPct val="150000"/>
                  </a:lnSpc>
                </a:pPr>
                <a:r>
                  <a:rPr kumimoji="1" lang="en-US" altLang="zh-CN" dirty="0">
                    <a:solidFill>
                      <a:schemeClr val="tx1"/>
                    </a:solidFill>
                  </a:rPr>
                  <a:t>For share size </a:t>
                </a:r>
                <a14:m>
                  <m:oMath xmlns:m="http://schemas.openxmlformats.org/officeDocument/2006/math">
                    <m:r>
                      <a:rPr kumimoji="1" lang="en-US" altLang="zh-CN" i="1" dirty="0" smtClean="0">
                        <a:solidFill>
                          <a:srgbClr val="FF0000"/>
                        </a:solidFill>
                        <a:latin typeface="Cambria Math" panose="02040503050406030204" pitchFamily="18" charset="0"/>
                      </a:rPr>
                      <m:t>ℓ</m:t>
                    </m:r>
                  </m:oMath>
                </a14:m>
                <a:r>
                  <a:rPr kumimoji="1" lang="en-US" altLang="zh-CN" dirty="0">
                    <a:solidFill>
                      <a:schemeClr val="tx1"/>
                    </a:solidFill>
                  </a:rPr>
                  <a:t> </a:t>
                </a:r>
                <a14:m>
                  <m:oMath xmlns:m="http://schemas.openxmlformats.org/officeDocument/2006/math">
                    <m:r>
                      <a:rPr kumimoji="1" lang="en-US" altLang="zh-CN" i="1" dirty="0" smtClean="0">
                        <a:solidFill>
                          <a:schemeClr val="tx1"/>
                        </a:solidFill>
                        <a:latin typeface="Cambria Math" panose="02040503050406030204" pitchFamily="18" charset="0"/>
                      </a:rPr>
                      <m:t>→</m:t>
                    </m:r>
                  </m:oMath>
                </a14:m>
                <a:r>
                  <a:rPr kumimoji="1" lang="en-US" altLang="zh-CN" dirty="0">
                    <a:solidFill>
                      <a:schemeClr val="tx1"/>
                    </a:solidFill>
                  </a:rPr>
                  <a:t> </a:t>
                </a:r>
                <a14:m>
                  <m:oMath xmlns:m="http://schemas.openxmlformats.org/officeDocument/2006/math">
                    <m:r>
                      <m:rPr>
                        <m:sty m:val="p"/>
                      </m:rPr>
                      <a:rPr kumimoji="1" lang="en-US" altLang="zh-CN" i="0" dirty="0" smtClean="0">
                        <a:solidFill>
                          <a:schemeClr val="tx1"/>
                        </a:solidFill>
                        <a:latin typeface="Cambria Math" panose="02040503050406030204" pitchFamily="18" charset="0"/>
                      </a:rPr>
                      <m:t>O</m:t>
                    </m:r>
                    <m:r>
                      <a:rPr kumimoji="1" lang="en-US" altLang="zh-CN" i="1" dirty="0" smtClean="0">
                        <a:solidFill>
                          <a:schemeClr val="tx1"/>
                        </a:solidFill>
                        <a:latin typeface="Cambria Math" panose="02040503050406030204" pitchFamily="18" charset="0"/>
                      </a:rPr>
                      <m:t>(</m:t>
                    </m:r>
                    <m:r>
                      <a:rPr kumimoji="1" lang="en-US" altLang="zh-CN" i="1" dirty="0" smtClean="0">
                        <a:solidFill>
                          <a:schemeClr val="tx1"/>
                        </a:solidFill>
                        <a:latin typeface="Cambria Math" panose="02040503050406030204" pitchFamily="18" charset="0"/>
                      </a:rPr>
                      <m:t>𝑛</m:t>
                    </m:r>
                    <m:r>
                      <a:rPr kumimoji="1" lang="en-US" altLang="zh-CN" i="1" dirty="0" smtClean="0">
                        <a:solidFill>
                          <a:schemeClr val="tx1"/>
                        </a:solidFill>
                        <a:latin typeface="Cambria Math" panose="02040503050406030204" pitchFamily="18" charset="0"/>
                      </a:rPr>
                      <m:t>⋅ℓ)</m:t>
                    </m:r>
                  </m:oMath>
                </a14:m>
                <a:r>
                  <a:rPr kumimoji="1" lang="en-US" altLang="zh-CN" dirty="0">
                    <a:solidFill>
                      <a:schemeClr val="tx1"/>
                    </a:solidFill>
                  </a:rPr>
                  <a:t> elements</a:t>
                </a:r>
                <a:endParaRPr kumimoji="1" lang="zh-CN" altLang="en-US" dirty="0">
                  <a:solidFill>
                    <a:schemeClr val="tx1"/>
                  </a:solidFill>
                </a:endParaRPr>
              </a:p>
            </p:txBody>
          </p:sp>
        </mc:Choice>
        <mc:Fallback xmlns="">
          <p:sp>
            <p:nvSpPr>
              <p:cNvPr id="3" name="圆角矩形 2">
                <a:extLst>
                  <a:ext uri="{FF2B5EF4-FFF2-40B4-BE49-F238E27FC236}">
                    <a16:creationId xmlns:a16="http://schemas.microsoft.com/office/drawing/2014/main" id="{8E354C55-7D94-6750-F9E1-4B12559A3FCC}"/>
                  </a:ext>
                </a:extLst>
              </p:cNvPr>
              <p:cNvSpPr>
                <a:spLocks noRot="1" noChangeAspect="1" noMove="1" noResize="1" noEditPoints="1" noAdjustHandles="1" noChangeArrowheads="1" noChangeShapeType="1" noTextEdit="1"/>
              </p:cNvSpPr>
              <p:nvPr/>
            </p:nvSpPr>
            <p:spPr>
              <a:xfrm>
                <a:off x="3190240" y="5364479"/>
                <a:ext cx="5249567" cy="1201771"/>
              </a:xfrm>
              <a:prstGeom prst="round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6479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Our Result</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27</a:t>
            </a:fld>
            <a:endParaRPr kumimoji="1" lang="zh-CN" altLang="en-US" dirty="0"/>
          </a:p>
        </p:txBody>
      </p:sp>
      <p:sp>
        <p:nvSpPr>
          <p:cNvPr id="28" name="内容占位符 2">
            <a:extLst>
              <a:ext uri="{FF2B5EF4-FFF2-40B4-BE49-F238E27FC236}">
                <a16:creationId xmlns:a16="http://schemas.microsoft.com/office/drawing/2014/main" id="{8D3D6482-ED40-D44D-A019-A7A179584F17}"/>
              </a:ext>
            </a:extLst>
          </p:cNvPr>
          <p:cNvSpPr>
            <a:spLocks noGrp="1"/>
          </p:cNvSpPr>
          <p:nvPr>
            <p:ph idx="1"/>
          </p:nvPr>
        </p:nvSpPr>
        <p:spPr>
          <a:xfrm>
            <a:off x="838200" y="1825623"/>
            <a:ext cx="10515600" cy="4320343"/>
          </a:xfrm>
        </p:spPr>
        <p:txBody>
          <a:bodyPr>
            <a:normAutofit/>
          </a:bodyPr>
          <a:lstStyle/>
          <a:p>
            <a:pPr>
              <a:lnSpc>
                <a:spcPct val="150000"/>
              </a:lnSpc>
            </a:pPr>
            <a:r>
              <a:rPr kumimoji="1" lang="en-US" altLang="zh-CN" sz="2400" dirty="0">
                <a:latin typeface="Arial" panose="020B0604020202020204" pitchFamily="34" charset="0"/>
                <a:cs typeface="Arial" panose="020B0604020202020204" pitchFamily="34" charset="0"/>
              </a:rPr>
              <a:t>A Unified Approach for Sharing Transformation</a:t>
            </a:r>
          </a:p>
          <a:p>
            <a:pPr lvl="1">
              <a:lnSpc>
                <a:spcPct val="150000"/>
              </a:lnSpc>
            </a:pPr>
            <a:r>
              <a:rPr kumimoji="1" lang="en-US" altLang="zh-CN" sz="2000" dirty="0">
                <a:latin typeface="Arial" panose="020B0604020202020204" pitchFamily="34" charset="0"/>
                <a:cs typeface="Arial" panose="020B0604020202020204" pitchFamily="34" charset="0"/>
              </a:rPr>
              <a:t>Achieve </a:t>
            </a:r>
            <a:r>
              <a:rPr kumimoji="1" lang="en-US" altLang="zh-CN" sz="2000" dirty="0">
                <a:solidFill>
                  <a:srgbClr val="FF0000"/>
                </a:solidFill>
                <a:latin typeface="Arial" panose="020B0604020202020204" pitchFamily="34" charset="0"/>
                <a:cs typeface="Arial" panose="020B0604020202020204" pitchFamily="34" charset="0"/>
              </a:rPr>
              <a:t>linear </a:t>
            </a:r>
            <a:r>
              <a:rPr kumimoji="1" lang="en-US" altLang="zh-CN" sz="2000" dirty="0">
                <a:latin typeface="Arial" panose="020B0604020202020204" pitchFamily="34" charset="0"/>
                <a:cs typeface="Arial" panose="020B0604020202020204" pitchFamily="34" charset="0"/>
              </a:rPr>
              <a:t>communication complexity in the number of parties</a:t>
            </a:r>
          </a:p>
          <a:p>
            <a:pPr lvl="1">
              <a:lnSpc>
                <a:spcPct val="150000"/>
              </a:lnSpc>
            </a:pPr>
            <a:r>
              <a:rPr kumimoji="1" lang="en-US" altLang="zh-CN" sz="2000" dirty="0">
                <a:latin typeface="Arial" panose="020B0604020202020204" pitchFamily="34" charset="0"/>
                <a:cs typeface="Arial" panose="020B0604020202020204" pitchFamily="34" charset="0"/>
              </a:rPr>
              <a:t>Work for </a:t>
            </a:r>
            <a:r>
              <a:rPr kumimoji="1" lang="en-US" altLang="zh-CN" sz="2000" dirty="0">
                <a:solidFill>
                  <a:srgbClr val="FF0000"/>
                </a:solidFill>
                <a:latin typeface="Arial" panose="020B0604020202020204" pitchFamily="34" charset="0"/>
                <a:cs typeface="Arial" panose="020B0604020202020204" pitchFamily="34" charset="0"/>
              </a:rPr>
              <a:t>all</a:t>
            </a:r>
            <a:r>
              <a:rPr kumimoji="1" lang="en-US" altLang="zh-CN" sz="2000" dirty="0">
                <a:latin typeface="Arial" panose="020B0604020202020204" pitchFamily="34" charset="0"/>
                <a:cs typeface="Arial" panose="020B0604020202020204" pitchFamily="34" charset="0"/>
              </a:rPr>
              <a:t> sharing transformations</a:t>
            </a:r>
          </a:p>
          <a:p>
            <a:pPr lvl="1">
              <a:lnSpc>
                <a:spcPct val="150000"/>
              </a:lnSpc>
            </a:pPr>
            <a:r>
              <a:rPr kumimoji="1" lang="en-US" altLang="zh-CN" sz="2000" dirty="0">
                <a:latin typeface="Arial" panose="020B0604020202020204" pitchFamily="34" charset="0"/>
                <a:cs typeface="Arial" panose="020B0604020202020204" pitchFamily="34" charset="0"/>
              </a:rPr>
              <a:t>Linear cost can be achieved for </a:t>
            </a:r>
            <a:r>
              <a:rPr kumimoji="1" lang="en-US" altLang="zh-CN" sz="2000" dirty="0">
                <a:solidFill>
                  <a:srgbClr val="FF0000"/>
                </a:solidFill>
                <a:latin typeface="Arial" panose="020B0604020202020204" pitchFamily="34" charset="0"/>
                <a:cs typeface="Arial" panose="020B0604020202020204" pitchFamily="34" charset="0"/>
              </a:rPr>
              <a:t>different</a:t>
            </a:r>
            <a:r>
              <a:rPr kumimoji="1" lang="en-US" altLang="zh-CN" sz="2000" dirty="0">
                <a:latin typeface="Arial" panose="020B0604020202020204" pitchFamily="34" charset="0"/>
                <a:cs typeface="Arial" panose="020B0604020202020204" pitchFamily="34" charset="0"/>
              </a:rPr>
              <a:t> sharing transformations</a:t>
            </a:r>
          </a:p>
          <a:p>
            <a:pPr>
              <a:lnSpc>
                <a:spcPct val="150000"/>
              </a:lnSpc>
            </a:pPr>
            <a:endParaRPr kumimoji="1" lang="en-US" altLang="zh-CN" sz="2400" dirty="0">
              <a:latin typeface="Arial" panose="020B0604020202020204" pitchFamily="34" charset="0"/>
              <a:cs typeface="Arial" panose="020B0604020202020204" pitchFamily="34" charset="0"/>
            </a:endParaRPr>
          </a:p>
          <a:p>
            <a:pPr>
              <a:lnSpc>
                <a:spcPct val="150000"/>
              </a:lnSpc>
            </a:pPr>
            <a:r>
              <a:rPr kumimoji="1" lang="en-US" altLang="zh-CN" sz="2400" dirty="0">
                <a:latin typeface="Arial" panose="020B0604020202020204" pitchFamily="34" charset="0"/>
                <a:cs typeface="Arial" panose="020B0604020202020204" pitchFamily="34" charset="0"/>
              </a:rPr>
              <a:t>Enable A </a:t>
            </a:r>
            <a:r>
              <a:rPr kumimoji="1" lang="en-US" altLang="zh-CN" sz="2400" b="1" dirty="0">
                <a:solidFill>
                  <a:srgbClr val="00B050"/>
                </a:solidFill>
                <a:latin typeface="Arial" panose="020B0604020202020204" pitchFamily="34" charset="0"/>
                <a:cs typeface="Arial" panose="020B0604020202020204" pitchFamily="34" charset="0"/>
              </a:rPr>
              <a:t>New Approach</a:t>
            </a:r>
            <a:r>
              <a:rPr kumimoji="1" lang="en-US" altLang="zh-CN" sz="2400" dirty="0">
                <a:latin typeface="Arial" panose="020B0604020202020204" pitchFamily="34" charset="0"/>
                <a:cs typeface="Arial" panose="020B0604020202020204" pitchFamily="34" charset="0"/>
              </a:rPr>
              <a:t> for MPC with Sub-optimal Corruption Threshold</a:t>
            </a:r>
          </a:p>
          <a:p>
            <a:pPr>
              <a:lnSpc>
                <a:spcPct val="150000"/>
              </a:lnSpc>
            </a:pPr>
            <a:endParaRPr kumimoji="1" lang="en-US"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729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Sketch of Our Approach</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28</a:t>
            </a:fld>
            <a:endParaRPr kumimoji="1" lang="zh-CN" altLang="en-US" dirty="0"/>
          </a:p>
        </p:txBody>
      </p:sp>
      <mc:AlternateContent xmlns:mc="http://schemas.openxmlformats.org/markup-compatibility/2006" xmlns:a14="http://schemas.microsoft.com/office/drawing/2010/main">
        <mc:Choice Requires="a14">
          <p:graphicFrame>
            <p:nvGraphicFramePr>
              <p:cNvPr id="7" name="表格 7">
                <a:extLst>
                  <a:ext uri="{FF2B5EF4-FFF2-40B4-BE49-F238E27FC236}">
                    <a16:creationId xmlns:a16="http://schemas.microsoft.com/office/drawing/2014/main" id="{D947C563-CD6C-78D5-244A-1A45886C2ADC}"/>
                  </a:ext>
                </a:extLst>
              </p:cNvPr>
              <p:cNvGraphicFramePr>
                <a:graphicFrameLocks noGrp="1"/>
              </p:cNvGraphicFramePr>
              <p:nvPr>
                <p:extLst>
                  <p:ext uri="{D42A27DB-BD31-4B8C-83A1-F6EECF244321}">
                    <p14:modId xmlns:p14="http://schemas.microsoft.com/office/powerpoint/2010/main" val="3877772222"/>
                  </p:ext>
                </p:extLst>
              </p:nvPr>
            </p:nvGraphicFramePr>
            <p:xfrm>
              <a:off x="1263503" y="2530364"/>
              <a:ext cx="2620771" cy="1371600"/>
            </p:xfrm>
            <a:graphic>
              <a:graphicData uri="http://schemas.openxmlformats.org/drawingml/2006/table">
                <a:tbl>
                  <a:tblPr firstRow="1" bandRow="1">
                    <a:tableStyleId>{5C22544A-7EE6-4342-B048-85BDC9FD1C3A}</a:tableStyleId>
                  </a:tblPr>
                  <a:tblGrid>
                    <a:gridCol w="1014158">
                      <a:extLst>
                        <a:ext uri="{9D8B030D-6E8A-4147-A177-3AD203B41FA5}">
                          <a16:colId xmlns:a16="http://schemas.microsoft.com/office/drawing/2014/main" val="1610608363"/>
                        </a:ext>
                      </a:extLst>
                    </a:gridCol>
                    <a:gridCol w="530542">
                      <a:extLst>
                        <a:ext uri="{9D8B030D-6E8A-4147-A177-3AD203B41FA5}">
                          <a16:colId xmlns:a16="http://schemas.microsoft.com/office/drawing/2014/main" val="1068243696"/>
                        </a:ext>
                      </a:extLst>
                    </a:gridCol>
                    <a:gridCol w="1076071">
                      <a:extLst>
                        <a:ext uri="{9D8B030D-6E8A-4147-A177-3AD203B41FA5}">
                          <a16:colId xmlns:a16="http://schemas.microsoft.com/office/drawing/2014/main" val="28256761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𝑿</m:t>
                                </m:r>
                                <m:r>
                                  <a:rPr lang="en-US" altLang="zh-CN" sz="2400" b="1" i="1" smtClean="0">
                                    <a:solidFill>
                                      <a:srgbClr val="FF0000"/>
                                    </a:solidFill>
                                    <a:latin typeface="Cambria Math" panose="02040503050406030204" pitchFamily="18" charset="0"/>
                                  </a:rPr>
                                  <m:t>∈</m:t>
                                </m:r>
                                <m:r>
                                  <a:rPr lang="en-US" altLang="zh-CN" sz="2400" b="1" i="0" smtClean="0">
                                    <a:solidFill>
                                      <a:srgbClr val="FF0000"/>
                                    </a:solidFill>
                                    <a:latin typeface="Cambria Math" panose="02040503050406030204" pitchFamily="18" charset="0"/>
                                  </a:rPr>
                                  <m:t>𝚺</m:t>
                                </m:r>
                              </m:oMath>
                            </m:oMathPara>
                          </a14:m>
                          <a:endParaRPr lang="en-US" altLang="zh-CN"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𝒀</m:t>
                                </m:r>
                                <m:r>
                                  <a:rPr lang="en-US" altLang="zh-CN" sz="2400" b="1" i="1" smtClean="0">
                                    <a:solidFill>
                                      <a:srgbClr val="FF0000"/>
                                    </a:solidFill>
                                    <a:latin typeface="Cambria Math" panose="02040503050406030204" pitchFamily="18" charset="0"/>
                                  </a:rPr>
                                  <m:t>∈</m:t>
                                </m:r>
                                <m:r>
                                  <a:rPr lang="en-US" altLang="zh-CN" sz="2400" b="1" i="0" smtClean="0">
                                    <a:solidFill>
                                      <a:srgbClr val="FF0000"/>
                                    </a:solidFill>
                                    <a:latin typeface="Cambria Math" panose="02040503050406030204" pitchFamily="18" charset="0"/>
                                  </a:rPr>
                                  <m:t>𝚺</m:t>
                                </m:r>
                                <m:r>
                                  <a:rPr lang="en-US" altLang="zh-CN" sz="2400" b="1" i="0" smtClean="0">
                                    <a:solidFill>
                                      <a:srgbClr val="FF0000"/>
                                    </a:solidFill>
                                    <a:latin typeface="Cambria Math" panose="02040503050406030204" pitchFamily="18" charset="0"/>
                                  </a:rPr>
                                  <m:t>′</m:t>
                                </m:r>
                              </m:oMath>
                            </m:oMathPara>
                          </a14:m>
                          <a:endParaRPr lang="zh-CN" alt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3661632"/>
                      </a:ext>
                    </a:extLst>
                  </a:tr>
                  <a:tr h="37084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𝑠</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𝑓</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𝑠</m:t>
                                </m:r>
                                <m:r>
                                  <a:rPr lang="en-US" altLang="zh-CN" sz="2400" b="0" i="1" smtClean="0">
                                    <a:solidFill>
                                      <a:srgbClr val="FF0000"/>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40568274"/>
                      </a:ext>
                    </a:extLst>
                  </a:tr>
                </a:tbl>
              </a:graphicData>
            </a:graphic>
          </p:graphicFrame>
        </mc:Choice>
        <mc:Fallback xmlns="">
          <p:graphicFrame>
            <p:nvGraphicFramePr>
              <p:cNvPr id="7" name="表格 7">
                <a:extLst>
                  <a:ext uri="{FF2B5EF4-FFF2-40B4-BE49-F238E27FC236}">
                    <a16:creationId xmlns:a16="http://schemas.microsoft.com/office/drawing/2014/main" id="{D947C563-CD6C-78D5-244A-1A45886C2ADC}"/>
                  </a:ext>
                </a:extLst>
              </p:cNvPr>
              <p:cNvGraphicFramePr>
                <a:graphicFrameLocks noGrp="1"/>
              </p:cNvGraphicFramePr>
              <p:nvPr>
                <p:extLst>
                  <p:ext uri="{D42A27DB-BD31-4B8C-83A1-F6EECF244321}">
                    <p14:modId xmlns:p14="http://schemas.microsoft.com/office/powerpoint/2010/main" val="3877772222"/>
                  </p:ext>
                </p:extLst>
              </p:nvPr>
            </p:nvGraphicFramePr>
            <p:xfrm>
              <a:off x="1263503" y="2530364"/>
              <a:ext cx="2620771" cy="1371600"/>
            </p:xfrm>
            <a:graphic>
              <a:graphicData uri="http://schemas.openxmlformats.org/drawingml/2006/table">
                <a:tbl>
                  <a:tblPr firstRow="1" bandRow="1">
                    <a:tableStyleId>{5C22544A-7EE6-4342-B048-85BDC9FD1C3A}</a:tableStyleId>
                  </a:tblPr>
                  <a:tblGrid>
                    <a:gridCol w="1014158">
                      <a:extLst>
                        <a:ext uri="{9D8B030D-6E8A-4147-A177-3AD203B41FA5}">
                          <a16:colId xmlns:a16="http://schemas.microsoft.com/office/drawing/2014/main" val="1610608363"/>
                        </a:ext>
                      </a:extLst>
                    </a:gridCol>
                    <a:gridCol w="530542">
                      <a:extLst>
                        <a:ext uri="{9D8B030D-6E8A-4147-A177-3AD203B41FA5}">
                          <a16:colId xmlns:a16="http://schemas.microsoft.com/office/drawing/2014/main" val="1068243696"/>
                        </a:ext>
                      </a:extLst>
                    </a:gridCol>
                    <a:gridCol w="1076071">
                      <a:extLst>
                        <a:ext uri="{9D8B030D-6E8A-4147-A177-3AD203B41FA5}">
                          <a16:colId xmlns:a16="http://schemas.microsoft.com/office/drawing/2014/main" val="2825676107"/>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160000" b="-2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90476" r="-204762" b="-2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43529" r="-1176" b="-219444"/>
                          </a:stretch>
                        </a:blipFill>
                      </a:tcPr>
                    </a:tc>
                    <a:extLst>
                      <a:ext uri="{0D108BD9-81ED-4DB2-BD59-A6C34878D82A}">
                        <a16:rowId xmlns:a16="http://schemas.microsoft.com/office/drawing/2014/main" val="2013661632"/>
                      </a:ext>
                    </a:extLst>
                  </a:tr>
                  <a:tr h="45720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t="-202778" r="-160000" b="-16667"/>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90476" t="-202778" r="-204762" b="-16667"/>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43529" t="-202778" r="-1176" b="-16667"/>
                          </a:stretch>
                        </a:blipFill>
                      </a:tcPr>
                    </a:tc>
                    <a:extLst>
                      <a:ext uri="{0D108BD9-81ED-4DB2-BD59-A6C34878D82A}">
                        <a16:rowId xmlns:a16="http://schemas.microsoft.com/office/drawing/2014/main" val="2640568274"/>
                      </a:ext>
                    </a:extLst>
                  </a:tr>
                </a:tbl>
              </a:graphicData>
            </a:graphic>
          </p:graphicFrame>
        </mc:Fallback>
      </mc:AlternateContent>
      <p:sp>
        <p:nvSpPr>
          <p:cNvPr id="8" name="矩形 7">
            <a:extLst>
              <a:ext uri="{FF2B5EF4-FFF2-40B4-BE49-F238E27FC236}">
                <a16:creationId xmlns:a16="http://schemas.microsoft.com/office/drawing/2014/main" id="{BAA386B7-D5DC-6B3B-FF07-FDD9AB56AAB6}"/>
              </a:ext>
            </a:extLst>
          </p:cNvPr>
          <p:cNvSpPr/>
          <p:nvPr/>
        </p:nvSpPr>
        <p:spPr>
          <a:xfrm>
            <a:off x="377672" y="1939159"/>
            <a:ext cx="4288220" cy="20505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Sharing Transformation</a:t>
            </a:r>
            <a:endParaRPr kumimoji="1" lang="zh-CN" altLang="en-US" sz="2400" dirty="0">
              <a:solidFill>
                <a:schemeClr val="tx1"/>
              </a:solidFill>
            </a:endParaRPr>
          </a:p>
        </p:txBody>
      </p:sp>
      <p:cxnSp>
        <p:nvCxnSpPr>
          <p:cNvPr id="9" name="直线箭头连接符 8">
            <a:extLst>
              <a:ext uri="{FF2B5EF4-FFF2-40B4-BE49-F238E27FC236}">
                <a16:creationId xmlns:a16="http://schemas.microsoft.com/office/drawing/2014/main" id="{12FE24C5-A385-6CB8-9ECB-73F3E4CCA7FE}"/>
              </a:ext>
            </a:extLst>
          </p:cNvPr>
          <p:cNvCxnSpPr/>
          <p:nvPr/>
        </p:nvCxnSpPr>
        <p:spPr>
          <a:xfrm>
            <a:off x="1768215" y="3016721"/>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DDD5A38C-9864-D3F7-A37C-E670DD1F4565}"/>
              </a:ext>
            </a:extLst>
          </p:cNvPr>
          <p:cNvCxnSpPr/>
          <p:nvPr/>
        </p:nvCxnSpPr>
        <p:spPr>
          <a:xfrm>
            <a:off x="3333993" y="3016721"/>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5DA1E804-1C9D-D43B-5DAF-8FB8734EFFC1}"/>
              </a:ext>
            </a:extLst>
          </p:cNvPr>
          <p:cNvSpPr/>
          <p:nvPr/>
        </p:nvSpPr>
        <p:spPr>
          <a:xfrm>
            <a:off x="7526108" y="1939159"/>
            <a:ext cx="4288220" cy="2050568"/>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en-US" altLang="zh-CN" sz="2400" dirty="0">
                <a:solidFill>
                  <a:schemeClr val="tx1"/>
                </a:solidFill>
              </a:rPr>
              <a:t>Prepare Random </a:t>
            </a:r>
            <a:r>
              <a:rPr kumimoji="1" lang="en-US" altLang="zh-CN" sz="2400" dirty="0" err="1">
                <a:solidFill>
                  <a:schemeClr val="tx1"/>
                </a:solidFill>
              </a:rPr>
              <a:t>Sharings</a:t>
            </a:r>
            <a:endParaRPr kumimoji="1" lang="zh-CN" altLang="en-US" sz="2400" dirty="0">
              <a:solidFill>
                <a:schemeClr val="tx1"/>
              </a:solidFill>
            </a:endParaRPr>
          </a:p>
        </p:txBody>
      </p:sp>
      <p:sp>
        <p:nvSpPr>
          <p:cNvPr id="15" name="右箭头 14">
            <a:extLst>
              <a:ext uri="{FF2B5EF4-FFF2-40B4-BE49-F238E27FC236}">
                <a16:creationId xmlns:a16="http://schemas.microsoft.com/office/drawing/2014/main" id="{0AA9F3E4-2401-1E57-C8E6-7399E44D0FEE}"/>
              </a:ext>
            </a:extLst>
          </p:cNvPr>
          <p:cNvSpPr/>
          <p:nvPr/>
        </p:nvSpPr>
        <p:spPr>
          <a:xfrm>
            <a:off x="5101158" y="2855198"/>
            <a:ext cx="1971040" cy="2184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DC8DBB90-91B1-F29B-E561-0324EA4FDEC7}"/>
              </a:ext>
            </a:extLst>
          </p:cNvPr>
          <p:cNvSpPr txBox="1"/>
          <p:nvPr/>
        </p:nvSpPr>
        <p:spPr>
          <a:xfrm>
            <a:off x="5524369" y="2299531"/>
            <a:ext cx="1143262" cy="461665"/>
          </a:xfrm>
          <a:prstGeom prst="rect">
            <a:avLst/>
          </a:prstGeom>
          <a:noFill/>
        </p:spPr>
        <p:txBody>
          <a:bodyPr wrap="none" rtlCol="0">
            <a:spAutoFit/>
          </a:bodyPr>
          <a:lstStyle/>
          <a:p>
            <a:r>
              <a:rPr kumimoji="1" lang="en-US" altLang="zh-CN" sz="2400" dirty="0"/>
              <a:t>[</a:t>
            </a:r>
            <a:r>
              <a:rPr kumimoji="1" lang="en-US" altLang="zh-CN" sz="2400" dirty="0">
                <a:solidFill>
                  <a:schemeClr val="accent1"/>
                </a:solidFill>
              </a:rPr>
              <a:t>DN07</a:t>
            </a:r>
            <a:r>
              <a:rPr kumimoji="1" lang="en-US" altLang="zh-CN" sz="2400" dirty="0"/>
              <a:t>]</a:t>
            </a:r>
            <a:endParaRPr kumimoji="1" lang="zh-CN" altLang="en-US" sz="2400" dirty="0"/>
          </a:p>
        </p:txBody>
      </p:sp>
      <p:sp>
        <p:nvSpPr>
          <p:cNvPr id="17" name="矩形 16">
            <a:extLst>
              <a:ext uri="{FF2B5EF4-FFF2-40B4-BE49-F238E27FC236}">
                <a16:creationId xmlns:a16="http://schemas.microsoft.com/office/drawing/2014/main" id="{4CA59FE4-F09C-5B91-55AD-EA2462346CCB}"/>
              </a:ext>
            </a:extLst>
          </p:cNvPr>
          <p:cNvSpPr/>
          <p:nvPr/>
        </p:nvSpPr>
        <p:spPr>
          <a:xfrm>
            <a:off x="3766645" y="5029439"/>
            <a:ext cx="4658710" cy="169203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rPr>
              <a:t>Prepare Random </a:t>
            </a:r>
            <a:r>
              <a:rPr kumimoji="1" lang="en-US" altLang="zh-CN" sz="2400" dirty="0" err="1">
                <a:solidFill>
                  <a:schemeClr val="tx1"/>
                </a:solidFill>
              </a:rPr>
              <a:t>Sharings</a:t>
            </a:r>
            <a:r>
              <a:rPr kumimoji="1" lang="en-US" altLang="zh-CN" sz="2400" dirty="0">
                <a:solidFill>
                  <a:schemeClr val="tx1"/>
                </a:solidFill>
              </a:rPr>
              <a:t> for Different SS Scheme</a:t>
            </a:r>
            <a:endParaRPr kumimoji="1" lang="zh-CN" altLang="en-US" sz="2400" dirty="0">
              <a:solidFill>
                <a:schemeClr val="tx1"/>
              </a:solidFill>
            </a:endParaRPr>
          </a:p>
        </p:txBody>
      </p:sp>
      <p:sp>
        <p:nvSpPr>
          <p:cNvPr id="18" name="右箭头 17">
            <a:extLst>
              <a:ext uri="{FF2B5EF4-FFF2-40B4-BE49-F238E27FC236}">
                <a16:creationId xmlns:a16="http://schemas.microsoft.com/office/drawing/2014/main" id="{5A66D65C-17C7-16C3-5982-9BDF4C2ABA95}"/>
              </a:ext>
            </a:extLst>
          </p:cNvPr>
          <p:cNvSpPr/>
          <p:nvPr/>
        </p:nvSpPr>
        <p:spPr>
          <a:xfrm rot="8857939">
            <a:off x="8497305" y="4472036"/>
            <a:ext cx="1135036" cy="2311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19" name="表格 7">
                <a:extLst>
                  <a:ext uri="{FF2B5EF4-FFF2-40B4-BE49-F238E27FC236}">
                    <a16:creationId xmlns:a16="http://schemas.microsoft.com/office/drawing/2014/main" id="{321D7296-91B4-83D3-E2BA-92B8B10A620B}"/>
                  </a:ext>
                </a:extLst>
              </p:cNvPr>
              <p:cNvGraphicFramePr>
                <a:graphicFrameLocks noGrp="1"/>
              </p:cNvGraphicFramePr>
              <p:nvPr>
                <p:extLst>
                  <p:ext uri="{D42A27DB-BD31-4B8C-83A1-F6EECF244321}">
                    <p14:modId xmlns:p14="http://schemas.microsoft.com/office/powerpoint/2010/main" val="3058708"/>
                  </p:ext>
                </p:extLst>
              </p:nvPr>
            </p:nvGraphicFramePr>
            <p:xfrm>
              <a:off x="8425355" y="2530364"/>
              <a:ext cx="2719196" cy="1371600"/>
            </p:xfrm>
            <a:graphic>
              <a:graphicData uri="http://schemas.openxmlformats.org/drawingml/2006/table">
                <a:tbl>
                  <a:tblPr firstRow="1" bandRow="1">
                    <a:tableStyleId>{5C22544A-7EE6-4342-B048-85BDC9FD1C3A}</a:tableStyleId>
                  </a:tblPr>
                  <a:tblGrid>
                    <a:gridCol w="1014158">
                      <a:extLst>
                        <a:ext uri="{9D8B030D-6E8A-4147-A177-3AD203B41FA5}">
                          <a16:colId xmlns:a16="http://schemas.microsoft.com/office/drawing/2014/main" val="1610608363"/>
                        </a:ext>
                      </a:extLst>
                    </a:gridCol>
                    <a:gridCol w="530542">
                      <a:extLst>
                        <a:ext uri="{9D8B030D-6E8A-4147-A177-3AD203B41FA5}">
                          <a16:colId xmlns:a16="http://schemas.microsoft.com/office/drawing/2014/main" val="1068243696"/>
                        </a:ext>
                      </a:extLst>
                    </a:gridCol>
                    <a:gridCol w="1174496">
                      <a:extLst>
                        <a:ext uri="{9D8B030D-6E8A-4147-A177-3AD203B41FA5}">
                          <a16:colId xmlns:a16="http://schemas.microsoft.com/office/drawing/2014/main" val="28256761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𝑹</m:t>
                                </m:r>
                                <m:r>
                                  <a:rPr lang="en-US" altLang="zh-CN" sz="2400" b="1" i="1" smtClean="0">
                                    <a:solidFill>
                                      <a:srgbClr val="FF0000"/>
                                    </a:solidFill>
                                    <a:latin typeface="Cambria Math" panose="02040503050406030204" pitchFamily="18" charset="0"/>
                                  </a:rPr>
                                  <m:t>∈</m:t>
                                </m:r>
                                <m:r>
                                  <a:rPr lang="en-US" altLang="zh-CN" sz="2400" b="1" i="0" smtClean="0">
                                    <a:solidFill>
                                      <a:srgbClr val="FF0000"/>
                                    </a:solidFill>
                                    <a:latin typeface="Cambria Math" panose="02040503050406030204" pitchFamily="18" charset="0"/>
                                  </a:rPr>
                                  <m:t>𝚺</m:t>
                                </m:r>
                              </m:oMath>
                            </m:oMathPara>
                          </a14:m>
                          <a:endParaRPr lang="en-US" altLang="zh-CN"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1" i="1" smtClean="0">
                                    <a:solidFill>
                                      <a:srgbClr val="FF0000"/>
                                    </a:solidFill>
                                    <a:latin typeface="Cambria Math" panose="02040503050406030204" pitchFamily="18" charset="0"/>
                                  </a:rPr>
                                  <m:t>𝑹</m:t>
                                </m:r>
                                <m:r>
                                  <a:rPr lang="en-US" altLang="zh-CN" sz="2400" b="1" i="1" smtClean="0">
                                    <a:solidFill>
                                      <a:srgbClr val="FF0000"/>
                                    </a:solidFill>
                                    <a:latin typeface="Cambria Math" panose="02040503050406030204" pitchFamily="18" charset="0"/>
                                  </a:rPr>
                                  <m:t>′∈</m:t>
                                </m:r>
                                <m:r>
                                  <a:rPr lang="en-US" altLang="zh-CN" sz="2400" b="1" i="0" smtClean="0">
                                    <a:solidFill>
                                      <a:srgbClr val="FF0000"/>
                                    </a:solidFill>
                                    <a:latin typeface="Cambria Math" panose="02040503050406030204" pitchFamily="18" charset="0"/>
                                  </a:rPr>
                                  <m:t>𝚺</m:t>
                                </m:r>
                                <m:r>
                                  <a:rPr lang="en-US" altLang="zh-CN" sz="2400" b="1" i="0" smtClean="0">
                                    <a:solidFill>
                                      <a:srgbClr val="FF0000"/>
                                    </a:solidFill>
                                    <a:latin typeface="Cambria Math" panose="02040503050406030204" pitchFamily="18" charset="0"/>
                                  </a:rPr>
                                  <m:t>′</m:t>
                                </m:r>
                              </m:oMath>
                            </m:oMathPara>
                          </a14:m>
                          <a:endParaRPr lang="zh-CN" alt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13661632"/>
                      </a:ext>
                    </a:extLst>
                  </a:tr>
                  <a:tr h="37084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𝑟</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𝑓</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𝑟</m:t>
                                </m:r>
                                <m:r>
                                  <a:rPr lang="en-US" altLang="zh-CN" sz="2400" b="0" i="1" smtClean="0">
                                    <a:solidFill>
                                      <a:srgbClr val="FF0000"/>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40568274"/>
                      </a:ext>
                    </a:extLst>
                  </a:tr>
                </a:tbl>
              </a:graphicData>
            </a:graphic>
          </p:graphicFrame>
        </mc:Choice>
        <mc:Fallback xmlns="">
          <p:graphicFrame>
            <p:nvGraphicFramePr>
              <p:cNvPr id="19" name="表格 7">
                <a:extLst>
                  <a:ext uri="{FF2B5EF4-FFF2-40B4-BE49-F238E27FC236}">
                    <a16:creationId xmlns:a16="http://schemas.microsoft.com/office/drawing/2014/main" id="{321D7296-91B4-83D3-E2BA-92B8B10A620B}"/>
                  </a:ext>
                </a:extLst>
              </p:cNvPr>
              <p:cNvGraphicFramePr>
                <a:graphicFrameLocks noGrp="1"/>
              </p:cNvGraphicFramePr>
              <p:nvPr>
                <p:extLst>
                  <p:ext uri="{D42A27DB-BD31-4B8C-83A1-F6EECF244321}">
                    <p14:modId xmlns:p14="http://schemas.microsoft.com/office/powerpoint/2010/main" val="3058708"/>
                  </p:ext>
                </p:extLst>
              </p:nvPr>
            </p:nvGraphicFramePr>
            <p:xfrm>
              <a:off x="8425355" y="2530364"/>
              <a:ext cx="2719196" cy="1371600"/>
            </p:xfrm>
            <a:graphic>
              <a:graphicData uri="http://schemas.openxmlformats.org/drawingml/2006/table">
                <a:tbl>
                  <a:tblPr firstRow="1" bandRow="1">
                    <a:tableStyleId>{5C22544A-7EE6-4342-B048-85BDC9FD1C3A}</a:tableStyleId>
                  </a:tblPr>
                  <a:tblGrid>
                    <a:gridCol w="1014158">
                      <a:extLst>
                        <a:ext uri="{9D8B030D-6E8A-4147-A177-3AD203B41FA5}">
                          <a16:colId xmlns:a16="http://schemas.microsoft.com/office/drawing/2014/main" val="1610608363"/>
                        </a:ext>
                      </a:extLst>
                    </a:gridCol>
                    <a:gridCol w="530542">
                      <a:extLst>
                        <a:ext uri="{9D8B030D-6E8A-4147-A177-3AD203B41FA5}">
                          <a16:colId xmlns:a16="http://schemas.microsoft.com/office/drawing/2014/main" val="1068243696"/>
                        </a:ext>
                      </a:extLst>
                    </a:gridCol>
                    <a:gridCol w="1174496">
                      <a:extLst>
                        <a:ext uri="{9D8B030D-6E8A-4147-A177-3AD203B41FA5}">
                          <a16:colId xmlns:a16="http://schemas.microsoft.com/office/drawing/2014/main" val="2825676107"/>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68750" b="-2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0476" r="-221429" b="-219444"/>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1183" b="-219444"/>
                          </a:stretch>
                        </a:blipFill>
                      </a:tcPr>
                    </a:tc>
                    <a:extLst>
                      <a:ext uri="{0D108BD9-81ED-4DB2-BD59-A6C34878D82A}">
                        <a16:rowId xmlns:a16="http://schemas.microsoft.com/office/drawing/2014/main" val="2013661632"/>
                      </a:ext>
                    </a:extLst>
                  </a:tr>
                  <a:tr h="457200">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17053507"/>
                      </a:ext>
                    </a:extLst>
                  </a:tr>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202778" r="-168750" b="-16667"/>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0476" t="-202778" r="-221429" b="-16667"/>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1183" t="-202778" b="-16667"/>
                          </a:stretch>
                        </a:blipFill>
                      </a:tcPr>
                    </a:tc>
                    <a:extLst>
                      <a:ext uri="{0D108BD9-81ED-4DB2-BD59-A6C34878D82A}">
                        <a16:rowId xmlns:a16="http://schemas.microsoft.com/office/drawing/2014/main" val="2640568274"/>
                      </a:ext>
                    </a:extLst>
                  </a:tr>
                </a:tbl>
              </a:graphicData>
            </a:graphic>
          </p:graphicFrame>
        </mc:Fallback>
      </mc:AlternateContent>
      <p:cxnSp>
        <p:nvCxnSpPr>
          <p:cNvPr id="20" name="直线箭头连接符 19">
            <a:extLst>
              <a:ext uri="{FF2B5EF4-FFF2-40B4-BE49-F238E27FC236}">
                <a16:creationId xmlns:a16="http://schemas.microsoft.com/office/drawing/2014/main" id="{C9EF01D8-3B90-E7F7-7C5E-590C13617D32}"/>
              </a:ext>
            </a:extLst>
          </p:cNvPr>
          <p:cNvCxnSpPr/>
          <p:nvPr/>
        </p:nvCxnSpPr>
        <p:spPr>
          <a:xfrm>
            <a:off x="8930067" y="3016721"/>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86C5DF0F-3DA8-C8C4-411E-A97184183471}"/>
              </a:ext>
            </a:extLst>
          </p:cNvPr>
          <p:cNvCxnSpPr/>
          <p:nvPr/>
        </p:nvCxnSpPr>
        <p:spPr>
          <a:xfrm>
            <a:off x="10495845" y="3016721"/>
            <a:ext cx="0" cy="4122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94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Sketch of Our Approach</a:t>
            </a:r>
            <a:endParaRPr kumimoji="1" lang="zh-CN" altLang="en-US" dirty="0">
              <a:ln w="19050">
                <a:solidFill>
                  <a:schemeClr val="accent1"/>
                </a:solidFill>
              </a:ln>
              <a:solidFill>
                <a:schemeClr val="accent1">
                  <a:lumMod val="75000"/>
                </a:schemeClr>
              </a:solidFill>
            </a:endParaRPr>
          </a:p>
        </p:txBody>
      </p:sp>
      <p:sp>
        <p:nvSpPr>
          <p:cNvPr id="46" name="Slide Number Placeholder 3">
            <a:extLst>
              <a:ext uri="{FF2B5EF4-FFF2-40B4-BE49-F238E27FC236}">
                <a16:creationId xmlns:a16="http://schemas.microsoft.com/office/drawing/2014/main" id="{82A50B4C-B068-A74B-894F-A79E128260A6}"/>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29</a:t>
            </a:fld>
            <a:endParaRPr kumimoji="1" lang="zh-CN" altLang="en-US" dirty="0"/>
          </a:p>
        </p:txBody>
      </p:sp>
      <p:sp>
        <p:nvSpPr>
          <p:cNvPr id="12" name="矩形 11">
            <a:extLst>
              <a:ext uri="{FF2B5EF4-FFF2-40B4-BE49-F238E27FC236}">
                <a16:creationId xmlns:a16="http://schemas.microsoft.com/office/drawing/2014/main" id="{5DA1E804-1C9D-D43B-5DAF-8FB8734EFFC1}"/>
              </a:ext>
            </a:extLst>
          </p:cNvPr>
          <p:cNvSpPr/>
          <p:nvPr/>
        </p:nvSpPr>
        <p:spPr>
          <a:xfrm>
            <a:off x="420052" y="4615678"/>
            <a:ext cx="4288220" cy="169203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rPr>
              <a:t>View the Sampling Process as a </a:t>
            </a:r>
            <a:r>
              <a:rPr kumimoji="1" lang="en-US" altLang="zh-CN" sz="2400" i="1" dirty="0">
                <a:solidFill>
                  <a:srgbClr val="FF0000"/>
                </a:solidFill>
              </a:rPr>
              <a:t>Linear</a:t>
            </a:r>
            <a:r>
              <a:rPr kumimoji="1" lang="en-US" altLang="zh-CN" sz="2400" dirty="0">
                <a:solidFill>
                  <a:schemeClr val="tx1"/>
                </a:solidFill>
              </a:rPr>
              <a:t> Circuit</a:t>
            </a:r>
            <a:endParaRPr kumimoji="1" lang="zh-CN" altLang="en-US" sz="2400" dirty="0">
              <a:solidFill>
                <a:schemeClr val="tx1"/>
              </a:solidFill>
            </a:endParaRPr>
          </a:p>
        </p:txBody>
      </p:sp>
      <p:sp>
        <p:nvSpPr>
          <p:cNvPr id="17" name="矩形 16">
            <a:extLst>
              <a:ext uri="{FF2B5EF4-FFF2-40B4-BE49-F238E27FC236}">
                <a16:creationId xmlns:a16="http://schemas.microsoft.com/office/drawing/2014/main" id="{4CA59FE4-F09C-5B91-55AD-EA2462346CCB}"/>
              </a:ext>
            </a:extLst>
          </p:cNvPr>
          <p:cNvSpPr/>
          <p:nvPr/>
        </p:nvSpPr>
        <p:spPr>
          <a:xfrm>
            <a:off x="3766645" y="1939159"/>
            <a:ext cx="4658710" cy="169203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rPr>
              <a:t>Prepare Random </a:t>
            </a:r>
            <a:r>
              <a:rPr kumimoji="1" lang="en-US" altLang="zh-CN" sz="2400" dirty="0" err="1">
                <a:solidFill>
                  <a:schemeClr val="tx1"/>
                </a:solidFill>
              </a:rPr>
              <a:t>Sharings</a:t>
            </a:r>
            <a:r>
              <a:rPr kumimoji="1" lang="en-US" altLang="zh-CN" sz="2400" dirty="0">
                <a:solidFill>
                  <a:schemeClr val="tx1"/>
                </a:solidFill>
              </a:rPr>
              <a:t> for Different SS Scheme</a:t>
            </a:r>
            <a:endParaRPr kumimoji="1" lang="zh-CN" altLang="en-US" sz="2400" dirty="0">
              <a:solidFill>
                <a:schemeClr val="tx1"/>
              </a:solidFill>
            </a:endParaRPr>
          </a:p>
        </p:txBody>
      </p:sp>
      <p:sp>
        <p:nvSpPr>
          <p:cNvPr id="18" name="右箭头 17">
            <a:extLst>
              <a:ext uri="{FF2B5EF4-FFF2-40B4-BE49-F238E27FC236}">
                <a16:creationId xmlns:a16="http://schemas.microsoft.com/office/drawing/2014/main" id="{5A66D65C-17C7-16C3-5982-9BDF4C2ABA95}"/>
              </a:ext>
            </a:extLst>
          </p:cNvPr>
          <p:cNvSpPr/>
          <p:nvPr/>
        </p:nvSpPr>
        <p:spPr>
          <a:xfrm rot="7898999">
            <a:off x="2534505" y="3932195"/>
            <a:ext cx="1135036" cy="2311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 name="右箭头 3">
            <a:extLst>
              <a:ext uri="{FF2B5EF4-FFF2-40B4-BE49-F238E27FC236}">
                <a16:creationId xmlns:a16="http://schemas.microsoft.com/office/drawing/2014/main" id="{5022022F-3A0B-8584-4206-7D58CD682A92}"/>
              </a:ext>
            </a:extLst>
          </p:cNvPr>
          <p:cNvSpPr/>
          <p:nvPr/>
        </p:nvSpPr>
        <p:spPr>
          <a:xfrm>
            <a:off x="5110480" y="5352452"/>
            <a:ext cx="1971040" cy="2184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AFB85BC7-BF90-4674-71A6-36EC92BB7017}"/>
              </a:ext>
            </a:extLst>
          </p:cNvPr>
          <p:cNvSpPr/>
          <p:nvPr/>
        </p:nvSpPr>
        <p:spPr>
          <a:xfrm>
            <a:off x="7483728" y="4386066"/>
            <a:ext cx="4288220" cy="187719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rPr>
              <a:t>Use </a:t>
            </a:r>
            <a:r>
              <a:rPr kumimoji="1" lang="en-US" altLang="zh-CN" sz="2400" i="1" dirty="0">
                <a:solidFill>
                  <a:srgbClr val="FF0000"/>
                </a:solidFill>
              </a:rPr>
              <a:t>Packed SS</a:t>
            </a:r>
            <a:r>
              <a:rPr kumimoji="1" lang="en-US" altLang="zh-CN" sz="2400" dirty="0">
                <a:solidFill>
                  <a:srgbClr val="FF0000"/>
                </a:solidFill>
              </a:rPr>
              <a:t> </a:t>
            </a:r>
            <a:r>
              <a:rPr kumimoji="1" lang="en-US" altLang="zh-CN" sz="2400" dirty="0">
                <a:solidFill>
                  <a:schemeClr val="tx1"/>
                </a:solidFill>
              </a:rPr>
              <a:t>to </a:t>
            </a:r>
          </a:p>
          <a:p>
            <a:pPr algn="ctr">
              <a:lnSpc>
                <a:spcPct val="150000"/>
              </a:lnSpc>
            </a:pPr>
            <a:r>
              <a:rPr kumimoji="1" lang="en-US" altLang="zh-CN" sz="2400" dirty="0">
                <a:solidFill>
                  <a:schemeClr val="tx1"/>
                </a:solidFill>
              </a:rPr>
              <a:t>Evaluate a Batch of </a:t>
            </a:r>
          </a:p>
          <a:p>
            <a:pPr algn="ctr">
              <a:lnSpc>
                <a:spcPct val="150000"/>
              </a:lnSpc>
            </a:pPr>
            <a:r>
              <a:rPr kumimoji="1" lang="en-US" altLang="zh-CN" sz="2400" i="1" dirty="0">
                <a:solidFill>
                  <a:srgbClr val="FF0000"/>
                </a:solidFill>
              </a:rPr>
              <a:t>Linear</a:t>
            </a:r>
            <a:r>
              <a:rPr kumimoji="1" lang="en-US" altLang="zh-CN" sz="2400" dirty="0">
                <a:solidFill>
                  <a:schemeClr val="tx1"/>
                </a:solidFill>
              </a:rPr>
              <a:t> Circuits in Parallel</a:t>
            </a:r>
            <a:endParaRPr kumimoji="1" lang="zh-CN" altLang="en-US" sz="2400" dirty="0">
              <a:solidFill>
                <a:schemeClr val="tx1"/>
              </a:solidFill>
            </a:endParaRPr>
          </a:p>
        </p:txBody>
      </p:sp>
    </p:spTree>
    <p:extLst>
      <p:ext uri="{BB962C8B-B14F-4D97-AF65-F5344CB8AC3E}">
        <p14:creationId xmlns:p14="http://schemas.microsoft.com/office/powerpoint/2010/main" val="123915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Settings</a:t>
            </a:r>
            <a:endParaRPr kumimoji="1" lang="zh-CN" altLang="en-US" dirty="0">
              <a:ln w="19050">
                <a:solidFill>
                  <a:schemeClr val="accent1"/>
                </a:solidFill>
              </a:ln>
              <a:solidFill>
                <a:schemeClr val="accent1">
                  <a:lumMod val="75000"/>
                </a:schemeClr>
              </a:solidFill>
            </a:endParaRPr>
          </a:p>
        </p:txBody>
      </p:sp>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3</a:t>
            </a:fld>
            <a:endParaRPr kumimoji="1" lang="zh-CN" altLang="en-US"/>
          </a:p>
        </p:txBody>
      </p:sp>
      <p:cxnSp>
        <p:nvCxnSpPr>
          <p:cNvPr id="23" name="Straight Connector 22">
            <a:extLst>
              <a:ext uri="{FF2B5EF4-FFF2-40B4-BE49-F238E27FC236}">
                <a16:creationId xmlns:a16="http://schemas.microsoft.com/office/drawing/2014/main" id="{DFB17E8F-AE09-D847-86BD-75BA9A8B89FB}"/>
              </a:ext>
            </a:extLst>
          </p:cNvPr>
          <p:cNvCxnSpPr>
            <a:cxnSpLocks/>
          </p:cNvCxnSpPr>
          <p:nvPr/>
        </p:nvCxnSpPr>
        <p:spPr>
          <a:xfrm>
            <a:off x="6092952" y="1690688"/>
            <a:ext cx="3048" cy="494785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内容占位符 2">
                <a:extLst>
                  <a:ext uri="{FF2B5EF4-FFF2-40B4-BE49-F238E27FC236}">
                    <a16:creationId xmlns:a16="http://schemas.microsoft.com/office/drawing/2014/main" id="{F00B65AE-D6BD-AC49-85C4-96D98CB15F36}"/>
                  </a:ext>
                </a:extLst>
              </p:cNvPr>
              <p:cNvSpPr>
                <a:spLocks noGrp="1"/>
              </p:cNvSpPr>
              <p:nvPr>
                <p:ph idx="1"/>
              </p:nvPr>
            </p:nvSpPr>
            <p:spPr>
              <a:xfrm>
                <a:off x="6256783" y="1690688"/>
                <a:ext cx="5545576" cy="4665662"/>
              </a:xfrm>
            </p:spPr>
            <p:txBody>
              <a:bodyPr>
                <a:normAutofit/>
              </a:bodyPr>
              <a:lstStyle/>
              <a:p>
                <a:pPr>
                  <a:lnSpc>
                    <a:spcPct val="120000"/>
                  </a:lnSpc>
                </a:pPr>
                <a:r>
                  <a:rPr kumimoji="1" lang="en-US" altLang="zh-CN" sz="2200" dirty="0">
                    <a:latin typeface="Arial" panose="020B0604020202020204" pitchFamily="34" charset="0"/>
                    <a:cs typeface="Arial" panose="020B0604020202020204" pitchFamily="34" charset="0"/>
                  </a:rPr>
                  <a:t>P2P Channel between every pair of parties.</a:t>
                </a:r>
              </a:p>
              <a:p>
                <a:pPr lvl="1">
                  <a:lnSpc>
                    <a:spcPct val="120000"/>
                  </a:lnSpc>
                </a:pPr>
                <a:r>
                  <a:rPr kumimoji="1" lang="en-US" altLang="zh-CN" sz="1800" dirty="0">
                    <a:latin typeface="Arial" panose="020B0604020202020204" pitchFamily="34" charset="0"/>
                    <a:cs typeface="Arial" panose="020B0604020202020204" pitchFamily="34" charset="0"/>
                  </a:rPr>
                  <a:t>Authenticated, Secure, and Synchronized</a:t>
                </a: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endParaRPr kumimoji="1" lang="en-US" altLang="zh-CN" sz="2200" dirty="0">
                  <a:latin typeface="Arial" panose="020B0604020202020204" pitchFamily="34" charset="0"/>
                  <a:cs typeface="Arial" panose="020B0604020202020204" pitchFamily="34" charset="0"/>
                </a:endParaRPr>
              </a:p>
              <a:p>
                <a:pPr>
                  <a:lnSpc>
                    <a:spcPct val="120000"/>
                  </a:lnSpc>
                </a:pPr>
                <a14:m>
                  <m:oMath xmlns:m="http://schemas.openxmlformats.org/officeDocument/2006/math">
                    <m:r>
                      <a:rPr kumimoji="1" lang="en-US" altLang="zh-CN" sz="2200" b="0" i="1" smtClean="0">
                        <a:latin typeface="Cambria Math" panose="02040503050406030204" pitchFamily="18" charset="0"/>
                        <a:cs typeface="Arial" panose="020B0604020202020204" pitchFamily="34" charset="0"/>
                      </a:rPr>
                      <m:t>𝑛</m:t>
                    </m:r>
                  </m:oMath>
                </a14:m>
                <a:r>
                  <a:rPr kumimoji="1" lang="en-US" altLang="zh-CN" sz="22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a:t>
                </a:r>
                <a:r>
                  <a:rPr kumimoji="1" lang="en-US" altLang="zh-CN" sz="2200" dirty="0">
                    <a:latin typeface="Arial" panose="020B0604020202020204" pitchFamily="34" charset="0"/>
                    <a:cs typeface="Arial" panose="020B0604020202020204" pitchFamily="34" charset="0"/>
                  </a:rPr>
                  <a:t> number of parties</a:t>
                </a:r>
              </a:p>
              <a:p>
                <a:pPr>
                  <a:lnSpc>
                    <a:spcPct val="120000"/>
                  </a:lnSpc>
                </a:pPr>
                <a14:m>
                  <m:oMath xmlns:m="http://schemas.openxmlformats.org/officeDocument/2006/math">
                    <m:r>
                      <a:rPr kumimoji="1" lang="en-US" altLang="zh-CN" sz="2200" b="0" i="1" smtClean="0">
                        <a:latin typeface="Cambria Math" panose="02040503050406030204" pitchFamily="18" charset="0"/>
                        <a:cs typeface="Arial" panose="020B0604020202020204" pitchFamily="34" charset="0"/>
                      </a:rPr>
                      <m:t>𝑡</m:t>
                    </m:r>
                  </m:oMath>
                </a14:m>
                <a:r>
                  <a:rPr kumimoji="1" lang="en-US" altLang="zh-CN" sz="2200" dirty="0">
                    <a:latin typeface="Arial" panose="020B0604020202020204" pitchFamily="34" charset="0"/>
                    <a:cs typeface="Arial" panose="020B0604020202020204" pitchFamily="34" charset="0"/>
                  </a:rPr>
                  <a:t> </a:t>
                </a:r>
                <a:r>
                  <a:rPr kumimoji="1" lang="en-US" altLang="zh-CN" sz="2400" dirty="0">
                    <a:latin typeface="Arial" panose="020B0604020202020204" pitchFamily="34" charset="0"/>
                    <a:cs typeface="Arial" panose="020B0604020202020204" pitchFamily="34" charset="0"/>
                  </a:rPr>
                  <a:t>–</a:t>
                </a:r>
                <a:r>
                  <a:rPr kumimoji="1" lang="en-US" altLang="zh-CN" sz="2200" dirty="0">
                    <a:latin typeface="Arial" panose="020B0604020202020204" pitchFamily="34" charset="0"/>
                    <a:cs typeface="Arial" panose="020B0604020202020204" pitchFamily="34" charset="0"/>
                  </a:rPr>
                  <a:t> number of corrupted parties that can be tolerated</a:t>
                </a:r>
              </a:p>
            </p:txBody>
          </p:sp>
        </mc:Choice>
        <mc:Fallback xmlns="">
          <p:sp>
            <p:nvSpPr>
              <p:cNvPr id="24" name="内容占位符 2">
                <a:extLst>
                  <a:ext uri="{FF2B5EF4-FFF2-40B4-BE49-F238E27FC236}">
                    <a16:creationId xmlns:a16="http://schemas.microsoft.com/office/drawing/2014/main" id="{F00B65AE-D6BD-AC49-85C4-96D98CB15F36}"/>
                  </a:ext>
                </a:extLst>
              </p:cNvPr>
              <p:cNvSpPr>
                <a:spLocks noGrp="1" noRot="1" noChangeAspect="1" noMove="1" noResize="1" noEditPoints="1" noAdjustHandles="1" noChangeArrowheads="1" noChangeShapeType="1" noTextEdit="1"/>
              </p:cNvSpPr>
              <p:nvPr>
                <p:ph idx="1"/>
              </p:nvPr>
            </p:nvSpPr>
            <p:spPr>
              <a:xfrm>
                <a:off x="6256783" y="1690688"/>
                <a:ext cx="5545576" cy="4665662"/>
              </a:xfrm>
              <a:blipFill>
                <a:blip r:embed="rId3"/>
                <a:stretch>
                  <a:fillRect l="-1142"/>
                </a:stretch>
              </a:blipFill>
            </p:spPr>
            <p:txBody>
              <a:bodyPr/>
              <a:lstStyle/>
              <a:p>
                <a:r>
                  <a:rPr lang="zh-CN" altLang="en-US">
                    <a:noFill/>
                  </a:rPr>
                  <a:t> </a:t>
                </a:r>
              </a:p>
            </p:txBody>
          </p:sp>
        </mc:Fallback>
      </mc:AlternateContent>
      <p:grpSp>
        <p:nvGrpSpPr>
          <p:cNvPr id="22" name="Group 18">
            <a:extLst>
              <a:ext uri="{FF2B5EF4-FFF2-40B4-BE49-F238E27FC236}">
                <a16:creationId xmlns:a16="http://schemas.microsoft.com/office/drawing/2014/main" id="{7AE2CFA7-BF1E-9F42-B231-1E3713A5A5F5}"/>
              </a:ext>
            </a:extLst>
          </p:cNvPr>
          <p:cNvGrpSpPr/>
          <p:nvPr/>
        </p:nvGrpSpPr>
        <p:grpSpPr>
          <a:xfrm>
            <a:off x="720946" y="1690688"/>
            <a:ext cx="4381142" cy="4724779"/>
            <a:chOff x="7015321" y="1719887"/>
            <a:chExt cx="4338479" cy="4678768"/>
          </a:xfrm>
        </p:grpSpPr>
        <p:pic>
          <p:nvPicPr>
            <p:cNvPr id="25" name="图片 13">
              <a:extLst>
                <a:ext uri="{FF2B5EF4-FFF2-40B4-BE49-F238E27FC236}">
                  <a16:creationId xmlns:a16="http://schemas.microsoft.com/office/drawing/2014/main" id="{3935A677-044D-8544-99DE-E557FE7DD384}"/>
                </a:ext>
              </a:extLst>
            </p:cNvPr>
            <p:cNvPicPr>
              <a:picLocks noChangeAspect="1"/>
            </p:cNvPicPr>
            <p:nvPr/>
          </p:nvPicPr>
          <p:blipFill>
            <a:blip r:embed="rId4"/>
            <a:stretch>
              <a:fillRect/>
            </a:stretch>
          </p:blipFill>
          <p:spPr>
            <a:xfrm>
              <a:off x="8772863" y="1719887"/>
              <a:ext cx="1042415" cy="913189"/>
            </a:xfrm>
            <a:prstGeom prst="rect">
              <a:avLst/>
            </a:prstGeom>
          </p:spPr>
        </p:pic>
        <p:pic>
          <p:nvPicPr>
            <p:cNvPr id="26" name="图片 15">
              <a:extLst>
                <a:ext uri="{FF2B5EF4-FFF2-40B4-BE49-F238E27FC236}">
                  <a16:creationId xmlns:a16="http://schemas.microsoft.com/office/drawing/2014/main" id="{D4A8575C-90E1-C649-BA23-5AFEBA62F1BF}"/>
                </a:ext>
              </a:extLst>
            </p:cNvPr>
            <p:cNvPicPr>
              <a:picLocks noChangeAspect="1"/>
            </p:cNvPicPr>
            <p:nvPr/>
          </p:nvPicPr>
          <p:blipFill>
            <a:blip r:embed="rId5"/>
            <a:stretch>
              <a:fillRect/>
            </a:stretch>
          </p:blipFill>
          <p:spPr>
            <a:xfrm>
              <a:off x="7015321" y="3115832"/>
              <a:ext cx="914400" cy="914400"/>
            </a:xfrm>
            <a:prstGeom prst="rect">
              <a:avLst/>
            </a:prstGeom>
          </p:spPr>
        </p:pic>
        <p:pic>
          <p:nvPicPr>
            <p:cNvPr id="27" name="图片 17">
              <a:extLst>
                <a:ext uri="{FF2B5EF4-FFF2-40B4-BE49-F238E27FC236}">
                  <a16:creationId xmlns:a16="http://schemas.microsoft.com/office/drawing/2014/main" id="{7E9D1474-D35E-4F41-8AA0-EF9DAC9ACDB4}"/>
                </a:ext>
              </a:extLst>
            </p:cNvPr>
            <p:cNvPicPr>
              <a:picLocks noChangeAspect="1"/>
            </p:cNvPicPr>
            <p:nvPr/>
          </p:nvPicPr>
          <p:blipFill>
            <a:blip r:embed="rId5"/>
            <a:stretch>
              <a:fillRect/>
            </a:stretch>
          </p:blipFill>
          <p:spPr>
            <a:xfrm>
              <a:off x="10439400" y="3131452"/>
              <a:ext cx="914400" cy="914400"/>
            </a:xfrm>
            <a:prstGeom prst="rect">
              <a:avLst/>
            </a:prstGeom>
          </p:spPr>
        </p:pic>
        <p:cxnSp>
          <p:nvCxnSpPr>
            <p:cNvPr id="28" name="直线箭头连接符 19">
              <a:extLst>
                <a:ext uri="{FF2B5EF4-FFF2-40B4-BE49-F238E27FC236}">
                  <a16:creationId xmlns:a16="http://schemas.microsoft.com/office/drawing/2014/main" id="{2FA5E273-B6C7-214B-95BD-B36172E6566E}"/>
                </a:ext>
              </a:extLst>
            </p:cNvPr>
            <p:cNvCxnSpPr>
              <a:cxnSpLocks/>
              <a:stCxn id="25" idx="2"/>
              <a:endCxn id="39" idx="0"/>
            </p:cNvCxnSpPr>
            <p:nvPr/>
          </p:nvCxnSpPr>
          <p:spPr>
            <a:xfrm>
              <a:off x="9294071" y="2633076"/>
              <a:ext cx="818747" cy="23681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0">
              <a:extLst>
                <a:ext uri="{FF2B5EF4-FFF2-40B4-BE49-F238E27FC236}">
                  <a16:creationId xmlns:a16="http://schemas.microsoft.com/office/drawing/2014/main" id="{2D07635D-AAB8-C246-8F17-78592FE18D42}"/>
                </a:ext>
              </a:extLst>
            </p:cNvPr>
            <p:cNvCxnSpPr>
              <a:stCxn id="26" idx="3"/>
              <a:endCxn id="25" idx="2"/>
            </p:cNvCxnSpPr>
            <p:nvPr/>
          </p:nvCxnSpPr>
          <p:spPr>
            <a:xfrm flipV="1">
              <a:off x="7929721" y="2633076"/>
              <a:ext cx="1364350" cy="9399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1">
              <a:extLst>
                <a:ext uri="{FF2B5EF4-FFF2-40B4-BE49-F238E27FC236}">
                  <a16:creationId xmlns:a16="http://schemas.microsoft.com/office/drawing/2014/main" id="{DBA4859E-A217-1944-AC6B-99CCEE0AF639}"/>
                </a:ext>
              </a:extLst>
            </p:cNvPr>
            <p:cNvCxnSpPr>
              <a:cxnSpLocks/>
              <a:stCxn id="26" idx="3"/>
              <a:endCxn id="39" idx="0"/>
            </p:cNvCxnSpPr>
            <p:nvPr/>
          </p:nvCxnSpPr>
          <p:spPr>
            <a:xfrm>
              <a:off x="7929721" y="3573032"/>
              <a:ext cx="2183097" cy="14281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22">
              <a:extLst>
                <a:ext uri="{FF2B5EF4-FFF2-40B4-BE49-F238E27FC236}">
                  <a16:creationId xmlns:a16="http://schemas.microsoft.com/office/drawing/2014/main" id="{39D1C081-352C-1B42-8F8B-2089A5E5646B}"/>
                </a:ext>
              </a:extLst>
            </p:cNvPr>
            <p:cNvCxnSpPr>
              <a:stCxn id="26" idx="3"/>
              <a:endCxn id="27" idx="1"/>
            </p:cNvCxnSpPr>
            <p:nvPr/>
          </p:nvCxnSpPr>
          <p:spPr>
            <a:xfrm>
              <a:off x="7929721" y="3573032"/>
              <a:ext cx="2509679" cy="156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23">
              <a:extLst>
                <a:ext uri="{FF2B5EF4-FFF2-40B4-BE49-F238E27FC236}">
                  <a16:creationId xmlns:a16="http://schemas.microsoft.com/office/drawing/2014/main" id="{CF0E9193-30D7-EC40-8655-B99C808A2EF7}"/>
                </a:ext>
              </a:extLst>
            </p:cNvPr>
            <p:cNvCxnSpPr>
              <a:stCxn id="25" idx="2"/>
              <a:endCxn id="27" idx="1"/>
            </p:cNvCxnSpPr>
            <p:nvPr/>
          </p:nvCxnSpPr>
          <p:spPr>
            <a:xfrm>
              <a:off x="9294071" y="2633076"/>
              <a:ext cx="1145329" cy="9555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24">
              <a:extLst>
                <a:ext uri="{FF2B5EF4-FFF2-40B4-BE49-F238E27FC236}">
                  <a16:creationId xmlns:a16="http://schemas.microsoft.com/office/drawing/2014/main" id="{B6681431-E76A-264D-AE0D-9365311E5493}"/>
                </a:ext>
              </a:extLst>
            </p:cNvPr>
            <p:cNvCxnSpPr>
              <a:cxnSpLocks/>
              <a:stCxn id="39" idx="0"/>
              <a:endCxn id="27" idx="1"/>
            </p:cNvCxnSpPr>
            <p:nvPr/>
          </p:nvCxnSpPr>
          <p:spPr>
            <a:xfrm flipV="1">
              <a:off x="10112818" y="3588652"/>
              <a:ext cx="326582" cy="1412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26">
              <a:extLst>
                <a:ext uri="{FF2B5EF4-FFF2-40B4-BE49-F238E27FC236}">
                  <a16:creationId xmlns:a16="http://schemas.microsoft.com/office/drawing/2014/main" id="{20BAEBAD-E986-744D-9092-8B603037AF50}"/>
                </a:ext>
              </a:extLst>
            </p:cNvPr>
            <p:cNvCxnSpPr>
              <a:cxnSpLocks/>
              <a:stCxn id="26" idx="3"/>
            </p:cNvCxnSpPr>
            <p:nvPr/>
          </p:nvCxnSpPr>
          <p:spPr>
            <a:xfrm>
              <a:off x="7929721" y="3573032"/>
              <a:ext cx="526612" cy="13451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27">
              <a:extLst>
                <a:ext uri="{FF2B5EF4-FFF2-40B4-BE49-F238E27FC236}">
                  <a16:creationId xmlns:a16="http://schemas.microsoft.com/office/drawing/2014/main" id="{66CEE8B5-D8B0-8646-8B7A-0F6FE54333FF}"/>
                </a:ext>
              </a:extLst>
            </p:cNvPr>
            <p:cNvCxnSpPr>
              <a:cxnSpLocks/>
              <a:endCxn id="25" idx="2"/>
            </p:cNvCxnSpPr>
            <p:nvPr/>
          </p:nvCxnSpPr>
          <p:spPr>
            <a:xfrm flipV="1">
              <a:off x="8456333" y="2633076"/>
              <a:ext cx="837738" cy="2285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28">
              <a:extLst>
                <a:ext uri="{FF2B5EF4-FFF2-40B4-BE49-F238E27FC236}">
                  <a16:creationId xmlns:a16="http://schemas.microsoft.com/office/drawing/2014/main" id="{350640C7-B29F-5540-8BAC-5244DEF90829}"/>
                </a:ext>
              </a:extLst>
            </p:cNvPr>
            <p:cNvCxnSpPr>
              <a:cxnSpLocks/>
              <a:endCxn id="27" idx="1"/>
            </p:cNvCxnSpPr>
            <p:nvPr/>
          </p:nvCxnSpPr>
          <p:spPr>
            <a:xfrm flipV="1">
              <a:off x="8456333" y="3588652"/>
              <a:ext cx="1983067" cy="13295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29">
              <a:extLst>
                <a:ext uri="{FF2B5EF4-FFF2-40B4-BE49-F238E27FC236}">
                  <a16:creationId xmlns:a16="http://schemas.microsoft.com/office/drawing/2014/main" id="{133FBD3B-6EE8-804C-9309-09FA7EC7D71A}"/>
                </a:ext>
              </a:extLst>
            </p:cNvPr>
            <p:cNvCxnSpPr>
              <a:cxnSpLocks/>
              <a:endCxn id="39" idx="0"/>
            </p:cNvCxnSpPr>
            <p:nvPr/>
          </p:nvCxnSpPr>
          <p:spPr>
            <a:xfrm>
              <a:off x="8456333" y="4918168"/>
              <a:ext cx="1656485" cy="830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图片 30">
              <a:extLst>
                <a:ext uri="{FF2B5EF4-FFF2-40B4-BE49-F238E27FC236}">
                  <a16:creationId xmlns:a16="http://schemas.microsoft.com/office/drawing/2014/main" id="{0BD98B9F-DB6D-D246-B80C-7B114E0075C8}"/>
                </a:ext>
              </a:extLst>
            </p:cNvPr>
            <p:cNvPicPr>
              <a:picLocks noChangeAspect="1"/>
            </p:cNvPicPr>
            <p:nvPr/>
          </p:nvPicPr>
          <p:blipFill>
            <a:blip r:embed="rId4"/>
            <a:stretch>
              <a:fillRect/>
            </a:stretch>
          </p:blipFill>
          <p:spPr>
            <a:xfrm>
              <a:off x="9591610" y="5001209"/>
              <a:ext cx="1042415" cy="913189"/>
            </a:xfrm>
            <a:prstGeom prst="rect">
              <a:avLst/>
            </a:prstGeom>
          </p:spPr>
        </p:pic>
        <mc:AlternateContent xmlns:mc="http://schemas.openxmlformats.org/markup-compatibility/2006" xmlns:a14="http://schemas.microsoft.com/office/drawing/2010/main">
          <mc:Choice Requires="a14">
            <p:sp>
              <p:nvSpPr>
                <p:cNvPr id="40" name="文本框 7">
                  <a:extLst>
                    <a:ext uri="{FF2B5EF4-FFF2-40B4-BE49-F238E27FC236}">
                      <a16:creationId xmlns:a16="http://schemas.microsoft.com/office/drawing/2014/main" id="{ED978373-B667-1D49-A9FD-24EC36AEF709}"/>
                    </a:ext>
                  </a:extLst>
                </p:cNvPr>
                <p:cNvSpPr txBox="1"/>
                <p:nvPr/>
              </p:nvSpPr>
              <p:spPr>
                <a:xfrm>
                  <a:off x="8138876" y="6002441"/>
                  <a:ext cx="1948683" cy="396214"/>
                </a:xfrm>
                <a:prstGeom prst="rect">
                  <a:avLst/>
                </a:prstGeom>
                <a:noFill/>
              </p:spPr>
              <p:txBody>
                <a:bodyPr wrap="none" rtlCol="0">
                  <a:spAutoFit/>
                </a:bodyPr>
                <a:lstStyle/>
                <a:p>
                  <a14:m>
                    <m:oMath xmlns:m="http://schemas.openxmlformats.org/officeDocument/2006/math">
                      <m:r>
                        <a:rPr kumimoji="1" lang="en-US" altLang="zh-CN" sz="2000" b="0" i="1" smtClean="0">
                          <a:latin typeface="Cambria Math" panose="02040503050406030204" pitchFamily="18" charset="0"/>
                        </a:rPr>
                        <m:t>𝑛</m:t>
                      </m:r>
                      <m:r>
                        <a:rPr kumimoji="1" lang="en-US" altLang="zh-CN" sz="2000" b="0" i="1" smtClean="0">
                          <a:latin typeface="Cambria Math" panose="02040503050406030204" pitchFamily="18" charset="0"/>
                        </a:rPr>
                        <m:t>=5</m:t>
                      </m:r>
                    </m:oMath>
                  </a14:m>
                  <a:r>
                    <a:rPr kumimoji="1" lang="en-US" altLang="zh-CN" sz="2000" dirty="0">
                      <a:latin typeface="Arial" panose="020B0604020202020204" pitchFamily="34" charset="0"/>
                      <a:cs typeface="Arial" panose="020B0604020202020204" pitchFamily="34" charset="0"/>
                    </a:rPr>
                    <a:t> and </a:t>
                  </a:r>
                  <a14:m>
                    <m:oMath xmlns:m="http://schemas.openxmlformats.org/officeDocument/2006/math">
                      <m:r>
                        <a:rPr kumimoji="1" lang="en-US" altLang="zh-CN" sz="2000" i="1">
                          <a:latin typeface="Cambria Math" panose="02040503050406030204" pitchFamily="18" charset="0"/>
                        </a:rPr>
                        <m:t>𝑡</m:t>
                      </m:r>
                      <m:r>
                        <a:rPr kumimoji="1" lang="en-US" altLang="zh-CN" sz="2000" i="1">
                          <a:latin typeface="Cambria Math" panose="02040503050406030204" pitchFamily="18" charset="0"/>
                        </a:rPr>
                        <m:t>=3</m:t>
                      </m:r>
                    </m:oMath>
                  </a14:m>
                  <a:endParaRPr kumimoji="1" lang="zh-CN" altLang="en-US" sz="2000" dirty="0">
                    <a:latin typeface="Arial" panose="020B0604020202020204" pitchFamily="34" charset="0"/>
                    <a:cs typeface="Arial" panose="020B0604020202020204" pitchFamily="34" charset="0"/>
                  </a:endParaRPr>
                </a:p>
              </p:txBody>
            </p:sp>
          </mc:Choice>
          <mc:Fallback xmlns="">
            <p:sp>
              <p:nvSpPr>
                <p:cNvPr id="40" name="文本框 7">
                  <a:extLst>
                    <a:ext uri="{FF2B5EF4-FFF2-40B4-BE49-F238E27FC236}">
                      <a16:creationId xmlns:a16="http://schemas.microsoft.com/office/drawing/2014/main" id="{ED978373-B667-1D49-A9FD-24EC36AEF709}"/>
                    </a:ext>
                  </a:extLst>
                </p:cNvPr>
                <p:cNvSpPr txBox="1">
                  <a:spLocks noRot="1" noChangeAspect="1" noMove="1" noResize="1" noEditPoints="1" noAdjustHandles="1" noChangeArrowheads="1" noChangeShapeType="1" noTextEdit="1"/>
                </p:cNvSpPr>
                <p:nvPr/>
              </p:nvSpPr>
              <p:spPr>
                <a:xfrm>
                  <a:off x="8138876" y="6002441"/>
                  <a:ext cx="1948683" cy="396214"/>
                </a:xfrm>
                <a:prstGeom prst="rect">
                  <a:avLst/>
                </a:prstGeom>
                <a:blipFill>
                  <a:blip r:embed="rId6"/>
                  <a:stretch>
                    <a:fillRect t="-9375" b="-28125"/>
                  </a:stretch>
                </a:blipFill>
              </p:spPr>
              <p:txBody>
                <a:bodyPr/>
                <a:lstStyle/>
                <a:p>
                  <a:r>
                    <a:rPr lang="zh-CN" altLang="en-US">
                      <a:noFill/>
                    </a:rPr>
                    <a:t> </a:t>
                  </a:r>
                </a:p>
              </p:txBody>
            </p:sp>
          </mc:Fallback>
        </mc:AlternateContent>
      </p:grpSp>
      <p:pic>
        <p:nvPicPr>
          <p:cNvPr id="3" name="图片 30">
            <a:extLst>
              <a:ext uri="{FF2B5EF4-FFF2-40B4-BE49-F238E27FC236}">
                <a16:creationId xmlns:a16="http://schemas.microsoft.com/office/drawing/2014/main" id="{BEFCAFF0-A395-14B5-36A7-0FB5111193F5}"/>
              </a:ext>
            </a:extLst>
          </p:cNvPr>
          <p:cNvPicPr>
            <a:picLocks noChangeAspect="1"/>
          </p:cNvPicPr>
          <p:nvPr/>
        </p:nvPicPr>
        <p:blipFill>
          <a:blip r:embed="rId4"/>
          <a:stretch>
            <a:fillRect/>
          </a:stretch>
        </p:blipFill>
        <p:spPr>
          <a:xfrm>
            <a:off x="1546450" y="4971730"/>
            <a:ext cx="1052666" cy="922169"/>
          </a:xfrm>
          <a:prstGeom prst="rect">
            <a:avLst/>
          </a:prstGeom>
        </p:spPr>
      </p:pic>
    </p:spTree>
    <p:extLst>
      <p:ext uri="{BB962C8B-B14F-4D97-AF65-F5344CB8AC3E}">
        <p14:creationId xmlns:p14="http://schemas.microsoft.com/office/powerpoint/2010/main" val="373911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Outline</a:t>
            </a:r>
            <a:endParaRPr kumimoji="1" lang="zh-CN" altLang="en-US" dirty="0">
              <a:ln w="19050">
                <a:solidFill>
                  <a:schemeClr val="accent1"/>
                </a:solidFill>
              </a:ln>
              <a:solidFill>
                <a:schemeClr val="accent1">
                  <a:lumMod val="75000"/>
                </a:schemeClr>
              </a:solidFill>
            </a:endParaRPr>
          </a:p>
        </p:txBody>
      </p:sp>
      <p:sp>
        <p:nvSpPr>
          <p:cNvPr id="6" name="内容占位符 2">
            <a:extLst>
              <a:ext uri="{FF2B5EF4-FFF2-40B4-BE49-F238E27FC236}">
                <a16:creationId xmlns:a16="http://schemas.microsoft.com/office/drawing/2014/main" id="{00113193-5EC5-5941-9554-081AC06E1D83}"/>
              </a:ext>
            </a:extLst>
          </p:cNvPr>
          <p:cNvSpPr>
            <a:spLocks noGrp="1"/>
          </p:cNvSpPr>
          <p:nvPr>
            <p:ph idx="1"/>
          </p:nvPr>
        </p:nvSpPr>
        <p:spPr>
          <a:xfrm>
            <a:off x="666093" y="1773074"/>
            <a:ext cx="10859814" cy="4351338"/>
          </a:xfrm>
        </p:spPr>
        <p:txBody>
          <a:bodyPr>
            <a:normAutofit/>
          </a:bodyPr>
          <a:lstStyle/>
          <a:p>
            <a:pPr marL="514350" indent="-514350">
              <a:buFont typeface="+mj-lt"/>
              <a:buAutoNum type="arabicPeriod"/>
            </a:pPr>
            <a:endParaRPr kumimoji="1" lang="en-US" altLang="zh-CN" b="1" u="sng" dirty="0">
              <a:latin typeface="Arial" panose="020B0604020202020204" pitchFamily="34" charset="0"/>
              <a:cs typeface="Arial" panose="020B0604020202020204" pitchFamily="34" charset="0"/>
            </a:endParaRPr>
          </a:p>
          <a:p>
            <a:pPr marL="514350" indent="-514350">
              <a:buFont typeface="+mj-lt"/>
              <a:buAutoNum type="arabicPeriod"/>
            </a:pPr>
            <a:r>
              <a:rPr kumimoji="1" lang="en-US" altLang="zh-CN" dirty="0">
                <a:latin typeface="Arial" panose="020B0604020202020204" pitchFamily="34" charset="0"/>
                <a:cs typeface="Arial" panose="020B0604020202020204" pitchFamily="34" charset="0"/>
              </a:rPr>
              <a:t>Secret</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Sharing</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and</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the Problem of Sharing Transformation</a:t>
            </a:r>
          </a:p>
          <a:p>
            <a:pPr marL="0" indent="0">
              <a:buNone/>
            </a:pPr>
            <a:endParaRPr kumimoji="1" lang="en-US" altLang="zh-CN" dirty="0">
              <a:latin typeface="Arial" panose="020B0604020202020204" pitchFamily="34" charset="0"/>
              <a:cs typeface="Arial" panose="020B0604020202020204" pitchFamily="34" charset="0"/>
            </a:endParaRPr>
          </a:p>
          <a:p>
            <a:pPr marL="514350" indent="-514350">
              <a:buFont typeface="+mj-lt"/>
              <a:buAutoNum type="arabicPeriod" startAt="2"/>
            </a:pPr>
            <a:endParaRPr kumimoji="1" lang="en-US" altLang="zh-CN" b="1" u="sng" dirty="0">
              <a:latin typeface="Arial" panose="020B0604020202020204" pitchFamily="34" charset="0"/>
              <a:cs typeface="Arial" panose="020B0604020202020204" pitchFamily="34" charset="0"/>
            </a:endParaRPr>
          </a:p>
          <a:p>
            <a:pPr marL="514350" indent="-514350">
              <a:buFont typeface="+mj-lt"/>
              <a:buAutoNum type="arabicPeriod" startAt="2"/>
            </a:pPr>
            <a:endParaRPr kumimoji="1" lang="en-US" altLang="zh-CN" b="1" u="sng" dirty="0">
              <a:latin typeface="Arial" panose="020B0604020202020204" pitchFamily="34" charset="0"/>
              <a:cs typeface="Arial" panose="020B0604020202020204" pitchFamily="34" charset="0"/>
            </a:endParaRPr>
          </a:p>
          <a:p>
            <a:pPr marL="514350" indent="-514350">
              <a:buFont typeface="+mj-lt"/>
              <a:buAutoNum type="arabicPeriod" startAt="2"/>
            </a:pPr>
            <a:r>
              <a:rPr kumimoji="1" lang="en-US" altLang="zh-CN" b="1" u="sng" dirty="0">
                <a:latin typeface="Arial" panose="020B0604020202020204" pitchFamily="34" charset="0"/>
                <a:cs typeface="Arial" panose="020B0604020202020204" pitchFamily="34" charset="0"/>
              </a:rPr>
              <a:t>Application of Sharing Transformation in IT MPC</a:t>
            </a:r>
          </a:p>
        </p:txBody>
      </p:sp>
      <p:sp>
        <p:nvSpPr>
          <p:cNvPr id="7" name="Slide Number Placeholder 3">
            <a:extLst>
              <a:ext uri="{FF2B5EF4-FFF2-40B4-BE49-F238E27FC236}">
                <a16:creationId xmlns:a16="http://schemas.microsoft.com/office/drawing/2014/main" id="{2447197A-300E-044C-8BA8-88D4DF66F86D}"/>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30</a:t>
            </a:fld>
            <a:endParaRPr kumimoji="1" lang="zh-CN" altLang="en-US" dirty="0"/>
          </a:p>
        </p:txBody>
      </p:sp>
    </p:spTree>
    <p:extLst>
      <p:ext uri="{BB962C8B-B14F-4D97-AF65-F5344CB8AC3E}">
        <p14:creationId xmlns:p14="http://schemas.microsoft.com/office/powerpoint/2010/main" val="709768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Generic</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Approach</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of</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MPC</a:t>
            </a:r>
            <a:endParaRPr kumimoji="1" lang="zh-CN" altLang="en-US" dirty="0">
              <a:ln w="19050">
                <a:solidFill>
                  <a:schemeClr val="accent1"/>
                </a:solidFill>
              </a:ln>
              <a:solidFill>
                <a:schemeClr val="accent1">
                  <a:lumMod val="75000"/>
                </a:schemeClr>
              </a:solidFill>
            </a:endParaRPr>
          </a:p>
        </p:txBody>
      </p:sp>
      <p:sp>
        <p:nvSpPr>
          <p:cNvPr id="4" name="Slide Number Placeholder 3">
            <a:extLst>
              <a:ext uri="{FF2B5EF4-FFF2-40B4-BE49-F238E27FC236}">
                <a16:creationId xmlns:a16="http://schemas.microsoft.com/office/drawing/2014/main" id="{DE525C46-A134-9B48-8CBD-B37DB63A6D1A}"/>
              </a:ext>
            </a:extLst>
          </p:cNvPr>
          <p:cNvSpPr>
            <a:spLocks noGrp="1"/>
          </p:cNvSpPr>
          <p:nvPr>
            <p:ph type="sldNum" sz="quarter" idx="12"/>
          </p:nvPr>
        </p:nvSpPr>
        <p:spPr/>
        <p:txBody>
          <a:bodyPr/>
          <a:lstStyle/>
          <a:p>
            <a:fld id="{D9B9D454-0FF7-4944-B386-DFCC60EB3547}" type="slidenum">
              <a:rPr kumimoji="1" lang="zh-CN" altLang="en-US" smtClean="0"/>
              <a:t>31</a:t>
            </a:fld>
            <a:endParaRPr kumimoji="1" lang="zh-CN" altLang="en-US" dirty="0"/>
          </a:p>
        </p:txBody>
      </p:sp>
      <p:grpSp>
        <p:nvGrpSpPr>
          <p:cNvPr id="38" name="Group 37">
            <a:extLst>
              <a:ext uri="{FF2B5EF4-FFF2-40B4-BE49-F238E27FC236}">
                <a16:creationId xmlns:a16="http://schemas.microsoft.com/office/drawing/2014/main" id="{03314B1A-E5AE-1945-859A-F335F9D2C27A}"/>
              </a:ext>
            </a:extLst>
          </p:cNvPr>
          <p:cNvGrpSpPr/>
          <p:nvPr/>
        </p:nvGrpSpPr>
        <p:grpSpPr>
          <a:xfrm>
            <a:off x="1399227" y="1623127"/>
            <a:ext cx="9954573" cy="2701146"/>
            <a:chOff x="585216" y="3864246"/>
            <a:chExt cx="9954573" cy="2701146"/>
          </a:xfrm>
        </p:grpSpPr>
        <p:sp>
          <p:nvSpPr>
            <p:cNvPr id="8" name="延迟 7">
              <a:extLst>
                <a:ext uri="{FF2B5EF4-FFF2-40B4-BE49-F238E27FC236}">
                  <a16:creationId xmlns:a16="http://schemas.microsoft.com/office/drawing/2014/main" id="{CB6EC8D2-64FC-5C45-8A3B-F8E0C0489B5C}"/>
                </a:ext>
              </a:extLst>
            </p:cNvPr>
            <p:cNvSpPr/>
            <p:nvPr/>
          </p:nvSpPr>
          <p:spPr>
            <a:xfrm>
              <a:off x="2660947" y="4137943"/>
              <a:ext cx="1422373"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solidFill>
                    <a:schemeClr val="bg1"/>
                  </a:solidFill>
                  <a:latin typeface="Arial" panose="020B0604020202020204" pitchFamily="34" charset="0"/>
                  <a:cs typeface="Arial" panose="020B0604020202020204" pitchFamily="34" charset="0"/>
                </a:rPr>
                <a:t>Mult</a:t>
              </a:r>
              <a:endParaRPr kumimoji="1" lang="zh-CN" altLang="en-US" sz="2000" dirty="0">
                <a:solidFill>
                  <a:schemeClr val="bg1"/>
                </a:solidFill>
                <a:latin typeface="Arial" panose="020B0604020202020204" pitchFamily="34" charset="0"/>
                <a:cs typeface="Arial" panose="020B0604020202020204" pitchFamily="34" charset="0"/>
              </a:endParaRPr>
            </a:p>
          </p:txBody>
        </p:sp>
        <p:sp>
          <p:nvSpPr>
            <p:cNvPr id="9" name="延迟 8">
              <a:extLst>
                <a:ext uri="{FF2B5EF4-FFF2-40B4-BE49-F238E27FC236}">
                  <a16:creationId xmlns:a16="http://schemas.microsoft.com/office/drawing/2014/main" id="{F42EE3C3-256A-D748-893B-830D81724A4F}"/>
                </a:ext>
              </a:extLst>
            </p:cNvPr>
            <p:cNvSpPr/>
            <p:nvPr/>
          </p:nvSpPr>
          <p:spPr>
            <a:xfrm>
              <a:off x="2660947" y="5529362"/>
              <a:ext cx="1422373"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err="1">
                  <a:solidFill>
                    <a:schemeClr val="bg1"/>
                  </a:solidFill>
                  <a:latin typeface="Arial" panose="020B0604020202020204" pitchFamily="34" charset="0"/>
                  <a:cs typeface="Arial" panose="020B0604020202020204" pitchFamily="34" charset="0"/>
                </a:rPr>
                <a:t>Mult</a:t>
              </a:r>
              <a:endParaRPr kumimoji="1" lang="zh-CN" altLang="en-US" sz="2000" dirty="0">
                <a:solidFill>
                  <a:schemeClr val="bg1"/>
                </a:solidFill>
                <a:latin typeface="Arial" panose="020B0604020202020204" pitchFamily="34" charset="0"/>
                <a:cs typeface="Arial" panose="020B0604020202020204" pitchFamily="34" charset="0"/>
              </a:endParaRPr>
            </a:p>
          </p:txBody>
        </p:sp>
        <p:sp>
          <p:nvSpPr>
            <p:cNvPr id="10" name="延迟 9">
              <a:extLst>
                <a:ext uri="{FF2B5EF4-FFF2-40B4-BE49-F238E27FC236}">
                  <a16:creationId xmlns:a16="http://schemas.microsoft.com/office/drawing/2014/main" id="{B8941AFA-77FD-7743-8D72-D5E23C266EA7}"/>
                </a:ext>
              </a:extLst>
            </p:cNvPr>
            <p:cNvSpPr/>
            <p:nvPr/>
          </p:nvSpPr>
          <p:spPr>
            <a:xfrm>
              <a:off x="5818853" y="4799179"/>
              <a:ext cx="1415257" cy="998659"/>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bg1"/>
                  </a:solidFill>
                  <a:latin typeface="Arial" panose="020B0604020202020204" pitchFamily="34" charset="0"/>
                  <a:cs typeface="Arial" panose="020B0604020202020204" pitchFamily="34" charset="0"/>
                </a:rPr>
                <a:t>Add</a:t>
              </a:r>
              <a:endParaRPr kumimoji="1" lang="zh-CN" altLang="en-US" sz="2000" dirty="0">
                <a:solidFill>
                  <a:schemeClr val="bg1"/>
                </a:solidFill>
                <a:latin typeface="Arial" panose="020B0604020202020204" pitchFamily="34" charset="0"/>
                <a:cs typeface="Arial" panose="020B0604020202020204" pitchFamily="34" charset="0"/>
              </a:endParaRPr>
            </a:p>
          </p:txBody>
        </p:sp>
        <p:cxnSp>
          <p:nvCxnSpPr>
            <p:cNvPr id="11" name="肘形连接符 10">
              <a:extLst>
                <a:ext uri="{FF2B5EF4-FFF2-40B4-BE49-F238E27FC236}">
                  <a16:creationId xmlns:a16="http://schemas.microsoft.com/office/drawing/2014/main" id="{9D4E6C45-5F77-224F-BEE9-4D2F24D7DC7F}"/>
                </a:ext>
              </a:extLst>
            </p:cNvPr>
            <p:cNvCxnSpPr>
              <a:cxnSpLocks/>
              <a:stCxn id="8" idx="3"/>
            </p:cNvCxnSpPr>
            <p:nvPr/>
          </p:nvCxnSpPr>
          <p:spPr>
            <a:xfrm>
              <a:off x="4083320" y="4637273"/>
              <a:ext cx="1735533" cy="408971"/>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a:extLst>
                <a:ext uri="{FF2B5EF4-FFF2-40B4-BE49-F238E27FC236}">
                  <a16:creationId xmlns:a16="http://schemas.microsoft.com/office/drawing/2014/main" id="{A6615F69-745B-9C41-AA70-375446DEF7FE}"/>
                </a:ext>
              </a:extLst>
            </p:cNvPr>
            <p:cNvCxnSpPr>
              <a:cxnSpLocks/>
              <a:stCxn id="9" idx="3"/>
            </p:cNvCxnSpPr>
            <p:nvPr/>
          </p:nvCxnSpPr>
          <p:spPr>
            <a:xfrm flipV="1">
              <a:off x="4083320" y="5529362"/>
              <a:ext cx="1735533" cy="499330"/>
            </a:xfrm>
            <a:prstGeom prst="bentConnector3">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4B802180-535F-7248-8A60-03A12BA5FF90}"/>
                </a:ext>
              </a:extLst>
            </p:cNvPr>
            <p:cNvCxnSpPr>
              <a:cxnSpLocks/>
            </p:cNvCxnSpPr>
            <p:nvPr/>
          </p:nvCxnSpPr>
          <p:spPr>
            <a:xfrm>
              <a:off x="1207008" y="4364581"/>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B537C3FA-9FAC-FD49-94C3-3D3E1997EDDD}"/>
                </a:ext>
              </a:extLst>
            </p:cNvPr>
            <p:cNvCxnSpPr>
              <a:cxnSpLocks/>
            </p:cNvCxnSpPr>
            <p:nvPr/>
          </p:nvCxnSpPr>
          <p:spPr>
            <a:xfrm>
              <a:off x="1207008" y="4903183"/>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0247989B-CB07-8649-9729-DA2D7658339B}"/>
                </a:ext>
              </a:extLst>
            </p:cNvPr>
            <p:cNvCxnSpPr>
              <a:cxnSpLocks/>
            </p:cNvCxnSpPr>
            <p:nvPr/>
          </p:nvCxnSpPr>
          <p:spPr>
            <a:xfrm>
              <a:off x="1207008" y="5730730"/>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FC2C5B86-902E-3045-B208-158E9E7EBF73}"/>
                </a:ext>
              </a:extLst>
            </p:cNvPr>
            <p:cNvCxnSpPr>
              <a:cxnSpLocks/>
            </p:cNvCxnSpPr>
            <p:nvPr/>
          </p:nvCxnSpPr>
          <p:spPr>
            <a:xfrm>
              <a:off x="1207008" y="6269332"/>
              <a:ext cx="1453939" cy="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C2C3BDBC-BE64-984B-A3B0-D00E1EE9133C}"/>
                </a:ext>
              </a:extLst>
            </p:cNvPr>
            <p:cNvCxnSpPr>
              <a:cxnSpLocks/>
              <a:stCxn id="10" idx="3"/>
            </p:cNvCxnSpPr>
            <p:nvPr/>
          </p:nvCxnSpPr>
          <p:spPr>
            <a:xfrm flipV="1">
              <a:off x="7234110" y="5285313"/>
              <a:ext cx="2748090" cy="13196"/>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F92E0F7-D928-4544-ADD9-A7CFE8E906C0}"/>
                    </a:ext>
                  </a:extLst>
                </p:cNvPr>
                <p:cNvSpPr txBox="1"/>
                <p:nvPr/>
              </p:nvSpPr>
              <p:spPr>
                <a:xfrm>
                  <a:off x="585216" y="4068522"/>
                  <a:ext cx="557589"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i="1" dirty="0" smtClean="0">
                                <a:latin typeface="Cambria Math" panose="02040503050406030204" pitchFamily="18" charset="0"/>
                              </a:rPr>
                              <m:t>1</m:t>
                            </m:r>
                          </m:sub>
                        </m:sSub>
                      </m:oMath>
                    </m:oMathPara>
                  </a14:m>
                  <a:endParaRPr kumimoji="1" lang="zh-CN" altLang="en-US" sz="2400" dirty="0">
                    <a:latin typeface="Times" pitchFamily="2" charset="0"/>
                  </a:endParaRPr>
                </a:p>
              </p:txBody>
            </p:sp>
          </mc:Choice>
          <mc:Fallback xmlns="">
            <p:sp>
              <p:nvSpPr>
                <p:cNvPr id="18" name="文本框 17">
                  <a:extLst>
                    <a:ext uri="{FF2B5EF4-FFF2-40B4-BE49-F238E27FC236}">
                      <a16:creationId xmlns:a16="http://schemas.microsoft.com/office/drawing/2014/main" id="{CF92E0F7-D928-4544-ADD9-A7CFE8E906C0}"/>
                    </a:ext>
                  </a:extLst>
                </p:cNvPr>
                <p:cNvSpPr txBox="1">
                  <a:spLocks noRot="1" noChangeAspect="1" noMove="1" noResize="1" noEditPoints="1" noAdjustHandles="1" noChangeArrowheads="1" noChangeShapeType="1" noTextEdit="1"/>
                </p:cNvSpPr>
                <p:nvPr/>
              </p:nvSpPr>
              <p:spPr>
                <a:xfrm>
                  <a:off x="585216" y="4068522"/>
                  <a:ext cx="557589" cy="5921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1C108E-BC5E-4A43-B4D8-1BEAB8153708}"/>
                    </a:ext>
                  </a:extLst>
                </p:cNvPr>
                <p:cNvSpPr txBox="1"/>
                <p:nvPr/>
              </p:nvSpPr>
              <p:spPr>
                <a:xfrm>
                  <a:off x="585216" y="4607124"/>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2</m:t>
                            </m:r>
                          </m:sub>
                        </m:sSub>
                      </m:oMath>
                    </m:oMathPara>
                  </a14:m>
                  <a:endParaRPr kumimoji="1" lang="zh-CN" altLang="en-US" sz="2400" dirty="0">
                    <a:latin typeface="Times" pitchFamily="2" charset="0"/>
                  </a:endParaRPr>
                </a:p>
              </p:txBody>
            </p:sp>
          </mc:Choice>
          <mc:Fallback xmlns="">
            <p:sp>
              <p:nvSpPr>
                <p:cNvPr id="19" name="文本框 18">
                  <a:extLst>
                    <a:ext uri="{FF2B5EF4-FFF2-40B4-BE49-F238E27FC236}">
                      <a16:creationId xmlns:a16="http://schemas.microsoft.com/office/drawing/2014/main" id="{651C108E-BC5E-4A43-B4D8-1BEAB8153708}"/>
                    </a:ext>
                  </a:extLst>
                </p:cNvPr>
                <p:cNvSpPr txBox="1">
                  <a:spLocks noRot="1" noChangeAspect="1" noMove="1" noResize="1" noEditPoints="1" noAdjustHandles="1" noChangeArrowheads="1" noChangeShapeType="1" noTextEdit="1"/>
                </p:cNvSpPr>
                <p:nvPr/>
              </p:nvSpPr>
              <p:spPr>
                <a:xfrm>
                  <a:off x="585216" y="4607124"/>
                  <a:ext cx="564705" cy="5921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F514BC4-565C-C240-93C5-EEAC2400630C}"/>
                    </a:ext>
                  </a:extLst>
                </p:cNvPr>
                <p:cNvSpPr txBox="1"/>
                <p:nvPr/>
              </p:nvSpPr>
              <p:spPr>
                <a:xfrm>
                  <a:off x="585216" y="5482967"/>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3</m:t>
                            </m:r>
                          </m:sub>
                        </m:sSub>
                      </m:oMath>
                    </m:oMathPara>
                  </a14:m>
                  <a:endParaRPr kumimoji="1" lang="zh-CN" altLang="en-US" sz="2400" dirty="0">
                    <a:latin typeface="Times" pitchFamily="2" charset="0"/>
                  </a:endParaRPr>
                </a:p>
              </p:txBody>
            </p:sp>
          </mc:Choice>
          <mc:Fallback xmlns="">
            <p:sp>
              <p:nvSpPr>
                <p:cNvPr id="20" name="文本框 19">
                  <a:extLst>
                    <a:ext uri="{FF2B5EF4-FFF2-40B4-BE49-F238E27FC236}">
                      <a16:creationId xmlns:a16="http://schemas.microsoft.com/office/drawing/2014/main" id="{5F514BC4-565C-C240-93C5-EEAC2400630C}"/>
                    </a:ext>
                  </a:extLst>
                </p:cNvPr>
                <p:cNvSpPr txBox="1">
                  <a:spLocks noRot="1" noChangeAspect="1" noMove="1" noResize="1" noEditPoints="1" noAdjustHandles="1" noChangeArrowheads="1" noChangeShapeType="1" noTextEdit="1"/>
                </p:cNvSpPr>
                <p:nvPr/>
              </p:nvSpPr>
              <p:spPr>
                <a:xfrm>
                  <a:off x="585216" y="5482967"/>
                  <a:ext cx="564705" cy="5921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DC64A22D-8C3D-E740-888C-E42E4194BBA5}"/>
                    </a:ext>
                  </a:extLst>
                </p:cNvPr>
                <p:cNvSpPr txBox="1"/>
                <p:nvPr/>
              </p:nvSpPr>
              <p:spPr>
                <a:xfrm>
                  <a:off x="585216" y="5973273"/>
                  <a:ext cx="564705" cy="592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smtClean="0">
                                <a:latin typeface="Cambria Math" panose="02040503050406030204" pitchFamily="18" charset="0"/>
                              </a:rPr>
                            </m:ctrlPr>
                          </m:sSubPr>
                          <m:e>
                            <m:r>
                              <a:rPr kumimoji="1" lang="en-US" altLang="zh-CN" sz="2400" i="1" dirty="0" smtClean="0">
                                <a:latin typeface="Cambria Math" panose="02040503050406030204" pitchFamily="18" charset="0"/>
                              </a:rPr>
                              <m:t>𝑥</m:t>
                            </m:r>
                          </m:e>
                          <m:sub>
                            <m:r>
                              <a:rPr kumimoji="1" lang="en-US" altLang="zh-CN" sz="2400" b="0" i="1" dirty="0" smtClean="0">
                                <a:latin typeface="Cambria Math" panose="02040503050406030204" pitchFamily="18" charset="0"/>
                              </a:rPr>
                              <m:t>4</m:t>
                            </m:r>
                          </m:sub>
                        </m:sSub>
                      </m:oMath>
                    </m:oMathPara>
                  </a14:m>
                  <a:endParaRPr kumimoji="1" lang="zh-CN" altLang="en-US" sz="2400" dirty="0">
                    <a:latin typeface="Times" pitchFamily="2" charset="0"/>
                  </a:endParaRPr>
                </a:p>
              </p:txBody>
            </p:sp>
          </mc:Choice>
          <mc:Fallback xmlns="">
            <p:sp>
              <p:nvSpPr>
                <p:cNvPr id="21" name="文本框 20">
                  <a:extLst>
                    <a:ext uri="{FF2B5EF4-FFF2-40B4-BE49-F238E27FC236}">
                      <a16:creationId xmlns:a16="http://schemas.microsoft.com/office/drawing/2014/main" id="{DC64A22D-8C3D-E740-888C-E42E4194BBA5}"/>
                    </a:ext>
                  </a:extLst>
                </p:cNvPr>
                <p:cNvSpPr txBox="1">
                  <a:spLocks noRot="1" noChangeAspect="1" noMove="1" noResize="1" noEditPoints="1" noAdjustHandles="1" noChangeArrowheads="1" noChangeShapeType="1" noTextEdit="1"/>
                </p:cNvSpPr>
                <p:nvPr/>
              </p:nvSpPr>
              <p:spPr>
                <a:xfrm>
                  <a:off x="585216" y="5973273"/>
                  <a:ext cx="564705" cy="5921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23994E8-6A82-7348-B403-289AF4AE456E}"/>
                    </a:ext>
                  </a:extLst>
                </p:cNvPr>
                <p:cNvSpPr txBox="1"/>
                <p:nvPr/>
              </p:nvSpPr>
              <p:spPr>
                <a:xfrm>
                  <a:off x="9982200" y="4995851"/>
                  <a:ext cx="557589" cy="5921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dirty="0" smtClean="0">
                            <a:latin typeface="Cambria Math" panose="02040503050406030204" pitchFamily="18" charset="0"/>
                          </a:rPr>
                          <m:t>𝑦</m:t>
                        </m:r>
                      </m:oMath>
                    </m:oMathPara>
                  </a14:m>
                  <a:endParaRPr kumimoji="1" lang="zh-CN" altLang="en-US" sz="2400" dirty="0">
                    <a:latin typeface="Times" pitchFamily="2" charset="0"/>
                  </a:endParaRPr>
                </a:p>
              </p:txBody>
            </p:sp>
          </mc:Choice>
          <mc:Fallback xmlns="">
            <p:sp>
              <p:nvSpPr>
                <p:cNvPr id="22" name="文本框 21">
                  <a:extLst>
                    <a:ext uri="{FF2B5EF4-FFF2-40B4-BE49-F238E27FC236}">
                      <a16:creationId xmlns:a16="http://schemas.microsoft.com/office/drawing/2014/main" id="{923994E8-6A82-7348-B403-289AF4AE456E}"/>
                    </a:ext>
                  </a:extLst>
                </p:cNvPr>
                <p:cNvSpPr txBox="1">
                  <a:spLocks noRot="1" noChangeAspect="1" noMove="1" noResize="1" noEditPoints="1" noAdjustHandles="1" noChangeArrowheads="1" noChangeShapeType="1" noTextEdit="1"/>
                </p:cNvSpPr>
                <p:nvPr/>
              </p:nvSpPr>
              <p:spPr>
                <a:xfrm>
                  <a:off x="9982200" y="4995851"/>
                  <a:ext cx="557589" cy="5921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F5CF5EF-EE5A-3D46-A631-A49B2EF69B97}"/>
                    </a:ext>
                  </a:extLst>
                </p:cNvPr>
                <p:cNvSpPr txBox="1"/>
                <p:nvPr/>
              </p:nvSpPr>
              <p:spPr>
                <a:xfrm>
                  <a:off x="1449902" y="3864246"/>
                  <a:ext cx="7730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e>
                        </m:d>
                      </m:oMath>
                    </m:oMathPara>
                  </a14:m>
                  <a:endParaRPr kumimoji="1" lang="zh-CN" altLang="en-US" sz="2400" dirty="0">
                    <a:latin typeface="Times" pitchFamily="2" charset="0"/>
                  </a:endParaRPr>
                </a:p>
              </p:txBody>
            </p:sp>
          </mc:Choice>
          <mc:Fallback xmlns="">
            <p:sp>
              <p:nvSpPr>
                <p:cNvPr id="23" name="文本框 22">
                  <a:extLst>
                    <a:ext uri="{FF2B5EF4-FFF2-40B4-BE49-F238E27FC236}">
                      <a16:creationId xmlns:a16="http://schemas.microsoft.com/office/drawing/2014/main" id="{1F5CF5EF-EE5A-3D46-A631-A49B2EF69B97}"/>
                    </a:ext>
                  </a:extLst>
                </p:cNvPr>
                <p:cNvSpPr txBox="1">
                  <a:spLocks noRot="1" noChangeAspect="1" noMove="1" noResize="1" noEditPoints="1" noAdjustHandles="1" noChangeArrowheads="1" noChangeShapeType="1" noTextEdit="1"/>
                </p:cNvSpPr>
                <p:nvPr/>
              </p:nvSpPr>
              <p:spPr>
                <a:xfrm>
                  <a:off x="1449902" y="3864246"/>
                  <a:ext cx="773032"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4438C999-84D2-424D-AB08-F11F1783E408}"/>
                    </a:ext>
                  </a:extLst>
                </p:cNvPr>
                <p:cNvSpPr txBox="1"/>
                <p:nvPr/>
              </p:nvSpPr>
              <p:spPr>
                <a:xfrm>
                  <a:off x="1454855" y="4411560"/>
                  <a:ext cx="7801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e>
                        </m:d>
                      </m:oMath>
                    </m:oMathPara>
                  </a14:m>
                  <a:endParaRPr kumimoji="1" lang="zh-CN" altLang="en-US" sz="2400" dirty="0">
                    <a:latin typeface="Times" pitchFamily="2" charset="0"/>
                  </a:endParaRPr>
                </a:p>
              </p:txBody>
            </p:sp>
          </mc:Choice>
          <mc:Fallback xmlns="">
            <p:sp>
              <p:nvSpPr>
                <p:cNvPr id="24" name="文本框 23">
                  <a:extLst>
                    <a:ext uri="{FF2B5EF4-FFF2-40B4-BE49-F238E27FC236}">
                      <a16:creationId xmlns:a16="http://schemas.microsoft.com/office/drawing/2014/main" id="{4438C999-84D2-424D-AB08-F11F1783E408}"/>
                    </a:ext>
                  </a:extLst>
                </p:cNvPr>
                <p:cNvSpPr txBox="1">
                  <a:spLocks noRot="1" noChangeAspect="1" noMove="1" noResize="1" noEditPoints="1" noAdjustHandles="1" noChangeArrowheads="1" noChangeShapeType="1" noTextEdit="1"/>
                </p:cNvSpPr>
                <p:nvPr/>
              </p:nvSpPr>
              <p:spPr>
                <a:xfrm>
                  <a:off x="1454855" y="4411560"/>
                  <a:ext cx="780149"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E7D6FA42-81F2-2341-9DC2-C6C93010DF11}"/>
                    </a:ext>
                  </a:extLst>
                </p:cNvPr>
                <p:cNvSpPr txBox="1"/>
                <p:nvPr/>
              </p:nvSpPr>
              <p:spPr>
                <a:xfrm>
                  <a:off x="1449464" y="5223334"/>
                  <a:ext cx="7801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e>
                        </m:d>
                      </m:oMath>
                    </m:oMathPara>
                  </a14:m>
                  <a:endParaRPr kumimoji="1" lang="zh-CN" altLang="en-US" sz="2400" dirty="0">
                    <a:latin typeface="Times" pitchFamily="2" charset="0"/>
                  </a:endParaRPr>
                </a:p>
              </p:txBody>
            </p:sp>
          </mc:Choice>
          <mc:Fallback xmlns="">
            <p:sp>
              <p:nvSpPr>
                <p:cNvPr id="25" name="文本框 24">
                  <a:extLst>
                    <a:ext uri="{FF2B5EF4-FFF2-40B4-BE49-F238E27FC236}">
                      <a16:creationId xmlns:a16="http://schemas.microsoft.com/office/drawing/2014/main" id="{E7D6FA42-81F2-2341-9DC2-C6C93010DF11}"/>
                    </a:ext>
                  </a:extLst>
                </p:cNvPr>
                <p:cNvSpPr txBox="1">
                  <a:spLocks noRot="1" noChangeAspect="1" noMove="1" noResize="1" noEditPoints="1" noAdjustHandles="1" noChangeArrowheads="1" noChangeShapeType="1" noTextEdit="1"/>
                </p:cNvSpPr>
                <p:nvPr/>
              </p:nvSpPr>
              <p:spPr>
                <a:xfrm>
                  <a:off x="1449464" y="5223334"/>
                  <a:ext cx="780150"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000CC83-8AF0-714D-A421-4B426EB4D554}"/>
                    </a:ext>
                  </a:extLst>
                </p:cNvPr>
                <p:cNvSpPr txBox="1"/>
                <p:nvPr/>
              </p:nvSpPr>
              <p:spPr>
                <a:xfrm>
                  <a:off x="1449464" y="5782406"/>
                  <a:ext cx="7801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6" name="文本框 25">
                  <a:extLst>
                    <a:ext uri="{FF2B5EF4-FFF2-40B4-BE49-F238E27FC236}">
                      <a16:creationId xmlns:a16="http://schemas.microsoft.com/office/drawing/2014/main" id="{E000CC83-8AF0-714D-A421-4B426EB4D554}"/>
                    </a:ext>
                  </a:extLst>
                </p:cNvPr>
                <p:cNvSpPr txBox="1">
                  <a:spLocks noRot="1" noChangeAspect="1" noMove="1" noResize="1" noEditPoints="1" noAdjustHandles="1" noChangeArrowheads="1" noChangeShapeType="1" noTextEdit="1"/>
                </p:cNvSpPr>
                <p:nvPr/>
              </p:nvSpPr>
              <p:spPr>
                <a:xfrm>
                  <a:off x="1449464" y="5782406"/>
                  <a:ext cx="780149"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7">
                  <a:extLst>
                    <a:ext uri="{FF2B5EF4-FFF2-40B4-BE49-F238E27FC236}">
                      <a16:creationId xmlns:a16="http://schemas.microsoft.com/office/drawing/2014/main" id="{634BF722-D2E4-DD4F-BE93-C7206FBD2A26}"/>
                    </a:ext>
                  </a:extLst>
                </p:cNvPr>
                <p:cNvSpPr txBox="1"/>
                <p:nvPr/>
              </p:nvSpPr>
              <p:spPr>
                <a:xfrm>
                  <a:off x="4242238" y="4068522"/>
                  <a:ext cx="12995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e>
                        </m:d>
                      </m:oMath>
                    </m:oMathPara>
                  </a14:m>
                  <a:endParaRPr kumimoji="1" lang="zh-CN" altLang="en-US" sz="2400" dirty="0">
                    <a:latin typeface="Times" pitchFamily="2" charset="0"/>
                  </a:endParaRPr>
                </a:p>
              </p:txBody>
            </p:sp>
          </mc:Choice>
          <mc:Fallback xmlns="">
            <p:sp>
              <p:nvSpPr>
                <p:cNvPr id="27" name="文本框 27">
                  <a:extLst>
                    <a:ext uri="{FF2B5EF4-FFF2-40B4-BE49-F238E27FC236}">
                      <a16:creationId xmlns:a16="http://schemas.microsoft.com/office/drawing/2014/main" id="{634BF722-D2E4-DD4F-BE93-C7206FBD2A26}"/>
                    </a:ext>
                  </a:extLst>
                </p:cNvPr>
                <p:cNvSpPr txBox="1">
                  <a:spLocks noRot="1" noChangeAspect="1" noMove="1" noResize="1" noEditPoints="1" noAdjustHandles="1" noChangeArrowheads="1" noChangeShapeType="1" noTextEdit="1"/>
                </p:cNvSpPr>
                <p:nvPr/>
              </p:nvSpPr>
              <p:spPr>
                <a:xfrm>
                  <a:off x="4242238" y="4068522"/>
                  <a:ext cx="1299522"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8">
                  <a:extLst>
                    <a:ext uri="{FF2B5EF4-FFF2-40B4-BE49-F238E27FC236}">
                      <a16:creationId xmlns:a16="http://schemas.microsoft.com/office/drawing/2014/main" id="{8DDA05A6-D252-374B-9639-CD987A151BC3}"/>
                    </a:ext>
                  </a:extLst>
                </p:cNvPr>
                <p:cNvSpPr txBox="1"/>
                <p:nvPr/>
              </p:nvSpPr>
              <p:spPr>
                <a:xfrm>
                  <a:off x="4252388" y="6103727"/>
                  <a:ext cx="13066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8" name="文本框 28">
                  <a:extLst>
                    <a:ext uri="{FF2B5EF4-FFF2-40B4-BE49-F238E27FC236}">
                      <a16:creationId xmlns:a16="http://schemas.microsoft.com/office/drawing/2014/main" id="{8DDA05A6-D252-374B-9639-CD987A151BC3}"/>
                    </a:ext>
                  </a:extLst>
                </p:cNvPr>
                <p:cNvSpPr txBox="1">
                  <a:spLocks noRot="1" noChangeAspect="1" noMove="1" noResize="1" noEditPoints="1" noAdjustHandles="1" noChangeArrowheads="1" noChangeShapeType="1" noTextEdit="1"/>
                </p:cNvSpPr>
                <p:nvPr/>
              </p:nvSpPr>
              <p:spPr>
                <a:xfrm>
                  <a:off x="4252388" y="6103727"/>
                  <a:ext cx="1306640" cy="46166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9">
                  <a:extLst>
                    <a:ext uri="{FF2B5EF4-FFF2-40B4-BE49-F238E27FC236}">
                      <a16:creationId xmlns:a16="http://schemas.microsoft.com/office/drawing/2014/main" id="{EC919D89-F582-C34D-98D1-E4DFDA6790B6}"/>
                    </a:ext>
                  </a:extLst>
                </p:cNvPr>
                <p:cNvSpPr txBox="1"/>
                <p:nvPr/>
              </p:nvSpPr>
              <p:spPr>
                <a:xfrm>
                  <a:off x="7187805" y="4615024"/>
                  <a:ext cx="24951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dirty="0">
                                <a:latin typeface="Cambria Math" panose="02040503050406030204" pitchFamily="18" charset="0"/>
                              </a:rPr>
                            </m:ctrlPr>
                          </m:dPr>
                          <m:e>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e>
                        </m:d>
                      </m:oMath>
                    </m:oMathPara>
                  </a14:m>
                  <a:endParaRPr kumimoji="1" lang="zh-CN" altLang="en-US" sz="2400" dirty="0">
                    <a:latin typeface="Times" pitchFamily="2" charset="0"/>
                  </a:endParaRPr>
                </a:p>
              </p:txBody>
            </p:sp>
          </mc:Choice>
          <mc:Fallback xmlns="">
            <p:sp>
              <p:nvSpPr>
                <p:cNvPr id="29" name="文本框 29">
                  <a:extLst>
                    <a:ext uri="{FF2B5EF4-FFF2-40B4-BE49-F238E27FC236}">
                      <a16:creationId xmlns:a16="http://schemas.microsoft.com/office/drawing/2014/main" id="{EC919D89-F582-C34D-98D1-E4DFDA6790B6}"/>
                    </a:ext>
                  </a:extLst>
                </p:cNvPr>
                <p:cNvSpPr txBox="1">
                  <a:spLocks noRot="1" noChangeAspect="1" noMove="1" noResize="1" noEditPoints="1" noAdjustHandles="1" noChangeArrowheads="1" noChangeShapeType="1" noTextEdit="1"/>
                </p:cNvSpPr>
                <p:nvPr/>
              </p:nvSpPr>
              <p:spPr>
                <a:xfrm>
                  <a:off x="7187805" y="4615024"/>
                  <a:ext cx="2495170" cy="461665"/>
                </a:xfrm>
                <a:prstGeom prst="rect">
                  <a:avLst/>
                </a:prstGeom>
                <a:blipFill>
                  <a:blip r:embed="rId14"/>
                  <a:stretch>
                    <a:fillRect/>
                  </a:stretch>
                </a:blipFill>
              </p:spPr>
              <p:txBody>
                <a:bodyPr/>
                <a:lstStyle/>
                <a:p>
                  <a:r>
                    <a:rPr lang="zh-CN" altLang="en-US">
                      <a:noFill/>
                    </a:rPr>
                    <a:t> </a:t>
                  </a:r>
                </a:p>
              </p:txBody>
            </p:sp>
          </mc:Fallback>
        </mc:AlternateContent>
      </p:grpSp>
      <p:sp>
        <p:nvSpPr>
          <p:cNvPr id="36" name="圆角矩形 5">
            <a:extLst>
              <a:ext uri="{FF2B5EF4-FFF2-40B4-BE49-F238E27FC236}">
                <a16:creationId xmlns:a16="http://schemas.microsoft.com/office/drawing/2014/main" id="{57286DE8-2F9B-A34D-A3C0-4494FFF8B39A}"/>
              </a:ext>
            </a:extLst>
          </p:cNvPr>
          <p:cNvSpPr/>
          <p:nvPr/>
        </p:nvSpPr>
        <p:spPr>
          <a:xfrm>
            <a:off x="334475" y="4775767"/>
            <a:ext cx="4036357" cy="176314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000" dirty="0">
                <a:solidFill>
                  <a:schemeClr val="tx1"/>
                </a:solidFill>
                <a:latin typeface="Arial" panose="020B0604020202020204" pitchFamily="34" charset="0"/>
                <a:cs typeface="Arial" panose="020B0604020202020204" pitchFamily="34" charset="0"/>
              </a:rPr>
              <a:t>High-Level Idea </a:t>
            </a:r>
          </a:p>
          <a:p>
            <a:pPr algn="ctr">
              <a:lnSpc>
                <a:spcPct val="150000"/>
              </a:lnSpc>
            </a:pPr>
            <a:r>
              <a:rPr kumimoji="1" lang="en-US" altLang="zh-CN" sz="1600" dirty="0">
                <a:solidFill>
                  <a:schemeClr val="tx1"/>
                </a:solidFill>
                <a:latin typeface="Arial" panose="020B0604020202020204" pitchFamily="34" charset="0"/>
                <a:cs typeface="Arial" panose="020B0604020202020204" pitchFamily="34" charset="0"/>
              </a:rPr>
              <a:t>For each wire, compute a </a:t>
            </a:r>
            <a:r>
              <a:rPr kumimoji="1" lang="en-US" altLang="zh-CN" sz="1600" dirty="0">
                <a:solidFill>
                  <a:srgbClr val="FF0000"/>
                </a:solidFill>
                <a:latin typeface="Arial" panose="020B0604020202020204" pitchFamily="34" charset="0"/>
                <a:cs typeface="Arial" panose="020B0604020202020204" pitchFamily="34" charset="0"/>
              </a:rPr>
              <a:t>secret sharing</a:t>
            </a:r>
            <a:r>
              <a:rPr kumimoji="1" lang="en-US" altLang="zh-CN" sz="1600" dirty="0">
                <a:solidFill>
                  <a:schemeClr val="tx1"/>
                </a:solidFill>
                <a:latin typeface="Arial" panose="020B0604020202020204" pitchFamily="34" charset="0"/>
                <a:cs typeface="Arial" panose="020B0604020202020204" pitchFamily="34" charset="0"/>
              </a:rPr>
              <a:t> of the </a:t>
            </a:r>
            <a:r>
              <a:rPr kumimoji="1" lang="en-US" altLang="zh-CN" sz="1600" dirty="0">
                <a:solidFill>
                  <a:srgbClr val="FF0000"/>
                </a:solidFill>
                <a:latin typeface="Arial" panose="020B0604020202020204" pitchFamily="34" charset="0"/>
                <a:cs typeface="Arial" panose="020B0604020202020204" pitchFamily="34" charset="0"/>
              </a:rPr>
              <a:t>value</a:t>
            </a:r>
            <a:r>
              <a:rPr kumimoji="1" lang="en-US" altLang="zh-CN" sz="1600" dirty="0">
                <a:solidFill>
                  <a:schemeClr val="tx1"/>
                </a:solidFill>
                <a:latin typeface="Arial" panose="020B0604020202020204" pitchFamily="34" charset="0"/>
                <a:cs typeface="Arial" panose="020B0604020202020204" pitchFamily="34" charset="0"/>
              </a:rPr>
              <a:t> carried by this wire.</a:t>
            </a:r>
            <a:endParaRPr kumimoji="1" lang="zh-CN" altLang="en-US" sz="16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CC0D112-E700-1745-A32F-1B45D4019A11}"/>
                  </a:ext>
                </a:extLst>
              </p:cNvPr>
              <p:cNvSpPr txBox="1"/>
              <p:nvPr/>
            </p:nvSpPr>
            <p:spPr>
              <a:xfrm>
                <a:off x="9881804" y="3437378"/>
                <a:ext cx="231019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1</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2</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3</m:t>
                          </m:r>
                        </m:sub>
                      </m:sSub>
                      <m:r>
                        <a:rPr kumimoji="1" lang="en-US" altLang="zh-CN" sz="2400" i="1" dirty="0">
                          <a:latin typeface="Cambria Math" panose="02040503050406030204" pitchFamily="18" charset="0"/>
                        </a:rPr>
                        <m:t>⋅</m:t>
                      </m:r>
                      <m:sSub>
                        <m:sSubPr>
                          <m:ctrlPr>
                            <a:rPr kumimoji="1" lang="en-US" altLang="zh-CN" sz="2400" i="1" dirty="0">
                              <a:latin typeface="Cambria Math" panose="02040503050406030204" pitchFamily="18" charset="0"/>
                            </a:rPr>
                          </m:ctrlPr>
                        </m:sSubPr>
                        <m:e>
                          <m:r>
                            <a:rPr kumimoji="1" lang="en-US" altLang="zh-CN" sz="2400" i="1" dirty="0">
                              <a:latin typeface="Cambria Math" panose="02040503050406030204" pitchFamily="18" charset="0"/>
                            </a:rPr>
                            <m:t>𝑥</m:t>
                          </m:r>
                        </m:e>
                        <m:sub>
                          <m:r>
                            <a:rPr kumimoji="1" lang="en-US" altLang="zh-CN" sz="2400" i="1" dirty="0">
                              <a:latin typeface="Cambria Math" panose="02040503050406030204" pitchFamily="18" charset="0"/>
                            </a:rPr>
                            <m:t>4</m:t>
                          </m:r>
                        </m:sub>
                      </m:sSub>
                    </m:oMath>
                  </m:oMathPara>
                </a14:m>
                <a:endParaRPr kumimoji="1" lang="zh-CN" altLang="en-US" sz="2400" dirty="0">
                  <a:latin typeface="Times" pitchFamily="2" charset="0"/>
                </a:endParaRPr>
              </a:p>
            </p:txBody>
          </p:sp>
        </mc:Choice>
        <mc:Fallback xmlns="">
          <p:sp>
            <p:nvSpPr>
              <p:cNvPr id="30" name="文本框 29">
                <a:extLst>
                  <a:ext uri="{FF2B5EF4-FFF2-40B4-BE49-F238E27FC236}">
                    <a16:creationId xmlns:a16="http://schemas.microsoft.com/office/drawing/2014/main" id="{6CC0D112-E700-1745-A32F-1B45D4019A11}"/>
                  </a:ext>
                </a:extLst>
              </p:cNvPr>
              <p:cNvSpPr txBox="1">
                <a:spLocks noRot="1" noChangeAspect="1" noMove="1" noResize="1" noEditPoints="1" noAdjustHandles="1" noChangeArrowheads="1" noChangeShapeType="1" noTextEdit="1"/>
              </p:cNvSpPr>
              <p:nvPr/>
            </p:nvSpPr>
            <p:spPr>
              <a:xfrm>
                <a:off x="9881804" y="3437378"/>
                <a:ext cx="2310196" cy="461665"/>
              </a:xfrm>
              <a:prstGeom prst="rect">
                <a:avLst/>
              </a:prstGeom>
              <a:blipFill>
                <a:blip r:embed="rId15"/>
                <a:stretch>
                  <a:fillRect/>
                </a:stretch>
              </a:blipFill>
            </p:spPr>
            <p:txBody>
              <a:bodyPr/>
              <a:lstStyle/>
              <a:p>
                <a:r>
                  <a:rPr lang="zh-CN" altLang="en-US">
                    <a:noFill/>
                  </a:rPr>
                  <a:t> </a:t>
                </a:r>
              </a:p>
            </p:txBody>
          </p:sp>
        </mc:Fallback>
      </mc:AlternateContent>
      <p:sp>
        <p:nvSpPr>
          <p:cNvPr id="31" name="圆角矩形 5">
            <a:extLst>
              <a:ext uri="{FF2B5EF4-FFF2-40B4-BE49-F238E27FC236}">
                <a16:creationId xmlns:a16="http://schemas.microsoft.com/office/drawing/2014/main" id="{3C8132D8-3A4C-0646-AA4E-24E3A9193D8F}"/>
              </a:ext>
            </a:extLst>
          </p:cNvPr>
          <p:cNvSpPr/>
          <p:nvPr/>
        </p:nvSpPr>
        <p:spPr>
          <a:xfrm>
            <a:off x="5801488" y="4781289"/>
            <a:ext cx="5618224" cy="159446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Problem</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is</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reduced</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dirty="0">
                <a:solidFill>
                  <a:schemeClr val="tx1"/>
                </a:solidFill>
                <a:latin typeface="Arial" panose="020B0604020202020204" pitchFamily="34" charset="0"/>
                <a:cs typeface="Arial" panose="020B0604020202020204" pitchFamily="34" charset="0"/>
              </a:rPr>
              <a:t>to</a:t>
            </a:r>
            <a:r>
              <a:rPr kumimoji="1" lang="zh-CN" altLang="en-US" sz="2400"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evaluate</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rgbClr val="FF0000"/>
                </a:solidFill>
                <a:latin typeface="Arial" panose="020B0604020202020204" pitchFamily="34" charset="0"/>
                <a:cs typeface="Arial" panose="020B0604020202020204" pitchFamily="34" charset="0"/>
              </a:rPr>
              <a:t>addition</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and</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rgbClr val="FF0000"/>
                </a:solidFill>
                <a:latin typeface="Arial" panose="020B0604020202020204" pitchFamily="34" charset="0"/>
                <a:cs typeface="Arial" panose="020B0604020202020204" pitchFamily="34" charset="0"/>
              </a:rPr>
              <a:t>multiplication</a:t>
            </a:r>
            <a:r>
              <a:rPr kumimoji="1" lang="zh-CN" altLang="en-US" sz="2400" i="1" dirty="0">
                <a:solidFill>
                  <a:schemeClr val="tx1"/>
                </a:solidFill>
                <a:latin typeface="Arial" panose="020B0604020202020204" pitchFamily="34" charset="0"/>
                <a:cs typeface="Arial" panose="020B0604020202020204" pitchFamily="34" charset="0"/>
              </a:rPr>
              <a:t> </a:t>
            </a:r>
            <a:r>
              <a:rPr kumimoji="1" lang="en-US" altLang="zh-CN" sz="2400" i="1" dirty="0">
                <a:solidFill>
                  <a:schemeClr val="tx1"/>
                </a:solidFill>
                <a:latin typeface="Arial" panose="020B0604020202020204" pitchFamily="34" charset="0"/>
                <a:cs typeface="Arial" panose="020B0604020202020204" pitchFamily="34" charset="0"/>
              </a:rPr>
              <a:t>gates</a:t>
            </a:r>
            <a:r>
              <a:rPr kumimoji="1" lang="en-US" altLang="zh-CN" sz="2400" dirty="0">
                <a:solidFill>
                  <a:schemeClr val="tx1"/>
                </a:solidFill>
                <a:latin typeface="Arial" panose="020B0604020202020204" pitchFamily="34" charset="0"/>
                <a:cs typeface="Arial" panose="020B0604020202020204" pitchFamily="34" charset="0"/>
              </a:rPr>
              <a:t>.</a:t>
            </a:r>
            <a:endParaRPr kumimoji="1" lang="zh-CN" alt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41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Sub-optimal Corruption Threshold</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4462578-5FA8-974A-89B0-193C9807EE15}"/>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Use the Packed Secret Sharing Technique [FY92]</a:t>
                </a:r>
              </a:p>
              <a:p>
                <a:pPr lvl="1">
                  <a:lnSpc>
                    <a:spcPct val="130000"/>
                  </a:lnSpc>
                </a:pPr>
                <a:r>
                  <a:rPr kumimoji="1" lang="en-US" altLang="zh-CN" sz="2000" dirty="0">
                    <a:latin typeface="Arial" panose="020B0604020202020204" pitchFamily="34" charset="0"/>
                    <a:cs typeface="Arial" panose="020B0604020202020204" pitchFamily="34" charset="0"/>
                  </a:rPr>
                  <a:t>Replace </a:t>
                </a:r>
                <a14:m>
                  <m:oMath xmlns:m="http://schemas.openxmlformats.org/officeDocument/2006/math">
                    <m:d>
                      <m:dPr>
                        <m:begChr m:val="["/>
                        <m:endChr m:val="]"/>
                        <m:ctrlPr>
                          <a:rPr kumimoji="1" lang="en-US" altLang="zh-CN" sz="2000" b="0" i="1" smtClean="0">
                            <a:latin typeface="Cambria Math" panose="02040503050406030204" pitchFamily="18" charset="0"/>
                            <a:cs typeface="Arial" panose="020B0604020202020204" pitchFamily="34" charset="0"/>
                          </a:rPr>
                        </m:ctrlPr>
                      </m:dPr>
                      <m:e>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e>
                    </m:d>
                    <m:r>
                      <a:rPr kumimoji="1" lang="en-US" altLang="zh-CN" sz="2000" b="0" i="1" smtClean="0">
                        <a:latin typeface="Cambria Math" panose="02040503050406030204" pitchFamily="18" charset="0"/>
                        <a:cs typeface="Arial" panose="020B0604020202020204" pitchFamily="34" charset="0"/>
                      </a:rPr>
                      <m:t>,</m:t>
                    </m:r>
                    <m:d>
                      <m:dPr>
                        <m:begChr m:val="["/>
                        <m:endChr m:val="]"/>
                        <m:ctrlPr>
                          <a:rPr kumimoji="1" lang="en-US" altLang="zh-CN" sz="2000" b="0" i="1" smtClean="0">
                            <a:latin typeface="Cambria Math" panose="02040503050406030204" pitchFamily="18" charset="0"/>
                            <a:cs typeface="Arial" panose="020B0604020202020204" pitchFamily="34" charset="0"/>
                          </a:rPr>
                        </m:ctrlPr>
                      </m:dPr>
                      <m:e>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2</m:t>
                            </m:r>
                          </m:sub>
                        </m:sSub>
                      </m:e>
                    </m:d>
                    <m:r>
                      <a:rPr kumimoji="1" lang="en-US" altLang="zh-CN" sz="2000" b="0" i="1" smtClean="0">
                        <a:latin typeface="Cambria Math" panose="02040503050406030204" pitchFamily="18" charset="0"/>
                        <a:cs typeface="Arial" panose="020B0604020202020204" pitchFamily="34" charset="0"/>
                      </a:rPr>
                      <m:t>,…,</m:t>
                    </m:r>
                    <m:d>
                      <m:dPr>
                        <m:begChr m:val="["/>
                        <m:endChr m:val="]"/>
                        <m:ctrlPr>
                          <a:rPr kumimoji="1" lang="en-US" altLang="zh-CN" sz="2000" b="0" i="1" smtClean="0">
                            <a:latin typeface="Cambria Math" panose="02040503050406030204" pitchFamily="18" charset="0"/>
                            <a:cs typeface="Arial" panose="020B0604020202020204" pitchFamily="34" charset="0"/>
                          </a:rPr>
                        </m:ctrlPr>
                      </m:dPr>
                      <m:e>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𝑘</m:t>
                            </m:r>
                          </m:sub>
                        </m:sSub>
                      </m:e>
                    </m:d>
                  </m:oMath>
                </a14:m>
                <a:r>
                  <a:rPr kumimoji="1" lang="en-US" altLang="zh-CN" sz="2000" dirty="0">
                    <a:latin typeface="Arial" panose="020B0604020202020204" pitchFamily="34" charset="0"/>
                    <a:cs typeface="Arial" panose="020B0604020202020204" pitchFamily="34" charset="0"/>
                  </a:rPr>
                  <a:t> by </a:t>
                </a:r>
                <a14:m>
                  <m:oMath xmlns:m="http://schemas.openxmlformats.org/officeDocument/2006/math">
                    <m:d>
                      <m:dPr>
                        <m:begChr m:val="["/>
                        <m:endChr m:val="]"/>
                        <m:ctrlPr>
                          <a:rPr kumimoji="1" lang="en-US" altLang="zh-CN" sz="2000" b="0" i="1" smtClean="0">
                            <a:latin typeface="Cambria Math" panose="02040503050406030204" pitchFamily="18" charset="0"/>
                            <a:cs typeface="Arial" panose="020B0604020202020204" pitchFamily="34" charset="0"/>
                          </a:rPr>
                        </m:ctrlPr>
                      </m:dPr>
                      <m:e>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r>
                          <a:rPr kumimoji="1" lang="en-US" altLang="zh-CN" sz="2000" b="0" i="1" smtClean="0">
                            <a:solidFill>
                              <a:srgbClr val="FF0000"/>
                            </a:solidFill>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2</m:t>
                            </m:r>
                          </m:sub>
                        </m:sSub>
                        <m:r>
                          <a:rPr kumimoji="1" lang="en-US" altLang="zh-CN" sz="2000" b="0" i="1" smtClean="0">
                            <a:solidFill>
                              <a:srgbClr val="FF0000"/>
                            </a:solidFill>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𝑘</m:t>
                            </m:r>
                          </m:sub>
                        </m:sSub>
                      </m:e>
                    </m:d>
                  </m:oMath>
                </a14:m>
                <a:r>
                  <a:rPr kumimoji="1" lang="en-US" altLang="zh-CN" sz="2000" dirty="0">
                    <a:latin typeface="Arial" panose="020B0604020202020204" pitchFamily="34" charset="0"/>
                    <a:cs typeface="Arial" panose="020B0604020202020204" pitchFamily="34" charset="0"/>
                  </a:rPr>
                  <a:t>. (</a:t>
                </a:r>
                <a14:m>
                  <m:oMath xmlns:m="http://schemas.openxmlformats.org/officeDocument/2006/math">
                    <m:r>
                      <a:rPr kumimoji="1" lang="en-US" altLang="zh-CN" sz="2000" b="0" i="1" smtClean="0">
                        <a:solidFill>
                          <a:srgbClr val="FF0000"/>
                        </a:solidFill>
                        <a:latin typeface="Cambria Math" panose="02040503050406030204" pitchFamily="18" charset="0"/>
                        <a:cs typeface="Arial" panose="020B0604020202020204" pitchFamily="34" charset="0"/>
                      </a:rPr>
                      <m:t>𝑘</m:t>
                    </m:r>
                    <m:r>
                      <a:rPr kumimoji="1" lang="en-US" altLang="zh-CN" sz="2000" b="0" i="1" smtClean="0">
                        <a:latin typeface="Cambria Math" panose="02040503050406030204" pitchFamily="18" charset="0"/>
                        <a:cs typeface="Arial" panose="020B0604020202020204" pitchFamily="34" charset="0"/>
                      </a:rPr>
                      <m:t>⇐</m:t>
                    </m:r>
                  </m:oMath>
                </a14:m>
                <a:r>
                  <a:rPr kumimoji="1" lang="en-US" altLang="zh-CN" sz="2000" dirty="0">
                    <a:latin typeface="Arial" panose="020B0604020202020204" pitchFamily="34" charset="0"/>
                    <a:cs typeface="Arial" panose="020B0604020202020204" pitchFamily="34" charset="0"/>
                  </a:rPr>
                  <a:t> packing parameter)</a:t>
                </a:r>
              </a:p>
              <a:p>
                <a:pPr lvl="1">
                  <a:lnSpc>
                    <a:spcPct val="130000"/>
                  </a:lnSpc>
                </a:pPr>
                <a:endParaRPr kumimoji="1" lang="en-US" altLang="zh-CN" sz="2000" dirty="0">
                  <a:latin typeface="Arial" panose="020B0604020202020204" pitchFamily="34" charset="0"/>
                  <a:cs typeface="Arial" panose="020B0604020202020204" pitchFamily="34" charset="0"/>
                </a:endParaRPr>
              </a:p>
              <a:p>
                <a:pPr lvl="1">
                  <a:lnSpc>
                    <a:spcPct val="130000"/>
                  </a:lnSpc>
                </a:pPr>
                <a:endParaRPr kumimoji="1" lang="en-US" altLang="zh-CN" sz="2000" dirty="0">
                  <a:latin typeface="Arial" panose="020B0604020202020204" pitchFamily="34" charset="0"/>
                  <a:cs typeface="Arial" panose="020B0604020202020204" pitchFamily="34" charset="0"/>
                </a:endParaRPr>
              </a:p>
              <a:p>
                <a:pPr lvl="1">
                  <a:lnSpc>
                    <a:spcPct val="130000"/>
                  </a:lnSpc>
                </a:pPr>
                <a:endParaRPr kumimoji="1" lang="en-US" altLang="zh-CN" sz="2000" dirty="0">
                  <a:latin typeface="Arial" panose="020B0604020202020204" pitchFamily="34" charset="0"/>
                  <a:cs typeface="Arial" panose="020B0604020202020204" pitchFamily="34" charset="0"/>
                </a:endParaRPr>
              </a:p>
              <a:p>
                <a:pPr lvl="1">
                  <a:lnSpc>
                    <a:spcPct val="130000"/>
                  </a:lnSpc>
                </a:pPr>
                <a:r>
                  <a:rPr kumimoji="1" lang="en-US" altLang="zh-CN" sz="2000" dirty="0">
                    <a:latin typeface="Arial" panose="020B0604020202020204" pitchFamily="34" charset="0"/>
                    <a:cs typeface="Arial" panose="020B0604020202020204" pitchFamily="34" charset="0"/>
                  </a:rPr>
                  <a:t>Compute </a:t>
                </a:r>
                <a14:m>
                  <m:oMath xmlns:m="http://schemas.openxmlformats.org/officeDocument/2006/math">
                    <m:r>
                      <m:rPr>
                        <m:sty m:val="p"/>
                      </m:rPr>
                      <a:rPr kumimoji="1" lang="en-US" altLang="zh-CN" sz="2000" i="0" dirty="0" smtClean="0">
                        <a:latin typeface="Cambria Math" panose="02040503050406030204" pitchFamily="18" charset="0"/>
                        <a:cs typeface="Arial" panose="020B0604020202020204" pitchFamily="34" charset="0"/>
                      </a:rPr>
                      <m:t>OP</m:t>
                    </m:r>
                    <m:r>
                      <a:rPr kumimoji="1" lang="en-US" altLang="zh-CN" sz="2000" b="0" i="1" smtClean="0">
                        <a:latin typeface="Cambria Math" panose="02040503050406030204" pitchFamily="18" charset="0"/>
                        <a:cs typeface="Arial" panose="020B0604020202020204" pitchFamily="34" charset="0"/>
                      </a:rPr>
                      <m:t>∈</m:t>
                    </m:r>
                    <m:r>
                      <a:rPr kumimoji="1" lang="en-US" altLang="zh-CN" sz="2000" i="1" dirty="0" smtClean="0">
                        <a:latin typeface="Cambria Math" panose="02040503050406030204" pitchFamily="18" charset="0"/>
                        <a:cs typeface="Arial" panose="020B0604020202020204" pitchFamily="34" charset="0"/>
                      </a:rPr>
                      <m:t>{</m:t>
                    </m:r>
                    <m:r>
                      <m:rPr>
                        <m:sty m:val="p"/>
                      </m:rPr>
                      <a:rPr kumimoji="1" lang="en-US" altLang="zh-CN" sz="2000" i="0" dirty="0" err="1" smtClean="0">
                        <a:latin typeface="Cambria Math" panose="02040503050406030204" pitchFamily="18" charset="0"/>
                        <a:cs typeface="Arial" panose="020B0604020202020204" pitchFamily="34" charset="0"/>
                      </a:rPr>
                      <m:t>Mult</m:t>
                    </m:r>
                    <m:r>
                      <a:rPr kumimoji="1" lang="en-US" altLang="zh-CN" sz="2000" i="1" dirty="0" smtClean="0">
                        <a:latin typeface="Cambria Math" panose="02040503050406030204" pitchFamily="18" charset="0"/>
                        <a:cs typeface="Arial" panose="020B0604020202020204" pitchFamily="34" charset="0"/>
                      </a:rPr>
                      <m:t>, </m:t>
                    </m:r>
                    <m:r>
                      <m:rPr>
                        <m:sty m:val="p"/>
                      </m:rPr>
                      <a:rPr kumimoji="1" lang="en-US" altLang="zh-CN" sz="2000" i="0" dirty="0" smtClean="0">
                        <a:latin typeface="Cambria Math" panose="02040503050406030204" pitchFamily="18" charset="0"/>
                        <a:cs typeface="Arial" panose="020B0604020202020204" pitchFamily="34" charset="0"/>
                      </a:rPr>
                      <m:t>Add</m:t>
                    </m:r>
                    <m:r>
                      <a:rPr kumimoji="1" lang="en-US" altLang="zh-CN" sz="2000" i="1" dirty="0" smtClean="0">
                        <a:latin typeface="Cambria Math" panose="02040503050406030204" pitchFamily="18" charset="0"/>
                        <a:cs typeface="Arial" panose="020B0604020202020204" pitchFamily="34" charset="0"/>
                      </a:rPr>
                      <m:t>}</m:t>
                    </m:r>
                  </m:oMath>
                </a14:m>
                <a:r>
                  <a:rPr kumimoji="1" lang="en-US" altLang="zh-CN" sz="2000" dirty="0">
                    <a:latin typeface="Arial" panose="020B0604020202020204" pitchFamily="34" charset="0"/>
                    <a:cs typeface="Arial" panose="020B0604020202020204" pitchFamily="34" charset="0"/>
                  </a:rPr>
                  <a:t> of two packed </a:t>
                </a:r>
                <a:r>
                  <a:rPr kumimoji="1" lang="en-US" altLang="zh-CN" sz="2000" dirty="0" err="1">
                    <a:latin typeface="Arial" panose="020B0604020202020204" pitchFamily="34" charset="0"/>
                    <a:cs typeface="Arial" panose="020B0604020202020204" pitchFamily="34" charset="0"/>
                  </a:rPr>
                  <a:t>sharings</a:t>
                </a:r>
                <a:r>
                  <a:rPr kumimoji="1" lang="en-US" altLang="zh-CN" sz="2000" dirty="0">
                    <a:latin typeface="Arial" panose="020B0604020202020204" pitchFamily="34" charset="0"/>
                    <a:cs typeface="Arial" panose="020B0604020202020204" pitchFamily="34" charset="0"/>
                  </a:rPr>
                  <a:t> at cost 1</a:t>
                </a:r>
              </a:p>
              <a:p>
                <a:pPr marL="457200" lvl="1" indent="0">
                  <a:lnSpc>
                    <a:spcPct val="130000"/>
                  </a:lnSpc>
                  <a:buNone/>
                </a:pPr>
                <a14:m>
                  <m:oMathPara xmlns:m="http://schemas.openxmlformats.org/officeDocument/2006/math">
                    <m:oMathParaPr>
                      <m:jc m:val="centerGroup"/>
                    </m:oMathParaPr>
                    <m:oMath xmlns:m="http://schemas.openxmlformats.org/officeDocument/2006/math">
                      <m:r>
                        <m:rPr>
                          <m:sty m:val="p"/>
                        </m:rPr>
                        <a:rPr kumimoji="1" lang="en-US" altLang="zh-CN" sz="2000" b="0" i="0" smtClean="0">
                          <a:latin typeface="Cambria Math" panose="02040503050406030204" pitchFamily="18" charset="0"/>
                          <a:cs typeface="Arial" panose="020B0604020202020204" pitchFamily="34" charset="0"/>
                        </a:rPr>
                        <m:t>OP</m:t>
                      </m:r>
                      <m:d>
                        <m:dPr>
                          <m:ctrlPr>
                            <a:rPr kumimoji="1" lang="en-US" altLang="zh-CN" sz="2000" b="0" i="1" smtClean="0">
                              <a:latin typeface="Cambria Math" panose="02040503050406030204" pitchFamily="18" charset="0"/>
                              <a:cs typeface="Arial" panose="020B0604020202020204" pitchFamily="34" charset="0"/>
                            </a:rPr>
                          </m:ctrlPr>
                        </m:dPr>
                        <m:e>
                          <m:d>
                            <m:dPr>
                              <m:begChr m:val="["/>
                              <m:endChr m:val="]"/>
                              <m:ctrlPr>
                                <a:rPr kumimoji="1" lang="en-US" altLang="zh-CN" sz="2000" i="1">
                                  <a:latin typeface="Cambria Math" panose="02040503050406030204" pitchFamily="18" charset="0"/>
                                  <a:cs typeface="Arial" panose="020B0604020202020204" pitchFamily="34" charset="0"/>
                                </a:rPr>
                              </m:ctrlPr>
                            </m:dPr>
                            <m:e>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i="1">
                                      <a:solidFill>
                                        <a:srgbClr val="FF0000"/>
                                      </a:solidFill>
                                      <a:latin typeface="Cambria Math" panose="02040503050406030204" pitchFamily="18" charset="0"/>
                                      <a:cs typeface="Arial" panose="020B0604020202020204" pitchFamily="34" charset="0"/>
                                    </a:rPr>
                                    <m:t>𝑥</m:t>
                                  </m:r>
                                </m:e>
                                <m:sub>
                                  <m:r>
                                    <a:rPr kumimoji="1" lang="en-US" altLang="zh-CN" sz="2000" i="1">
                                      <a:solidFill>
                                        <a:srgbClr val="FF0000"/>
                                      </a:solidFill>
                                      <a:latin typeface="Cambria Math" panose="02040503050406030204" pitchFamily="18" charset="0"/>
                                      <a:cs typeface="Arial" panose="020B0604020202020204" pitchFamily="34" charset="0"/>
                                    </a:rPr>
                                    <m:t>1</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i="1">
                                      <a:solidFill>
                                        <a:srgbClr val="FF0000"/>
                                      </a:solidFill>
                                      <a:latin typeface="Cambria Math" panose="02040503050406030204" pitchFamily="18" charset="0"/>
                                      <a:cs typeface="Arial" panose="020B0604020202020204" pitchFamily="34" charset="0"/>
                                    </a:rPr>
                                    <m:t>𝑥</m:t>
                                  </m:r>
                                </m:e>
                                <m:sub>
                                  <m:r>
                                    <a:rPr kumimoji="1" lang="en-US" altLang="zh-CN" sz="2000" i="1">
                                      <a:solidFill>
                                        <a:srgbClr val="FF0000"/>
                                      </a:solidFill>
                                      <a:latin typeface="Cambria Math" panose="02040503050406030204" pitchFamily="18" charset="0"/>
                                      <a:cs typeface="Arial" panose="020B0604020202020204" pitchFamily="34" charset="0"/>
                                    </a:rPr>
                                    <m:t>2</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i="1">
                                      <a:solidFill>
                                        <a:srgbClr val="FF0000"/>
                                      </a:solidFill>
                                      <a:latin typeface="Cambria Math" panose="02040503050406030204" pitchFamily="18" charset="0"/>
                                      <a:cs typeface="Arial" panose="020B0604020202020204" pitchFamily="34" charset="0"/>
                                    </a:rPr>
                                    <m:t>𝑥</m:t>
                                  </m:r>
                                </m:e>
                                <m:sub>
                                  <m:r>
                                    <a:rPr kumimoji="1" lang="en-US" altLang="zh-CN" sz="2000" i="1">
                                      <a:solidFill>
                                        <a:srgbClr val="FF0000"/>
                                      </a:solidFill>
                                      <a:latin typeface="Cambria Math" panose="02040503050406030204" pitchFamily="18" charset="0"/>
                                      <a:cs typeface="Arial" panose="020B0604020202020204" pitchFamily="34" charset="0"/>
                                    </a:rPr>
                                    <m:t>𝑘</m:t>
                                  </m:r>
                                </m:sub>
                              </m:sSub>
                            </m:e>
                          </m:d>
                          <m:r>
                            <a:rPr kumimoji="1" lang="en-US" altLang="zh-CN" sz="2000" b="0" i="1" smtClean="0">
                              <a:solidFill>
                                <a:schemeClr val="tx1"/>
                              </a:solidFill>
                              <a:latin typeface="Cambria Math" panose="02040503050406030204" pitchFamily="18" charset="0"/>
                              <a:cs typeface="Arial" panose="020B0604020202020204" pitchFamily="34" charset="0"/>
                            </a:rPr>
                            <m:t>,</m:t>
                          </m:r>
                          <m:d>
                            <m:dPr>
                              <m:begChr m:val="["/>
                              <m:endChr m:val="]"/>
                              <m:ctrlPr>
                                <a:rPr kumimoji="1" lang="en-US" altLang="zh-CN" sz="2000" i="1">
                                  <a:latin typeface="Cambria Math" panose="02040503050406030204" pitchFamily="18" charset="0"/>
                                  <a:cs typeface="Arial" panose="020B0604020202020204" pitchFamily="34" charset="0"/>
                                </a:rPr>
                              </m:ctrlPr>
                            </m:dPr>
                            <m:e>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𝑦</m:t>
                                  </m:r>
                                </m:e>
                                <m:sub>
                                  <m:r>
                                    <a:rPr kumimoji="1" lang="en-US" altLang="zh-CN" sz="2000" i="1">
                                      <a:solidFill>
                                        <a:srgbClr val="FF0000"/>
                                      </a:solidFill>
                                      <a:latin typeface="Cambria Math" panose="02040503050406030204" pitchFamily="18" charset="0"/>
                                      <a:cs typeface="Arial" panose="020B0604020202020204" pitchFamily="34" charset="0"/>
                                    </a:rPr>
                                    <m:t>1</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𝑦</m:t>
                                  </m:r>
                                </m:e>
                                <m:sub>
                                  <m:r>
                                    <a:rPr kumimoji="1" lang="en-US" altLang="zh-CN" sz="2000" i="1">
                                      <a:solidFill>
                                        <a:srgbClr val="FF0000"/>
                                      </a:solidFill>
                                      <a:latin typeface="Cambria Math" panose="02040503050406030204" pitchFamily="18" charset="0"/>
                                      <a:cs typeface="Arial" panose="020B0604020202020204" pitchFamily="34" charset="0"/>
                                    </a:rPr>
                                    <m:t>2</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𝑦</m:t>
                                  </m:r>
                                </m:e>
                                <m:sub>
                                  <m:r>
                                    <a:rPr kumimoji="1" lang="en-US" altLang="zh-CN" sz="2000" i="1">
                                      <a:solidFill>
                                        <a:srgbClr val="FF0000"/>
                                      </a:solidFill>
                                      <a:latin typeface="Cambria Math" panose="02040503050406030204" pitchFamily="18" charset="0"/>
                                      <a:cs typeface="Arial" panose="020B0604020202020204" pitchFamily="34" charset="0"/>
                                    </a:rPr>
                                    <m:t>𝑘</m:t>
                                  </m:r>
                                </m:sub>
                              </m:sSub>
                            </m:e>
                          </m:d>
                        </m:e>
                      </m:d>
                      <m:r>
                        <a:rPr kumimoji="1" lang="en-US" altLang="zh-CN" sz="2000" b="0" i="1" smtClean="0">
                          <a:latin typeface="Cambria Math" panose="02040503050406030204" pitchFamily="18" charset="0"/>
                          <a:cs typeface="Arial" panose="020B0604020202020204" pitchFamily="34" charset="0"/>
                        </a:rPr>
                        <m:t>=</m:t>
                      </m:r>
                      <m:d>
                        <m:dPr>
                          <m:begChr m:val="["/>
                          <m:endChr m:val="]"/>
                          <m:ctrlPr>
                            <a:rPr kumimoji="1" lang="en-US" altLang="zh-CN" sz="2000" i="1">
                              <a:latin typeface="Cambria Math" panose="02040503050406030204" pitchFamily="18" charset="0"/>
                              <a:cs typeface="Arial" panose="020B0604020202020204" pitchFamily="34" charset="0"/>
                            </a:rPr>
                          </m:ctrlPr>
                        </m:dPr>
                        <m:e>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𝑧</m:t>
                              </m:r>
                            </m:e>
                            <m:sub>
                              <m:r>
                                <a:rPr kumimoji="1" lang="en-US" altLang="zh-CN" sz="2000" i="1">
                                  <a:solidFill>
                                    <a:srgbClr val="FF0000"/>
                                  </a:solidFill>
                                  <a:latin typeface="Cambria Math" panose="02040503050406030204" pitchFamily="18" charset="0"/>
                                  <a:cs typeface="Arial" panose="020B0604020202020204" pitchFamily="34" charset="0"/>
                                </a:rPr>
                                <m:t>1</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𝑧</m:t>
                              </m:r>
                            </m:e>
                            <m:sub>
                              <m:r>
                                <a:rPr kumimoji="1" lang="en-US" altLang="zh-CN" sz="2000" i="1">
                                  <a:solidFill>
                                    <a:srgbClr val="FF0000"/>
                                  </a:solidFill>
                                  <a:latin typeface="Cambria Math" panose="02040503050406030204" pitchFamily="18" charset="0"/>
                                  <a:cs typeface="Arial" panose="020B0604020202020204" pitchFamily="34" charset="0"/>
                                </a:rPr>
                                <m:t>2</m:t>
                              </m:r>
                            </m:sub>
                          </m:sSub>
                          <m:r>
                            <a:rPr kumimoji="1" lang="en-US" altLang="zh-CN" sz="2000" i="1">
                              <a:solidFill>
                                <a:srgbClr val="FF0000"/>
                              </a:solidFill>
                              <a:latin typeface="Cambria Math" panose="02040503050406030204" pitchFamily="18" charset="0"/>
                              <a:cs typeface="Arial" panose="020B0604020202020204" pitchFamily="34" charset="0"/>
                            </a:rPr>
                            <m:t>,…,</m:t>
                          </m:r>
                          <m:sSub>
                            <m:sSubPr>
                              <m:ctrlPr>
                                <a:rPr kumimoji="1" lang="en-US" altLang="zh-CN" sz="2000" i="1">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𝑧</m:t>
                              </m:r>
                            </m:e>
                            <m:sub>
                              <m:r>
                                <a:rPr kumimoji="1" lang="en-US" altLang="zh-CN" sz="2000" i="1">
                                  <a:solidFill>
                                    <a:srgbClr val="FF0000"/>
                                  </a:solidFill>
                                  <a:latin typeface="Cambria Math" panose="02040503050406030204" pitchFamily="18" charset="0"/>
                                  <a:cs typeface="Arial" panose="020B0604020202020204" pitchFamily="34" charset="0"/>
                                </a:rPr>
                                <m:t>𝑘</m:t>
                              </m:r>
                            </m:sub>
                          </m:sSub>
                        </m:e>
                      </m:d>
                    </m:oMath>
                  </m:oMathPara>
                </a14:m>
                <a:endParaRPr kumimoji="1" lang="en-US" altLang="zh-CN" sz="2000" dirty="0">
                  <a:latin typeface="Arial" panose="020B0604020202020204" pitchFamily="34" charset="0"/>
                  <a:cs typeface="Arial" panose="020B0604020202020204" pitchFamily="34" charset="0"/>
                </a:endParaRPr>
              </a:p>
              <a:p>
                <a:pPr lvl="1">
                  <a:lnSpc>
                    <a:spcPct val="130000"/>
                  </a:lnSpc>
                </a:pPr>
                <a:endParaRPr kumimoji="1" lang="en-US" altLang="zh-CN" sz="2000" dirty="0">
                  <a:latin typeface="Arial" panose="020B0604020202020204" pitchFamily="34" charset="0"/>
                  <a:cs typeface="Arial" panose="020B0604020202020204" pitchFamily="34" charset="0"/>
                </a:endParaRPr>
              </a:p>
              <a:p>
                <a:pPr lvl="1">
                  <a:lnSpc>
                    <a:spcPct val="130000"/>
                  </a:lnSpc>
                </a:pPr>
                <a:r>
                  <a:rPr kumimoji="1" lang="en-US" altLang="zh-CN" sz="2000" dirty="0">
                    <a:latin typeface="Arial" panose="020B0604020202020204" pitchFamily="34" charset="0"/>
                    <a:cs typeface="Arial" panose="020B0604020202020204" pitchFamily="34" charset="0"/>
                  </a:rPr>
                  <a:t>Ideally, the </a:t>
                </a:r>
                <a:r>
                  <a:rPr kumimoji="1" lang="en-US" altLang="zh-CN" sz="2000" i="1" dirty="0">
                    <a:solidFill>
                      <a:srgbClr val="FF0000"/>
                    </a:solidFill>
                    <a:latin typeface="Arial" panose="020B0604020202020204" pitchFamily="34" charset="0"/>
                    <a:cs typeface="Arial" panose="020B0604020202020204" pitchFamily="34" charset="0"/>
                  </a:rPr>
                  <a:t>cost</a:t>
                </a:r>
                <a:r>
                  <a:rPr kumimoji="1" lang="zh-CN" altLang="en-US" sz="2000" i="1" dirty="0">
                    <a:solidFill>
                      <a:srgbClr val="FF0000"/>
                    </a:solidFill>
                    <a:latin typeface="Arial" panose="020B0604020202020204" pitchFamily="34" charset="0"/>
                    <a:cs typeface="Arial" panose="020B0604020202020204" pitchFamily="34" charset="0"/>
                  </a:rPr>
                  <a:t> </a:t>
                </a:r>
                <a:r>
                  <a:rPr kumimoji="1" lang="en-US" altLang="zh-CN" sz="2000" i="1" dirty="0">
                    <a:solidFill>
                      <a:srgbClr val="FF0000"/>
                    </a:solidFill>
                    <a:latin typeface="Arial" panose="020B0604020202020204" pitchFamily="34" charset="0"/>
                    <a:cs typeface="Arial" panose="020B0604020202020204" pitchFamily="34" charset="0"/>
                  </a:rPr>
                  <a:t>per gate</a:t>
                </a:r>
                <a:r>
                  <a:rPr kumimoji="1" lang="en-US" altLang="zh-CN" sz="2000" dirty="0">
                    <a:latin typeface="Arial" panose="020B0604020202020204" pitchFamily="34" charset="0"/>
                    <a:cs typeface="Arial" panose="020B0604020202020204" pitchFamily="34" charset="0"/>
                  </a:rPr>
                  <a:t> is reduced by a factor of </a:t>
                </a:r>
                <a14:m>
                  <m:oMath xmlns:m="http://schemas.openxmlformats.org/officeDocument/2006/math">
                    <m:r>
                      <a:rPr kumimoji="1" lang="en-US" altLang="zh-CN" sz="2000" b="0" i="1" smtClean="0">
                        <a:solidFill>
                          <a:srgbClr val="FF0000"/>
                        </a:solidFill>
                        <a:latin typeface="Cambria Math" panose="02040503050406030204" pitchFamily="18" charset="0"/>
                        <a:cs typeface="Arial" panose="020B0604020202020204" pitchFamily="34" charset="0"/>
                      </a:rPr>
                      <m:t>𝑘</m:t>
                    </m:r>
                  </m:oMath>
                </a14:m>
                <a:endParaRPr kumimoji="1" lang="en-US" altLang="zh-CN" sz="2000" dirty="0">
                  <a:latin typeface="Arial" panose="020B0604020202020204" pitchFamily="34" charset="0"/>
                  <a:cs typeface="Arial" panose="020B0604020202020204" pitchFamily="34" charset="0"/>
                </a:endParaRPr>
              </a:p>
              <a:p>
                <a:pPr>
                  <a:lnSpc>
                    <a:spcPct val="130000"/>
                  </a:lnSpc>
                </a:pPr>
                <a:endParaRPr kumimoji="1" lang="en-US" altLang="zh-CN" sz="2400" dirty="0">
                  <a:latin typeface="Arial" panose="020B0604020202020204" pitchFamily="34"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B4462578-5FA8-974A-89B0-193C9807EE15}"/>
                  </a:ext>
                </a:extLst>
              </p:cNvPr>
              <p:cNvSpPr>
                <a:spLocks noGrp="1" noRot="1" noChangeAspect="1" noMove="1" noResize="1" noEditPoints="1" noAdjustHandles="1" noChangeArrowheads="1" noChangeShapeType="1" noTextEdit="1"/>
              </p:cNvSpPr>
              <p:nvPr>
                <p:ph idx="1"/>
              </p:nvPr>
            </p:nvSpPr>
            <p:spPr>
              <a:xfrm>
                <a:off x="838200" y="1825622"/>
                <a:ext cx="10515600" cy="4919951"/>
              </a:xfrm>
              <a:blipFill>
                <a:blip r:embed="rId3"/>
                <a:stretch>
                  <a:fillRect l="-844"/>
                </a:stretch>
              </a:blipFill>
            </p:spPr>
            <p:txBody>
              <a:bodyPr/>
              <a:lstStyle/>
              <a:p>
                <a:r>
                  <a:rPr lang="zh-CN" altLang="en-US">
                    <a:noFill/>
                  </a:rPr>
                  <a:t> </a:t>
                </a:r>
              </a:p>
            </p:txBody>
          </p:sp>
        </mc:Fallback>
      </mc:AlternateContent>
      <p:sp>
        <p:nvSpPr>
          <p:cNvPr id="5" name="Slide Number Placeholder 4">
            <a:extLst>
              <a:ext uri="{FF2B5EF4-FFF2-40B4-BE49-F238E27FC236}">
                <a16:creationId xmlns:a16="http://schemas.microsoft.com/office/drawing/2014/main" id="{F9FD5F2A-EF05-0143-A620-15D4FF4DE1A0}"/>
              </a:ext>
            </a:extLst>
          </p:cNvPr>
          <p:cNvSpPr>
            <a:spLocks noGrp="1"/>
          </p:cNvSpPr>
          <p:nvPr>
            <p:ph type="sldNum" sz="quarter" idx="12"/>
          </p:nvPr>
        </p:nvSpPr>
        <p:spPr/>
        <p:txBody>
          <a:bodyPr/>
          <a:lstStyle/>
          <a:p>
            <a:fld id="{D9B9D454-0FF7-4944-B386-DFCC60EB3547}" type="slidenum">
              <a:rPr kumimoji="1" lang="zh-CN" altLang="en-US" smtClean="0"/>
              <a:t>32</a:t>
            </a:fld>
            <a:endParaRPr kumimoji="1" lang="zh-CN" altLang="en-US"/>
          </a:p>
        </p:txBody>
      </p:sp>
      <mc:AlternateContent xmlns:mc="http://schemas.openxmlformats.org/markup-compatibility/2006" xmlns:a14="http://schemas.microsoft.com/office/drawing/2010/main">
        <mc:Choice Requires="a14">
          <p:sp>
            <p:nvSpPr>
              <p:cNvPr id="11" name="圆角矩形标注 10">
                <a:extLst>
                  <a:ext uri="{FF2B5EF4-FFF2-40B4-BE49-F238E27FC236}">
                    <a16:creationId xmlns:a16="http://schemas.microsoft.com/office/drawing/2014/main" id="{B9368866-275F-BF4E-9A8B-CF96972D2103}"/>
                  </a:ext>
                </a:extLst>
              </p:cNvPr>
              <p:cNvSpPr/>
              <p:nvPr/>
            </p:nvSpPr>
            <p:spPr>
              <a:xfrm>
                <a:off x="1915265" y="3077817"/>
                <a:ext cx="2014331" cy="702365"/>
              </a:xfrm>
              <a:prstGeom prst="wedgeRoundRectCallout">
                <a:avLst>
                  <a:gd name="adj1" fmla="val 21930"/>
                  <a:gd name="adj2" fmla="val -7523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zh-CN" i="1" dirty="0" smtClean="0">
                        <a:solidFill>
                          <a:schemeClr val="tx1"/>
                        </a:solidFill>
                        <a:latin typeface="Cambria Math" panose="02040503050406030204" pitchFamily="18" charset="0"/>
                      </a:rPr>
                      <m:t>𝑘</m:t>
                    </m:r>
                  </m:oMath>
                </a14:m>
                <a:r>
                  <a:rPr kumimoji="1" lang="en-US" altLang="zh-CN" dirty="0">
                    <a:solidFill>
                      <a:schemeClr val="tx1"/>
                    </a:solidFill>
                  </a:rPr>
                  <a:t> individual </a:t>
                </a:r>
                <a:r>
                  <a:rPr kumimoji="1" lang="en-US" altLang="zh-CN" dirty="0" err="1">
                    <a:solidFill>
                      <a:schemeClr val="tx1"/>
                    </a:solidFill>
                  </a:rPr>
                  <a:t>sharings</a:t>
                </a:r>
                <a:endParaRPr kumimoji="1" lang="zh-CN" altLang="en-US" dirty="0">
                  <a:solidFill>
                    <a:schemeClr val="tx1"/>
                  </a:solidFill>
                </a:endParaRPr>
              </a:p>
            </p:txBody>
          </p:sp>
        </mc:Choice>
        <mc:Fallback xmlns="">
          <p:sp>
            <p:nvSpPr>
              <p:cNvPr id="11" name="圆角矩形标注 10">
                <a:extLst>
                  <a:ext uri="{FF2B5EF4-FFF2-40B4-BE49-F238E27FC236}">
                    <a16:creationId xmlns:a16="http://schemas.microsoft.com/office/drawing/2014/main" id="{B9368866-275F-BF4E-9A8B-CF96972D2103}"/>
                  </a:ext>
                </a:extLst>
              </p:cNvPr>
              <p:cNvSpPr>
                <a:spLocks noRot="1" noChangeAspect="1" noMove="1" noResize="1" noEditPoints="1" noAdjustHandles="1" noChangeArrowheads="1" noChangeShapeType="1" noTextEdit="1"/>
              </p:cNvSpPr>
              <p:nvPr/>
            </p:nvSpPr>
            <p:spPr>
              <a:xfrm>
                <a:off x="1915265" y="3077817"/>
                <a:ext cx="2014331" cy="702365"/>
              </a:xfrm>
              <a:prstGeom prst="wedgeRoundRectCallout">
                <a:avLst>
                  <a:gd name="adj1" fmla="val 21930"/>
                  <a:gd name="adj2" fmla="val -75236"/>
                  <a:gd name="adj3" fmla="val 16667"/>
                </a:avLst>
              </a:prstGeom>
              <a:blipFill>
                <a:blip r:embed="rId4"/>
                <a:stretch>
                  <a:fillRect b="-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圆角矩形标注 11">
                <a:extLst>
                  <a:ext uri="{FF2B5EF4-FFF2-40B4-BE49-F238E27FC236}">
                    <a16:creationId xmlns:a16="http://schemas.microsoft.com/office/drawing/2014/main" id="{E7C3A2F7-7093-C241-B350-01CCA70C715F}"/>
                  </a:ext>
                </a:extLst>
              </p:cNvPr>
              <p:cNvSpPr/>
              <p:nvPr/>
            </p:nvSpPr>
            <p:spPr>
              <a:xfrm>
                <a:off x="5290550" y="3077817"/>
                <a:ext cx="2014331" cy="702365"/>
              </a:xfrm>
              <a:prstGeom prst="wedgeRoundRectCallout">
                <a:avLst>
                  <a:gd name="adj1" fmla="val -21232"/>
                  <a:gd name="adj2" fmla="val -75236"/>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kumimoji="1" lang="en-US" altLang="zh-CN" b="0" i="1" dirty="0" smtClean="0">
                        <a:solidFill>
                          <a:schemeClr val="tx1"/>
                        </a:solidFill>
                        <a:latin typeface="Cambria Math" panose="02040503050406030204" pitchFamily="18" charset="0"/>
                      </a:rPr>
                      <m:t>1</m:t>
                    </m:r>
                  </m:oMath>
                </a14:m>
                <a:r>
                  <a:rPr kumimoji="1" lang="en-US" altLang="zh-CN" dirty="0">
                    <a:solidFill>
                      <a:schemeClr val="tx1"/>
                    </a:solidFill>
                  </a:rPr>
                  <a:t> packed sharing</a:t>
                </a:r>
                <a:endParaRPr kumimoji="1" lang="zh-CN" altLang="en-US" dirty="0">
                  <a:solidFill>
                    <a:schemeClr val="tx1"/>
                  </a:solidFill>
                </a:endParaRPr>
              </a:p>
            </p:txBody>
          </p:sp>
        </mc:Choice>
        <mc:Fallback xmlns="">
          <p:sp>
            <p:nvSpPr>
              <p:cNvPr id="12" name="圆角矩形标注 11">
                <a:extLst>
                  <a:ext uri="{FF2B5EF4-FFF2-40B4-BE49-F238E27FC236}">
                    <a16:creationId xmlns:a16="http://schemas.microsoft.com/office/drawing/2014/main" id="{E7C3A2F7-7093-C241-B350-01CCA70C715F}"/>
                  </a:ext>
                </a:extLst>
              </p:cNvPr>
              <p:cNvSpPr>
                <a:spLocks noRot="1" noChangeAspect="1" noMove="1" noResize="1" noEditPoints="1" noAdjustHandles="1" noChangeArrowheads="1" noChangeShapeType="1" noTextEdit="1"/>
              </p:cNvSpPr>
              <p:nvPr/>
            </p:nvSpPr>
            <p:spPr>
              <a:xfrm>
                <a:off x="5290550" y="3077817"/>
                <a:ext cx="2014331" cy="702365"/>
              </a:xfrm>
              <a:prstGeom prst="wedgeRoundRectCallout">
                <a:avLst>
                  <a:gd name="adj1" fmla="val -21232"/>
                  <a:gd name="adj2" fmla="val -75236"/>
                  <a:gd name="adj3" fmla="val 16667"/>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404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33</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8" name="椭圆 57">
            <a:extLst>
              <a:ext uri="{FF2B5EF4-FFF2-40B4-BE49-F238E27FC236}">
                <a16:creationId xmlns:a16="http://schemas.microsoft.com/office/drawing/2014/main" id="{454B0901-5349-4343-A0E5-9812945B2F25}"/>
              </a:ext>
            </a:extLst>
          </p:cNvPr>
          <p:cNvSpPr/>
          <p:nvPr/>
        </p:nvSpPr>
        <p:spPr>
          <a:xfrm>
            <a:off x="6864699" y="2310900"/>
            <a:ext cx="1856232" cy="163591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椭圆 55">
            <a:extLst>
              <a:ext uri="{FF2B5EF4-FFF2-40B4-BE49-F238E27FC236}">
                <a16:creationId xmlns:a16="http://schemas.microsoft.com/office/drawing/2014/main" id="{591BBD40-B434-954B-959B-867DAD24CF4F}"/>
              </a:ext>
            </a:extLst>
          </p:cNvPr>
          <p:cNvSpPr/>
          <p:nvPr/>
        </p:nvSpPr>
        <p:spPr>
          <a:xfrm>
            <a:off x="3269965" y="1468666"/>
            <a:ext cx="1856232" cy="163591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椭圆 56">
            <a:extLst>
              <a:ext uri="{FF2B5EF4-FFF2-40B4-BE49-F238E27FC236}">
                <a16:creationId xmlns:a16="http://schemas.microsoft.com/office/drawing/2014/main" id="{31C2E3BB-1C61-4B46-B57C-C6EB0359286B}"/>
              </a:ext>
            </a:extLst>
          </p:cNvPr>
          <p:cNvSpPr/>
          <p:nvPr/>
        </p:nvSpPr>
        <p:spPr>
          <a:xfrm>
            <a:off x="3256727" y="3073513"/>
            <a:ext cx="1856232" cy="1635911"/>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1</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Group Gates of the Same Type in Each Layer</a:t>
            </a:r>
            <a:endParaRPr kumimoji="1" lang="zh-CN"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83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34</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2</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Each Party Shares its Inputs via Packed </a:t>
            </a:r>
            <a:r>
              <a:rPr kumimoji="1" lang="en-US" altLang="zh-CN" dirty="0" err="1">
                <a:solidFill>
                  <a:schemeClr val="tx1"/>
                </a:solidFill>
                <a:latin typeface="Arial" panose="020B0604020202020204" pitchFamily="34" charset="0"/>
                <a:cs typeface="Arial" panose="020B0604020202020204" pitchFamily="34" charset="0"/>
              </a:rPr>
              <a:t>Sharings</a:t>
            </a:r>
            <a:endParaRPr kumimoji="1" lang="zh-CN" altLang="en-US" dirty="0">
              <a:solidFill>
                <a:schemeClr val="tx1"/>
              </a:solidFill>
              <a:latin typeface="Arial" panose="020B0604020202020204" pitchFamily="34" charset="0"/>
              <a:cs typeface="Arial" panose="020B0604020202020204" pitchFamily="34" charset="0"/>
            </a:endParaRPr>
          </a:p>
        </p:txBody>
      </p:sp>
      <p:cxnSp>
        <p:nvCxnSpPr>
          <p:cNvPr id="59" name="直线连接符 58">
            <a:extLst>
              <a:ext uri="{FF2B5EF4-FFF2-40B4-BE49-F238E27FC236}">
                <a16:creationId xmlns:a16="http://schemas.microsoft.com/office/drawing/2014/main" id="{951BBCEC-1C20-0962-7A57-A2744579289D}"/>
              </a:ext>
            </a:extLst>
          </p:cNvPr>
          <p:cNvCxnSpPr>
            <a:cxnSpLocks/>
          </p:cNvCxnSpPr>
          <p:nvPr/>
        </p:nvCxnSpPr>
        <p:spPr>
          <a:xfrm>
            <a:off x="1763135" y="1786464"/>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89012D63-3D8B-705D-F6F3-2E49B5FAE9C9}"/>
              </a:ext>
            </a:extLst>
          </p:cNvPr>
          <p:cNvCxnSpPr>
            <a:cxnSpLocks/>
          </p:cNvCxnSpPr>
          <p:nvPr/>
        </p:nvCxnSpPr>
        <p:spPr>
          <a:xfrm>
            <a:off x="1747388" y="235280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DE0C15E3-8F4D-94E0-8E44-4F98AA45B55E}"/>
              </a:ext>
            </a:extLst>
          </p:cNvPr>
          <p:cNvCxnSpPr>
            <a:cxnSpLocks/>
          </p:cNvCxnSpPr>
          <p:nvPr/>
        </p:nvCxnSpPr>
        <p:spPr>
          <a:xfrm>
            <a:off x="1752143" y="3315702"/>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E6BCC0C7-6852-A500-72E4-C84E09DA01EC}"/>
              </a:ext>
            </a:extLst>
          </p:cNvPr>
          <p:cNvCxnSpPr>
            <a:cxnSpLocks/>
          </p:cNvCxnSpPr>
          <p:nvPr/>
        </p:nvCxnSpPr>
        <p:spPr>
          <a:xfrm>
            <a:off x="1763135" y="3929660"/>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589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35</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3</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Compute Input Packed </a:t>
            </a:r>
            <a:r>
              <a:rPr kumimoji="1" lang="en-US" altLang="zh-CN" dirty="0" err="1">
                <a:solidFill>
                  <a:schemeClr val="tx1"/>
                </a:solidFill>
                <a:latin typeface="Arial" panose="020B0604020202020204" pitchFamily="34" charset="0"/>
                <a:cs typeface="Arial" panose="020B0604020202020204" pitchFamily="34" charset="0"/>
              </a:rPr>
              <a:t>Sharings</a:t>
            </a:r>
            <a:r>
              <a:rPr kumimoji="1" lang="en-US" altLang="zh-CN" dirty="0">
                <a:solidFill>
                  <a:schemeClr val="tx1"/>
                </a:solidFill>
                <a:latin typeface="Arial" panose="020B0604020202020204" pitchFamily="34" charset="0"/>
                <a:cs typeface="Arial" panose="020B0604020202020204" pitchFamily="34" charset="0"/>
              </a:rPr>
              <a:t> for Each Group of Gates</a:t>
            </a:r>
            <a:endParaRPr kumimoji="1" lang="zh-CN" altLang="en-US" dirty="0">
              <a:solidFill>
                <a:schemeClr val="tx1"/>
              </a:solidFill>
              <a:latin typeface="Arial" panose="020B0604020202020204" pitchFamily="34" charset="0"/>
              <a:cs typeface="Arial" panose="020B0604020202020204" pitchFamily="34" charset="0"/>
            </a:endParaRPr>
          </a:p>
        </p:txBody>
      </p:sp>
      <p:cxnSp>
        <p:nvCxnSpPr>
          <p:cNvPr id="62" name="直线连接符 61">
            <a:extLst>
              <a:ext uri="{FF2B5EF4-FFF2-40B4-BE49-F238E27FC236}">
                <a16:creationId xmlns:a16="http://schemas.microsoft.com/office/drawing/2014/main" id="{AC2D5F7D-8434-9A49-9436-2E6C819C592D}"/>
              </a:ext>
            </a:extLst>
          </p:cNvPr>
          <p:cNvCxnSpPr>
            <a:cxnSpLocks/>
          </p:cNvCxnSpPr>
          <p:nvPr/>
        </p:nvCxnSpPr>
        <p:spPr>
          <a:xfrm>
            <a:off x="3250165" y="1784506"/>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6FD8783E-72F9-B540-ABCA-B7B5FCD3FF2F}"/>
              </a:ext>
            </a:extLst>
          </p:cNvPr>
          <p:cNvCxnSpPr>
            <a:cxnSpLocks/>
          </p:cNvCxnSpPr>
          <p:nvPr/>
        </p:nvCxnSpPr>
        <p:spPr>
          <a:xfrm>
            <a:off x="3234418" y="235085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E82ECDE0-A8EE-DE4A-8078-1561ED1E240E}"/>
              </a:ext>
            </a:extLst>
          </p:cNvPr>
          <p:cNvCxnSpPr>
            <a:cxnSpLocks/>
          </p:cNvCxnSpPr>
          <p:nvPr/>
        </p:nvCxnSpPr>
        <p:spPr>
          <a:xfrm>
            <a:off x="3239173" y="3313744"/>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A2F0B0F5-6CAB-FD48-8B2F-E7C92DC25305}"/>
              </a:ext>
            </a:extLst>
          </p:cNvPr>
          <p:cNvCxnSpPr>
            <a:cxnSpLocks/>
          </p:cNvCxnSpPr>
          <p:nvPr/>
        </p:nvCxnSpPr>
        <p:spPr>
          <a:xfrm>
            <a:off x="3250165" y="3927702"/>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9" name="直线连接符 58">
            <a:extLst>
              <a:ext uri="{FF2B5EF4-FFF2-40B4-BE49-F238E27FC236}">
                <a16:creationId xmlns:a16="http://schemas.microsoft.com/office/drawing/2014/main" id="{CA8B8214-85F9-DE53-D539-7D43718D5AE0}"/>
              </a:ext>
            </a:extLst>
          </p:cNvPr>
          <p:cNvCxnSpPr>
            <a:cxnSpLocks/>
          </p:cNvCxnSpPr>
          <p:nvPr/>
        </p:nvCxnSpPr>
        <p:spPr>
          <a:xfrm>
            <a:off x="1763135" y="1786464"/>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6A23BDBC-351C-CB79-D582-B707AEAD8312}"/>
              </a:ext>
            </a:extLst>
          </p:cNvPr>
          <p:cNvCxnSpPr>
            <a:cxnSpLocks/>
          </p:cNvCxnSpPr>
          <p:nvPr/>
        </p:nvCxnSpPr>
        <p:spPr>
          <a:xfrm>
            <a:off x="1747388" y="235280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4CFCE461-324F-6566-760C-68E230DFD84B}"/>
              </a:ext>
            </a:extLst>
          </p:cNvPr>
          <p:cNvCxnSpPr>
            <a:cxnSpLocks/>
          </p:cNvCxnSpPr>
          <p:nvPr/>
        </p:nvCxnSpPr>
        <p:spPr>
          <a:xfrm>
            <a:off x="1752143" y="3315702"/>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C9D44995-B9D3-5CE3-5B2B-4C3734DDF4D9}"/>
              </a:ext>
            </a:extLst>
          </p:cNvPr>
          <p:cNvCxnSpPr>
            <a:cxnSpLocks/>
          </p:cNvCxnSpPr>
          <p:nvPr/>
        </p:nvCxnSpPr>
        <p:spPr>
          <a:xfrm>
            <a:off x="1763135" y="3929660"/>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8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36</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4</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Evaluate Each Group of Gates at Cost 1</a:t>
            </a:r>
            <a:endParaRPr kumimoji="1" lang="zh-CN" altLang="en-US" dirty="0">
              <a:solidFill>
                <a:schemeClr val="tx1"/>
              </a:solidFill>
              <a:latin typeface="Arial" panose="020B0604020202020204" pitchFamily="34" charset="0"/>
              <a:cs typeface="Arial" panose="020B0604020202020204" pitchFamily="34" charset="0"/>
            </a:endParaRPr>
          </a:p>
        </p:txBody>
      </p:sp>
      <p:cxnSp>
        <p:nvCxnSpPr>
          <p:cNvPr id="62" name="直线连接符 61">
            <a:extLst>
              <a:ext uri="{FF2B5EF4-FFF2-40B4-BE49-F238E27FC236}">
                <a16:creationId xmlns:a16="http://schemas.microsoft.com/office/drawing/2014/main" id="{AC2D5F7D-8434-9A49-9436-2E6C819C592D}"/>
              </a:ext>
            </a:extLst>
          </p:cNvPr>
          <p:cNvCxnSpPr>
            <a:cxnSpLocks/>
          </p:cNvCxnSpPr>
          <p:nvPr/>
        </p:nvCxnSpPr>
        <p:spPr>
          <a:xfrm>
            <a:off x="3250165" y="1784506"/>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6FD8783E-72F9-B540-ABCA-B7B5FCD3FF2F}"/>
              </a:ext>
            </a:extLst>
          </p:cNvPr>
          <p:cNvCxnSpPr>
            <a:cxnSpLocks/>
          </p:cNvCxnSpPr>
          <p:nvPr/>
        </p:nvCxnSpPr>
        <p:spPr>
          <a:xfrm>
            <a:off x="3234418" y="235085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E82ECDE0-A8EE-DE4A-8078-1561ED1E240E}"/>
              </a:ext>
            </a:extLst>
          </p:cNvPr>
          <p:cNvCxnSpPr>
            <a:cxnSpLocks/>
          </p:cNvCxnSpPr>
          <p:nvPr/>
        </p:nvCxnSpPr>
        <p:spPr>
          <a:xfrm>
            <a:off x="3239173" y="3313744"/>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A2F0B0F5-6CAB-FD48-8B2F-E7C92DC25305}"/>
              </a:ext>
            </a:extLst>
          </p:cNvPr>
          <p:cNvCxnSpPr>
            <a:cxnSpLocks/>
          </p:cNvCxnSpPr>
          <p:nvPr/>
        </p:nvCxnSpPr>
        <p:spPr>
          <a:xfrm>
            <a:off x="3250165" y="3927702"/>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98B7EE33-26DF-084B-B6AA-347B09F38E26}"/>
              </a:ext>
            </a:extLst>
          </p:cNvPr>
          <p:cNvCxnSpPr>
            <a:cxnSpLocks/>
          </p:cNvCxnSpPr>
          <p:nvPr/>
        </p:nvCxnSpPr>
        <p:spPr>
          <a:xfrm>
            <a:off x="5111593" y="199609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37B242BC-A47D-DB40-BE71-F26A52088DA1}"/>
              </a:ext>
            </a:extLst>
          </p:cNvPr>
          <p:cNvCxnSpPr>
            <a:cxnSpLocks/>
          </p:cNvCxnSpPr>
          <p:nvPr/>
        </p:nvCxnSpPr>
        <p:spPr>
          <a:xfrm>
            <a:off x="5115205" y="3619871"/>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3AF95924-B6BE-15D5-21EB-CEFA4053C4B1}"/>
              </a:ext>
            </a:extLst>
          </p:cNvPr>
          <p:cNvCxnSpPr>
            <a:cxnSpLocks/>
          </p:cNvCxnSpPr>
          <p:nvPr/>
        </p:nvCxnSpPr>
        <p:spPr>
          <a:xfrm>
            <a:off x="1763135" y="1786464"/>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线连接符 67">
            <a:extLst>
              <a:ext uri="{FF2B5EF4-FFF2-40B4-BE49-F238E27FC236}">
                <a16:creationId xmlns:a16="http://schemas.microsoft.com/office/drawing/2014/main" id="{2DFDC190-9CA4-6AEF-FAC5-F50AE4A295AD}"/>
              </a:ext>
            </a:extLst>
          </p:cNvPr>
          <p:cNvCxnSpPr>
            <a:cxnSpLocks/>
          </p:cNvCxnSpPr>
          <p:nvPr/>
        </p:nvCxnSpPr>
        <p:spPr>
          <a:xfrm>
            <a:off x="1747388" y="235280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09FED349-A14E-A88D-6043-AB868C5BCC13}"/>
              </a:ext>
            </a:extLst>
          </p:cNvPr>
          <p:cNvCxnSpPr>
            <a:cxnSpLocks/>
          </p:cNvCxnSpPr>
          <p:nvPr/>
        </p:nvCxnSpPr>
        <p:spPr>
          <a:xfrm>
            <a:off x="1752143" y="3315702"/>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线连接符 70">
            <a:extLst>
              <a:ext uri="{FF2B5EF4-FFF2-40B4-BE49-F238E27FC236}">
                <a16:creationId xmlns:a16="http://schemas.microsoft.com/office/drawing/2014/main" id="{0CC9017C-631D-B900-D5DA-5B66B2E4CAE7}"/>
              </a:ext>
            </a:extLst>
          </p:cNvPr>
          <p:cNvCxnSpPr>
            <a:cxnSpLocks/>
          </p:cNvCxnSpPr>
          <p:nvPr/>
        </p:nvCxnSpPr>
        <p:spPr>
          <a:xfrm>
            <a:off x="1763135" y="3929660"/>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04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37</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4</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Evaluate Each Group of Gates at Cost 1</a:t>
            </a:r>
            <a:endParaRPr kumimoji="1" lang="zh-CN" altLang="en-US" dirty="0">
              <a:solidFill>
                <a:schemeClr val="tx1"/>
              </a:solidFill>
              <a:latin typeface="Arial" panose="020B0604020202020204" pitchFamily="34" charset="0"/>
              <a:cs typeface="Arial" panose="020B0604020202020204" pitchFamily="34" charset="0"/>
            </a:endParaRPr>
          </a:p>
        </p:txBody>
      </p:sp>
      <p:cxnSp>
        <p:nvCxnSpPr>
          <p:cNvPr id="59" name="直线连接符 58">
            <a:extLst>
              <a:ext uri="{FF2B5EF4-FFF2-40B4-BE49-F238E27FC236}">
                <a16:creationId xmlns:a16="http://schemas.microsoft.com/office/drawing/2014/main" id="{CC0FE760-4B57-5C4B-A412-02807519B2D8}"/>
              </a:ext>
            </a:extLst>
          </p:cNvPr>
          <p:cNvCxnSpPr>
            <a:cxnSpLocks/>
          </p:cNvCxnSpPr>
          <p:nvPr/>
        </p:nvCxnSpPr>
        <p:spPr>
          <a:xfrm>
            <a:off x="6780417" y="254459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098B8F5A-3853-EE4D-9D19-19AEEA97354F}"/>
              </a:ext>
            </a:extLst>
          </p:cNvPr>
          <p:cNvCxnSpPr>
            <a:cxnSpLocks/>
          </p:cNvCxnSpPr>
          <p:nvPr/>
        </p:nvCxnSpPr>
        <p:spPr>
          <a:xfrm>
            <a:off x="6797878" y="3144258"/>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2" name="直线连接符 61">
            <a:extLst>
              <a:ext uri="{FF2B5EF4-FFF2-40B4-BE49-F238E27FC236}">
                <a16:creationId xmlns:a16="http://schemas.microsoft.com/office/drawing/2014/main" id="{AC2D5F7D-8434-9A49-9436-2E6C819C592D}"/>
              </a:ext>
            </a:extLst>
          </p:cNvPr>
          <p:cNvCxnSpPr>
            <a:cxnSpLocks/>
          </p:cNvCxnSpPr>
          <p:nvPr/>
        </p:nvCxnSpPr>
        <p:spPr>
          <a:xfrm>
            <a:off x="3250165" y="1784506"/>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6FD8783E-72F9-B540-ABCA-B7B5FCD3FF2F}"/>
              </a:ext>
            </a:extLst>
          </p:cNvPr>
          <p:cNvCxnSpPr>
            <a:cxnSpLocks/>
          </p:cNvCxnSpPr>
          <p:nvPr/>
        </p:nvCxnSpPr>
        <p:spPr>
          <a:xfrm>
            <a:off x="3234418" y="235085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E82ECDE0-A8EE-DE4A-8078-1561ED1E240E}"/>
              </a:ext>
            </a:extLst>
          </p:cNvPr>
          <p:cNvCxnSpPr>
            <a:cxnSpLocks/>
          </p:cNvCxnSpPr>
          <p:nvPr/>
        </p:nvCxnSpPr>
        <p:spPr>
          <a:xfrm>
            <a:off x="3239173" y="3313744"/>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A2F0B0F5-6CAB-FD48-8B2F-E7C92DC25305}"/>
              </a:ext>
            </a:extLst>
          </p:cNvPr>
          <p:cNvCxnSpPr>
            <a:cxnSpLocks/>
          </p:cNvCxnSpPr>
          <p:nvPr/>
        </p:nvCxnSpPr>
        <p:spPr>
          <a:xfrm>
            <a:off x="3250165" y="3927702"/>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98B7EE33-26DF-084B-B6AA-347B09F38E26}"/>
              </a:ext>
            </a:extLst>
          </p:cNvPr>
          <p:cNvCxnSpPr>
            <a:cxnSpLocks/>
          </p:cNvCxnSpPr>
          <p:nvPr/>
        </p:nvCxnSpPr>
        <p:spPr>
          <a:xfrm>
            <a:off x="5111593" y="199609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37B242BC-A47D-DB40-BE71-F26A52088DA1}"/>
              </a:ext>
            </a:extLst>
          </p:cNvPr>
          <p:cNvCxnSpPr>
            <a:cxnSpLocks/>
          </p:cNvCxnSpPr>
          <p:nvPr/>
        </p:nvCxnSpPr>
        <p:spPr>
          <a:xfrm>
            <a:off x="5115205" y="3619871"/>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线连接符 67">
            <a:extLst>
              <a:ext uri="{FF2B5EF4-FFF2-40B4-BE49-F238E27FC236}">
                <a16:creationId xmlns:a16="http://schemas.microsoft.com/office/drawing/2014/main" id="{121491B1-A6F2-1720-2985-212D49164BB6}"/>
              </a:ext>
            </a:extLst>
          </p:cNvPr>
          <p:cNvCxnSpPr>
            <a:cxnSpLocks/>
          </p:cNvCxnSpPr>
          <p:nvPr/>
        </p:nvCxnSpPr>
        <p:spPr>
          <a:xfrm>
            <a:off x="1763135" y="1786464"/>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60B0BBFE-9447-D31B-C340-DE66D6595F7B}"/>
              </a:ext>
            </a:extLst>
          </p:cNvPr>
          <p:cNvCxnSpPr>
            <a:cxnSpLocks/>
          </p:cNvCxnSpPr>
          <p:nvPr/>
        </p:nvCxnSpPr>
        <p:spPr>
          <a:xfrm>
            <a:off x="1747388" y="235280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线连接符 70">
            <a:extLst>
              <a:ext uri="{FF2B5EF4-FFF2-40B4-BE49-F238E27FC236}">
                <a16:creationId xmlns:a16="http://schemas.microsoft.com/office/drawing/2014/main" id="{80CAB258-69B6-C133-53A0-B7D4403FAD12}"/>
              </a:ext>
            </a:extLst>
          </p:cNvPr>
          <p:cNvCxnSpPr>
            <a:cxnSpLocks/>
          </p:cNvCxnSpPr>
          <p:nvPr/>
        </p:nvCxnSpPr>
        <p:spPr>
          <a:xfrm>
            <a:off x="1752143" y="3315702"/>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3FBC5E5F-3EBF-6C37-0951-D14E51A3FADC}"/>
              </a:ext>
            </a:extLst>
          </p:cNvPr>
          <p:cNvCxnSpPr>
            <a:cxnSpLocks/>
          </p:cNvCxnSpPr>
          <p:nvPr/>
        </p:nvCxnSpPr>
        <p:spPr>
          <a:xfrm>
            <a:off x="1763135" y="3929660"/>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42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General Circuit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via</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38</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圆角矩形 5">
            <a:extLst>
              <a:ext uri="{FF2B5EF4-FFF2-40B4-BE49-F238E27FC236}">
                <a16:creationId xmlns:a16="http://schemas.microsoft.com/office/drawing/2014/main" id="{D7515754-DB88-0846-B2D9-98B549731AAB}"/>
              </a:ext>
            </a:extLst>
          </p:cNvPr>
          <p:cNvSpPr/>
          <p:nvPr/>
        </p:nvSpPr>
        <p:spPr>
          <a:xfrm>
            <a:off x="1876525" y="4954963"/>
            <a:ext cx="8050514" cy="14050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latin typeface="Arial" panose="020B0604020202020204" pitchFamily="34" charset="0"/>
                <a:cs typeface="Arial" panose="020B0604020202020204" pitchFamily="34" charset="0"/>
              </a:rPr>
              <a:t>High-Level Idea 5</a:t>
            </a:r>
            <a:endParaRPr kumimoji="1" lang="en-US" altLang="zh-CN" dirty="0">
              <a:solidFill>
                <a:schemeClr val="tx1"/>
              </a:solidFill>
              <a:latin typeface="Arial" panose="020B0604020202020204" pitchFamily="34" charset="0"/>
              <a:cs typeface="Arial" panose="020B0604020202020204" pitchFamily="34" charset="0"/>
            </a:endParaRPr>
          </a:p>
          <a:p>
            <a:pPr algn="ctr">
              <a:lnSpc>
                <a:spcPct val="150000"/>
              </a:lnSpc>
            </a:pPr>
            <a:r>
              <a:rPr kumimoji="1" lang="en-US" altLang="zh-CN" dirty="0">
                <a:solidFill>
                  <a:schemeClr val="tx1"/>
                </a:solidFill>
                <a:latin typeface="Arial" panose="020B0604020202020204" pitchFamily="34" charset="0"/>
                <a:cs typeface="Arial" panose="020B0604020202020204" pitchFamily="34" charset="0"/>
              </a:rPr>
              <a:t>Reconstruct Outputs</a:t>
            </a:r>
            <a:endParaRPr kumimoji="1" lang="zh-CN" altLang="en-US" dirty="0">
              <a:solidFill>
                <a:schemeClr val="tx1"/>
              </a:solidFill>
              <a:latin typeface="Arial" panose="020B0604020202020204" pitchFamily="34" charset="0"/>
              <a:cs typeface="Arial" panose="020B0604020202020204" pitchFamily="34" charset="0"/>
            </a:endParaRPr>
          </a:p>
        </p:txBody>
      </p:sp>
      <p:cxnSp>
        <p:nvCxnSpPr>
          <p:cNvPr id="59" name="直线连接符 58">
            <a:extLst>
              <a:ext uri="{FF2B5EF4-FFF2-40B4-BE49-F238E27FC236}">
                <a16:creationId xmlns:a16="http://schemas.microsoft.com/office/drawing/2014/main" id="{CC0FE760-4B57-5C4B-A412-02807519B2D8}"/>
              </a:ext>
            </a:extLst>
          </p:cNvPr>
          <p:cNvCxnSpPr>
            <a:cxnSpLocks/>
          </p:cNvCxnSpPr>
          <p:nvPr/>
        </p:nvCxnSpPr>
        <p:spPr>
          <a:xfrm>
            <a:off x="6780417" y="254459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直线连接符 60">
            <a:extLst>
              <a:ext uri="{FF2B5EF4-FFF2-40B4-BE49-F238E27FC236}">
                <a16:creationId xmlns:a16="http://schemas.microsoft.com/office/drawing/2014/main" id="{098B8F5A-3853-EE4D-9D19-19AEEA97354F}"/>
              </a:ext>
            </a:extLst>
          </p:cNvPr>
          <p:cNvCxnSpPr>
            <a:cxnSpLocks/>
          </p:cNvCxnSpPr>
          <p:nvPr/>
        </p:nvCxnSpPr>
        <p:spPr>
          <a:xfrm>
            <a:off x="6797878" y="3144258"/>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2" name="直线连接符 61">
            <a:extLst>
              <a:ext uri="{FF2B5EF4-FFF2-40B4-BE49-F238E27FC236}">
                <a16:creationId xmlns:a16="http://schemas.microsoft.com/office/drawing/2014/main" id="{AC2D5F7D-8434-9A49-9436-2E6C819C592D}"/>
              </a:ext>
            </a:extLst>
          </p:cNvPr>
          <p:cNvCxnSpPr>
            <a:cxnSpLocks/>
          </p:cNvCxnSpPr>
          <p:nvPr/>
        </p:nvCxnSpPr>
        <p:spPr>
          <a:xfrm>
            <a:off x="3250165" y="1784506"/>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6FD8783E-72F9-B540-ABCA-B7B5FCD3FF2F}"/>
              </a:ext>
            </a:extLst>
          </p:cNvPr>
          <p:cNvCxnSpPr>
            <a:cxnSpLocks/>
          </p:cNvCxnSpPr>
          <p:nvPr/>
        </p:nvCxnSpPr>
        <p:spPr>
          <a:xfrm>
            <a:off x="3234418" y="2350851"/>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E82ECDE0-A8EE-DE4A-8078-1561ED1E240E}"/>
              </a:ext>
            </a:extLst>
          </p:cNvPr>
          <p:cNvCxnSpPr>
            <a:cxnSpLocks/>
          </p:cNvCxnSpPr>
          <p:nvPr/>
        </p:nvCxnSpPr>
        <p:spPr>
          <a:xfrm>
            <a:off x="3239173" y="3313744"/>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A2F0B0F5-6CAB-FD48-8B2F-E7C92DC25305}"/>
              </a:ext>
            </a:extLst>
          </p:cNvPr>
          <p:cNvCxnSpPr>
            <a:cxnSpLocks/>
          </p:cNvCxnSpPr>
          <p:nvPr/>
        </p:nvCxnSpPr>
        <p:spPr>
          <a:xfrm>
            <a:off x="3250165" y="3927702"/>
            <a:ext cx="242153" cy="47821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98B7EE33-26DF-084B-B6AA-347B09F38E26}"/>
              </a:ext>
            </a:extLst>
          </p:cNvPr>
          <p:cNvCxnSpPr>
            <a:cxnSpLocks/>
          </p:cNvCxnSpPr>
          <p:nvPr/>
        </p:nvCxnSpPr>
        <p:spPr>
          <a:xfrm>
            <a:off x="5111593" y="199609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直线连接符 66">
            <a:extLst>
              <a:ext uri="{FF2B5EF4-FFF2-40B4-BE49-F238E27FC236}">
                <a16:creationId xmlns:a16="http://schemas.microsoft.com/office/drawing/2014/main" id="{37B242BC-A47D-DB40-BE71-F26A52088DA1}"/>
              </a:ext>
            </a:extLst>
          </p:cNvPr>
          <p:cNvCxnSpPr>
            <a:cxnSpLocks/>
          </p:cNvCxnSpPr>
          <p:nvPr/>
        </p:nvCxnSpPr>
        <p:spPr>
          <a:xfrm>
            <a:off x="5115205" y="3619871"/>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直线连接符 67">
            <a:extLst>
              <a:ext uri="{FF2B5EF4-FFF2-40B4-BE49-F238E27FC236}">
                <a16:creationId xmlns:a16="http://schemas.microsoft.com/office/drawing/2014/main" id="{571AA966-96AE-D94B-BD2C-6601044E7F8B}"/>
              </a:ext>
            </a:extLst>
          </p:cNvPr>
          <p:cNvCxnSpPr>
            <a:cxnSpLocks/>
          </p:cNvCxnSpPr>
          <p:nvPr/>
        </p:nvCxnSpPr>
        <p:spPr>
          <a:xfrm>
            <a:off x="8896536" y="2835526"/>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线连接符 69">
            <a:extLst>
              <a:ext uri="{FF2B5EF4-FFF2-40B4-BE49-F238E27FC236}">
                <a16:creationId xmlns:a16="http://schemas.microsoft.com/office/drawing/2014/main" id="{6673B509-8D24-217E-FFB2-1C4AB89FCFB5}"/>
              </a:ext>
            </a:extLst>
          </p:cNvPr>
          <p:cNvCxnSpPr>
            <a:cxnSpLocks/>
          </p:cNvCxnSpPr>
          <p:nvPr/>
        </p:nvCxnSpPr>
        <p:spPr>
          <a:xfrm>
            <a:off x="1763135" y="1786464"/>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线连接符 70">
            <a:extLst>
              <a:ext uri="{FF2B5EF4-FFF2-40B4-BE49-F238E27FC236}">
                <a16:creationId xmlns:a16="http://schemas.microsoft.com/office/drawing/2014/main" id="{5DD6BEB8-A592-DAFB-EC3E-32E5ED216586}"/>
              </a:ext>
            </a:extLst>
          </p:cNvPr>
          <p:cNvCxnSpPr>
            <a:cxnSpLocks/>
          </p:cNvCxnSpPr>
          <p:nvPr/>
        </p:nvCxnSpPr>
        <p:spPr>
          <a:xfrm>
            <a:off x="1747388" y="2352809"/>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4E9828F4-307D-E3F0-378D-209662B0DC19}"/>
              </a:ext>
            </a:extLst>
          </p:cNvPr>
          <p:cNvCxnSpPr>
            <a:cxnSpLocks/>
          </p:cNvCxnSpPr>
          <p:nvPr/>
        </p:nvCxnSpPr>
        <p:spPr>
          <a:xfrm>
            <a:off x="1752143" y="3315702"/>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FBF89178-B31C-A961-CEAF-16769464EFB5}"/>
              </a:ext>
            </a:extLst>
          </p:cNvPr>
          <p:cNvCxnSpPr>
            <a:cxnSpLocks/>
          </p:cNvCxnSpPr>
          <p:nvPr/>
        </p:nvCxnSpPr>
        <p:spPr>
          <a:xfrm>
            <a:off x="1763135" y="3929660"/>
            <a:ext cx="242153" cy="47821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90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Main Difficulty: Network Routing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39</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9258C912-C40E-254A-BECA-5504A015E65E}"/>
              </a:ext>
            </a:extLst>
          </p:cNvPr>
          <p:cNvSpPr txBox="1"/>
          <p:nvPr/>
        </p:nvSpPr>
        <p:spPr>
          <a:xfrm>
            <a:off x="2558275" y="4591856"/>
            <a:ext cx="7066358" cy="1685846"/>
          </a:xfrm>
          <a:prstGeom prst="rect">
            <a:avLst/>
          </a:prstGeom>
          <a:noFill/>
          <a:ln w="38100">
            <a:solidFill>
              <a:srgbClr val="0070C0"/>
            </a:solidFill>
          </a:ln>
        </p:spPr>
        <p:txBody>
          <a:bodyPr wrap="none" rtlCol="0">
            <a:spAutoFit/>
          </a:bodyPr>
          <a:lstStyle/>
          <a:p>
            <a:pPr algn="ctr">
              <a:lnSpc>
                <a:spcPct val="150000"/>
              </a:lnSpc>
            </a:pPr>
            <a:r>
              <a:rPr kumimoji="1" lang="en-US" altLang="zh-CN" sz="2400" i="1" dirty="0"/>
              <a:t>How should we </a:t>
            </a:r>
          </a:p>
          <a:p>
            <a:pPr algn="ctr">
              <a:lnSpc>
                <a:spcPct val="150000"/>
              </a:lnSpc>
            </a:pPr>
            <a:r>
              <a:rPr kumimoji="1" lang="en-US" altLang="zh-CN" sz="2400" i="1" dirty="0"/>
              <a:t>prepare </a:t>
            </a:r>
            <a:r>
              <a:rPr kumimoji="1" lang="en-US" altLang="zh-CN" sz="2400" i="1" dirty="0">
                <a:solidFill>
                  <a:srgbClr val="FF0000"/>
                </a:solidFill>
              </a:rPr>
              <a:t>input</a:t>
            </a:r>
            <a:r>
              <a:rPr kumimoji="1" lang="en-US" altLang="zh-CN" sz="2400" i="1" dirty="0"/>
              <a:t> packed </a:t>
            </a:r>
            <a:r>
              <a:rPr kumimoji="1" lang="en-US" altLang="zh-CN" sz="2400" i="1" dirty="0" err="1"/>
              <a:t>sharings</a:t>
            </a:r>
            <a:r>
              <a:rPr kumimoji="1" lang="en-US" altLang="zh-CN" sz="2400" i="1" dirty="0"/>
              <a:t> of the </a:t>
            </a:r>
            <a:r>
              <a:rPr kumimoji="1" lang="en-US" altLang="zh-CN" sz="2400" i="1" dirty="0">
                <a:solidFill>
                  <a:srgbClr val="FF0000"/>
                </a:solidFill>
              </a:rPr>
              <a:t>current layer</a:t>
            </a:r>
            <a:r>
              <a:rPr kumimoji="1" lang="en-US" altLang="zh-CN" sz="2400" i="1" dirty="0"/>
              <a:t> </a:t>
            </a:r>
          </a:p>
          <a:p>
            <a:pPr algn="ctr">
              <a:lnSpc>
                <a:spcPct val="150000"/>
              </a:lnSpc>
            </a:pPr>
            <a:r>
              <a:rPr kumimoji="1" lang="en-US" altLang="zh-CN" sz="2400" i="1" dirty="0"/>
              <a:t>from </a:t>
            </a:r>
            <a:r>
              <a:rPr kumimoji="1" lang="en-US" altLang="zh-CN" sz="2400" i="1" dirty="0">
                <a:solidFill>
                  <a:srgbClr val="FF0000"/>
                </a:solidFill>
              </a:rPr>
              <a:t>output</a:t>
            </a:r>
            <a:r>
              <a:rPr kumimoji="1" lang="en-US" altLang="zh-CN" sz="2400" i="1" dirty="0"/>
              <a:t> packed </a:t>
            </a:r>
            <a:r>
              <a:rPr kumimoji="1" lang="en-US" altLang="zh-CN" sz="2400" i="1" dirty="0" err="1"/>
              <a:t>sharings</a:t>
            </a:r>
            <a:r>
              <a:rPr kumimoji="1" lang="en-US" altLang="zh-CN" sz="2400" i="1" dirty="0"/>
              <a:t> in </a:t>
            </a:r>
            <a:r>
              <a:rPr kumimoji="1" lang="en-US" altLang="zh-CN" sz="2400" i="1" dirty="0">
                <a:solidFill>
                  <a:srgbClr val="FF0000"/>
                </a:solidFill>
              </a:rPr>
              <a:t>previous layers</a:t>
            </a:r>
            <a:r>
              <a:rPr kumimoji="1" lang="en-US" altLang="zh-CN" sz="2400" i="1" dirty="0"/>
              <a:t>?</a:t>
            </a:r>
            <a:endParaRPr kumimoji="1" lang="zh-CN" altLang="en-US" sz="2400" i="1" dirty="0"/>
          </a:p>
        </p:txBody>
      </p:sp>
    </p:spTree>
    <p:extLst>
      <p:ext uri="{BB962C8B-B14F-4D97-AF65-F5344CB8AC3E}">
        <p14:creationId xmlns:p14="http://schemas.microsoft.com/office/powerpoint/2010/main" val="208229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Settings</a:t>
            </a:r>
            <a:endParaRPr kumimoji="1" lang="zh-CN" altLang="en-US" dirty="0">
              <a:ln w="19050">
                <a:solidFill>
                  <a:schemeClr val="accent1"/>
                </a:solidFill>
              </a:ln>
              <a:solidFill>
                <a:schemeClr val="accent1">
                  <a:lumMod val="75000"/>
                </a:schemeClr>
              </a:solidFill>
            </a:endParaRPr>
          </a:p>
        </p:txBody>
      </p:sp>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4</a:t>
            </a:fld>
            <a:endParaRPr kumimoji="1" lang="zh-CN" altLang="en-US"/>
          </a:p>
        </p:txBody>
      </p:sp>
      <p:cxnSp>
        <p:nvCxnSpPr>
          <p:cNvPr id="23" name="Straight Connector 22">
            <a:extLst>
              <a:ext uri="{FF2B5EF4-FFF2-40B4-BE49-F238E27FC236}">
                <a16:creationId xmlns:a16="http://schemas.microsoft.com/office/drawing/2014/main" id="{DFB17E8F-AE09-D847-86BD-75BA9A8B89FB}"/>
              </a:ext>
            </a:extLst>
          </p:cNvPr>
          <p:cNvCxnSpPr>
            <a:cxnSpLocks/>
          </p:cNvCxnSpPr>
          <p:nvPr/>
        </p:nvCxnSpPr>
        <p:spPr>
          <a:xfrm>
            <a:off x="6092952" y="1690688"/>
            <a:ext cx="3048" cy="494785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内容占位符 2">
            <a:extLst>
              <a:ext uri="{FF2B5EF4-FFF2-40B4-BE49-F238E27FC236}">
                <a16:creationId xmlns:a16="http://schemas.microsoft.com/office/drawing/2014/main" id="{F00B65AE-D6BD-AC49-85C4-96D98CB15F36}"/>
              </a:ext>
            </a:extLst>
          </p:cNvPr>
          <p:cNvSpPr>
            <a:spLocks noGrp="1"/>
          </p:cNvSpPr>
          <p:nvPr>
            <p:ph idx="1"/>
          </p:nvPr>
        </p:nvSpPr>
        <p:spPr>
          <a:xfrm>
            <a:off x="6256783" y="1690687"/>
            <a:ext cx="5545576" cy="4665663"/>
          </a:xfrm>
        </p:spPr>
        <p:txBody>
          <a:bodyPr>
            <a:normAutofit/>
          </a:bodyPr>
          <a:lstStyle/>
          <a:p>
            <a:pPr>
              <a:lnSpc>
                <a:spcPct val="120000"/>
              </a:lnSpc>
            </a:pPr>
            <a:r>
              <a:rPr kumimoji="1" lang="en-US" altLang="zh-CN" sz="2200" dirty="0">
                <a:latin typeface="Arial" panose="020B0604020202020204" pitchFamily="34" charset="0"/>
                <a:cs typeface="Arial" panose="020B0604020202020204" pitchFamily="34" charset="0"/>
              </a:rPr>
              <a:t>Dishonest Majority</a:t>
            </a:r>
            <a:endParaRPr kumimoji="1" lang="en-US" altLang="zh-CN" sz="1800" dirty="0">
              <a:latin typeface="Arial" panose="020B0604020202020204" pitchFamily="34" charset="0"/>
              <a:cs typeface="Arial" panose="020B0604020202020204" pitchFamily="34" charset="0"/>
            </a:endParaRPr>
          </a:p>
          <a:p>
            <a:pPr marL="0" indent="0">
              <a:lnSpc>
                <a:spcPct val="120000"/>
              </a:lnSpc>
              <a:buNone/>
            </a:pPr>
            <a:endParaRPr kumimoji="1" lang="en-US" altLang="zh-CN" sz="2200" dirty="0">
              <a:latin typeface="Arial" panose="020B0604020202020204" pitchFamily="34" charset="0"/>
              <a:cs typeface="Arial" panose="020B0604020202020204" pitchFamily="34" charset="0"/>
            </a:endParaRPr>
          </a:p>
          <a:p>
            <a:pPr>
              <a:lnSpc>
                <a:spcPct val="120000"/>
              </a:lnSpc>
            </a:pPr>
            <a:r>
              <a:rPr kumimoji="1" lang="en-US" altLang="zh-CN" sz="2200" dirty="0">
                <a:latin typeface="Arial" panose="020B0604020202020204" pitchFamily="34" charset="0"/>
                <a:cs typeface="Arial" panose="020B0604020202020204" pitchFamily="34" charset="0"/>
              </a:rPr>
              <a:t>Information-theoretic Security</a:t>
            </a:r>
          </a:p>
          <a:p>
            <a:pPr marL="0" indent="0">
              <a:lnSpc>
                <a:spcPct val="120000"/>
              </a:lnSpc>
              <a:buNone/>
            </a:pPr>
            <a:endParaRPr kumimoji="1" lang="en-US" altLang="zh-CN" sz="2200" dirty="0">
              <a:latin typeface="Arial" panose="020B0604020202020204" pitchFamily="34" charset="0"/>
              <a:cs typeface="Arial" panose="020B0604020202020204" pitchFamily="34" charset="0"/>
            </a:endParaRPr>
          </a:p>
          <a:p>
            <a:pPr>
              <a:lnSpc>
                <a:spcPct val="120000"/>
              </a:lnSpc>
            </a:pPr>
            <a:r>
              <a:rPr kumimoji="1" lang="en-US" altLang="zh-CN" sz="2200" dirty="0">
                <a:latin typeface="Arial" panose="020B0604020202020204" pitchFamily="34" charset="0"/>
                <a:cs typeface="Arial" panose="020B0604020202020204" pitchFamily="34" charset="0"/>
              </a:rPr>
              <a:t>Preprocessing Model</a:t>
            </a:r>
          </a:p>
          <a:p>
            <a:pPr marL="0" indent="0">
              <a:lnSpc>
                <a:spcPct val="120000"/>
              </a:lnSpc>
              <a:buNone/>
            </a:pPr>
            <a:endParaRPr kumimoji="1" lang="en-US" altLang="zh-CN" sz="2200" dirty="0">
              <a:latin typeface="Arial" panose="020B0604020202020204" pitchFamily="34" charset="0"/>
              <a:cs typeface="Arial" panose="020B0604020202020204" pitchFamily="34" charset="0"/>
            </a:endParaRPr>
          </a:p>
          <a:p>
            <a:pPr>
              <a:lnSpc>
                <a:spcPct val="120000"/>
              </a:lnSpc>
            </a:pPr>
            <a:r>
              <a:rPr kumimoji="1" lang="en-US" altLang="zh-CN" sz="2200" dirty="0">
                <a:latin typeface="Arial" panose="020B0604020202020204" pitchFamily="34" charset="0"/>
                <a:cs typeface="Arial" panose="020B0604020202020204" pitchFamily="34" charset="0"/>
              </a:rPr>
              <a:t>Communication Complexity</a:t>
            </a:r>
          </a:p>
          <a:p>
            <a:pPr>
              <a:lnSpc>
                <a:spcPct val="120000"/>
              </a:lnSpc>
            </a:pPr>
            <a:endParaRPr kumimoji="1" lang="en-US" altLang="zh-CN" sz="2200" dirty="0">
              <a:latin typeface="Arial" panose="020B0604020202020204" pitchFamily="34" charset="0"/>
              <a:cs typeface="Arial" panose="020B0604020202020204" pitchFamily="34" charset="0"/>
            </a:endParaRPr>
          </a:p>
        </p:txBody>
      </p:sp>
      <p:grpSp>
        <p:nvGrpSpPr>
          <p:cNvPr id="22" name="Group 18">
            <a:extLst>
              <a:ext uri="{FF2B5EF4-FFF2-40B4-BE49-F238E27FC236}">
                <a16:creationId xmlns:a16="http://schemas.microsoft.com/office/drawing/2014/main" id="{7AE2CFA7-BF1E-9F42-B231-1E3713A5A5F5}"/>
              </a:ext>
            </a:extLst>
          </p:cNvPr>
          <p:cNvGrpSpPr/>
          <p:nvPr/>
        </p:nvGrpSpPr>
        <p:grpSpPr>
          <a:xfrm>
            <a:off x="720946" y="1690688"/>
            <a:ext cx="4381142" cy="4724779"/>
            <a:chOff x="7015321" y="1719887"/>
            <a:chExt cx="4338479" cy="4678768"/>
          </a:xfrm>
        </p:grpSpPr>
        <p:pic>
          <p:nvPicPr>
            <p:cNvPr id="25" name="图片 13">
              <a:extLst>
                <a:ext uri="{FF2B5EF4-FFF2-40B4-BE49-F238E27FC236}">
                  <a16:creationId xmlns:a16="http://schemas.microsoft.com/office/drawing/2014/main" id="{3935A677-044D-8544-99DE-E557FE7DD384}"/>
                </a:ext>
              </a:extLst>
            </p:cNvPr>
            <p:cNvPicPr>
              <a:picLocks noChangeAspect="1"/>
            </p:cNvPicPr>
            <p:nvPr/>
          </p:nvPicPr>
          <p:blipFill>
            <a:blip r:embed="rId3"/>
            <a:stretch>
              <a:fillRect/>
            </a:stretch>
          </p:blipFill>
          <p:spPr>
            <a:xfrm>
              <a:off x="8772863" y="1719887"/>
              <a:ext cx="1042415" cy="913189"/>
            </a:xfrm>
            <a:prstGeom prst="rect">
              <a:avLst/>
            </a:prstGeom>
          </p:spPr>
        </p:pic>
        <p:pic>
          <p:nvPicPr>
            <p:cNvPr id="26" name="图片 15">
              <a:extLst>
                <a:ext uri="{FF2B5EF4-FFF2-40B4-BE49-F238E27FC236}">
                  <a16:creationId xmlns:a16="http://schemas.microsoft.com/office/drawing/2014/main" id="{D4A8575C-90E1-C649-BA23-5AFEBA62F1BF}"/>
                </a:ext>
              </a:extLst>
            </p:cNvPr>
            <p:cNvPicPr>
              <a:picLocks noChangeAspect="1"/>
            </p:cNvPicPr>
            <p:nvPr/>
          </p:nvPicPr>
          <p:blipFill>
            <a:blip r:embed="rId4"/>
            <a:stretch>
              <a:fillRect/>
            </a:stretch>
          </p:blipFill>
          <p:spPr>
            <a:xfrm>
              <a:off x="7015321" y="3115832"/>
              <a:ext cx="914400" cy="914400"/>
            </a:xfrm>
            <a:prstGeom prst="rect">
              <a:avLst/>
            </a:prstGeom>
          </p:spPr>
        </p:pic>
        <p:pic>
          <p:nvPicPr>
            <p:cNvPr id="27" name="图片 17">
              <a:extLst>
                <a:ext uri="{FF2B5EF4-FFF2-40B4-BE49-F238E27FC236}">
                  <a16:creationId xmlns:a16="http://schemas.microsoft.com/office/drawing/2014/main" id="{7E9D1474-D35E-4F41-8AA0-EF9DAC9ACDB4}"/>
                </a:ext>
              </a:extLst>
            </p:cNvPr>
            <p:cNvPicPr>
              <a:picLocks noChangeAspect="1"/>
            </p:cNvPicPr>
            <p:nvPr/>
          </p:nvPicPr>
          <p:blipFill>
            <a:blip r:embed="rId4"/>
            <a:stretch>
              <a:fillRect/>
            </a:stretch>
          </p:blipFill>
          <p:spPr>
            <a:xfrm>
              <a:off x="10439400" y="3131452"/>
              <a:ext cx="914400" cy="914400"/>
            </a:xfrm>
            <a:prstGeom prst="rect">
              <a:avLst/>
            </a:prstGeom>
          </p:spPr>
        </p:pic>
        <p:cxnSp>
          <p:nvCxnSpPr>
            <p:cNvPr id="28" name="直线箭头连接符 19">
              <a:extLst>
                <a:ext uri="{FF2B5EF4-FFF2-40B4-BE49-F238E27FC236}">
                  <a16:creationId xmlns:a16="http://schemas.microsoft.com/office/drawing/2014/main" id="{2FA5E273-B6C7-214B-95BD-B36172E6566E}"/>
                </a:ext>
              </a:extLst>
            </p:cNvPr>
            <p:cNvCxnSpPr>
              <a:cxnSpLocks/>
              <a:stCxn id="25" idx="2"/>
              <a:endCxn id="39" idx="0"/>
            </p:cNvCxnSpPr>
            <p:nvPr/>
          </p:nvCxnSpPr>
          <p:spPr>
            <a:xfrm>
              <a:off x="9294071" y="2633076"/>
              <a:ext cx="818747" cy="23681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0">
              <a:extLst>
                <a:ext uri="{FF2B5EF4-FFF2-40B4-BE49-F238E27FC236}">
                  <a16:creationId xmlns:a16="http://schemas.microsoft.com/office/drawing/2014/main" id="{2D07635D-AAB8-C246-8F17-78592FE18D42}"/>
                </a:ext>
              </a:extLst>
            </p:cNvPr>
            <p:cNvCxnSpPr>
              <a:stCxn id="26" idx="3"/>
              <a:endCxn id="25" idx="2"/>
            </p:cNvCxnSpPr>
            <p:nvPr/>
          </p:nvCxnSpPr>
          <p:spPr>
            <a:xfrm flipV="1">
              <a:off x="7929721" y="2633076"/>
              <a:ext cx="1364350" cy="9399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1">
              <a:extLst>
                <a:ext uri="{FF2B5EF4-FFF2-40B4-BE49-F238E27FC236}">
                  <a16:creationId xmlns:a16="http://schemas.microsoft.com/office/drawing/2014/main" id="{DBA4859E-A217-1944-AC6B-99CCEE0AF639}"/>
                </a:ext>
              </a:extLst>
            </p:cNvPr>
            <p:cNvCxnSpPr>
              <a:cxnSpLocks/>
              <a:stCxn id="26" idx="3"/>
              <a:endCxn id="39" idx="0"/>
            </p:cNvCxnSpPr>
            <p:nvPr/>
          </p:nvCxnSpPr>
          <p:spPr>
            <a:xfrm>
              <a:off x="7929721" y="3573032"/>
              <a:ext cx="2183097" cy="14281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线箭头连接符 22">
              <a:extLst>
                <a:ext uri="{FF2B5EF4-FFF2-40B4-BE49-F238E27FC236}">
                  <a16:creationId xmlns:a16="http://schemas.microsoft.com/office/drawing/2014/main" id="{39D1C081-352C-1B42-8F8B-2089A5E5646B}"/>
                </a:ext>
              </a:extLst>
            </p:cNvPr>
            <p:cNvCxnSpPr>
              <a:stCxn id="26" idx="3"/>
              <a:endCxn id="27" idx="1"/>
            </p:cNvCxnSpPr>
            <p:nvPr/>
          </p:nvCxnSpPr>
          <p:spPr>
            <a:xfrm>
              <a:off x="7929721" y="3573032"/>
              <a:ext cx="2509679" cy="156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23">
              <a:extLst>
                <a:ext uri="{FF2B5EF4-FFF2-40B4-BE49-F238E27FC236}">
                  <a16:creationId xmlns:a16="http://schemas.microsoft.com/office/drawing/2014/main" id="{CF0E9193-30D7-EC40-8655-B99C808A2EF7}"/>
                </a:ext>
              </a:extLst>
            </p:cNvPr>
            <p:cNvCxnSpPr>
              <a:stCxn id="25" idx="2"/>
              <a:endCxn id="27" idx="1"/>
            </p:cNvCxnSpPr>
            <p:nvPr/>
          </p:nvCxnSpPr>
          <p:spPr>
            <a:xfrm>
              <a:off x="9294071" y="2633076"/>
              <a:ext cx="1145329" cy="9555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24">
              <a:extLst>
                <a:ext uri="{FF2B5EF4-FFF2-40B4-BE49-F238E27FC236}">
                  <a16:creationId xmlns:a16="http://schemas.microsoft.com/office/drawing/2014/main" id="{B6681431-E76A-264D-AE0D-9365311E5493}"/>
                </a:ext>
              </a:extLst>
            </p:cNvPr>
            <p:cNvCxnSpPr>
              <a:cxnSpLocks/>
              <a:stCxn id="39" idx="0"/>
              <a:endCxn id="27" idx="1"/>
            </p:cNvCxnSpPr>
            <p:nvPr/>
          </p:nvCxnSpPr>
          <p:spPr>
            <a:xfrm flipV="1">
              <a:off x="10112818" y="3588652"/>
              <a:ext cx="326582" cy="14125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26">
              <a:extLst>
                <a:ext uri="{FF2B5EF4-FFF2-40B4-BE49-F238E27FC236}">
                  <a16:creationId xmlns:a16="http://schemas.microsoft.com/office/drawing/2014/main" id="{20BAEBAD-E986-744D-9092-8B603037AF50}"/>
                </a:ext>
              </a:extLst>
            </p:cNvPr>
            <p:cNvCxnSpPr>
              <a:cxnSpLocks/>
              <a:stCxn id="26" idx="3"/>
            </p:cNvCxnSpPr>
            <p:nvPr/>
          </p:nvCxnSpPr>
          <p:spPr>
            <a:xfrm>
              <a:off x="7929721" y="3573032"/>
              <a:ext cx="526612" cy="13451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线箭头连接符 27">
              <a:extLst>
                <a:ext uri="{FF2B5EF4-FFF2-40B4-BE49-F238E27FC236}">
                  <a16:creationId xmlns:a16="http://schemas.microsoft.com/office/drawing/2014/main" id="{66CEE8B5-D8B0-8646-8B7A-0F6FE54333FF}"/>
                </a:ext>
              </a:extLst>
            </p:cNvPr>
            <p:cNvCxnSpPr>
              <a:cxnSpLocks/>
              <a:endCxn id="25" idx="2"/>
            </p:cNvCxnSpPr>
            <p:nvPr/>
          </p:nvCxnSpPr>
          <p:spPr>
            <a:xfrm flipV="1">
              <a:off x="8456333" y="2633076"/>
              <a:ext cx="837738" cy="22850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28">
              <a:extLst>
                <a:ext uri="{FF2B5EF4-FFF2-40B4-BE49-F238E27FC236}">
                  <a16:creationId xmlns:a16="http://schemas.microsoft.com/office/drawing/2014/main" id="{350640C7-B29F-5540-8BAC-5244DEF90829}"/>
                </a:ext>
              </a:extLst>
            </p:cNvPr>
            <p:cNvCxnSpPr>
              <a:cxnSpLocks/>
              <a:endCxn id="27" idx="1"/>
            </p:cNvCxnSpPr>
            <p:nvPr/>
          </p:nvCxnSpPr>
          <p:spPr>
            <a:xfrm flipV="1">
              <a:off x="8456333" y="3588652"/>
              <a:ext cx="1983067" cy="13295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29">
              <a:extLst>
                <a:ext uri="{FF2B5EF4-FFF2-40B4-BE49-F238E27FC236}">
                  <a16:creationId xmlns:a16="http://schemas.microsoft.com/office/drawing/2014/main" id="{133FBD3B-6EE8-804C-9309-09FA7EC7D71A}"/>
                </a:ext>
              </a:extLst>
            </p:cNvPr>
            <p:cNvCxnSpPr>
              <a:cxnSpLocks/>
              <a:endCxn id="39" idx="0"/>
            </p:cNvCxnSpPr>
            <p:nvPr/>
          </p:nvCxnSpPr>
          <p:spPr>
            <a:xfrm>
              <a:off x="8456333" y="4918168"/>
              <a:ext cx="1656485" cy="830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图片 30">
              <a:extLst>
                <a:ext uri="{FF2B5EF4-FFF2-40B4-BE49-F238E27FC236}">
                  <a16:creationId xmlns:a16="http://schemas.microsoft.com/office/drawing/2014/main" id="{0BD98B9F-DB6D-D246-B80C-7B114E0075C8}"/>
                </a:ext>
              </a:extLst>
            </p:cNvPr>
            <p:cNvPicPr>
              <a:picLocks noChangeAspect="1"/>
            </p:cNvPicPr>
            <p:nvPr/>
          </p:nvPicPr>
          <p:blipFill>
            <a:blip r:embed="rId3"/>
            <a:stretch>
              <a:fillRect/>
            </a:stretch>
          </p:blipFill>
          <p:spPr>
            <a:xfrm>
              <a:off x="9591610" y="5001209"/>
              <a:ext cx="1042415" cy="913189"/>
            </a:xfrm>
            <a:prstGeom prst="rect">
              <a:avLst/>
            </a:prstGeom>
          </p:spPr>
        </p:pic>
        <mc:AlternateContent xmlns:mc="http://schemas.openxmlformats.org/markup-compatibility/2006" xmlns:a14="http://schemas.microsoft.com/office/drawing/2010/main">
          <mc:Choice Requires="a14">
            <p:sp>
              <p:nvSpPr>
                <p:cNvPr id="40" name="文本框 7">
                  <a:extLst>
                    <a:ext uri="{FF2B5EF4-FFF2-40B4-BE49-F238E27FC236}">
                      <a16:creationId xmlns:a16="http://schemas.microsoft.com/office/drawing/2014/main" id="{ED978373-B667-1D49-A9FD-24EC36AEF709}"/>
                    </a:ext>
                  </a:extLst>
                </p:cNvPr>
                <p:cNvSpPr txBox="1"/>
                <p:nvPr/>
              </p:nvSpPr>
              <p:spPr>
                <a:xfrm>
                  <a:off x="8138876" y="6002441"/>
                  <a:ext cx="1948683" cy="396214"/>
                </a:xfrm>
                <a:prstGeom prst="rect">
                  <a:avLst/>
                </a:prstGeom>
                <a:noFill/>
              </p:spPr>
              <p:txBody>
                <a:bodyPr wrap="none" rtlCol="0">
                  <a:spAutoFit/>
                </a:bodyPr>
                <a:lstStyle/>
                <a:p>
                  <a14:m>
                    <m:oMath xmlns:m="http://schemas.openxmlformats.org/officeDocument/2006/math">
                      <m:r>
                        <a:rPr kumimoji="1" lang="en-US" altLang="zh-CN" sz="2000" b="0" i="1" smtClean="0">
                          <a:latin typeface="Cambria Math" panose="02040503050406030204" pitchFamily="18" charset="0"/>
                        </a:rPr>
                        <m:t>𝑛</m:t>
                      </m:r>
                      <m:r>
                        <a:rPr kumimoji="1" lang="en-US" altLang="zh-CN" sz="2000" b="0" i="1" smtClean="0">
                          <a:latin typeface="Cambria Math" panose="02040503050406030204" pitchFamily="18" charset="0"/>
                        </a:rPr>
                        <m:t>=5</m:t>
                      </m:r>
                    </m:oMath>
                  </a14:m>
                  <a:r>
                    <a:rPr kumimoji="1" lang="en-US" altLang="zh-CN" sz="2000" dirty="0">
                      <a:latin typeface="Arial" panose="020B0604020202020204" pitchFamily="34" charset="0"/>
                      <a:cs typeface="Arial" panose="020B0604020202020204" pitchFamily="34" charset="0"/>
                    </a:rPr>
                    <a:t> and </a:t>
                  </a:r>
                  <a14:m>
                    <m:oMath xmlns:m="http://schemas.openxmlformats.org/officeDocument/2006/math">
                      <m:r>
                        <a:rPr kumimoji="1" lang="en-US" altLang="zh-CN" sz="2000" i="1">
                          <a:latin typeface="Cambria Math" panose="02040503050406030204" pitchFamily="18" charset="0"/>
                        </a:rPr>
                        <m:t>𝑡</m:t>
                      </m:r>
                      <m:r>
                        <a:rPr kumimoji="1" lang="en-US" altLang="zh-CN" sz="2000" i="1">
                          <a:latin typeface="Cambria Math" panose="02040503050406030204" pitchFamily="18" charset="0"/>
                        </a:rPr>
                        <m:t>=3</m:t>
                      </m:r>
                    </m:oMath>
                  </a14:m>
                  <a:endParaRPr kumimoji="1" lang="zh-CN" altLang="en-US" sz="2000" dirty="0">
                    <a:latin typeface="Arial" panose="020B0604020202020204" pitchFamily="34" charset="0"/>
                    <a:cs typeface="Arial" panose="020B0604020202020204" pitchFamily="34" charset="0"/>
                  </a:endParaRPr>
                </a:p>
              </p:txBody>
            </p:sp>
          </mc:Choice>
          <mc:Fallback xmlns="">
            <p:sp>
              <p:nvSpPr>
                <p:cNvPr id="40" name="文本框 7">
                  <a:extLst>
                    <a:ext uri="{FF2B5EF4-FFF2-40B4-BE49-F238E27FC236}">
                      <a16:creationId xmlns:a16="http://schemas.microsoft.com/office/drawing/2014/main" id="{ED978373-B667-1D49-A9FD-24EC36AEF709}"/>
                    </a:ext>
                  </a:extLst>
                </p:cNvPr>
                <p:cNvSpPr txBox="1">
                  <a:spLocks noRot="1" noChangeAspect="1" noMove="1" noResize="1" noEditPoints="1" noAdjustHandles="1" noChangeArrowheads="1" noChangeShapeType="1" noTextEdit="1"/>
                </p:cNvSpPr>
                <p:nvPr/>
              </p:nvSpPr>
              <p:spPr>
                <a:xfrm>
                  <a:off x="8138876" y="6002441"/>
                  <a:ext cx="1948683" cy="396214"/>
                </a:xfrm>
                <a:prstGeom prst="rect">
                  <a:avLst/>
                </a:prstGeom>
                <a:blipFill>
                  <a:blip r:embed="rId5"/>
                  <a:stretch>
                    <a:fillRect t="-9375" b="-28125"/>
                  </a:stretch>
                </a:blipFill>
              </p:spPr>
              <p:txBody>
                <a:bodyPr/>
                <a:lstStyle/>
                <a:p>
                  <a:r>
                    <a:rPr lang="zh-CN" altLang="en-US">
                      <a:noFill/>
                    </a:rPr>
                    <a:t> </a:t>
                  </a:r>
                </a:p>
              </p:txBody>
            </p:sp>
          </mc:Fallback>
        </mc:AlternateContent>
      </p:grpSp>
      <p:pic>
        <p:nvPicPr>
          <p:cNvPr id="3" name="图片 30">
            <a:extLst>
              <a:ext uri="{FF2B5EF4-FFF2-40B4-BE49-F238E27FC236}">
                <a16:creationId xmlns:a16="http://schemas.microsoft.com/office/drawing/2014/main" id="{BEFCAFF0-A395-14B5-36A7-0FB5111193F5}"/>
              </a:ext>
            </a:extLst>
          </p:cNvPr>
          <p:cNvPicPr>
            <a:picLocks noChangeAspect="1"/>
          </p:cNvPicPr>
          <p:nvPr/>
        </p:nvPicPr>
        <p:blipFill>
          <a:blip r:embed="rId3"/>
          <a:stretch>
            <a:fillRect/>
          </a:stretch>
        </p:blipFill>
        <p:spPr>
          <a:xfrm>
            <a:off x="1546450" y="4971730"/>
            <a:ext cx="1052666" cy="922169"/>
          </a:xfrm>
          <a:prstGeom prst="rect">
            <a:avLst/>
          </a:prstGeom>
        </p:spPr>
      </p:pic>
    </p:spTree>
    <p:extLst>
      <p:ext uri="{BB962C8B-B14F-4D97-AF65-F5344CB8AC3E}">
        <p14:creationId xmlns:p14="http://schemas.microsoft.com/office/powerpoint/2010/main" val="201103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延迟 7">
            <a:extLst>
              <a:ext uri="{FF2B5EF4-FFF2-40B4-BE49-F238E27FC236}">
                <a16:creationId xmlns:a16="http://schemas.microsoft.com/office/drawing/2014/main" id="{7B0684B3-E2C7-B840-8D5D-B3D64A5BAD38}"/>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172" name="延迟 7">
            <a:extLst>
              <a:ext uri="{FF2B5EF4-FFF2-40B4-BE49-F238E27FC236}">
                <a16:creationId xmlns:a16="http://schemas.microsoft.com/office/drawing/2014/main" id="{095AB090-17A6-D845-AF67-5DA650CD8BAE}"/>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Main Difficulty: Network Routing</a:t>
            </a:r>
            <a:endParaRPr kumimoji="1" lang="zh-CN" altLang="en-US" dirty="0">
              <a:ln w="19050">
                <a:solidFill>
                  <a:schemeClr val="accent1"/>
                </a:solidFill>
              </a:ln>
              <a:solidFill>
                <a:schemeClr val="accent1">
                  <a:lumMod val="75000"/>
                </a:schemeClr>
              </a:solidFill>
            </a:endParaRPr>
          </a:p>
        </p:txBody>
      </p:sp>
      <p:sp>
        <p:nvSpPr>
          <p:cNvPr id="140" name="Oval 139">
            <a:extLst>
              <a:ext uri="{FF2B5EF4-FFF2-40B4-BE49-F238E27FC236}">
                <a16:creationId xmlns:a16="http://schemas.microsoft.com/office/drawing/2014/main" id="{2A9C1906-B1E6-F745-B8A6-09AC5B8A9D3F}"/>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186" name="Straight Connector 185">
            <a:extLst>
              <a:ext uri="{FF2B5EF4-FFF2-40B4-BE49-F238E27FC236}">
                <a16:creationId xmlns:a16="http://schemas.microsoft.com/office/drawing/2014/main" id="{907C20BD-4A7B-064E-9A9A-6B605E36E34C}"/>
              </a:ext>
            </a:extLst>
          </p:cNvPr>
          <p:cNvCxnSpPr>
            <a:cxnSpLocks/>
          </p:cNvCxnSpPr>
          <p:nvPr/>
        </p:nvCxnSpPr>
        <p:spPr>
          <a:xfrm>
            <a:off x="4947770" y="2110302"/>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F97251-98F3-0B4C-B1D3-1CBF30017BEE}"/>
              </a:ext>
            </a:extLst>
          </p:cNvPr>
          <p:cNvCxnSpPr>
            <a:cxnSpLocks/>
          </p:cNvCxnSpPr>
          <p:nvPr/>
        </p:nvCxnSpPr>
        <p:spPr>
          <a:xfrm>
            <a:off x="4947770" y="2227726"/>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C08CBED3-CFB1-704B-8B30-97F1246E724D}"/>
              </a:ext>
            </a:extLst>
          </p:cNvPr>
          <p:cNvCxnSpPr>
            <a:cxnSpLocks/>
          </p:cNvCxnSpPr>
          <p:nvPr/>
        </p:nvCxnSpPr>
        <p:spPr>
          <a:xfrm>
            <a:off x="4947770" y="2350851"/>
            <a:ext cx="569800" cy="742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8845E38-8544-2A40-9A47-C4011BD7516C}"/>
              </a:ext>
            </a:extLst>
          </p:cNvPr>
          <p:cNvCxnSpPr>
            <a:cxnSpLocks/>
          </p:cNvCxnSpPr>
          <p:nvPr/>
        </p:nvCxnSpPr>
        <p:spPr>
          <a:xfrm>
            <a:off x="6658069" y="2675130"/>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EF2AB53-14DD-AA4A-8098-F6780026E5F8}"/>
              </a:ext>
            </a:extLst>
          </p:cNvPr>
          <p:cNvCxnSpPr>
            <a:cxnSpLocks/>
          </p:cNvCxnSpPr>
          <p:nvPr/>
        </p:nvCxnSpPr>
        <p:spPr>
          <a:xfrm>
            <a:off x="6658069" y="2792554"/>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48CED2-A9C4-EC41-8FF0-BA35ADFE913F}"/>
              </a:ext>
            </a:extLst>
          </p:cNvPr>
          <p:cNvCxnSpPr>
            <a:cxnSpLocks/>
          </p:cNvCxnSpPr>
          <p:nvPr/>
        </p:nvCxnSpPr>
        <p:spPr>
          <a:xfrm>
            <a:off x="6658069" y="2915679"/>
            <a:ext cx="569800" cy="742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7DEFCE0-2138-6B44-B052-2C4A434DF7EE}"/>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5CFB759-5B70-C146-BFF2-FE7B222BF51F}"/>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500E89B-CA7F-FB48-8688-5DD939F5DF32}"/>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23E0328-CA51-C34C-B0D7-7D0D9CE286C1}"/>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4312BDF-ED6C-ED40-9C03-A840F9E2E250}"/>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62EB854-0C18-0F4E-BB93-C1331ECC6F4F}"/>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0770358-8D8F-5B49-B6FD-0AB786D27ADB}"/>
              </a:ext>
            </a:extLst>
          </p:cNvPr>
          <p:cNvCxnSpPr>
            <a:cxnSpLocks/>
          </p:cNvCxnSpPr>
          <p:nvPr/>
        </p:nvCxnSpPr>
        <p:spPr>
          <a:xfrm>
            <a:off x="5517570" y="2110302"/>
            <a:ext cx="1156287" cy="81279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C9E6F1D-CA0F-3846-AA81-2B0392D92372}"/>
              </a:ext>
            </a:extLst>
          </p:cNvPr>
          <p:cNvCxnSpPr>
            <a:cxnSpLocks/>
          </p:cNvCxnSpPr>
          <p:nvPr/>
        </p:nvCxnSpPr>
        <p:spPr>
          <a:xfrm>
            <a:off x="5517570" y="2227726"/>
            <a:ext cx="1172955" cy="4484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7E58171-4156-3F45-B06B-5C8FEDF9C407}"/>
              </a:ext>
            </a:extLst>
          </p:cNvPr>
          <p:cNvCxnSpPr>
            <a:cxnSpLocks/>
          </p:cNvCxnSpPr>
          <p:nvPr/>
        </p:nvCxnSpPr>
        <p:spPr>
          <a:xfrm>
            <a:off x="5517570" y="2358273"/>
            <a:ext cx="1156287" cy="43998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4E0B6A5-EB69-6A49-AE4D-85A3BD3BA15F}"/>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427135B-B3A3-AE45-BE2D-F2994829BE80}"/>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D9216AA-740B-5D43-BB11-8A4D9AB37B5C}"/>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1ACD9D8F-7EEB-DB41-BE80-8E677959B722}"/>
              </a:ext>
            </a:extLst>
          </p:cNvPr>
          <p:cNvCxnSpPr>
            <a:cxnSpLocks/>
          </p:cNvCxnSpPr>
          <p:nvPr/>
        </p:nvCxnSpPr>
        <p:spPr>
          <a:xfrm>
            <a:off x="8581766" y="2932632"/>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44B1812-E47B-3C4B-BCE4-088051B72FCD}"/>
              </a:ext>
            </a:extLst>
          </p:cNvPr>
          <p:cNvCxnSpPr>
            <a:cxnSpLocks/>
          </p:cNvCxnSpPr>
          <p:nvPr/>
        </p:nvCxnSpPr>
        <p:spPr>
          <a:xfrm>
            <a:off x="8581766" y="3050056"/>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425E3D-F52D-EC47-8888-3BEF4926FA32}"/>
              </a:ext>
            </a:extLst>
          </p:cNvPr>
          <p:cNvCxnSpPr>
            <a:cxnSpLocks/>
          </p:cNvCxnSpPr>
          <p:nvPr/>
        </p:nvCxnSpPr>
        <p:spPr>
          <a:xfrm>
            <a:off x="8581766" y="3173181"/>
            <a:ext cx="1106074"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9B92B08C-6FFD-0D4F-B210-8E43DC89ED1C}"/>
              </a:ext>
            </a:extLst>
          </p:cNvPr>
          <p:cNvSpPr/>
          <p:nvPr/>
        </p:nvSpPr>
        <p:spPr>
          <a:xfrm>
            <a:off x="9687840" y="1690689"/>
            <a:ext cx="1344773" cy="2711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Output</a:t>
            </a:r>
            <a:endParaRPr lang="en-US" sz="2000" dirty="0">
              <a:solidFill>
                <a:schemeClr val="tx1"/>
              </a:solidFill>
            </a:endParaRPr>
          </a:p>
        </p:txBody>
      </p:sp>
      <p:cxnSp>
        <p:nvCxnSpPr>
          <p:cNvPr id="240" name="Straight Connector 239">
            <a:extLst>
              <a:ext uri="{FF2B5EF4-FFF2-40B4-BE49-F238E27FC236}">
                <a16:creationId xmlns:a16="http://schemas.microsoft.com/office/drawing/2014/main" id="{5E711FBB-0F0F-3D42-B534-EAEE71EBF879}"/>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087890B-8965-1E4D-A84C-15833FAC28FB}"/>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31CDAEA-9D24-D048-9C8E-82B7FDCDD1D1}"/>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290EA80-01FA-AE43-92AA-14A18311B391}"/>
              </a:ext>
            </a:extLst>
          </p:cNvPr>
          <p:cNvCxnSpPr>
            <a:cxnSpLocks/>
          </p:cNvCxnSpPr>
          <p:nvPr/>
        </p:nvCxnSpPr>
        <p:spPr>
          <a:xfrm>
            <a:off x="3051806" y="1875657"/>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0BF554E-95FB-1B47-9C39-54CD0C4321AB}"/>
              </a:ext>
            </a:extLst>
          </p:cNvPr>
          <p:cNvCxnSpPr>
            <a:cxnSpLocks/>
          </p:cNvCxnSpPr>
          <p:nvPr/>
        </p:nvCxnSpPr>
        <p:spPr>
          <a:xfrm>
            <a:off x="3051806" y="1993081"/>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6A707313-3649-3143-BC5C-34DAB09ADD4F}"/>
              </a:ext>
            </a:extLst>
          </p:cNvPr>
          <p:cNvCxnSpPr>
            <a:cxnSpLocks/>
          </p:cNvCxnSpPr>
          <p:nvPr/>
        </p:nvCxnSpPr>
        <p:spPr>
          <a:xfrm>
            <a:off x="3051806" y="2116206"/>
            <a:ext cx="569800" cy="742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7057A2EB-4DD0-3846-952C-448E64A26A12}"/>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6906237-C44C-834D-805A-A68755110BE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26C81EF6-67A2-A741-BEED-99808AAD7F62}"/>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8EF0925-9A2C-924D-87C0-7FB088BF73B3}"/>
              </a:ext>
            </a:extLst>
          </p:cNvPr>
          <p:cNvCxnSpPr>
            <a:cxnSpLocks/>
          </p:cNvCxnSpPr>
          <p:nvPr/>
        </p:nvCxnSpPr>
        <p:spPr>
          <a:xfrm>
            <a:off x="1615511" y="2458542"/>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D178B2-16BC-504E-99C2-B050F7903EEE}"/>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D1F426-FD12-4A43-BB22-A36FA171910A}"/>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DAC0A1FB-1B6F-B941-AB2D-25461425A6D9}"/>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23113657-3775-CD4B-991A-693DAA081E76}"/>
              </a:ext>
            </a:extLst>
          </p:cNvPr>
          <p:cNvCxnSpPr>
            <a:cxnSpLocks/>
          </p:cNvCxnSpPr>
          <p:nvPr/>
        </p:nvCxnSpPr>
        <p:spPr>
          <a:xfrm flipV="1">
            <a:off x="2161422" y="1873918"/>
            <a:ext cx="901913" cy="59136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85B7333-E91F-154B-9D2B-AD9BEEF92C54}"/>
              </a:ext>
            </a:extLst>
          </p:cNvPr>
          <p:cNvCxnSpPr>
            <a:cxnSpLocks/>
          </p:cNvCxnSpPr>
          <p:nvPr/>
        </p:nvCxnSpPr>
        <p:spPr>
          <a:xfrm>
            <a:off x="1637326" y="3409495"/>
            <a:ext cx="537954" cy="1005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F36AD30-529C-A74A-A47C-FF7228D41DB5}"/>
              </a:ext>
            </a:extLst>
          </p:cNvPr>
          <p:cNvCxnSpPr>
            <a:cxnSpLocks/>
          </p:cNvCxnSpPr>
          <p:nvPr/>
        </p:nvCxnSpPr>
        <p:spPr>
          <a:xfrm>
            <a:off x="1637326" y="4022930"/>
            <a:ext cx="540162"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9D7F0B1-1738-704A-BE4A-F325D6759DAC}"/>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C0D146-FEDD-D545-A5DB-07F3E600667B}"/>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4A236BE3-8419-D64D-94B4-EB23888D32F4}"/>
              </a:ext>
            </a:extLst>
          </p:cNvPr>
          <p:cNvCxnSpPr>
            <a:cxnSpLocks/>
          </p:cNvCxnSpPr>
          <p:nvPr/>
        </p:nvCxnSpPr>
        <p:spPr>
          <a:xfrm flipV="1">
            <a:off x="2158864" y="1993082"/>
            <a:ext cx="904471" cy="141641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E3925CAE-3C6B-9A44-A076-FFD4310A7308}"/>
              </a:ext>
            </a:extLst>
          </p:cNvPr>
          <p:cNvCxnSpPr>
            <a:cxnSpLocks/>
          </p:cNvCxnSpPr>
          <p:nvPr/>
        </p:nvCxnSpPr>
        <p:spPr>
          <a:xfrm flipV="1">
            <a:off x="2177838" y="2118064"/>
            <a:ext cx="885497" cy="191259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40</a:t>
            </a:fld>
            <a:endParaRPr kumimoji="1" lang="zh-CN" altLang="en-US" dirty="0"/>
          </a:p>
        </p:txBody>
      </p:sp>
      <p:sp>
        <p:nvSpPr>
          <p:cNvPr id="69" name="延迟 7">
            <a:extLst>
              <a:ext uri="{FF2B5EF4-FFF2-40B4-BE49-F238E27FC236}">
                <a16:creationId xmlns:a16="http://schemas.microsoft.com/office/drawing/2014/main" id="{5D86BCE8-1EA2-7C47-9707-58A25F66C10A}"/>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cxnSp>
        <p:nvCxnSpPr>
          <p:cNvPr id="87" name="Straight Connector 86">
            <a:extLst>
              <a:ext uri="{FF2B5EF4-FFF2-40B4-BE49-F238E27FC236}">
                <a16:creationId xmlns:a16="http://schemas.microsoft.com/office/drawing/2014/main" id="{A57EBF82-C50E-3D4A-809B-FFD8EF435AED}"/>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741A741-3909-8E45-A867-C34D3EDC9DE0}"/>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C5364B3-503F-2540-B16E-B21F43071CD2}"/>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609569-5D2A-924B-A890-839353F3A19D}"/>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942142A2-5CFE-6DCD-21D8-28D725929086}"/>
              </a:ext>
            </a:extLst>
          </p:cNvPr>
          <p:cNvSpPr txBox="1"/>
          <p:nvPr/>
        </p:nvSpPr>
        <p:spPr>
          <a:xfrm>
            <a:off x="2558275" y="4591856"/>
            <a:ext cx="7066358" cy="1685846"/>
          </a:xfrm>
          <a:prstGeom prst="rect">
            <a:avLst/>
          </a:prstGeom>
          <a:noFill/>
          <a:ln w="38100">
            <a:solidFill>
              <a:srgbClr val="0070C0"/>
            </a:solidFill>
          </a:ln>
        </p:spPr>
        <p:txBody>
          <a:bodyPr wrap="none" rtlCol="0">
            <a:spAutoFit/>
          </a:bodyPr>
          <a:lstStyle/>
          <a:p>
            <a:pPr algn="ctr">
              <a:lnSpc>
                <a:spcPct val="150000"/>
              </a:lnSpc>
            </a:pPr>
            <a:r>
              <a:rPr kumimoji="1" lang="en-US" altLang="zh-CN" sz="2400" i="1" dirty="0"/>
              <a:t>How should we </a:t>
            </a:r>
          </a:p>
          <a:p>
            <a:pPr algn="ctr">
              <a:lnSpc>
                <a:spcPct val="150000"/>
              </a:lnSpc>
            </a:pPr>
            <a:r>
              <a:rPr kumimoji="1" lang="en-US" altLang="zh-CN" sz="2400" i="1" dirty="0"/>
              <a:t>prepare </a:t>
            </a:r>
            <a:r>
              <a:rPr kumimoji="1" lang="en-US" altLang="zh-CN" sz="2400" i="1" dirty="0">
                <a:solidFill>
                  <a:srgbClr val="FF0000"/>
                </a:solidFill>
              </a:rPr>
              <a:t>input</a:t>
            </a:r>
            <a:r>
              <a:rPr kumimoji="1" lang="en-US" altLang="zh-CN" sz="2400" i="1" dirty="0"/>
              <a:t> packed </a:t>
            </a:r>
            <a:r>
              <a:rPr kumimoji="1" lang="en-US" altLang="zh-CN" sz="2400" i="1" dirty="0" err="1"/>
              <a:t>sharings</a:t>
            </a:r>
            <a:r>
              <a:rPr kumimoji="1" lang="en-US" altLang="zh-CN" sz="2400" i="1" dirty="0"/>
              <a:t> of the </a:t>
            </a:r>
            <a:r>
              <a:rPr kumimoji="1" lang="en-US" altLang="zh-CN" sz="2400" i="1" dirty="0">
                <a:solidFill>
                  <a:srgbClr val="FF0000"/>
                </a:solidFill>
              </a:rPr>
              <a:t>current layer</a:t>
            </a:r>
            <a:r>
              <a:rPr kumimoji="1" lang="en-US" altLang="zh-CN" sz="2400" i="1" dirty="0"/>
              <a:t> </a:t>
            </a:r>
          </a:p>
          <a:p>
            <a:pPr algn="ctr">
              <a:lnSpc>
                <a:spcPct val="150000"/>
              </a:lnSpc>
            </a:pPr>
            <a:r>
              <a:rPr kumimoji="1" lang="en-US" altLang="zh-CN" sz="2400" i="1" dirty="0"/>
              <a:t>from </a:t>
            </a:r>
            <a:r>
              <a:rPr kumimoji="1" lang="en-US" altLang="zh-CN" sz="2400" i="1" dirty="0">
                <a:solidFill>
                  <a:srgbClr val="FF0000"/>
                </a:solidFill>
              </a:rPr>
              <a:t>output</a:t>
            </a:r>
            <a:r>
              <a:rPr kumimoji="1" lang="en-US" altLang="zh-CN" sz="2400" i="1" dirty="0"/>
              <a:t> packed </a:t>
            </a:r>
            <a:r>
              <a:rPr kumimoji="1" lang="en-US" altLang="zh-CN" sz="2400" i="1" dirty="0" err="1"/>
              <a:t>sharings</a:t>
            </a:r>
            <a:r>
              <a:rPr kumimoji="1" lang="en-US" altLang="zh-CN" sz="2400" i="1" dirty="0"/>
              <a:t> in </a:t>
            </a:r>
            <a:r>
              <a:rPr kumimoji="1" lang="en-US" altLang="zh-CN" sz="2400" i="1" dirty="0">
                <a:solidFill>
                  <a:srgbClr val="FF0000"/>
                </a:solidFill>
              </a:rPr>
              <a:t>previous layers</a:t>
            </a:r>
            <a:r>
              <a:rPr kumimoji="1" lang="en-US" altLang="zh-CN" sz="2400" i="1" dirty="0"/>
              <a:t>?</a:t>
            </a:r>
            <a:endParaRPr kumimoji="1" lang="zh-CN" altLang="en-US" sz="2400" i="1" dirty="0"/>
          </a:p>
        </p:txBody>
      </p:sp>
    </p:spTree>
    <p:extLst>
      <p:ext uri="{BB962C8B-B14F-4D97-AF65-F5344CB8AC3E}">
        <p14:creationId xmlns:p14="http://schemas.microsoft.com/office/powerpoint/2010/main" val="3365900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Main Difficulty: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41</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Difficulty 1: Secret Reordering</a:t>
            </a: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F3C5ADE-DE95-1049-9686-223BFD538A01}"/>
                  </a:ext>
                </a:extLst>
              </p:cNvPr>
              <p:cNvSpPr txBox="1"/>
              <p:nvPr/>
            </p:nvSpPr>
            <p:spPr>
              <a:xfrm>
                <a:off x="6066495" y="3962431"/>
                <a:ext cx="1614866" cy="6463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i="1">
                              <a:latin typeface="Cambria Math" panose="02040503050406030204" pitchFamily="18" charset="0"/>
                            </a:rPr>
                          </m:ctrlPr>
                        </m:dPr>
                        <m:e>
                          <m:sSub>
                            <m:sSubPr>
                              <m:ctrlPr>
                                <a:rPr kumimoji="1" lang="en-US" altLang="zh-CN" sz="240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i="1">
                                  <a:solidFill>
                                    <a:srgbClr val="FF0000"/>
                                  </a:solidFill>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i="1">
                                  <a:solidFill>
                                    <a:srgbClr val="FF0000"/>
                                  </a:solidFill>
                                  <a:latin typeface="Cambria Math" panose="02040503050406030204" pitchFamily="18" charset="0"/>
                                </a:rPr>
                                <m:t>2</m:t>
                              </m:r>
                            </m:sub>
                          </m:sSub>
                          <m:r>
                            <a:rPr kumimoji="1" lang="en-US" altLang="zh-CN" sz="2400" i="1">
                              <a:latin typeface="Cambria Math" panose="02040503050406030204" pitchFamily="18" charset="0"/>
                            </a:rPr>
                            <m:t>,</m:t>
                          </m:r>
                          <m:sSub>
                            <m:sSubPr>
                              <m:ctrlPr>
                                <a:rPr kumimoji="1" lang="en-US" altLang="zh-CN" sz="240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i="1">
                                  <a:solidFill>
                                    <a:srgbClr val="FF0000"/>
                                  </a:solidFill>
                                  <a:latin typeface="Cambria Math" panose="02040503050406030204" pitchFamily="18" charset="0"/>
                                </a:rPr>
                                <m:t>3</m:t>
                              </m:r>
                            </m:sub>
                          </m:sSub>
                        </m:e>
                      </m:d>
                    </m:oMath>
                  </m:oMathPara>
                </a14:m>
                <a:endParaRPr kumimoji="1" lang="en-US" altLang="zh-CN" sz="2400" dirty="0"/>
              </a:p>
            </p:txBody>
          </p:sp>
        </mc:Choice>
        <mc:Fallback xmlns="">
          <p:sp>
            <p:nvSpPr>
              <p:cNvPr id="3" name="文本框 2">
                <a:extLst>
                  <a:ext uri="{FF2B5EF4-FFF2-40B4-BE49-F238E27FC236}">
                    <a16:creationId xmlns:a16="http://schemas.microsoft.com/office/drawing/2014/main" id="{1F3C5ADE-DE95-1049-9686-223BFD538A01}"/>
                  </a:ext>
                </a:extLst>
              </p:cNvPr>
              <p:cNvSpPr txBox="1">
                <a:spLocks noRot="1" noChangeAspect="1" noMove="1" noResize="1" noEditPoints="1" noAdjustHandles="1" noChangeArrowheads="1" noChangeShapeType="1" noTextEdit="1"/>
              </p:cNvSpPr>
              <p:nvPr/>
            </p:nvSpPr>
            <p:spPr>
              <a:xfrm>
                <a:off x="6066495" y="3962431"/>
                <a:ext cx="1614866" cy="64633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7C4FF785-B8D5-C140-BADD-ACDEE62CFAAE}"/>
                  </a:ext>
                </a:extLst>
              </p:cNvPr>
              <p:cNvSpPr txBox="1"/>
              <p:nvPr/>
            </p:nvSpPr>
            <p:spPr>
              <a:xfrm>
                <a:off x="9752718" y="4081169"/>
                <a:ext cx="198619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3</m:t>
                              </m:r>
                            </m:sub>
                          </m:sSub>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e>
                      </m:d>
                    </m:oMath>
                  </m:oMathPara>
                </a14:m>
                <a:endParaRPr lang="zh-CN" altLang="en-US" sz="2400" dirty="0"/>
              </a:p>
            </p:txBody>
          </p:sp>
        </mc:Choice>
        <mc:Fallback xmlns="">
          <p:sp>
            <p:nvSpPr>
              <p:cNvPr id="58" name="文本框 57">
                <a:extLst>
                  <a:ext uri="{FF2B5EF4-FFF2-40B4-BE49-F238E27FC236}">
                    <a16:creationId xmlns:a16="http://schemas.microsoft.com/office/drawing/2014/main" id="{7C4FF785-B8D5-C140-BADD-ACDEE62CFAAE}"/>
                  </a:ext>
                </a:extLst>
              </p:cNvPr>
              <p:cNvSpPr txBox="1">
                <a:spLocks noRot="1" noChangeAspect="1" noMove="1" noResize="1" noEditPoints="1" noAdjustHandles="1" noChangeArrowheads="1" noChangeShapeType="1" noTextEdit="1"/>
              </p:cNvSpPr>
              <p:nvPr/>
            </p:nvSpPr>
            <p:spPr>
              <a:xfrm>
                <a:off x="9752718" y="4081169"/>
                <a:ext cx="1986196" cy="461665"/>
              </a:xfrm>
              <a:prstGeom prst="rect">
                <a:avLst/>
              </a:prstGeom>
              <a:blipFill>
                <a:blip r:embed="rId4"/>
                <a:stretch>
                  <a:fillRect b="-2703"/>
                </a:stretch>
              </a:blipFill>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A66A3925-9DDB-8946-8C96-CACC60CD56BC}"/>
              </a:ext>
            </a:extLst>
          </p:cNvPr>
          <p:cNvCxnSpPr/>
          <p:nvPr/>
        </p:nvCxnSpPr>
        <p:spPr>
          <a:xfrm>
            <a:off x="7944787" y="4314216"/>
            <a:ext cx="146903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BE6FF7FB-158F-3F4C-9BB1-DB0F0F8937BA}"/>
              </a:ext>
            </a:extLst>
          </p:cNvPr>
          <p:cNvGrpSpPr/>
          <p:nvPr/>
        </p:nvGrpSpPr>
        <p:grpSpPr>
          <a:xfrm>
            <a:off x="838200" y="2974356"/>
            <a:ext cx="4964870" cy="2675289"/>
            <a:chOff x="3596892" y="1726421"/>
            <a:chExt cx="4964870" cy="2675289"/>
          </a:xfrm>
        </p:grpSpPr>
        <p:sp>
          <p:nvSpPr>
            <p:cNvPr id="98" name="延迟 7">
              <a:extLst>
                <a:ext uri="{FF2B5EF4-FFF2-40B4-BE49-F238E27FC236}">
                  <a16:creationId xmlns:a16="http://schemas.microsoft.com/office/drawing/2014/main" id="{1321B67D-038E-E44A-87FB-C0ECE7381710}"/>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99" name="延迟 7">
              <a:extLst>
                <a:ext uri="{FF2B5EF4-FFF2-40B4-BE49-F238E27FC236}">
                  <a16:creationId xmlns:a16="http://schemas.microsoft.com/office/drawing/2014/main" id="{BF4FEEA8-2F1B-CC4E-BAA2-C50D9F7E88B6}"/>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cxnSp>
          <p:nvCxnSpPr>
            <p:cNvPr id="100" name="Straight Connector 185">
              <a:extLst>
                <a:ext uri="{FF2B5EF4-FFF2-40B4-BE49-F238E27FC236}">
                  <a16:creationId xmlns:a16="http://schemas.microsoft.com/office/drawing/2014/main" id="{47171EAC-764A-F243-A5E7-150B3D511C1E}"/>
                </a:ext>
              </a:extLst>
            </p:cNvPr>
            <p:cNvCxnSpPr>
              <a:cxnSpLocks/>
            </p:cNvCxnSpPr>
            <p:nvPr/>
          </p:nvCxnSpPr>
          <p:spPr>
            <a:xfrm>
              <a:off x="4947770" y="2110302"/>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86">
              <a:extLst>
                <a:ext uri="{FF2B5EF4-FFF2-40B4-BE49-F238E27FC236}">
                  <a16:creationId xmlns:a16="http://schemas.microsoft.com/office/drawing/2014/main" id="{B20937FA-44F0-F74D-B26C-17BA417343AE}"/>
                </a:ext>
              </a:extLst>
            </p:cNvPr>
            <p:cNvCxnSpPr>
              <a:cxnSpLocks/>
            </p:cNvCxnSpPr>
            <p:nvPr/>
          </p:nvCxnSpPr>
          <p:spPr>
            <a:xfrm>
              <a:off x="4947770" y="2227726"/>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87">
              <a:extLst>
                <a:ext uri="{FF2B5EF4-FFF2-40B4-BE49-F238E27FC236}">
                  <a16:creationId xmlns:a16="http://schemas.microsoft.com/office/drawing/2014/main" id="{1DA483D4-86F8-C245-8419-9A546CD4C539}"/>
                </a:ext>
              </a:extLst>
            </p:cNvPr>
            <p:cNvCxnSpPr>
              <a:cxnSpLocks/>
            </p:cNvCxnSpPr>
            <p:nvPr/>
          </p:nvCxnSpPr>
          <p:spPr>
            <a:xfrm>
              <a:off x="4947770" y="2350851"/>
              <a:ext cx="569800" cy="742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98">
              <a:extLst>
                <a:ext uri="{FF2B5EF4-FFF2-40B4-BE49-F238E27FC236}">
                  <a16:creationId xmlns:a16="http://schemas.microsoft.com/office/drawing/2014/main" id="{9286D775-2B0C-104D-A2F0-F4FBC4E9259F}"/>
                </a:ext>
              </a:extLst>
            </p:cNvPr>
            <p:cNvCxnSpPr>
              <a:cxnSpLocks/>
            </p:cNvCxnSpPr>
            <p:nvPr/>
          </p:nvCxnSpPr>
          <p:spPr>
            <a:xfrm>
              <a:off x="6658069" y="2675130"/>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99">
              <a:extLst>
                <a:ext uri="{FF2B5EF4-FFF2-40B4-BE49-F238E27FC236}">
                  <a16:creationId xmlns:a16="http://schemas.microsoft.com/office/drawing/2014/main" id="{9299CF02-DB42-464E-90AD-ECBA3BA24902}"/>
                </a:ext>
              </a:extLst>
            </p:cNvPr>
            <p:cNvCxnSpPr>
              <a:cxnSpLocks/>
            </p:cNvCxnSpPr>
            <p:nvPr/>
          </p:nvCxnSpPr>
          <p:spPr>
            <a:xfrm>
              <a:off x="6658069" y="2792554"/>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200">
              <a:extLst>
                <a:ext uri="{FF2B5EF4-FFF2-40B4-BE49-F238E27FC236}">
                  <a16:creationId xmlns:a16="http://schemas.microsoft.com/office/drawing/2014/main" id="{9519E729-C2A8-A04F-892E-A376A65402A4}"/>
                </a:ext>
              </a:extLst>
            </p:cNvPr>
            <p:cNvCxnSpPr>
              <a:cxnSpLocks/>
            </p:cNvCxnSpPr>
            <p:nvPr/>
          </p:nvCxnSpPr>
          <p:spPr>
            <a:xfrm>
              <a:off x="6658069" y="2915679"/>
              <a:ext cx="569800" cy="742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201">
              <a:extLst>
                <a:ext uri="{FF2B5EF4-FFF2-40B4-BE49-F238E27FC236}">
                  <a16:creationId xmlns:a16="http://schemas.microsoft.com/office/drawing/2014/main" id="{94D45EA0-400B-4F43-953E-31F1A23FD667}"/>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202">
              <a:extLst>
                <a:ext uri="{FF2B5EF4-FFF2-40B4-BE49-F238E27FC236}">
                  <a16:creationId xmlns:a16="http://schemas.microsoft.com/office/drawing/2014/main" id="{8F27B07B-B3F0-AB40-8F6F-5A613230A507}"/>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203">
              <a:extLst>
                <a:ext uri="{FF2B5EF4-FFF2-40B4-BE49-F238E27FC236}">
                  <a16:creationId xmlns:a16="http://schemas.microsoft.com/office/drawing/2014/main" id="{DF90D5DD-6328-564F-B0EA-8149DD70BDEE}"/>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204">
              <a:extLst>
                <a:ext uri="{FF2B5EF4-FFF2-40B4-BE49-F238E27FC236}">
                  <a16:creationId xmlns:a16="http://schemas.microsoft.com/office/drawing/2014/main" id="{B92E8033-9F73-9840-B8C3-EA35B2EDA07B}"/>
                </a:ext>
              </a:extLst>
            </p:cNvPr>
            <p:cNvCxnSpPr>
              <a:cxnSpLocks/>
            </p:cNvCxnSpPr>
            <p:nvPr/>
          </p:nvCxnSpPr>
          <p:spPr>
            <a:xfrm>
              <a:off x="6666737" y="3265943"/>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Connector 205">
              <a:extLst>
                <a:ext uri="{FF2B5EF4-FFF2-40B4-BE49-F238E27FC236}">
                  <a16:creationId xmlns:a16="http://schemas.microsoft.com/office/drawing/2014/main" id="{BAD9F721-87FF-124A-B817-AF6282A9D311}"/>
                </a:ext>
              </a:extLst>
            </p:cNvPr>
            <p:cNvCxnSpPr>
              <a:cxnSpLocks/>
            </p:cNvCxnSpPr>
            <p:nvPr/>
          </p:nvCxnSpPr>
          <p:spPr>
            <a:xfrm>
              <a:off x="6666737" y="338336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206">
              <a:extLst>
                <a:ext uri="{FF2B5EF4-FFF2-40B4-BE49-F238E27FC236}">
                  <a16:creationId xmlns:a16="http://schemas.microsoft.com/office/drawing/2014/main" id="{EF5F0A54-2F3F-B246-A1D9-92114F1B8B48}"/>
                </a:ext>
              </a:extLst>
            </p:cNvPr>
            <p:cNvCxnSpPr>
              <a:cxnSpLocks/>
            </p:cNvCxnSpPr>
            <p:nvPr/>
          </p:nvCxnSpPr>
          <p:spPr>
            <a:xfrm>
              <a:off x="6666737" y="3506492"/>
              <a:ext cx="569800" cy="742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208">
              <a:extLst>
                <a:ext uri="{FF2B5EF4-FFF2-40B4-BE49-F238E27FC236}">
                  <a16:creationId xmlns:a16="http://schemas.microsoft.com/office/drawing/2014/main" id="{6452EA45-6A29-164B-9EFD-3EA30B7AD633}"/>
                </a:ext>
              </a:extLst>
            </p:cNvPr>
            <p:cNvCxnSpPr>
              <a:cxnSpLocks/>
            </p:cNvCxnSpPr>
            <p:nvPr/>
          </p:nvCxnSpPr>
          <p:spPr>
            <a:xfrm>
              <a:off x="5517570" y="2110302"/>
              <a:ext cx="1156287" cy="81279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209">
              <a:extLst>
                <a:ext uri="{FF2B5EF4-FFF2-40B4-BE49-F238E27FC236}">
                  <a16:creationId xmlns:a16="http://schemas.microsoft.com/office/drawing/2014/main" id="{1AD60513-6728-8246-93BB-F8884D61AF3D}"/>
                </a:ext>
              </a:extLst>
            </p:cNvPr>
            <p:cNvCxnSpPr>
              <a:cxnSpLocks/>
            </p:cNvCxnSpPr>
            <p:nvPr/>
          </p:nvCxnSpPr>
          <p:spPr>
            <a:xfrm>
              <a:off x="5517570" y="2227726"/>
              <a:ext cx="1172955" cy="4484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213">
              <a:extLst>
                <a:ext uri="{FF2B5EF4-FFF2-40B4-BE49-F238E27FC236}">
                  <a16:creationId xmlns:a16="http://schemas.microsoft.com/office/drawing/2014/main" id="{BC48B4E0-B088-A848-8BE2-68510AB3B0ED}"/>
                </a:ext>
              </a:extLst>
            </p:cNvPr>
            <p:cNvCxnSpPr>
              <a:cxnSpLocks/>
            </p:cNvCxnSpPr>
            <p:nvPr/>
          </p:nvCxnSpPr>
          <p:spPr>
            <a:xfrm>
              <a:off x="5517570" y="2358273"/>
              <a:ext cx="1156287" cy="43998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216">
              <a:extLst>
                <a:ext uri="{FF2B5EF4-FFF2-40B4-BE49-F238E27FC236}">
                  <a16:creationId xmlns:a16="http://schemas.microsoft.com/office/drawing/2014/main" id="{65D3D0E5-0F2B-9243-BA84-7AE7C70F790C}"/>
                </a:ext>
              </a:extLst>
            </p:cNvPr>
            <p:cNvCxnSpPr>
              <a:cxnSpLocks/>
            </p:cNvCxnSpPr>
            <p:nvPr/>
          </p:nvCxnSpPr>
          <p:spPr>
            <a:xfrm flipV="1">
              <a:off x="5516169" y="3260243"/>
              <a:ext cx="1150568" cy="46833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219">
              <a:extLst>
                <a:ext uri="{FF2B5EF4-FFF2-40B4-BE49-F238E27FC236}">
                  <a16:creationId xmlns:a16="http://schemas.microsoft.com/office/drawing/2014/main" id="{FDA419F8-C07A-F546-9F07-86C599207041}"/>
                </a:ext>
              </a:extLst>
            </p:cNvPr>
            <p:cNvCxnSpPr>
              <a:cxnSpLocks/>
            </p:cNvCxnSpPr>
            <p:nvPr/>
          </p:nvCxnSpPr>
          <p:spPr>
            <a:xfrm flipV="1">
              <a:off x="5516169" y="3383367"/>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225">
              <a:extLst>
                <a:ext uri="{FF2B5EF4-FFF2-40B4-BE49-F238E27FC236}">
                  <a16:creationId xmlns:a16="http://schemas.microsoft.com/office/drawing/2014/main" id="{DDA049DB-3A51-9F45-86A8-710CE61A33EB}"/>
                </a:ext>
              </a:extLst>
            </p:cNvPr>
            <p:cNvCxnSpPr>
              <a:cxnSpLocks/>
            </p:cNvCxnSpPr>
            <p:nvPr/>
          </p:nvCxnSpPr>
          <p:spPr>
            <a:xfrm flipV="1">
              <a:off x="5516169" y="3513859"/>
              <a:ext cx="1150568" cy="46263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18" name="延迟 7">
              <a:extLst>
                <a:ext uri="{FF2B5EF4-FFF2-40B4-BE49-F238E27FC236}">
                  <a16:creationId xmlns:a16="http://schemas.microsoft.com/office/drawing/2014/main" id="{64CA070C-D8DA-E941-AF4E-6A70C83553B4}"/>
                </a:ext>
              </a:extLst>
            </p:cNvPr>
            <p:cNvSpPr/>
            <p:nvPr/>
          </p:nvSpPr>
          <p:spPr>
            <a:xfrm>
              <a:off x="7222681" y="2534745"/>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t>Add</a:t>
              </a:r>
              <a:endParaRPr lang="zh-CN" altLang="en-US" sz="2000" dirty="0"/>
            </a:p>
          </p:txBody>
        </p:sp>
      </p:grpSp>
      <p:sp>
        <p:nvSpPr>
          <p:cNvPr id="6" name="圆角矩形标注 5">
            <a:extLst>
              <a:ext uri="{FF2B5EF4-FFF2-40B4-BE49-F238E27FC236}">
                <a16:creationId xmlns:a16="http://schemas.microsoft.com/office/drawing/2014/main" id="{875451B3-0CAD-AB4D-93FA-8A6680406CBE}"/>
              </a:ext>
            </a:extLst>
          </p:cNvPr>
          <p:cNvSpPr/>
          <p:nvPr/>
        </p:nvSpPr>
        <p:spPr>
          <a:xfrm>
            <a:off x="7135318" y="2263515"/>
            <a:ext cx="3957403" cy="121214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000" dirty="0">
                <a:solidFill>
                  <a:schemeClr val="tx1"/>
                </a:solidFill>
              </a:rPr>
              <a:t>Solved Directly by</a:t>
            </a:r>
          </a:p>
          <a:p>
            <a:pPr algn="ctr">
              <a:lnSpc>
                <a:spcPct val="150000"/>
              </a:lnSpc>
            </a:pPr>
            <a:r>
              <a:rPr kumimoji="1" lang="en-US" altLang="zh-CN" sz="2000" dirty="0">
                <a:solidFill>
                  <a:schemeClr val="tx1"/>
                </a:solidFill>
              </a:rPr>
              <a:t>Sharing Transformation</a:t>
            </a:r>
            <a:endParaRPr kumimoji="1" lang="zh-CN" altLang="en-US" sz="2000" dirty="0">
              <a:solidFill>
                <a:schemeClr val="tx1"/>
              </a:solidFill>
            </a:endParaRPr>
          </a:p>
        </p:txBody>
      </p:sp>
    </p:spTree>
    <p:extLst>
      <p:ext uri="{BB962C8B-B14F-4D97-AF65-F5344CB8AC3E}">
        <p14:creationId xmlns:p14="http://schemas.microsoft.com/office/powerpoint/2010/main" val="4095297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Main Difficulty: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42</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Difficulty 2: Secret Collection</a:t>
            </a: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F3C5ADE-DE95-1049-9686-223BFD538A01}"/>
                  </a:ext>
                </a:extLst>
              </p:cNvPr>
              <p:cNvSpPr txBox="1"/>
              <p:nvPr/>
            </p:nvSpPr>
            <p:spPr>
              <a:xfrm>
                <a:off x="5981115" y="3437053"/>
                <a:ext cx="1785682" cy="175432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𝑦</m:t>
                              </m:r>
                            </m:e>
                            <m:sub>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𝑦</m:t>
                              </m:r>
                            </m:e>
                            <m:sub>
                              <m:r>
                                <a:rPr kumimoji="1" lang="en-US" altLang="zh-CN" sz="2400" b="0" i="1" smtClean="0">
                                  <a:latin typeface="Cambria Math" panose="02040503050406030204" pitchFamily="18" charset="0"/>
                                </a:rPr>
                                <m:t>3</m:t>
                              </m:r>
                            </m:sub>
                          </m:sSub>
                        </m:e>
                      </m:d>
                    </m:oMath>
                  </m:oMathPara>
                </a14:m>
                <a:endParaRPr kumimoji="1" lang="en-US" altLang="zh-CN" sz="2400" b="0" dirty="0"/>
              </a:p>
              <a:p>
                <a:pPr>
                  <a:lnSpc>
                    <a:spcPct val="15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i="1">
                              <a:latin typeface="Cambria Math" panose="02040503050406030204" pitchFamily="18" charset="0"/>
                            </a:rPr>
                          </m:ctrlPr>
                        </m:dPr>
                        <m:e>
                          <m:sSub>
                            <m:sSubPr>
                              <m:ctrlPr>
                                <a:rPr kumimoji="1" lang="en-US" altLang="zh-CN" sz="240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i="1">
                                  <a:solidFill>
                                    <a:srgbClr val="FF0000"/>
                                  </a:solidFill>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𝑧</m:t>
                              </m:r>
                            </m:e>
                            <m:sub>
                              <m:r>
                                <a:rPr kumimoji="1" lang="en-US" altLang="zh-CN" sz="2400" i="1">
                                  <a:latin typeface="Cambria Math" panose="02040503050406030204" pitchFamily="18" charset="0"/>
                                </a:rPr>
                                <m:t>2</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𝑧</m:t>
                              </m:r>
                            </m:e>
                            <m:sub>
                              <m:r>
                                <a:rPr kumimoji="1" lang="en-US" altLang="zh-CN" sz="2400" i="1">
                                  <a:latin typeface="Cambria Math" panose="02040503050406030204" pitchFamily="18" charset="0"/>
                                </a:rPr>
                                <m:t>3</m:t>
                              </m:r>
                            </m:sub>
                          </m:sSub>
                        </m:e>
                      </m:d>
                    </m:oMath>
                  </m:oMathPara>
                </a14:m>
                <a:endParaRPr kumimoji="1" lang="en-US" altLang="zh-CN" sz="2400" dirty="0"/>
              </a:p>
              <a:p>
                <a:pPr>
                  <a:lnSpc>
                    <a:spcPct val="15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i="1">
                              <a:latin typeface="Cambria Math" panose="02040503050406030204" pitchFamily="18" charset="0"/>
                            </a:rPr>
                          </m:ctrlPr>
                        </m:dPr>
                        <m:e>
                          <m:sSub>
                            <m:sSubPr>
                              <m:ctrlPr>
                                <a:rPr kumimoji="1" lang="en-US" altLang="zh-CN" sz="240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𝑤</m:t>
                              </m:r>
                            </m:e>
                            <m:sub>
                              <m:r>
                                <a:rPr kumimoji="1" lang="en-US" altLang="zh-CN" sz="2400" i="1">
                                  <a:solidFill>
                                    <a:srgbClr val="FF0000"/>
                                  </a:solidFill>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𝑤</m:t>
                              </m:r>
                            </m:e>
                            <m:sub>
                              <m:r>
                                <a:rPr kumimoji="1" lang="en-US" altLang="zh-CN" sz="2400" i="1">
                                  <a:latin typeface="Cambria Math" panose="02040503050406030204" pitchFamily="18" charset="0"/>
                                </a:rPr>
                                <m:t>2</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𝑤</m:t>
                              </m:r>
                            </m:e>
                            <m:sub>
                              <m:r>
                                <a:rPr kumimoji="1" lang="en-US" altLang="zh-CN" sz="2400" i="1">
                                  <a:latin typeface="Cambria Math" panose="02040503050406030204" pitchFamily="18" charset="0"/>
                                </a:rPr>
                                <m:t>3</m:t>
                              </m:r>
                            </m:sub>
                          </m:sSub>
                        </m:e>
                      </m:d>
                    </m:oMath>
                  </m:oMathPara>
                </a14:m>
                <a:endParaRPr kumimoji="1" lang="zh-CN" altLang="en-US" sz="2400" dirty="0"/>
              </a:p>
            </p:txBody>
          </p:sp>
        </mc:Choice>
        <mc:Fallback xmlns="">
          <p:sp>
            <p:nvSpPr>
              <p:cNvPr id="3" name="文本框 2">
                <a:extLst>
                  <a:ext uri="{FF2B5EF4-FFF2-40B4-BE49-F238E27FC236}">
                    <a16:creationId xmlns:a16="http://schemas.microsoft.com/office/drawing/2014/main" id="{1F3C5ADE-DE95-1049-9686-223BFD538A01}"/>
                  </a:ext>
                </a:extLst>
              </p:cNvPr>
              <p:cNvSpPr txBox="1">
                <a:spLocks noRot="1" noChangeAspect="1" noMove="1" noResize="1" noEditPoints="1" noAdjustHandles="1" noChangeArrowheads="1" noChangeShapeType="1" noTextEdit="1"/>
              </p:cNvSpPr>
              <p:nvPr/>
            </p:nvSpPr>
            <p:spPr>
              <a:xfrm>
                <a:off x="5981115" y="3437053"/>
                <a:ext cx="1785682" cy="175432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7C4FF785-B8D5-C140-BADD-ACDEE62CFAAE}"/>
                  </a:ext>
                </a:extLst>
              </p:cNvPr>
              <p:cNvSpPr txBox="1"/>
              <p:nvPr/>
            </p:nvSpPr>
            <p:spPr>
              <a:xfrm>
                <a:off x="9752718" y="4081169"/>
                <a:ext cx="198619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𝑤</m:t>
                              </m:r>
                            </m:e>
                            <m:sub>
                              <m:r>
                                <a:rPr kumimoji="1" lang="en-US" altLang="zh-CN" sz="2400" b="0" i="1" smtClean="0">
                                  <a:solidFill>
                                    <a:srgbClr val="FF0000"/>
                                  </a:solidFill>
                                  <a:latin typeface="Cambria Math" panose="02040503050406030204" pitchFamily="18" charset="0"/>
                                </a:rPr>
                                <m:t>1</m:t>
                              </m:r>
                            </m:sub>
                          </m:sSub>
                        </m:e>
                      </m:d>
                    </m:oMath>
                  </m:oMathPara>
                </a14:m>
                <a:endParaRPr lang="zh-CN" altLang="en-US" sz="2400" dirty="0"/>
              </a:p>
            </p:txBody>
          </p:sp>
        </mc:Choice>
        <mc:Fallback xmlns="">
          <p:sp>
            <p:nvSpPr>
              <p:cNvPr id="58" name="文本框 57">
                <a:extLst>
                  <a:ext uri="{FF2B5EF4-FFF2-40B4-BE49-F238E27FC236}">
                    <a16:creationId xmlns:a16="http://schemas.microsoft.com/office/drawing/2014/main" id="{7C4FF785-B8D5-C140-BADD-ACDEE62CFAAE}"/>
                  </a:ext>
                </a:extLst>
              </p:cNvPr>
              <p:cNvSpPr txBox="1">
                <a:spLocks noRot="1" noChangeAspect="1" noMove="1" noResize="1" noEditPoints="1" noAdjustHandles="1" noChangeArrowheads="1" noChangeShapeType="1" noTextEdit="1"/>
              </p:cNvSpPr>
              <p:nvPr/>
            </p:nvSpPr>
            <p:spPr>
              <a:xfrm>
                <a:off x="9752718" y="4081169"/>
                <a:ext cx="1986196" cy="461665"/>
              </a:xfrm>
              <a:prstGeom prst="rect">
                <a:avLst/>
              </a:prstGeom>
              <a:blipFill>
                <a:blip r:embed="rId4"/>
                <a:stretch>
                  <a:fillRect b="-8108"/>
                </a:stretch>
              </a:blipFill>
            </p:spPr>
            <p:txBody>
              <a:bodyPr/>
              <a:lstStyle/>
              <a:p>
                <a:r>
                  <a:rPr lang="zh-CN" altLang="en-US">
                    <a:noFill/>
                  </a:rPr>
                  <a:t> </a:t>
                </a:r>
              </a:p>
            </p:txBody>
          </p:sp>
        </mc:Fallback>
      </mc:AlternateContent>
      <p:grpSp>
        <p:nvGrpSpPr>
          <p:cNvPr id="5" name="组合 4">
            <a:extLst>
              <a:ext uri="{FF2B5EF4-FFF2-40B4-BE49-F238E27FC236}">
                <a16:creationId xmlns:a16="http://schemas.microsoft.com/office/drawing/2014/main" id="{19B79D16-B6A4-6949-87D4-19FD0E8C0270}"/>
              </a:ext>
            </a:extLst>
          </p:cNvPr>
          <p:cNvGrpSpPr/>
          <p:nvPr/>
        </p:nvGrpSpPr>
        <p:grpSpPr>
          <a:xfrm>
            <a:off x="471530" y="3045412"/>
            <a:ext cx="4989445" cy="2675289"/>
            <a:chOff x="532769" y="1726421"/>
            <a:chExt cx="4989445" cy="2675289"/>
          </a:xfrm>
        </p:grpSpPr>
        <p:sp>
          <p:nvSpPr>
            <p:cNvPr id="60" name="延迟 7">
              <a:extLst>
                <a:ext uri="{FF2B5EF4-FFF2-40B4-BE49-F238E27FC236}">
                  <a16:creationId xmlns:a16="http://schemas.microsoft.com/office/drawing/2014/main" id="{7CECE2EA-6764-6641-BD38-192DB76E8E40}"/>
                </a:ext>
              </a:extLst>
            </p:cNvPr>
            <p:cNvSpPr/>
            <p:nvPr/>
          </p:nvSpPr>
          <p:spPr>
            <a:xfrm>
              <a:off x="3596893" y="1726421"/>
              <a:ext cx="1339081" cy="109398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a:t>Mult</a:t>
              </a:r>
              <a:endParaRPr lang="zh-CN" altLang="en-US" sz="2000" dirty="0"/>
            </a:p>
          </p:txBody>
        </p:sp>
        <p:sp>
          <p:nvSpPr>
            <p:cNvPr id="61" name="延迟 7">
              <a:extLst>
                <a:ext uri="{FF2B5EF4-FFF2-40B4-BE49-F238E27FC236}">
                  <a16:creationId xmlns:a16="http://schemas.microsoft.com/office/drawing/2014/main" id="{E961B781-71A4-EE46-B946-099DEBAC407A}"/>
                </a:ext>
              </a:extLst>
            </p:cNvPr>
            <p:cNvSpPr/>
            <p:nvPr/>
          </p:nvSpPr>
          <p:spPr>
            <a:xfrm>
              <a:off x="3596892" y="3317231"/>
              <a:ext cx="1339081" cy="108447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err="1"/>
                <a:t>Mult</a:t>
              </a:r>
              <a:endParaRPr lang="zh-CN" altLang="en-US" sz="2000" dirty="0"/>
            </a:p>
          </p:txBody>
        </p:sp>
        <p:sp>
          <p:nvSpPr>
            <p:cNvPr id="62" name="Oval 139">
              <a:extLst>
                <a:ext uri="{FF2B5EF4-FFF2-40B4-BE49-F238E27FC236}">
                  <a16:creationId xmlns:a16="http://schemas.microsoft.com/office/drawing/2014/main" id="{390CFBA9-00D6-2640-8CD9-726F59CB42A9}"/>
                </a:ext>
              </a:extLst>
            </p:cNvPr>
            <p:cNvSpPr/>
            <p:nvPr/>
          </p:nvSpPr>
          <p:spPr>
            <a:xfrm>
              <a:off x="532769" y="1726421"/>
              <a:ext cx="1064901" cy="26752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dirty="0">
                  <a:solidFill>
                    <a:schemeClr val="tx1"/>
                  </a:solidFill>
                </a:rPr>
                <a:t>Input</a:t>
              </a:r>
              <a:endParaRPr lang="en-US" sz="2000" dirty="0">
                <a:solidFill>
                  <a:schemeClr val="tx1"/>
                </a:solidFill>
              </a:endParaRPr>
            </a:p>
          </p:txBody>
        </p:sp>
        <p:cxnSp>
          <p:nvCxnSpPr>
            <p:cNvPr id="63" name="Straight Connector 185">
              <a:extLst>
                <a:ext uri="{FF2B5EF4-FFF2-40B4-BE49-F238E27FC236}">
                  <a16:creationId xmlns:a16="http://schemas.microsoft.com/office/drawing/2014/main" id="{26C46B35-98E1-8D49-9622-8809A2C53EB0}"/>
                </a:ext>
              </a:extLst>
            </p:cNvPr>
            <p:cNvCxnSpPr>
              <a:cxnSpLocks/>
            </p:cNvCxnSpPr>
            <p:nvPr/>
          </p:nvCxnSpPr>
          <p:spPr>
            <a:xfrm>
              <a:off x="4947770" y="21103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186">
              <a:extLst>
                <a:ext uri="{FF2B5EF4-FFF2-40B4-BE49-F238E27FC236}">
                  <a16:creationId xmlns:a16="http://schemas.microsoft.com/office/drawing/2014/main" id="{94BA9E14-DA73-B246-9D7D-B3C865FFB35E}"/>
                </a:ext>
              </a:extLst>
            </p:cNvPr>
            <p:cNvCxnSpPr>
              <a:cxnSpLocks/>
            </p:cNvCxnSpPr>
            <p:nvPr/>
          </p:nvCxnSpPr>
          <p:spPr>
            <a:xfrm>
              <a:off x="4947770" y="2227726"/>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187">
              <a:extLst>
                <a:ext uri="{FF2B5EF4-FFF2-40B4-BE49-F238E27FC236}">
                  <a16:creationId xmlns:a16="http://schemas.microsoft.com/office/drawing/2014/main" id="{26A60641-BF17-DE45-A2CA-ACE627FB1E2D}"/>
                </a:ext>
              </a:extLst>
            </p:cNvPr>
            <p:cNvCxnSpPr>
              <a:cxnSpLocks/>
            </p:cNvCxnSpPr>
            <p:nvPr/>
          </p:nvCxnSpPr>
          <p:spPr>
            <a:xfrm>
              <a:off x="4947770" y="2350851"/>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201">
              <a:extLst>
                <a:ext uri="{FF2B5EF4-FFF2-40B4-BE49-F238E27FC236}">
                  <a16:creationId xmlns:a16="http://schemas.microsoft.com/office/drawing/2014/main" id="{A64A22E1-14E1-794B-BB9C-F889F3F4818F}"/>
                </a:ext>
              </a:extLst>
            </p:cNvPr>
            <p:cNvCxnSpPr>
              <a:cxnSpLocks/>
            </p:cNvCxnSpPr>
            <p:nvPr/>
          </p:nvCxnSpPr>
          <p:spPr>
            <a:xfrm>
              <a:off x="4952414" y="3728578"/>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202">
              <a:extLst>
                <a:ext uri="{FF2B5EF4-FFF2-40B4-BE49-F238E27FC236}">
                  <a16:creationId xmlns:a16="http://schemas.microsoft.com/office/drawing/2014/main" id="{BB30A663-8A06-6E4F-8240-A463B1DEF942}"/>
                </a:ext>
              </a:extLst>
            </p:cNvPr>
            <p:cNvCxnSpPr>
              <a:cxnSpLocks/>
            </p:cNvCxnSpPr>
            <p:nvPr/>
          </p:nvCxnSpPr>
          <p:spPr>
            <a:xfrm>
              <a:off x="4952414" y="3846002"/>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203">
              <a:extLst>
                <a:ext uri="{FF2B5EF4-FFF2-40B4-BE49-F238E27FC236}">
                  <a16:creationId xmlns:a16="http://schemas.microsoft.com/office/drawing/2014/main" id="{DAE68964-F497-2541-BB46-96243ED211EF}"/>
                </a:ext>
              </a:extLst>
            </p:cNvPr>
            <p:cNvCxnSpPr>
              <a:cxnSpLocks/>
            </p:cNvCxnSpPr>
            <p:nvPr/>
          </p:nvCxnSpPr>
          <p:spPr>
            <a:xfrm>
              <a:off x="4952414" y="3969127"/>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239">
              <a:extLst>
                <a:ext uri="{FF2B5EF4-FFF2-40B4-BE49-F238E27FC236}">
                  <a16:creationId xmlns:a16="http://schemas.microsoft.com/office/drawing/2014/main" id="{5D1C543A-C962-2A45-B22C-F0ECA6FF0EA8}"/>
                </a:ext>
              </a:extLst>
            </p:cNvPr>
            <p:cNvCxnSpPr>
              <a:cxnSpLocks/>
            </p:cNvCxnSpPr>
            <p:nvPr/>
          </p:nvCxnSpPr>
          <p:spPr>
            <a:xfrm>
              <a:off x="1591625" y="1870091"/>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240">
              <a:extLst>
                <a:ext uri="{FF2B5EF4-FFF2-40B4-BE49-F238E27FC236}">
                  <a16:creationId xmlns:a16="http://schemas.microsoft.com/office/drawing/2014/main" id="{856A375A-F1F8-4946-A7B7-1BA3A563B46E}"/>
                </a:ext>
              </a:extLst>
            </p:cNvPr>
            <p:cNvCxnSpPr>
              <a:cxnSpLocks/>
            </p:cNvCxnSpPr>
            <p:nvPr/>
          </p:nvCxnSpPr>
          <p:spPr>
            <a:xfrm>
              <a:off x="1591625" y="1987515"/>
              <a:ext cx="569800" cy="0"/>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241">
              <a:extLst>
                <a:ext uri="{FF2B5EF4-FFF2-40B4-BE49-F238E27FC236}">
                  <a16:creationId xmlns:a16="http://schemas.microsoft.com/office/drawing/2014/main" id="{DAD1123A-E750-4440-A272-60156F3E96E2}"/>
                </a:ext>
              </a:extLst>
            </p:cNvPr>
            <p:cNvCxnSpPr>
              <a:cxnSpLocks/>
            </p:cNvCxnSpPr>
            <p:nvPr/>
          </p:nvCxnSpPr>
          <p:spPr>
            <a:xfrm>
              <a:off x="1591625" y="2110640"/>
              <a:ext cx="569800" cy="7422"/>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242">
              <a:extLst>
                <a:ext uri="{FF2B5EF4-FFF2-40B4-BE49-F238E27FC236}">
                  <a16:creationId xmlns:a16="http://schemas.microsoft.com/office/drawing/2014/main" id="{5828E22C-7DE3-184F-8F89-47EEF517CB58}"/>
                </a:ext>
              </a:extLst>
            </p:cNvPr>
            <p:cNvCxnSpPr>
              <a:cxnSpLocks/>
            </p:cNvCxnSpPr>
            <p:nvPr/>
          </p:nvCxnSpPr>
          <p:spPr>
            <a:xfrm>
              <a:off x="3051806" y="1875657"/>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243">
              <a:extLst>
                <a:ext uri="{FF2B5EF4-FFF2-40B4-BE49-F238E27FC236}">
                  <a16:creationId xmlns:a16="http://schemas.microsoft.com/office/drawing/2014/main" id="{48F07A47-A332-7649-88A4-79069AA3C4A0}"/>
                </a:ext>
              </a:extLst>
            </p:cNvPr>
            <p:cNvCxnSpPr>
              <a:cxnSpLocks/>
            </p:cNvCxnSpPr>
            <p:nvPr/>
          </p:nvCxnSpPr>
          <p:spPr>
            <a:xfrm>
              <a:off x="3051806" y="1993081"/>
              <a:ext cx="56980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244">
              <a:extLst>
                <a:ext uri="{FF2B5EF4-FFF2-40B4-BE49-F238E27FC236}">
                  <a16:creationId xmlns:a16="http://schemas.microsoft.com/office/drawing/2014/main" id="{3A36C9FF-E57A-9143-A00E-58665B12773D}"/>
                </a:ext>
              </a:extLst>
            </p:cNvPr>
            <p:cNvCxnSpPr>
              <a:cxnSpLocks/>
            </p:cNvCxnSpPr>
            <p:nvPr/>
          </p:nvCxnSpPr>
          <p:spPr>
            <a:xfrm>
              <a:off x="3051806" y="2116206"/>
              <a:ext cx="569800" cy="742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245">
              <a:extLst>
                <a:ext uri="{FF2B5EF4-FFF2-40B4-BE49-F238E27FC236}">
                  <a16:creationId xmlns:a16="http://schemas.microsoft.com/office/drawing/2014/main" id="{AC36D01D-5BD6-414A-9224-AAC6580333E7}"/>
                </a:ext>
              </a:extLst>
            </p:cNvPr>
            <p:cNvCxnSpPr>
              <a:cxnSpLocks/>
            </p:cNvCxnSpPr>
            <p:nvPr/>
          </p:nvCxnSpPr>
          <p:spPr>
            <a:xfrm>
              <a:off x="3030116" y="2466110"/>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246">
              <a:extLst>
                <a:ext uri="{FF2B5EF4-FFF2-40B4-BE49-F238E27FC236}">
                  <a16:creationId xmlns:a16="http://schemas.microsoft.com/office/drawing/2014/main" id="{8C38EF6C-2805-5D4A-976E-4417488A2AA3}"/>
                </a:ext>
              </a:extLst>
            </p:cNvPr>
            <p:cNvCxnSpPr>
              <a:cxnSpLocks/>
            </p:cNvCxnSpPr>
            <p:nvPr/>
          </p:nvCxnSpPr>
          <p:spPr>
            <a:xfrm>
              <a:off x="1615511" y="2597389"/>
              <a:ext cx="1984405"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247">
              <a:extLst>
                <a:ext uri="{FF2B5EF4-FFF2-40B4-BE49-F238E27FC236}">
                  <a16:creationId xmlns:a16="http://schemas.microsoft.com/office/drawing/2014/main" id="{67687676-250A-0443-B552-CBA10ED610BF}"/>
                </a:ext>
              </a:extLst>
            </p:cNvPr>
            <p:cNvCxnSpPr>
              <a:cxnSpLocks/>
            </p:cNvCxnSpPr>
            <p:nvPr/>
          </p:nvCxnSpPr>
          <p:spPr>
            <a:xfrm flipV="1">
              <a:off x="1637326" y="2727936"/>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254">
              <a:extLst>
                <a:ext uri="{FF2B5EF4-FFF2-40B4-BE49-F238E27FC236}">
                  <a16:creationId xmlns:a16="http://schemas.microsoft.com/office/drawing/2014/main" id="{AD58A56B-D5F7-BA4A-AB9F-CD308E291BD5}"/>
                </a:ext>
              </a:extLst>
            </p:cNvPr>
            <p:cNvCxnSpPr>
              <a:cxnSpLocks/>
            </p:cNvCxnSpPr>
            <p:nvPr/>
          </p:nvCxnSpPr>
          <p:spPr>
            <a:xfrm>
              <a:off x="1615511" y="2458542"/>
              <a:ext cx="569800"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263">
              <a:extLst>
                <a:ext uri="{FF2B5EF4-FFF2-40B4-BE49-F238E27FC236}">
                  <a16:creationId xmlns:a16="http://schemas.microsoft.com/office/drawing/2014/main" id="{0CF7748A-F4A2-FF48-9C59-927A62C59BBD}"/>
                </a:ext>
              </a:extLst>
            </p:cNvPr>
            <p:cNvCxnSpPr>
              <a:cxnSpLocks/>
            </p:cNvCxnSpPr>
            <p:nvPr/>
          </p:nvCxnSpPr>
          <p:spPr>
            <a:xfrm>
              <a:off x="2161425" y="2119919"/>
              <a:ext cx="886643" cy="1910736"/>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268">
              <a:extLst>
                <a:ext uri="{FF2B5EF4-FFF2-40B4-BE49-F238E27FC236}">
                  <a16:creationId xmlns:a16="http://schemas.microsoft.com/office/drawing/2014/main" id="{1DEAA8C4-BC26-CD40-A6A2-899867FC60D7}"/>
                </a:ext>
              </a:extLst>
            </p:cNvPr>
            <p:cNvCxnSpPr>
              <a:cxnSpLocks/>
            </p:cNvCxnSpPr>
            <p:nvPr/>
          </p:nvCxnSpPr>
          <p:spPr>
            <a:xfrm>
              <a:off x="2161425" y="1985190"/>
              <a:ext cx="890381" cy="1438574"/>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274">
              <a:extLst>
                <a:ext uri="{FF2B5EF4-FFF2-40B4-BE49-F238E27FC236}">
                  <a16:creationId xmlns:a16="http://schemas.microsoft.com/office/drawing/2014/main" id="{663FBCE7-6AE4-2146-8B64-B7220807A7D2}"/>
                </a:ext>
              </a:extLst>
            </p:cNvPr>
            <p:cNvCxnSpPr>
              <a:cxnSpLocks/>
            </p:cNvCxnSpPr>
            <p:nvPr/>
          </p:nvCxnSpPr>
          <p:spPr>
            <a:xfrm>
              <a:off x="2161422" y="1868392"/>
              <a:ext cx="868694" cy="605925"/>
            </a:xfrm>
            <a:prstGeom prst="line">
              <a:avLst/>
            </a:prstGeom>
            <a:ln w="254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284">
              <a:extLst>
                <a:ext uri="{FF2B5EF4-FFF2-40B4-BE49-F238E27FC236}">
                  <a16:creationId xmlns:a16="http://schemas.microsoft.com/office/drawing/2014/main" id="{3DD3ED7B-9626-314E-9238-ED45825A4322}"/>
                </a:ext>
              </a:extLst>
            </p:cNvPr>
            <p:cNvCxnSpPr>
              <a:cxnSpLocks/>
            </p:cNvCxnSpPr>
            <p:nvPr/>
          </p:nvCxnSpPr>
          <p:spPr>
            <a:xfrm flipV="1">
              <a:off x="2161422" y="1873918"/>
              <a:ext cx="901913" cy="59136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299">
              <a:extLst>
                <a:ext uri="{FF2B5EF4-FFF2-40B4-BE49-F238E27FC236}">
                  <a16:creationId xmlns:a16="http://schemas.microsoft.com/office/drawing/2014/main" id="{1C361E56-E996-5849-A338-B2C4875ED1F5}"/>
                </a:ext>
              </a:extLst>
            </p:cNvPr>
            <p:cNvCxnSpPr>
              <a:cxnSpLocks/>
            </p:cNvCxnSpPr>
            <p:nvPr/>
          </p:nvCxnSpPr>
          <p:spPr>
            <a:xfrm>
              <a:off x="1637326" y="3409495"/>
              <a:ext cx="537954" cy="1005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302">
              <a:extLst>
                <a:ext uri="{FF2B5EF4-FFF2-40B4-BE49-F238E27FC236}">
                  <a16:creationId xmlns:a16="http://schemas.microsoft.com/office/drawing/2014/main" id="{1806ACAB-9BB5-9842-837D-A53C7399EC9E}"/>
                </a:ext>
              </a:extLst>
            </p:cNvPr>
            <p:cNvCxnSpPr>
              <a:cxnSpLocks/>
            </p:cNvCxnSpPr>
            <p:nvPr/>
          </p:nvCxnSpPr>
          <p:spPr>
            <a:xfrm>
              <a:off x="1637326" y="4022930"/>
              <a:ext cx="540162"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305">
              <a:extLst>
                <a:ext uri="{FF2B5EF4-FFF2-40B4-BE49-F238E27FC236}">
                  <a16:creationId xmlns:a16="http://schemas.microsoft.com/office/drawing/2014/main" id="{C1AE9D82-A2F4-4246-8256-0B1B706112A8}"/>
                </a:ext>
              </a:extLst>
            </p:cNvPr>
            <p:cNvCxnSpPr>
              <a:cxnSpLocks/>
            </p:cNvCxnSpPr>
            <p:nvPr/>
          </p:nvCxnSpPr>
          <p:spPr>
            <a:xfrm>
              <a:off x="3030116" y="3416342"/>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308">
              <a:extLst>
                <a:ext uri="{FF2B5EF4-FFF2-40B4-BE49-F238E27FC236}">
                  <a16:creationId xmlns:a16="http://schemas.microsoft.com/office/drawing/2014/main" id="{0A2D0A47-B7AC-2740-820D-FCCC27EF40C8}"/>
                </a:ext>
              </a:extLst>
            </p:cNvPr>
            <p:cNvCxnSpPr>
              <a:cxnSpLocks/>
            </p:cNvCxnSpPr>
            <p:nvPr/>
          </p:nvCxnSpPr>
          <p:spPr>
            <a:xfrm>
              <a:off x="3030116" y="4031487"/>
              <a:ext cx="569800" cy="0"/>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323">
              <a:extLst>
                <a:ext uri="{FF2B5EF4-FFF2-40B4-BE49-F238E27FC236}">
                  <a16:creationId xmlns:a16="http://schemas.microsoft.com/office/drawing/2014/main" id="{86AA152A-FF57-B440-ACE0-92BE29A0AC25}"/>
                </a:ext>
              </a:extLst>
            </p:cNvPr>
            <p:cNvCxnSpPr>
              <a:cxnSpLocks/>
            </p:cNvCxnSpPr>
            <p:nvPr/>
          </p:nvCxnSpPr>
          <p:spPr>
            <a:xfrm flipV="1">
              <a:off x="2158864" y="1993082"/>
              <a:ext cx="904471" cy="141641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326">
              <a:extLst>
                <a:ext uri="{FF2B5EF4-FFF2-40B4-BE49-F238E27FC236}">
                  <a16:creationId xmlns:a16="http://schemas.microsoft.com/office/drawing/2014/main" id="{4B340398-15A3-704F-9EE7-C67D68320193}"/>
                </a:ext>
              </a:extLst>
            </p:cNvPr>
            <p:cNvCxnSpPr>
              <a:cxnSpLocks/>
            </p:cNvCxnSpPr>
            <p:nvPr/>
          </p:nvCxnSpPr>
          <p:spPr>
            <a:xfrm flipV="1">
              <a:off x="2177838" y="2118064"/>
              <a:ext cx="885497" cy="191259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86">
              <a:extLst>
                <a:ext uri="{FF2B5EF4-FFF2-40B4-BE49-F238E27FC236}">
                  <a16:creationId xmlns:a16="http://schemas.microsoft.com/office/drawing/2014/main" id="{F18156FF-F1EB-9740-97EA-86BF08E00F7C}"/>
                </a:ext>
              </a:extLst>
            </p:cNvPr>
            <p:cNvCxnSpPr>
              <a:cxnSpLocks/>
            </p:cNvCxnSpPr>
            <p:nvPr/>
          </p:nvCxnSpPr>
          <p:spPr>
            <a:xfrm flipV="1">
              <a:off x="1637326" y="3547625"/>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87">
              <a:extLst>
                <a:ext uri="{FF2B5EF4-FFF2-40B4-BE49-F238E27FC236}">
                  <a16:creationId xmlns:a16="http://schemas.microsoft.com/office/drawing/2014/main" id="{8A84E678-7F54-9948-B8DC-E0BFC4CE7E22}"/>
                </a:ext>
              </a:extLst>
            </p:cNvPr>
            <p:cNvCxnSpPr>
              <a:cxnSpLocks/>
            </p:cNvCxnSpPr>
            <p:nvPr/>
          </p:nvCxnSpPr>
          <p:spPr>
            <a:xfrm flipV="1">
              <a:off x="1637326" y="3687533"/>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89">
              <a:extLst>
                <a:ext uri="{FF2B5EF4-FFF2-40B4-BE49-F238E27FC236}">
                  <a16:creationId xmlns:a16="http://schemas.microsoft.com/office/drawing/2014/main" id="{460436BD-297B-7640-84D6-7FDE9EF6852F}"/>
                </a:ext>
              </a:extLst>
            </p:cNvPr>
            <p:cNvCxnSpPr>
              <a:cxnSpLocks/>
            </p:cNvCxnSpPr>
            <p:nvPr/>
          </p:nvCxnSpPr>
          <p:spPr>
            <a:xfrm flipV="1">
              <a:off x="1637326" y="4168769"/>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2">
              <a:extLst>
                <a:ext uri="{FF2B5EF4-FFF2-40B4-BE49-F238E27FC236}">
                  <a16:creationId xmlns:a16="http://schemas.microsoft.com/office/drawing/2014/main" id="{9287CE21-F6F6-AB41-9592-86ED17D01F42}"/>
                </a:ext>
              </a:extLst>
            </p:cNvPr>
            <p:cNvCxnSpPr>
              <a:cxnSpLocks/>
            </p:cNvCxnSpPr>
            <p:nvPr/>
          </p:nvCxnSpPr>
          <p:spPr>
            <a:xfrm flipV="1">
              <a:off x="1637326" y="4322331"/>
              <a:ext cx="1962590" cy="732"/>
            </a:xfrm>
            <a:prstGeom prst="line">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 name="直线箭头连接符 6">
            <a:extLst>
              <a:ext uri="{FF2B5EF4-FFF2-40B4-BE49-F238E27FC236}">
                <a16:creationId xmlns:a16="http://schemas.microsoft.com/office/drawing/2014/main" id="{A66A3925-9DDB-8946-8C96-CACC60CD56BC}"/>
              </a:ext>
            </a:extLst>
          </p:cNvPr>
          <p:cNvCxnSpPr/>
          <p:nvPr/>
        </p:nvCxnSpPr>
        <p:spPr>
          <a:xfrm>
            <a:off x="7944787" y="4314216"/>
            <a:ext cx="146903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圆角矩形标注 97">
                <a:extLst>
                  <a:ext uri="{FF2B5EF4-FFF2-40B4-BE49-F238E27FC236}">
                    <a16:creationId xmlns:a16="http://schemas.microsoft.com/office/drawing/2014/main" id="{06472746-CB7F-7F4C-AB7A-4704D9B95D07}"/>
                  </a:ext>
                </a:extLst>
              </p:cNvPr>
              <p:cNvSpPr/>
              <p:nvPr/>
            </p:nvSpPr>
            <p:spPr>
              <a:xfrm>
                <a:off x="6735672" y="2157440"/>
                <a:ext cx="4639818" cy="1212146"/>
              </a:xfrm>
              <a:prstGeom prst="wedgeRoundRectCallout">
                <a:avLst>
                  <a:gd name="adj1" fmla="val -20833"/>
                  <a:gd name="adj2" fmla="val 711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000" dirty="0">
                    <a:solidFill>
                      <a:srgbClr val="FF0000"/>
                    </a:solidFill>
                  </a:rPr>
                  <a:t>Directly using sharing transformation</a:t>
                </a:r>
              </a:p>
              <a:p>
                <a:pPr algn="ctr">
                  <a:lnSpc>
                    <a:spcPct val="150000"/>
                  </a:lnSpc>
                </a:pPr>
                <a:r>
                  <a:rPr kumimoji="1" lang="en-US" altLang="zh-CN" sz="2000" dirty="0">
                    <a:solidFill>
                      <a:srgbClr val="FF0000"/>
                    </a:solidFill>
                  </a:rPr>
                  <a:t>Results in </a:t>
                </a:r>
                <a14:m>
                  <m:oMath xmlns:m="http://schemas.openxmlformats.org/officeDocument/2006/math">
                    <m:r>
                      <a:rPr kumimoji="1" lang="en-US" altLang="zh-CN" sz="2000" i="1" dirty="0" smtClean="0">
                        <a:solidFill>
                          <a:srgbClr val="FF0000"/>
                        </a:solidFill>
                        <a:latin typeface="Cambria Math" panose="02040503050406030204" pitchFamily="18" charset="0"/>
                      </a:rPr>
                      <m:t>𝑂</m:t>
                    </m:r>
                    <m:r>
                      <a:rPr kumimoji="1" lang="en-US" altLang="zh-CN" sz="2000" i="1" dirty="0" smtClean="0">
                        <a:solidFill>
                          <a:srgbClr val="FF0000"/>
                        </a:solidFill>
                        <a:latin typeface="Cambria Math" panose="02040503050406030204" pitchFamily="18" charset="0"/>
                      </a:rPr>
                      <m:t>(</m:t>
                    </m:r>
                    <m:r>
                      <a:rPr kumimoji="1" lang="en-US" altLang="zh-CN" sz="2000" i="1" dirty="0" smtClean="0">
                        <a:solidFill>
                          <a:srgbClr val="FF0000"/>
                        </a:solidFill>
                        <a:latin typeface="Cambria Math" panose="02040503050406030204" pitchFamily="18" charset="0"/>
                      </a:rPr>
                      <m:t>𝑘</m:t>
                    </m:r>
                    <m:r>
                      <a:rPr kumimoji="1" lang="en-US" altLang="zh-CN" sz="2000" b="0" i="1" dirty="0" smtClean="0">
                        <a:solidFill>
                          <a:srgbClr val="FF0000"/>
                        </a:solidFill>
                        <a:latin typeface="Cambria Math" panose="02040503050406030204" pitchFamily="18" charset="0"/>
                      </a:rPr>
                      <m:t>⋅</m:t>
                    </m:r>
                    <m:r>
                      <a:rPr kumimoji="1" lang="en-US" altLang="zh-CN" sz="2000" b="0" i="1" dirty="0" smtClean="0">
                        <a:solidFill>
                          <a:srgbClr val="FF0000"/>
                        </a:solidFill>
                        <a:latin typeface="Cambria Math" panose="02040503050406030204" pitchFamily="18" charset="0"/>
                      </a:rPr>
                      <m:t>𝑛</m:t>
                    </m:r>
                    <m:r>
                      <a:rPr kumimoji="1" lang="en-US" altLang="zh-CN" sz="2000" i="1" dirty="0" smtClean="0">
                        <a:solidFill>
                          <a:srgbClr val="FF0000"/>
                        </a:solidFill>
                        <a:latin typeface="Cambria Math" panose="02040503050406030204" pitchFamily="18" charset="0"/>
                      </a:rPr>
                      <m:t>)</m:t>
                    </m:r>
                  </m:oMath>
                </a14:m>
                <a:r>
                  <a:rPr kumimoji="1" lang="en-US" altLang="zh-CN" sz="2000" dirty="0">
                    <a:solidFill>
                      <a:srgbClr val="FF0000"/>
                    </a:solidFill>
                  </a:rPr>
                  <a:t> communication</a:t>
                </a:r>
                <a:endParaRPr kumimoji="1" lang="zh-CN" altLang="en-US" sz="2000" dirty="0">
                  <a:solidFill>
                    <a:srgbClr val="FF0000"/>
                  </a:solidFill>
                </a:endParaRPr>
              </a:p>
            </p:txBody>
          </p:sp>
        </mc:Choice>
        <mc:Fallback xmlns="">
          <p:sp>
            <p:nvSpPr>
              <p:cNvPr id="98" name="圆角矩形标注 97">
                <a:extLst>
                  <a:ext uri="{FF2B5EF4-FFF2-40B4-BE49-F238E27FC236}">
                    <a16:creationId xmlns:a16="http://schemas.microsoft.com/office/drawing/2014/main" id="{06472746-CB7F-7F4C-AB7A-4704D9B95D07}"/>
                  </a:ext>
                </a:extLst>
              </p:cNvPr>
              <p:cNvSpPr>
                <a:spLocks noRot="1" noChangeAspect="1" noMove="1" noResize="1" noEditPoints="1" noAdjustHandles="1" noChangeArrowheads="1" noChangeShapeType="1" noTextEdit="1"/>
              </p:cNvSpPr>
              <p:nvPr/>
            </p:nvSpPr>
            <p:spPr>
              <a:xfrm>
                <a:off x="6735672" y="2157440"/>
                <a:ext cx="4639818" cy="1212146"/>
              </a:xfrm>
              <a:prstGeom prst="wedgeRoundRectCallout">
                <a:avLst>
                  <a:gd name="adj1" fmla="val -20833"/>
                  <a:gd name="adj2" fmla="val 71157"/>
                  <a:gd name="adj3" fmla="val 16667"/>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6570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Shamir Secret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pic>
        <p:nvPicPr>
          <p:cNvPr id="6" name="Picture 5">
            <a:extLst>
              <a:ext uri="{FF2B5EF4-FFF2-40B4-BE49-F238E27FC236}">
                <a16:creationId xmlns:a16="http://schemas.microsoft.com/office/drawing/2014/main" id="{517447B1-5DB6-D04B-9F96-A67EBEFF28C1}"/>
              </a:ext>
            </a:extLst>
          </p:cNvPr>
          <p:cNvPicPr>
            <a:picLocks noChangeAspect="1"/>
          </p:cNvPicPr>
          <p:nvPr/>
        </p:nvPicPr>
        <p:blipFill>
          <a:blip r:embed="rId3"/>
          <a:stretch>
            <a:fillRect/>
          </a:stretch>
        </p:blipFill>
        <p:spPr>
          <a:xfrm>
            <a:off x="1723574" y="2094465"/>
            <a:ext cx="1673972" cy="134440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07DA96-910F-1345-9808-9D9740EF399E}"/>
                  </a:ext>
                </a:extLst>
              </p:cNvPr>
              <p:cNvSpPr txBox="1"/>
              <p:nvPr/>
            </p:nvSpPr>
            <p:spPr>
              <a:xfrm>
                <a:off x="239607" y="2420116"/>
                <a:ext cx="1346972" cy="646331"/>
              </a:xfrm>
              <a:prstGeom prst="rect">
                <a:avLst/>
              </a:prstGeom>
              <a:noFill/>
            </p:spPr>
            <p:txBody>
              <a:bodyPr wrap="none" rtlCol="0">
                <a:spAutoFit/>
              </a:bodyPr>
              <a:lstStyle/>
              <a:p>
                <a:pPr algn="ctr"/>
                <a:r>
                  <a:rPr lang="en-US" altLang="zh-CN" dirty="0"/>
                  <a:t>Secrets:</a:t>
                </a:r>
                <a:r>
                  <a:rPr lang="zh-CN" altLang="en-US" dirty="0"/>
                  <a:t> </a:t>
                </a:r>
                <a:endParaRPr lang="en-US" altLang="zh-CN" b="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1</m:t>
                          </m:r>
                        </m:sub>
                      </m:sSub>
                      <m:r>
                        <a:rPr lang="en-US" altLang="zh-CN" b="0" i="1" smtClean="0">
                          <a:solidFill>
                            <a:srgbClr val="FF0000"/>
                          </a:solidFill>
                          <a:latin typeface="Cambria Math" panose="02040503050406030204" pitchFamily="18" charset="0"/>
                        </a:rPr>
                        <m:t>,</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𝑘</m:t>
                          </m:r>
                        </m:sub>
                      </m:sSub>
                    </m:oMath>
                  </m:oMathPara>
                </a14:m>
                <a:endParaRPr lang="en-US" dirty="0"/>
              </a:p>
            </p:txBody>
          </p:sp>
        </mc:Choice>
        <mc:Fallback xmlns="">
          <p:sp>
            <p:nvSpPr>
              <p:cNvPr id="5" name="TextBox 4">
                <a:extLst>
                  <a:ext uri="{FF2B5EF4-FFF2-40B4-BE49-F238E27FC236}">
                    <a16:creationId xmlns:a16="http://schemas.microsoft.com/office/drawing/2014/main" id="{E107DA96-910F-1345-9808-9D9740EF399E}"/>
                  </a:ext>
                </a:extLst>
              </p:cNvPr>
              <p:cNvSpPr txBox="1">
                <a:spLocks noRot="1" noChangeAspect="1" noMove="1" noResize="1" noEditPoints="1" noAdjustHandles="1" noChangeArrowheads="1" noChangeShapeType="1" noTextEdit="1"/>
              </p:cNvSpPr>
              <p:nvPr/>
            </p:nvSpPr>
            <p:spPr>
              <a:xfrm>
                <a:off x="239607" y="2420116"/>
                <a:ext cx="1346972" cy="646331"/>
              </a:xfrm>
              <a:prstGeom prst="rect">
                <a:avLst/>
              </a:prstGeom>
              <a:blipFill>
                <a:blip r:embed="rId4"/>
                <a:stretch>
                  <a:fillRect t="-5882"/>
                </a:stretch>
              </a:blipFill>
            </p:spPr>
            <p:txBody>
              <a:bodyPr/>
              <a:lstStyle/>
              <a:p>
                <a:r>
                  <a:rPr lang="en-US">
                    <a:noFill/>
                  </a:rPr>
                  <a:t> </a:t>
                </a:r>
              </a:p>
            </p:txBody>
          </p:sp>
        </mc:Fallback>
      </mc:AlternateContent>
      <p:sp>
        <p:nvSpPr>
          <p:cNvPr id="65" name="Slide Number Placeholder 3">
            <a:extLst>
              <a:ext uri="{FF2B5EF4-FFF2-40B4-BE49-F238E27FC236}">
                <a16:creationId xmlns:a16="http://schemas.microsoft.com/office/drawing/2014/main" id="{961CAE89-D671-3D45-ACAD-3AAD45F5E0CD}"/>
              </a:ext>
            </a:extLst>
          </p:cNvPr>
          <p:cNvSpPr>
            <a:spLocks noGrp="1"/>
          </p:cNvSpPr>
          <p:nvPr>
            <p:ph type="sldNum" sz="quarter" idx="12"/>
          </p:nvPr>
        </p:nvSpPr>
        <p:spPr>
          <a:xfrm>
            <a:off x="8559338" y="6219190"/>
            <a:ext cx="2743200" cy="365125"/>
          </a:xfrm>
        </p:spPr>
        <p:txBody>
          <a:bodyPr/>
          <a:lstStyle/>
          <a:p>
            <a:fld id="{D9B9D454-0FF7-4944-B386-DFCC60EB3547}" type="slidenum">
              <a:rPr kumimoji="1" lang="zh-CN" altLang="en-US" smtClean="0"/>
              <a:t>43</a:t>
            </a:fld>
            <a:endParaRPr kumimoji="1" lang="zh-CN" altLang="en-US" dirty="0"/>
          </a:p>
        </p:txBody>
      </p:sp>
      <p:sp>
        <p:nvSpPr>
          <p:cNvPr id="32" name="Right Brace 31">
            <a:extLst>
              <a:ext uri="{FF2B5EF4-FFF2-40B4-BE49-F238E27FC236}">
                <a16:creationId xmlns:a16="http://schemas.microsoft.com/office/drawing/2014/main" id="{B02C18F8-3D57-C34A-BC00-F7CAA8263893}"/>
              </a:ext>
            </a:extLst>
          </p:cNvPr>
          <p:cNvSpPr/>
          <p:nvPr/>
        </p:nvSpPr>
        <p:spPr>
          <a:xfrm rot="5400000">
            <a:off x="9229188" y="3698726"/>
            <a:ext cx="517161" cy="3700734"/>
          </a:xfrm>
          <a:prstGeom prst="rightBrace">
            <a:avLst>
              <a:gd name="adj1" fmla="val 20291"/>
              <a:gd name="adj2" fmla="val 50000"/>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B533A0B6-0377-F04A-A380-C36E19FD7032}"/>
              </a:ext>
            </a:extLst>
          </p:cNvPr>
          <p:cNvSpPr txBox="1"/>
          <p:nvPr/>
        </p:nvSpPr>
        <p:spPr>
          <a:xfrm>
            <a:off x="8989073" y="5793079"/>
            <a:ext cx="997389" cy="400110"/>
          </a:xfrm>
          <a:prstGeom prst="rect">
            <a:avLst/>
          </a:prstGeom>
          <a:noFill/>
        </p:spPr>
        <p:txBody>
          <a:bodyPr wrap="none" rtlCol="0">
            <a:spAutoFit/>
          </a:bodyPr>
          <a:lstStyle/>
          <a:p>
            <a:r>
              <a:rPr lang="en-US" altLang="zh-CN" sz="2000" dirty="0"/>
              <a:t>Shares</a:t>
            </a:r>
            <a:endParaRPr lang="en-US" sz="2000" dirty="0"/>
          </a:p>
        </p:txBody>
      </p:sp>
      <p:graphicFrame>
        <p:nvGraphicFramePr>
          <p:cNvPr id="36" name="Table 35">
            <a:extLst>
              <a:ext uri="{FF2B5EF4-FFF2-40B4-BE49-F238E27FC236}">
                <a16:creationId xmlns:a16="http://schemas.microsoft.com/office/drawing/2014/main" id="{B1724499-ED64-7645-B32A-8F199109E8E3}"/>
              </a:ext>
            </a:extLst>
          </p:cNvPr>
          <p:cNvGraphicFramePr>
            <a:graphicFrameLocks noGrp="1"/>
          </p:cNvGraphicFramePr>
          <p:nvPr/>
        </p:nvGraphicFramePr>
        <p:xfrm>
          <a:off x="5369211" y="2335745"/>
          <a:ext cx="6517841" cy="2485992"/>
        </p:xfrm>
        <a:graphic>
          <a:graphicData uri="http://schemas.openxmlformats.org/drawingml/2006/table">
            <a:tbl>
              <a:tblPr firstRow="1" bandRow="1">
                <a:tableStyleId>{5C22544A-7EE6-4342-B048-85BDC9FD1C3A}</a:tableStyleId>
              </a:tblPr>
              <a:tblGrid>
                <a:gridCol w="592531">
                  <a:extLst>
                    <a:ext uri="{9D8B030D-6E8A-4147-A177-3AD203B41FA5}">
                      <a16:colId xmlns:a16="http://schemas.microsoft.com/office/drawing/2014/main" val="4002330086"/>
                    </a:ext>
                  </a:extLst>
                </a:gridCol>
                <a:gridCol w="592531">
                  <a:extLst>
                    <a:ext uri="{9D8B030D-6E8A-4147-A177-3AD203B41FA5}">
                      <a16:colId xmlns:a16="http://schemas.microsoft.com/office/drawing/2014/main" val="3865107299"/>
                    </a:ext>
                  </a:extLst>
                </a:gridCol>
                <a:gridCol w="592531">
                  <a:extLst>
                    <a:ext uri="{9D8B030D-6E8A-4147-A177-3AD203B41FA5}">
                      <a16:colId xmlns:a16="http://schemas.microsoft.com/office/drawing/2014/main" val="3712301761"/>
                    </a:ext>
                  </a:extLst>
                </a:gridCol>
                <a:gridCol w="592531">
                  <a:extLst>
                    <a:ext uri="{9D8B030D-6E8A-4147-A177-3AD203B41FA5}">
                      <a16:colId xmlns:a16="http://schemas.microsoft.com/office/drawing/2014/main" val="1270494185"/>
                    </a:ext>
                  </a:extLst>
                </a:gridCol>
                <a:gridCol w="592531">
                  <a:extLst>
                    <a:ext uri="{9D8B030D-6E8A-4147-A177-3AD203B41FA5}">
                      <a16:colId xmlns:a16="http://schemas.microsoft.com/office/drawing/2014/main" val="960605672"/>
                    </a:ext>
                  </a:extLst>
                </a:gridCol>
                <a:gridCol w="592531">
                  <a:extLst>
                    <a:ext uri="{9D8B030D-6E8A-4147-A177-3AD203B41FA5}">
                      <a16:colId xmlns:a16="http://schemas.microsoft.com/office/drawing/2014/main" val="1932903536"/>
                    </a:ext>
                  </a:extLst>
                </a:gridCol>
                <a:gridCol w="592531">
                  <a:extLst>
                    <a:ext uri="{9D8B030D-6E8A-4147-A177-3AD203B41FA5}">
                      <a16:colId xmlns:a16="http://schemas.microsoft.com/office/drawing/2014/main" val="1694119432"/>
                    </a:ext>
                  </a:extLst>
                </a:gridCol>
                <a:gridCol w="592531">
                  <a:extLst>
                    <a:ext uri="{9D8B030D-6E8A-4147-A177-3AD203B41FA5}">
                      <a16:colId xmlns:a16="http://schemas.microsoft.com/office/drawing/2014/main" val="2245813355"/>
                    </a:ext>
                  </a:extLst>
                </a:gridCol>
                <a:gridCol w="592531">
                  <a:extLst>
                    <a:ext uri="{9D8B030D-6E8A-4147-A177-3AD203B41FA5}">
                      <a16:colId xmlns:a16="http://schemas.microsoft.com/office/drawing/2014/main" val="4213367449"/>
                    </a:ext>
                  </a:extLst>
                </a:gridCol>
                <a:gridCol w="592531">
                  <a:extLst>
                    <a:ext uri="{9D8B030D-6E8A-4147-A177-3AD203B41FA5}">
                      <a16:colId xmlns:a16="http://schemas.microsoft.com/office/drawing/2014/main" val="3839865071"/>
                    </a:ext>
                  </a:extLst>
                </a:gridCol>
                <a:gridCol w="592531">
                  <a:extLst>
                    <a:ext uri="{9D8B030D-6E8A-4147-A177-3AD203B41FA5}">
                      <a16:colId xmlns:a16="http://schemas.microsoft.com/office/drawing/2014/main" val="15346677"/>
                    </a:ext>
                  </a:extLst>
                </a:gridCol>
              </a:tblGrid>
              <a:tr h="2364072">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516946"/>
                  </a:ext>
                </a:extLst>
              </a:tr>
              <a:tr h="0">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827366"/>
                  </a:ext>
                </a:extLst>
              </a:tr>
            </a:tbl>
          </a:graphicData>
        </a:graphic>
      </p:graphicFrame>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AC70AF-2B5F-B84C-9F75-5943AD776A64}"/>
                  </a:ext>
                </a:extLst>
              </p:cNvPr>
              <p:cNvSpPr txBox="1"/>
              <p:nvPr/>
            </p:nvSpPr>
            <p:spPr>
              <a:xfrm>
                <a:off x="7521763"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i="1" dirty="0" smtClean="0">
                              <a:latin typeface="Cambria Math" panose="02040503050406030204" pitchFamily="18" charset="0"/>
                            </a:rPr>
                            <m:t>1</m:t>
                          </m:r>
                        </m:sub>
                      </m:sSub>
                    </m:oMath>
                  </m:oMathPara>
                </a14:m>
                <a:endParaRPr lang="en-US" dirty="0"/>
              </a:p>
            </p:txBody>
          </p:sp>
        </mc:Choice>
        <mc:Fallback xmlns="">
          <p:sp>
            <p:nvSpPr>
              <p:cNvPr id="37" name="TextBox 36">
                <a:extLst>
                  <a:ext uri="{FF2B5EF4-FFF2-40B4-BE49-F238E27FC236}">
                    <a16:creationId xmlns:a16="http://schemas.microsoft.com/office/drawing/2014/main" id="{69AC70AF-2B5F-B84C-9F75-5943AD776A64}"/>
                  </a:ext>
                </a:extLst>
              </p:cNvPr>
              <p:cNvSpPr txBox="1">
                <a:spLocks noRot="1" noChangeAspect="1" noMove="1" noResize="1" noEditPoints="1" noAdjustHandles="1" noChangeArrowheads="1" noChangeShapeType="1" noTextEdit="1"/>
              </p:cNvSpPr>
              <p:nvPr/>
            </p:nvSpPr>
            <p:spPr>
              <a:xfrm>
                <a:off x="7521763" y="4771390"/>
                <a:ext cx="50008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18CEE2-DCA3-364F-8D49-72D6F8FFBBA2}"/>
                  </a:ext>
                </a:extLst>
              </p:cNvPr>
              <p:cNvSpPr txBox="1"/>
              <p:nvPr/>
            </p:nvSpPr>
            <p:spPr>
              <a:xfrm>
                <a:off x="11077198" y="476988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7</m:t>
                          </m:r>
                        </m:sub>
                      </m:sSub>
                    </m:oMath>
                  </m:oMathPara>
                </a14:m>
                <a:endParaRPr lang="en-US" dirty="0"/>
              </a:p>
            </p:txBody>
          </p:sp>
        </mc:Choice>
        <mc:Fallback xmlns="">
          <p:sp>
            <p:nvSpPr>
              <p:cNvPr id="38" name="TextBox 37">
                <a:extLst>
                  <a:ext uri="{FF2B5EF4-FFF2-40B4-BE49-F238E27FC236}">
                    <a16:creationId xmlns:a16="http://schemas.microsoft.com/office/drawing/2014/main" id="{B918CEE2-DCA3-364F-8D49-72D6F8FFBBA2}"/>
                  </a:ext>
                </a:extLst>
              </p:cNvPr>
              <p:cNvSpPr txBox="1">
                <a:spLocks noRot="1" noChangeAspect="1" noMove="1" noResize="1" noEditPoints="1" noAdjustHandles="1" noChangeArrowheads="1" noChangeShapeType="1" noTextEdit="1"/>
              </p:cNvSpPr>
              <p:nvPr/>
            </p:nvSpPr>
            <p:spPr>
              <a:xfrm>
                <a:off x="11077198" y="4769880"/>
                <a:ext cx="50008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64AA007-E30F-C044-8405-C3BAB10E603D}"/>
                  </a:ext>
                </a:extLst>
              </p:cNvPr>
              <p:cNvSpPr txBox="1"/>
              <p:nvPr/>
            </p:nvSpPr>
            <p:spPr>
              <a:xfrm>
                <a:off x="8118828"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2</m:t>
                          </m:r>
                        </m:sub>
                      </m:sSub>
                    </m:oMath>
                  </m:oMathPara>
                </a14:m>
                <a:endParaRPr lang="en-US" dirty="0"/>
              </a:p>
            </p:txBody>
          </p:sp>
        </mc:Choice>
        <mc:Fallback xmlns="">
          <p:sp>
            <p:nvSpPr>
              <p:cNvPr id="39" name="TextBox 38">
                <a:extLst>
                  <a:ext uri="{FF2B5EF4-FFF2-40B4-BE49-F238E27FC236}">
                    <a16:creationId xmlns:a16="http://schemas.microsoft.com/office/drawing/2014/main" id="{664AA007-E30F-C044-8405-C3BAB10E603D}"/>
                  </a:ext>
                </a:extLst>
              </p:cNvPr>
              <p:cNvSpPr txBox="1">
                <a:spLocks noRot="1" noChangeAspect="1" noMove="1" noResize="1" noEditPoints="1" noAdjustHandles="1" noChangeArrowheads="1" noChangeShapeType="1" noTextEdit="1"/>
              </p:cNvSpPr>
              <p:nvPr/>
            </p:nvSpPr>
            <p:spPr>
              <a:xfrm>
                <a:off x="8118828" y="4771390"/>
                <a:ext cx="50008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A82F1E7-C6BE-0C40-89C9-901145DC3444}"/>
                  </a:ext>
                </a:extLst>
              </p:cNvPr>
              <p:cNvSpPr txBox="1"/>
              <p:nvPr/>
            </p:nvSpPr>
            <p:spPr>
              <a:xfrm>
                <a:off x="8707731"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3</m:t>
                          </m:r>
                        </m:sub>
                      </m:sSub>
                    </m:oMath>
                  </m:oMathPara>
                </a14:m>
                <a:endParaRPr lang="en-US" dirty="0"/>
              </a:p>
            </p:txBody>
          </p:sp>
        </mc:Choice>
        <mc:Fallback xmlns="">
          <p:sp>
            <p:nvSpPr>
              <p:cNvPr id="40" name="TextBox 39">
                <a:extLst>
                  <a:ext uri="{FF2B5EF4-FFF2-40B4-BE49-F238E27FC236}">
                    <a16:creationId xmlns:a16="http://schemas.microsoft.com/office/drawing/2014/main" id="{4A82F1E7-C6BE-0C40-89C9-901145DC3444}"/>
                  </a:ext>
                </a:extLst>
              </p:cNvPr>
              <p:cNvSpPr txBox="1">
                <a:spLocks noRot="1" noChangeAspect="1" noMove="1" noResize="1" noEditPoints="1" noAdjustHandles="1" noChangeArrowheads="1" noChangeShapeType="1" noTextEdit="1"/>
              </p:cNvSpPr>
              <p:nvPr/>
            </p:nvSpPr>
            <p:spPr>
              <a:xfrm>
                <a:off x="8707731" y="4771390"/>
                <a:ext cx="500082"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808B027-840B-564C-8FE9-007728006520}"/>
                  </a:ext>
                </a:extLst>
              </p:cNvPr>
              <p:cNvSpPr txBox="1"/>
              <p:nvPr/>
            </p:nvSpPr>
            <p:spPr>
              <a:xfrm>
                <a:off x="9310489"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4</m:t>
                          </m:r>
                        </m:sub>
                      </m:sSub>
                    </m:oMath>
                  </m:oMathPara>
                </a14:m>
                <a:endParaRPr lang="en-US" dirty="0"/>
              </a:p>
            </p:txBody>
          </p:sp>
        </mc:Choice>
        <mc:Fallback xmlns="">
          <p:sp>
            <p:nvSpPr>
              <p:cNvPr id="41" name="TextBox 40">
                <a:extLst>
                  <a:ext uri="{FF2B5EF4-FFF2-40B4-BE49-F238E27FC236}">
                    <a16:creationId xmlns:a16="http://schemas.microsoft.com/office/drawing/2014/main" id="{C808B027-840B-564C-8FE9-007728006520}"/>
                  </a:ext>
                </a:extLst>
              </p:cNvPr>
              <p:cNvSpPr txBox="1">
                <a:spLocks noRot="1" noChangeAspect="1" noMove="1" noResize="1" noEditPoints="1" noAdjustHandles="1" noChangeArrowheads="1" noChangeShapeType="1" noTextEdit="1"/>
              </p:cNvSpPr>
              <p:nvPr/>
            </p:nvSpPr>
            <p:spPr>
              <a:xfrm>
                <a:off x="9310489" y="4771390"/>
                <a:ext cx="500082"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D097C62-191E-6A46-BBB9-A06C40ABF41B}"/>
                  </a:ext>
                </a:extLst>
              </p:cNvPr>
              <p:cNvSpPr txBox="1"/>
              <p:nvPr/>
            </p:nvSpPr>
            <p:spPr>
              <a:xfrm>
                <a:off x="9885537" y="4772415"/>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5</m:t>
                          </m:r>
                        </m:sub>
                      </m:sSub>
                    </m:oMath>
                  </m:oMathPara>
                </a14:m>
                <a:endParaRPr lang="en-US" dirty="0"/>
              </a:p>
            </p:txBody>
          </p:sp>
        </mc:Choice>
        <mc:Fallback xmlns="">
          <p:sp>
            <p:nvSpPr>
              <p:cNvPr id="42" name="TextBox 41">
                <a:extLst>
                  <a:ext uri="{FF2B5EF4-FFF2-40B4-BE49-F238E27FC236}">
                    <a16:creationId xmlns:a16="http://schemas.microsoft.com/office/drawing/2014/main" id="{AD097C62-191E-6A46-BBB9-A06C40ABF41B}"/>
                  </a:ext>
                </a:extLst>
              </p:cNvPr>
              <p:cNvSpPr txBox="1">
                <a:spLocks noRot="1" noChangeAspect="1" noMove="1" noResize="1" noEditPoints="1" noAdjustHandles="1" noChangeArrowheads="1" noChangeShapeType="1" noTextEdit="1"/>
              </p:cNvSpPr>
              <p:nvPr/>
            </p:nvSpPr>
            <p:spPr>
              <a:xfrm>
                <a:off x="9885537" y="4772415"/>
                <a:ext cx="50008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7B0240C-F1A9-C342-B05E-FB4833810FA3}"/>
                  </a:ext>
                </a:extLst>
              </p:cNvPr>
              <p:cNvSpPr txBox="1"/>
              <p:nvPr/>
            </p:nvSpPr>
            <p:spPr>
              <a:xfrm>
                <a:off x="10480133" y="476988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6</m:t>
                          </m:r>
                        </m:sub>
                      </m:sSub>
                    </m:oMath>
                  </m:oMathPara>
                </a14:m>
                <a:endParaRPr lang="en-US" dirty="0"/>
              </a:p>
            </p:txBody>
          </p:sp>
        </mc:Choice>
        <mc:Fallback xmlns="">
          <p:sp>
            <p:nvSpPr>
              <p:cNvPr id="43" name="TextBox 42">
                <a:extLst>
                  <a:ext uri="{FF2B5EF4-FFF2-40B4-BE49-F238E27FC236}">
                    <a16:creationId xmlns:a16="http://schemas.microsoft.com/office/drawing/2014/main" id="{77B0240C-F1A9-C342-B05E-FB4833810FA3}"/>
                  </a:ext>
                </a:extLst>
              </p:cNvPr>
              <p:cNvSpPr txBox="1">
                <a:spLocks noRot="1" noChangeAspect="1" noMove="1" noResize="1" noEditPoints="1" noAdjustHandles="1" noChangeArrowheads="1" noChangeShapeType="1" noTextEdit="1"/>
              </p:cNvSpPr>
              <p:nvPr/>
            </p:nvSpPr>
            <p:spPr>
              <a:xfrm>
                <a:off x="10480133" y="4769880"/>
                <a:ext cx="500082" cy="369332"/>
              </a:xfrm>
              <a:prstGeom prst="rect">
                <a:avLst/>
              </a:prstGeom>
              <a:blipFill>
                <a:blip r:embed="rId13"/>
                <a:stretch>
                  <a:fillRect/>
                </a:stretch>
              </a:blipFill>
            </p:spPr>
            <p:txBody>
              <a:bodyPr/>
              <a:lstStyle/>
              <a:p>
                <a:r>
                  <a:rPr lang="en-US">
                    <a:noFill/>
                  </a:rPr>
                  <a:t> </a:t>
                </a:r>
              </a:p>
            </p:txBody>
          </p:sp>
        </mc:Fallback>
      </mc:AlternateContent>
      <p:sp>
        <p:nvSpPr>
          <p:cNvPr id="44" name="Freeform 43">
            <a:extLst>
              <a:ext uri="{FF2B5EF4-FFF2-40B4-BE49-F238E27FC236}">
                <a16:creationId xmlns:a16="http://schemas.microsoft.com/office/drawing/2014/main" id="{318D88EC-81C9-DA4B-94A4-1B5386E6EE84}"/>
              </a:ext>
            </a:extLst>
          </p:cNvPr>
          <p:cNvSpPr/>
          <p:nvPr/>
        </p:nvSpPr>
        <p:spPr>
          <a:xfrm>
            <a:off x="5369210" y="2922254"/>
            <a:ext cx="6517841" cy="1191542"/>
          </a:xfrm>
          <a:custGeom>
            <a:avLst/>
            <a:gdLst>
              <a:gd name="connsiteX0" fmla="*/ 0 w 4775200"/>
              <a:gd name="connsiteY0" fmla="*/ 736600 h 1191542"/>
              <a:gd name="connsiteX1" fmla="*/ 1054100 w 4775200"/>
              <a:gd name="connsiteY1" fmla="*/ 1181100 h 1191542"/>
              <a:gd name="connsiteX2" fmla="*/ 2438400 w 4775200"/>
              <a:gd name="connsiteY2" fmla="*/ 342900 h 1191542"/>
              <a:gd name="connsiteX3" fmla="*/ 3556000 w 4775200"/>
              <a:gd name="connsiteY3" fmla="*/ 1079500 h 1191542"/>
              <a:gd name="connsiteX4" fmla="*/ 4775200 w 4775200"/>
              <a:gd name="connsiteY4" fmla="*/ 0 h 119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1191542">
                <a:moveTo>
                  <a:pt x="0" y="736600"/>
                </a:moveTo>
                <a:cubicBezTo>
                  <a:pt x="323850" y="991658"/>
                  <a:pt x="647700" y="1246717"/>
                  <a:pt x="1054100" y="1181100"/>
                </a:cubicBezTo>
                <a:cubicBezTo>
                  <a:pt x="1460500" y="1115483"/>
                  <a:pt x="2021417" y="359833"/>
                  <a:pt x="2438400" y="342900"/>
                </a:cubicBezTo>
                <a:cubicBezTo>
                  <a:pt x="2855383" y="325967"/>
                  <a:pt x="3166533" y="1136650"/>
                  <a:pt x="3556000" y="1079500"/>
                </a:cubicBezTo>
                <a:cubicBezTo>
                  <a:pt x="3945467" y="1022350"/>
                  <a:pt x="4360333" y="511175"/>
                  <a:pt x="4775200" y="0"/>
                </a:cubicBez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2758A1C-D20D-5B4D-BADC-D891D6728413}"/>
              </a:ext>
            </a:extLst>
          </p:cNvPr>
          <p:cNvSpPr/>
          <p:nvPr/>
        </p:nvSpPr>
        <p:spPr>
          <a:xfrm>
            <a:off x="7637403" y="362112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E2BA3C8-E6A9-EE4E-BFAC-2744C2065545}"/>
              </a:ext>
            </a:extLst>
          </p:cNvPr>
          <p:cNvSpPr/>
          <p:nvPr/>
        </p:nvSpPr>
        <p:spPr>
          <a:xfrm>
            <a:off x="8221273" y="328854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1DC8B02-FB9A-7A4B-89CD-BCC7133554D2}"/>
              </a:ext>
            </a:extLst>
          </p:cNvPr>
          <p:cNvSpPr/>
          <p:nvPr/>
        </p:nvSpPr>
        <p:spPr>
          <a:xfrm>
            <a:off x="8816643" y="321795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705989C-607C-1346-9149-052B1E55BAF4}"/>
              </a:ext>
            </a:extLst>
          </p:cNvPr>
          <p:cNvSpPr/>
          <p:nvPr/>
        </p:nvSpPr>
        <p:spPr>
          <a:xfrm>
            <a:off x="9441717" y="359470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4F8631-2ED2-C046-BFED-3F2333E9F513}"/>
              </a:ext>
            </a:extLst>
          </p:cNvPr>
          <p:cNvSpPr/>
          <p:nvPr/>
        </p:nvSpPr>
        <p:spPr>
          <a:xfrm>
            <a:off x="10026790" y="392657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FA1A3D0-5085-4D4E-A892-AE191F40704D}"/>
              </a:ext>
            </a:extLst>
          </p:cNvPr>
          <p:cNvSpPr/>
          <p:nvPr/>
        </p:nvSpPr>
        <p:spPr>
          <a:xfrm>
            <a:off x="10606618" y="3783314"/>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D205BC1-B0C1-794F-84FE-EBE366C4690D}"/>
              </a:ext>
            </a:extLst>
          </p:cNvPr>
          <p:cNvSpPr/>
          <p:nvPr/>
        </p:nvSpPr>
        <p:spPr>
          <a:xfrm>
            <a:off x="11199590" y="341160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3E4EA98-6717-8241-9A76-C9D0B578E9B3}"/>
              </a:ext>
            </a:extLst>
          </p:cNvPr>
          <p:cNvSpPr/>
          <p:nvPr/>
        </p:nvSpPr>
        <p:spPr>
          <a:xfrm>
            <a:off x="7079793" y="3941173"/>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D73537B-1DFF-364D-89D9-7B5CD864E548}"/>
              </a:ext>
            </a:extLst>
          </p:cNvPr>
          <p:cNvSpPr/>
          <p:nvPr/>
        </p:nvSpPr>
        <p:spPr>
          <a:xfrm>
            <a:off x="6495199" y="4056468"/>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7BD00C7-C082-D143-97EC-F660B6A8F00E}"/>
              </a:ext>
            </a:extLst>
          </p:cNvPr>
          <p:cNvSpPr/>
          <p:nvPr/>
        </p:nvSpPr>
        <p:spPr>
          <a:xfrm>
            <a:off x="5896036" y="3897220"/>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6EC004-6BA9-FA4E-987F-0E3007C5960E}"/>
              </a:ext>
            </a:extLst>
          </p:cNvPr>
          <p:cNvSpPr/>
          <p:nvPr/>
        </p:nvSpPr>
        <p:spPr>
          <a:xfrm>
            <a:off x="5328908" y="3606019"/>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Brace 76">
            <a:extLst>
              <a:ext uri="{FF2B5EF4-FFF2-40B4-BE49-F238E27FC236}">
                <a16:creationId xmlns:a16="http://schemas.microsoft.com/office/drawing/2014/main" id="{DFAC3BB8-7F3A-C245-B2EF-9ACD3C2CD994}"/>
              </a:ext>
            </a:extLst>
          </p:cNvPr>
          <p:cNvSpPr/>
          <p:nvPr/>
        </p:nvSpPr>
        <p:spPr>
          <a:xfrm rot="5400000">
            <a:off x="6016329" y="4605663"/>
            <a:ext cx="517161" cy="1886859"/>
          </a:xfrm>
          <a:prstGeom prst="rightBrace">
            <a:avLst>
              <a:gd name="adj1" fmla="val 20291"/>
              <a:gd name="adj2" fmla="val 50000"/>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EEC97C7D-CA8C-AA4E-9114-6C6E13528E94}"/>
              </a:ext>
            </a:extLst>
          </p:cNvPr>
          <p:cNvSpPr txBox="1"/>
          <p:nvPr/>
        </p:nvSpPr>
        <p:spPr>
          <a:xfrm>
            <a:off x="5748162" y="5793079"/>
            <a:ext cx="1053494" cy="400110"/>
          </a:xfrm>
          <a:prstGeom prst="rect">
            <a:avLst/>
          </a:prstGeom>
          <a:noFill/>
        </p:spPr>
        <p:txBody>
          <a:bodyPr wrap="none" rtlCol="0">
            <a:spAutoFit/>
          </a:bodyPr>
          <a:lstStyle/>
          <a:p>
            <a:r>
              <a:rPr lang="en-US" altLang="zh-CN" sz="2000" dirty="0">
                <a:solidFill>
                  <a:srgbClr val="FF0000"/>
                </a:solidFill>
              </a:rPr>
              <a:t>Secrets</a:t>
            </a:r>
            <a:endParaRPr lang="en-US" sz="2000" dirty="0">
              <a:solidFill>
                <a:srgbClr val="FF0000"/>
              </a:solidFill>
            </a:endParaRPr>
          </a:p>
        </p:txBody>
      </p:sp>
    </p:spTree>
    <p:extLst>
      <p:ext uri="{BB962C8B-B14F-4D97-AF65-F5344CB8AC3E}">
        <p14:creationId xmlns:p14="http://schemas.microsoft.com/office/powerpoint/2010/main" val="3874284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Packed Shamir Secret Sharing</a:t>
            </a:r>
            <a:endParaRPr kumimoji="1" lang="zh-CN" altLang="en-US" dirty="0">
              <a:ln w="19050">
                <a:solidFill>
                  <a:schemeClr val="accent1"/>
                </a:solidFill>
              </a:ln>
              <a:solidFill>
                <a:schemeClr val="accent1">
                  <a:lumMod val="75000"/>
                </a:schemeClr>
              </a:solidFill>
            </a:endParaRPr>
          </a:p>
        </p:txBody>
      </p:sp>
      <p:sp>
        <p:nvSpPr>
          <p:cNvPr id="4" name="Slide Number Placeholder 3">
            <a:extLst>
              <a:ext uri="{FF2B5EF4-FFF2-40B4-BE49-F238E27FC236}">
                <a16:creationId xmlns:a16="http://schemas.microsoft.com/office/drawing/2014/main" id="{DE525C46-A134-9B48-8CBD-B37DB63A6D1A}"/>
              </a:ext>
            </a:extLst>
          </p:cNvPr>
          <p:cNvSpPr>
            <a:spLocks noGrp="1"/>
          </p:cNvSpPr>
          <p:nvPr>
            <p:ph type="sldNum" sz="quarter" idx="12"/>
          </p:nvPr>
        </p:nvSpPr>
        <p:spPr/>
        <p:txBody>
          <a:bodyPr/>
          <a:lstStyle/>
          <a:p>
            <a:fld id="{D9B9D454-0FF7-4944-B386-DFCC60EB3547}" type="slidenum">
              <a:rPr kumimoji="1" lang="zh-CN" altLang="en-US" smtClean="0"/>
              <a:t>44</a:t>
            </a:fld>
            <a:endParaRPr kumimoji="1" lang="zh-CN" altLang="en-US"/>
          </a:p>
        </p:txBody>
      </p:sp>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id="{81A5F75F-067C-D843-9DF5-23343BD00465}"/>
                  </a:ext>
                </a:extLst>
              </p:cNvPr>
              <p:cNvSpPr txBox="1">
                <a:spLocks/>
              </p:cNvSpPr>
              <p:nvPr/>
            </p:nvSpPr>
            <p:spPr>
              <a:xfrm>
                <a:off x="838200" y="1847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kumimoji="1" lang="en-US" altLang="zh-CN" sz="2400" dirty="0">
                    <a:solidFill>
                      <a:srgbClr val="FF0000"/>
                    </a:solidFill>
                    <a:latin typeface="Arial" panose="020B0604020202020204" pitchFamily="34" charset="0"/>
                    <a:cs typeface="Arial" panose="020B0604020202020204" pitchFamily="34" charset="0"/>
                  </a:rPr>
                  <a:t>Properties:</a:t>
                </a:r>
              </a:p>
              <a:p>
                <a:pPr marL="914400" lvl="1" indent="-457200">
                  <a:lnSpc>
                    <a:spcPct val="150000"/>
                  </a:lnSpc>
                  <a:buFont typeface="+mj-lt"/>
                  <a:buAutoNum type="arabicPeriod"/>
                </a:pPr>
                <a:r>
                  <a:rPr kumimoji="1" lang="en-US" altLang="zh-CN" sz="2000" dirty="0">
                    <a:latin typeface="Arial" panose="020B0604020202020204" pitchFamily="34" charset="0"/>
                    <a:cs typeface="Arial" panose="020B0604020202020204" pitchFamily="34" charset="0"/>
                  </a:rPr>
                  <a:t>Linear Homomorphism:</a:t>
                </a:r>
              </a:p>
              <a:p>
                <a:pPr marL="457200" lvl="1"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𝒙</m:t>
                          </m:r>
                          <m:r>
                            <a:rPr kumimoji="1" lang="en-US" altLang="zh-CN" b="0" i="1" dirty="0" smtClean="0">
                              <a:latin typeface="Cambria Math" panose="02040503050406030204" pitchFamily="18" charset="0"/>
                              <a:cs typeface="Times New Roman" panose="02020603050405020304" pitchFamily="18" charset="0"/>
                            </a:rPr>
                            <m:t>+</m:t>
                          </m:r>
                          <m:r>
                            <a:rPr kumimoji="1" lang="en-US" altLang="zh-CN" b="1" i="1" dirty="0" smtClean="0">
                              <a:solidFill>
                                <a:srgbClr val="FF0000"/>
                              </a:solidFill>
                              <a:latin typeface="Cambria Math" panose="02040503050406030204" pitchFamily="18" charset="0"/>
                              <a:cs typeface="Times New Roman" panose="02020603050405020304" pitchFamily="18" charset="0"/>
                            </a:rPr>
                            <m:t>𝒚</m:t>
                          </m:r>
                        </m:e>
                      </m:d>
                      <m:r>
                        <a:rPr kumimoji="1" lang="en-US" altLang="zh-CN" i="1" dirty="0" smtClean="0">
                          <a:latin typeface="Cambria Math" panose="02040503050406030204" pitchFamily="18" charset="0"/>
                          <a:cs typeface="Times New Roman" panose="02020603050405020304" pitchFamily="18" charset="0"/>
                        </a:rPr>
                        <m:t>=</m:t>
                      </m:r>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𝒙</m:t>
                          </m:r>
                        </m:e>
                      </m:d>
                      <m:r>
                        <a:rPr kumimoji="1" lang="en-US" altLang="zh-CN" i="1" dirty="0" smtClean="0">
                          <a:latin typeface="Cambria Math" panose="02040503050406030204" pitchFamily="18" charset="0"/>
                          <a:cs typeface="Times New Roman" panose="02020603050405020304" pitchFamily="18" charset="0"/>
                        </a:rPr>
                        <m:t>+</m:t>
                      </m:r>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𝒚</m:t>
                          </m:r>
                        </m:e>
                      </m:d>
                    </m:oMath>
                  </m:oMathPara>
                </a14:m>
                <a:endParaRPr kumimoji="1" lang="en-US" altLang="zh-CN" dirty="0">
                  <a:latin typeface="Arial" panose="020B0604020202020204" pitchFamily="34" charset="0"/>
                  <a:cs typeface="Arial" panose="020B0604020202020204" pitchFamily="34" charset="0"/>
                </a:endParaRPr>
              </a:p>
              <a:p>
                <a:pPr marL="914400" lvl="1" indent="-457200">
                  <a:lnSpc>
                    <a:spcPct val="150000"/>
                  </a:lnSpc>
                  <a:buFont typeface="+mj-lt"/>
                  <a:buAutoNum type="arabicPeriod" startAt="2"/>
                </a:pPr>
                <a:endParaRPr kumimoji="1" lang="en-US" altLang="zh-CN" sz="2000" dirty="0">
                  <a:latin typeface="Arial" panose="020B0604020202020204" pitchFamily="34" charset="0"/>
                  <a:cs typeface="Arial" panose="020B0604020202020204" pitchFamily="34" charset="0"/>
                </a:endParaRPr>
              </a:p>
              <a:p>
                <a:pPr marL="914400" lvl="1" indent="-457200">
                  <a:lnSpc>
                    <a:spcPct val="150000"/>
                  </a:lnSpc>
                  <a:buFont typeface="+mj-lt"/>
                  <a:buAutoNum type="arabicPeriod" startAt="2"/>
                </a:pPr>
                <a:r>
                  <a:rPr kumimoji="1" lang="en-US" altLang="zh-CN" sz="2000" dirty="0">
                    <a:latin typeface="Arial" panose="020B0604020202020204" pitchFamily="34" charset="0"/>
                    <a:cs typeface="Arial" panose="020B0604020202020204" pitchFamily="34" charset="0"/>
                  </a:rPr>
                  <a:t>Multiplication:</a:t>
                </a:r>
              </a:p>
              <a:p>
                <a:pPr marL="457200" lvl="1"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𝒙</m:t>
                          </m:r>
                          <m:r>
                            <a:rPr kumimoji="1" lang="en-US" altLang="zh-CN" b="0" i="1" dirty="0" smtClean="0">
                              <a:latin typeface="Cambria Math" panose="02040503050406030204" pitchFamily="18" charset="0"/>
                              <a:cs typeface="Times New Roman" panose="02020603050405020304" pitchFamily="18" charset="0"/>
                            </a:rPr>
                            <m:t>∗</m:t>
                          </m:r>
                          <m:r>
                            <a:rPr kumimoji="1" lang="en-US" altLang="zh-CN" b="1" i="1" dirty="0" smtClean="0">
                              <a:solidFill>
                                <a:srgbClr val="FF0000"/>
                              </a:solidFill>
                              <a:latin typeface="Cambria Math" panose="02040503050406030204" pitchFamily="18" charset="0"/>
                              <a:cs typeface="Times New Roman" panose="02020603050405020304" pitchFamily="18" charset="0"/>
                            </a:rPr>
                            <m:t>𝒚</m:t>
                          </m:r>
                        </m:e>
                      </m:d>
                      <m:r>
                        <a:rPr kumimoji="1" lang="en-US" altLang="zh-CN" i="1" dirty="0" smtClean="0">
                          <a:latin typeface="Cambria Math" panose="02040503050406030204" pitchFamily="18" charset="0"/>
                          <a:cs typeface="Times New Roman" panose="02020603050405020304" pitchFamily="18" charset="0"/>
                        </a:rPr>
                        <m:t> =</m:t>
                      </m:r>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𝒙</m:t>
                          </m:r>
                        </m:e>
                      </m:d>
                      <m:r>
                        <a:rPr kumimoji="1" lang="en-US" altLang="zh-CN" b="0" i="1" dirty="0" smtClean="0">
                          <a:latin typeface="Cambria Math" panose="02040503050406030204" pitchFamily="18" charset="0"/>
                          <a:cs typeface="Times New Roman" panose="02020603050405020304" pitchFamily="18" charset="0"/>
                        </a:rPr>
                        <m:t>∗</m:t>
                      </m:r>
                      <m:d>
                        <m:dPr>
                          <m:begChr m:val="["/>
                          <m:endChr m:val="]"/>
                          <m:ctrlPr>
                            <a:rPr kumimoji="1" lang="en-US" altLang="zh-CN" b="0" i="1" dirty="0" smtClean="0">
                              <a:latin typeface="Cambria Math" panose="02040503050406030204" pitchFamily="18" charset="0"/>
                              <a:cs typeface="Times New Roman" panose="02020603050405020304" pitchFamily="18" charset="0"/>
                            </a:rPr>
                          </m:ctrlPr>
                        </m:dPr>
                        <m:e>
                          <m:r>
                            <a:rPr kumimoji="1" lang="en-US" altLang="zh-CN" b="1" i="1" dirty="0" smtClean="0">
                              <a:solidFill>
                                <a:srgbClr val="FF0000"/>
                              </a:solidFill>
                              <a:latin typeface="Cambria Math" panose="02040503050406030204" pitchFamily="18" charset="0"/>
                              <a:cs typeface="Times New Roman" panose="02020603050405020304" pitchFamily="18" charset="0"/>
                            </a:rPr>
                            <m:t>𝒚</m:t>
                          </m:r>
                        </m:e>
                      </m:d>
                    </m:oMath>
                  </m:oMathPara>
                </a14:m>
                <a:endParaRPr kumimoji="1" lang="en-US" altLang="zh-CN" dirty="0">
                  <a:latin typeface="Arial" panose="020B0604020202020204" pitchFamily="34" charset="0"/>
                  <a:cs typeface="Arial" panose="020B0604020202020204" pitchFamily="34" charset="0"/>
                </a:endParaRPr>
              </a:p>
              <a:p>
                <a:pPr lvl="1"/>
                <a:endParaRPr kumimoji="1" lang="en-US" altLang="zh-CN" dirty="0">
                  <a:latin typeface="Arial" panose="020B0604020202020204" pitchFamily="34" charset="0"/>
                  <a:cs typeface="Arial" panose="020B0604020202020204" pitchFamily="34" charset="0"/>
                </a:endParaRPr>
              </a:p>
            </p:txBody>
          </p:sp>
        </mc:Choice>
        <mc:Fallback xmlns="">
          <p:sp>
            <p:nvSpPr>
              <p:cNvPr id="7" name="内容占位符 2">
                <a:extLst>
                  <a:ext uri="{FF2B5EF4-FFF2-40B4-BE49-F238E27FC236}">
                    <a16:creationId xmlns:a16="http://schemas.microsoft.com/office/drawing/2014/main" id="{81A5F75F-067C-D843-9DF5-23343BD00465}"/>
                  </a:ext>
                </a:extLst>
              </p:cNvPr>
              <p:cNvSpPr txBox="1">
                <a:spLocks noRot="1" noChangeAspect="1" noMove="1" noResize="1" noEditPoints="1" noAdjustHandles="1" noChangeArrowheads="1" noChangeShapeType="1" noTextEdit="1"/>
              </p:cNvSpPr>
              <p:nvPr/>
            </p:nvSpPr>
            <p:spPr>
              <a:xfrm>
                <a:off x="838200" y="1847850"/>
                <a:ext cx="10515600" cy="4351338"/>
              </a:xfrm>
              <a:prstGeom prst="rect">
                <a:avLst/>
              </a:prstGeom>
              <a:blipFill>
                <a:blip r:embed="rId3"/>
                <a:stretch>
                  <a:fillRect l="-844"/>
                </a:stretch>
              </a:blipFill>
            </p:spPr>
            <p:txBody>
              <a:bodyPr/>
              <a:lstStyle/>
              <a:p>
                <a:r>
                  <a:rPr lang="zh-CN" altLang="en-US">
                    <a:noFill/>
                  </a:rPr>
                  <a:t> </a:t>
                </a:r>
              </a:p>
            </p:txBody>
          </p:sp>
        </mc:Fallback>
      </mc:AlternateContent>
      <p:sp>
        <p:nvSpPr>
          <p:cNvPr id="5" name="圆角矩形标注 4">
            <a:extLst>
              <a:ext uri="{FF2B5EF4-FFF2-40B4-BE49-F238E27FC236}">
                <a16:creationId xmlns:a16="http://schemas.microsoft.com/office/drawing/2014/main" id="{2E86B4B5-43A9-BC47-AC85-4D58B9284A57}"/>
              </a:ext>
            </a:extLst>
          </p:cNvPr>
          <p:cNvSpPr/>
          <p:nvPr/>
        </p:nvSpPr>
        <p:spPr>
          <a:xfrm>
            <a:off x="7923504" y="2300083"/>
            <a:ext cx="3828785" cy="1119821"/>
          </a:xfrm>
          <a:prstGeom prst="wedgeRoundRectCallout">
            <a:avLst>
              <a:gd name="adj1" fmla="val -57010"/>
              <a:gd name="adj2" fmla="val 3671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kumimoji="1" lang="en-US" altLang="zh-CN" sz="2000" dirty="0">
                <a:solidFill>
                  <a:schemeClr val="tx1"/>
                </a:solidFill>
                <a:latin typeface="Times" pitchFamily="2" charset="0"/>
              </a:rPr>
              <a:t>Follow from the addition</a:t>
            </a:r>
            <a:r>
              <a:rPr kumimoji="1" lang="zh-CN" altLang="en-US" sz="2000" dirty="0">
                <a:solidFill>
                  <a:schemeClr val="tx1"/>
                </a:solidFill>
                <a:latin typeface="Times" pitchFamily="2" charset="0"/>
              </a:rPr>
              <a:t> </a:t>
            </a:r>
            <a:r>
              <a:rPr kumimoji="1" lang="en-US" altLang="zh-CN" sz="2000" dirty="0">
                <a:solidFill>
                  <a:schemeClr val="tx1"/>
                </a:solidFill>
                <a:latin typeface="Times" pitchFamily="2" charset="0"/>
              </a:rPr>
              <a:t>of</a:t>
            </a:r>
            <a:r>
              <a:rPr kumimoji="1" lang="zh-CN" altLang="en-US" sz="2000" dirty="0">
                <a:solidFill>
                  <a:schemeClr val="tx1"/>
                </a:solidFill>
                <a:latin typeface="Times" pitchFamily="2" charset="0"/>
              </a:rPr>
              <a:t> </a:t>
            </a:r>
            <a:r>
              <a:rPr kumimoji="1" lang="en-US" altLang="zh-CN" sz="2000" dirty="0">
                <a:solidFill>
                  <a:schemeClr val="tx1"/>
                </a:solidFill>
                <a:latin typeface="Times" pitchFamily="2" charset="0"/>
              </a:rPr>
              <a:t>underlying two polynomials.</a:t>
            </a:r>
          </a:p>
        </p:txBody>
      </p:sp>
      <p:sp>
        <p:nvSpPr>
          <p:cNvPr id="6" name="圆角矩形标注 4">
            <a:extLst>
              <a:ext uri="{FF2B5EF4-FFF2-40B4-BE49-F238E27FC236}">
                <a16:creationId xmlns:a16="http://schemas.microsoft.com/office/drawing/2014/main" id="{416E6731-526C-EC41-A683-CF2954AD91E8}"/>
              </a:ext>
            </a:extLst>
          </p:cNvPr>
          <p:cNvSpPr/>
          <p:nvPr/>
        </p:nvSpPr>
        <p:spPr>
          <a:xfrm>
            <a:off x="7923504" y="4480667"/>
            <a:ext cx="3828785" cy="1325563"/>
          </a:xfrm>
          <a:prstGeom prst="wedgeRoundRectCallout">
            <a:avLst>
              <a:gd name="adj1" fmla="val -60329"/>
              <a:gd name="adj2" fmla="val -1748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50000"/>
              </a:lnSpc>
            </a:pPr>
            <a:r>
              <a:rPr kumimoji="1" lang="en-US" altLang="zh-CN" sz="2000" dirty="0">
                <a:solidFill>
                  <a:schemeClr val="tx1"/>
                </a:solidFill>
                <a:latin typeface="Times" pitchFamily="2" charset="0"/>
              </a:rPr>
              <a:t>Follow from the multiplication</a:t>
            </a:r>
            <a:r>
              <a:rPr kumimoji="1" lang="zh-CN" altLang="en-US" sz="2000" dirty="0">
                <a:solidFill>
                  <a:schemeClr val="tx1"/>
                </a:solidFill>
                <a:latin typeface="Times" pitchFamily="2" charset="0"/>
              </a:rPr>
              <a:t> </a:t>
            </a:r>
            <a:r>
              <a:rPr kumimoji="1" lang="en-US" altLang="zh-CN" sz="2000" dirty="0">
                <a:solidFill>
                  <a:schemeClr val="tx1"/>
                </a:solidFill>
                <a:latin typeface="Times" pitchFamily="2" charset="0"/>
              </a:rPr>
              <a:t>of</a:t>
            </a:r>
          </a:p>
          <a:p>
            <a:pPr algn="ctr">
              <a:lnSpc>
                <a:spcPct val="150000"/>
              </a:lnSpc>
            </a:pPr>
            <a:r>
              <a:rPr kumimoji="1" lang="en-US" altLang="zh-CN" sz="2000" dirty="0">
                <a:solidFill>
                  <a:schemeClr val="tx1"/>
                </a:solidFill>
                <a:latin typeface="Times" pitchFamily="2" charset="0"/>
              </a:rPr>
              <a:t>underlying two polynomials.</a:t>
            </a:r>
          </a:p>
        </p:txBody>
      </p:sp>
      <p:sp>
        <p:nvSpPr>
          <p:cNvPr id="8" name="圆角矩形 7">
            <a:extLst>
              <a:ext uri="{FF2B5EF4-FFF2-40B4-BE49-F238E27FC236}">
                <a16:creationId xmlns:a16="http://schemas.microsoft.com/office/drawing/2014/main" id="{D0C484F5-689E-AD5A-66A7-952BCEBCFD1A}"/>
              </a:ext>
            </a:extLst>
          </p:cNvPr>
          <p:cNvSpPr/>
          <p:nvPr/>
        </p:nvSpPr>
        <p:spPr>
          <a:xfrm>
            <a:off x="3752194" y="5639277"/>
            <a:ext cx="4171310" cy="111982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dirty="0">
                <a:solidFill>
                  <a:schemeClr val="tx1"/>
                </a:solidFill>
              </a:rPr>
              <a:t>Degree Increases</a:t>
            </a:r>
          </a:p>
          <a:p>
            <a:pPr algn="ctr">
              <a:lnSpc>
                <a:spcPct val="150000"/>
              </a:lnSpc>
            </a:pPr>
            <a:r>
              <a:rPr kumimoji="1" lang="en-US" altLang="zh-CN" dirty="0">
                <a:solidFill>
                  <a:schemeClr val="tx1"/>
                </a:solidFill>
              </a:rPr>
              <a:t>Omitted for Simplicity</a:t>
            </a:r>
            <a:endParaRPr kumimoji="1" lang="zh-CN" altLang="en-US" dirty="0">
              <a:solidFill>
                <a:schemeClr val="tx1"/>
              </a:solidFill>
            </a:endParaRPr>
          </a:p>
        </p:txBody>
      </p:sp>
    </p:spTree>
    <p:extLst>
      <p:ext uri="{BB962C8B-B14F-4D97-AF65-F5344CB8AC3E}">
        <p14:creationId xmlns:p14="http://schemas.microsoft.com/office/powerpoint/2010/main" val="2525817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Solution to Secret Collection in [GP</a:t>
            </a:r>
            <a:r>
              <a:rPr kumimoji="1" lang="en-US" altLang="zh-CN" dirty="0">
                <a:ln w="19050">
                  <a:noFill/>
                </a:ln>
                <a:solidFill>
                  <a:srgbClr val="FF0000"/>
                </a:solidFill>
              </a:rPr>
              <a:t>S</a:t>
            </a:r>
            <a:r>
              <a:rPr kumimoji="1" lang="en-US" altLang="zh-CN" dirty="0">
                <a:ln w="19050">
                  <a:solidFill>
                    <a:schemeClr val="accent1"/>
                  </a:solidFill>
                </a:ln>
                <a:solidFill>
                  <a:schemeClr val="accent1">
                    <a:lumMod val="75000"/>
                  </a:schemeClr>
                </a:solidFill>
              </a:rPr>
              <a:t>21]</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45</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Efficient Secret Collection for Restricted Cases</a:t>
            </a: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851FE53-40F7-CE41-ABE7-53B627A0E3D7}"/>
                  </a:ext>
                </a:extLst>
              </p:cNvPr>
              <p:cNvSpPr txBox="1"/>
              <p:nvPr/>
            </p:nvSpPr>
            <p:spPr>
              <a:xfrm>
                <a:off x="2466387" y="4148057"/>
                <a:ext cx="14302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3</m:t>
                              </m:r>
                            </m:sub>
                          </m:sSub>
                        </m:e>
                      </m:d>
                    </m:oMath>
                  </m:oMathPara>
                </a14:m>
                <a:endParaRPr kumimoji="1" lang="zh-CN" altLang="en-US" sz="2400" dirty="0"/>
              </a:p>
            </p:txBody>
          </p:sp>
        </mc:Choice>
        <mc:Fallback xmlns="">
          <p:sp>
            <p:nvSpPr>
              <p:cNvPr id="4" name="文本框 3">
                <a:extLst>
                  <a:ext uri="{FF2B5EF4-FFF2-40B4-BE49-F238E27FC236}">
                    <a16:creationId xmlns:a16="http://schemas.microsoft.com/office/drawing/2014/main" id="{4851FE53-40F7-CE41-ABE7-53B627A0E3D7}"/>
                  </a:ext>
                </a:extLst>
              </p:cNvPr>
              <p:cNvSpPr txBox="1">
                <a:spLocks noRot="1" noChangeAspect="1" noMove="1" noResize="1" noEditPoints="1" noAdjustHandles="1" noChangeArrowheads="1" noChangeShapeType="1" noTextEdit="1"/>
              </p:cNvSpPr>
              <p:nvPr/>
            </p:nvSpPr>
            <p:spPr>
              <a:xfrm>
                <a:off x="2466387" y="4148057"/>
                <a:ext cx="1430200" cy="369332"/>
              </a:xfrm>
              <a:prstGeom prst="rect">
                <a:avLst/>
              </a:prstGeom>
              <a:blipFill>
                <a:blip r:embed="rId3"/>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94BDC4DE-058C-214E-853F-21BEA78DD277}"/>
                  </a:ext>
                </a:extLst>
              </p:cNvPr>
              <p:cNvSpPr txBox="1"/>
              <p:nvPr/>
            </p:nvSpPr>
            <p:spPr>
              <a:xfrm>
                <a:off x="5380900" y="4148057"/>
                <a:ext cx="14302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3</m:t>
                              </m:r>
                            </m:sub>
                          </m:sSub>
                        </m:e>
                      </m:d>
                    </m:oMath>
                  </m:oMathPara>
                </a14:m>
                <a:endParaRPr kumimoji="1" lang="zh-CN" altLang="en-US" sz="2400" dirty="0"/>
              </a:p>
            </p:txBody>
          </p:sp>
        </mc:Choice>
        <mc:Fallback xmlns="">
          <p:sp>
            <p:nvSpPr>
              <p:cNvPr id="44" name="文本框 43">
                <a:extLst>
                  <a:ext uri="{FF2B5EF4-FFF2-40B4-BE49-F238E27FC236}">
                    <a16:creationId xmlns:a16="http://schemas.microsoft.com/office/drawing/2014/main" id="{94BDC4DE-058C-214E-853F-21BEA78DD277}"/>
                  </a:ext>
                </a:extLst>
              </p:cNvPr>
              <p:cNvSpPr txBox="1">
                <a:spLocks noRot="1" noChangeAspect="1" noMove="1" noResize="1" noEditPoints="1" noAdjustHandles="1" noChangeArrowheads="1" noChangeShapeType="1" noTextEdit="1"/>
              </p:cNvSpPr>
              <p:nvPr/>
            </p:nvSpPr>
            <p:spPr>
              <a:xfrm>
                <a:off x="5380900" y="4148057"/>
                <a:ext cx="1430200" cy="369332"/>
              </a:xfrm>
              <a:prstGeom prst="rect">
                <a:avLst/>
              </a:prstGeom>
              <a:blipFill>
                <a:blip r:embed="rId4"/>
                <a:stretch>
                  <a:fillRect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FE90B94-9BEB-AB4D-9761-02EB2119FCCE}"/>
                  </a:ext>
                </a:extLst>
              </p:cNvPr>
              <p:cNvSpPr txBox="1"/>
              <p:nvPr/>
            </p:nvSpPr>
            <p:spPr>
              <a:xfrm>
                <a:off x="8295413" y="4148057"/>
                <a:ext cx="13734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3</m:t>
                              </m:r>
                            </m:sub>
                          </m:sSub>
                        </m:e>
                      </m:d>
                    </m:oMath>
                  </m:oMathPara>
                </a14:m>
                <a:endParaRPr kumimoji="1" lang="zh-CN" altLang="en-US" sz="2400" dirty="0"/>
              </a:p>
            </p:txBody>
          </p:sp>
        </mc:Choice>
        <mc:Fallback xmlns="">
          <p:sp>
            <p:nvSpPr>
              <p:cNvPr id="45" name="文本框 44">
                <a:extLst>
                  <a:ext uri="{FF2B5EF4-FFF2-40B4-BE49-F238E27FC236}">
                    <a16:creationId xmlns:a16="http://schemas.microsoft.com/office/drawing/2014/main" id="{5FE90B94-9BEB-AB4D-9761-02EB2119FCCE}"/>
                  </a:ext>
                </a:extLst>
              </p:cNvPr>
              <p:cNvSpPr txBox="1">
                <a:spLocks noRot="1" noChangeAspect="1" noMove="1" noResize="1" noEditPoints="1" noAdjustHandles="1" noChangeArrowheads="1" noChangeShapeType="1" noTextEdit="1"/>
              </p:cNvSpPr>
              <p:nvPr/>
            </p:nvSpPr>
            <p:spPr>
              <a:xfrm>
                <a:off x="8295413" y="4148057"/>
                <a:ext cx="1373453" cy="369332"/>
              </a:xfrm>
              <a:prstGeom prst="rect">
                <a:avLst/>
              </a:prstGeom>
              <a:blipFill>
                <a:blip r:embed="rId5"/>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E5703564-03E4-5342-B5CB-1CE6C27C089F}"/>
                  </a:ext>
                </a:extLst>
              </p:cNvPr>
              <p:cNvSpPr txBox="1"/>
              <p:nvPr/>
            </p:nvSpPr>
            <p:spPr>
              <a:xfrm>
                <a:off x="5380900" y="5968106"/>
                <a:ext cx="14302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3</m:t>
                              </m:r>
                            </m:sub>
                          </m:sSub>
                        </m:e>
                      </m:d>
                    </m:oMath>
                  </m:oMathPara>
                </a14:m>
                <a:endParaRPr kumimoji="1" lang="zh-CN" altLang="en-US" sz="2400" dirty="0"/>
              </a:p>
            </p:txBody>
          </p:sp>
        </mc:Choice>
        <mc:Fallback xmlns="">
          <p:sp>
            <p:nvSpPr>
              <p:cNvPr id="56" name="文本框 55">
                <a:extLst>
                  <a:ext uri="{FF2B5EF4-FFF2-40B4-BE49-F238E27FC236}">
                    <a16:creationId xmlns:a16="http://schemas.microsoft.com/office/drawing/2014/main" id="{E5703564-03E4-5342-B5CB-1CE6C27C089F}"/>
                  </a:ext>
                </a:extLst>
              </p:cNvPr>
              <p:cNvSpPr txBox="1">
                <a:spLocks noRot="1" noChangeAspect="1" noMove="1" noResize="1" noEditPoints="1" noAdjustHandles="1" noChangeArrowheads="1" noChangeShapeType="1" noTextEdit="1"/>
              </p:cNvSpPr>
              <p:nvPr/>
            </p:nvSpPr>
            <p:spPr>
              <a:xfrm>
                <a:off x="5380900" y="5968106"/>
                <a:ext cx="1430200" cy="369332"/>
              </a:xfrm>
              <a:prstGeom prst="rect">
                <a:avLst/>
              </a:prstGeom>
              <a:blipFill>
                <a:blip r:embed="rId6"/>
                <a:stretch>
                  <a:fillRect b="-22581"/>
                </a:stretch>
              </a:blipFill>
            </p:spPr>
            <p:txBody>
              <a:bodyPr/>
              <a:lstStyle/>
              <a:p>
                <a:r>
                  <a:rPr lang="zh-CN" altLang="en-US">
                    <a:noFill/>
                  </a:rPr>
                  <a:t> </a:t>
                </a:r>
              </a:p>
            </p:txBody>
          </p:sp>
        </mc:Fallback>
      </mc:AlternateContent>
      <p:sp>
        <p:nvSpPr>
          <p:cNvPr id="14" name="下箭头 13">
            <a:extLst>
              <a:ext uri="{FF2B5EF4-FFF2-40B4-BE49-F238E27FC236}">
                <a16:creationId xmlns:a16="http://schemas.microsoft.com/office/drawing/2014/main" id="{6D29EC86-2F66-B14B-BC81-30208542D9E7}"/>
              </a:ext>
            </a:extLst>
          </p:cNvPr>
          <p:cNvSpPr/>
          <p:nvPr/>
        </p:nvSpPr>
        <p:spPr>
          <a:xfrm>
            <a:off x="5155324" y="5002924"/>
            <a:ext cx="1881352" cy="798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11986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Solution to Secret Collection in [GP</a:t>
            </a:r>
            <a:r>
              <a:rPr kumimoji="1" lang="en-US" altLang="zh-CN" dirty="0">
                <a:ln w="19050">
                  <a:noFill/>
                </a:ln>
                <a:solidFill>
                  <a:srgbClr val="FF0000"/>
                </a:solidFill>
              </a:rPr>
              <a:t>S</a:t>
            </a:r>
            <a:r>
              <a:rPr kumimoji="1" lang="en-US" altLang="zh-CN" dirty="0">
                <a:ln w="19050">
                  <a:solidFill>
                    <a:schemeClr val="accent1"/>
                  </a:solidFill>
                </a:ln>
                <a:solidFill>
                  <a:schemeClr val="accent1">
                    <a:lumMod val="75000"/>
                  </a:schemeClr>
                </a:solidFill>
              </a:rPr>
              <a:t>21]</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46</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Efficient Secret Collection for Restricted Cases</a:t>
            </a: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851FE53-40F7-CE41-ABE7-53B627A0E3D7}"/>
                  </a:ext>
                </a:extLst>
              </p:cNvPr>
              <p:cNvSpPr txBox="1"/>
              <p:nvPr/>
            </p:nvSpPr>
            <p:spPr>
              <a:xfrm>
                <a:off x="2216040" y="2425176"/>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3</m:t>
                              </m:r>
                            </m:sub>
                          </m:sSub>
                        </m:e>
                      </m:d>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latin typeface="Cambria Math" panose="02040503050406030204" pitchFamily="18" charset="0"/>
                            </a:rPr>
                            <m:t>,0,0</m:t>
                          </m:r>
                        </m:e>
                      </m:d>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,0,0</m:t>
                          </m:r>
                        </m:e>
                      </m:d>
                    </m:oMath>
                  </m:oMathPara>
                </a14:m>
                <a:endParaRPr kumimoji="1" lang="zh-CN" altLang="en-US" sz="2400" dirty="0"/>
              </a:p>
            </p:txBody>
          </p:sp>
        </mc:Choice>
        <mc:Fallback xmlns="">
          <p:sp>
            <p:nvSpPr>
              <p:cNvPr id="4" name="文本框 3">
                <a:extLst>
                  <a:ext uri="{FF2B5EF4-FFF2-40B4-BE49-F238E27FC236}">
                    <a16:creationId xmlns:a16="http://schemas.microsoft.com/office/drawing/2014/main" id="{4851FE53-40F7-CE41-ABE7-53B627A0E3D7}"/>
                  </a:ext>
                </a:extLst>
              </p:cNvPr>
              <p:cNvSpPr txBox="1">
                <a:spLocks noRot="1" noChangeAspect="1" noMove="1" noResize="1" noEditPoints="1" noAdjustHandles="1" noChangeArrowheads="1" noChangeShapeType="1" noTextEdit="1"/>
              </p:cNvSpPr>
              <p:nvPr/>
            </p:nvSpPr>
            <p:spPr>
              <a:xfrm>
                <a:off x="2216040" y="2425176"/>
                <a:ext cx="1895147" cy="2215991"/>
              </a:xfrm>
              <a:prstGeom prst="rect">
                <a:avLst/>
              </a:prstGeom>
              <a:blipFill>
                <a:blip r:embed="rId3"/>
                <a:stretch>
                  <a:fillRect/>
                </a:stretch>
              </a:blipFill>
              <a:ln w="381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E5703564-03E4-5342-B5CB-1CE6C27C089F}"/>
                  </a:ext>
                </a:extLst>
              </p:cNvPr>
              <p:cNvSpPr txBox="1"/>
              <p:nvPr/>
            </p:nvSpPr>
            <p:spPr>
              <a:xfrm>
                <a:off x="5380900" y="5968106"/>
                <a:ext cx="14302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3</m:t>
                              </m:r>
                            </m:sub>
                          </m:sSub>
                        </m:e>
                      </m:d>
                    </m:oMath>
                  </m:oMathPara>
                </a14:m>
                <a:endParaRPr kumimoji="1" lang="zh-CN" altLang="en-US" sz="2400" dirty="0"/>
              </a:p>
            </p:txBody>
          </p:sp>
        </mc:Choice>
        <mc:Fallback xmlns="">
          <p:sp>
            <p:nvSpPr>
              <p:cNvPr id="56" name="文本框 55">
                <a:extLst>
                  <a:ext uri="{FF2B5EF4-FFF2-40B4-BE49-F238E27FC236}">
                    <a16:creationId xmlns:a16="http://schemas.microsoft.com/office/drawing/2014/main" id="{E5703564-03E4-5342-B5CB-1CE6C27C089F}"/>
                  </a:ext>
                </a:extLst>
              </p:cNvPr>
              <p:cNvSpPr txBox="1">
                <a:spLocks noRot="1" noChangeAspect="1" noMove="1" noResize="1" noEditPoints="1" noAdjustHandles="1" noChangeArrowheads="1" noChangeShapeType="1" noTextEdit="1"/>
              </p:cNvSpPr>
              <p:nvPr/>
            </p:nvSpPr>
            <p:spPr>
              <a:xfrm>
                <a:off x="5380900" y="5968106"/>
                <a:ext cx="1430200" cy="369332"/>
              </a:xfrm>
              <a:prstGeom prst="rect">
                <a:avLst/>
              </a:prstGeom>
              <a:blipFill>
                <a:blip r:embed="rId4"/>
                <a:stretch>
                  <a:fillRect b="-22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D46D16C-6744-214F-9633-4745ABD7A33B}"/>
                  </a:ext>
                </a:extLst>
              </p:cNvPr>
              <p:cNvSpPr txBox="1"/>
              <p:nvPr/>
            </p:nvSpPr>
            <p:spPr>
              <a:xfrm>
                <a:off x="5148426" y="2425176"/>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3</m:t>
                              </m:r>
                            </m:sub>
                          </m:sSub>
                        </m:e>
                      </m:d>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chemeClr val="tx1"/>
                              </a:solidFill>
                              <a:latin typeface="Cambria Math" panose="02040503050406030204" pitchFamily="18" charset="0"/>
                            </a:rPr>
                            <m:t>0</m:t>
                          </m:r>
                          <m:r>
                            <a:rPr kumimoji="1" lang="en-US" altLang="zh-CN" sz="2400" b="0" i="1" smtClean="0">
                              <a:latin typeface="Cambria Math" panose="02040503050406030204" pitchFamily="18" charset="0"/>
                            </a:rPr>
                            <m:t>,</m:t>
                          </m:r>
                          <m:r>
                            <a:rPr kumimoji="1" lang="en-US" altLang="zh-CN" sz="2400" b="0" i="1" smtClean="0">
                              <a:solidFill>
                                <a:srgbClr val="FF0000"/>
                              </a:solidFill>
                              <a:latin typeface="Cambria Math" panose="02040503050406030204" pitchFamily="18" charset="0"/>
                            </a:rPr>
                            <m:t>1</m:t>
                          </m:r>
                          <m:r>
                            <a:rPr kumimoji="1" lang="en-US" altLang="zh-CN" sz="2400" b="0" i="1" smtClean="0">
                              <a:latin typeface="Cambria Math" panose="02040503050406030204" pitchFamily="18" charset="0"/>
                            </a:rPr>
                            <m:t>,0</m:t>
                          </m:r>
                        </m:e>
                      </m:d>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chemeClr val="tx1"/>
                              </a:solidFill>
                              <a:latin typeface="Cambria Math" panose="02040503050406030204" pitchFamily="18" charset="0"/>
                            </a:rPr>
                            <m:t>0</m:t>
                          </m:r>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2</m:t>
                              </m:r>
                            </m:sub>
                          </m:sSub>
                          <m:r>
                            <a:rPr kumimoji="1" lang="en-US" altLang="zh-CN" sz="2400" b="0" i="1" smtClean="0">
                              <a:latin typeface="Cambria Math" panose="02040503050406030204" pitchFamily="18" charset="0"/>
                            </a:rPr>
                            <m:t>,0</m:t>
                          </m:r>
                        </m:e>
                      </m:d>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1D46D16C-6744-214F-9633-4745ABD7A33B}"/>
                  </a:ext>
                </a:extLst>
              </p:cNvPr>
              <p:cNvSpPr txBox="1">
                <a:spLocks noRot="1" noChangeAspect="1" noMove="1" noResize="1" noEditPoints="1" noAdjustHandles="1" noChangeArrowheads="1" noChangeShapeType="1" noTextEdit="1"/>
              </p:cNvSpPr>
              <p:nvPr/>
            </p:nvSpPr>
            <p:spPr>
              <a:xfrm>
                <a:off x="5148426" y="2425176"/>
                <a:ext cx="1895147" cy="2215991"/>
              </a:xfrm>
              <a:prstGeom prst="rect">
                <a:avLst/>
              </a:prstGeom>
              <a:blipFill>
                <a:blip r:embed="rId5"/>
                <a:stretch>
                  <a:fillRect b="-1124"/>
                </a:stretch>
              </a:blipFill>
              <a:ln w="381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8DD18A1-99C8-3F41-9682-ABA37F002C83}"/>
                  </a:ext>
                </a:extLst>
              </p:cNvPr>
              <p:cNvSpPr txBox="1"/>
              <p:nvPr/>
            </p:nvSpPr>
            <p:spPr>
              <a:xfrm>
                <a:off x="8034565" y="2425175"/>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3</m:t>
                              </m:r>
                            </m:sub>
                          </m:sSub>
                        </m:e>
                      </m:d>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chemeClr val="tx1"/>
                              </a:solidFill>
                              <a:latin typeface="Cambria Math" panose="02040503050406030204" pitchFamily="18" charset="0"/>
                            </a:rPr>
                            <m:t>0</m:t>
                          </m:r>
                          <m:r>
                            <a:rPr kumimoji="1" lang="en-US" altLang="zh-CN" sz="2400" b="0" i="1" smtClean="0">
                              <a:latin typeface="Cambria Math" panose="02040503050406030204" pitchFamily="18" charset="0"/>
                            </a:rPr>
                            <m:t>,0,</m:t>
                          </m:r>
                          <m:r>
                            <a:rPr kumimoji="1" lang="en-US" altLang="zh-CN" sz="2400" b="0" i="1" smtClean="0">
                              <a:solidFill>
                                <a:srgbClr val="FF0000"/>
                              </a:solidFill>
                              <a:latin typeface="Cambria Math" panose="02040503050406030204" pitchFamily="18" charset="0"/>
                            </a:rPr>
                            <m:t>1</m:t>
                          </m:r>
                        </m:e>
                      </m:d>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chemeClr val="tx1"/>
                              </a:solidFill>
                              <a:latin typeface="Cambria Math" panose="02040503050406030204" pitchFamily="18" charset="0"/>
                            </a:rPr>
                            <m:t>0</m:t>
                          </m:r>
                          <m:r>
                            <a:rPr kumimoji="1" lang="en-US" altLang="zh-CN" sz="2400" b="0" i="1" smtClean="0">
                              <a:latin typeface="Cambria Math" panose="02040503050406030204" pitchFamily="18" charset="0"/>
                            </a:rPr>
                            <m:t>,</m:t>
                          </m:r>
                          <m:r>
                            <a:rPr kumimoji="1" lang="en-US" altLang="zh-CN" sz="2400" b="0" i="1" smtClean="0">
                              <a:solidFill>
                                <a:schemeClr val="tx1"/>
                              </a:solidFill>
                              <a:latin typeface="Cambria Math" panose="02040503050406030204" pitchFamily="18" charset="0"/>
                            </a:rPr>
                            <m:t>0</m:t>
                          </m:r>
                          <m:r>
                            <a:rPr kumimoji="1" lang="en-US" altLang="zh-CN" sz="2400" b="0" i="1" smtClean="0">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3</m:t>
                              </m:r>
                            </m:sub>
                          </m:sSub>
                        </m:e>
                      </m:d>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38DD18A1-99C8-3F41-9682-ABA37F002C83}"/>
                  </a:ext>
                </a:extLst>
              </p:cNvPr>
              <p:cNvSpPr txBox="1">
                <a:spLocks noRot="1" noChangeAspect="1" noMove="1" noResize="1" noEditPoints="1" noAdjustHandles="1" noChangeArrowheads="1" noChangeShapeType="1" noTextEdit="1"/>
              </p:cNvSpPr>
              <p:nvPr/>
            </p:nvSpPr>
            <p:spPr>
              <a:xfrm>
                <a:off x="8034565" y="2425175"/>
                <a:ext cx="1895147" cy="2215991"/>
              </a:xfrm>
              <a:prstGeom prst="rect">
                <a:avLst/>
              </a:prstGeom>
              <a:blipFill>
                <a:blip r:embed="rId6"/>
                <a:stretch>
                  <a:fillRect/>
                </a:stretch>
              </a:blipFill>
              <a:ln w="38100">
                <a:solidFill>
                  <a:schemeClr val="accent1"/>
                </a:solidFill>
              </a:ln>
            </p:spPr>
            <p:txBody>
              <a:bodyPr/>
              <a:lstStyle/>
              <a:p>
                <a:r>
                  <a:rPr lang="zh-CN" altLang="en-US">
                    <a:noFill/>
                  </a:rPr>
                  <a:t> </a:t>
                </a:r>
              </a:p>
            </p:txBody>
          </p:sp>
        </mc:Fallback>
      </mc:AlternateContent>
      <p:sp>
        <p:nvSpPr>
          <p:cNvPr id="14" name="下箭头 13">
            <a:extLst>
              <a:ext uri="{FF2B5EF4-FFF2-40B4-BE49-F238E27FC236}">
                <a16:creationId xmlns:a16="http://schemas.microsoft.com/office/drawing/2014/main" id="{8E1009AE-FC96-2E49-A60E-3FC443428126}"/>
              </a:ext>
            </a:extLst>
          </p:cNvPr>
          <p:cNvSpPr/>
          <p:nvPr/>
        </p:nvSpPr>
        <p:spPr>
          <a:xfrm>
            <a:off x="5155324" y="5002924"/>
            <a:ext cx="1881352" cy="798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99400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Solution to Secret Collection in [GP</a:t>
            </a:r>
            <a:r>
              <a:rPr kumimoji="1" lang="en-US" altLang="zh-CN" dirty="0">
                <a:ln w="19050">
                  <a:noFill/>
                </a:ln>
                <a:solidFill>
                  <a:srgbClr val="FF0000"/>
                </a:solidFill>
              </a:rPr>
              <a:t>S</a:t>
            </a:r>
            <a:r>
              <a:rPr kumimoji="1" lang="en-US" altLang="zh-CN" dirty="0">
                <a:ln w="19050">
                  <a:solidFill>
                    <a:schemeClr val="accent1"/>
                  </a:solidFill>
                </a:ln>
                <a:solidFill>
                  <a:schemeClr val="accent1">
                    <a:lumMod val="75000"/>
                  </a:schemeClr>
                </a:solidFill>
              </a:rPr>
              <a:t>21]</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47</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If secrets are stored at the same positions…</a:t>
            </a: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851FE53-40F7-CE41-ABE7-53B627A0E3D7}"/>
                  </a:ext>
                </a:extLst>
              </p:cNvPr>
              <p:cNvSpPr txBox="1"/>
              <p:nvPr/>
            </p:nvSpPr>
            <p:spPr>
              <a:xfrm>
                <a:off x="2216040" y="2425176"/>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𝑥</m:t>
                              </m:r>
                            </m:e>
                            <m:sub>
                              <m:r>
                                <a:rPr kumimoji="1" lang="en-US" altLang="zh-CN" sz="2400" b="0" i="1" smtClean="0">
                                  <a:solidFill>
                                    <a:schemeClr val="tx1"/>
                                  </a:solidFill>
                                  <a:latin typeface="Cambria Math" panose="02040503050406030204" pitchFamily="18" charset="0"/>
                                </a:rPr>
                                <m:t>3</m:t>
                              </m:r>
                            </m:sub>
                          </m:sSub>
                        </m:e>
                      </m:d>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latin typeface="Cambria Math" panose="02040503050406030204" pitchFamily="18" charset="0"/>
                            </a:rPr>
                            <m:t>,0,0</m:t>
                          </m:r>
                        </m:e>
                      </m:d>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b="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,0,0</m:t>
                          </m:r>
                        </m:e>
                      </m:d>
                    </m:oMath>
                  </m:oMathPara>
                </a14:m>
                <a:endParaRPr kumimoji="1" lang="zh-CN" altLang="en-US" sz="2400" dirty="0"/>
              </a:p>
            </p:txBody>
          </p:sp>
        </mc:Choice>
        <mc:Fallback xmlns="">
          <p:sp>
            <p:nvSpPr>
              <p:cNvPr id="4" name="文本框 3">
                <a:extLst>
                  <a:ext uri="{FF2B5EF4-FFF2-40B4-BE49-F238E27FC236}">
                    <a16:creationId xmlns:a16="http://schemas.microsoft.com/office/drawing/2014/main" id="{4851FE53-40F7-CE41-ABE7-53B627A0E3D7}"/>
                  </a:ext>
                </a:extLst>
              </p:cNvPr>
              <p:cNvSpPr txBox="1">
                <a:spLocks noRot="1" noChangeAspect="1" noMove="1" noResize="1" noEditPoints="1" noAdjustHandles="1" noChangeArrowheads="1" noChangeShapeType="1" noTextEdit="1"/>
              </p:cNvSpPr>
              <p:nvPr/>
            </p:nvSpPr>
            <p:spPr>
              <a:xfrm>
                <a:off x="2216040" y="2425176"/>
                <a:ext cx="1895147" cy="2215991"/>
              </a:xfrm>
              <a:prstGeom prst="rect">
                <a:avLst/>
              </a:prstGeom>
              <a:blipFill>
                <a:blip r:embed="rId3"/>
                <a:stretch>
                  <a:fillRect/>
                </a:stretch>
              </a:blipFill>
              <a:ln w="381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E5703564-03E4-5342-B5CB-1CE6C27C089F}"/>
                  </a:ext>
                </a:extLst>
              </p:cNvPr>
              <p:cNvSpPr txBox="1"/>
              <p:nvPr/>
            </p:nvSpPr>
            <p:spPr>
              <a:xfrm>
                <a:off x="5380900" y="5968106"/>
                <a:ext cx="14302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𝑥</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1</m:t>
                              </m:r>
                            </m:sub>
                          </m:sSub>
                        </m:e>
                      </m:d>
                    </m:oMath>
                  </m:oMathPara>
                </a14:m>
                <a:endParaRPr kumimoji="1" lang="zh-CN" altLang="en-US" sz="2400" dirty="0"/>
              </a:p>
            </p:txBody>
          </p:sp>
        </mc:Choice>
        <mc:Fallback xmlns="">
          <p:sp>
            <p:nvSpPr>
              <p:cNvPr id="56" name="文本框 55">
                <a:extLst>
                  <a:ext uri="{FF2B5EF4-FFF2-40B4-BE49-F238E27FC236}">
                    <a16:creationId xmlns:a16="http://schemas.microsoft.com/office/drawing/2014/main" id="{E5703564-03E4-5342-B5CB-1CE6C27C089F}"/>
                  </a:ext>
                </a:extLst>
              </p:cNvPr>
              <p:cNvSpPr txBox="1">
                <a:spLocks noRot="1" noChangeAspect="1" noMove="1" noResize="1" noEditPoints="1" noAdjustHandles="1" noChangeArrowheads="1" noChangeShapeType="1" noTextEdit="1"/>
              </p:cNvSpPr>
              <p:nvPr/>
            </p:nvSpPr>
            <p:spPr>
              <a:xfrm>
                <a:off x="5380900" y="5968106"/>
                <a:ext cx="1430200" cy="369332"/>
              </a:xfrm>
              <a:prstGeom prst="rect">
                <a:avLst/>
              </a:prstGeom>
              <a:blipFill>
                <a:blip r:embed="rId4"/>
                <a:stretch>
                  <a:fillRect b="-22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D46D16C-6744-214F-9633-4745ABD7A33B}"/>
                  </a:ext>
                </a:extLst>
              </p:cNvPr>
              <p:cNvSpPr txBox="1"/>
              <p:nvPr/>
            </p:nvSpPr>
            <p:spPr>
              <a:xfrm>
                <a:off x="5148426" y="2425176"/>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𝑦</m:t>
                              </m:r>
                            </m:e>
                            <m:sub>
                              <m:r>
                                <a:rPr kumimoji="1" lang="en-US" altLang="zh-CN" sz="2400" b="0" i="1" smtClean="0">
                                  <a:solidFill>
                                    <a:schemeClr val="tx1"/>
                                  </a:solidFill>
                                  <a:latin typeface="Cambria Math" panose="02040503050406030204" pitchFamily="18" charset="0"/>
                                </a:rPr>
                                <m:t>3</m:t>
                              </m:r>
                            </m:sub>
                          </m:sSub>
                        </m:e>
                      </m:d>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oMath>
                  </m:oMathPara>
                </a14:m>
                <a:endParaRPr kumimoji="1" lang="en-US" altLang="zh-CN" sz="2400" dirty="0"/>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solidFill>
                                <a:schemeClr val="tx1"/>
                              </a:solidFill>
                              <a:latin typeface="Cambria Math" panose="02040503050406030204" pitchFamily="18" charset="0"/>
                            </a:rPr>
                            <m:t>,0,0</m:t>
                          </m:r>
                        </m:e>
                      </m:d>
                    </m:oMath>
                  </m:oMathPara>
                </a14:m>
                <a:endParaRPr kumimoji="1" lang="en-US" altLang="zh-CN" sz="2400" b="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rPr>
                        <m:t>=</m:t>
                      </m:r>
                    </m:oMath>
                  </m:oMathPara>
                </a14:m>
                <a:endParaRPr kumimoji="1" lang="en-US" altLang="zh-CN" sz="2400" b="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𝑦</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,0,0</m:t>
                          </m:r>
                        </m:e>
                      </m:d>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1D46D16C-6744-214F-9633-4745ABD7A33B}"/>
                  </a:ext>
                </a:extLst>
              </p:cNvPr>
              <p:cNvSpPr txBox="1">
                <a:spLocks noRot="1" noChangeAspect="1" noMove="1" noResize="1" noEditPoints="1" noAdjustHandles="1" noChangeArrowheads="1" noChangeShapeType="1" noTextEdit="1"/>
              </p:cNvSpPr>
              <p:nvPr/>
            </p:nvSpPr>
            <p:spPr>
              <a:xfrm>
                <a:off x="5148426" y="2425176"/>
                <a:ext cx="1895147" cy="2215991"/>
              </a:xfrm>
              <a:prstGeom prst="rect">
                <a:avLst/>
              </a:prstGeom>
              <a:blipFill>
                <a:blip r:embed="rId5"/>
                <a:stretch>
                  <a:fillRect b="-1124"/>
                </a:stretch>
              </a:blipFill>
              <a:ln w="38100">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8DD18A1-99C8-3F41-9682-ABA37F002C83}"/>
                  </a:ext>
                </a:extLst>
              </p:cNvPr>
              <p:cNvSpPr txBox="1"/>
              <p:nvPr/>
            </p:nvSpPr>
            <p:spPr>
              <a:xfrm>
                <a:off x="8034565" y="2425175"/>
                <a:ext cx="1895147" cy="2215991"/>
              </a:xfrm>
              <a:prstGeom prst="rect">
                <a:avLst/>
              </a:prstGeom>
              <a:noFill/>
              <a:ln w="38100">
                <a:solidFill>
                  <a:schemeClr val="accent1"/>
                </a:solidFill>
              </a:ln>
            </p:spPr>
            <p:txBody>
              <a:bodyPr wrap="square" lIns="0" tIns="0" rIns="0" bIns="0" rtlCol="0">
                <a:spAutoFit/>
              </a:bodyPr>
              <a:lstStyle/>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2</m:t>
                              </m:r>
                            </m:sub>
                          </m:sSub>
                          <m:r>
                            <a:rPr kumimoji="1" lang="en-US" altLang="zh-CN" sz="2400" b="0" i="1" smtClean="0">
                              <a:solidFill>
                                <a:schemeClr val="tx1"/>
                              </a:solidFill>
                              <a:latin typeface="Cambria Math" panose="02040503050406030204" pitchFamily="18" charset="0"/>
                            </a:rPr>
                            <m:t>,</m:t>
                          </m:r>
                          <m:sSub>
                            <m:sSubPr>
                              <m:ctrlPr>
                                <a:rPr kumimoji="1" lang="en-US" altLang="zh-CN" sz="2400" b="0" i="1" smtClean="0">
                                  <a:solidFill>
                                    <a:schemeClr val="tx1"/>
                                  </a:solidFill>
                                  <a:latin typeface="Cambria Math" panose="02040503050406030204" pitchFamily="18" charset="0"/>
                                </a:rPr>
                              </m:ctrlPr>
                            </m:sSubPr>
                            <m:e>
                              <m:r>
                                <a:rPr kumimoji="1" lang="en-US" altLang="zh-CN" sz="2400" b="0" i="1" smtClean="0">
                                  <a:solidFill>
                                    <a:schemeClr val="tx1"/>
                                  </a:solidFill>
                                  <a:latin typeface="Cambria Math" panose="02040503050406030204" pitchFamily="18" charset="0"/>
                                </a:rPr>
                                <m:t>𝑧</m:t>
                              </m:r>
                            </m:e>
                            <m:sub>
                              <m:r>
                                <a:rPr kumimoji="1" lang="en-US" altLang="zh-CN" sz="2400" b="0" i="1" smtClean="0">
                                  <a:solidFill>
                                    <a:schemeClr val="tx1"/>
                                  </a:solidFill>
                                  <a:latin typeface="Cambria Math" panose="02040503050406030204" pitchFamily="18" charset="0"/>
                                </a:rPr>
                                <m:t>3</m:t>
                              </m:r>
                            </m:sub>
                          </m:sSub>
                        </m:e>
                      </m:d>
                    </m:oMath>
                  </m:oMathPara>
                </a14:m>
                <a:endParaRPr kumimoji="1" lang="en-US" altLang="zh-CN" sz="240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rPr>
                        <m:t>∗</m:t>
                      </m:r>
                    </m:oMath>
                  </m:oMathPara>
                </a14:m>
                <a:endParaRPr kumimoji="1" lang="en-US" altLang="zh-CN" sz="240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1</m:t>
                          </m:r>
                          <m:r>
                            <a:rPr kumimoji="1" lang="en-US" altLang="zh-CN" sz="2400" b="0" i="1" smtClean="0">
                              <a:solidFill>
                                <a:schemeClr val="tx1"/>
                              </a:solidFill>
                              <a:latin typeface="Cambria Math" panose="02040503050406030204" pitchFamily="18" charset="0"/>
                            </a:rPr>
                            <m:t>,0,0</m:t>
                          </m:r>
                        </m:e>
                      </m:d>
                    </m:oMath>
                  </m:oMathPara>
                </a14:m>
                <a:endParaRPr kumimoji="1" lang="en-US" altLang="zh-CN" sz="2400" b="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rPr>
                        <m:t>=</m:t>
                      </m:r>
                    </m:oMath>
                  </m:oMathPara>
                </a14:m>
                <a:endParaRPr kumimoji="1" lang="en-US" altLang="zh-CN" sz="2400" b="0" dirty="0">
                  <a:solidFill>
                    <a:schemeClr val="tx1"/>
                  </a:solidFill>
                </a:endParaRPr>
              </a:p>
              <a:p>
                <a:pPr>
                  <a:lnSpc>
                    <a:spcPct val="120000"/>
                  </a:lnSpc>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𝑧</m:t>
                              </m:r>
                            </m:e>
                            <m:sub>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chemeClr val="tx1"/>
                              </a:solidFill>
                              <a:latin typeface="Cambria Math" panose="02040503050406030204" pitchFamily="18" charset="0"/>
                            </a:rPr>
                            <m:t>,0,0</m:t>
                          </m:r>
                        </m:e>
                      </m:d>
                    </m:oMath>
                  </m:oMathPara>
                </a14:m>
                <a:endParaRPr kumimoji="1" lang="zh-CN" altLang="en-US" sz="2400" dirty="0">
                  <a:solidFill>
                    <a:schemeClr val="tx1"/>
                  </a:solidFill>
                </a:endParaRPr>
              </a:p>
            </p:txBody>
          </p:sp>
        </mc:Choice>
        <mc:Fallback xmlns="">
          <p:sp>
            <p:nvSpPr>
              <p:cNvPr id="13" name="文本框 12">
                <a:extLst>
                  <a:ext uri="{FF2B5EF4-FFF2-40B4-BE49-F238E27FC236}">
                    <a16:creationId xmlns:a16="http://schemas.microsoft.com/office/drawing/2014/main" id="{38DD18A1-99C8-3F41-9682-ABA37F002C83}"/>
                  </a:ext>
                </a:extLst>
              </p:cNvPr>
              <p:cNvSpPr txBox="1">
                <a:spLocks noRot="1" noChangeAspect="1" noMove="1" noResize="1" noEditPoints="1" noAdjustHandles="1" noChangeArrowheads="1" noChangeShapeType="1" noTextEdit="1"/>
              </p:cNvSpPr>
              <p:nvPr/>
            </p:nvSpPr>
            <p:spPr>
              <a:xfrm>
                <a:off x="8034565" y="2425175"/>
                <a:ext cx="1895147" cy="2215991"/>
              </a:xfrm>
              <a:prstGeom prst="rect">
                <a:avLst/>
              </a:prstGeom>
              <a:blipFill>
                <a:blip r:embed="rId6"/>
                <a:stretch>
                  <a:fillRect/>
                </a:stretch>
              </a:blipFill>
              <a:ln w="38100">
                <a:solidFill>
                  <a:schemeClr val="accent1"/>
                </a:solidFill>
              </a:ln>
            </p:spPr>
            <p:txBody>
              <a:bodyPr/>
              <a:lstStyle/>
              <a:p>
                <a:r>
                  <a:rPr lang="zh-CN" altLang="en-US">
                    <a:noFill/>
                  </a:rPr>
                  <a:t> </a:t>
                </a:r>
              </a:p>
            </p:txBody>
          </p:sp>
        </mc:Fallback>
      </mc:AlternateContent>
      <p:sp>
        <p:nvSpPr>
          <p:cNvPr id="14" name="下箭头 13">
            <a:extLst>
              <a:ext uri="{FF2B5EF4-FFF2-40B4-BE49-F238E27FC236}">
                <a16:creationId xmlns:a16="http://schemas.microsoft.com/office/drawing/2014/main" id="{8E1009AE-FC96-2E49-A60E-3FC443428126}"/>
              </a:ext>
            </a:extLst>
          </p:cNvPr>
          <p:cNvSpPr/>
          <p:nvPr/>
        </p:nvSpPr>
        <p:spPr>
          <a:xfrm>
            <a:off x="5155324" y="5002924"/>
            <a:ext cx="1881352" cy="798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乘 2">
            <a:extLst>
              <a:ext uri="{FF2B5EF4-FFF2-40B4-BE49-F238E27FC236}">
                <a16:creationId xmlns:a16="http://schemas.microsoft.com/office/drawing/2014/main" id="{E516F1BC-4D29-7E41-B158-5DDD9ACE3A77}"/>
              </a:ext>
            </a:extLst>
          </p:cNvPr>
          <p:cNvSpPr/>
          <p:nvPr/>
        </p:nvSpPr>
        <p:spPr>
          <a:xfrm>
            <a:off x="5380900" y="4641166"/>
            <a:ext cx="1430200" cy="1430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327737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Starting Point</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48</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Sparsely Packed Shamir </a:t>
            </a:r>
            <a:r>
              <a:rPr kumimoji="1" lang="en-US" altLang="zh-CN" sz="2400" dirty="0" err="1">
                <a:latin typeface="Arial" panose="020B0604020202020204" pitchFamily="34" charset="0"/>
                <a:cs typeface="Arial" panose="020B0604020202020204" pitchFamily="34" charset="0"/>
              </a:rPr>
              <a:t>Sharings</a:t>
            </a:r>
            <a:endParaRPr kumimoji="1" lang="en-US" altLang="zh-CN" sz="2400" dirty="0">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956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Packed</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Shamir Secret</a:t>
            </a:r>
            <a:r>
              <a:rPr kumimoji="1" lang="zh-CN" altLang="en-US" dirty="0">
                <a:ln w="19050">
                  <a:solidFill>
                    <a:schemeClr val="accent1"/>
                  </a:solidFill>
                </a:ln>
                <a:solidFill>
                  <a:schemeClr val="accent1">
                    <a:lumMod val="75000"/>
                  </a:schemeClr>
                </a:solidFill>
              </a:rPr>
              <a:t> </a:t>
            </a:r>
            <a:r>
              <a:rPr kumimoji="1" lang="en-US" altLang="zh-CN" dirty="0">
                <a:ln w="19050">
                  <a:solidFill>
                    <a:schemeClr val="accent1"/>
                  </a:solidFill>
                </a:ln>
                <a:solidFill>
                  <a:schemeClr val="accent1">
                    <a:lumMod val="75000"/>
                  </a:schemeClr>
                </a:solidFill>
              </a:rPr>
              <a:t>Sharing</a:t>
            </a:r>
            <a:endParaRPr kumimoji="1" lang="zh-CN" altLang="en-US" dirty="0">
              <a:ln w="19050">
                <a:solidFill>
                  <a:schemeClr val="accent1"/>
                </a:solidFill>
              </a:ln>
              <a:solidFill>
                <a:schemeClr val="accent1">
                  <a:lumMod val="75000"/>
                </a:schemeClr>
              </a:solidFill>
            </a:endParaRPr>
          </a:p>
        </p:txBody>
      </p:sp>
      <p:pic>
        <p:nvPicPr>
          <p:cNvPr id="6" name="Picture 5">
            <a:extLst>
              <a:ext uri="{FF2B5EF4-FFF2-40B4-BE49-F238E27FC236}">
                <a16:creationId xmlns:a16="http://schemas.microsoft.com/office/drawing/2014/main" id="{517447B1-5DB6-D04B-9F96-A67EBEFF28C1}"/>
              </a:ext>
            </a:extLst>
          </p:cNvPr>
          <p:cNvPicPr>
            <a:picLocks noChangeAspect="1"/>
          </p:cNvPicPr>
          <p:nvPr/>
        </p:nvPicPr>
        <p:blipFill>
          <a:blip r:embed="rId3"/>
          <a:stretch>
            <a:fillRect/>
          </a:stretch>
        </p:blipFill>
        <p:spPr>
          <a:xfrm>
            <a:off x="1723574" y="2094465"/>
            <a:ext cx="1673972" cy="134440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07DA96-910F-1345-9808-9D9740EF399E}"/>
                  </a:ext>
                </a:extLst>
              </p:cNvPr>
              <p:cNvSpPr txBox="1"/>
              <p:nvPr/>
            </p:nvSpPr>
            <p:spPr>
              <a:xfrm>
                <a:off x="239607" y="2420116"/>
                <a:ext cx="1346972" cy="646331"/>
              </a:xfrm>
              <a:prstGeom prst="rect">
                <a:avLst/>
              </a:prstGeom>
              <a:noFill/>
            </p:spPr>
            <p:txBody>
              <a:bodyPr wrap="none" rtlCol="0">
                <a:spAutoFit/>
              </a:bodyPr>
              <a:lstStyle/>
              <a:p>
                <a:pPr algn="ctr"/>
                <a:r>
                  <a:rPr lang="en-US" altLang="zh-CN" dirty="0"/>
                  <a:t>Secrets:</a:t>
                </a:r>
                <a:r>
                  <a:rPr lang="zh-CN" altLang="en-US" dirty="0"/>
                  <a:t> </a:t>
                </a:r>
                <a:endParaRPr lang="en-US" altLang="zh-CN" b="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1</m:t>
                          </m:r>
                        </m:sub>
                      </m:sSub>
                      <m:r>
                        <a:rPr lang="en-US" altLang="zh-CN" b="0" i="1" smtClean="0">
                          <a:solidFill>
                            <a:srgbClr val="FF0000"/>
                          </a:solidFill>
                          <a:latin typeface="Cambria Math" panose="02040503050406030204" pitchFamily="18" charset="0"/>
                        </a:rPr>
                        <m:t>,</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𝑠</m:t>
                          </m:r>
                        </m:e>
                        <m:sub>
                          <m:r>
                            <a:rPr lang="en-US" altLang="zh-CN" b="0" i="1" smtClean="0">
                              <a:solidFill>
                                <a:srgbClr val="FF0000"/>
                              </a:solidFill>
                              <a:latin typeface="Cambria Math" panose="02040503050406030204" pitchFamily="18" charset="0"/>
                            </a:rPr>
                            <m:t>𝑘</m:t>
                          </m:r>
                        </m:sub>
                      </m:sSub>
                    </m:oMath>
                  </m:oMathPara>
                </a14:m>
                <a:endParaRPr lang="en-US" dirty="0"/>
              </a:p>
            </p:txBody>
          </p:sp>
        </mc:Choice>
        <mc:Fallback xmlns="">
          <p:sp>
            <p:nvSpPr>
              <p:cNvPr id="5" name="TextBox 4">
                <a:extLst>
                  <a:ext uri="{FF2B5EF4-FFF2-40B4-BE49-F238E27FC236}">
                    <a16:creationId xmlns:a16="http://schemas.microsoft.com/office/drawing/2014/main" id="{E107DA96-910F-1345-9808-9D9740EF399E}"/>
                  </a:ext>
                </a:extLst>
              </p:cNvPr>
              <p:cNvSpPr txBox="1">
                <a:spLocks noRot="1" noChangeAspect="1" noMove="1" noResize="1" noEditPoints="1" noAdjustHandles="1" noChangeArrowheads="1" noChangeShapeType="1" noTextEdit="1"/>
              </p:cNvSpPr>
              <p:nvPr/>
            </p:nvSpPr>
            <p:spPr>
              <a:xfrm>
                <a:off x="239607" y="2420116"/>
                <a:ext cx="1346972" cy="646331"/>
              </a:xfrm>
              <a:prstGeom prst="rect">
                <a:avLst/>
              </a:prstGeom>
              <a:blipFill>
                <a:blip r:embed="rId4"/>
                <a:stretch>
                  <a:fillRect t="-5882"/>
                </a:stretch>
              </a:blipFill>
            </p:spPr>
            <p:txBody>
              <a:bodyPr/>
              <a:lstStyle/>
              <a:p>
                <a:r>
                  <a:rPr lang="en-US">
                    <a:noFill/>
                  </a:rPr>
                  <a:t> </a:t>
                </a:r>
              </a:p>
            </p:txBody>
          </p:sp>
        </mc:Fallback>
      </mc:AlternateContent>
      <p:sp>
        <p:nvSpPr>
          <p:cNvPr id="65" name="Slide Number Placeholder 3">
            <a:extLst>
              <a:ext uri="{FF2B5EF4-FFF2-40B4-BE49-F238E27FC236}">
                <a16:creationId xmlns:a16="http://schemas.microsoft.com/office/drawing/2014/main" id="{961CAE89-D671-3D45-ACAD-3AAD45F5E0CD}"/>
              </a:ext>
            </a:extLst>
          </p:cNvPr>
          <p:cNvSpPr>
            <a:spLocks noGrp="1"/>
          </p:cNvSpPr>
          <p:nvPr>
            <p:ph type="sldNum" sz="quarter" idx="12"/>
          </p:nvPr>
        </p:nvSpPr>
        <p:spPr>
          <a:xfrm>
            <a:off x="8559338" y="6219190"/>
            <a:ext cx="2743200" cy="365125"/>
          </a:xfrm>
        </p:spPr>
        <p:txBody>
          <a:bodyPr/>
          <a:lstStyle/>
          <a:p>
            <a:fld id="{D9B9D454-0FF7-4944-B386-DFCC60EB3547}" type="slidenum">
              <a:rPr kumimoji="1" lang="zh-CN" altLang="en-US" smtClean="0"/>
              <a:t>49</a:t>
            </a:fld>
            <a:endParaRPr kumimoji="1" lang="zh-CN" altLang="en-US" dirty="0"/>
          </a:p>
        </p:txBody>
      </p:sp>
      <p:sp>
        <p:nvSpPr>
          <p:cNvPr id="32" name="Right Brace 31">
            <a:extLst>
              <a:ext uri="{FF2B5EF4-FFF2-40B4-BE49-F238E27FC236}">
                <a16:creationId xmlns:a16="http://schemas.microsoft.com/office/drawing/2014/main" id="{B02C18F8-3D57-C34A-BC00-F7CAA8263893}"/>
              </a:ext>
            </a:extLst>
          </p:cNvPr>
          <p:cNvSpPr/>
          <p:nvPr/>
        </p:nvSpPr>
        <p:spPr>
          <a:xfrm rot="5400000">
            <a:off x="9229188" y="3698726"/>
            <a:ext cx="517161" cy="3700734"/>
          </a:xfrm>
          <a:prstGeom prst="rightBrace">
            <a:avLst>
              <a:gd name="adj1" fmla="val 20291"/>
              <a:gd name="adj2" fmla="val 50000"/>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B533A0B6-0377-F04A-A380-C36E19FD7032}"/>
              </a:ext>
            </a:extLst>
          </p:cNvPr>
          <p:cNvSpPr txBox="1"/>
          <p:nvPr/>
        </p:nvSpPr>
        <p:spPr>
          <a:xfrm>
            <a:off x="8989073" y="5793079"/>
            <a:ext cx="997389" cy="400110"/>
          </a:xfrm>
          <a:prstGeom prst="rect">
            <a:avLst/>
          </a:prstGeom>
          <a:noFill/>
        </p:spPr>
        <p:txBody>
          <a:bodyPr wrap="none" rtlCol="0">
            <a:spAutoFit/>
          </a:bodyPr>
          <a:lstStyle/>
          <a:p>
            <a:r>
              <a:rPr lang="en-US" altLang="zh-CN" sz="2000" dirty="0"/>
              <a:t>Shares</a:t>
            </a:r>
            <a:endParaRPr lang="en-US" sz="2000" dirty="0"/>
          </a:p>
        </p:txBody>
      </p:sp>
      <p:graphicFrame>
        <p:nvGraphicFramePr>
          <p:cNvPr id="36" name="Table 35">
            <a:extLst>
              <a:ext uri="{FF2B5EF4-FFF2-40B4-BE49-F238E27FC236}">
                <a16:creationId xmlns:a16="http://schemas.microsoft.com/office/drawing/2014/main" id="{B1724499-ED64-7645-B32A-8F199109E8E3}"/>
              </a:ext>
            </a:extLst>
          </p:cNvPr>
          <p:cNvGraphicFramePr>
            <a:graphicFrameLocks noGrp="1"/>
          </p:cNvGraphicFramePr>
          <p:nvPr/>
        </p:nvGraphicFramePr>
        <p:xfrm>
          <a:off x="5369211" y="2335745"/>
          <a:ext cx="6517841" cy="2485992"/>
        </p:xfrm>
        <a:graphic>
          <a:graphicData uri="http://schemas.openxmlformats.org/drawingml/2006/table">
            <a:tbl>
              <a:tblPr firstRow="1" bandRow="1">
                <a:tableStyleId>{5C22544A-7EE6-4342-B048-85BDC9FD1C3A}</a:tableStyleId>
              </a:tblPr>
              <a:tblGrid>
                <a:gridCol w="592531">
                  <a:extLst>
                    <a:ext uri="{9D8B030D-6E8A-4147-A177-3AD203B41FA5}">
                      <a16:colId xmlns:a16="http://schemas.microsoft.com/office/drawing/2014/main" val="4002330086"/>
                    </a:ext>
                  </a:extLst>
                </a:gridCol>
                <a:gridCol w="592531">
                  <a:extLst>
                    <a:ext uri="{9D8B030D-6E8A-4147-A177-3AD203B41FA5}">
                      <a16:colId xmlns:a16="http://schemas.microsoft.com/office/drawing/2014/main" val="3865107299"/>
                    </a:ext>
                  </a:extLst>
                </a:gridCol>
                <a:gridCol w="592531">
                  <a:extLst>
                    <a:ext uri="{9D8B030D-6E8A-4147-A177-3AD203B41FA5}">
                      <a16:colId xmlns:a16="http://schemas.microsoft.com/office/drawing/2014/main" val="3712301761"/>
                    </a:ext>
                  </a:extLst>
                </a:gridCol>
                <a:gridCol w="592531">
                  <a:extLst>
                    <a:ext uri="{9D8B030D-6E8A-4147-A177-3AD203B41FA5}">
                      <a16:colId xmlns:a16="http://schemas.microsoft.com/office/drawing/2014/main" val="1270494185"/>
                    </a:ext>
                  </a:extLst>
                </a:gridCol>
                <a:gridCol w="592531">
                  <a:extLst>
                    <a:ext uri="{9D8B030D-6E8A-4147-A177-3AD203B41FA5}">
                      <a16:colId xmlns:a16="http://schemas.microsoft.com/office/drawing/2014/main" val="960605672"/>
                    </a:ext>
                  </a:extLst>
                </a:gridCol>
                <a:gridCol w="592531">
                  <a:extLst>
                    <a:ext uri="{9D8B030D-6E8A-4147-A177-3AD203B41FA5}">
                      <a16:colId xmlns:a16="http://schemas.microsoft.com/office/drawing/2014/main" val="1932903536"/>
                    </a:ext>
                  </a:extLst>
                </a:gridCol>
                <a:gridCol w="592531">
                  <a:extLst>
                    <a:ext uri="{9D8B030D-6E8A-4147-A177-3AD203B41FA5}">
                      <a16:colId xmlns:a16="http://schemas.microsoft.com/office/drawing/2014/main" val="1694119432"/>
                    </a:ext>
                  </a:extLst>
                </a:gridCol>
                <a:gridCol w="592531">
                  <a:extLst>
                    <a:ext uri="{9D8B030D-6E8A-4147-A177-3AD203B41FA5}">
                      <a16:colId xmlns:a16="http://schemas.microsoft.com/office/drawing/2014/main" val="2245813355"/>
                    </a:ext>
                  </a:extLst>
                </a:gridCol>
                <a:gridCol w="592531">
                  <a:extLst>
                    <a:ext uri="{9D8B030D-6E8A-4147-A177-3AD203B41FA5}">
                      <a16:colId xmlns:a16="http://schemas.microsoft.com/office/drawing/2014/main" val="4213367449"/>
                    </a:ext>
                  </a:extLst>
                </a:gridCol>
                <a:gridCol w="592531">
                  <a:extLst>
                    <a:ext uri="{9D8B030D-6E8A-4147-A177-3AD203B41FA5}">
                      <a16:colId xmlns:a16="http://schemas.microsoft.com/office/drawing/2014/main" val="3839865071"/>
                    </a:ext>
                  </a:extLst>
                </a:gridCol>
                <a:gridCol w="592531">
                  <a:extLst>
                    <a:ext uri="{9D8B030D-6E8A-4147-A177-3AD203B41FA5}">
                      <a16:colId xmlns:a16="http://schemas.microsoft.com/office/drawing/2014/main" val="15346677"/>
                    </a:ext>
                  </a:extLst>
                </a:gridCol>
              </a:tblGrid>
              <a:tr h="2364072">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12700" cmpd="sng">
                      <a:noFill/>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B w="57150" cap="flat" cmpd="sng" algn="ctr">
                      <a:solidFill>
                        <a:schemeClr val="tx1"/>
                      </a:solidFill>
                      <a:prstDash val="solid"/>
                      <a:round/>
                      <a:headEnd type="none" w="med" len="med"/>
                      <a:tailEnd type="none" w="med" len="med"/>
                    </a:lnB>
                    <a:noFill/>
                  </a:tcPr>
                </a:tc>
                <a:tc>
                  <a:txBody>
                    <a:bodyPr/>
                    <a:lstStyle/>
                    <a:p>
                      <a:endParaRPr lang="en-US" dirty="0"/>
                    </a:p>
                  </a:txBody>
                  <a:tcPr>
                    <a:lnL w="57150" cap="flat" cmpd="sng" algn="ctr">
                      <a:noFill/>
                      <a:prstDash val="solid"/>
                      <a:round/>
                      <a:headEnd type="none" w="med" len="med"/>
                      <a:tailEnd type="none" w="med" len="med"/>
                    </a:lnL>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516946"/>
                  </a:ext>
                </a:extLst>
              </a:tr>
              <a:tr h="0">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571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dirty="0"/>
                    </a:p>
                  </a:txBody>
                  <a:tcPr>
                    <a:lnL w="28575"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827366"/>
                  </a:ext>
                </a:extLst>
              </a:tr>
            </a:tbl>
          </a:graphicData>
        </a:graphic>
      </p:graphicFrame>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AC70AF-2B5F-B84C-9F75-5943AD776A64}"/>
                  </a:ext>
                </a:extLst>
              </p:cNvPr>
              <p:cNvSpPr txBox="1"/>
              <p:nvPr/>
            </p:nvSpPr>
            <p:spPr>
              <a:xfrm>
                <a:off x="7521763"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i="1" dirty="0" smtClean="0">
                              <a:latin typeface="Cambria Math" panose="02040503050406030204" pitchFamily="18" charset="0"/>
                            </a:rPr>
                            <m:t>1</m:t>
                          </m:r>
                        </m:sub>
                      </m:sSub>
                    </m:oMath>
                  </m:oMathPara>
                </a14:m>
                <a:endParaRPr lang="en-US" dirty="0"/>
              </a:p>
            </p:txBody>
          </p:sp>
        </mc:Choice>
        <mc:Fallback xmlns="">
          <p:sp>
            <p:nvSpPr>
              <p:cNvPr id="37" name="TextBox 36">
                <a:extLst>
                  <a:ext uri="{FF2B5EF4-FFF2-40B4-BE49-F238E27FC236}">
                    <a16:creationId xmlns:a16="http://schemas.microsoft.com/office/drawing/2014/main" id="{69AC70AF-2B5F-B84C-9F75-5943AD776A64}"/>
                  </a:ext>
                </a:extLst>
              </p:cNvPr>
              <p:cNvSpPr txBox="1">
                <a:spLocks noRot="1" noChangeAspect="1" noMove="1" noResize="1" noEditPoints="1" noAdjustHandles="1" noChangeArrowheads="1" noChangeShapeType="1" noTextEdit="1"/>
              </p:cNvSpPr>
              <p:nvPr/>
            </p:nvSpPr>
            <p:spPr>
              <a:xfrm>
                <a:off x="7521763" y="4771390"/>
                <a:ext cx="50008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918CEE2-DCA3-364F-8D49-72D6F8FFBBA2}"/>
                  </a:ext>
                </a:extLst>
              </p:cNvPr>
              <p:cNvSpPr txBox="1"/>
              <p:nvPr/>
            </p:nvSpPr>
            <p:spPr>
              <a:xfrm>
                <a:off x="11077198" y="476988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7</m:t>
                          </m:r>
                        </m:sub>
                      </m:sSub>
                    </m:oMath>
                  </m:oMathPara>
                </a14:m>
                <a:endParaRPr lang="en-US" dirty="0"/>
              </a:p>
            </p:txBody>
          </p:sp>
        </mc:Choice>
        <mc:Fallback xmlns="">
          <p:sp>
            <p:nvSpPr>
              <p:cNvPr id="38" name="TextBox 37">
                <a:extLst>
                  <a:ext uri="{FF2B5EF4-FFF2-40B4-BE49-F238E27FC236}">
                    <a16:creationId xmlns:a16="http://schemas.microsoft.com/office/drawing/2014/main" id="{B918CEE2-DCA3-364F-8D49-72D6F8FFBBA2}"/>
                  </a:ext>
                </a:extLst>
              </p:cNvPr>
              <p:cNvSpPr txBox="1">
                <a:spLocks noRot="1" noChangeAspect="1" noMove="1" noResize="1" noEditPoints="1" noAdjustHandles="1" noChangeArrowheads="1" noChangeShapeType="1" noTextEdit="1"/>
              </p:cNvSpPr>
              <p:nvPr/>
            </p:nvSpPr>
            <p:spPr>
              <a:xfrm>
                <a:off x="11077198" y="4769880"/>
                <a:ext cx="50008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64AA007-E30F-C044-8405-C3BAB10E603D}"/>
                  </a:ext>
                </a:extLst>
              </p:cNvPr>
              <p:cNvSpPr txBox="1"/>
              <p:nvPr/>
            </p:nvSpPr>
            <p:spPr>
              <a:xfrm>
                <a:off x="8118828"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2</m:t>
                          </m:r>
                        </m:sub>
                      </m:sSub>
                    </m:oMath>
                  </m:oMathPara>
                </a14:m>
                <a:endParaRPr lang="en-US" dirty="0"/>
              </a:p>
            </p:txBody>
          </p:sp>
        </mc:Choice>
        <mc:Fallback xmlns="">
          <p:sp>
            <p:nvSpPr>
              <p:cNvPr id="39" name="TextBox 38">
                <a:extLst>
                  <a:ext uri="{FF2B5EF4-FFF2-40B4-BE49-F238E27FC236}">
                    <a16:creationId xmlns:a16="http://schemas.microsoft.com/office/drawing/2014/main" id="{664AA007-E30F-C044-8405-C3BAB10E603D}"/>
                  </a:ext>
                </a:extLst>
              </p:cNvPr>
              <p:cNvSpPr txBox="1">
                <a:spLocks noRot="1" noChangeAspect="1" noMove="1" noResize="1" noEditPoints="1" noAdjustHandles="1" noChangeArrowheads="1" noChangeShapeType="1" noTextEdit="1"/>
              </p:cNvSpPr>
              <p:nvPr/>
            </p:nvSpPr>
            <p:spPr>
              <a:xfrm>
                <a:off x="8118828" y="4771390"/>
                <a:ext cx="50008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A82F1E7-C6BE-0C40-89C9-901145DC3444}"/>
                  </a:ext>
                </a:extLst>
              </p:cNvPr>
              <p:cNvSpPr txBox="1"/>
              <p:nvPr/>
            </p:nvSpPr>
            <p:spPr>
              <a:xfrm>
                <a:off x="8707731"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3</m:t>
                          </m:r>
                        </m:sub>
                      </m:sSub>
                    </m:oMath>
                  </m:oMathPara>
                </a14:m>
                <a:endParaRPr lang="en-US" dirty="0"/>
              </a:p>
            </p:txBody>
          </p:sp>
        </mc:Choice>
        <mc:Fallback xmlns="">
          <p:sp>
            <p:nvSpPr>
              <p:cNvPr id="40" name="TextBox 39">
                <a:extLst>
                  <a:ext uri="{FF2B5EF4-FFF2-40B4-BE49-F238E27FC236}">
                    <a16:creationId xmlns:a16="http://schemas.microsoft.com/office/drawing/2014/main" id="{4A82F1E7-C6BE-0C40-89C9-901145DC3444}"/>
                  </a:ext>
                </a:extLst>
              </p:cNvPr>
              <p:cNvSpPr txBox="1">
                <a:spLocks noRot="1" noChangeAspect="1" noMove="1" noResize="1" noEditPoints="1" noAdjustHandles="1" noChangeArrowheads="1" noChangeShapeType="1" noTextEdit="1"/>
              </p:cNvSpPr>
              <p:nvPr/>
            </p:nvSpPr>
            <p:spPr>
              <a:xfrm>
                <a:off x="8707731" y="4771390"/>
                <a:ext cx="500082"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808B027-840B-564C-8FE9-007728006520}"/>
                  </a:ext>
                </a:extLst>
              </p:cNvPr>
              <p:cNvSpPr txBox="1"/>
              <p:nvPr/>
            </p:nvSpPr>
            <p:spPr>
              <a:xfrm>
                <a:off x="9310489" y="477139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4</m:t>
                          </m:r>
                        </m:sub>
                      </m:sSub>
                    </m:oMath>
                  </m:oMathPara>
                </a14:m>
                <a:endParaRPr lang="en-US" dirty="0"/>
              </a:p>
            </p:txBody>
          </p:sp>
        </mc:Choice>
        <mc:Fallback xmlns="">
          <p:sp>
            <p:nvSpPr>
              <p:cNvPr id="41" name="TextBox 40">
                <a:extLst>
                  <a:ext uri="{FF2B5EF4-FFF2-40B4-BE49-F238E27FC236}">
                    <a16:creationId xmlns:a16="http://schemas.microsoft.com/office/drawing/2014/main" id="{C808B027-840B-564C-8FE9-007728006520}"/>
                  </a:ext>
                </a:extLst>
              </p:cNvPr>
              <p:cNvSpPr txBox="1">
                <a:spLocks noRot="1" noChangeAspect="1" noMove="1" noResize="1" noEditPoints="1" noAdjustHandles="1" noChangeArrowheads="1" noChangeShapeType="1" noTextEdit="1"/>
              </p:cNvSpPr>
              <p:nvPr/>
            </p:nvSpPr>
            <p:spPr>
              <a:xfrm>
                <a:off x="9310489" y="4771390"/>
                <a:ext cx="500082"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D097C62-191E-6A46-BBB9-A06C40ABF41B}"/>
                  </a:ext>
                </a:extLst>
              </p:cNvPr>
              <p:cNvSpPr txBox="1"/>
              <p:nvPr/>
            </p:nvSpPr>
            <p:spPr>
              <a:xfrm>
                <a:off x="9885537" y="4772415"/>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5</m:t>
                          </m:r>
                        </m:sub>
                      </m:sSub>
                    </m:oMath>
                  </m:oMathPara>
                </a14:m>
                <a:endParaRPr lang="en-US" dirty="0"/>
              </a:p>
            </p:txBody>
          </p:sp>
        </mc:Choice>
        <mc:Fallback xmlns="">
          <p:sp>
            <p:nvSpPr>
              <p:cNvPr id="42" name="TextBox 41">
                <a:extLst>
                  <a:ext uri="{FF2B5EF4-FFF2-40B4-BE49-F238E27FC236}">
                    <a16:creationId xmlns:a16="http://schemas.microsoft.com/office/drawing/2014/main" id="{AD097C62-191E-6A46-BBB9-A06C40ABF41B}"/>
                  </a:ext>
                </a:extLst>
              </p:cNvPr>
              <p:cNvSpPr txBox="1">
                <a:spLocks noRot="1" noChangeAspect="1" noMove="1" noResize="1" noEditPoints="1" noAdjustHandles="1" noChangeArrowheads="1" noChangeShapeType="1" noTextEdit="1"/>
              </p:cNvSpPr>
              <p:nvPr/>
            </p:nvSpPr>
            <p:spPr>
              <a:xfrm>
                <a:off x="9885537" y="4772415"/>
                <a:ext cx="500082"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7B0240C-F1A9-C342-B05E-FB4833810FA3}"/>
                  </a:ext>
                </a:extLst>
              </p:cNvPr>
              <p:cNvSpPr txBox="1"/>
              <p:nvPr/>
            </p:nvSpPr>
            <p:spPr>
              <a:xfrm>
                <a:off x="10480133" y="4769880"/>
                <a:ext cx="5000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i="1" dirty="0" smtClean="0">
                              <a:latin typeface="Cambria Math" panose="02040503050406030204" pitchFamily="18" charset="0"/>
                            </a:rPr>
                            <m:t>P</m:t>
                          </m:r>
                        </m:e>
                        <m:sub>
                          <m:r>
                            <a:rPr lang="en-US" altLang="zh-CN" b="0" i="1" dirty="0" smtClean="0">
                              <a:latin typeface="Cambria Math" panose="02040503050406030204" pitchFamily="18" charset="0"/>
                            </a:rPr>
                            <m:t>6</m:t>
                          </m:r>
                        </m:sub>
                      </m:sSub>
                    </m:oMath>
                  </m:oMathPara>
                </a14:m>
                <a:endParaRPr lang="en-US" dirty="0"/>
              </a:p>
            </p:txBody>
          </p:sp>
        </mc:Choice>
        <mc:Fallback xmlns="">
          <p:sp>
            <p:nvSpPr>
              <p:cNvPr id="43" name="TextBox 42">
                <a:extLst>
                  <a:ext uri="{FF2B5EF4-FFF2-40B4-BE49-F238E27FC236}">
                    <a16:creationId xmlns:a16="http://schemas.microsoft.com/office/drawing/2014/main" id="{77B0240C-F1A9-C342-B05E-FB4833810FA3}"/>
                  </a:ext>
                </a:extLst>
              </p:cNvPr>
              <p:cNvSpPr txBox="1">
                <a:spLocks noRot="1" noChangeAspect="1" noMove="1" noResize="1" noEditPoints="1" noAdjustHandles="1" noChangeArrowheads="1" noChangeShapeType="1" noTextEdit="1"/>
              </p:cNvSpPr>
              <p:nvPr/>
            </p:nvSpPr>
            <p:spPr>
              <a:xfrm>
                <a:off x="10480133" y="4769880"/>
                <a:ext cx="500082" cy="369332"/>
              </a:xfrm>
              <a:prstGeom prst="rect">
                <a:avLst/>
              </a:prstGeom>
              <a:blipFill>
                <a:blip r:embed="rId13"/>
                <a:stretch>
                  <a:fillRect/>
                </a:stretch>
              </a:blipFill>
            </p:spPr>
            <p:txBody>
              <a:bodyPr/>
              <a:lstStyle/>
              <a:p>
                <a:r>
                  <a:rPr lang="en-US">
                    <a:noFill/>
                  </a:rPr>
                  <a:t> </a:t>
                </a:r>
              </a:p>
            </p:txBody>
          </p:sp>
        </mc:Fallback>
      </mc:AlternateContent>
      <p:sp>
        <p:nvSpPr>
          <p:cNvPr id="44" name="Freeform 43">
            <a:extLst>
              <a:ext uri="{FF2B5EF4-FFF2-40B4-BE49-F238E27FC236}">
                <a16:creationId xmlns:a16="http://schemas.microsoft.com/office/drawing/2014/main" id="{318D88EC-81C9-DA4B-94A4-1B5386E6EE84}"/>
              </a:ext>
            </a:extLst>
          </p:cNvPr>
          <p:cNvSpPr/>
          <p:nvPr/>
        </p:nvSpPr>
        <p:spPr>
          <a:xfrm>
            <a:off x="5369210" y="2922254"/>
            <a:ext cx="6517841" cy="1191542"/>
          </a:xfrm>
          <a:custGeom>
            <a:avLst/>
            <a:gdLst>
              <a:gd name="connsiteX0" fmla="*/ 0 w 4775200"/>
              <a:gd name="connsiteY0" fmla="*/ 736600 h 1191542"/>
              <a:gd name="connsiteX1" fmla="*/ 1054100 w 4775200"/>
              <a:gd name="connsiteY1" fmla="*/ 1181100 h 1191542"/>
              <a:gd name="connsiteX2" fmla="*/ 2438400 w 4775200"/>
              <a:gd name="connsiteY2" fmla="*/ 342900 h 1191542"/>
              <a:gd name="connsiteX3" fmla="*/ 3556000 w 4775200"/>
              <a:gd name="connsiteY3" fmla="*/ 1079500 h 1191542"/>
              <a:gd name="connsiteX4" fmla="*/ 4775200 w 4775200"/>
              <a:gd name="connsiteY4" fmla="*/ 0 h 119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1191542">
                <a:moveTo>
                  <a:pt x="0" y="736600"/>
                </a:moveTo>
                <a:cubicBezTo>
                  <a:pt x="323850" y="991658"/>
                  <a:pt x="647700" y="1246717"/>
                  <a:pt x="1054100" y="1181100"/>
                </a:cubicBezTo>
                <a:cubicBezTo>
                  <a:pt x="1460500" y="1115483"/>
                  <a:pt x="2021417" y="359833"/>
                  <a:pt x="2438400" y="342900"/>
                </a:cubicBezTo>
                <a:cubicBezTo>
                  <a:pt x="2855383" y="325967"/>
                  <a:pt x="3166533" y="1136650"/>
                  <a:pt x="3556000" y="1079500"/>
                </a:cubicBezTo>
                <a:cubicBezTo>
                  <a:pt x="3945467" y="1022350"/>
                  <a:pt x="4360333" y="511175"/>
                  <a:pt x="4775200" y="0"/>
                </a:cubicBezTo>
              </a:path>
            </a:pathLst>
          </a:cu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2758A1C-D20D-5B4D-BADC-D891D6728413}"/>
              </a:ext>
            </a:extLst>
          </p:cNvPr>
          <p:cNvSpPr/>
          <p:nvPr/>
        </p:nvSpPr>
        <p:spPr>
          <a:xfrm>
            <a:off x="7637403" y="362112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E2BA3C8-E6A9-EE4E-BFAC-2744C2065545}"/>
              </a:ext>
            </a:extLst>
          </p:cNvPr>
          <p:cNvSpPr/>
          <p:nvPr/>
        </p:nvSpPr>
        <p:spPr>
          <a:xfrm>
            <a:off x="8221273" y="3288545"/>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1DC8B02-FB9A-7A4B-89CD-BCC7133554D2}"/>
              </a:ext>
            </a:extLst>
          </p:cNvPr>
          <p:cNvSpPr/>
          <p:nvPr/>
        </p:nvSpPr>
        <p:spPr>
          <a:xfrm>
            <a:off x="8816643" y="3217956"/>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705989C-607C-1346-9149-052B1E55BAF4}"/>
              </a:ext>
            </a:extLst>
          </p:cNvPr>
          <p:cNvSpPr/>
          <p:nvPr/>
        </p:nvSpPr>
        <p:spPr>
          <a:xfrm>
            <a:off x="9441717" y="359470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4F8631-2ED2-C046-BFED-3F2333E9F513}"/>
              </a:ext>
            </a:extLst>
          </p:cNvPr>
          <p:cNvSpPr/>
          <p:nvPr/>
        </p:nvSpPr>
        <p:spPr>
          <a:xfrm>
            <a:off x="10026790" y="392657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FA1A3D0-5085-4D4E-A892-AE191F40704D}"/>
              </a:ext>
            </a:extLst>
          </p:cNvPr>
          <p:cNvSpPr/>
          <p:nvPr/>
        </p:nvSpPr>
        <p:spPr>
          <a:xfrm>
            <a:off x="10606618" y="3783314"/>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D205BC1-B0C1-794F-84FE-EBE366C4690D}"/>
              </a:ext>
            </a:extLst>
          </p:cNvPr>
          <p:cNvSpPr/>
          <p:nvPr/>
        </p:nvSpPr>
        <p:spPr>
          <a:xfrm>
            <a:off x="11199590" y="3411607"/>
            <a:ext cx="138546" cy="148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3E4EA98-6717-8241-9A76-C9D0B578E9B3}"/>
              </a:ext>
            </a:extLst>
          </p:cNvPr>
          <p:cNvSpPr/>
          <p:nvPr/>
        </p:nvSpPr>
        <p:spPr>
          <a:xfrm>
            <a:off x="7079793" y="3941173"/>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D73537B-1DFF-364D-89D9-7B5CD864E548}"/>
              </a:ext>
            </a:extLst>
          </p:cNvPr>
          <p:cNvSpPr/>
          <p:nvPr/>
        </p:nvSpPr>
        <p:spPr>
          <a:xfrm>
            <a:off x="6495199" y="4056468"/>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7BD00C7-C082-D143-97EC-F660B6A8F00E}"/>
              </a:ext>
            </a:extLst>
          </p:cNvPr>
          <p:cNvSpPr/>
          <p:nvPr/>
        </p:nvSpPr>
        <p:spPr>
          <a:xfrm>
            <a:off x="5896036" y="3897220"/>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6EC004-6BA9-FA4E-987F-0E3007C5960E}"/>
              </a:ext>
            </a:extLst>
          </p:cNvPr>
          <p:cNvSpPr/>
          <p:nvPr/>
        </p:nvSpPr>
        <p:spPr>
          <a:xfrm>
            <a:off x="5328908" y="3606019"/>
            <a:ext cx="138546" cy="1481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Brace 76">
            <a:extLst>
              <a:ext uri="{FF2B5EF4-FFF2-40B4-BE49-F238E27FC236}">
                <a16:creationId xmlns:a16="http://schemas.microsoft.com/office/drawing/2014/main" id="{DFAC3BB8-7F3A-C245-B2EF-9ACD3C2CD994}"/>
              </a:ext>
            </a:extLst>
          </p:cNvPr>
          <p:cNvSpPr/>
          <p:nvPr/>
        </p:nvSpPr>
        <p:spPr>
          <a:xfrm rot="5400000">
            <a:off x="6016329" y="4605663"/>
            <a:ext cx="517161" cy="1886859"/>
          </a:xfrm>
          <a:prstGeom prst="rightBrace">
            <a:avLst>
              <a:gd name="adj1" fmla="val 20291"/>
              <a:gd name="adj2" fmla="val 50000"/>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a:extLst>
              <a:ext uri="{FF2B5EF4-FFF2-40B4-BE49-F238E27FC236}">
                <a16:creationId xmlns:a16="http://schemas.microsoft.com/office/drawing/2014/main" id="{EEC97C7D-CA8C-AA4E-9114-6C6E13528E94}"/>
              </a:ext>
            </a:extLst>
          </p:cNvPr>
          <p:cNvSpPr txBox="1"/>
          <p:nvPr/>
        </p:nvSpPr>
        <p:spPr>
          <a:xfrm>
            <a:off x="5748162" y="5793079"/>
            <a:ext cx="1053494" cy="400110"/>
          </a:xfrm>
          <a:prstGeom prst="rect">
            <a:avLst/>
          </a:prstGeom>
          <a:noFill/>
        </p:spPr>
        <p:txBody>
          <a:bodyPr wrap="none" rtlCol="0">
            <a:spAutoFit/>
          </a:bodyPr>
          <a:lstStyle/>
          <a:p>
            <a:r>
              <a:rPr lang="en-US" altLang="zh-CN" sz="2000" dirty="0">
                <a:solidFill>
                  <a:srgbClr val="FF0000"/>
                </a:solidFill>
              </a:rPr>
              <a:t>Secrets</a:t>
            </a:r>
            <a:endParaRPr lang="en-US" sz="2000" dirty="0">
              <a:solidFill>
                <a:srgbClr val="FF0000"/>
              </a:solidFill>
            </a:endParaRPr>
          </a:p>
        </p:txBody>
      </p:sp>
    </p:spTree>
    <p:extLst>
      <p:ext uri="{BB962C8B-B14F-4D97-AF65-F5344CB8AC3E}">
        <p14:creationId xmlns:p14="http://schemas.microsoft.com/office/powerpoint/2010/main" val="158907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IT MPC with Dishonest Majority </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4462578-5FA8-974A-89B0-193C9807EE15}"/>
                  </a:ext>
                </a:extLst>
              </p:cNvPr>
              <p:cNvSpPr>
                <a:spLocks noGrp="1"/>
              </p:cNvSpPr>
              <p:nvPr>
                <p:ph idx="1"/>
              </p:nvPr>
            </p:nvSpPr>
            <p:spPr>
              <a:xfrm>
                <a:off x="853191" y="1870841"/>
                <a:ext cx="10515600" cy="4351283"/>
              </a:xfrm>
            </p:spPr>
            <p:txBody>
              <a:bodyPr>
                <a:normAutofit/>
              </a:bodyPr>
              <a:lstStyle/>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Motivation</a:t>
                </a:r>
              </a:p>
              <a:p>
                <a:pPr marL="800100" lvl="2" indent="-342900">
                  <a:lnSpc>
                    <a:spcPct val="120000"/>
                  </a:lnSpc>
                  <a:spcBef>
                    <a:spcPts val="1000"/>
                  </a:spcBef>
                  <a:buFont typeface="系统字体常规体"/>
                  <a:buChar char="-"/>
                </a:pPr>
                <a:r>
                  <a:rPr kumimoji="1" lang="en-US" altLang="zh-CN" dirty="0">
                    <a:latin typeface="Arial" panose="020B0604020202020204" pitchFamily="34" charset="0"/>
                    <a:cs typeface="Arial" panose="020B0604020202020204" pitchFamily="34" charset="0"/>
                  </a:rPr>
                  <a:t>Honest Majority --- </a:t>
                </a:r>
                <a:r>
                  <a:rPr kumimoji="1" lang="en-US" altLang="zh-CN" dirty="0">
                    <a:solidFill>
                      <a:srgbClr val="FF0000"/>
                    </a:solidFill>
                    <a:latin typeface="Arial" panose="020B0604020202020204" pitchFamily="34" charset="0"/>
                    <a:cs typeface="Arial" panose="020B0604020202020204" pitchFamily="34" charset="0"/>
                  </a:rPr>
                  <a:t>Restrictive</a:t>
                </a:r>
              </a:p>
              <a:p>
                <a:pPr marL="800100" lvl="2" indent="-342900">
                  <a:lnSpc>
                    <a:spcPct val="120000"/>
                  </a:lnSpc>
                  <a:spcBef>
                    <a:spcPts val="1000"/>
                  </a:spcBef>
                  <a:buFont typeface="系统字体常规体"/>
                  <a:buChar char="-"/>
                </a:pPr>
                <a:r>
                  <a:rPr kumimoji="1" lang="en-US" altLang="zh-CN" dirty="0">
                    <a:latin typeface="Arial" panose="020B0604020202020204" pitchFamily="34" charset="0"/>
                    <a:cs typeface="Arial" panose="020B0604020202020204" pitchFamily="34" charset="0"/>
                  </a:rPr>
                  <a:t>Dishonest Majority (all-but-one corruption) --- </a:t>
                </a:r>
                <a:r>
                  <a:rPr kumimoji="1" lang="en-US" altLang="zh-CN" dirty="0">
                    <a:solidFill>
                      <a:srgbClr val="FF0000"/>
                    </a:solidFill>
                    <a:latin typeface="Arial" panose="020B0604020202020204" pitchFamily="34" charset="0"/>
                    <a:cs typeface="Arial" panose="020B0604020202020204" pitchFamily="34" charset="0"/>
                  </a:rPr>
                  <a:t>Less Efficient</a:t>
                </a:r>
              </a:p>
              <a:p>
                <a:pPr marL="228600" lvl="1">
                  <a:lnSpc>
                    <a:spcPct val="120000"/>
                  </a:lnSpc>
                  <a:spcBef>
                    <a:spcPts val="1000"/>
                  </a:spcBef>
                </a:pPr>
                <a:endParaRPr kumimoji="1" lang="en-US" altLang="zh-CN" dirty="0">
                  <a:latin typeface="Arial" panose="020B0604020202020204" pitchFamily="34" charset="0"/>
                  <a:cs typeface="Arial" panose="020B0604020202020204" pitchFamily="34" charset="0"/>
                </a:endParaRPr>
              </a:p>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What if a</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small constant fraction of parties are honest?</a:t>
                </a:r>
                <a:endParaRPr kumimoji="1" lang="en-US" altLang="zh-CN" b="0" i="1" dirty="0">
                  <a:latin typeface="Cambria Math" panose="02040503050406030204" pitchFamily="18" charset="0"/>
                  <a:cs typeface="Arial" panose="020B0604020202020204" pitchFamily="34" charset="0"/>
                </a:endParaRPr>
              </a:p>
              <a:p>
                <a:pPr marL="0" lvl="1" indent="0" algn="ctr">
                  <a:lnSpc>
                    <a:spcPct val="120000"/>
                  </a:lnSpc>
                  <a:spcBef>
                    <a:spcPts val="1000"/>
                  </a:spcBef>
                  <a:buNone/>
                </a:pPr>
                <a:endParaRPr kumimoji="1" lang="en-US" altLang="zh-CN" b="0" i="1" dirty="0">
                  <a:latin typeface="Cambria Math" panose="02040503050406030204" pitchFamily="18" charset="0"/>
                  <a:cs typeface="Arial" panose="020B0604020202020204" pitchFamily="34" charset="0"/>
                </a:endParaRPr>
              </a:p>
              <a:p>
                <a:pPr marL="0" lvl="1" indent="0" algn="ctr">
                  <a:lnSpc>
                    <a:spcPct val="120000"/>
                  </a:lnSpc>
                  <a:spcBef>
                    <a:spcPts val="1000"/>
                  </a:spcBef>
                  <a:buNone/>
                </a:pPr>
                <a14:m>
                  <m:oMath xmlns:m="http://schemas.openxmlformats.org/officeDocument/2006/math">
                    <m:r>
                      <a:rPr kumimoji="1" lang="en-US" altLang="zh-CN" b="0" i="1" smtClean="0">
                        <a:solidFill>
                          <a:srgbClr val="FF0000"/>
                        </a:solidFill>
                        <a:latin typeface="Cambria Math" panose="02040503050406030204" pitchFamily="18" charset="0"/>
                        <a:cs typeface="Arial" panose="020B0604020202020204" pitchFamily="34" charset="0"/>
                      </a:rPr>
                      <m:t>𝑡</m:t>
                    </m:r>
                    <m:r>
                      <a:rPr kumimoji="1" lang="en-US" altLang="zh-CN" b="0" i="1" smtClean="0">
                        <a:solidFill>
                          <a:srgbClr val="FF0000"/>
                        </a:solidFill>
                        <a:latin typeface="Cambria Math" panose="02040503050406030204" pitchFamily="18" charset="0"/>
                        <a:cs typeface="Arial" panose="020B0604020202020204" pitchFamily="34" charset="0"/>
                      </a:rPr>
                      <m:t>=</m:t>
                    </m:r>
                    <m:d>
                      <m:dPr>
                        <m:ctrlPr>
                          <a:rPr kumimoji="1" lang="en-US" altLang="zh-CN" b="0" i="1" smtClean="0">
                            <a:solidFill>
                              <a:srgbClr val="FF0000"/>
                            </a:solidFill>
                            <a:latin typeface="Cambria Math" panose="02040503050406030204" pitchFamily="18" charset="0"/>
                            <a:cs typeface="Arial" panose="020B0604020202020204" pitchFamily="34" charset="0"/>
                          </a:rPr>
                        </m:ctrlPr>
                      </m:dPr>
                      <m:e>
                        <m:r>
                          <a:rPr kumimoji="1" lang="en-US" altLang="zh-CN" b="0" i="1" smtClean="0">
                            <a:solidFill>
                              <a:srgbClr val="FF0000"/>
                            </a:solidFill>
                            <a:latin typeface="Cambria Math" panose="02040503050406030204" pitchFamily="18" charset="0"/>
                            <a:cs typeface="Arial" panose="020B0604020202020204" pitchFamily="34" charset="0"/>
                          </a:rPr>
                          <m:t>1−</m:t>
                        </m:r>
                        <m:r>
                          <a:rPr kumimoji="1" lang="en-US" altLang="zh-CN" b="0" i="1" smtClean="0">
                            <a:solidFill>
                              <a:srgbClr val="FF0000"/>
                            </a:solidFill>
                            <a:latin typeface="Cambria Math" panose="02040503050406030204" pitchFamily="18" charset="0"/>
                            <a:cs typeface="Arial" panose="020B0604020202020204" pitchFamily="34" charset="0"/>
                          </a:rPr>
                          <m:t>𝜖</m:t>
                        </m:r>
                      </m:e>
                    </m:d>
                    <m:r>
                      <a:rPr kumimoji="1" lang="en-US" altLang="zh-CN" b="0" i="1" smtClean="0">
                        <a:solidFill>
                          <a:srgbClr val="FF0000"/>
                        </a:solidFill>
                        <a:latin typeface="Cambria Math" panose="02040503050406030204" pitchFamily="18" charset="0"/>
                        <a:cs typeface="Arial" panose="020B0604020202020204" pitchFamily="34" charset="0"/>
                      </a:rPr>
                      <m:t>⋅</m:t>
                    </m:r>
                    <m:r>
                      <a:rPr kumimoji="1" lang="en-US" altLang="zh-CN" b="0" i="1" smtClean="0">
                        <a:solidFill>
                          <a:srgbClr val="FF0000"/>
                        </a:solidFill>
                        <a:latin typeface="Cambria Math" panose="02040503050406030204" pitchFamily="18" charset="0"/>
                        <a:cs typeface="Arial" panose="020B0604020202020204" pitchFamily="34" charset="0"/>
                      </a:rPr>
                      <m:t>𝑛</m:t>
                    </m:r>
                  </m:oMath>
                </a14:m>
                <a:r>
                  <a:rPr kumimoji="1" lang="en-US" altLang="zh-CN" dirty="0">
                    <a:solidFill>
                      <a:srgbClr val="FF0000"/>
                    </a:solidFill>
                    <a:latin typeface="Arial" panose="020B0604020202020204" pitchFamily="34" charset="0"/>
                    <a:cs typeface="Arial" panose="020B0604020202020204" pitchFamily="34" charset="0"/>
                  </a:rPr>
                  <a:t> for a constant </a:t>
                </a:r>
                <a14:m>
                  <m:oMath xmlns:m="http://schemas.openxmlformats.org/officeDocument/2006/math">
                    <m:r>
                      <a:rPr kumimoji="1" lang="en-US" altLang="zh-CN" b="0" i="1" smtClean="0">
                        <a:solidFill>
                          <a:srgbClr val="FF0000"/>
                        </a:solidFill>
                        <a:latin typeface="Cambria Math" panose="02040503050406030204" pitchFamily="18" charset="0"/>
                        <a:cs typeface="Arial" panose="020B0604020202020204" pitchFamily="34" charset="0"/>
                      </a:rPr>
                      <m:t>𝜖</m:t>
                    </m:r>
                  </m:oMath>
                </a14:m>
                <a:endParaRPr kumimoji="1" lang="en-US" altLang="zh-CN" dirty="0">
                  <a:latin typeface="Arial" panose="020B0604020202020204" pitchFamily="34"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B4462578-5FA8-974A-89B0-193C9807EE15}"/>
                  </a:ext>
                </a:extLst>
              </p:cNvPr>
              <p:cNvSpPr>
                <a:spLocks noGrp="1" noRot="1" noChangeAspect="1" noMove="1" noResize="1" noEditPoints="1" noAdjustHandles="1" noChangeArrowheads="1" noChangeShapeType="1" noTextEdit="1"/>
              </p:cNvSpPr>
              <p:nvPr>
                <p:ph idx="1"/>
              </p:nvPr>
            </p:nvSpPr>
            <p:spPr>
              <a:xfrm>
                <a:off x="853191" y="1870841"/>
                <a:ext cx="10515600" cy="4351283"/>
              </a:xfrm>
              <a:blipFill>
                <a:blip r:embed="rId3"/>
                <a:stretch>
                  <a:fillRect l="-844" t="-291"/>
                </a:stretch>
              </a:blipFill>
            </p:spPr>
            <p:txBody>
              <a:bodyPr/>
              <a:lstStyle/>
              <a:p>
                <a:r>
                  <a:rPr lang="zh-CN" altLang="en-US">
                    <a:noFill/>
                  </a:rPr>
                  <a:t> </a:t>
                </a:r>
              </a:p>
            </p:txBody>
          </p:sp>
        </mc:Fallback>
      </mc:AlternateContent>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5</a:t>
            </a:fld>
            <a:endParaRPr kumimoji="1" lang="zh-CN" altLang="en-US" dirty="0"/>
          </a:p>
        </p:txBody>
      </p:sp>
    </p:spTree>
    <p:extLst>
      <p:ext uri="{BB962C8B-B14F-4D97-AF65-F5344CB8AC3E}">
        <p14:creationId xmlns:p14="http://schemas.microsoft.com/office/powerpoint/2010/main" val="1492168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Starting Point</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50</a:t>
            </a:fld>
            <a:endParaRPr kumimoji="1" lang="zh-CN" altLang="en-US" dirty="0"/>
          </a:p>
        </p:txBody>
      </p:sp>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Packed Shamir </a:t>
            </a:r>
            <a:r>
              <a:rPr kumimoji="1" lang="en-US" altLang="zh-CN" sz="2400" dirty="0" err="1">
                <a:latin typeface="Arial" panose="020B0604020202020204" pitchFamily="34" charset="0"/>
                <a:cs typeface="Arial" panose="020B0604020202020204" pitchFamily="34" charset="0"/>
              </a:rPr>
              <a:t>Sharings</a:t>
            </a:r>
            <a:endParaRPr kumimoji="1" lang="en-US" altLang="zh-CN" sz="2400" dirty="0">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表格 3">
                <a:extLst>
                  <a:ext uri="{FF2B5EF4-FFF2-40B4-BE49-F238E27FC236}">
                    <a16:creationId xmlns:a16="http://schemas.microsoft.com/office/drawing/2014/main" id="{EBDD38F0-7CE5-FC45-A706-FA0DFBDE1235}"/>
                  </a:ext>
                </a:extLst>
              </p:cNvPr>
              <p:cNvGraphicFramePr>
                <a:graphicFrameLocks noGrp="1"/>
              </p:cNvGraphicFramePr>
              <p:nvPr>
                <p:extLst>
                  <p:ext uri="{D42A27DB-BD31-4B8C-83A1-F6EECF244321}">
                    <p14:modId xmlns:p14="http://schemas.microsoft.com/office/powerpoint/2010/main" val="7694137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4</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5</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𝑚</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3" name="表格 3">
                <a:extLst>
                  <a:ext uri="{FF2B5EF4-FFF2-40B4-BE49-F238E27FC236}">
                    <a16:creationId xmlns:a16="http://schemas.microsoft.com/office/drawing/2014/main" id="{EBDD38F0-7CE5-FC45-A706-FA0DFBDE1235}"/>
                  </a:ext>
                </a:extLst>
              </p:cNvPr>
              <p:cNvGraphicFramePr>
                <a:graphicFrameLocks noGrp="1"/>
              </p:cNvGraphicFramePr>
              <p:nvPr>
                <p:extLst>
                  <p:ext uri="{D42A27DB-BD31-4B8C-83A1-F6EECF244321}">
                    <p14:modId xmlns:p14="http://schemas.microsoft.com/office/powerpoint/2010/main" val="7694137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89" t="-2703" r="-109444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2817" t="-2703" r="-100985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000" t="-2703" r="-895833"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04225" t="-2703" r="-808451" b="-2703"/>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05634" t="-2703" r="-607042"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97222" t="-2703" r="-498611"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07042" t="-2703" r="-40563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795833" t="-2703" r="-300000"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08451" t="-2703" r="-204225"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994444" t="-2703" r="-10138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09859" t="-2703" r="-2817" b="-2703"/>
                          </a:stretch>
                        </a:blipFill>
                      </a:tcPr>
                    </a:tc>
                    <a:extLst>
                      <a:ext uri="{0D108BD9-81ED-4DB2-BD59-A6C34878D82A}">
                        <a16:rowId xmlns:a16="http://schemas.microsoft.com/office/drawing/2014/main" val="4209909895"/>
                      </a:ext>
                    </a:extLst>
                  </a:tr>
                </a:tbl>
              </a:graphicData>
            </a:graphic>
          </p:graphicFrame>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BE0F7C8-FFEF-6542-B691-0CF4EF1F8F3E}"/>
                  </a:ext>
                </a:extLst>
              </p:cNvPr>
              <p:cNvSpPr txBox="1"/>
              <p:nvPr/>
            </p:nvSpPr>
            <p:spPr>
              <a:xfrm>
                <a:off x="3075107" y="3092823"/>
                <a:ext cx="6285888" cy="369332"/>
              </a:xfrm>
              <a:prstGeom prst="rect">
                <a:avLst/>
              </a:prstGeom>
              <a:noFill/>
            </p:spPr>
            <p:txBody>
              <a:bodyPr wrap="none" lIns="0" tIns="0" rIns="0" bIns="0" rtlCol="0">
                <a:spAutoFit/>
              </a:bodyPr>
              <a:lstStyle/>
              <a:p>
                <a:r>
                  <a:rPr kumimoji="1" lang="en-US" altLang="zh-CN" sz="2400" b="0" dirty="0"/>
                  <a:t>A polynomial </a:t>
                </a:r>
                <a14:m>
                  <m:oMath xmlns:m="http://schemas.openxmlformats.org/officeDocument/2006/math">
                    <m:r>
                      <a:rPr kumimoji="1" lang="en-US" altLang="zh-CN" sz="2400" b="0" i="1" smtClean="0">
                        <a:latin typeface="Cambria Math" panose="02040503050406030204" pitchFamily="18" charset="0"/>
                      </a:rPr>
                      <m:t>𝑓</m:t>
                    </m:r>
                    <m:r>
                      <a:rPr kumimoji="1" lang="en-US" altLang="zh-CN" sz="2400" b="0" i="1" smtClean="0">
                        <a:latin typeface="Cambria Math" panose="02040503050406030204" pitchFamily="18" charset="0"/>
                      </a:rPr>
                      <m:t>(⋅)</m:t>
                    </m:r>
                  </m:oMath>
                </a14:m>
                <a:r>
                  <a:rPr kumimoji="1" lang="en-US" altLang="zh-CN" sz="2400" dirty="0"/>
                  <a:t> --- Packing Parameter </a:t>
                </a:r>
                <a14:m>
                  <m:oMath xmlns:m="http://schemas.openxmlformats.org/officeDocument/2006/math">
                    <m:r>
                      <a:rPr kumimoji="1" lang="en-US" altLang="zh-CN" sz="2400" i="1" dirty="0" smtClean="0">
                        <a:solidFill>
                          <a:srgbClr val="FF0000"/>
                        </a:solidFill>
                        <a:latin typeface="Cambria Math" panose="02040503050406030204" pitchFamily="18" charset="0"/>
                      </a:rPr>
                      <m:t>𝑘</m:t>
                    </m:r>
                    <m:r>
                      <a:rPr kumimoji="1" lang="en-US" altLang="zh-CN" sz="2400" i="1" dirty="0" smtClean="0">
                        <a:solidFill>
                          <a:srgbClr val="FF0000"/>
                        </a:solidFill>
                        <a:latin typeface="Cambria Math" panose="02040503050406030204" pitchFamily="18" charset="0"/>
                      </a:rPr>
                      <m:t>=3</m:t>
                    </m:r>
                  </m:oMath>
                </a14:m>
                <a:endParaRPr kumimoji="1" lang="zh-CN" altLang="en-US" sz="2400" dirty="0"/>
              </a:p>
            </p:txBody>
          </p:sp>
        </mc:Choice>
        <mc:Fallback xmlns="">
          <p:sp>
            <p:nvSpPr>
              <p:cNvPr id="4" name="文本框 3">
                <a:extLst>
                  <a:ext uri="{FF2B5EF4-FFF2-40B4-BE49-F238E27FC236}">
                    <a16:creationId xmlns:a16="http://schemas.microsoft.com/office/drawing/2014/main" id="{BBE0F7C8-FFEF-6542-B691-0CF4EF1F8F3E}"/>
                  </a:ext>
                </a:extLst>
              </p:cNvPr>
              <p:cNvSpPr txBox="1">
                <a:spLocks noRot="1" noChangeAspect="1" noMove="1" noResize="1" noEditPoints="1" noAdjustHandles="1" noChangeArrowheads="1" noChangeShapeType="1" noTextEdit="1"/>
              </p:cNvSpPr>
              <p:nvPr/>
            </p:nvSpPr>
            <p:spPr>
              <a:xfrm>
                <a:off x="3075107" y="3092823"/>
                <a:ext cx="6285888" cy="369332"/>
              </a:xfrm>
              <a:prstGeom prst="rect">
                <a:avLst/>
              </a:prstGeom>
              <a:blipFill>
                <a:blip r:embed="rId5"/>
                <a:stretch>
                  <a:fillRect l="-2817" t="-23333" r="-604" b="-4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extLst>
                  <p:ext uri="{D42A27DB-BD31-4B8C-83A1-F6EECF244321}">
                    <p14:modId xmlns:p14="http://schemas.microsoft.com/office/powerpoint/2010/main" val="2005156828"/>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389" r="-109444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2817" r="-100985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200000" r="-895833"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304225" r="-808451" b="-5405"/>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05634" r="-607042"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97222" r="-498611"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07042" r="-40563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95833" r="-300000"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8451" r="-204225"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94444" r="-10138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109859" r="-2817" b="-5405"/>
                          </a:stretch>
                        </a:blipFill>
                      </a:tcPr>
                    </a:tc>
                    <a:extLst>
                      <a:ext uri="{0D108BD9-81ED-4DB2-BD59-A6C34878D82A}">
                        <a16:rowId xmlns:a16="http://schemas.microsoft.com/office/drawing/2014/main" val="4209909895"/>
                      </a:ext>
                    </a:extLst>
                  </a:tr>
                </a:tbl>
              </a:graphicData>
            </a:graphic>
          </p:graphicFrame>
        </mc:Fallback>
      </mc:AlternateContent>
      <p:sp>
        <p:nvSpPr>
          <p:cNvPr id="6" name="下箭头 5">
            <a:extLst>
              <a:ext uri="{FF2B5EF4-FFF2-40B4-BE49-F238E27FC236}">
                <a16:creationId xmlns:a16="http://schemas.microsoft.com/office/drawing/2014/main" id="{6EAF7435-6A33-AF4F-BF97-272B48A99DF4}"/>
              </a:ext>
            </a:extLst>
          </p:cNvPr>
          <p:cNvSpPr/>
          <p:nvPr/>
        </p:nvSpPr>
        <p:spPr>
          <a:xfrm>
            <a:off x="1965434" y="4561324"/>
            <a:ext cx="956442" cy="420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13" name="表格 7">
                <a:extLst>
                  <a:ext uri="{FF2B5EF4-FFF2-40B4-BE49-F238E27FC236}">
                    <a16:creationId xmlns:a16="http://schemas.microsoft.com/office/drawing/2014/main" id="{143B2A36-AA2C-7AD1-4F3C-C797AB858F3E}"/>
                  </a:ext>
                </a:extLst>
              </p:cNvPr>
              <p:cNvGraphicFramePr>
                <a:graphicFrameLocks noGrp="1"/>
              </p:cNvGraphicFramePr>
              <p:nvPr>
                <p:extLst>
                  <p:ext uri="{D42A27DB-BD31-4B8C-83A1-F6EECF244321}">
                    <p14:modId xmlns:p14="http://schemas.microsoft.com/office/powerpoint/2010/main" val="2149352041"/>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3" name="表格 7">
                <a:extLst>
                  <a:ext uri="{FF2B5EF4-FFF2-40B4-BE49-F238E27FC236}">
                    <a16:creationId xmlns:a16="http://schemas.microsoft.com/office/drawing/2014/main" id="{143B2A36-AA2C-7AD1-4F3C-C797AB858F3E}"/>
                  </a:ext>
                </a:extLst>
              </p:cNvPr>
              <p:cNvGraphicFramePr>
                <a:graphicFrameLocks noGrp="1"/>
              </p:cNvGraphicFramePr>
              <p:nvPr>
                <p:extLst>
                  <p:ext uri="{D42A27DB-BD31-4B8C-83A1-F6EECF244321}">
                    <p14:modId xmlns:p14="http://schemas.microsoft.com/office/powerpoint/2010/main" val="2149352041"/>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b="-18919"/>
                          </a:stretch>
                        </a:blipFill>
                      </a:tcPr>
                    </a:tc>
                    <a:extLst>
                      <a:ext uri="{0D108BD9-81ED-4DB2-BD59-A6C34878D82A}">
                        <a16:rowId xmlns:a16="http://schemas.microsoft.com/office/drawing/2014/main" val="1071607236"/>
                      </a:ext>
                    </a:extLst>
                  </a:tr>
                </a:tbl>
              </a:graphicData>
            </a:graphic>
          </p:graphicFrame>
        </mc:Fallback>
      </mc:AlternateContent>
      <p:cxnSp>
        <p:nvCxnSpPr>
          <p:cNvPr id="12" name="直线箭头连接符 11">
            <a:extLst>
              <a:ext uri="{FF2B5EF4-FFF2-40B4-BE49-F238E27FC236}">
                <a16:creationId xmlns:a16="http://schemas.microsoft.com/office/drawing/2014/main" id="{F9C2ECE7-A973-022E-0598-96671283E827}"/>
              </a:ext>
            </a:extLst>
          </p:cNvPr>
          <p:cNvCxnSpPr/>
          <p:nvPr/>
        </p:nvCxnSpPr>
        <p:spPr>
          <a:xfrm>
            <a:off x="563354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DC81A56F-8655-2939-4956-BB7645935F7D}"/>
              </a:ext>
            </a:extLst>
          </p:cNvPr>
          <p:cNvCxnSpPr/>
          <p:nvPr/>
        </p:nvCxnSpPr>
        <p:spPr>
          <a:xfrm>
            <a:off x="7414322"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a:extLst>
              <a:ext uri="{FF2B5EF4-FFF2-40B4-BE49-F238E27FC236}">
                <a16:creationId xmlns:a16="http://schemas.microsoft.com/office/drawing/2014/main" id="{63DA7E1C-7ACC-BEAB-21BB-4B19F83A6B3B}"/>
              </a:ext>
            </a:extLst>
          </p:cNvPr>
          <p:cNvCxnSpPr/>
          <p:nvPr/>
        </p:nvCxnSpPr>
        <p:spPr>
          <a:xfrm>
            <a:off x="6547946"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8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Starting Point</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51</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Sparsely Packed Shamir </a:t>
                </a:r>
                <a:r>
                  <a:rPr kumimoji="1" lang="en-US" altLang="zh-CN" sz="2400" dirty="0" err="1">
                    <a:latin typeface="Arial" panose="020B0604020202020204" pitchFamily="34" charset="0"/>
                    <a:cs typeface="Arial" panose="020B0604020202020204" pitchFamily="34" charset="0"/>
                  </a:rPr>
                  <a:t>Sharings</a:t>
                </a:r>
                <a:endParaRPr kumimoji="1" lang="en-US" altLang="zh-CN" sz="2400" dirty="0">
                  <a:latin typeface="Arial" panose="020B0604020202020204" pitchFamily="34" charset="0"/>
                  <a:cs typeface="Arial" panose="020B0604020202020204" pitchFamily="34" charset="0"/>
                </a:endParaRPr>
              </a:p>
              <a:p>
                <a:pPr marL="457200" lvl="1"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Use all distinct evaluation points in </a:t>
                </a:r>
                <a14:m>
                  <m:oMath xmlns:m="http://schemas.openxmlformats.org/officeDocument/2006/math">
                    <m:r>
                      <m:rPr>
                        <m:sty m:val="p"/>
                      </m:rPr>
                      <a:rPr kumimoji="1" lang="en-US" altLang="zh-CN" sz="2000" b="0" i="0" dirty="0" smtClean="0">
                        <a:solidFill>
                          <a:srgbClr val="FF0000"/>
                        </a:solidFill>
                        <a:latin typeface="Cambria Math" panose="02040503050406030204" pitchFamily="18" charset="0"/>
                        <a:cs typeface="Arial" panose="020B0604020202020204" pitchFamily="34" charset="0"/>
                      </a:rPr>
                      <m:t>F</m:t>
                    </m:r>
                  </m:oMath>
                </a14:m>
                <a:endParaRPr kumimoji="1" lang="en-US" altLang="zh-CN" sz="20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1825622"/>
                <a:ext cx="10515600" cy="4919951"/>
              </a:xfrm>
              <a:blipFill>
                <a:blip r:embed="rId3"/>
                <a:stretch>
                  <a:fillRect l="-8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extLst>
                  <p:ext uri="{D42A27DB-BD31-4B8C-83A1-F6EECF244321}">
                    <p14:modId xmlns:p14="http://schemas.microsoft.com/office/powerpoint/2010/main" val="2005156828"/>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389" r="-109444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2817" r="-100985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200000" r="-895833"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304225" r="-808451" b="-5405"/>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05634" r="-607042"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97222" r="-498611"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07042" r="-40563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95833" r="-300000"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8451" r="-204225"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94444" r="-10138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109859" r="-2817" b="-5405"/>
                          </a:stretch>
                        </a:blipFill>
                      </a:tcPr>
                    </a:tc>
                    <a:extLst>
                      <a:ext uri="{0D108BD9-81ED-4DB2-BD59-A6C34878D82A}">
                        <a16:rowId xmlns:a16="http://schemas.microsoft.com/office/drawing/2014/main" val="4209909895"/>
                      </a:ext>
                    </a:extLst>
                  </a:tr>
                </a:tbl>
              </a:graphicData>
            </a:graphic>
          </p:graphicFrame>
        </mc:Fallback>
      </mc:AlternateContent>
      <p:sp>
        <p:nvSpPr>
          <p:cNvPr id="6" name="下箭头 5">
            <a:extLst>
              <a:ext uri="{FF2B5EF4-FFF2-40B4-BE49-F238E27FC236}">
                <a16:creationId xmlns:a16="http://schemas.microsoft.com/office/drawing/2014/main" id="{6EAF7435-6A33-AF4F-BF97-272B48A99DF4}"/>
              </a:ext>
            </a:extLst>
          </p:cNvPr>
          <p:cNvSpPr/>
          <p:nvPr/>
        </p:nvSpPr>
        <p:spPr>
          <a:xfrm>
            <a:off x="1965434" y="4561324"/>
            <a:ext cx="956442" cy="420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9135AA0-29F7-AC4B-D682-C79FAB408D14}"/>
                  </a:ext>
                </a:extLst>
              </p:cNvPr>
              <p:cNvSpPr txBox="1"/>
              <p:nvPr/>
            </p:nvSpPr>
            <p:spPr>
              <a:xfrm>
                <a:off x="3075107" y="3092823"/>
                <a:ext cx="6285888" cy="369332"/>
              </a:xfrm>
              <a:prstGeom prst="rect">
                <a:avLst/>
              </a:prstGeom>
              <a:noFill/>
            </p:spPr>
            <p:txBody>
              <a:bodyPr wrap="none" lIns="0" tIns="0" rIns="0" bIns="0" rtlCol="0">
                <a:spAutoFit/>
              </a:bodyPr>
              <a:lstStyle/>
              <a:p>
                <a:r>
                  <a:rPr kumimoji="1" lang="en-US" altLang="zh-CN" sz="2400" b="0" dirty="0"/>
                  <a:t>A polynomial </a:t>
                </a:r>
                <a14:m>
                  <m:oMath xmlns:m="http://schemas.openxmlformats.org/officeDocument/2006/math">
                    <m:r>
                      <a:rPr kumimoji="1" lang="en-US" altLang="zh-CN" sz="2400" b="0" i="1" smtClean="0">
                        <a:latin typeface="Cambria Math" panose="02040503050406030204" pitchFamily="18" charset="0"/>
                      </a:rPr>
                      <m:t>𝑓</m:t>
                    </m:r>
                    <m:r>
                      <a:rPr kumimoji="1" lang="en-US" altLang="zh-CN" sz="2400" b="0" i="1" smtClean="0">
                        <a:latin typeface="Cambria Math" panose="02040503050406030204" pitchFamily="18" charset="0"/>
                      </a:rPr>
                      <m:t>(⋅)</m:t>
                    </m:r>
                  </m:oMath>
                </a14:m>
                <a:r>
                  <a:rPr kumimoji="1" lang="en-US" altLang="zh-CN" sz="2400" dirty="0"/>
                  <a:t> --- Packing Parameter </a:t>
                </a:r>
                <a14:m>
                  <m:oMath xmlns:m="http://schemas.openxmlformats.org/officeDocument/2006/math">
                    <m:r>
                      <a:rPr kumimoji="1" lang="en-US" altLang="zh-CN" sz="2400" i="1" dirty="0" smtClean="0">
                        <a:solidFill>
                          <a:srgbClr val="FF0000"/>
                        </a:solidFill>
                        <a:latin typeface="Cambria Math" panose="02040503050406030204" pitchFamily="18" charset="0"/>
                      </a:rPr>
                      <m:t>𝑘</m:t>
                    </m:r>
                    <m:r>
                      <a:rPr kumimoji="1" lang="en-US" altLang="zh-CN" sz="2400" i="1" dirty="0" smtClean="0">
                        <a:solidFill>
                          <a:srgbClr val="FF0000"/>
                        </a:solidFill>
                        <a:latin typeface="Cambria Math" panose="02040503050406030204" pitchFamily="18" charset="0"/>
                      </a:rPr>
                      <m:t>=3</m:t>
                    </m:r>
                  </m:oMath>
                </a14:m>
                <a:endParaRPr kumimoji="1" lang="zh-CN" altLang="en-US" sz="2400" dirty="0"/>
              </a:p>
            </p:txBody>
          </p:sp>
        </mc:Choice>
        <mc:Fallback xmlns="">
          <p:sp>
            <p:nvSpPr>
              <p:cNvPr id="12" name="文本框 11">
                <a:extLst>
                  <a:ext uri="{FF2B5EF4-FFF2-40B4-BE49-F238E27FC236}">
                    <a16:creationId xmlns:a16="http://schemas.microsoft.com/office/drawing/2014/main" id="{E9135AA0-29F7-AC4B-D682-C79FAB408D14}"/>
                  </a:ext>
                </a:extLst>
              </p:cNvPr>
              <p:cNvSpPr txBox="1">
                <a:spLocks noRot="1" noChangeAspect="1" noMove="1" noResize="1" noEditPoints="1" noAdjustHandles="1" noChangeArrowheads="1" noChangeShapeType="1" noTextEdit="1"/>
              </p:cNvSpPr>
              <p:nvPr/>
            </p:nvSpPr>
            <p:spPr>
              <a:xfrm>
                <a:off x="3075107" y="3092823"/>
                <a:ext cx="6285888" cy="369332"/>
              </a:xfrm>
              <a:prstGeom prst="rect">
                <a:avLst/>
              </a:prstGeom>
              <a:blipFill>
                <a:blip r:embed="rId6"/>
                <a:stretch>
                  <a:fillRect l="-2817" t="-23333" r="-604" b="-4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3" name="表格 7">
                <a:extLst>
                  <a:ext uri="{FF2B5EF4-FFF2-40B4-BE49-F238E27FC236}">
                    <a16:creationId xmlns:a16="http://schemas.microsoft.com/office/drawing/2014/main" id="{64097A25-CB77-4DEC-E2D4-A7E183803E38}"/>
                  </a:ext>
                </a:extLst>
              </p:cNvPr>
              <p:cNvGraphicFramePr>
                <a:graphicFrameLocks noGrp="1"/>
              </p:cNvGraphicFramePr>
              <p:nvPr>
                <p:extLst>
                  <p:ext uri="{D42A27DB-BD31-4B8C-83A1-F6EECF244321}">
                    <p14:modId xmlns:p14="http://schemas.microsoft.com/office/powerpoint/2010/main" val="2508462161"/>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3" name="表格 7">
                <a:extLst>
                  <a:ext uri="{FF2B5EF4-FFF2-40B4-BE49-F238E27FC236}">
                    <a16:creationId xmlns:a16="http://schemas.microsoft.com/office/drawing/2014/main" id="{64097A25-CB77-4DEC-E2D4-A7E183803E38}"/>
                  </a:ext>
                </a:extLst>
              </p:cNvPr>
              <p:cNvGraphicFramePr>
                <a:graphicFrameLocks noGrp="1"/>
              </p:cNvGraphicFramePr>
              <p:nvPr>
                <p:extLst>
                  <p:ext uri="{D42A27DB-BD31-4B8C-83A1-F6EECF244321}">
                    <p14:modId xmlns:p14="http://schemas.microsoft.com/office/powerpoint/2010/main" val="2508462161"/>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表格 3">
                <a:extLst>
                  <a:ext uri="{FF2B5EF4-FFF2-40B4-BE49-F238E27FC236}">
                    <a16:creationId xmlns:a16="http://schemas.microsoft.com/office/drawing/2014/main" id="{EC0443FE-6334-D83E-346E-AB19BE1F447E}"/>
                  </a:ext>
                </a:extLst>
              </p:cNvPr>
              <p:cNvGraphicFramePr>
                <a:graphicFrameLocks noGrp="1"/>
              </p:cNvGraphicFramePr>
              <p:nvPr>
                <p:extLst>
                  <p:ext uri="{D42A27DB-BD31-4B8C-83A1-F6EECF244321}">
                    <p14:modId xmlns:p14="http://schemas.microsoft.com/office/powerpoint/2010/main" val="412960038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4</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5</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𝑚</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14" name="表格 3">
                <a:extLst>
                  <a:ext uri="{FF2B5EF4-FFF2-40B4-BE49-F238E27FC236}">
                    <a16:creationId xmlns:a16="http://schemas.microsoft.com/office/drawing/2014/main" id="{EC0443FE-6334-D83E-346E-AB19BE1F447E}"/>
                  </a:ext>
                </a:extLst>
              </p:cNvPr>
              <p:cNvGraphicFramePr>
                <a:graphicFrameLocks noGrp="1"/>
              </p:cNvGraphicFramePr>
              <p:nvPr>
                <p:extLst>
                  <p:ext uri="{D42A27DB-BD31-4B8C-83A1-F6EECF244321}">
                    <p14:modId xmlns:p14="http://schemas.microsoft.com/office/powerpoint/2010/main" val="412960038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389" t="-2703" r="-109444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2817" t="-2703" r="-100985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0000" t="-2703" r="-895833"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304225" t="-2703" r="-808451" b="-2703"/>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505634" t="-2703" r="-607042"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597222" t="-2703" r="-498611"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707042" t="-2703" r="-40563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795833" t="-2703" r="-300000"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908451" t="-2703" r="-204225"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994444" t="-2703" r="-10138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109859" t="-2703" r="-2817" b="-2703"/>
                          </a:stretch>
                        </a:blipFill>
                      </a:tcPr>
                    </a:tc>
                    <a:extLst>
                      <a:ext uri="{0D108BD9-81ED-4DB2-BD59-A6C34878D82A}">
                        <a16:rowId xmlns:a16="http://schemas.microsoft.com/office/drawing/2014/main" val="4209909895"/>
                      </a:ext>
                    </a:extLst>
                  </a:tr>
                </a:tbl>
              </a:graphicData>
            </a:graphic>
          </p:graphicFrame>
        </mc:Fallback>
      </mc:AlternateContent>
      <p:cxnSp>
        <p:nvCxnSpPr>
          <p:cNvPr id="15" name="直线箭头连接符 14">
            <a:extLst>
              <a:ext uri="{FF2B5EF4-FFF2-40B4-BE49-F238E27FC236}">
                <a16:creationId xmlns:a16="http://schemas.microsoft.com/office/drawing/2014/main" id="{47FC3C91-E8C0-9889-0EC8-8E2DD595C9A7}"/>
              </a:ext>
            </a:extLst>
          </p:cNvPr>
          <p:cNvCxnSpPr/>
          <p:nvPr/>
        </p:nvCxnSpPr>
        <p:spPr>
          <a:xfrm>
            <a:off x="563354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a:extLst>
              <a:ext uri="{FF2B5EF4-FFF2-40B4-BE49-F238E27FC236}">
                <a16:creationId xmlns:a16="http://schemas.microsoft.com/office/drawing/2014/main" id="{ACF8ACEF-0E76-9297-87B8-8072EAC61DC1}"/>
              </a:ext>
            </a:extLst>
          </p:cNvPr>
          <p:cNvCxnSpPr/>
          <p:nvPr/>
        </p:nvCxnSpPr>
        <p:spPr>
          <a:xfrm>
            <a:off x="7414322"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5C8781FD-42E4-D2DA-445F-5BF93032AAFB}"/>
              </a:ext>
            </a:extLst>
          </p:cNvPr>
          <p:cNvCxnSpPr/>
          <p:nvPr/>
        </p:nvCxnSpPr>
        <p:spPr>
          <a:xfrm>
            <a:off x="6547946"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38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Starting Point</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52</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Sparsely Packed Shamir </a:t>
                </a:r>
                <a:r>
                  <a:rPr kumimoji="1" lang="en-US" altLang="zh-CN" sz="2400" dirty="0" err="1">
                    <a:latin typeface="Arial" panose="020B0604020202020204" pitchFamily="34" charset="0"/>
                    <a:cs typeface="Arial" panose="020B0604020202020204" pitchFamily="34" charset="0"/>
                  </a:rPr>
                  <a:t>Sharings</a:t>
                </a:r>
                <a:endParaRPr kumimoji="1" lang="en-US" altLang="zh-CN" sz="2400" dirty="0">
                  <a:latin typeface="Arial" panose="020B0604020202020204" pitchFamily="34" charset="0"/>
                  <a:cs typeface="Arial" panose="020B0604020202020204" pitchFamily="34" charset="0"/>
                </a:endParaRPr>
              </a:p>
              <a:p>
                <a:pPr marL="457200" lvl="1"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Use all distinct evaluation points in </a:t>
                </a:r>
                <a14:m>
                  <m:oMath xmlns:m="http://schemas.openxmlformats.org/officeDocument/2006/math">
                    <m:r>
                      <m:rPr>
                        <m:sty m:val="p"/>
                      </m:rPr>
                      <a:rPr kumimoji="1" lang="en-US" altLang="zh-CN" sz="2000" b="0" i="0" dirty="0" smtClean="0">
                        <a:solidFill>
                          <a:srgbClr val="FF0000"/>
                        </a:solidFill>
                        <a:latin typeface="Cambria Math" panose="02040503050406030204" pitchFamily="18" charset="0"/>
                        <a:cs typeface="Arial" panose="020B0604020202020204" pitchFamily="34" charset="0"/>
                      </a:rPr>
                      <m:t>F</m:t>
                    </m:r>
                  </m:oMath>
                </a14:m>
                <a:endParaRPr kumimoji="1" lang="en-US" altLang="zh-CN" sz="20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solidFill>
                    <a:srgbClr val="FF0000"/>
                  </a:solidFill>
                  <a:latin typeface="Arial" panose="020B0604020202020204" pitchFamily="34" charset="0"/>
                  <a:cs typeface="Arial" panose="020B0604020202020204" pitchFamily="34" charset="0"/>
                </a:endParaRP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1825622"/>
                <a:ext cx="10515600" cy="4919951"/>
              </a:xfrm>
              <a:blipFill>
                <a:blip r:embed="rId3"/>
                <a:stretch>
                  <a:fillRect l="-8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extLst>
                  <p:ext uri="{D42A27DB-BD31-4B8C-83A1-F6EECF244321}">
                    <p14:modId xmlns:p14="http://schemas.microsoft.com/office/powerpoint/2010/main" val="3272943825"/>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9" name="表格 3">
                <a:extLst>
                  <a:ext uri="{FF2B5EF4-FFF2-40B4-BE49-F238E27FC236}">
                    <a16:creationId xmlns:a16="http://schemas.microsoft.com/office/drawing/2014/main" id="{E3271BC0-B065-4E41-B545-E1205DC88182}"/>
                  </a:ext>
                </a:extLst>
              </p:cNvPr>
              <p:cNvGraphicFramePr>
                <a:graphicFrameLocks noGrp="1"/>
              </p:cNvGraphicFramePr>
              <p:nvPr>
                <p:extLst>
                  <p:ext uri="{D42A27DB-BD31-4B8C-83A1-F6EECF244321}">
                    <p14:modId xmlns:p14="http://schemas.microsoft.com/office/powerpoint/2010/main" val="3272943825"/>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389" r="-109444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2817" r="-100985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200000" r="-895833"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304225" r="-808451" b="-5405"/>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05634" r="-607042"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97222" r="-498611"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07042" r="-40563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95833" r="-300000"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8451" r="-204225"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94444" r="-10138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109859" r="-2817" b="-5405"/>
                          </a:stretch>
                        </a:blipFill>
                      </a:tcPr>
                    </a:tc>
                    <a:extLst>
                      <a:ext uri="{0D108BD9-81ED-4DB2-BD59-A6C34878D82A}">
                        <a16:rowId xmlns:a16="http://schemas.microsoft.com/office/drawing/2014/main" val="4209909895"/>
                      </a:ext>
                    </a:extLst>
                  </a:tr>
                </a:tbl>
              </a:graphicData>
            </a:graphic>
          </p:graphicFrame>
        </mc:Fallback>
      </mc:AlternateContent>
      <p:sp>
        <p:nvSpPr>
          <p:cNvPr id="6" name="下箭头 5">
            <a:extLst>
              <a:ext uri="{FF2B5EF4-FFF2-40B4-BE49-F238E27FC236}">
                <a16:creationId xmlns:a16="http://schemas.microsoft.com/office/drawing/2014/main" id="{6EAF7435-6A33-AF4F-BF97-272B48A99DF4}"/>
              </a:ext>
            </a:extLst>
          </p:cNvPr>
          <p:cNvSpPr/>
          <p:nvPr/>
        </p:nvSpPr>
        <p:spPr>
          <a:xfrm>
            <a:off x="1965434" y="4561324"/>
            <a:ext cx="956442" cy="420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箭头连接符 6">
            <a:extLst>
              <a:ext uri="{FF2B5EF4-FFF2-40B4-BE49-F238E27FC236}">
                <a16:creationId xmlns:a16="http://schemas.microsoft.com/office/drawing/2014/main" id="{FE47CFE1-9FBA-904E-AF06-6B39869C73E3}"/>
              </a:ext>
            </a:extLst>
          </p:cNvPr>
          <p:cNvCxnSpPr/>
          <p:nvPr/>
        </p:nvCxnSpPr>
        <p:spPr>
          <a:xfrm>
            <a:off x="563354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11C73A67-9B4F-EF40-9DE1-4D8366CAD1FB}"/>
              </a:ext>
            </a:extLst>
          </p:cNvPr>
          <p:cNvCxnSpPr/>
          <p:nvPr/>
        </p:nvCxnSpPr>
        <p:spPr>
          <a:xfrm>
            <a:off x="7414322"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a:extLst>
              <a:ext uri="{FF2B5EF4-FFF2-40B4-BE49-F238E27FC236}">
                <a16:creationId xmlns:a16="http://schemas.microsoft.com/office/drawing/2014/main" id="{2982FA3E-1580-144F-B58E-8E02DBF973E9}"/>
              </a:ext>
            </a:extLst>
          </p:cNvPr>
          <p:cNvCxnSpPr/>
          <p:nvPr/>
        </p:nvCxnSpPr>
        <p:spPr>
          <a:xfrm>
            <a:off x="9243849"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C5CC5C9-E18B-2CB4-56C9-D6522598C244}"/>
                  </a:ext>
                </a:extLst>
              </p:cNvPr>
              <p:cNvSpPr txBox="1"/>
              <p:nvPr/>
            </p:nvSpPr>
            <p:spPr>
              <a:xfrm>
                <a:off x="3075107" y="3092823"/>
                <a:ext cx="6285888" cy="369332"/>
              </a:xfrm>
              <a:prstGeom prst="rect">
                <a:avLst/>
              </a:prstGeom>
              <a:noFill/>
            </p:spPr>
            <p:txBody>
              <a:bodyPr wrap="none" lIns="0" tIns="0" rIns="0" bIns="0" rtlCol="0">
                <a:spAutoFit/>
              </a:bodyPr>
              <a:lstStyle/>
              <a:p>
                <a:r>
                  <a:rPr kumimoji="1" lang="en-US" altLang="zh-CN" sz="2400" b="0" dirty="0"/>
                  <a:t>A polynomial </a:t>
                </a:r>
                <a14:m>
                  <m:oMath xmlns:m="http://schemas.openxmlformats.org/officeDocument/2006/math">
                    <m:r>
                      <a:rPr kumimoji="1" lang="en-US" altLang="zh-CN" sz="2400" b="0" i="1" smtClean="0">
                        <a:latin typeface="Cambria Math" panose="02040503050406030204" pitchFamily="18" charset="0"/>
                      </a:rPr>
                      <m:t>𝑓</m:t>
                    </m:r>
                    <m:r>
                      <a:rPr kumimoji="1" lang="en-US" altLang="zh-CN" sz="2400" b="0" i="1" smtClean="0">
                        <a:latin typeface="Cambria Math" panose="02040503050406030204" pitchFamily="18" charset="0"/>
                      </a:rPr>
                      <m:t>(⋅)</m:t>
                    </m:r>
                  </m:oMath>
                </a14:m>
                <a:r>
                  <a:rPr kumimoji="1" lang="en-US" altLang="zh-CN" sz="2400" dirty="0"/>
                  <a:t> --- Packing Parameter </a:t>
                </a:r>
                <a14:m>
                  <m:oMath xmlns:m="http://schemas.openxmlformats.org/officeDocument/2006/math">
                    <m:r>
                      <a:rPr kumimoji="1" lang="en-US" altLang="zh-CN" sz="2400" i="1" dirty="0" smtClean="0">
                        <a:solidFill>
                          <a:srgbClr val="FF0000"/>
                        </a:solidFill>
                        <a:latin typeface="Cambria Math" panose="02040503050406030204" pitchFamily="18" charset="0"/>
                      </a:rPr>
                      <m:t>𝑘</m:t>
                    </m:r>
                    <m:r>
                      <a:rPr kumimoji="1" lang="en-US" altLang="zh-CN" sz="2400" i="1" dirty="0" smtClean="0">
                        <a:solidFill>
                          <a:srgbClr val="FF0000"/>
                        </a:solidFill>
                        <a:latin typeface="Cambria Math" panose="02040503050406030204" pitchFamily="18" charset="0"/>
                      </a:rPr>
                      <m:t>=3</m:t>
                    </m:r>
                  </m:oMath>
                </a14:m>
                <a:endParaRPr kumimoji="1" lang="zh-CN" altLang="en-US" sz="2400" dirty="0"/>
              </a:p>
            </p:txBody>
          </p:sp>
        </mc:Choice>
        <mc:Fallback xmlns="">
          <p:sp>
            <p:nvSpPr>
              <p:cNvPr id="15" name="文本框 14">
                <a:extLst>
                  <a:ext uri="{FF2B5EF4-FFF2-40B4-BE49-F238E27FC236}">
                    <a16:creationId xmlns:a16="http://schemas.microsoft.com/office/drawing/2014/main" id="{EC5CC5C9-E18B-2CB4-56C9-D6522598C244}"/>
                  </a:ext>
                </a:extLst>
              </p:cNvPr>
              <p:cNvSpPr txBox="1">
                <a:spLocks noRot="1" noChangeAspect="1" noMove="1" noResize="1" noEditPoints="1" noAdjustHandles="1" noChangeArrowheads="1" noChangeShapeType="1" noTextEdit="1"/>
              </p:cNvSpPr>
              <p:nvPr/>
            </p:nvSpPr>
            <p:spPr>
              <a:xfrm>
                <a:off x="3075107" y="3092823"/>
                <a:ext cx="6285888" cy="369332"/>
              </a:xfrm>
              <a:prstGeom prst="rect">
                <a:avLst/>
              </a:prstGeom>
              <a:blipFill>
                <a:blip r:embed="rId8"/>
                <a:stretch>
                  <a:fillRect l="-2817" t="-23333" r="-604" b="-4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6" name="表格 3">
                <a:extLst>
                  <a:ext uri="{FF2B5EF4-FFF2-40B4-BE49-F238E27FC236}">
                    <a16:creationId xmlns:a16="http://schemas.microsoft.com/office/drawing/2014/main" id="{6E7207BA-6A7F-92CA-A63A-4C2636F59367}"/>
                  </a:ext>
                </a:extLst>
              </p:cNvPr>
              <p:cNvGraphicFramePr>
                <a:graphicFrameLocks noGrp="1"/>
              </p:cNvGraphicFramePr>
              <p:nvPr>
                <p:extLst>
                  <p:ext uri="{D42A27DB-BD31-4B8C-83A1-F6EECF244321}">
                    <p14:modId xmlns:p14="http://schemas.microsoft.com/office/powerpoint/2010/main" val="412960038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4</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5</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𝑚</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16" name="表格 3">
                <a:extLst>
                  <a:ext uri="{FF2B5EF4-FFF2-40B4-BE49-F238E27FC236}">
                    <a16:creationId xmlns:a16="http://schemas.microsoft.com/office/drawing/2014/main" id="{6E7207BA-6A7F-92CA-A63A-4C2636F59367}"/>
                  </a:ext>
                </a:extLst>
              </p:cNvPr>
              <p:cNvGraphicFramePr>
                <a:graphicFrameLocks noGrp="1"/>
              </p:cNvGraphicFramePr>
              <p:nvPr>
                <p:extLst>
                  <p:ext uri="{D42A27DB-BD31-4B8C-83A1-F6EECF244321}">
                    <p14:modId xmlns:p14="http://schemas.microsoft.com/office/powerpoint/2010/main" val="4129600381"/>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389" t="-2703" r="-109444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02817" t="-2703" r="-100985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00000" t="-2703" r="-895833"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304225" t="-2703" r="-808451" b="-2703"/>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05634" t="-2703" r="-607042"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97222" t="-2703" r="-498611"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707042" t="-2703" r="-40563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795833" t="-2703" r="-300000"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908451" t="-2703" r="-204225"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994444" t="-2703" r="-10138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109859" t="-2703" r="-2817" b="-2703"/>
                          </a:stretch>
                        </a:blipFill>
                      </a:tcPr>
                    </a:tc>
                    <a:extLst>
                      <a:ext uri="{0D108BD9-81ED-4DB2-BD59-A6C34878D82A}">
                        <a16:rowId xmlns:a16="http://schemas.microsoft.com/office/drawing/2014/main" val="42099098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表格 7">
                <a:extLst>
                  <a:ext uri="{FF2B5EF4-FFF2-40B4-BE49-F238E27FC236}">
                    <a16:creationId xmlns:a16="http://schemas.microsoft.com/office/drawing/2014/main" id="{8E11E7D9-87CD-A582-259F-F961FF56FFFB}"/>
                  </a:ext>
                </a:extLst>
              </p:cNvPr>
              <p:cNvGraphicFramePr>
                <a:graphicFrameLocks noGrp="1"/>
              </p:cNvGraphicFramePr>
              <p:nvPr>
                <p:extLst>
                  <p:ext uri="{D42A27DB-BD31-4B8C-83A1-F6EECF244321}">
                    <p14:modId xmlns:p14="http://schemas.microsoft.com/office/powerpoint/2010/main" val="2649099278"/>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𝑠</m:t>
                                    </m:r>
                                  </m:e>
                                  <m:sub>
                                    <m:r>
                                      <a:rPr lang="en-US" altLang="zh-CN" sz="2400" b="0" i="1" smtClean="0">
                                        <a:solidFill>
                                          <a:srgbClr val="FF0000"/>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8" name="表格 7">
                <a:extLst>
                  <a:ext uri="{FF2B5EF4-FFF2-40B4-BE49-F238E27FC236}">
                    <a16:creationId xmlns:a16="http://schemas.microsoft.com/office/drawing/2014/main" id="{8E11E7D9-87CD-A582-259F-F961FF56FFFB}"/>
                  </a:ext>
                </a:extLst>
              </p:cNvPr>
              <p:cNvGraphicFramePr>
                <a:graphicFrameLocks noGrp="1"/>
              </p:cNvGraphicFramePr>
              <p:nvPr>
                <p:extLst>
                  <p:ext uri="{D42A27DB-BD31-4B8C-83A1-F6EECF244321}">
                    <p14:modId xmlns:p14="http://schemas.microsoft.com/office/powerpoint/2010/main" val="2649099278"/>
                  </p:ext>
                </p:extLst>
              </p:nvPr>
            </p:nvGraphicFramePr>
            <p:xfrm>
              <a:off x="4488877" y="6025402"/>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100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1505096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Starting Point</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53</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Sparsely Packed Shamir </a:t>
                </a:r>
                <a:r>
                  <a:rPr kumimoji="1" lang="en-US" altLang="zh-CN" sz="2400" dirty="0" err="1">
                    <a:latin typeface="Arial" panose="020B0604020202020204" pitchFamily="34" charset="0"/>
                    <a:cs typeface="Arial" panose="020B0604020202020204" pitchFamily="34" charset="0"/>
                  </a:rPr>
                  <a:t>Sharings</a:t>
                </a:r>
                <a:endParaRPr kumimoji="1" lang="en-US" altLang="zh-CN" sz="2400" dirty="0">
                  <a:latin typeface="Arial" panose="020B0604020202020204" pitchFamily="34" charset="0"/>
                  <a:cs typeface="Arial" panose="020B0604020202020204" pitchFamily="34" charset="0"/>
                </a:endParaRPr>
              </a:p>
              <a:p>
                <a:pPr marL="457200" lvl="1"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Use all distinct evaluation points in </a:t>
                </a:r>
                <a14:m>
                  <m:oMath xmlns:m="http://schemas.openxmlformats.org/officeDocument/2006/math">
                    <m:r>
                      <m:rPr>
                        <m:sty m:val="p"/>
                      </m:rPr>
                      <a:rPr kumimoji="1" lang="en-US" altLang="zh-CN" sz="2000" b="0" i="0" dirty="0" smtClean="0">
                        <a:solidFill>
                          <a:srgbClr val="FF0000"/>
                        </a:solidFill>
                        <a:latin typeface="Cambria Math" panose="02040503050406030204" pitchFamily="18" charset="0"/>
                        <a:cs typeface="Arial" panose="020B0604020202020204" pitchFamily="34" charset="0"/>
                      </a:rPr>
                      <m:t>F</m:t>
                    </m:r>
                  </m:oMath>
                </a14:m>
                <a:endParaRPr kumimoji="1" lang="en-US" altLang="zh-CN" sz="2000" dirty="0">
                  <a:solidFill>
                    <a:srgbClr val="FF0000"/>
                  </a:solidFill>
                  <a:latin typeface="Arial" panose="020B0604020202020204" pitchFamily="34" charset="0"/>
                  <a:cs typeface="Arial" panose="020B0604020202020204" pitchFamily="34" charset="0"/>
                </a:endParaRPr>
              </a:p>
              <a:p>
                <a:pPr>
                  <a:lnSpc>
                    <a:spcPct val="130000"/>
                  </a:lnSpc>
                </a:pPr>
                <a:endParaRPr kumimoji="1" lang="en-US" altLang="zh-CN" sz="2400" dirty="0">
                  <a:latin typeface="Arial" panose="020B0604020202020204" pitchFamily="34" charset="0"/>
                  <a:cs typeface="Arial" panose="020B0604020202020204" pitchFamily="34" charset="0"/>
                </a:endParaRPr>
              </a:p>
              <a:p>
                <a:pPr>
                  <a:lnSpc>
                    <a:spcPct val="130000"/>
                  </a:lnSpc>
                </a:pPr>
                <a:r>
                  <a:rPr kumimoji="1" lang="en-US" altLang="zh-CN" sz="2400" dirty="0">
                    <a:latin typeface="Arial" panose="020B0604020202020204" pitchFamily="34" charset="0"/>
                    <a:cs typeface="Arial" panose="020B0604020202020204" pitchFamily="34" charset="0"/>
                  </a:rPr>
                  <a:t>Suppose the field size </a:t>
                </a:r>
                <a14:m>
                  <m:oMath xmlns:m="http://schemas.openxmlformats.org/officeDocument/2006/math">
                    <m:d>
                      <m:dPr>
                        <m:begChr m:val="|"/>
                        <m:endChr m:val="|"/>
                        <m:ctrlPr>
                          <a:rPr kumimoji="1" lang="en-US" altLang="zh-CN" sz="2400" b="0" i="1" smtClean="0">
                            <a:solidFill>
                              <a:schemeClr val="tx1"/>
                            </a:solidFill>
                            <a:latin typeface="Cambria Math" panose="02040503050406030204" pitchFamily="18" charset="0"/>
                            <a:cs typeface="Arial" panose="020B0604020202020204" pitchFamily="34" charset="0"/>
                          </a:rPr>
                        </m:ctrlPr>
                      </m:dPr>
                      <m:e>
                        <m:r>
                          <m:rPr>
                            <m:sty m:val="p"/>
                          </m:rPr>
                          <a:rPr kumimoji="1" lang="en-US" altLang="zh-CN" sz="2400" b="0" i="0" smtClean="0">
                            <a:solidFill>
                              <a:schemeClr val="tx1"/>
                            </a:solidFill>
                            <a:latin typeface="Cambria Math" panose="02040503050406030204" pitchFamily="18" charset="0"/>
                            <a:cs typeface="Arial" panose="020B0604020202020204" pitchFamily="34" charset="0"/>
                          </a:rPr>
                          <m:t>F</m:t>
                        </m:r>
                      </m:e>
                    </m:d>
                    <m:r>
                      <a:rPr kumimoji="1" lang="en-US" altLang="zh-CN" sz="2400" b="0" i="1" smtClean="0">
                        <a:solidFill>
                          <a:schemeClr val="tx1"/>
                        </a:solidFill>
                        <a:latin typeface="Cambria Math" panose="02040503050406030204" pitchFamily="18" charset="0"/>
                        <a:cs typeface="Arial" panose="020B0604020202020204" pitchFamily="34" charset="0"/>
                      </a:rPr>
                      <m:t>≥</m:t>
                    </m:r>
                    <m:d>
                      <m:dPr>
                        <m:begChr m:val="|"/>
                        <m:endChr m:val="|"/>
                        <m:ctrlPr>
                          <a:rPr kumimoji="1" lang="en-US" altLang="zh-CN" sz="2400" b="0" i="1" smtClean="0">
                            <a:solidFill>
                              <a:schemeClr val="tx1"/>
                            </a:solidFill>
                            <a:latin typeface="Cambria Math" panose="02040503050406030204" pitchFamily="18" charset="0"/>
                            <a:cs typeface="Arial" panose="020B0604020202020204" pitchFamily="34" charset="0"/>
                          </a:rPr>
                        </m:ctrlPr>
                      </m:dPr>
                      <m:e>
                        <m:r>
                          <a:rPr kumimoji="1" lang="en-US" altLang="zh-CN" sz="2400" b="0" i="1" smtClean="0">
                            <a:solidFill>
                              <a:schemeClr val="tx1"/>
                            </a:solidFill>
                            <a:latin typeface="Cambria Math" panose="02040503050406030204" pitchFamily="18" charset="0"/>
                            <a:cs typeface="Arial" panose="020B0604020202020204" pitchFamily="34" charset="0"/>
                          </a:rPr>
                          <m:t>𝐶</m:t>
                        </m:r>
                      </m:e>
                    </m:d>
                    <m:r>
                      <a:rPr kumimoji="1" lang="en-US" altLang="zh-CN" sz="2400" b="0" i="1" smtClean="0">
                        <a:solidFill>
                          <a:schemeClr val="tx1"/>
                        </a:solidFill>
                        <a:latin typeface="Cambria Math" panose="02040503050406030204" pitchFamily="18" charset="0"/>
                        <a:cs typeface="Arial" panose="020B0604020202020204" pitchFamily="34" charset="0"/>
                      </a:rPr>
                      <m:t>+</m:t>
                    </m:r>
                    <m:r>
                      <a:rPr kumimoji="1" lang="en-US" altLang="zh-CN" sz="2400" b="0" i="1" smtClean="0">
                        <a:solidFill>
                          <a:schemeClr val="tx1"/>
                        </a:solidFill>
                        <a:latin typeface="Cambria Math" panose="02040503050406030204" pitchFamily="18" charset="0"/>
                        <a:cs typeface="Arial" panose="020B0604020202020204" pitchFamily="34" charset="0"/>
                      </a:rPr>
                      <m:t>𝑛</m:t>
                    </m:r>
                  </m:oMath>
                </a14:m>
                <a:endParaRPr kumimoji="1" lang="en-US" altLang="zh-CN" sz="2400" dirty="0">
                  <a:solidFill>
                    <a:schemeClr val="tx1"/>
                  </a:solidFill>
                  <a:latin typeface="Arial" panose="020B0604020202020204" pitchFamily="34" charset="0"/>
                  <a:cs typeface="Arial" panose="020B0604020202020204" pitchFamily="34" charset="0"/>
                </a:endParaRPr>
              </a:p>
              <a:p>
                <a:pPr marL="457200" lvl="1"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Use a different set of positions for each group of gates</a:t>
                </a: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1825622"/>
                <a:ext cx="10515600" cy="4919951"/>
              </a:xfrm>
              <a:blipFill>
                <a:blip r:embed="rId3"/>
                <a:stretch>
                  <a:fillRect l="-844"/>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14" name="表格 7">
                <a:extLst>
                  <a:ext uri="{FF2B5EF4-FFF2-40B4-BE49-F238E27FC236}">
                    <a16:creationId xmlns:a16="http://schemas.microsoft.com/office/drawing/2014/main" id="{B90C3668-57DC-C0F5-D9C2-4F8F5B5A5C0F}"/>
                  </a:ext>
                </a:extLst>
              </p:cNvPr>
              <p:cNvGraphicFramePr>
                <a:graphicFrameLocks noGrp="1"/>
              </p:cNvGraphicFramePr>
              <p:nvPr>
                <p:extLst>
                  <p:ext uri="{D42A27DB-BD31-4B8C-83A1-F6EECF244321}">
                    <p14:modId xmlns:p14="http://schemas.microsoft.com/office/powerpoint/2010/main" val="1968619412"/>
                  </p:ext>
                </p:extLst>
              </p:nvPr>
            </p:nvGraphicFramePr>
            <p:xfrm>
              <a:off x="963857"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4" name="表格 7">
                <a:extLst>
                  <a:ext uri="{FF2B5EF4-FFF2-40B4-BE49-F238E27FC236}">
                    <a16:creationId xmlns:a16="http://schemas.microsoft.com/office/drawing/2014/main" id="{B90C3668-57DC-C0F5-D9C2-4F8F5B5A5C0F}"/>
                  </a:ext>
                </a:extLst>
              </p:cNvPr>
              <p:cNvGraphicFramePr>
                <a:graphicFrameLocks noGrp="1"/>
              </p:cNvGraphicFramePr>
              <p:nvPr>
                <p:extLst>
                  <p:ext uri="{D42A27DB-BD31-4B8C-83A1-F6EECF244321}">
                    <p14:modId xmlns:p14="http://schemas.microsoft.com/office/powerpoint/2010/main" val="1968619412"/>
                  </p:ext>
                </p:extLst>
              </p:nvPr>
            </p:nvGraphicFramePr>
            <p:xfrm>
              <a:off x="963857"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表格 7">
                <a:extLst>
                  <a:ext uri="{FF2B5EF4-FFF2-40B4-BE49-F238E27FC236}">
                    <a16:creationId xmlns:a16="http://schemas.microsoft.com/office/drawing/2014/main" id="{F1911A49-83F8-5DFB-F100-8289D103BDAA}"/>
                  </a:ext>
                </a:extLst>
              </p:cNvPr>
              <p:cNvGraphicFramePr>
                <a:graphicFrameLocks noGrp="1"/>
              </p:cNvGraphicFramePr>
              <p:nvPr>
                <p:extLst>
                  <p:ext uri="{D42A27DB-BD31-4B8C-83A1-F6EECF244321}">
                    <p14:modId xmlns:p14="http://schemas.microsoft.com/office/powerpoint/2010/main" val="3584849713"/>
                  </p:ext>
                </p:extLst>
              </p:nvPr>
            </p:nvGraphicFramePr>
            <p:xfrm>
              <a:off x="4471581"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2" name="表格 7">
                <a:extLst>
                  <a:ext uri="{FF2B5EF4-FFF2-40B4-BE49-F238E27FC236}">
                    <a16:creationId xmlns:a16="http://schemas.microsoft.com/office/drawing/2014/main" id="{F1911A49-83F8-5DFB-F100-8289D103BDAA}"/>
                  </a:ext>
                </a:extLst>
              </p:cNvPr>
              <p:cNvGraphicFramePr>
                <a:graphicFrameLocks noGrp="1"/>
              </p:cNvGraphicFramePr>
              <p:nvPr>
                <p:extLst>
                  <p:ext uri="{D42A27DB-BD31-4B8C-83A1-F6EECF244321}">
                    <p14:modId xmlns:p14="http://schemas.microsoft.com/office/powerpoint/2010/main" val="3584849713"/>
                  </p:ext>
                </p:extLst>
              </p:nvPr>
            </p:nvGraphicFramePr>
            <p:xfrm>
              <a:off x="4471581"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000"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1765"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7143"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300000"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1739"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9630"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9630"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820833"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0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A949A457-07D9-EF88-AD84-297F17D4CFB5}"/>
                  </a:ext>
                </a:extLst>
              </p:cNvPr>
              <p:cNvGraphicFramePr>
                <a:graphicFrameLocks noGrp="1"/>
              </p:cNvGraphicFramePr>
              <p:nvPr>
                <p:extLst>
                  <p:ext uri="{D42A27DB-BD31-4B8C-83A1-F6EECF244321}">
                    <p14:modId xmlns:p14="http://schemas.microsoft.com/office/powerpoint/2010/main" val="3447839631"/>
                  </p:ext>
                </p:extLst>
              </p:nvPr>
            </p:nvGraphicFramePr>
            <p:xfrm>
              <a:off x="7980984"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A949A457-07D9-EF88-AD84-297F17D4CFB5}"/>
                  </a:ext>
                </a:extLst>
              </p:cNvPr>
              <p:cNvGraphicFramePr>
                <a:graphicFrameLocks noGrp="1"/>
              </p:cNvGraphicFramePr>
              <p:nvPr>
                <p:extLst>
                  <p:ext uri="{D42A27DB-BD31-4B8C-83A1-F6EECF244321}">
                    <p14:modId xmlns:p14="http://schemas.microsoft.com/office/powerpoint/2010/main" val="3447839631"/>
                  </p:ext>
                </p:extLst>
              </p:nvPr>
            </p:nvGraphicFramePr>
            <p:xfrm>
              <a:off x="7980984" y="57642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1925800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54</a:t>
            </a:fld>
            <a:endParaRPr kumimoji="1" lang="zh-CN" altLang="en-US" dirty="0"/>
          </a:p>
        </p:txBody>
      </p:sp>
      <p:grpSp>
        <p:nvGrpSpPr>
          <p:cNvPr id="3" name="组合 2">
            <a:extLst>
              <a:ext uri="{FF2B5EF4-FFF2-40B4-BE49-F238E27FC236}">
                <a16:creationId xmlns:a16="http://schemas.microsoft.com/office/drawing/2014/main" id="{904140AA-65A1-7D44-BB2B-A173F0B56AC0}"/>
              </a:ext>
            </a:extLst>
          </p:cNvPr>
          <p:cNvGrpSpPr/>
          <p:nvPr/>
        </p:nvGrpSpPr>
        <p:grpSpPr>
          <a:xfrm>
            <a:off x="947346" y="1910365"/>
            <a:ext cx="10297307" cy="1261351"/>
            <a:chOff x="841552" y="5094999"/>
            <a:chExt cx="10297307" cy="1261351"/>
          </a:xfrm>
        </p:grpSpPr>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2" name="圆角矩形 21">
            <a:extLst>
              <a:ext uri="{FF2B5EF4-FFF2-40B4-BE49-F238E27FC236}">
                <a16:creationId xmlns:a16="http://schemas.microsoft.com/office/drawing/2014/main" id="{B3FCEF67-8315-4A17-B9AD-016FC5EEAF12}"/>
              </a:ext>
            </a:extLst>
          </p:cNvPr>
          <p:cNvSpPr/>
          <p:nvPr/>
        </p:nvSpPr>
        <p:spPr>
          <a:xfrm>
            <a:off x="3538723" y="4377347"/>
            <a:ext cx="5111200" cy="180925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2400" dirty="0">
                <a:solidFill>
                  <a:schemeClr val="tx1"/>
                </a:solidFill>
              </a:rPr>
              <a:t>Observation</a:t>
            </a:r>
          </a:p>
          <a:p>
            <a:pPr marL="285750" indent="-285750">
              <a:lnSpc>
                <a:spcPct val="150000"/>
              </a:lnSpc>
              <a:buFont typeface="Arial" panose="020B0604020202020204" pitchFamily="34" charset="0"/>
              <a:buChar char="•"/>
            </a:pPr>
            <a:r>
              <a:rPr kumimoji="1" lang="en-US" altLang="zh-CN" dirty="0">
                <a:solidFill>
                  <a:schemeClr val="tx1"/>
                </a:solidFill>
              </a:rPr>
              <a:t>Secrets are stored at </a:t>
            </a:r>
            <a:r>
              <a:rPr kumimoji="1" lang="en-US" altLang="zh-CN" dirty="0">
                <a:solidFill>
                  <a:srgbClr val="FF0000"/>
                </a:solidFill>
              </a:rPr>
              <a:t>different positions</a:t>
            </a:r>
            <a:r>
              <a:rPr kumimoji="1" lang="en-US" altLang="zh-CN" dirty="0">
                <a:solidFill>
                  <a:schemeClr val="tx1"/>
                </a:solidFill>
              </a:rPr>
              <a:t>. </a:t>
            </a:r>
          </a:p>
        </p:txBody>
      </p:sp>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E9E2DE03-CF58-BAA8-9C67-0DC3DE639864}"/>
                  </a:ext>
                </a:extLst>
              </p:cNvPr>
              <p:cNvGraphicFramePr>
                <a:graphicFrameLocks noGrp="1"/>
              </p:cNvGraphicFramePr>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E9E2DE03-CF58-BAA8-9C67-0DC3DE639864}"/>
                  </a:ext>
                </a:extLst>
              </p:cNvPr>
              <p:cNvGraphicFramePr>
                <a:graphicFrameLocks noGrp="1"/>
              </p:cNvGraphicFramePr>
              <p:nvPr>
                <p:extLst>
                  <p:ext uri="{D42A27DB-BD31-4B8C-83A1-F6EECF244321}">
                    <p14:modId xmlns:p14="http://schemas.microsoft.com/office/powerpoint/2010/main" val="1557035502"/>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格 7">
                <a:extLst>
                  <a:ext uri="{FF2B5EF4-FFF2-40B4-BE49-F238E27FC236}">
                    <a16:creationId xmlns:a16="http://schemas.microsoft.com/office/drawing/2014/main" id="{E41D11D8-6B55-58FE-BB6D-90423764A780}"/>
                  </a:ext>
                </a:extLst>
              </p:cNvPr>
              <p:cNvGraphicFramePr>
                <a:graphicFrameLocks noGrp="1"/>
              </p:cNvGraphicFramePr>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4" name="表格 7">
                <a:extLst>
                  <a:ext uri="{FF2B5EF4-FFF2-40B4-BE49-F238E27FC236}">
                    <a16:creationId xmlns:a16="http://schemas.microsoft.com/office/drawing/2014/main" id="{E41D11D8-6B55-58FE-BB6D-90423764A780}"/>
                  </a:ext>
                </a:extLst>
              </p:cNvPr>
              <p:cNvGraphicFramePr>
                <a:graphicFrameLocks noGrp="1"/>
              </p:cNvGraphicFramePr>
              <p:nvPr>
                <p:extLst>
                  <p:ext uri="{D42A27DB-BD31-4B8C-83A1-F6EECF244321}">
                    <p14:modId xmlns:p14="http://schemas.microsoft.com/office/powerpoint/2010/main" val="1388714277"/>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格 7">
                <a:extLst>
                  <a:ext uri="{FF2B5EF4-FFF2-40B4-BE49-F238E27FC236}">
                    <a16:creationId xmlns:a16="http://schemas.microsoft.com/office/drawing/2014/main" id="{021EE379-E023-972E-0984-FE39F33D53FB}"/>
                  </a:ext>
                </a:extLst>
              </p:cNvPr>
              <p:cNvGraphicFramePr>
                <a:graphicFrameLocks noGrp="1"/>
              </p:cNvGraphicFramePr>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5" name="表格 7">
                <a:extLst>
                  <a:ext uri="{FF2B5EF4-FFF2-40B4-BE49-F238E27FC236}">
                    <a16:creationId xmlns:a16="http://schemas.microsoft.com/office/drawing/2014/main" id="{021EE379-E023-972E-0984-FE39F33D53FB}"/>
                  </a:ext>
                </a:extLst>
              </p:cNvPr>
              <p:cNvGraphicFramePr>
                <a:graphicFrameLocks noGrp="1"/>
              </p:cNvGraphicFramePr>
              <p:nvPr>
                <p:extLst>
                  <p:ext uri="{D42A27DB-BD31-4B8C-83A1-F6EECF244321}">
                    <p14:modId xmlns:p14="http://schemas.microsoft.com/office/powerpoint/2010/main" val="140697720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1784736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55</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3504915"/>
                <a:ext cx="10515600" cy="3240658"/>
              </a:xfrm>
            </p:spPr>
            <p:txBody>
              <a:bodyPr>
                <a:normAutofit/>
              </a:bodyPr>
              <a:lstStyle/>
              <a:p>
                <a:pPr>
                  <a:lnSpc>
                    <a:spcPct val="130000"/>
                  </a:lnSpc>
                </a:pPr>
                <a:r>
                  <a:rPr kumimoji="1" lang="en-US" altLang="zh-CN" sz="2000" b="1" dirty="0">
                    <a:latin typeface="Arial" panose="020B0604020202020204" pitchFamily="34" charset="0"/>
                    <a:cs typeface="Arial" panose="020B0604020202020204" pitchFamily="34" charset="0"/>
                  </a:rPr>
                  <a:t>Suppose we want to collect secrets </a:t>
                </a:r>
                <a14:m>
                  <m:oMath xmlns:m="http://schemas.openxmlformats.org/officeDocument/2006/math">
                    <m:sSub>
                      <m:sSubPr>
                        <m:ctrlPr>
                          <a:rPr kumimoji="1" lang="en-US" altLang="zh-CN" sz="2000" b="1" i="1" smtClean="0">
                            <a:solidFill>
                              <a:srgbClr val="FF0000"/>
                            </a:solidFill>
                            <a:latin typeface="Cambria Math" panose="02040503050406030204" pitchFamily="18" charset="0"/>
                            <a:cs typeface="Arial" panose="020B0604020202020204" pitchFamily="34" charset="0"/>
                          </a:rPr>
                        </m:ctrlPr>
                      </m:sSubPr>
                      <m:e>
                        <m:r>
                          <a:rPr kumimoji="1" lang="en-US" altLang="zh-CN" sz="2000" b="1" i="1" smtClean="0">
                            <a:solidFill>
                              <a:srgbClr val="FF0000"/>
                            </a:solidFill>
                            <a:latin typeface="Cambria Math" panose="02040503050406030204" pitchFamily="18" charset="0"/>
                            <a:cs typeface="Arial" panose="020B0604020202020204" pitchFamily="34" charset="0"/>
                          </a:rPr>
                          <m:t>𝒙</m:t>
                        </m:r>
                      </m:e>
                      <m:sub>
                        <m:r>
                          <a:rPr kumimoji="1" lang="en-US" altLang="zh-CN" sz="2000" b="1" i="1" smtClean="0">
                            <a:solidFill>
                              <a:srgbClr val="FF0000"/>
                            </a:solidFill>
                            <a:latin typeface="Cambria Math" panose="02040503050406030204" pitchFamily="18" charset="0"/>
                            <a:cs typeface="Arial" panose="020B0604020202020204" pitchFamily="34" charset="0"/>
                          </a:rPr>
                          <m:t>𝟏</m:t>
                        </m:r>
                      </m:sub>
                    </m:sSub>
                    <m:r>
                      <a:rPr kumimoji="1" lang="en-US" altLang="zh-CN" sz="2000" b="1" i="1" smtClean="0">
                        <a:latin typeface="Cambria Math" panose="02040503050406030204" pitchFamily="18" charset="0"/>
                        <a:cs typeface="Arial" panose="020B0604020202020204" pitchFamily="34" charset="0"/>
                      </a:rPr>
                      <m:t>,</m:t>
                    </m:r>
                    <m:sSub>
                      <m:sSubPr>
                        <m:ctrlPr>
                          <a:rPr kumimoji="1" lang="en-US" altLang="zh-CN" sz="2000" b="1" i="1" smtClean="0">
                            <a:solidFill>
                              <a:srgbClr val="FF0000"/>
                            </a:solidFill>
                            <a:latin typeface="Cambria Math" panose="02040503050406030204" pitchFamily="18" charset="0"/>
                            <a:cs typeface="Arial" panose="020B0604020202020204" pitchFamily="34" charset="0"/>
                          </a:rPr>
                        </m:ctrlPr>
                      </m:sSubPr>
                      <m:e>
                        <m:r>
                          <a:rPr kumimoji="1" lang="en-US" altLang="zh-CN" sz="2000" b="1" i="1" smtClean="0">
                            <a:solidFill>
                              <a:srgbClr val="FF0000"/>
                            </a:solidFill>
                            <a:latin typeface="Cambria Math" panose="02040503050406030204" pitchFamily="18" charset="0"/>
                            <a:cs typeface="Arial" panose="020B0604020202020204" pitchFamily="34" charset="0"/>
                          </a:rPr>
                          <m:t>𝒚</m:t>
                        </m:r>
                      </m:e>
                      <m:sub>
                        <m:r>
                          <a:rPr kumimoji="1" lang="en-US" altLang="zh-CN" sz="2000" b="1" i="1" smtClean="0">
                            <a:solidFill>
                              <a:srgbClr val="FF0000"/>
                            </a:solidFill>
                            <a:latin typeface="Cambria Math" panose="02040503050406030204" pitchFamily="18" charset="0"/>
                            <a:cs typeface="Arial" panose="020B0604020202020204" pitchFamily="34" charset="0"/>
                          </a:rPr>
                          <m:t>𝟏</m:t>
                        </m:r>
                      </m:sub>
                    </m:sSub>
                    <m:r>
                      <a:rPr kumimoji="1" lang="en-US" altLang="zh-CN" sz="2000" b="1" i="1" smtClean="0">
                        <a:latin typeface="Cambria Math" panose="02040503050406030204" pitchFamily="18" charset="0"/>
                        <a:cs typeface="Arial" panose="020B0604020202020204" pitchFamily="34" charset="0"/>
                      </a:rPr>
                      <m:t>,</m:t>
                    </m:r>
                    <m:sSub>
                      <m:sSubPr>
                        <m:ctrlPr>
                          <a:rPr kumimoji="1" lang="en-US" altLang="zh-CN" sz="2000" b="1" i="1" smtClean="0">
                            <a:solidFill>
                              <a:srgbClr val="FF0000"/>
                            </a:solidFill>
                            <a:latin typeface="Cambria Math" panose="02040503050406030204" pitchFamily="18" charset="0"/>
                            <a:cs typeface="Arial" panose="020B0604020202020204" pitchFamily="34" charset="0"/>
                          </a:rPr>
                        </m:ctrlPr>
                      </m:sSubPr>
                      <m:e>
                        <m:r>
                          <a:rPr kumimoji="1" lang="en-US" altLang="zh-CN" sz="2000" b="1" i="1" smtClean="0">
                            <a:solidFill>
                              <a:srgbClr val="FF0000"/>
                            </a:solidFill>
                            <a:latin typeface="Cambria Math" panose="02040503050406030204" pitchFamily="18" charset="0"/>
                            <a:cs typeface="Arial" panose="020B0604020202020204" pitchFamily="34" charset="0"/>
                          </a:rPr>
                          <m:t>𝒛</m:t>
                        </m:r>
                      </m:e>
                      <m:sub>
                        <m:r>
                          <a:rPr kumimoji="1" lang="en-US" altLang="zh-CN" sz="2000" b="1" i="1" smtClean="0">
                            <a:solidFill>
                              <a:srgbClr val="FF0000"/>
                            </a:solidFill>
                            <a:latin typeface="Cambria Math" panose="02040503050406030204" pitchFamily="18" charset="0"/>
                            <a:cs typeface="Arial" panose="020B0604020202020204" pitchFamily="34" charset="0"/>
                          </a:rPr>
                          <m:t>𝟏</m:t>
                        </m:r>
                      </m:sub>
                    </m:sSub>
                  </m:oMath>
                </a14:m>
                <a:r>
                  <a:rPr kumimoji="1" lang="en-US" altLang="zh-CN" sz="2000" b="1" dirty="0">
                    <a:latin typeface="Arial" panose="020B0604020202020204" pitchFamily="34" charset="0"/>
                    <a:cs typeface="Arial" panose="020B0604020202020204" pitchFamily="34" charset="0"/>
                  </a:rPr>
                  <a:t>, and store them at </a:t>
                </a:r>
                <a14:m>
                  <m:oMath xmlns:m="http://schemas.openxmlformats.org/officeDocument/2006/math">
                    <m:r>
                      <a:rPr kumimoji="1" lang="en-US" altLang="zh-CN" sz="2000" b="1" i="1" dirty="0" smtClean="0">
                        <a:latin typeface="Cambria Math" panose="02040503050406030204" pitchFamily="18" charset="0"/>
                        <a:cs typeface="Arial" panose="020B0604020202020204" pitchFamily="34" charset="0"/>
                      </a:rPr>
                      <m:t>(</m:t>
                    </m:r>
                    <m:r>
                      <a:rPr kumimoji="1" lang="en-US" altLang="zh-CN" sz="2000" b="1" i="1" dirty="0" smtClean="0">
                        <a:latin typeface="Cambria Math" panose="02040503050406030204" pitchFamily="18" charset="0"/>
                        <a:cs typeface="Arial" panose="020B0604020202020204" pitchFamily="34" charset="0"/>
                      </a:rPr>
                      <m:t>𝟏𝟎</m:t>
                    </m:r>
                    <m:r>
                      <a:rPr kumimoji="1" lang="en-US" altLang="zh-CN" sz="2000" b="1" i="1" dirty="0" smtClean="0">
                        <a:latin typeface="Cambria Math" panose="02040503050406030204" pitchFamily="18" charset="0"/>
                        <a:cs typeface="Arial" panose="020B0604020202020204" pitchFamily="34" charset="0"/>
                      </a:rPr>
                      <m:t>,</m:t>
                    </m:r>
                    <m:r>
                      <a:rPr kumimoji="1" lang="en-US" altLang="zh-CN" sz="2000" b="1" i="1" dirty="0" smtClean="0">
                        <a:latin typeface="Cambria Math" panose="02040503050406030204" pitchFamily="18" charset="0"/>
                        <a:cs typeface="Arial" panose="020B0604020202020204" pitchFamily="34" charset="0"/>
                      </a:rPr>
                      <m:t>𝟏𝟏</m:t>
                    </m:r>
                    <m:r>
                      <a:rPr kumimoji="1" lang="en-US" altLang="zh-CN" sz="2000" b="1" i="1" dirty="0" smtClean="0">
                        <a:latin typeface="Cambria Math" panose="02040503050406030204" pitchFamily="18" charset="0"/>
                        <a:cs typeface="Arial" panose="020B0604020202020204" pitchFamily="34" charset="0"/>
                      </a:rPr>
                      <m:t>,</m:t>
                    </m:r>
                    <m:r>
                      <a:rPr kumimoji="1" lang="en-US" altLang="zh-CN" sz="2000" b="1" i="1" dirty="0" smtClean="0">
                        <a:latin typeface="Cambria Math" panose="02040503050406030204" pitchFamily="18" charset="0"/>
                        <a:cs typeface="Arial" panose="020B0604020202020204" pitchFamily="34" charset="0"/>
                      </a:rPr>
                      <m:t>𝟏𝟐</m:t>
                    </m:r>
                    <m:r>
                      <a:rPr kumimoji="1" lang="en-US" altLang="zh-CN" sz="2000" b="1" i="1" dirty="0" smtClean="0">
                        <a:latin typeface="Cambria Math" panose="02040503050406030204" pitchFamily="18" charset="0"/>
                        <a:cs typeface="Arial" panose="020B0604020202020204" pitchFamily="34" charset="0"/>
                      </a:rPr>
                      <m:t>)</m:t>
                    </m:r>
                  </m:oMath>
                </a14:m>
                <a:endParaRPr kumimoji="1" lang="en-US" altLang="zh-CN" sz="2000" b="1" dirty="0">
                  <a:latin typeface="Arial" panose="020B0604020202020204" pitchFamily="34" charset="0"/>
                  <a:cs typeface="Arial" panose="020B0604020202020204" pitchFamily="34" charset="0"/>
                </a:endParaRPr>
              </a:p>
              <a:p>
                <a:pPr>
                  <a:lnSpc>
                    <a:spcPct val="130000"/>
                  </a:lnSpc>
                </a:pPr>
                <a:endParaRPr kumimoji="1" lang="en-US" altLang="zh-CN" sz="2000" dirty="0">
                  <a:latin typeface="Arial" panose="020B0604020202020204" pitchFamily="34" charset="0"/>
                  <a:cs typeface="Arial" panose="020B0604020202020204" pitchFamily="34" charset="0"/>
                </a:endParaRP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3504915"/>
                <a:ext cx="10515600" cy="3240658"/>
              </a:xfrm>
              <a:blipFill>
                <a:blip r:embed="rId3"/>
                <a:stretch>
                  <a:fillRect l="-603"/>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904140AA-65A1-7D44-BB2B-A173F0B56AC0}"/>
              </a:ext>
            </a:extLst>
          </p:cNvPr>
          <p:cNvGrpSpPr/>
          <p:nvPr/>
        </p:nvGrpSpPr>
        <p:grpSpPr>
          <a:xfrm>
            <a:off x="947346" y="1910365"/>
            <a:ext cx="10297307" cy="1261351"/>
            <a:chOff x="841552" y="5094999"/>
            <a:chExt cx="10297307" cy="1261351"/>
          </a:xfrm>
        </p:grpSpPr>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graphicFrame>
            <p:nvGraphicFramePr>
              <p:cNvPr id="22" name="表格 7">
                <a:extLst>
                  <a:ext uri="{FF2B5EF4-FFF2-40B4-BE49-F238E27FC236}">
                    <a16:creationId xmlns:a16="http://schemas.microsoft.com/office/drawing/2014/main" id="{1EF1D0DC-9461-388C-2067-7E73D4462E90}"/>
                  </a:ext>
                </a:extLst>
              </p:cNvPr>
              <p:cNvGraphicFramePr>
                <a:graphicFrameLocks noGrp="1"/>
              </p:cNvGraphicFramePr>
              <p:nvPr>
                <p:extLst>
                  <p:ext uri="{D42A27DB-BD31-4B8C-83A1-F6EECF244321}">
                    <p14:modId xmlns:p14="http://schemas.microsoft.com/office/powerpoint/2010/main" val="1557035502"/>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2" name="表格 7">
                <a:extLst>
                  <a:ext uri="{FF2B5EF4-FFF2-40B4-BE49-F238E27FC236}">
                    <a16:creationId xmlns:a16="http://schemas.microsoft.com/office/drawing/2014/main" id="{1EF1D0DC-9461-388C-2067-7E73D4462E90}"/>
                  </a:ext>
                </a:extLst>
              </p:cNvPr>
              <p:cNvGraphicFramePr>
                <a:graphicFrameLocks noGrp="1"/>
              </p:cNvGraphicFramePr>
              <p:nvPr>
                <p:extLst>
                  <p:ext uri="{D42A27DB-BD31-4B8C-83A1-F6EECF244321}">
                    <p14:modId xmlns:p14="http://schemas.microsoft.com/office/powerpoint/2010/main" val="1557035502"/>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5C080C41-A1F2-ECBE-2CCD-DCD6C27B70DB}"/>
                  </a:ext>
                </a:extLst>
              </p:cNvPr>
              <p:cNvGraphicFramePr>
                <a:graphicFrameLocks noGrp="1"/>
              </p:cNvGraphicFramePr>
              <p:nvPr>
                <p:extLst>
                  <p:ext uri="{D42A27DB-BD31-4B8C-83A1-F6EECF244321}">
                    <p14:modId xmlns:p14="http://schemas.microsoft.com/office/powerpoint/2010/main" val="1388714277"/>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5C080C41-A1F2-ECBE-2CCD-DCD6C27B70DB}"/>
                  </a:ext>
                </a:extLst>
              </p:cNvPr>
              <p:cNvGraphicFramePr>
                <a:graphicFrameLocks noGrp="1"/>
              </p:cNvGraphicFramePr>
              <p:nvPr>
                <p:extLst>
                  <p:ext uri="{D42A27DB-BD31-4B8C-83A1-F6EECF244321}">
                    <p14:modId xmlns:p14="http://schemas.microsoft.com/office/powerpoint/2010/main" val="1388714277"/>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格 7">
                <a:extLst>
                  <a:ext uri="{FF2B5EF4-FFF2-40B4-BE49-F238E27FC236}">
                    <a16:creationId xmlns:a16="http://schemas.microsoft.com/office/drawing/2014/main" id="{C1628BA4-D2F8-CA69-E87E-ABAF36438F2A}"/>
                  </a:ext>
                </a:extLst>
              </p:cNvPr>
              <p:cNvGraphicFramePr>
                <a:graphicFrameLocks noGrp="1"/>
              </p:cNvGraphicFramePr>
              <p:nvPr>
                <p:extLst>
                  <p:ext uri="{D42A27DB-BD31-4B8C-83A1-F6EECF244321}">
                    <p14:modId xmlns:p14="http://schemas.microsoft.com/office/powerpoint/2010/main" val="140697720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4" name="表格 7">
                <a:extLst>
                  <a:ext uri="{FF2B5EF4-FFF2-40B4-BE49-F238E27FC236}">
                    <a16:creationId xmlns:a16="http://schemas.microsoft.com/office/drawing/2014/main" id="{C1628BA4-D2F8-CA69-E87E-ABAF36438F2A}"/>
                  </a:ext>
                </a:extLst>
              </p:cNvPr>
              <p:cNvGraphicFramePr>
                <a:graphicFrameLocks noGrp="1"/>
              </p:cNvGraphicFramePr>
              <p:nvPr>
                <p:extLst>
                  <p:ext uri="{D42A27DB-BD31-4B8C-83A1-F6EECF244321}">
                    <p14:modId xmlns:p14="http://schemas.microsoft.com/office/powerpoint/2010/main" val="140697720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2004563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56</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3504915"/>
                <a:ext cx="10515600" cy="3240658"/>
              </a:xfrm>
            </p:spPr>
            <p:txBody>
              <a:bodyPr>
                <a:normAutofit/>
              </a:bodyPr>
              <a:lstStyle/>
              <a:p>
                <a:pPr>
                  <a:lnSpc>
                    <a:spcPct val="130000"/>
                  </a:lnSpc>
                </a:pPr>
                <a:r>
                  <a:rPr kumimoji="1" lang="en-US" altLang="zh-CN" sz="2000" dirty="0">
                    <a:latin typeface="Arial" panose="020B0604020202020204" pitchFamily="34" charset="0"/>
                    <a:cs typeface="Arial" panose="020B0604020202020204" pitchFamily="34" charset="0"/>
                  </a:rPr>
                  <a:t>Suppose we want to collect secrets </a:t>
                </a:r>
                <a14:m>
                  <m:oMath xmlns:m="http://schemas.openxmlformats.org/officeDocument/2006/math">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r>
                      <a:rPr kumimoji="1" lang="en-US" altLang="zh-CN" sz="2000" b="0" i="1" smtClean="0">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𝑦</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r>
                      <a:rPr kumimoji="1" lang="en-US" altLang="zh-CN" sz="2000" b="0" i="1" smtClean="0">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𝑧</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oMath>
                </a14:m>
                <a:r>
                  <a:rPr kumimoji="1" lang="en-US" altLang="zh-CN" sz="2000" dirty="0">
                    <a:latin typeface="Arial" panose="020B0604020202020204" pitchFamily="34" charset="0"/>
                    <a:cs typeface="Arial" panose="020B0604020202020204" pitchFamily="34" charset="0"/>
                  </a:rPr>
                  <a:t>, and store them at </a:t>
                </a:r>
                <a14:m>
                  <m:oMath xmlns:m="http://schemas.openxmlformats.org/officeDocument/2006/math">
                    <m:r>
                      <a:rPr kumimoji="1" lang="en-US" altLang="zh-CN" sz="2000" i="1" dirty="0" smtClean="0">
                        <a:latin typeface="Cambria Math" panose="02040503050406030204" pitchFamily="18" charset="0"/>
                        <a:cs typeface="Arial" panose="020B0604020202020204" pitchFamily="34" charset="0"/>
                      </a:rPr>
                      <m:t>(</m:t>
                    </m:r>
                    <m:r>
                      <a:rPr kumimoji="1" lang="en-US" altLang="zh-CN" sz="2000" b="0" i="1" dirty="0" smtClean="0">
                        <a:latin typeface="Cambria Math" panose="02040503050406030204" pitchFamily="18" charset="0"/>
                        <a:cs typeface="Arial" panose="020B0604020202020204" pitchFamily="34" charset="0"/>
                      </a:rPr>
                      <m:t>10,11,12</m:t>
                    </m:r>
                    <m:r>
                      <a:rPr kumimoji="1" lang="en-US" altLang="zh-CN" sz="2000" i="1" dirty="0" smtClean="0">
                        <a:latin typeface="Cambria Math" panose="02040503050406030204" pitchFamily="18" charset="0"/>
                        <a:cs typeface="Arial" panose="020B0604020202020204" pitchFamily="34" charset="0"/>
                      </a:rPr>
                      <m:t>)</m:t>
                    </m:r>
                  </m:oMath>
                </a14:m>
                <a:endParaRPr kumimoji="1" lang="en-US" altLang="zh-CN" sz="2000" dirty="0">
                  <a:latin typeface="Arial" panose="020B0604020202020204" pitchFamily="34" charset="0"/>
                  <a:cs typeface="Arial" panose="020B0604020202020204" pitchFamily="34" charset="0"/>
                </a:endParaRPr>
              </a:p>
              <a:p>
                <a:pPr>
                  <a:lnSpc>
                    <a:spcPct val="130000"/>
                  </a:lnSpc>
                </a:pPr>
                <a:endParaRPr kumimoji="1" lang="en-US" altLang="zh-CN" sz="2000" dirty="0">
                  <a:latin typeface="Arial" panose="020B0604020202020204" pitchFamily="34" charset="0"/>
                  <a:cs typeface="Arial" panose="020B0604020202020204" pitchFamily="34" charset="0"/>
                </a:endParaRPr>
              </a:p>
              <a:p>
                <a:pPr>
                  <a:lnSpc>
                    <a:spcPct val="130000"/>
                  </a:lnSpc>
                </a:pPr>
                <a:r>
                  <a:rPr kumimoji="1" lang="en-US" altLang="zh-CN" sz="2000" b="1" dirty="0">
                    <a:latin typeface="Arial" panose="020B0604020202020204" pitchFamily="34" charset="0"/>
                    <a:cs typeface="Arial" panose="020B0604020202020204" pitchFamily="34" charset="0"/>
                  </a:rPr>
                  <a:t>Step 1: Locally compute</a:t>
                </a:r>
                <a:endParaRPr kumimoji="1" lang="zh-CN" altLang="en-US" sz="2000" b="1" dirty="0"/>
              </a:p>
              <a:p>
                <a:pPr>
                  <a:lnSpc>
                    <a:spcPct val="130000"/>
                  </a:lnSpc>
                </a:pPr>
                <a:endParaRPr kumimoji="1" lang="en-US" altLang="zh-CN" sz="2000" dirty="0">
                  <a:latin typeface="Arial" panose="020B0604020202020204" pitchFamily="34" charset="0"/>
                  <a:cs typeface="Arial" panose="020B0604020202020204" pitchFamily="34" charset="0"/>
                </a:endParaRPr>
              </a:p>
              <a:p>
                <a:pPr marL="0" indent="0" algn="ctr">
                  <a:lnSpc>
                    <a:spcPct val="130000"/>
                  </a:lnSpc>
                  <a:buNone/>
                </a:pPr>
                <a:endParaRPr kumimoji="1" lang="en-US" altLang="zh-CN" sz="2000" dirty="0">
                  <a:latin typeface="Arial" panose="020B0604020202020204" pitchFamily="34" charset="0"/>
                  <a:cs typeface="Arial" panose="020B0604020202020204" pitchFamily="34" charset="0"/>
                </a:endParaRP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3504915"/>
                <a:ext cx="10515600" cy="3240658"/>
              </a:xfrm>
              <a:blipFill>
                <a:blip r:embed="rId3"/>
                <a:stretch>
                  <a:fillRect l="-603"/>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904140AA-65A1-7D44-BB2B-A173F0B56AC0}"/>
              </a:ext>
            </a:extLst>
          </p:cNvPr>
          <p:cNvGrpSpPr/>
          <p:nvPr/>
        </p:nvGrpSpPr>
        <p:grpSpPr>
          <a:xfrm>
            <a:off x="947346" y="1910365"/>
            <a:ext cx="10297307" cy="1261351"/>
            <a:chOff x="841552" y="5094999"/>
            <a:chExt cx="10297307" cy="1261351"/>
          </a:xfrm>
        </p:grpSpPr>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graphicFrame>
            <p:nvGraphicFramePr>
              <p:cNvPr id="22" name="表格 7">
                <a:extLst>
                  <a:ext uri="{FF2B5EF4-FFF2-40B4-BE49-F238E27FC236}">
                    <a16:creationId xmlns:a16="http://schemas.microsoft.com/office/drawing/2014/main" id="{CD02040D-8792-EAE8-E7F5-370FB7E08160}"/>
                  </a:ext>
                </a:extLst>
              </p:cNvPr>
              <p:cNvGraphicFramePr>
                <a:graphicFrameLocks noGrp="1"/>
              </p:cNvGraphicFramePr>
              <p:nvPr>
                <p:extLst>
                  <p:ext uri="{D42A27DB-BD31-4B8C-83A1-F6EECF244321}">
                    <p14:modId xmlns:p14="http://schemas.microsoft.com/office/powerpoint/2010/main" val="1557035502"/>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2" name="表格 7">
                <a:extLst>
                  <a:ext uri="{FF2B5EF4-FFF2-40B4-BE49-F238E27FC236}">
                    <a16:creationId xmlns:a16="http://schemas.microsoft.com/office/drawing/2014/main" id="{CD02040D-8792-EAE8-E7F5-370FB7E08160}"/>
                  </a:ext>
                </a:extLst>
              </p:cNvPr>
              <p:cNvGraphicFramePr>
                <a:graphicFrameLocks noGrp="1"/>
              </p:cNvGraphicFramePr>
              <p:nvPr>
                <p:extLst>
                  <p:ext uri="{D42A27DB-BD31-4B8C-83A1-F6EECF244321}">
                    <p14:modId xmlns:p14="http://schemas.microsoft.com/office/powerpoint/2010/main" val="1557035502"/>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7C912432-DDFD-E2AC-5E5B-C35077FA9D41}"/>
                  </a:ext>
                </a:extLst>
              </p:cNvPr>
              <p:cNvGraphicFramePr>
                <a:graphicFrameLocks noGrp="1"/>
              </p:cNvGraphicFramePr>
              <p:nvPr>
                <p:extLst>
                  <p:ext uri="{D42A27DB-BD31-4B8C-83A1-F6EECF244321}">
                    <p14:modId xmlns:p14="http://schemas.microsoft.com/office/powerpoint/2010/main" val="1388714277"/>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7C912432-DDFD-E2AC-5E5B-C35077FA9D41}"/>
                  </a:ext>
                </a:extLst>
              </p:cNvPr>
              <p:cNvGraphicFramePr>
                <a:graphicFrameLocks noGrp="1"/>
              </p:cNvGraphicFramePr>
              <p:nvPr>
                <p:extLst>
                  <p:ext uri="{D42A27DB-BD31-4B8C-83A1-F6EECF244321}">
                    <p14:modId xmlns:p14="http://schemas.microsoft.com/office/powerpoint/2010/main" val="1388714277"/>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格 7">
                <a:extLst>
                  <a:ext uri="{FF2B5EF4-FFF2-40B4-BE49-F238E27FC236}">
                    <a16:creationId xmlns:a16="http://schemas.microsoft.com/office/drawing/2014/main" id="{991D3B76-DFFF-EC4F-5460-7BEFF9B26DEA}"/>
                  </a:ext>
                </a:extLst>
              </p:cNvPr>
              <p:cNvGraphicFramePr>
                <a:graphicFrameLocks noGrp="1"/>
              </p:cNvGraphicFramePr>
              <p:nvPr>
                <p:extLst>
                  <p:ext uri="{D42A27DB-BD31-4B8C-83A1-F6EECF244321}">
                    <p14:modId xmlns:p14="http://schemas.microsoft.com/office/powerpoint/2010/main" val="140697720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4" name="表格 7">
                <a:extLst>
                  <a:ext uri="{FF2B5EF4-FFF2-40B4-BE49-F238E27FC236}">
                    <a16:creationId xmlns:a16="http://schemas.microsoft.com/office/drawing/2014/main" id="{991D3B76-DFFF-EC4F-5460-7BEFF9B26DEA}"/>
                  </a:ext>
                </a:extLst>
              </p:cNvPr>
              <p:cNvGraphicFramePr>
                <a:graphicFrameLocks noGrp="1"/>
              </p:cNvGraphicFramePr>
              <p:nvPr>
                <p:extLst>
                  <p:ext uri="{D42A27DB-BD31-4B8C-83A1-F6EECF244321}">
                    <p14:modId xmlns:p14="http://schemas.microsoft.com/office/powerpoint/2010/main" val="140697720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格 7">
                <a:extLst>
                  <a:ext uri="{FF2B5EF4-FFF2-40B4-BE49-F238E27FC236}">
                    <a16:creationId xmlns:a16="http://schemas.microsoft.com/office/drawing/2014/main" id="{B5BCB556-A3C1-981C-5D81-C6C8B7EF2040}"/>
                  </a:ext>
                </a:extLst>
              </p:cNvPr>
              <p:cNvGraphicFramePr>
                <a:graphicFrameLocks noGrp="1"/>
              </p:cNvGraphicFramePr>
              <p:nvPr>
                <p:extLst>
                  <p:ext uri="{D42A27DB-BD31-4B8C-83A1-F6EECF244321}">
                    <p14:modId xmlns:p14="http://schemas.microsoft.com/office/powerpoint/2010/main" val="3947567837"/>
                  </p:ext>
                </p:extLst>
              </p:nvPr>
            </p:nvGraphicFramePr>
            <p:xfrm>
              <a:off x="4104383" y="4558110"/>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5" name="表格 7">
                <a:extLst>
                  <a:ext uri="{FF2B5EF4-FFF2-40B4-BE49-F238E27FC236}">
                    <a16:creationId xmlns:a16="http://schemas.microsoft.com/office/drawing/2014/main" id="{B5BCB556-A3C1-981C-5D81-C6C8B7EF2040}"/>
                  </a:ext>
                </a:extLst>
              </p:cNvPr>
              <p:cNvGraphicFramePr>
                <a:graphicFrameLocks noGrp="1"/>
              </p:cNvGraphicFramePr>
              <p:nvPr>
                <p:extLst>
                  <p:ext uri="{D42A27DB-BD31-4B8C-83A1-F6EECF244321}">
                    <p14:modId xmlns:p14="http://schemas.microsoft.com/office/powerpoint/2010/main" val="3947567837"/>
                  </p:ext>
                </p:extLst>
              </p:nvPr>
            </p:nvGraphicFramePr>
            <p:xfrm>
              <a:off x="4104383" y="4558110"/>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100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3646815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57</a:t>
            </a:fld>
            <a:endParaRPr kumimoji="1" lang="zh-CN" altLang="en-US" dirty="0"/>
          </a:p>
        </p:txBody>
      </p:sp>
      <p:grpSp>
        <p:nvGrpSpPr>
          <p:cNvPr id="3" name="组合 2">
            <a:extLst>
              <a:ext uri="{FF2B5EF4-FFF2-40B4-BE49-F238E27FC236}">
                <a16:creationId xmlns:a16="http://schemas.microsoft.com/office/drawing/2014/main" id="{904140AA-65A1-7D44-BB2B-A173F0B56AC0}"/>
              </a:ext>
            </a:extLst>
          </p:cNvPr>
          <p:cNvGrpSpPr/>
          <p:nvPr/>
        </p:nvGrpSpPr>
        <p:grpSpPr>
          <a:xfrm>
            <a:off x="947346" y="1910365"/>
            <a:ext cx="10297307" cy="1261351"/>
            <a:chOff x="841552" y="5094999"/>
            <a:chExt cx="10297307" cy="1261351"/>
          </a:xfrm>
        </p:grpSpPr>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29" name="直线箭头连接符 28">
            <a:extLst>
              <a:ext uri="{FF2B5EF4-FFF2-40B4-BE49-F238E27FC236}">
                <a16:creationId xmlns:a16="http://schemas.microsoft.com/office/drawing/2014/main" id="{9013EE39-C964-FE4F-94D0-42F417800BCE}"/>
              </a:ext>
            </a:extLst>
          </p:cNvPr>
          <p:cNvCxnSpPr/>
          <p:nvPr/>
        </p:nvCxnSpPr>
        <p:spPr>
          <a:xfrm>
            <a:off x="2617727" y="3557190"/>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a:extLst>
              <a:ext uri="{FF2B5EF4-FFF2-40B4-BE49-F238E27FC236}">
                <a16:creationId xmlns:a16="http://schemas.microsoft.com/office/drawing/2014/main" id="{463142B2-A54E-8F46-BFFA-3EE5E13F4E5A}"/>
              </a:ext>
            </a:extLst>
          </p:cNvPr>
          <p:cNvCxnSpPr/>
          <p:nvPr/>
        </p:nvCxnSpPr>
        <p:spPr>
          <a:xfrm>
            <a:off x="6119004" y="3557190"/>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id="{AF0AC12A-57BB-D64A-AA5D-AEFEB93A941B}"/>
              </a:ext>
            </a:extLst>
          </p:cNvPr>
          <p:cNvCxnSpPr/>
          <p:nvPr/>
        </p:nvCxnSpPr>
        <p:spPr>
          <a:xfrm>
            <a:off x="9581330" y="3531311"/>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6" name="表格 7">
                <a:extLst>
                  <a:ext uri="{FF2B5EF4-FFF2-40B4-BE49-F238E27FC236}">
                    <a16:creationId xmlns:a16="http://schemas.microsoft.com/office/drawing/2014/main" id="{B7244D9D-EBB4-004C-8EB6-C36EC99C9EB3}"/>
                  </a:ext>
                </a:extLst>
              </p:cNvPr>
              <p:cNvGraphicFramePr>
                <a:graphicFrameLocks noGrp="1"/>
              </p:cNvGraphicFramePr>
              <p:nvPr>
                <p:extLst>
                  <p:ext uri="{D42A27DB-BD31-4B8C-83A1-F6EECF244321}">
                    <p14:modId xmlns:p14="http://schemas.microsoft.com/office/powerpoint/2010/main" val="4230757176"/>
                  </p:ext>
                </p:extLst>
              </p:nvPr>
            </p:nvGraphicFramePr>
            <p:xfrm>
              <a:off x="4578217" y="4232578"/>
              <a:ext cx="3075467" cy="457200"/>
            </p:xfrm>
            <a:graphic>
              <a:graphicData uri="http://schemas.openxmlformats.org/drawingml/2006/table">
                <a:tbl>
                  <a:tblPr firstRow="1" bandRow="1">
                    <a:tableStyleId>{5C22544A-7EE6-4342-B048-85BDC9FD1C3A}</a:tableStyleId>
                  </a:tblPr>
                  <a:tblGrid>
                    <a:gridCol w="297165">
                      <a:extLst>
                        <a:ext uri="{9D8B030D-6E8A-4147-A177-3AD203B41FA5}">
                          <a16:colId xmlns:a16="http://schemas.microsoft.com/office/drawing/2014/main" val="1227767562"/>
                        </a:ext>
                      </a:extLst>
                    </a:gridCol>
                    <a:gridCol w="330015">
                      <a:extLst>
                        <a:ext uri="{9D8B030D-6E8A-4147-A177-3AD203B41FA5}">
                          <a16:colId xmlns:a16="http://schemas.microsoft.com/office/drawing/2014/main" val="36647521"/>
                        </a:ext>
                      </a:extLst>
                    </a:gridCol>
                    <a:gridCol w="496437">
                      <a:extLst>
                        <a:ext uri="{9D8B030D-6E8A-4147-A177-3AD203B41FA5}">
                          <a16:colId xmlns:a16="http://schemas.microsoft.com/office/drawing/2014/main" val="363966630"/>
                        </a:ext>
                      </a:extLst>
                    </a:gridCol>
                    <a:gridCol w="280740">
                      <a:extLst>
                        <a:ext uri="{9D8B030D-6E8A-4147-A177-3AD203B41FA5}">
                          <a16:colId xmlns:a16="http://schemas.microsoft.com/office/drawing/2014/main" val="4075085922"/>
                        </a:ext>
                      </a:extLst>
                    </a:gridCol>
                    <a:gridCol w="324961">
                      <a:extLst>
                        <a:ext uri="{9D8B030D-6E8A-4147-A177-3AD203B41FA5}">
                          <a16:colId xmlns:a16="http://schemas.microsoft.com/office/drawing/2014/main" val="469031768"/>
                        </a:ext>
                      </a:extLst>
                    </a:gridCol>
                    <a:gridCol w="395715">
                      <a:extLst>
                        <a:ext uri="{9D8B030D-6E8A-4147-A177-3AD203B41FA5}">
                          <a16:colId xmlns:a16="http://schemas.microsoft.com/office/drawing/2014/main" val="1969723292"/>
                        </a:ext>
                      </a:extLst>
                    </a:gridCol>
                    <a:gridCol w="395715">
                      <a:extLst>
                        <a:ext uri="{9D8B030D-6E8A-4147-A177-3AD203B41FA5}">
                          <a16:colId xmlns:a16="http://schemas.microsoft.com/office/drawing/2014/main" val="2120896505"/>
                        </a:ext>
                      </a:extLst>
                    </a:gridCol>
                    <a:gridCol w="346439">
                      <a:extLst>
                        <a:ext uri="{9D8B030D-6E8A-4147-A177-3AD203B41FA5}">
                          <a16:colId xmlns:a16="http://schemas.microsoft.com/office/drawing/2014/main" val="411472292"/>
                        </a:ext>
                      </a:extLst>
                    </a:gridCol>
                    <a:gridCol w="208280">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36" name="表格 7">
                <a:extLst>
                  <a:ext uri="{FF2B5EF4-FFF2-40B4-BE49-F238E27FC236}">
                    <a16:creationId xmlns:a16="http://schemas.microsoft.com/office/drawing/2014/main" id="{B7244D9D-EBB4-004C-8EB6-C36EC99C9EB3}"/>
                  </a:ext>
                </a:extLst>
              </p:cNvPr>
              <p:cNvGraphicFramePr>
                <a:graphicFrameLocks noGrp="1"/>
              </p:cNvGraphicFramePr>
              <p:nvPr>
                <p:extLst>
                  <p:ext uri="{D42A27DB-BD31-4B8C-83A1-F6EECF244321}">
                    <p14:modId xmlns:p14="http://schemas.microsoft.com/office/powerpoint/2010/main" val="4230757176"/>
                  </p:ext>
                </p:extLst>
              </p:nvPr>
            </p:nvGraphicFramePr>
            <p:xfrm>
              <a:off x="4578217" y="4232578"/>
              <a:ext cx="3075467" cy="457200"/>
            </p:xfrm>
            <a:graphic>
              <a:graphicData uri="http://schemas.openxmlformats.org/drawingml/2006/table">
                <a:tbl>
                  <a:tblPr firstRow="1" bandRow="1">
                    <a:tableStyleId>{5C22544A-7EE6-4342-B048-85BDC9FD1C3A}</a:tableStyleId>
                  </a:tblPr>
                  <a:tblGrid>
                    <a:gridCol w="297165">
                      <a:extLst>
                        <a:ext uri="{9D8B030D-6E8A-4147-A177-3AD203B41FA5}">
                          <a16:colId xmlns:a16="http://schemas.microsoft.com/office/drawing/2014/main" val="1227767562"/>
                        </a:ext>
                      </a:extLst>
                    </a:gridCol>
                    <a:gridCol w="330015">
                      <a:extLst>
                        <a:ext uri="{9D8B030D-6E8A-4147-A177-3AD203B41FA5}">
                          <a16:colId xmlns:a16="http://schemas.microsoft.com/office/drawing/2014/main" val="36647521"/>
                        </a:ext>
                      </a:extLst>
                    </a:gridCol>
                    <a:gridCol w="496437">
                      <a:extLst>
                        <a:ext uri="{9D8B030D-6E8A-4147-A177-3AD203B41FA5}">
                          <a16:colId xmlns:a16="http://schemas.microsoft.com/office/drawing/2014/main" val="363966630"/>
                        </a:ext>
                      </a:extLst>
                    </a:gridCol>
                    <a:gridCol w="280740">
                      <a:extLst>
                        <a:ext uri="{9D8B030D-6E8A-4147-A177-3AD203B41FA5}">
                          <a16:colId xmlns:a16="http://schemas.microsoft.com/office/drawing/2014/main" val="4075085922"/>
                        </a:ext>
                      </a:extLst>
                    </a:gridCol>
                    <a:gridCol w="324961">
                      <a:extLst>
                        <a:ext uri="{9D8B030D-6E8A-4147-A177-3AD203B41FA5}">
                          <a16:colId xmlns:a16="http://schemas.microsoft.com/office/drawing/2014/main" val="469031768"/>
                        </a:ext>
                      </a:extLst>
                    </a:gridCol>
                    <a:gridCol w="395715">
                      <a:extLst>
                        <a:ext uri="{9D8B030D-6E8A-4147-A177-3AD203B41FA5}">
                          <a16:colId xmlns:a16="http://schemas.microsoft.com/office/drawing/2014/main" val="1969723292"/>
                        </a:ext>
                      </a:extLst>
                    </a:gridCol>
                    <a:gridCol w="395715">
                      <a:extLst>
                        <a:ext uri="{9D8B030D-6E8A-4147-A177-3AD203B41FA5}">
                          <a16:colId xmlns:a16="http://schemas.microsoft.com/office/drawing/2014/main" val="2120896505"/>
                        </a:ext>
                      </a:extLst>
                    </a:gridCol>
                    <a:gridCol w="346439">
                      <a:extLst>
                        <a:ext uri="{9D8B030D-6E8A-4147-A177-3AD203B41FA5}">
                          <a16:colId xmlns:a16="http://schemas.microsoft.com/office/drawing/2014/main" val="411472292"/>
                        </a:ext>
                      </a:extLst>
                    </a:gridCol>
                    <a:gridCol w="208280">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95652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5185" r="-71481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8205" r="-39487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04545" r="-6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26923" r="-40769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41935" r="-2419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41935" r="-1419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10714" r="-5714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41875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7" name="表格 7">
                <a:extLst>
                  <a:ext uri="{FF2B5EF4-FFF2-40B4-BE49-F238E27FC236}">
                    <a16:creationId xmlns:a16="http://schemas.microsoft.com/office/drawing/2014/main" id="{CA38454F-E93C-1541-A67C-6A72B0E26C02}"/>
                  </a:ext>
                </a:extLst>
              </p:cNvPr>
              <p:cNvGraphicFramePr>
                <a:graphicFrameLocks noGrp="1"/>
              </p:cNvGraphicFramePr>
              <p:nvPr>
                <p:extLst>
                  <p:ext uri="{D42A27DB-BD31-4B8C-83A1-F6EECF244321}">
                    <p14:modId xmlns:p14="http://schemas.microsoft.com/office/powerpoint/2010/main" val="1542852678"/>
                  </p:ext>
                </p:extLst>
              </p:nvPr>
            </p:nvGraphicFramePr>
            <p:xfrm>
              <a:off x="8085940" y="4228351"/>
              <a:ext cx="3035569" cy="457200"/>
            </p:xfrm>
            <a:graphic>
              <a:graphicData uri="http://schemas.openxmlformats.org/drawingml/2006/table">
                <a:tbl>
                  <a:tblPr firstRow="1" bandRow="1">
                    <a:tableStyleId>{5C22544A-7EE6-4342-B048-85BDC9FD1C3A}</a:tableStyleId>
                  </a:tblPr>
                  <a:tblGrid>
                    <a:gridCol w="286545">
                      <a:extLst>
                        <a:ext uri="{9D8B030D-6E8A-4147-A177-3AD203B41FA5}">
                          <a16:colId xmlns:a16="http://schemas.microsoft.com/office/drawing/2014/main" val="1227767562"/>
                        </a:ext>
                      </a:extLst>
                    </a:gridCol>
                    <a:gridCol w="318220">
                      <a:extLst>
                        <a:ext uri="{9D8B030D-6E8A-4147-A177-3AD203B41FA5}">
                          <a16:colId xmlns:a16="http://schemas.microsoft.com/office/drawing/2014/main" val="36647521"/>
                        </a:ext>
                      </a:extLst>
                    </a:gridCol>
                    <a:gridCol w="318220">
                      <a:extLst>
                        <a:ext uri="{9D8B030D-6E8A-4147-A177-3AD203B41FA5}">
                          <a16:colId xmlns:a16="http://schemas.microsoft.com/office/drawing/2014/main" val="363966630"/>
                        </a:ext>
                      </a:extLst>
                    </a:gridCol>
                    <a:gridCol w="415490">
                      <a:extLst>
                        <a:ext uri="{9D8B030D-6E8A-4147-A177-3AD203B41FA5}">
                          <a16:colId xmlns:a16="http://schemas.microsoft.com/office/drawing/2014/main" val="4075085922"/>
                        </a:ext>
                      </a:extLst>
                    </a:gridCol>
                    <a:gridCol w="313347">
                      <a:extLst>
                        <a:ext uri="{9D8B030D-6E8A-4147-A177-3AD203B41FA5}">
                          <a16:colId xmlns:a16="http://schemas.microsoft.com/office/drawing/2014/main" val="469031768"/>
                        </a:ext>
                      </a:extLst>
                    </a:gridCol>
                    <a:gridCol w="381572">
                      <a:extLst>
                        <a:ext uri="{9D8B030D-6E8A-4147-A177-3AD203B41FA5}">
                          <a16:colId xmlns:a16="http://schemas.microsoft.com/office/drawing/2014/main" val="1969723292"/>
                        </a:ext>
                      </a:extLst>
                    </a:gridCol>
                    <a:gridCol w="381572">
                      <a:extLst>
                        <a:ext uri="{9D8B030D-6E8A-4147-A177-3AD203B41FA5}">
                          <a16:colId xmlns:a16="http://schemas.microsoft.com/office/drawing/2014/main" val="2120896505"/>
                        </a:ext>
                      </a:extLst>
                    </a:gridCol>
                    <a:gridCol w="334058">
                      <a:extLst>
                        <a:ext uri="{9D8B030D-6E8A-4147-A177-3AD203B41FA5}">
                          <a16:colId xmlns:a16="http://schemas.microsoft.com/office/drawing/2014/main" val="411472292"/>
                        </a:ext>
                      </a:extLst>
                    </a:gridCol>
                    <a:gridCol w="28654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37" name="表格 7">
                <a:extLst>
                  <a:ext uri="{FF2B5EF4-FFF2-40B4-BE49-F238E27FC236}">
                    <a16:creationId xmlns:a16="http://schemas.microsoft.com/office/drawing/2014/main" id="{CA38454F-E93C-1541-A67C-6A72B0E26C02}"/>
                  </a:ext>
                </a:extLst>
              </p:cNvPr>
              <p:cNvGraphicFramePr>
                <a:graphicFrameLocks noGrp="1"/>
              </p:cNvGraphicFramePr>
              <p:nvPr>
                <p:extLst>
                  <p:ext uri="{D42A27DB-BD31-4B8C-83A1-F6EECF244321}">
                    <p14:modId xmlns:p14="http://schemas.microsoft.com/office/powerpoint/2010/main" val="1542852678"/>
                  </p:ext>
                </p:extLst>
              </p:nvPr>
            </p:nvGraphicFramePr>
            <p:xfrm>
              <a:off x="8085940" y="4228351"/>
              <a:ext cx="3035569" cy="457200"/>
            </p:xfrm>
            <a:graphic>
              <a:graphicData uri="http://schemas.openxmlformats.org/drawingml/2006/table">
                <a:tbl>
                  <a:tblPr firstRow="1" bandRow="1">
                    <a:tableStyleId>{5C22544A-7EE6-4342-B048-85BDC9FD1C3A}</a:tableStyleId>
                  </a:tblPr>
                  <a:tblGrid>
                    <a:gridCol w="286545">
                      <a:extLst>
                        <a:ext uri="{9D8B030D-6E8A-4147-A177-3AD203B41FA5}">
                          <a16:colId xmlns:a16="http://schemas.microsoft.com/office/drawing/2014/main" val="1227767562"/>
                        </a:ext>
                      </a:extLst>
                    </a:gridCol>
                    <a:gridCol w="318220">
                      <a:extLst>
                        <a:ext uri="{9D8B030D-6E8A-4147-A177-3AD203B41FA5}">
                          <a16:colId xmlns:a16="http://schemas.microsoft.com/office/drawing/2014/main" val="36647521"/>
                        </a:ext>
                      </a:extLst>
                    </a:gridCol>
                    <a:gridCol w="318220">
                      <a:extLst>
                        <a:ext uri="{9D8B030D-6E8A-4147-A177-3AD203B41FA5}">
                          <a16:colId xmlns:a16="http://schemas.microsoft.com/office/drawing/2014/main" val="363966630"/>
                        </a:ext>
                      </a:extLst>
                    </a:gridCol>
                    <a:gridCol w="415490">
                      <a:extLst>
                        <a:ext uri="{9D8B030D-6E8A-4147-A177-3AD203B41FA5}">
                          <a16:colId xmlns:a16="http://schemas.microsoft.com/office/drawing/2014/main" val="4075085922"/>
                        </a:ext>
                      </a:extLst>
                    </a:gridCol>
                    <a:gridCol w="313347">
                      <a:extLst>
                        <a:ext uri="{9D8B030D-6E8A-4147-A177-3AD203B41FA5}">
                          <a16:colId xmlns:a16="http://schemas.microsoft.com/office/drawing/2014/main" val="469031768"/>
                        </a:ext>
                      </a:extLst>
                    </a:gridCol>
                    <a:gridCol w="381572">
                      <a:extLst>
                        <a:ext uri="{9D8B030D-6E8A-4147-A177-3AD203B41FA5}">
                          <a16:colId xmlns:a16="http://schemas.microsoft.com/office/drawing/2014/main" val="1969723292"/>
                        </a:ext>
                      </a:extLst>
                    </a:gridCol>
                    <a:gridCol w="381572">
                      <a:extLst>
                        <a:ext uri="{9D8B030D-6E8A-4147-A177-3AD203B41FA5}">
                          <a16:colId xmlns:a16="http://schemas.microsoft.com/office/drawing/2014/main" val="2120896505"/>
                        </a:ext>
                      </a:extLst>
                    </a:gridCol>
                    <a:gridCol w="334058">
                      <a:extLst>
                        <a:ext uri="{9D8B030D-6E8A-4147-A177-3AD203B41FA5}">
                          <a16:colId xmlns:a16="http://schemas.microsoft.com/office/drawing/2014/main" val="411472292"/>
                        </a:ext>
                      </a:extLst>
                    </a:gridCol>
                    <a:gridCol w="28654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94782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2000" r="-772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2000" r="-672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21212" r="-409091"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24000" r="-44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36667"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36667"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734615" r="-9230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43478" r="-4348"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2" name="表格 7">
                <a:extLst>
                  <a:ext uri="{FF2B5EF4-FFF2-40B4-BE49-F238E27FC236}">
                    <a16:creationId xmlns:a16="http://schemas.microsoft.com/office/drawing/2014/main" id="{09A83A5D-0EC6-19C8-D525-BCEC0CDA17B9}"/>
                  </a:ext>
                </a:extLst>
              </p:cNvPr>
              <p:cNvGraphicFramePr>
                <a:graphicFrameLocks noGrp="1"/>
              </p:cNvGraphicFramePr>
              <p:nvPr>
                <p:extLst>
                  <p:ext uri="{D42A27DB-BD31-4B8C-83A1-F6EECF244321}">
                    <p14:modId xmlns:p14="http://schemas.microsoft.com/office/powerpoint/2010/main" val="1769024832"/>
                  </p:ext>
                </p:extLst>
              </p:nvPr>
            </p:nvGraphicFramePr>
            <p:xfrm>
              <a:off x="1099942" y="4228351"/>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2" name="表格 7">
                <a:extLst>
                  <a:ext uri="{FF2B5EF4-FFF2-40B4-BE49-F238E27FC236}">
                    <a16:creationId xmlns:a16="http://schemas.microsoft.com/office/drawing/2014/main" id="{09A83A5D-0EC6-19C8-D525-BCEC0CDA17B9}"/>
                  </a:ext>
                </a:extLst>
              </p:cNvPr>
              <p:cNvGraphicFramePr>
                <a:graphicFrameLocks noGrp="1"/>
              </p:cNvGraphicFramePr>
              <p:nvPr>
                <p:extLst>
                  <p:ext uri="{D42A27DB-BD31-4B8C-83A1-F6EECF244321}">
                    <p14:modId xmlns:p14="http://schemas.microsoft.com/office/powerpoint/2010/main" val="1769024832"/>
                  </p:ext>
                </p:extLst>
              </p:nvPr>
            </p:nvGraphicFramePr>
            <p:xfrm>
              <a:off x="1099942" y="4228351"/>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94347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162" r="-4864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40000" r="-62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04762" r="-63809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24000" r="-436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6667" r="-2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36667" r="-1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734615" r="-8846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943478"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455DA3E0-E294-958A-57BE-E3946880C5BD}"/>
                  </a:ext>
                </a:extLst>
              </p:cNvPr>
              <p:cNvGraphicFramePr>
                <a:graphicFrameLocks noGrp="1"/>
              </p:cNvGraphicFramePr>
              <p:nvPr>
                <p:extLst>
                  <p:ext uri="{D42A27DB-BD31-4B8C-83A1-F6EECF244321}">
                    <p14:modId xmlns:p14="http://schemas.microsoft.com/office/powerpoint/2010/main" val="4130985670"/>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455DA3E0-E294-958A-57BE-E3946880C5BD}"/>
                  </a:ext>
                </a:extLst>
              </p:cNvPr>
              <p:cNvGraphicFramePr>
                <a:graphicFrameLocks noGrp="1"/>
              </p:cNvGraphicFramePr>
              <p:nvPr>
                <p:extLst>
                  <p:ext uri="{D42A27DB-BD31-4B8C-83A1-F6EECF244321}">
                    <p14:modId xmlns:p14="http://schemas.microsoft.com/office/powerpoint/2010/main" val="4130985670"/>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格 7">
                <a:extLst>
                  <a:ext uri="{FF2B5EF4-FFF2-40B4-BE49-F238E27FC236}">
                    <a16:creationId xmlns:a16="http://schemas.microsoft.com/office/drawing/2014/main" id="{C1C4B82F-B824-DE14-0314-4CC8659F5CF8}"/>
                  </a:ext>
                </a:extLst>
              </p:cNvPr>
              <p:cNvGraphicFramePr>
                <a:graphicFrameLocks noGrp="1"/>
              </p:cNvGraphicFramePr>
              <p:nvPr>
                <p:extLst>
                  <p:ext uri="{D42A27DB-BD31-4B8C-83A1-F6EECF244321}">
                    <p14:modId xmlns:p14="http://schemas.microsoft.com/office/powerpoint/2010/main" val="2305814270"/>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5" name="表格 7">
                <a:extLst>
                  <a:ext uri="{FF2B5EF4-FFF2-40B4-BE49-F238E27FC236}">
                    <a16:creationId xmlns:a16="http://schemas.microsoft.com/office/drawing/2014/main" id="{C1C4B82F-B824-DE14-0314-4CC8659F5CF8}"/>
                  </a:ext>
                </a:extLst>
              </p:cNvPr>
              <p:cNvGraphicFramePr>
                <a:graphicFrameLocks noGrp="1"/>
              </p:cNvGraphicFramePr>
              <p:nvPr>
                <p:extLst>
                  <p:ext uri="{D42A27DB-BD31-4B8C-83A1-F6EECF244321}">
                    <p14:modId xmlns:p14="http://schemas.microsoft.com/office/powerpoint/2010/main" val="2305814270"/>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表格 7">
                <a:extLst>
                  <a:ext uri="{FF2B5EF4-FFF2-40B4-BE49-F238E27FC236}">
                    <a16:creationId xmlns:a16="http://schemas.microsoft.com/office/drawing/2014/main" id="{CB5468FE-EC9E-1553-F10F-85AFB0FDBDCF}"/>
                  </a:ext>
                </a:extLst>
              </p:cNvPr>
              <p:cNvGraphicFramePr>
                <a:graphicFrameLocks noGrp="1"/>
              </p:cNvGraphicFramePr>
              <p:nvPr>
                <p:extLst>
                  <p:ext uri="{D42A27DB-BD31-4B8C-83A1-F6EECF244321}">
                    <p14:modId xmlns:p14="http://schemas.microsoft.com/office/powerpoint/2010/main" val="225540295"/>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6" name="表格 7">
                <a:extLst>
                  <a:ext uri="{FF2B5EF4-FFF2-40B4-BE49-F238E27FC236}">
                    <a16:creationId xmlns:a16="http://schemas.microsoft.com/office/drawing/2014/main" id="{CB5468FE-EC9E-1553-F10F-85AFB0FDBDCF}"/>
                  </a:ext>
                </a:extLst>
              </p:cNvPr>
              <p:cNvGraphicFramePr>
                <a:graphicFrameLocks noGrp="1"/>
              </p:cNvGraphicFramePr>
              <p:nvPr>
                <p:extLst>
                  <p:ext uri="{D42A27DB-BD31-4B8C-83A1-F6EECF244321}">
                    <p14:modId xmlns:p14="http://schemas.microsoft.com/office/powerpoint/2010/main" val="225540295"/>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2953162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58</a:t>
            </a:fld>
            <a:endParaRPr kumimoji="1" lang="zh-CN" altLang="en-US" dirty="0"/>
          </a:p>
        </p:txBody>
      </p:sp>
      <p:grpSp>
        <p:nvGrpSpPr>
          <p:cNvPr id="4" name="组合 3">
            <a:extLst>
              <a:ext uri="{FF2B5EF4-FFF2-40B4-BE49-F238E27FC236}">
                <a16:creationId xmlns:a16="http://schemas.microsoft.com/office/drawing/2014/main" id="{29DDFB18-E8D2-F943-9795-E0BE977C9AC4}"/>
              </a:ext>
            </a:extLst>
          </p:cNvPr>
          <p:cNvGrpSpPr/>
          <p:nvPr/>
        </p:nvGrpSpPr>
        <p:grpSpPr>
          <a:xfrm>
            <a:off x="4455068" y="1918392"/>
            <a:ext cx="3281855" cy="1255059"/>
            <a:chOff x="947346" y="1910365"/>
            <a:chExt cx="3281855" cy="1255059"/>
          </a:xfrm>
        </p:grpSpPr>
        <p:sp>
          <p:nvSpPr>
            <p:cNvPr id="5" name="文本框 4">
              <a:extLst>
                <a:ext uri="{FF2B5EF4-FFF2-40B4-BE49-F238E27FC236}">
                  <a16:creationId xmlns:a16="http://schemas.microsoft.com/office/drawing/2014/main" id="{95A92F21-EBDD-3D40-8B6C-21DAAE1E5DBD}"/>
                </a:ext>
              </a:extLst>
            </p:cNvPr>
            <p:cNvSpPr txBox="1"/>
            <p:nvPr/>
          </p:nvSpPr>
          <p:spPr>
            <a:xfrm>
              <a:off x="2080011" y="1958627"/>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947346" y="1910365"/>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graphicFrame>
            <p:nvGraphicFramePr>
              <p:cNvPr id="25" name="表格 3">
                <a:extLst>
                  <a:ext uri="{FF2B5EF4-FFF2-40B4-BE49-F238E27FC236}">
                    <a16:creationId xmlns:a16="http://schemas.microsoft.com/office/drawing/2014/main" id="{1525634C-8BBC-E84B-AB26-0DD36997863A}"/>
                  </a:ext>
                </a:extLst>
              </p:cNvPr>
              <p:cNvGraphicFramePr>
                <a:graphicFrameLocks noGrp="1"/>
              </p:cNvGraphicFramePr>
              <p:nvPr>
                <p:extLst>
                  <p:ext uri="{D42A27DB-BD31-4B8C-83A1-F6EECF244321}">
                    <p14:modId xmlns:p14="http://schemas.microsoft.com/office/powerpoint/2010/main" val="2646269810"/>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25" name="表格 3">
                <a:extLst>
                  <a:ext uri="{FF2B5EF4-FFF2-40B4-BE49-F238E27FC236}">
                    <a16:creationId xmlns:a16="http://schemas.microsoft.com/office/drawing/2014/main" id="{1525634C-8BBC-E84B-AB26-0DD36997863A}"/>
                  </a:ext>
                </a:extLst>
              </p:cNvPr>
              <p:cNvGraphicFramePr>
                <a:graphicFrameLocks noGrp="1"/>
              </p:cNvGraphicFramePr>
              <p:nvPr>
                <p:extLst>
                  <p:ext uri="{D42A27DB-BD31-4B8C-83A1-F6EECF244321}">
                    <p14:modId xmlns:p14="http://schemas.microsoft.com/office/powerpoint/2010/main" val="2646269810"/>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389" r="-109444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02817" r="-100985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200000" r="-895833"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304225" r="-808451" b="-5405"/>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05634" r="-607042"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597222" r="-498611"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707042" r="-40563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795833" r="-300000"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08451" r="-204225"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994444" r="-10138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6"/>
                          <a:stretch>
                            <a:fillRect l="-1109859" r="-2817" b="-5405"/>
                          </a:stretch>
                        </a:blipFill>
                      </a:tcPr>
                    </a:tc>
                    <a:extLst>
                      <a:ext uri="{0D108BD9-81ED-4DB2-BD59-A6C34878D82A}">
                        <a16:rowId xmlns:a16="http://schemas.microsoft.com/office/drawing/2014/main" val="4209909895"/>
                      </a:ext>
                    </a:extLst>
                  </a:tr>
                </a:tbl>
              </a:graphicData>
            </a:graphic>
          </p:graphicFrame>
        </mc:Fallback>
      </mc:AlternateContent>
      <p:sp>
        <p:nvSpPr>
          <p:cNvPr id="26" name="下箭头 25">
            <a:extLst>
              <a:ext uri="{FF2B5EF4-FFF2-40B4-BE49-F238E27FC236}">
                <a16:creationId xmlns:a16="http://schemas.microsoft.com/office/drawing/2014/main" id="{CD962E3B-5FA8-8A4E-9A67-B86D696A12BB}"/>
              </a:ext>
            </a:extLst>
          </p:cNvPr>
          <p:cNvSpPr/>
          <p:nvPr/>
        </p:nvSpPr>
        <p:spPr>
          <a:xfrm>
            <a:off x="1965434" y="4561324"/>
            <a:ext cx="956442" cy="420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箭头连接符 26">
            <a:extLst>
              <a:ext uri="{FF2B5EF4-FFF2-40B4-BE49-F238E27FC236}">
                <a16:creationId xmlns:a16="http://schemas.microsoft.com/office/drawing/2014/main" id="{73B8679F-EF96-4445-86F7-00A42450D747}"/>
              </a:ext>
            </a:extLst>
          </p:cNvPr>
          <p:cNvCxnSpPr/>
          <p:nvPr/>
        </p:nvCxnSpPr>
        <p:spPr>
          <a:xfrm>
            <a:off x="563354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93CE62FE-ECAA-0F49-9FC0-C19557AC0484}"/>
              </a:ext>
            </a:extLst>
          </p:cNvPr>
          <p:cNvCxnSpPr/>
          <p:nvPr/>
        </p:nvCxnSpPr>
        <p:spPr>
          <a:xfrm>
            <a:off x="651589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a:extLst>
              <a:ext uri="{FF2B5EF4-FFF2-40B4-BE49-F238E27FC236}">
                <a16:creationId xmlns:a16="http://schemas.microsoft.com/office/drawing/2014/main" id="{FFE6B3F0-BDD4-B042-8FA2-A13309BAA0F9}"/>
              </a:ext>
            </a:extLst>
          </p:cNvPr>
          <p:cNvCxnSpPr/>
          <p:nvPr/>
        </p:nvCxnSpPr>
        <p:spPr>
          <a:xfrm>
            <a:off x="7436070"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7EA6EC4-E08E-5802-B026-763239350772}"/>
                  </a:ext>
                </a:extLst>
              </p:cNvPr>
              <p:cNvSpPr txBox="1"/>
              <p:nvPr/>
            </p:nvSpPr>
            <p:spPr>
              <a:xfrm>
                <a:off x="2953051" y="3347795"/>
                <a:ext cx="6285888" cy="369332"/>
              </a:xfrm>
              <a:prstGeom prst="rect">
                <a:avLst/>
              </a:prstGeom>
              <a:noFill/>
            </p:spPr>
            <p:txBody>
              <a:bodyPr wrap="none" lIns="0" tIns="0" rIns="0" bIns="0" rtlCol="0">
                <a:spAutoFit/>
              </a:bodyPr>
              <a:lstStyle/>
              <a:p>
                <a:r>
                  <a:rPr kumimoji="1" lang="en-US" altLang="zh-CN" sz="2400" b="0" dirty="0"/>
                  <a:t>A polynomial </a:t>
                </a:r>
                <a14:m>
                  <m:oMath xmlns:m="http://schemas.openxmlformats.org/officeDocument/2006/math">
                    <m:r>
                      <a:rPr kumimoji="1" lang="en-US" altLang="zh-CN" sz="2400" b="0" i="1" smtClean="0">
                        <a:latin typeface="Cambria Math" panose="02040503050406030204" pitchFamily="18" charset="0"/>
                      </a:rPr>
                      <m:t>𝑓</m:t>
                    </m:r>
                    <m:r>
                      <a:rPr kumimoji="1" lang="en-US" altLang="zh-CN" sz="2400" b="0" i="1" smtClean="0">
                        <a:latin typeface="Cambria Math" panose="02040503050406030204" pitchFamily="18" charset="0"/>
                      </a:rPr>
                      <m:t>(⋅)</m:t>
                    </m:r>
                  </m:oMath>
                </a14:m>
                <a:r>
                  <a:rPr kumimoji="1" lang="en-US" altLang="zh-CN" sz="2400" dirty="0"/>
                  <a:t> --- Packing Parameter </a:t>
                </a:r>
                <a14:m>
                  <m:oMath xmlns:m="http://schemas.openxmlformats.org/officeDocument/2006/math">
                    <m:r>
                      <a:rPr kumimoji="1" lang="en-US" altLang="zh-CN" sz="2400" i="1" dirty="0" smtClean="0">
                        <a:solidFill>
                          <a:srgbClr val="FF0000"/>
                        </a:solidFill>
                        <a:latin typeface="Cambria Math" panose="02040503050406030204" pitchFamily="18" charset="0"/>
                      </a:rPr>
                      <m:t>𝑘</m:t>
                    </m:r>
                    <m:r>
                      <a:rPr kumimoji="1" lang="en-US" altLang="zh-CN" sz="2400" i="1" dirty="0" smtClean="0">
                        <a:solidFill>
                          <a:srgbClr val="FF0000"/>
                        </a:solidFill>
                        <a:latin typeface="Cambria Math" panose="02040503050406030204" pitchFamily="18" charset="0"/>
                      </a:rPr>
                      <m:t>=3</m:t>
                    </m:r>
                  </m:oMath>
                </a14:m>
                <a:endParaRPr kumimoji="1" lang="zh-CN" altLang="en-US" sz="2400" dirty="0"/>
              </a:p>
            </p:txBody>
          </p:sp>
        </mc:Choice>
        <mc:Fallback xmlns="">
          <p:sp>
            <p:nvSpPr>
              <p:cNvPr id="16" name="文本框 15">
                <a:extLst>
                  <a:ext uri="{FF2B5EF4-FFF2-40B4-BE49-F238E27FC236}">
                    <a16:creationId xmlns:a16="http://schemas.microsoft.com/office/drawing/2014/main" id="{E7EA6EC4-E08E-5802-B026-763239350772}"/>
                  </a:ext>
                </a:extLst>
              </p:cNvPr>
              <p:cNvSpPr txBox="1">
                <a:spLocks noRot="1" noChangeAspect="1" noMove="1" noResize="1" noEditPoints="1" noAdjustHandles="1" noChangeArrowheads="1" noChangeShapeType="1" noTextEdit="1"/>
              </p:cNvSpPr>
              <p:nvPr/>
            </p:nvSpPr>
            <p:spPr>
              <a:xfrm>
                <a:off x="2953051" y="3347795"/>
                <a:ext cx="6285888" cy="369332"/>
              </a:xfrm>
              <a:prstGeom prst="rect">
                <a:avLst/>
              </a:prstGeom>
              <a:blipFill>
                <a:blip r:embed="rId7"/>
                <a:stretch>
                  <a:fillRect l="-3024" t="-23333" r="-806" b="-4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表格 7">
                <a:extLst>
                  <a:ext uri="{FF2B5EF4-FFF2-40B4-BE49-F238E27FC236}">
                    <a16:creationId xmlns:a16="http://schemas.microsoft.com/office/drawing/2014/main" id="{FD50B7F0-B629-573A-089D-874408C8ECBA}"/>
                  </a:ext>
                </a:extLst>
              </p:cNvPr>
              <p:cNvGraphicFramePr>
                <a:graphicFrameLocks noGrp="1"/>
              </p:cNvGraphicFramePr>
              <p:nvPr>
                <p:extLst>
                  <p:ext uri="{D42A27DB-BD31-4B8C-83A1-F6EECF244321}">
                    <p14:modId xmlns:p14="http://schemas.microsoft.com/office/powerpoint/2010/main" val="3844319810"/>
                  </p:ext>
                </p:extLst>
              </p:nvPr>
            </p:nvGraphicFramePr>
            <p:xfrm>
              <a:off x="4578210" y="259988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7" name="表格 7">
                <a:extLst>
                  <a:ext uri="{FF2B5EF4-FFF2-40B4-BE49-F238E27FC236}">
                    <a16:creationId xmlns:a16="http://schemas.microsoft.com/office/drawing/2014/main" id="{FD50B7F0-B629-573A-089D-874408C8ECBA}"/>
                  </a:ext>
                </a:extLst>
              </p:cNvPr>
              <p:cNvGraphicFramePr>
                <a:graphicFrameLocks noGrp="1"/>
              </p:cNvGraphicFramePr>
              <p:nvPr>
                <p:extLst>
                  <p:ext uri="{D42A27DB-BD31-4B8C-83A1-F6EECF244321}">
                    <p14:modId xmlns:p14="http://schemas.microsoft.com/office/powerpoint/2010/main" val="3844319810"/>
                  </p:ext>
                </p:extLst>
              </p:nvPr>
            </p:nvGraphicFramePr>
            <p:xfrm>
              <a:off x="4578210" y="259988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表格 3">
                <a:extLst>
                  <a:ext uri="{FF2B5EF4-FFF2-40B4-BE49-F238E27FC236}">
                    <a16:creationId xmlns:a16="http://schemas.microsoft.com/office/drawing/2014/main" id="{F117DB35-52CF-CCFA-D276-3CDB93FED7D3}"/>
                  </a:ext>
                </a:extLst>
              </p:cNvPr>
              <p:cNvGraphicFramePr>
                <a:graphicFrameLocks noGrp="1"/>
              </p:cNvGraphicFramePr>
              <p:nvPr>
                <p:extLst>
                  <p:ext uri="{D42A27DB-BD31-4B8C-83A1-F6EECF244321}">
                    <p14:modId xmlns:p14="http://schemas.microsoft.com/office/powerpoint/2010/main" val="2127111038"/>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4</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5</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6</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7</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18" name="表格 3">
                <a:extLst>
                  <a:ext uri="{FF2B5EF4-FFF2-40B4-BE49-F238E27FC236}">
                    <a16:creationId xmlns:a16="http://schemas.microsoft.com/office/drawing/2014/main" id="{F117DB35-52CF-CCFA-D276-3CDB93FED7D3}"/>
                  </a:ext>
                </a:extLst>
              </p:cNvPr>
              <p:cNvGraphicFramePr>
                <a:graphicFrameLocks noGrp="1"/>
              </p:cNvGraphicFramePr>
              <p:nvPr>
                <p:extLst>
                  <p:ext uri="{D42A27DB-BD31-4B8C-83A1-F6EECF244321}">
                    <p14:modId xmlns:p14="http://schemas.microsoft.com/office/powerpoint/2010/main" val="2127111038"/>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389" t="-2703" r="-109444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02817" t="-2703" r="-100985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200000" t="-2703" r="-895833"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304225" t="-2703" r="-808451" b="-2703"/>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505634" t="-2703" r="-607042"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597222" t="-2703" r="-498611"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707042" t="-2703" r="-40563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795833" t="-2703" r="-300000"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908451" t="-2703" r="-204225"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994444" t="-2703" r="-10138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l="-1109859" t="-2703" r="-2817" b="-2703"/>
                          </a:stretch>
                        </a:blipFill>
                      </a:tcPr>
                    </a:tc>
                    <a:extLst>
                      <a:ext uri="{0D108BD9-81ED-4DB2-BD59-A6C34878D82A}">
                        <a16:rowId xmlns:a16="http://schemas.microsoft.com/office/drawing/2014/main" val="4209909895"/>
                      </a:ext>
                    </a:extLst>
                  </a:tr>
                </a:tbl>
              </a:graphicData>
            </a:graphic>
          </p:graphicFrame>
        </mc:Fallback>
      </mc:AlternateContent>
    </p:spTree>
    <p:extLst>
      <p:ext uri="{BB962C8B-B14F-4D97-AF65-F5344CB8AC3E}">
        <p14:creationId xmlns:p14="http://schemas.microsoft.com/office/powerpoint/2010/main" val="243473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59</a:t>
            </a:fld>
            <a:endParaRPr kumimoji="1" lang="zh-CN" altLang="en-US" dirty="0"/>
          </a:p>
        </p:txBody>
      </p:sp>
      <p:grpSp>
        <p:nvGrpSpPr>
          <p:cNvPr id="4" name="组合 3">
            <a:extLst>
              <a:ext uri="{FF2B5EF4-FFF2-40B4-BE49-F238E27FC236}">
                <a16:creationId xmlns:a16="http://schemas.microsoft.com/office/drawing/2014/main" id="{29DDFB18-E8D2-F943-9795-E0BE977C9AC4}"/>
              </a:ext>
            </a:extLst>
          </p:cNvPr>
          <p:cNvGrpSpPr/>
          <p:nvPr/>
        </p:nvGrpSpPr>
        <p:grpSpPr>
          <a:xfrm>
            <a:off x="4455068" y="1918392"/>
            <a:ext cx="3281855" cy="1255059"/>
            <a:chOff x="947346" y="1910365"/>
            <a:chExt cx="3281855" cy="1255059"/>
          </a:xfrm>
        </p:grpSpPr>
        <p:sp>
          <p:nvSpPr>
            <p:cNvPr id="5" name="文本框 4">
              <a:extLst>
                <a:ext uri="{FF2B5EF4-FFF2-40B4-BE49-F238E27FC236}">
                  <a16:creationId xmlns:a16="http://schemas.microsoft.com/office/drawing/2014/main" id="{95A92F21-EBDD-3D40-8B6C-21DAAE1E5DBD}"/>
                </a:ext>
              </a:extLst>
            </p:cNvPr>
            <p:cNvSpPr txBox="1"/>
            <p:nvPr/>
          </p:nvSpPr>
          <p:spPr>
            <a:xfrm>
              <a:off x="2080011" y="1958627"/>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947346" y="1910365"/>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graphicFrame>
            <p:nvGraphicFramePr>
              <p:cNvPr id="25" name="表格 3">
                <a:extLst>
                  <a:ext uri="{FF2B5EF4-FFF2-40B4-BE49-F238E27FC236}">
                    <a16:creationId xmlns:a16="http://schemas.microsoft.com/office/drawing/2014/main" id="{1525634C-8BBC-E84B-AB26-0DD36997863A}"/>
                  </a:ext>
                </a:extLst>
              </p:cNvPr>
              <p:cNvGraphicFramePr>
                <a:graphicFrameLocks noGrp="1"/>
              </p:cNvGraphicFramePr>
              <p:nvPr>
                <p:extLst>
                  <p:ext uri="{D42A27DB-BD31-4B8C-83A1-F6EECF244321}">
                    <p14:modId xmlns:p14="http://schemas.microsoft.com/office/powerpoint/2010/main" val="496922891"/>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m:rPr>
                                        <m:sty m:val="p"/>
                                      </m:rPr>
                                      <a:rPr lang="en-US" altLang="zh-CN" sz="2400" b="0" i="0" smtClean="0">
                                        <a:solidFill>
                                          <a:schemeClr val="tx1"/>
                                        </a:solidFill>
                                        <a:latin typeface="Cambria Math" panose="02040503050406030204" pitchFamily="18" charset="0"/>
                                      </a:rPr>
                                      <m:t>sh</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25" name="表格 3">
                <a:extLst>
                  <a:ext uri="{FF2B5EF4-FFF2-40B4-BE49-F238E27FC236}">
                    <a16:creationId xmlns:a16="http://schemas.microsoft.com/office/drawing/2014/main" id="{1525634C-8BBC-E84B-AB26-0DD36997863A}"/>
                  </a:ext>
                </a:extLst>
              </p:cNvPr>
              <p:cNvGraphicFramePr>
                <a:graphicFrameLocks noGrp="1"/>
              </p:cNvGraphicFramePr>
              <p:nvPr>
                <p:extLst>
                  <p:ext uri="{D42A27DB-BD31-4B8C-83A1-F6EECF244321}">
                    <p14:modId xmlns:p14="http://schemas.microsoft.com/office/powerpoint/2010/main" val="496922891"/>
                  </p:ext>
                </p:extLst>
              </p:nvPr>
            </p:nvGraphicFramePr>
            <p:xfrm>
              <a:off x="649890" y="5181129"/>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389" r="-109444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02817" r="-100985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200000" r="-895833"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304225" r="-808451" b="-5405"/>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05634" r="-607042"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597222" r="-498611"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07042" r="-405634"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795833" r="-300000"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08451" r="-204225"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994444" r="-101389" b="-5405"/>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l="-1109859" r="-2817" b="-5405"/>
                          </a:stretch>
                        </a:blipFill>
                      </a:tcPr>
                    </a:tc>
                    <a:extLst>
                      <a:ext uri="{0D108BD9-81ED-4DB2-BD59-A6C34878D82A}">
                        <a16:rowId xmlns:a16="http://schemas.microsoft.com/office/drawing/2014/main" val="4209909895"/>
                      </a:ext>
                    </a:extLst>
                  </a:tr>
                </a:tbl>
              </a:graphicData>
            </a:graphic>
          </p:graphicFrame>
        </mc:Fallback>
      </mc:AlternateContent>
      <p:sp>
        <p:nvSpPr>
          <p:cNvPr id="26" name="下箭头 25">
            <a:extLst>
              <a:ext uri="{FF2B5EF4-FFF2-40B4-BE49-F238E27FC236}">
                <a16:creationId xmlns:a16="http://schemas.microsoft.com/office/drawing/2014/main" id="{CD962E3B-5FA8-8A4E-9A67-B86D696A12BB}"/>
              </a:ext>
            </a:extLst>
          </p:cNvPr>
          <p:cNvSpPr/>
          <p:nvPr/>
        </p:nvSpPr>
        <p:spPr>
          <a:xfrm>
            <a:off x="1965434" y="4561324"/>
            <a:ext cx="956442" cy="420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7" name="直线箭头连接符 26">
            <a:extLst>
              <a:ext uri="{FF2B5EF4-FFF2-40B4-BE49-F238E27FC236}">
                <a16:creationId xmlns:a16="http://schemas.microsoft.com/office/drawing/2014/main" id="{73B8679F-EF96-4445-86F7-00A42450D747}"/>
              </a:ext>
            </a:extLst>
          </p:cNvPr>
          <p:cNvCxnSpPr/>
          <p:nvPr/>
        </p:nvCxnSpPr>
        <p:spPr>
          <a:xfrm>
            <a:off x="5633545"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93CE62FE-ECAA-0F49-9FC0-C19557AC0484}"/>
              </a:ext>
            </a:extLst>
          </p:cNvPr>
          <p:cNvCxnSpPr/>
          <p:nvPr/>
        </p:nvCxnSpPr>
        <p:spPr>
          <a:xfrm>
            <a:off x="11066874"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a:extLst>
              <a:ext uri="{FF2B5EF4-FFF2-40B4-BE49-F238E27FC236}">
                <a16:creationId xmlns:a16="http://schemas.microsoft.com/office/drawing/2014/main" id="{FFE6B3F0-BDD4-B042-8FA2-A13309BAA0F9}"/>
              </a:ext>
            </a:extLst>
          </p:cNvPr>
          <p:cNvCxnSpPr/>
          <p:nvPr/>
        </p:nvCxnSpPr>
        <p:spPr>
          <a:xfrm>
            <a:off x="8329449" y="4561324"/>
            <a:ext cx="0" cy="42041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C7102DA-37AC-093B-467E-291241A83532}"/>
                  </a:ext>
                </a:extLst>
              </p:cNvPr>
              <p:cNvSpPr txBox="1"/>
              <p:nvPr/>
            </p:nvSpPr>
            <p:spPr>
              <a:xfrm>
                <a:off x="2953051" y="3347795"/>
                <a:ext cx="6285888" cy="369332"/>
              </a:xfrm>
              <a:prstGeom prst="rect">
                <a:avLst/>
              </a:prstGeom>
              <a:noFill/>
            </p:spPr>
            <p:txBody>
              <a:bodyPr wrap="none" lIns="0" tIns="0" rIns="0" bIns="0" rtlCol="0">
                <a:spAutoFit/>
              </a:bodyPr>
              <a:lstStyle/>
              <a:p>
                <a:r>
                  <a:rPr kumimoji="1" lang="en-US" altLang="zh-CN" sz="2400" b="0" dirty="0"/>
                  <a:t>A polynomial </a:t>
                </a:r>
                <a14:m>
                  <m:oMath xmlns:m="http://schemas.openxmlformats.org/officeDocument/2006/math">
                    <m:r>
                      <a:rPr kumimoji="1" lang="en-US" altLang="zh-CN" sz="2400" b="0" i="1" smtClean="0">
                        <a:latin typeface="Cambria Math" panose="02040503050406030204" pitchFamily="18" charset="0"/>
                      </a:rPr>
                      <m:t>𝑓</m:t>
                    </m:r>
                    <m:r>
                      <a:rPr kumimoji="1" lang="en-US" altLang="zh-CN" sz="2400" b="0" i="1" smtClean="0">
                        <a:latin typeface="Cambria Math" panose="02040503050406030204" pitchFamily="18" charset="0"/>
                      </a:rPr>
                      <m:t>(⋅)</m:t>
                    </m:r>
                  </m:oMath>
                </a14:m>
                <a:r>
                  <a:rPr kumimoji="1" lang="en-US" altLang="zh-CN" sz="2400" dirty="0"/>
                  <a:t> --- Packing Parameter </a:t>
                </a:r>
                <a14:m>
                  <m:oMath xmlns:m="http://schemas.openxmlformats.org/officeDocument/2006/math">
                    <m:r>
                      <a:rPr kumimoji="1" lang="en-US" altLang="zh-CN" sz="2400" i="1" dirty="0" smtClean="0">
                        <a:solidFill>
                          <a:srgbClr val="FF0000"/>
                        </a:solidFill>
                        <a:latin typeface="Cambria Math" panose="02040503050406030204" pitchFamily="18" charset="0"/>
                      </a:rPr>
                      <m:t>𝑘</m:t>
                    </m:r>
                    <m:r>
                      <a:rPr kumimoji="1" lang="en-US" altLang="zh-CN" sz="2400" i="1" dirty="0" smtClean="0">
                        <a:solidFill>
                          <a:srgbClr val="FF0000"/>
                        </a:solidFill>
                        <a:latin typeface="Cambria Math" panose="02040503050406030204" pitchFamily="18" charset="0"/>
                      </a:rPr>
                      <m:t>=3</m:t>
                    </m:r>
                  </m:oMath>
                </a14:m>
                <a:endParaRPr kumimoji="1" lang="zh-CN" altLang="en-US" sz="2400" dirty="0"/>
              </a:p>
            </p:txBody>
          </p:sp>
        </mc:Choice>
        <mc:Fallback xmlns="">
          <p:sp>
            <p:nvSpPr>
              <p:cNvPr id="16" name="文本框 15">
                <a:extLst>
                  <a:ext uri="{FF2B5EF4-FFF2-40B4-BE49-F238E27FC236}">
                    <a16:creationId xmlns:a16="http://schemas.microsoft.com/office/drawing/2014/main" id="{EC7102DA-37AC-093B-467E-291241A83532}"/>
                  </a:ext>
                </a:extLst>
              </p:cNvPr>
              <p:cNvSpPr txBox="1">
                <a:spLocks noRot="1" noChangeAspect="1" noMove="1" noResize="1" noEditPoints="1" noAdjustHandles="1" noChangeArrowheads="1" noChangeShapeType="1" noTextEdit="1"/>
              </p:cNvSpPr>
              <p:nvPr/>
            </p:nvSpPr>
            <p:spPr>
              <a:xfrm>
                <a:off x="2953051" y="3347795"/>
                <a:ext cx="6285888" cy="369332"/>
              </a:xfrm>
              <a:prstGeom prst="rect">
                <a:avLst/>
              </a:prstGeom>
              <a:blipFill>
                <a:blip r:embed="rId4"/>
                <a:stretch>
                  <a:fillRect l="-3024" t="-23333" r="-806" b="-4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8" name="表格 3">
                <a:extLst>
                  <a:ext uri="{FF2B5EF4-FFF2-40B4-BE49-F238E27FC236}">
                    <a16:creationId xmlns:a16="http://schemas.microsoft.com/office/drawing/2014/main" id="{008649C8-DC88-65FB-C4FA-B73F84A4EA2E}"/>
                  </a:ext>
                </a:extLst>
              </p:cNvPr>
              <p:cNvGraphicFramePr>
                <a:graphicFrameLocks noGrp="1"/>
              </p:cNvGraphicFramePr>
              <p:nvPr>
                <p:extLst>
                  <p:ext uri="{D42A27DB-BD31-4B8C-83A1-F6EECF244321}">
                    <p14:modId xmlns:p14="http://schemas.microsoft.com/office/powerpoint/2010/main" val="2046749909"/>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𝛼</m:t>
                                    </m:r>
                                  </m:e>
                                  <m:sub>
                                    <m:r>
                                      <a:rPr lang="en-US" altLang="zh-CN" sz="2400" b="0" i="1" smtClean="0">
                                        <a:solidFill>
                                          <a:schemeClr val="tx1"/>
                                        </a:solidFill>
                                        <a:latin typeface="Cambria Math" panose="02040503050406030204" pitchFamily="18" charset="0"/>
                                      </a:rPr>
                                      <m:t>𝑛</m:t>
                                    </m:r>
                                  </m:sub>
                                </m:sSub>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4</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5</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6</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7</m:t>
                                </m:r>
                              </m:oMath>
                            </m:oMathPara>
                          </a14:m>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909895"/>
                      </a:ext>
                    </a:extLst>
                  </a:tr>
                </a:tbl>
              </a:graphicData>
            </a:graphic>
          </p:graphicFrame>
        </mc:Choice>
        <mc:Fallback xmlns="">
          <p:graphicFrame>
            <p:nvGraphicFramePr>
              <p:cNvPr id="18" name="表格 3">
                <a:extLst>
                  <a:ext uri="{FF2B5EF4-FFF2-40B4-BE49-F238E27FC236}">
                    <a16:creationId xmlns:a16="http://schemas.microsoft.com/office/drawing/2014/main" id="{008649C8-DC88-65FB-C4FA-B73F84A4EA2E}"/>
                  </a:ext>
                </a:extLst>
              </p:cNvPr>
              <p:cNvGraphicFramePr>
                <a:graphicFrameLocks noGrp="1"/>
              </p:cNvGraphicFramePr>
              <p:nvPr>
                <p:extLst>
                  <p:ext uri="{D42A27DB-BD31-4B8C-83A1-F6EECF244321}">
                    <p14:modId xmlns:p14="http://schemas.microsoft.com/office/powerpoint/2010/main" val="2046749909"/>
                  </p:ext>
                </p:extLst>
              </p:nvPr>
            </p:nvGraphicFramePr>
            <p:xfrm>
              <a:off x="649890" y="3879656"/>
              <a:ext cx="10892220" cy="457200"/>
            </p:xfrm>
            <a:graphic>
              <a:graphicData uri="http://schemas.openxmlformats.org/drawingml/2006/table">
                <a:tbl>
                  <a:tblPr firstRow="1" bandRow="1">
                    <a:tableStyleId>{5C22544A-7EE6-4342-B048-85BDC9FD1C3A}</a:tableStyleId>
                  </a:tblPr>
                  <a:tblGrid>
                    <a:gridCol w="907685">
                      <a:extLst>
                        <a:ext uri="{9D8B030D-6E8A-4147-A177-3AD203B41FA5}">
                          <a16:colId xmlns:a16="http://schemas.microsoft.com/office/drawing/2014/main" val="105830286"/>
                        </a:ext>
                      </a:extLst>
                    </a:gridCol>
                    <a:gridCol w="907685">
                      <a:extLst>
                        <a:ext uri="{9D8B030D-6E8A-4147-A177-3AD203B41FA5}">
                          <a16:colId xmlns:a16="http://schemas.microsoft.com/office/drawing/2014/main" val="3744222169"/>
                        </a:ext>
                      </a:extLst>
                    </a:gridCol>
                    <a:gridCol w="907685">
                      <a:extLst>
                        <a:ext uri="{9D8B030D-6E8A-4147-A177-3AD203B41FA5}">
                          <a16:colId xmlns:a16="http://schemas.microsoft.com/office/drawing/2014/main" val="3192793510"/>
                        </a:ext>
                      </a:extLst>
                    </a:gridCol>
                    <a:gridCol w="907685">
                      <a:extLst>
                        <a:ext uri="{9D8B030D-6E8A-4147-A177-3AD203B41FA5}">
                          <a16:colId xmlns:a16="http://schemas.microsoft.com/office/drawing/2014/main" val="2030359152"/>
                        </a:ext>
                      </a:extLst>
                    </a:gridCol>
                    <a:gridCol w="907685">
                      <a:extLst>
                        <a:ext uri="{9D8B030D-6E8A-4147-A177-3AD203B41FA5}">
                          <a16:colId xmlns:a16="http://schemas.microsoft.com/office/drawing/2014/main" val="1742677551"/>
                        </a:ext>
                      </a:extLst>
                    </a:gridCol>
                    <a:gridCol w="907685">
                      <a:extLst>
                        <a:ext uri="{9D8B030D-6E8A-4147-A177-3AD203B41FA5}">
                          <a16:colId xmlns:a16="http://schemas.microsoft.com/office/drawing/2014/main" val="600018677"/>
                        </a:ext>
                      </a:extLst>
                    </a:gridCol>
                    <a:gridCol w="907685">
                      <a:extLst>
                        <a:ext uri="{9D8B030D-6E8A-4147-A177-3AD203B41FA5}">
                          <a16:colId xmlns:a16="http://schemas.microsoft.com/office/drawing/2014/main" val="2380045540"/>
                        </a:ext>
                      </a:extLst>
                    </a:gridCol>
                    <a:gridCol w="907685">
                      <a:extLst>
                        <a:ext uri="{9D8B030D-6E8A-4147-A177-3AD203B41FA5}">
                          <a16:colId xmlns:a16="http://schemas.microsoft.com/office/drawing/2014/main" val="2302834071"/>
                        </a:ext>
                      </a:extLst>
                    </a:gridCol>
                    <a:gridCol w="907685">
                      <a:extLst>
                        <a:ext uri="{9D8B030D-6E8A-4147-A177-3AD203B41FA5}">
                          <a16:colId xmlns:a16="http://schemas.microsoft.com/office/drawing/2014/main" val="2469738711"/>
                        </a:ext>
                      </a:extLst>
                    </a:gridCol>
                    <a:gridCol w="907685">
                      <a:extLst>
                        <a:ext uri="{9D8B030D-6E8A-4147-A177-3AD203B41FA5}">
                          <a16:colId xmlns:a16="http://schemas.microsoft.com/office/drawing/2014/main" val="1031992057"/>
                        </a:ext>
                      </a:extLst>
                    </a:gridCol>
                    <a:gridCol w="907685">
                      <a:extLst>
                        <a:ext uri="{9D8B030D-6E8A-4147-A177-3AD203B41FA5}">
                          <a16:colId xmlns:a16="http://schemas.microsoft.com/office/drawing/2014/main" val="463219092"/>
                        </a:ext>
                      </a:extLst>
                    </a:gridCol>
                    <a:gridCol w="907685">
                      <a:extLst>
                        <a:ext uri="{9D8B030D-6E8A-4147-A177-3AD203B41FA5}">
                          <a16:colId xmlns:a16="http://schemas.microsoft.com/office/drawing/2014/main" val="1757490423"/>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389" t="-2703" r="-109444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02817" t="-2703" r="-100985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200000" t="-2703" r="-895833"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304225" t="-2703" r="-808451" b="-2703"/>
                          </a:stretch>
                        </a:blipFill>
                      </a:tcPr>
                    </a:tc>
                    <a:tc>
                      <a:txBody>
                        <a:bodyPr/>
                        <a:lstStyle/>
                        <a:p>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05634" t="-2703" r="-607042"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597222" t="-2703" r="-498611"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707042" t="-2703" r="-405634"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795833" t="-2703" r="-300000"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908451" t="-2703" r="-204225"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994444" t="-2703" r="-101389" b="-2703"/>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l="-1109859" t="-2703" r="-2817" b="-2703"/>
                          </a:stretch>
                        </a:blipFill>
                      </a:tcPr>
                    </a:tc>
                    <a:extLst>
                      <a:ext uri="{0D108BD9-81ED-4DB2-BD59-A6C34878D82A}">
                        <a16:rowId xmlns:a16="http://schemas.microsoft.com/office/drawing/2014/main" val="420990989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9" name="表格 7">
                <a:extLst>
                  <a:ext uri="{FF2B5EF4-FFF2-40B4-BE49-F238E27FC236}">
                    <a16:creationId xmlns:a16="http://schemas.microsoft.com/office/drawing/2014/main" id="{DFC3EFC5-1034-1561-AA40-C7AF0357F661}"/>
                  </a:ext>
                </a:extLst>
              </p:cNvPr>
              <p:cNvGraphicFramePr>
                <a:graphicFrameLocks noGrp="1"/>
              </p:cNvGraphicFramePr>
              <p:nvPr>
                <p:extLst>
                  <p:ext uri="{D42A27DB-BD31-4B8C-83A1-F6EECF244321}">
                    <p14:modId xmlns:p14="http://schemas.microsoft.com/office/powerpoint/2010/main" val="1145053142"/>
                  </p:ext>
                </p:extLst>
              </p:nvPr>
            </p:nvGraphicFramePr>
            <p:xfrm>
              <a:off x="4578210" y="259988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19" name="表格 7">
                <a:extLst>
                  <a:ext uri="{FF2B5EF4-FFF2-40B4-BE49-F238E27FC236}">
                    <a16:creationId xmlns:a16="http://schemas.microsoft.com/office/drawing/2014/main" id="{DFC3EFC5-1034-1561-AA40-C7AF0357F661}"/>
                  </a:ext>
                </a:extLst>
              </p:cNvPr>
              <p:cNvGraphicFramePr>
                <a:graphicFrameLocks noGrp="1"/>
              </p:cNvGraphicFramePr>
              <p:nvPr>
                <p:extLst>
                  <p:ext uri="{D42A27DB-BD31-4B8C-83A1-F6EECF244321}">
                    <p14:modId xmlns:p14="http://schemas.microsoft.com/office/powerpoint/2010/main" val="1145053142"/>
                  </p:ext>
                </p:extLst>
              </p:nvPr>
            </p:nvGraphicFramePr>
            <p:xfrm>
              <a:off x="4578210" y="259988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表格 7">
                <a:extLst>
                  <a:ext uri="{FF2B5EF4-FFF2-40B4-BE49-F238E27FC236}">
                    <a16:creationId xmlns:a16="http://schemas.microsoft.com/office/drawing/2014/main" id="{4F6FDB5C-AEB2-60A1-60B4-C350325CFB6E}"/>
                  </a:ext>
                </a:extLst>
              </p:cNvPr>
              <p:cNvGraphicFramePr>
                <a:graphicFrameLocks noGrp="1"/>
              </p:cNvGraphicFramePr>
              <p:nvPr>
                <p:extLst>
                  <p:ext uri="{D42A27DB-BD31-4B8C-83A1-F6EECF244321}">
                    <p14:modId xmlns:p14="http://schemas.microsoft.com/office/powerpoint/2010/main" val="3485264532"/>
                  </p:ext>
                </p:extLst>
              </p:nvPr>
            </p:nvGraphicFramePr>
            <p:xfrm>
              <a:off x="4578209" y="6025402"/>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0" name="表格 7">
                <a:extLst>
                  <a:ext uri="{FF2B5EF4-FFF2-40B4-BE49-F238E27FC236}">
                    <a16:creationId xmlns:a16="http://schemas.microsoft.com/office/drawing/2014/main" id="{4F6FDB5C-AEB2-60A1-60B4-C350325CFB6E}"/>
                  </a:ext>
                </a:extLst>
              </p:cNvPr>
              <p:cNvGraphicFramePr>
                <a:graphicFrameLocks noGrp="1"/>
              </p:cNvGraphicFramePr>
              <p:nvPr>
                <p:extLst>
                  <p:ext uri="{D42A27DB-BD31-4B8C-83A1-F6EECF244321}">
                    <p14:modId xmlns:p14="http://schemas.microsoft.com/office/powerpoint/2010/main" val="3485264532"/>
                  </p:ext>
                </p:extLst>
              </p:nvPr>
            </p:nvGraphicFramePr>
            <p:xfrm>
              <a:off x="4578209" y="6025402"/>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r="-94347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62162" r="-4864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240000" r="-62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404762" r="-63809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424000" r="-436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436667" r="-2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536667" r="-1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734615" r="-8846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943478"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214377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normAutofit/>
          </a:bodyPr>
          <a:lstStyle/>
          <a:p>
            <a:r>
              <a:rPr kumimoji="1" lang="en-US" altLang="zh-CN" sz="4000" dirty="0">
                <a:ln w="19050">
                  <a:solidFill>
                    <a:schemeClr val="accent1"/>
                  </a:solidFill>
                </a:ln>
                <a:solidFill>
                  <a:schemeClr val="accent1">
                    <a:lumMod val="75000"/>
                  </a:schemeClr>
                </a:solidFill>
              </a:rPr>
              <a:t>Background: IT MPC with Honest Majority</a:t>
            </a:r>
            <a:endParaRPr kumimoji="1" lang="zh-CN" altLang="en-US" sz="4000"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50A343A-C39A-D844-8D4D-3A27A9BAD907}"/>
                  </a:ext>
                </a:extLst>
              </p:cNvPr>
              <p:cNvGraphicFramePr>
                <a:graphicFrameLocks noGrp="1"/>
              </p:cNvGraphicFramePr>
              <p:nvPr/>
            </p:nvGraphicFramePr>
            <p:xfrm>
              <a:off x="1589024" y="1690688"/>
              <a:ext cx="9013952" cy="2046617"/>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671861">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Honest</a:t>
                          </a:r>
                          <a:r>
                            <a:rPr lang="zh-CN" altLang="en-US" dirty="0">
                              <a:solidFill>
                                <a:schemeClr val="tx1"/>
                              </a:solidFill>
                            </a:rPr>
                            <a:t> </a:t>
                          </a:r>
                          <a:r>
                            <a:rPr lang="en-US" altLang="zh-CN" dirty="0">
                              <a:solidFill>
                                <a:schemeClr val="tx1"/>
                              </a:solidFill>
                            </a:rPr>
                            <a:t>Majority</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−1</m:t>
                                    </m:r>
                                  </m:e>
                                </m:d>
                                <m:r>
                                  <a:rPr lang="en-US" altLang="zh-CN" b="0" i="1" smtClean="0">
                                    <a:solidFill>
                                      <a:schemeClr val="tx1"/>
                                    </a:solidFill>
                                    <a:latin typeface="Cambria Math" panose="02040503050406030204" pitchFamily="18" charset="0"/>
                                  </a:rPr>
                                  <m:t>/2</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Sub-optimal</a:t>
                          </a:r>
                          <a:r>
                            <a:rPr lang="zh-CN" altLang="en-US" dirty="0">
                              <a:solidFill>
                                <a:schemeClr val="tx1"/>
                              </a:solidFill>
                            </a:rPr>
                            <a:t> </a:t>
                          </a:r>
                          <a:r>
                            <a:rPr lang="en-US" altLang="zh-CN" dirty="0">
                              <a:solidFill>
                                <a:schemeClr val="tx1"/>
                              </a:solidFill>
                            </a:rPr>
                            <a:t>Threshold</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a:rPr lang="en-US" altLang="zh-CN" b="0" i="1" smtClean="0">
                                            <a:solidFill>
                                              <a:schemeClr val="tx1"/>
                                            </a:solidFill>
                                            <a:latin typeface="Cambria Math" panose="02040503050406030204" pitchFamily="18" charset="0"/>
                                          </a:rPr>
                                          <m:t>2</m:t>
                                        </m:r>
                                      </m:den>
                                    </m:f>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𝜖</m:t>
                                    </m:r>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i="1" dirty="0">
                              <a:solidFill>
                                <a:schemeClr val="tx1"/>
                              </a:solidFill>
                            </a:rPr>
                            <a:t>Communication</a:t>
                          </a:r>
                          <a:r>
                            <a:rPr lang="zh-CN" altLang="en-US" i="1" dirty="0">
                              <a:solidFill>
                                <a:schemeClr val="tx1"/>
                              </a:solidFill>
                            </a:rPr>
                            <a:t> </a:t>
                          </a:r>
                          <a:r>
                            <a:rPr lang="en-US" altLang="zh-CN" i="1" dirty="0">
                              <a:solidFill>
                                <a:schemeClr val="tx1"/>
                              </a:solidFill>
                            </a:rPr>
                            <a:t>Complexity</a:t>
                          </a:r>
                          <a:endParaRPr lang="en-US"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i="0" dirty="0">
                              <a:solidFill>
                                <a:schemeClr val="tx1"/>
                              </a:solidFill>
                              <a:latin typeface="Arial" panose="020B0604020202020204" pitchFamily="34" charset="0"/>
                              <a:cs typeface="Arial" panose="020B0604020202020204" pitchFamily="34" charset="0"/>
                            </a:rPr>
                            <a:t>[</a:t>
                          </a:r>
                          <a:r>
                            <a:rPr lang="en-US" altLang="zh-CN" b="0" i="0" dirty="0">
                              <a:solidFill>
                                <a:srgbClr val="0070C0"/>
                              </a:solidFill>
                              <a:latin typeface="Arial" panose="020B0604020202020204" pitchFamily="34" charset="0"/>
                              <a:cs typeface="Arial" panose="020B0604020202020204" pitchFamily="34" charset="0"/>
                            </a:rPr>
                            <a:t>GIP+14, …</a:t>
                          </a:r>
                          <a:r>
                            <a:rPr lang="en-US" altLang="zh-CN" b="0" i="0" dirty="0">
                              <a:solidFill>
                                <a:schemeClr val="tx1"/>
                              </a:solidFill>
                              <a:latin typeface="Arial" panose="020B0604020202020204" pitchFamily="34" charset="0"/>
                              <a:cs typeface="Arial" panose="020B0604020202020204" pitchFamily="34" charset="0"/>
                            </a:rPr>
                            <a:t>]</a:t>
                          </a:r>
                        </a:p>
                        <a:p>
                          <a:pPr algn="ctr"/>
                          <a:endParaRPr lang="en-US" altLang="zh-CN" b="0" i="0"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d>
                                  <m:dPr>
                                    <m:begChr m:val="|"/>
                                    <m:endChr m:val="|"/>
                                    <m:ctrlPr>
                                      <a:rPr lang="en-US" altLang="zh-CN" b="0" i="1" smtClean="0">
                                        <a:solidFill>
                                          <a:srgbClr val="FF0000"/>
                                        </a:solidFill>
                                        <a:latin typeface="Cambria Math" panose="02040503050406030204" pitchFamily="18" charset="0"/>
                                      </a:rPr>
                                    </m:ctrlPr>
                                  </m:dPr>
                                  <m:e>
                                    <m:r>
                                      <m:rPr>
                                        <m:sty m:val="p"/>
                                      </m:rPr>
                                      <a:rPr lang="en-US" altLang="zh-CN" b="0" i="0" smtClean="0">
                                        <a:solidFill>
                                          <a:srgbClr val="FF0000"/>
                                        </a:solidFill>
                                        <a:latin typeface="Cambria Math" panose="02040503050406030204" pitchFamily="18" charset="0"/>
                                      </a:rPr>
                                      <m:t>C</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𝑛</m:t>
                                </m:r>
                                <m:r>
                                  <a:rPr lang="en-US" altLang="zh-CN" b="0" i="1" smtClean="0">
                                    <a:solidFill>
                                      <a:srgbClr val="FF0000"/>
                                    </a:solidFill>
                                    <a:latin typeface="Cambria Math" panose="02040503050406030204" pitchFamily="18" charset="0"/>
                                  </a:rPr>
                                  <m:t>)</m:t>
                                </m:r>
                              </m:oMath>
                            </m:oMathPara>
                          </a14:m>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i="0" dirty="0">
                              <a:solidFill>
                                <a:schemeClr val="tx1"/>
                              </a:solidFill>
                              <a:latin typeface="Arial" panose="020B0604020202020204" pitchFamily="34" charset="0"/>
                              <a:cs typeface="Arial" panose="020B0604020202020204" pitchFamily="34" charset="0"/>
                            </a:rPr>
                            <a:t>[</a:t>
                          </a:r>
                          <a:r>
                            <a:rPr lang="en-US" altLang="zh-CN" b="0" i="0" dirty="0">
                              <a:solidFill>
                                <a:srgbClr val="0070C0"/>
                              </a:solidFill>
                              <a:latin typeface="Arial" panose="020B0604020202020204" pitchFamily="34" charset="0"/>
                              <a:cs typeface="Arial" panose="020B0604020202020204" pitchFamily="34" charset="0"/>
                            </a:rPr>
                            <a:t>GP</a:t>
                          </a:r>
                          <a:r>
                            <a:rPr lang="en-US" altLang="zh-CN" b="0" i="0" dirty="0">
                              <a:solidFill>
                                <a:srgbClr val="FF0000"/>
                              </a:solidFill>
                              <a:latin typeface="Arial" panose="020B0604020202020204" pitchFamily="34" charset="0"/>
                              <a:cs typeface="Arial" panose="020B0604020202020204" pitchFamily="34" charset="0"/>
                            </a:rPr>
                            <a:t>S</a:t>
                          </a:r>
                          <a:r>
                            <a:rPr lang="en-US" altLang="zh-CN" b="0" i="0" dirty="0">
                              <a:solidFill>
                                <a:srgbClr val="0070C0"/>
                              </a:solidFill>
                              <a:latin typeface="Arial" panose="020B0604020202020204" pitchFamily="34" charset="0"/>
                              <a:cs typeface="Arial" panose="020B0604020202020204" pitchFamily="34" charset="0"/>
                            </a:rPr>
                            <a:t>21</a:t>
                          </a:r>
                          <a:r>
                            <a:rPr lang="en-US" altLang="zh-CN" b="0" i="0" dirty="0">
                              <a:solidFill>
                                <a:schemeClr val="tx1"/>
                              </a:solidFill>
                              <a:latin typeface="Arial" panose="020B0604020202020204" pitchFamily="34" charset="0"/>
                              <a:cs typeface="Arial" panose="020B0604020202020204" pitchFamily="34" charset="0"/>
                            </a:rPr>
                            <a:t>]</a:t>
                          </a:r>
                        </a:p>
                        <a:p>
                          <a:pPr algn="ctr"/>
                          <a:endParaRPr lang="en-US" altLang="zh-CN" b="0" i="0"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r>
                                  <a:rPr lang="en-US" altLang="zh-CN" b="0" i="0"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C</m:t>
                                </m:r>
                                <m:r>
                                  <a:rPr lang="en-US" altLang="zh-CN" b="0" i="0"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m:t>
                                </m:r>
                              </m:oMath>
                            </m:oMathPara>
                          </a14:m>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070904"/>
                      </a:ext>
                    </a:extLst>
                  </a:tr>
                </a:tbl>
              </a:graphicData>
            </a:graphic>
          </p:graphicFrame>
        </mc:Choice>
        <mc:Fallback xmlns="">
          <p:graphicFrame>
            <p:nvGraphicFramePr>
              <p:cNvPr id="5" name="Table 4">
                <a:extLst>
                  <a:ext uri="{FF2B5EF4-FFF2-40B4-BE49-F238E27FC236}">
                    <a16:creationId xmlns:a16="http://schemas.microsoft.com/office/drawing/2014/main" id="{150A343A-C39A-D844-8D4D-3A27A9BAD907}"/>
                  </a:ext>
                </a:extLst>
              </p:cNvPr>
              <p:cNvGraphicFramePr>
                <a:graphicFrameLocks noGrp="1"/>
              </p:cNvGraphicFramePr>
              <p:nvPr>
                <p:extLst>
                  <p:ext uri="{D42A27DB-BD31-4B8C-83A1-F6EECF244321}">
                    <p14:modId xmlns:p14="http://schemas.microsoft.com/office/powerpoint/2010/main" val="1507360680"/>
                  </p:ext>
                </p:extLst>
              </p:nvPr>
            </p:nvGraphicFramePr>
            <p:xfrm>
              <a:off x="1589024" y="1690688"/>
              <a:ext cx="9013952" cy="2046617"/>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886968">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0588" t="-2857" r="-178431" b="-131429"/>
                          </a:stretch>
                        </a:blipFill>
                      </a:tcPr>
                    </a:tc>
                    <a:tc>
                      <a:txBody>
                        <a:bodyPr/>
                        <a:lstStyle/>
                        <a:p>
                          <a:pPr algn="ctr"/>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17411" t="-2857" r="-446" b="-131429"/>
                          </a:stretch>
                        </a:blip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i="1" dirty="0">
                              <a:solidFill>
                                <a:schemeClr val="tx1"/>
                              </a:solidFill>
                            </a:rPr>
                            <a:t>Communication</a:t>
                          </a:r>
                          <a:r>
                            <a:rPr lang="zh-CN" altLang="en-US" i="1" dirty="0">
                              <a:solidFill>
                                <a:schemeClr val="tx1"/>
                              </a:solidFill>
                            </a:rPr>
                            <a:t> </a:t>
                          </a:r>
                          <a:r>
                            <a:rPr lang="en-US" altLang="zh-CN" i="1" dirty="0">
                              <a:solidFill>
                                <a:schemeClr val="tx1"/>
                              </a:solidFill>
                            </a:rPr>
                            <a:t>Complexity</a:t>
                          </a:r>
                          <a:endParaRPr lang="en-US"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0588" t="-78261" r="-178431"/>
                          </a:stretch>
                        </a:blip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17411" t="-78261" r="-446"/>
                          </a:stretch>
                        </a:blipFill>
                      </a:tcPr>
                    </a:tc>
                    <a:extLst>
                      <a:ext uri="{0D108BD9-81ED-4DB2-BD59-A6C34878D82A}">
                        <a16:rowId xmlns:a16="http://schemas.microsoft.com/office/drawing/2014/main" val="2981070904"/>
                      </a:ext>
                    </a:extLst>
                  </a:tr>
                </a:tbl>
              </a:graphicData>
            </a:graphic>
          </p:graphicFrame>
        </mc:Fallback>
      </mc:AlternateContent>
      <p:sp>
        <p:nvSpPr>
          <p:cNvPr id="34" name="Down Arrow 33">
            <a:extLst>
              <a:ext uri="{FF2B5EF4-FFF2-40B4-BE49-F238E27FC236}">
                <a16:creationId xmlns:a16="http://schemas.microsoft.com/office/drawing/2014/main" id="{64816E67-44E5-FD49-BA86-3191287F4123}"/>
              </a:ext>
            </a:extLst>
          </p:cNvPr>
          <p:cNvSpPr/>
          <p:nvPr/>
        </p:nvSpPr>
        <p:spPr>
          <a:xfrm rot="16200000">
            <a:off x="6630977" y="2587281"/>
            <a:ext cx="271171" cy="857938"/>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
            <a:extLst>
              <a:ext uri="{FF2B5EF4-FFF2-40B4-BE49-F238E27FC236}">
                <a16:creationId xmlns:a16="http://schemas.microsoft.com/office/drawing/2014/main" id="{5456BBFF-585B-394A-9D23-F9E25948F928}"/>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6</a:t>
            </a:fld>
            <a:endParaRPr kumimoji="1" lang="zh-CN" altLang="en-US" dirty="0"/>
          </a:p>
        </p:txBody>
      </p:sp>
    </p:spTree>
    <p:extLst>
      <p:ext uri="{BB962C8B-B14F-4D97-AF65-F5344CB8AC3E}">
        <p14:creationId xmlns:p14="http://schemas.microsoft.com/office/powerpoint/2010/main" val="3903847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60</a:t>
            </a:fld>
            <a:endParaRPr kumimoji="1" lang="zh-CN" altLang="en-US" dirty="0"/>
          </a:p>
        </p:txBody>
      </p:sp>
      <p:sp>
        <p:nvSpPr>
          <p:cNvPr id="23" name="下箭头 22">
            <a:extLst>
              <a:ext uri="{FF2B5EF4-FFF2-40B4-BE49-F238E27FC236}">
                <a16:creationId xmlns:a16="http://schemas.microsoft.com/office/drawing/2014/main" id="{A1B700E8-E4C3-654B-9D13-32ECE4E95D89}"/>
              </a:ext>
            </a:extLst>
          </p:cNvPr>
          <p:cNvSpPr/>
          <p:nvPr/>
        </p:nvSpPr>
        <p:spPr>
          <a:xfrm>
            <a:off x="5155324" y="5002924"/>
            <a:ext cx="1881352" cy="798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146F1932-C551-5547-A375-F167A61AD673}"/>
              </a:ext>
            </a:extLst>
          </p:cNvPr>
          <p:cNvSpPr txBox="1"/>
          <p:nvPr/>
        </p:nvSpPr>
        <p:spPr>
          <a:xfrm>
            <a:off x="7494366" y="5105083"/>
            <a:ext cx="1893467" cy="400110"/>
          </a:xfrm>
          <a:prstGeom prst="rect">
            <a:avLst/>
          </a:prstGeom>
          <a:noFill/>
        </p:spPr>
        <p:txBody>
          <a:bodyPr wrap="none" rtlCol="0">
            <a:spAutoFit/>
          </a:bodyPr>
          <a:lstStyle/>
          <a:p>
            <a:r>
              <a:rPr kumimoji="1" lang="en-US" altLang="zh-CN" sz="2000" b="1" dirty="0"/>
              <a:t>From [GPS21]</a:t>
            </a:r>
            <a:endParaRPr kumimoji="1" lang="zh-CN" altLang="en-US" sz="2000" b="1" dirty="0"/>
          </a:p>
        </p:txBody>
      </p:sp>
      <p:grpSp>
        <p:nvGrpSpPr>
          <p:cNvPr id="25" name="组合 24">
            <a:extLst>
              <a:ext uri="{FF2B5EF4-FFF2-40B4-BE49-F238E27FC236}">
                <a16:creationId xmlns:a16="http://schemas.microsoft.com/office/drawing/2014/main" id="{C48002B5-3D09-6194-9C72-31F951CE49EC}"/>
              </a:ext>
            </a:extLst>
          </p:cNvPr>
          <p:cNvGrpSpPr/>
          <p:nvPr/>
        </p:nvGrpSpPr>
        <p:grpSpPr>
          <a:xfrm>
            <a:off x="947346" y="1910365"/>
            <a:ext cx="10297307" cy="1261351"/>
            <a:chOff x="841552" y="5094999"/>
            <a:chExt cx="10297307" cy="1261351"/>
          </a:xfrm>
        </p:grpSpPr>
        <p:sp>
          <p:nvSpPr>
            <p:cNvPr id="26" name="文本框 25">
              <a:extLst>
                <a:ext uri="{FF2B5EF4-FFF2-40B4-BE49-F238E27FC236}">
                  <a16:creationId xmlns:a16="http://schemas.microsoft.com/office/drawing/2014/main" id="{389B92E7-7428-1AE2-02A5-8696D7B33CD3}"/>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27" name="文本框 26">
              <a:extLst>
                <a:ext uri="{FF2B5EF4-FFF2-40B4-BE49-F238E27FC236}">
                  <a16:creationId xmlns:a16="http://schemas.microsoft.com/office/drawing/2014/main" id="{DEDA88F7-97B4-A472-D490-8EAFD2389CCB}"/>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28" name="文本框 27">
              <a:extLst>
                <a:ext uri="{FF2B5EF4-FFF2-40B4-BE49-F238E27FC236}">
                  <a16:creationId xmlns:a16="http://schemas.microsoft.com/office/drawing/2014/main" id="{3235EE8C-0707-6706-D77C-5106679FFACC}"/>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30" name="矩形 29">
              <a:extLst>
                <a:ext uri="{FF2B5EF4-FFF2-40B4-BE49-F238E27FC236}">
                  <a16:creationId xmlns:a16="http://schemas.microsoft.com/office/drawing/2014/main" id="{48B51F09-1C88-C907-36EE-4532E07776B7}"/>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C1F8DB0A-9077-E1F0-B804-75189A0FC6A5}"/>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F7D9E369-73CF-907C-1703-16AFFC681808}"/>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34" name="直线箭头连接符 33">
            <a:extLst>
              <a:ext uri="{FF2B5EF4-FFF2-40B4-BE49-F238E27FC236}">
                <a16:creationId xmlns:a16="http://schemas.microsoft.com/office/drawing/2014/main" id="{DB7D5CC0-F566-0E60-5125-0F9BDEFD539C}"/>
              </a:ext>
            </a:extLst>
          </p:cNvPr>
          <p:cNvCxnSpPr/>
          <p:nvPr/>
        </p:nvCxnSpPr>
        <p:spPr>
          <a:xfrm>
            <a:off x="2617727" y="3557190"/>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668C2FA9-1372-1010-9496-0A3106413F93}"/>
              </a:ext>
            </a:extLst>
          </p:cNvPr>
          <p:cNvCxnSpPr/>
          <p:nvPr/>
        </p:nvCxnSpPr>
        <p:spPr>
          <a:xfrm>
            <a:off x="6119004" y="3557190"/>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3C33C81B-40CB-B3A7-A800-914A5E749151}"/>
              </a:ext>
            </a:extLst>
          </p:cNvPr>
          <p:cNvCxnSpPr/>
          <p:nvPr/>
        </p:nvCxnSpPr>
        <p:spPr>
          <a:xfrm>
            <a:off x="9581330" y="3531311"/>
            <a:ext cx="0" cy="42041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40" name="表格 7">
                <a:extLst>
                  <a:ext uri="{FF2B5EF4-FFF2-40B4-BE49-F238E27FC236}">
                    <a16:creationId xmlns:a16="http://schemas.microsoft.com/office/drawing/2014/main" id="{C2394D3E-9B88-BAC9-981D-1DC17D2368E1}"/>
                  </a:ext>
                </a:extLst>
              </p:cNvPr>
              <p:cNvGraphicFramePr>
                <a:graphicFrameLocks noGrp="1"/>
              </p:cNvGraphicFramePr>
              <p:nvPr>
                <p:extLst>
                  <p:ext uri="{D42A27DB-BD31-4B8C-83A1-F6EECF244321}">
                    <p14:modId xmlns:p14="http://schemas.microsoft.com/office/powerpoint/2010/main" val="4258045494"/>
                  </p:ext>
                </p:extLst>
              </p:nvPr>
            </p:nvGraphicFramePr>
            <p:xfrm>
              <a:off x="4578217" y="4232578"/>
              <a:ext cx="3075467" cy="457200"/>
            </p:xfrm>
            <a:graphic>
              <a:graphicData uri="http://schemas.openxmlformats.org/drawingml/2006/table">
                <a:tbl>
                  <a:tblPr firstRow="1" bandRow="1">
                    <a:tableStyleId>{5C22544A-7EE6-4342-B048-85BDC9FD1C3A}</a:tableStyleId>
                  </a:tblPr>
                  <a:tblGrid>
                    <a:gridCol w="297165">
                      <a:extLst>
                        <a:ext uri="{9D8B030D-6E8A-4147-A177-3AD203B41FA5}">
                          <a16:colId xmlns:a16="http://schemas.microsoft.com/office/drawing/2014/main" val="1227767562"/>
                        </a:ext>
                      </a:extLst>
                    </a:gridCol>
                    <a:gridCol w="330015">
                      <a:extLst>
                        <a:ext uri="{9D8B030D-6E8A-4147-A177-3AD203B41FA5}">
                          <a16:colId xmlns:a16="http://schemas.microsoft.com/office/drawing/2014/main" val="36647521"/>
                        </a:ext>
                      </a:extLst>
                    </a:gridCol>
                    <a:gridCol w="496437">
                      <a:extLst>
                        <a:ext uri="{9D8B030D-6E8A-4147-A177-3AD203B41FA5}">
                          <a16:colId xmlns:a16="http://schemas.microsoft.com/office/drawing/2014/main" val="363966630"/>
                        </a:ext>
                      </a:extLst>
                    </a:gridCol>
                    <a:gridCol w="280740">
                      <a:extLst>
                        <a:ext uri="{9D8B030D-6E8A-4147-A177-3AD203B41FA5}">
                          <a16:colId xmlns:a16="http://schemas.microsoft.com/office/drawing/2014/main" val="4075085922"/>
                        </a:ext>
                      </a:extLst>
                    </a:gridCol>
                    <a:gridCol w="324961">
                      <a:extLst>
                        <a:ext uri="{9D8B030D-6E8A-4147-A177-3AD203B41FA5}">
                          <a16:colId xmlns:a16="http://schemas.microsoft.com/office/drawing/2014/main" val="469031768"/>
                        </a:ext>
                      </a:extLst>
                    </a:gridCol>
                    <a:gridCol w="395715">
                      <a:extLst>
                        <a:ext uri="{9D8B030D-6E8A-4147-A177-3AD203B41FA5}">
                          <a16:colId xmlns:a16="http://schemas.microsoft.com/office/drawing/2014/main" val="1969723292"/>
                        </a:ext>
                      </a:extLst>
                    </a:gridCol>
                    <a:gridCol w="395715">
                      <a:extLst>
                        <a:ext uri="{9D8B030D-6E8A-4147-A177-3AD203B41FA5}">
                          <a16:colId xmlns:a16="http://schemas.microsoft.com/office/drawing/2014/main" val="2120896505"/>
                        </a:ext>
                      </a:extLst>
                    </a:gridCol>
                    <a:gridCol w="346439">
                      <a:extLst>
                        <a:ext uri="{9D8B030D-6E8A-4147-A177-3AD203B41FA5}">
                          <a16:colId xmlns:a16="http://schemas.microsoft.com/office/drawing/2014/main" val="411472292"/>
                        </a:ext>
                      </a:extLst>
                    </a:gridCol>
                    <a:gridCol w="208280">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0" name="表格 7">
                <a:extLst>
                  <a:ext uri="{FF2B5EF4-FFF2-40B4-BE49-F238E27FC236}">
                    <a16:creationId xmlns:a16="http://schemas.microsoft.com/office/drawing/2014/main" id="{C2394D3E-9B88-BAC9-981D-1DC17D2368E1}"/>
                  </a:ext>
                </a:extLst>
              </p:cNvPr>
              <p:cNvGraphicFramePr>
                <a:graphicFrameLocks noGrp="1"/>
              </p:cNvGraphicFramePr>
              <p:nvPr>
                <p:extLst>
                  <p:ext uri="{D42A27DB-BD31-4B8C-83A1-F6EECF244321}">
                    <p14:modId xmlns:p14="http://schemas.microsoft.com/office/powerpoint/2010/main" val="4258045494"/>
                  </p:ext>
                </p:extLst>
              </p:nvPr>
            </p:nvGraphicFramePr>
            <p:xfrm>
              <a:off x="4578217" y="4232578"/>
              <a:ext cx="3075467" cy="457200"/>
            </p:xfrm>
            <a:graphic>
              <a:graphicData uri="http://schemas.openxmlformats.org/drawingml/2006/table">
                <a:tbl>
                  <a:tblPr firstRow="1" bandRow="1">
                    <a:tableStyleId>{5C22544A-7EE6-4342-B048-85BDC9FD1C3A}</a:tableStyleId>
                  </a:tblPr>
                  <a:tblGrid>
                    <a:gridCol w="297165">
                      <a:extLst>
                        <a:ext uri="{9D8B030D-6E8A-4147-A177-3AD203B41FA5}">
                          <a16:colId xmlns:a16="http://schemas.microsoft.com/office/drawing/2014/main" val="1227767562"/>
                        </a:ext>
                      </a:extLst>
                    </a:gridCol>
                    <a:gridCol w="330015">
                      <a:extLst>
                        <a:ext uri="{9D8B030D-6E8A-4147-A177-3AD203B41FA5}">
                          <a16:colId xmlns:a16="http://schemas.microsoft.com/office/drawing/2014/main" val="36647521"/>
                        </a:ext>
                      </a:extLst>
                    </a:gridCol>
                    <a:gridCol w="496437">
                      <a:extLst>
                        <a:ext uri="{9D8B030D-6E8A-4147-A177-3AD203B41FA5}">
                          <a16:colId xmlns:a16="http://schemas.microsoft.com/office/drawing/2014/main" val="363966630"/>
                        </a:ext>
                      </a:extLst>
                    </a:gridCol>
                    <a:gridCol w="280740">
                      <a:extLst>
                        <a:ext uri="{9D8B030D-6E8A-4147-A177-3AD203B41FA5}">
                          <a16:colId xmlns:a16="http://schemas.microsoft.com/office/drawing/2014/main" val="4075085922"/>
                        </a:ext>
                      </a:extLst>
                    </a:gridCol>
                    <a:gridCol w="324961">
                      <a:extLst>
                        <a:ext uri="{9D8B030D-6E8A-4147-A177-3AD203B41FA5}">
                          <a16:colId xmlns:a16="http://schemas.microsoft.com/office/drawing/2014/main" val="469031768"/>
                        </a:ext>
                      </a:extLst>
                    </a:gridCol>
                    <a:gridCol w="395715">
                      <a:extLst>
                        <a:ext uri="{9D8B030D-6E8A-4147-A177-3AD203B41FA5}">
                          <a16:colId xmlns:a16="http://schemas.microsoft.com/office/drawing/2014/main" val="1969723292"/>
                        </a:ext>
                      </a:extLst>
                    </a:gridCol>
                    <a:gridCol w="395715">
                      <a:extLst>
                        <a:ext uri="{9D8B030D-6E8A-4147-A177-3AD203B41FA5}">
                          <a16:colId xmlns:a16="http://schemas.microsoft.com/office/drawing/2014/main" val="2120896505"/>
                        </a:ext>
                      </a:extLst>
                    </a:gridCol>
                    <a:gridCol w="346439">
                      <a:extLst>
                        <a:ext uri="{9D8B030D-6E8A-4147-A177-3AD203B41FA5}">
                          <a16:colId xmlns:a16="http://schemas.microsoft.com/office/drawing/2014/main" val="411472292"/>
                        </a:ext>
                      </a:extLst>
                    </a:gridCol>
                    <a:gridCol w="208280">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95652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5185" r="-71481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8205" r="-39487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04545" r="-6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26923" r="-40769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441935" r="-2419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41935" r="-1419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710714" r="-5714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41875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1" name="表格 7">
                <a:extLst>
                  <a:ext uri="{FF2B5EF4-FFF2-40B4-BE49-F238E27FC236}">
                    <a16:creationId xmlns:a16="http://schemas.microsoft.com/office/drawing/2014/main" id="{1712E9BA-6E3B-4E34-195A-A93B9E245C35}"/>
                  </a:ext>
                </a:extLst>
              </p:cNvPr>
              <p:cNvGraphicFramePr>
                <a:graphicFrameLocks noGrp="1"/>
              </p:cNvGraphicFramePr>
              <p:nvPr>
                <p:extLst>
                  <p:ext uri="{D42A27DB-BD31-4B8C-83A1-F6EECF244321}">
                    <p14:modId xmlns:p14="http://schemas.microsoft.com/office/powerpoint/2010/main" val="3291845711"/>
                  </p:ext>
                </p:extLst>
              </p:nvPr>
            </p:nvGraphicFramePr>
            <p:xfrm>
              <a:off x="8085940" y="4228351"/>
              <a:ext cx="3035569" cy="457200"/>
            </p:xfrm>
            <a:graphic>
              <a:graphicData uri="http://schemas.openxmlformats.org/drawingml/2006/table">
                <a:tbl>
                  <a:tblPr firstRow="1" bandRow="1">
                    <a:tableStyleId>{5C22544A-7EE6-4342-B048-85BDC9FD1C3A}</a:tableStyleId>
                  </a:tblPr>
                  <a:tblGrid>
                    <a:gridCol w="286545">
                      <a:extLst>
                        <a:ext uri="{9D8B030D-6E8A-4147-A177-3AD203B41FA5}">
                          <a16:colId xmlns:a16="http://schemas.microsoft.com/office/drawing/2014/main" val="1227767562"/>
                        </a:ext>
                      </a:extLst>
                    </a:gridCol>
                    <a:gridCol w="318220">
                      <a:extLst>
                        <a:ext uri="{9D8B030D-6E8A-4147-A177-3AD203B41FA5}">
                          <a16:colId xmlns:a16="http://schemas.microsoft.com/office/drawing/2014/main" val="36647521"/>
                        </a:ext>
                      </a:extLst>
                    </a:gridCol>
                    <a:gridCol w="318220">
                      <a:extLst>
                        <a:ext uri="{9D8B030D-6E8A-4147-A177-3AD203B41FA5}">
                          <a16:colId xmlns:a16="http://schemas.microsoft.com/office/drawing/2014/main" val="363966630"/>
                        </a:ext>
                      </a:extLst>
                    </a:gridCol>
                    <a:gridCol w="415490">
                      <a:extLst>
                        <a:ext uri="{9D8B030D-6E8A-4147-A177-3AD203B41FA5}">
                          <a16:colId xmlns:a16="http://schemas.microsoft.com/office/drawing/2014/main" val="4075085922"/>
                        </a:ext>
                      </a:extLst>
                    </a:gridCol>
                    <a:gridCol w="313347">
                      <a:extLst>
                        <a:ext uri="{9D8B030D-6E8A-4147-A177-3AD203B41FA5}">
                          <a16:colId xmlns:a16="http://schemas.microsoft.com/office/drawing/2014/main" val="469031768"/>
                        </a:ext>
                      </a:extLst>
                    </a:gridCol>
                    <a:gridCol w="381572">
                      <a:extLst>
                        <a:ext uri="{9D8B030D-6E8A-4147-A177-3AD203B41FA5}">
                          <a16:colId xmlns:a16="http://schemas.microsoft.com/office/drawing/2014/main" val="1969723292"/>
                        </a:ext>
                      </a:extLst>
                    </a:gridCol>
                    <a:gridCol w="381572">
                      <a:extLst>
                        <a:ext uri="{9D8B030D-6E8A-4147-A177-3AD203B41FA5}">
                          <a16:colId xmlns:a16="http://schemas.microsoft.com/office/drawing/2014/main" val="2120896505"/>
                        </a:ext>
                      </a:extLst>
                    </a:gridCol>
                    <a:gridCol w="334058">
                      <a:extLst>
                        <a:ext uri="{9D8B030D-6E8A-4147-A177-3AD203B41FA5}">
                          <a16:colId xmlns:a16="http://schemas.microsoft.com/office/drawing/2014/main" val="411472292"/>
                        </a:ext>
                      </a:extLst>
                    </a:gridCol>
                    <a:gridCol w="28654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1" name="表格 7">
                <a:extLst>
                  <a:ext uri="{FF2B5EF4-FFF2-40B4-BE49-F238E27FC236}">
                    <a16:creationId xmlns:a16="http://schemas.microsoft.com/office/drawing/2014/main" id="{1712E9BA-6E3B-4E34-195A-A93B9E245C35}"/>
                  </a:ext>
                </a:extLst>
              </p:cNvPr>
              <p:cNvGraphicFramePr>
                <a:graphicFrameLocks noGrp="1"/>
              </p:cNvGraphicFramePr>
              <p:nvPr>
                <p:extLst>
                  <p:ext uri="{D42A27DB-BD31-4B8C-83A1-F6EECF244321}">
                    <p14:modId xmlns:p14="http://schemas.microsoft.com/office/powerpoint/2010/main" val="3291845711"/>
                  </p:ext>
                </p:extLst>
              </p:nvPr>
            </p:nvGraphicFramePr>
            <p:xfrm>
              <a:off x="8085940" y="4228351"/>
              <a:ext cx="3035569" cy="457200"/>
            </p:xfrm>
            <a:graphic>
              <a:graphicData uri="http://schemas.openxmlformats.org/drawingml/2006/table">
                <a:tbl>
                  <a:tblPr firstRow="1" bandRow="1">
                    <a:tableStyleId>{5C22544A-7EE6-4342-B048-85BDC9FD1C3A}</a:tableStyleId>
                  </a:tblPr>
                  <a:tblGrid>
                    <a:gridCol w="286545">
                      <a:extLst>
                        <a:ext uri="{9D8B030D-6E8A-4147-A177-3AD203B41FA5}">
                          <a16:colId xmlns:a16="http://schemas.microsoft.com/office/drawing/2014/main" val="1227767562"/>
                        </a:ext>
                      </a:extLst>
                    </a:gridCol>
                    <a:gridCol w="318220">
                      <a:extLst>
                        <a:ext uri="{9D8B030D-6E8A-4147-A177-3AD203B41FA5}">
                          <a16:colId xmlns:a16="http://schemas.microsoft.com/office/drawing/2014/main" val="36647521"/>
                        </a:ext>
                      </a:extLst>
                    </a:gridCol>
                    <a:gridCol w="318220">
                      <a:extLst>
                        <a:ext uri="{9D8B030D-6E8A-4147-A177-3AD203B41FA5}">
                          <a16:colId xmlns:a16="http://schemas.microsoft.com/office/drawing/2014/main" val="363966630"/>
                        </a:ext>
                      </a:extLst>
                    </a:gridCol>
                    <a:gridCol w="415490">
                      <a:extLst>
                        <a:ext uri="{9D8B030D-6E8A-4147-A177-3AD203B41FA5}">
                          <a16:colId xmlns:a16="http://schemas.microsoft.com/office/drawing/2014/main" val="4075085922"/>
                        </a:ext>
                      </a:extLst>
                    </a:gridCol>
                    <a:gridCol w="313347">
                      <a:extLst>
                        <a:ext uri="{9D8B030D-6E8A-4147-A177-3AD203B41FA5}">
                          <a16:colId xmlns:a16="http://schemas.microsoft.com/office/drawing/2014/main" val="469031768"/>
                        </a:ext>
                      </a:extLst>
                    </a:gridCol>
                    <a:gridCol w="381572">
                      <a:extLst>
                        <a:ext uri="{9D8B030D-6E8A-4147-A177-3AD203B41FA5}">
                          <a16:colId xmlns:a16="http://schemas.microsoft.com/office/drawing/2014/main" val="1969723292"/>
                        </a:ext>
                      </a:extLst>
                    </a:gridCol>
                    <a:gridCol w="381572">
                      <a:extLst>
                        <a:ext uri="{9D8B030D-6E8A-4147-A177-3AD203B41FA5}">
                          <a16:colId xmlns:a16="http://schemas.microsoft.com/office/drawing/2014/main" val="2120896505"/>
                        </a:ext>
                      </a:extLst>
                    </a:gridCol>
                    <a:gridCol w="334058">
                      <a:extLst>
                        <a:ext uri="{9D8B030D-6E8A-4147-A177-3AD203B41FA5}">
                          <a16:colId xmlns:a16="http://schemas.microsoft.com/office/drawing/2014/main" val="411472292"/>
                        </a:ext>
                      </a:extLst>
                    </a:gridCol>
                    <a:gridCol w="28654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94782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2000" r="-772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2000" r="-672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21212" r="-409091"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24000" r="-44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436667"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36667"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734615" r="-9230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943478" r="-4348"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2" name="表格 7">
                <a:extLst>
                  <a:ext uri="{FF2B5EF4-FFF2-40B4-BE49-F238E27FC236}">
                    <a16:creationId xmlns:a16="http://schemas.microsoft.com/office/drawing/2014/main" id="{5F7AC326-A6A5-12A8-5E0D-12FA0E9FD4B0}"/>
                  </a:ext>
                </a:extLst>
              </p:cNvPr>
              <p:cNvGraphicFramePr>
                <a:graphicFrameLocks noGrp="1"/>
              </p:cNvGraphicFramePr>
              <p:nvPr>
                <p:extLst>
                  <p:ext uri="{D42A27DB-BD31-4B8C-83A1-F6EECF244321}">
                    <p14:modId xmlns:p14="http://schemas.microsoft.com/office/powerpoint/2010/main" val="230836968"/>
                  </p:ext>
                </p:extLst>
              </p:nvPr>
            </p:nvGraphicFramePr>
            <p:xfrm>
              <a:off x="1099942" y="4228351"/>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2" name="表格 7">
                <a:extLst>
                  <a:ext uri="{FF2B5EF4-FFF2-40B4-BE49-F238E27FC236}">
                    <a16:creationId xmlns:a16="http://schemas.microsoft.com/office/drawing/2014/main" id="{5F7AC326-A6A5-12A8-5E0D-12FA0E9FD4B0}"/>
                  </a:ext>
                </a:extLst>
              </p:cNvPr>
              <p:cNvGraphicFramePr>
                <a:graphicFrameLocks noGrp="1"/>
              </p:cNvGraphicFramePr>
              <p:nvPr>
                <p:extLst>
                  <p:ext uri="{D42A27DB-BD31-4B8C-83A1-F6EECF244321}">
                    <p14:modId xmlns:p14="http://schemas.microsoft.com/office/powerpoint/2010/main" val="230836968"/>
                  </p:ext>
                </p:extLst>
              </p:nvPr>
            </p:nvGraphicFramePr>
            <p:xfrm>
              <a:off x="1099942" y="4228351"/>
              <a:ext cx="3035571" cy="457200"/>
            </p:xfrm>
            <a:graphic>
              <a:graphicData uri="http://schemas.openxmlformats.org/drawingml/2006/table">
                <a:tbl>
                  <a:tblPr firstRow="1" bandRow="1">
                    <a:tableStyleId>{5C22544A-7EE6-4342-B048-85BDC9FD1C3A}</a:tableStyleId>
                  </a:tblPr>
                  <a:tblGrid>
                    <a:gridCol w="285194">
                      <a:extLst>
                        <a:ext uri="{9D8B030D-6E8A-4147-A177-3AD203B41FA5}">
                          <a16:colId xmlns:a16="http://schemas.microsoft.com/office/drawing/2014/main" val="1227767562"/>
                        </a:ext>
                      </a:extLst>
                    </a:gridCol>
                    <a:gridCol w="475130">
                      <a:extLst>
                        <a:ext uri="{9D8B030D-6E8A-4147-A177-3AD203B41FA5}">
                          <a16:colId xmlns:a16="http://schemas.microsoft.com/office/drawing/2014/main" val="36647521"/>
                        </a:ext>
                      </a:extLst>
                    </a:gridCol>
                    <a:gridCol w="316721">
                      <a:extLst>
                        <a:ext uri="{9D8B030D-6E8A-4147-A177-3AD203B41FA5}">
                          <a16:colId xmlns:a16="http://schemas.microsoft.com/office/drawing/2014/main" val="363966630"/>
                        </a:ext>
                      </a:extLst>
                    </a:gridCol>
                    <a:gridCol w="269430">
                      <a:extLst>
                        <a:ext uri="{9D8B030D-6E8A-4147-A177-3AD203B41FA5}">
                          <a16:colId xmlns:a16="http://schemas.microsoft.com/office/drawing/2014/main" val="4075085922"/>
                        </a:ext>
                      </a:extLst>
                    </a:gridCol>
                    <a:gridCol w="311870">
                      <a:extLst>
                        <a:ext uri="{9D8B030D-6E8A-4147-A177-3AD203B41FA5}">
                          <a16:colId xmlns:a16="http://schemas.microsoft.com/office/drawing/2014/main" val="469031768"/>
                        </a:ext>
                      </a:extLst>
                    </a:gridCol>
                    <a:gridCol w="379774">
                      <a:extLst>
                        <a:ext uri="{9D8B030D-6E8A-4147-A177-3AD203B41FA5}">
                          <a16:colId xmlns:a16="http://schemas.microsoft.com/office/drawing/2014/main" val="1969723292"/>
                        </a:ext>
                      </a:extLst>
                    </a:gridCol>
                    <a:gridCol w="379774">
                      <a:extLst>
                        <a:ext uri="{9D8B030D-6E8A-4147-A177-3AD203B41FA5}">
                          <a16:colId xmlns:a16="http://schemas.microsoft.com/office/drawing/2014/main" val="2120896505"/>
                        </a:ext>
                      </a:extLst>
                    </a:gridCol>
                    <a:gridCol w="332484">
                      <a:extLst>
                        <a:ext uri="{9D8B030D-6E8A-4147-A177-3AD203B41FA5}">
                          <a16:colId xmlns:a16="http://schemas.microsoft.com/office/drawing/2014/main" val="411472292"/>
                        </a:ext>
                      </a:extLst>
                    </a:gridCol>
                    <a:gridCol w="285194">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94347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162" r="-4864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40000" r="-62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04762" r="-63809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24000" r="-436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36667" r="-2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36667" r="-16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734615" r="-88462"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943478"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3" name="表格 7">
                <a:extLst>
                  <a:ext uri="{FF2B5EF4-FFF2-40B4-BE49-F238E27FC236}">
                    <a16:creationId xmlns:a16="http://schemas.microsoft.com/office/drawing/2014/main" id="{0AE7C249-E1D6-D08C-CF24-43BA083A3BB5}"/>
                  </a:ext>
                </a:extLst>
              </p:cNvPr>
              <p:cNvGraphicFramePr>
                <a:graphicFrameLocks noGrp="1"/>
              </p:cNvGraphicFramePr>
              <p:nvPr>
                <p:extLst>
                  <p:ext uri="{D42A27DB-BD31-4B8C-83A1-F6EECF244321}">
                    <p14:modId xmlns:p14="http://schemas.microsoft.com/office/powerpoint/2010/main" val="3539834656"/>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3" name="表格 7">
                <a:extLst>
                  <a:ext uri="{FF2B5EF4-FFF2-40B4-BE49-F238E27FC236}">
                    <a16:creationId xmlns:a16="http://schemas.microsoft.com/office/drawing/2014/main" id="{0AE7C249-E1D6-D08C-CF24-43BA083A3BB5}"/>
                  </a:ext>
                </a:extLst>
              </p:cNvPr>
              <p:cNvGraphicFramePr>
                <a:graphicFrameLocks noGrp="1"/>
              </p:cNvGraphicFramePr>
              <p:nvPr>
                <p:extLst>
                  <p:ext uri="{D42A27DB-BD31-4B8C-83A1-F6EECF244321}">
                    <p14:modId xmlns:p14="http://schemas.microsoft.com/office/powerpoint/2010/main" val="3539834656"/>
                  </p:ext>
                </p:extLst>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4" name="表格 7">
                <a:extLst>
                  <a:ext uri="{FF2B5EF4-FFF2-40B4-BE49-F238E27FC236}">
                    <a16:creationId xmlns:a16="http://schemas.microsoft.com/office/drawing/2014/main" id="{DE5C4B80-0C09-173E-B8EE-E4463D3E05F9}"/>
                  </a:ext>
                </a:extLst>
              </p:cNvPr>
              <p:cNvGraphicFramePr>
                <a:graphicFrameLocks noGrp="1"/>
              </p:cNvGraphicFramePr>
              <p:nvPr>
                <p:extLst>
                  <p:ext uri="{D42A27DB-BD31-4B8C-83A1-F6EECF244321}">
                    <p14:modId xmlns:p14="http://schemas.microsoft.com/office/powerpoint/2010/main" val="721111476"/>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4" name="表格 7">
                <a:extLst>
                  <a:ext uri="{FF2B5EF4-FFF2-40B4-BE49-F238E27FC236}">
                    <a16:creationId xmlns:a16="http://schemas.microsoft.com/office/drawing/2014/main" id="{DE5C4B80-0C09-173E-B8EE-E4463D3E05F9}"/>
                  </a:ext>
                </a:extLst>
              </p:cNvPr>
              <p:cNvGraphicFramePr>
                <a:graphicFrameLocks noGrp="1"/>
              </p:cNvGraphicFramePr>
              <p:nvPr>
                <p:extLst>
                  <p:ext uri="{D42A27DB-BD31-4B8C-83A1-F6EECF244321}">
                    <p14:modId xmlns:p14="http://schemas.microsoft.com/office/powerpoint/2010/main" val="721111476"/>
                  </p:ext>
                </p:extLst>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5" name="表格 7">
                <a:extLst>
                  <a:ext uri="{FF2B5EF4-FFF2-40B4-BE49-F238E27FC236}">
                    <a16:creationId xmlns:a16="http://schemas.microsoft.com/office/drawing/2014/main" id="{E5DA2E86-B943-ED6D-4F8A-E5F147627009}"/>
                  </a:ext>
                </a:extLst>
              </p:cNvPr>
              <p:cNvGraphicFramePr>
                <a:graphicFrameLocks noGrp="1"/>
              </p:cNvGraphicFramePr>
              <p:nvPr>
                <p:extLst>
                  <p:ext uri="{D42A27DB-BD31-4B8C-83A1-F6EECF244321}">
                    <p14:modId xmlns:p14="http://schemas.microsoft.com/office/powerpoint/2010/main" val="179041761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5" name="表格 7">
                <a:extLst>
                  <a:ext uri="{FF2B5EF4-FFF2-40B4-BE49-F238E27FC236}">
                    <a16:creationId xmlns:a16="http://schemas.microsoft.com/office/drawing/2014/main" id="{E5DA2E86-B943-ED6D-4F8A-E5F147627009}"/>
                  </a:ext>
                </a:extLst>
              </p:cNvPr>
              <p:cNvGraphicFramePr>
                <a:graphicFrameLocks noGrp="1"/>
              </p:cNvGraphicFramePr>
              <p:nvPr>
                <p:extLst>
                  <p:ext uri="{D42A27DB-BD31-4B8C-83A1-F6EECF244321}">
                    <p14:modId xmlns:p14="http://schemas.microsoft.com/office/powerpoint/2010/main" val="1790417614"/>
                  </p:ext>
                </p:extLst>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6" name="表格 7">
                <a:extLst>
                  <a:ext uri="{FF2B5EF4-FFF2-40B4-BE49-F238E27FC236}">
                    <a16:creationId xmlns:a16="http://schemas.microsoft.com/office/drawing/2014/main" id="{89D93EA5-0C87-51AA-D898-AFBE1C01DD9A}"/>
                  </a:ext>
                </a:extLst>
              </p:cNvPr>
              <p:cNvGraphicFramePr>
                <a:graphicFrameLocks noGrp="1"/>
              </p:cNvGraphicFramePr>
              <p:nvPr>
                <p:extLst>
                  <p:ext uri="{D42A27DB-BD31-4B8C-83A1-F6EECF244321}">
                    <p14:modId xmlns:p14="http://schemas.microsoft.com/office/powerpoint/2010/main" val="2580417080"/>
                  </p:ext>
                </p:extLst>
              </p:nvPr>
            </p:nvGraphicFramePr>
            <p:xfrm>
              <a:off x="4618114" y="609720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46" name="表格 7">
                <a:extLst>
                  <a:ext uri="{FF2B5EF4-FFF2-40B4-BE49-F238E27FC236}">
                    <a16:creationId xmlns:a16="http://schemas.microsoft.com/office/drawing/2014/main" id="{89D93EA5-0C87-51AA-D898-AFBE1C01DD9A}"/>
                  </a:ext>
                </a:extLst>
              </p:cNvPr>
              <p:cNvGraphicFramePr>
                <a:graphicFrameLocks noGrp="1"/>
              </p:cNvGraphicFramePr>
              <p:nvPr>
                <p:extLst>
                  <p:ext uri="{D42A27DB-BD31-4B8C-83A1-F6EECF244321}">
                    <p14:modId xmlns:p14="http://schemas.microsoft.com/office/powerpoint/2010/main" val="2580417080"/>
                  </p:ext>
                </p:extLst>
              </p:nvPr>
            </p:nvGraphicFramePr>
            <p:xfrm>
              <a:off x="4618114" y="609720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r="-1100000"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8824" r="-547059"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54286" r="-431429"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296667" r="-403333"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17391" r="-426087"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525926" r="-262963"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625926" r="-162963"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816667" r="-83333" b="-16216"/>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9"/>
                          <a:stretch>
                            <a:fillRect l="-1100000" b="-16216"/>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4145117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61</a:t>
            </a:fld>
            <a:endParaRPr kumimoji="1" lang="zh-CN" altLang="en-US" dirty="0"/>
          </a:p>
        </p:txBody>
      </p:sp>
      <mc:AlternateContent xmlns:mc="http://schemas.openxmlformats.org/markup-compatibility/2006" xmlns:a14="http://schemas.microsoft.com/office/drawing/2010/main">
        <mc:Choice Requires="a14">
          <p:sp>
            <p:nvSpPr>
              <p:cNvPr id="55" name="内容占位符 2">
                <a:extLst>
                  <a:ext uri="{FF2B5EF4-FFF2-40B4-BE49-F238E27FC236}">
                    <a16:creationId xmlns:a16="http://schemas.microsoft.com/office/drawing/2014/main" id="{8E06878C-7541-B74F-9BC0-322CC1FBA4DE}"/>
                  </a:ext>
                </a:extLst>
              </p:cNvPr>
              <p:cNvSpPr>
                <a:spLocks noGrp="1"/>
              </p:cNvSpPr>
              <p:nvPr>
                <p:ph idx="1"/>
              </p:nvPr>
            </p:nvSpPr>
            <p:spPr>
              <a:xfrm>
                <a:off x="838200" y="3504915"/>
                <a:ext cx="10515600" cy="3240658"/>
              </a:xfrm>
            </p:spPr>
            <p:txBody>
              <a:bodyPr>
                <a:normAutofit/>
              </a:bodyPr>
              <a:lstStyle/>
              <a:p>
                <a:pPr>
                  <a:lnSpc>
                    <a:spcPct val="130000"/>
                  </a:lnSpc>
                </a:pPr>
                <a:r>
                  <a:rPr kumimoji="1" lang="en-US" altLang="zh-CN" sz="2000" dirty="0">
                    <a:latin typeface="Arial" panose="020B0604020202020204" pitchFamily="34" charset="0"/>
                    <a:cs typeface="Arial" panose="020B0604020202020204" pitchFamily="34" charset="0"/>
                  </a:rPr>
                  <a:t>Suppose we want to collect secrets </a:t>
                </a:r>
                <a14:m>
                  <m:oMath xmlns:m="http://schemas.openxmlformats.org/officeDocument/2006/math">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𝑥</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r>
                      <a:rPr kumimoji="1" lang="en-US" altLang="zh-CN" sz="2000" b="0" i="1" smtClean="0">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𝑦</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r>
                      <a:rPr kumimoji="1" lang="en-US" altLang="zh-CN" sz="2000" b="0" i="1" smtClean="0">
                        <a:latin typeface="Cambria Math" panose="02040503050406030204" pitchFamily="18" charset="0"/>
                        <a:cs typeface="Arial" panose="020B0604020202020204" pitchFamily="34" charset="0"/>
                      </a:rPr>
                      <m:t>,</m:t>
                    </m:r>
                    <m:sSub>
                      <m:sSubPr>
                        <m:ctrlPr>
                          <a:rPr kumimoji="1" lang="en-US" altLang="zh-CN" sz="2000" b="0" i="1" smtClean="0">
                            <a:solidFill>
                              <a:srgbClr val="FF0000"/>
                            </a:solidFill>
                            <a:latin typeface="Cambria Math" panose="02040503050406030204" pitchFamily="18" charset="0"/>
                            <a:cs typeface="Arial" panose="020B0604020202020204" pitchFamily="34" charset="0"/>
                          </a:rPr>
                        </m:ctrlPr>
                      </m:sSubPr>
                      <m:e>
                        <m:r>
                          <a:rPr kumimoji="1" lang="en-US" altLang="zh-CN" sz="2000" b="0" i="1" smtClean="0">
                            <a:solidFill>
                              <a:srgbClr val="FF0000"/>
                            </a:solidFill>
                            <a:latin typeface="Cambria Math" panose="02040503050406030204" pitchFamily="18" charset="0"/>
                            <a:cs typeface="Arial" panose="020B0604020202020204" pitchFamily="34" charset="0"/>
                          </a:rPr>
                          <m:t>𝑧</m:t>
                        </m:r>
                      </m:e>
                      <m:sub>
                        <m:r>
                          <a:rPr kumimoji="1" lang="en-US" altLang="zh-CN" sz="2000" b="0" i="1" smtClean="0">
                            <a:solidFill>
                              <a:srgbClr val="FF0000"/>
                            </a:solidFill>
                            <a:latin typeface="Cambria Math" panose="02040503050406030204" pitchFamily="18" charset="0"/>
                            <a:cs typeface="Arial" panose="020B0604020202020204" pitchFamily="34" charset="0"/>
                          </a:rPr>
                          <m:t>1</m:t>
                        </m:r>
                      </m:sub>
                    </m:sSub>
                  </m:oMath>
                </a14:m>
                <a:r>
                  <a:rPr kumimoji="1" lang="en-US" altLang="zh-CN" sz="2000" dirty="0">
                    <a:latin typeface="Arial" panose="020B0604020202020204" pitchFamily="34" charset="0"/>
                    <a:cs typeface="Arial" panose="020B0604020202020204" pitchFamily="34" charset="0"/>
                  </a:rPr>
                  <a:t>, and store them at </a:t>
                </a:r>
                <a14:m>
                  <m:oMath xmlns:m="http://schemas.openxmlformats.org/officeDocument/2006/math">
                    <m:r>
                      <a:rPr kumimoji="1" lang="en-US" altLang="zh-CN" sz="2000" i="1" dirty="0" smtClean="0">
                        <a:latin typeface="Cambria Math" panose="02040503050406030204" pitchFamily="18" charset="0"/>
                        <a:cs typeface="Arial" panose="020B0604020202020204" pitchFamily="34" charset="0"/>
                      </a:rPr>
                      <m:t>(</m:t>
                    </m:r>
                    <m:r>
                      <a:rPr kumimoji="1" lang="en-US" altLang="zh-CN" sz="2000" b="0" i="1" dirty="0" smtClean="0">
                        <a:latin typeface="Cambria Math" panose="02040503050406030204" pitchFamily="18" charset="0"/>
                        <a:cs typeface="Arial" panose="020B0604020202020204" pitchFamily="34" charset="0"/>
                      </a:rPr>
                      <m:t>10,11,12</m:t>
                    </m:r>
                    <m:r>
                      <a:rPr kumimoji="1" lang="en-US" altLang="zh-CN" sz="2000" i="1" dirty="0" smtClean="0">
                        <a:latin typeface="Cambria Math" panose="02040503050406030204" pitchFamily="18" charset="0"/>
                        <a:cs typeface="Arial" panose="020B0604020202020204" pitchFamily="34" charset="0"/>
                      </a:rPr>
                      <m:t>)</m:t>
                    </m:r>
                  </m:oMath>
                </a14:m>
                <a:endParaRPr kumimoji="1" lang="en-US" altLang="zh-CN" sz="2000" dirty="0">
                  <a:latin typeface="Arial" panose="020B0604020202020204" pitchFamily="34" charset="0"/>
                  <a:cs typeface="Arial" panose="020B0604020202020204" pitchFamily="34" charset="0"/>
                </a:endParaRPr>
              </a:p>
              <a:p>
                <a:pPr>
                  <a:lnSpc>
                    <a:spcPct val="130000"/>
                  </a:lnSpc>
                </a:pPr>
                <a:endParaRPr kumimoji="1" lang="en-US" altLang="zh-CN" sz="2000" dirty="0">
                  <a:latin typeface="Arial" panose="020B0604020202020204" pitchFamily="34" charset="0"/>
                  <a:cs typeface="Arial" panose="020B0604020202020204" pitchFamily="34" charset="0"/>
                </a:endParaRPr>
              </a:p>
              <a:p>
                <a:pPr>
                  <a:lnSpc>
                    <a:spcPct val="130000"/>
                  </a:lnSpc>
                </a:pPr>
                <a:r>
                  <a:rPr kumimoji="1" lang="en-US" altLang="zh-CN" sz="2000" dirty="0">
                    <a:latin typeface="Arial" panose="020B0604020202020204" pitchFamily="34" charset="0"/>
                    <a:cs typeface="Arial" panose="020B0604020202020204" pitchFamily="34" charset="0"/>
                  </a:rPr>
                  <a:t>Step 1: Locally compute</a:t>
                </a:r>
                <a:endParaRPr kumimoji="1" lang="zh-CN" altLang="en-US" sz="2000" dirty="0"/>
              </a:p>
              <a:p>
                <a:pPr>
                  <a:lnSpc>
                    <a:spcPct val="130000"/>
                  </a:lnSpc>
                </a:pPr>
                <a:endParaRPr kumimoji="1" lang="en-US" altLang="zh-CN" sz="2000" dirty="0">
                  <a:latin typeface="Arial" panose="020B0604020202020204" pitchFamily="34" charset="0"/>
                  <a:cs typeface="Arial" panose="020B0604020202020204" pitchFamily="34" charset="0"/>
                </a:endParaRPr>
              </a:p>
              <a:p>
                <a:pPr>
                  <a:lnSpc>
                    <a:spcPct val="130000"/>
                  </a:lnSpc>
                </a:pPr>
                <a:r>
                  <a:rPr kumimoji="1" lang="en-US" altLang="zh-CN" sz="2000" b="1" dirty="0">
                    <a:latin typeface="Arial" panose="020B0604020202020204" pitchFamily="34" charset="0"/>
                    <a:cs typeface="Arial" panose="020B0604020202020204" pitchFamily="34" charset="0"/>
                  </a:rPr>
                  <a:t>Step 2: Sharing Transformation </a:t>
                </a:r>
              </a:p>
              <a:p>
                <a:pPr marL="0" indent="0" algn="ctr">
                  <a:lnSpc>
                    <a:spcPct val="130000"/>
                  </a:lnSpc>
                  <a:buNone/>
                </a:pPr>
                <a:endParaRPr kumimoji="1" lang="en-US" altLang="zh-CN" sz="2000" dirty="0">
                  <a:latin typeface="Arial" panose="020B0604020202020204" pitchFamily="34" charset="0"/>
                  <a:cs typeface="Arial" panose="020B0604020202020204" pitchFamily="34" charset="0"/>
                </a:endParaRPr>
              </a:p>
            </p:txBody>
          </p:sp>
        </mc:Choice>
        <mc:Fallback xmlns="">
          <p:sp>
            <p:nvSpPr>
              <p:cNvPr id="55" name="内容占位符 2">
                <a:extLst>
                  <a:ext uri="{FF2B5EF4-FFF2-40B4-BE49-F238E27FC236}">
                    <a16:creationId xmlns:a16="http://schemas.microsoft.com/office/drawing/2014/main" id="{8E06878C-7541-B74F-9BC0-322CC1FBA4DE}"/>
                  </a:ext>
                </a:extLst>
              </p:cNvPr>
              <p:cNvSpPr>
                <a:spLocks noGrp="1" noRot="1" noChangeAspect="1" noMove="1" noResize="1" noEditPoints="1" noAdjustHandles="1" noChangeArrowheads="1" noChangeShapeType="1" noTextEdit="1"/>
              </p:cNvSpPr>
              <p:nvPr>
                <p:ph idx="1"/>
              </p:nvPr>
            </p:nvSpPr>
            <p:spPr>
              <a:xfrm>
                <a:off x="838200" y="3504915"/>
                <a:ext cx="10515600" cy="3240658"/>
              </a:xfrm>
              <a:blipFill>
                <a:blip r:embed="rId3"/>
                <a:stretch>
                  <a:fillRect l="-603"/>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904140AA-65A1-7D44-BB2B-A173F0B56AC0}"/>
              </a:ext>
            </a:extLst>
          </p:cNvPr>
          <p:cNvGrpSpPr/>
          <p:nvPr/>
        </p:nvGrpSpPr>
        <p:grpSpPr>
          <a:xfrm>
            <a:off x="947346" y="1910365"/>
            <a:ext cx="10297307" cy="1261351"/>
            <a:chOff x="841552" y="5094999"/>
            <a:chExt cx="10297307" cy="1261351"/>
          </a:xfrm>
        </p:grpSpPr>
        <p:sp>
          <p:nvSpPr>
            <p:cNvPr id="5" name="文本框 4">
              <a:extLst>
                <a:ext uri="{FF2B5EF4-FFF2-40B4-BE49-F238E27FC236}">
                  <a16:creationId xmlns:a16="http://schemas.microsoft.com/office/drawing/2014/main" id="{95A92F21-EBDD-3D40-8B6C-21DAAE1E5DBD}"/>
                </a:ext>
              </a:extLst>
            </p:cNvPr>
            <p:cNvSpPr txBox="1"/>
            <p:nvPr/>
          </p:nvSpPr>
          <p:spPr>
            <a:xfrm>
              <a:off x="1974217" y="5143261"/>
              <a:ext cx="1018227" cy="369332"/>
            </a:xfrm>
            <a:prstGeom prst="rect">
              <a:avLst/>
            </a:prstGeom>
            <a:noFill/>
          </p:spPr>
          <p:txBody>
            <a:bodyPr wrap="none" rtlCol="0">
              <a:spAutoFit/>
            </a:bodyPr>
            <a:lstStyle/>
            <a:p>
              <a:r>
                <a:rPr kumimoji="1" lang="en-US" altLang="zh-CN" dirty="0"/>
                <a:t>Group 1</a:t>
              </a:r>
              <a:endParaRPr kumimoji="1" lang="zh-CN" altLang="en-US" dirty="0"/>
            </a:p>
          </p:txBody>
        </p:sp>
        <p:sp>
          <p:nvSpPr>
            <p:cNvPr id="18" name="文本框 17">
              <a:extLst>
                <a:ext uri="{FF2B5EF4-FFF2-40B4-BE49-F238E27FC236}">
                  <a16:creationId xmlns:a16="http://schemas.microsoft.com/office/drawing/2014/main" id="{61FB949A-0588-B44A-9F6B-AD915DC4955A}"/>
                </a:ext>
              </a:extLst>
            </p:cNvPr>
            <p:cNvSpPr txBox="1"/>
            <p:nvPr/>
          </p:nvSpPr>
          <p:spPr>
            <a:xfrm>
              <a:off x="5479417" y="5143261"/>
              <a:ext cx="1018227" cy="369332"/>
            </a:xfrm>
            <a:prstGeom prst="rect">
              <a:avLst/>
            </a:prstGeom>
            <a:noFill/>
          </p:spPr>
          <p:txBody>
            <a:bodyPr wrap="none" rtlCol="0">
              <a:spAutoFit/>
            </a:bodyPr>
            <a:lstStyle/>
            <a:p>
              <a:r>
                <a:rPr kumimoji="1" lang="en-US" altLang="zh-CN" dirty="0"/>
                <a:t>Group 2</a:t>
              </a:r>
              <a:endParaRPr kumimoji="1" lang="zh-CN" altLang="en-US" dirty="0"/>
            </a:p>
          </p:txBody>
        </p:sp>
        <p:sp>
          <p:nvSpPr>
            <p:cNvPr id="19" name="文本框 18">
              <a:extLst>
                <a:ext uri="{FF2B5EF4-FFF2-40B4-BE49-F238E27FC236}">
                  <a16:creationId xmlns:a16="http://schemas.microsoft.com/office/drawing/2014/main" id="{82F2794E-C385-7942-8694-7845CCF21500}"/>
                </a:ext>
              </a:extLst>
            </p:cNvPr>
            <p:cNvSpPr txBox="1"/>
            <p:nvPr/>
          </p:nvSpPr>
          <p:spPr>
            <a:xfrm>
              <a:off x="8927229" y="5143261"/>
              <a:ext cx="1018227" cy="369332"/>
            </a:xfrm>
            <a:prstGeom prst="rect">
              <a:avLst/>
            </a:prstGeom>
            <a:noFill/>
          </p:spPr>
          <p:txBody>
            <a:bodyPr wrap="none" rtlCol="0">
              <a:spAutoFit/>
            </a:bodyPr>
            <a:lstStyle/>
            <a:p>
              <a:r>
                <a:rPr kumimoji="1" lang="en-US" altLang="zh-CN" dirty="0"/>
                <a:t>Group 3</a:t>
              </a:r>
              <a:endParaRPr kumimoji="1" lang="zh-CN" altLang="en-US" dirty="0"/>
            </a:p>
          </p:txBody>
        </p:sp>
        <p:sp>
          <p:nvSpPr>
            <p:cNvPr id="10" name="矩形 9">
              <a:extLst>
                <a:ext uri="{FF2B5EF4-FFF2-40B4-BE49-F238E27FC236}">
                  <a16:creationId xmlns:a16="http://schemas.microsoft.com/office/drawing/2014/main" id="{31CACD27-035D-7F48-AA33-54C94AB6B638}"/>
                </a:ext>
              </a:extLst>
            </p:cNvPr>
            <p:cNvSpPr/>
            <p:nvPr/>
          </p:nvSpPr>
          <p:spPr>
            <a:xfrm>
              <a:off x="841552" y="5094999"/>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37AE56BF-C36F-0843-9D66-9DB443870B0C}"/>
                </a:ext>
              </a:extLst>
            </p:cNvPr>
            <p:cNvSpPr/>
            <p:nvPr/>
          </p:nvSpPr>
          <p:spPr>
            <a:xfrm>
              <a:off x="4347602" y="5101291"/>
              <a:ext cx="3281855" cy="125505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82786195-D6F9-E641-B571-E35F67C35C29}"/>
                </a:ext>
              </a:extLst>
            </p:cNvPr>
            <p:cNvSpPr/>
            <p:nvPr/>
          </p:nvSpPr>
          <p:spPr>
            <a:xfrm>
              <a:off x="7857004" y="5094999"/>
              <a:ext cx="3281855" cy="1261351"/>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mc:AlternateContent xmlns:mc="http://schemas.openxmlformats.org/markup-compatibility/2006" xmlns:a14="http://schemas.microsoft.com/office/drawing/2010/main">
        <mc:Choice Requires="a14">
          <p:graphicFrame>
            <p:nvGraphicFramePr>
              <p:cNvPr id="22" name="表格 7">
                <a:extLst>
                  <a:ext uri="{FF2B5EF4-FFF2-40B4-BE49-F238E27FC236}">
                    <a16:creationId xmlns:a16="http://schemas.microsoft.com/office/drawing/2014/main" id="{CD02040D-8792-EAE8-E7F5-370FB7E08160}"/>
                  </a:ext>
                </a:extLst>
              </p:cNvPr>
              <p:cNvGraphicFramePr>
                <a:graphicFrameLocks noGrp="1"/>
              </p:cNvGraphicFramePr>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3</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2" name="表格 7">
                <a:extLst>
                  <a:ext uri="{FF2B5EF4-FFF2-40B4-BE49-F238E27FC236}">
                    <a16:creationId xmlns:a16="http://schemas.microsoft.com/office/drawing/2014/main" id="{CD02040D-8792-EAE8-E7F5-370FB7E08160}"/>
                  </a:ext>
                </a:extLst>
              </p:cNvPr>
              <p:cNvGraphicFramePr>
                <a:graphicFrameLocks noGrp="1"/>
              </p:cNvGraphicFramePr>
              <p:nvPr/>
            </p:nvGraphicFramePr>
            <p:xfrm>
              <a:off x="1068813"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7">
                <a:extLst>
                  <a:ext uri="{FF2B5EF4-FFF2-40B4-BE49-F238E27FC236}">
                    <a16:creationId xmlns:a16="http://schemas.microsoft.com/office/drawing/2014/main" id="{7C912432-DDFD-E2AC-5E5B-C35077FA9D41}"/>
                  </a:ext>
                </a:extLst>
              </p:cNvPr>
              <p:cNvGraphicFramePr>
                <a:graphicFrameLocks noGrp="1"/>
              </p:cNvGraphicFramePr>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𝑦</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5,</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6</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3" name="表格 7">
                <a:extLst>
                  <a:ext uri="{FF2B5EF4-FFF2-40B4-BE49-F238E27FC236}">
                    <a16:creationId xmlns:a16="http://schemas.microsoft.com/office/drawing/2014/main" id="{7C912432-DDFD-E2AC-5E5B-C35077FA9D41}"/>
                  </a:ext>
                </a:extLst>
              </p:cNvPr>
              <p:cNvGraphicFramePr>
                <a:graphicFrameLocks noGrp="1"/>
              </p:cNvGraphicFramePr>
              <p:nvPr/>
            </p:nvGraphicFramePr>
            <p:xfrm>
              <a:off x="4576537"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格 7">
                <a:extLst>
                  <a:ext uri="{FF2B5EF4-FFF2-40B4-BE49-F238E27FC236}">
                    <a16:creationId xmlns:a16="http://schemas.microsoft.com/office/drawing/2014/main" id="{991D3B76-DFFF-EC4F-5460-7BEFF9B26DEA}"/>
                  </a:ext>
                </a:extLst>
              </p:cNvPr>
              <p:cNvGraphicFramePr>
                <a:graphicFrameLocks noGrp="1"/>
              </p:cNvGraphicFramePr>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2</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𝑧</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8,</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9</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4" name="表格 7">
                <a:extLst>
                  <a:ext uri="{FF2B5EF4-FFF2-40B4-BE49-F238E27FC236}">
                    <a16:creationId xmlns:a16="http://schemas.microsoft.com/office/drawing/2014/main" id="{991D3B76-DFFF-EC4F-5460-7BEFF9B26DEA}"/>
                  </a:ext>
                </a:extLst>
              </p:cNvPr>
              <p:cNvGraphicFramePr>
                <a:graphicFrameLocks noGrp="1"/>
              </p:cNvGraphicFramePr>
              <p:nvPr/>
            </p:nvGraphicFramePr>
            <p:xfrm>
              <a:off x="8085940" y="2623516"/>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6"/>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表格 7">
                <a:extLst>
                  <a:ext uri="{FF2B5EF4-FFF2-40B4-BE49-F238E27FC236}">
                    <a16:creationId xmlns:a16="http://schemas.microsoft.com/office/drawing/2014/main" id="{B5BCB556-A3C1-981C-5D81-C6C8B7EF2040}"/>
                  </a:ext>
                </a:extLst>
              </p:cNvPr>
              <p:cNvGraphicFramePr>
                <a:graphicFrameLocks noGrp="1"/>
              </p:cNvGraphicFramePr>
              <p:nvPr/>
            </p:nvGraphicFramePr>
            <p:xfrm>
              <a:off x="4104383" y="4558110"/>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5" name="表格 7">
                <a:extLst>
                  <a:ext uri="{FF2B5EF4-FFF2-40B4-BE49-F238E27FC236}">
                    <a16:creationId xmlns:a16="http://schemas.microsoft.com/office/drawing/2014/main" id="{B5BCB556-A3C1-981C-5D81-C6C8B7EF2040}"/>
                  </a:ext>
                </a:extLst>
              </p:cNvPr>
              <p:cNvGraphicFramePr>
                <a:graphicFrameLocks noGrp="1"/>
              </p:cNvGraphicFramePr>
              <p:nvPr/>
            </p:nvGraphicFramePr>
            <p:xfrm>
              <a:off x="4104383" y="4558110"/>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r="-110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8824" r="-54705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54286" r="-43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296667" r="-40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17391" r="-42608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525926" r="-2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625926" r="-16296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816667" r="-83333"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7"/>
                          <a:stretch>
                            <a:fillRect l="-1100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表格 7">
                <a:extLst>
                  <a:ext uri="{FF2B5EF4-FFF2-40B4-BE49-F238E27FC236}">
                    <a16:creationId xmlns:a16="http://schemas.microsoft.com/office/drawing/2014/main" id="{6C7D7459-375B-EADE-3E5B-01C51CF78D95}"/>
                  </a:ext>
                </a:extLst>
              </p:cNvPr>
              <p:cNvGraphicFramePr>
                <a:graphicFrameLocks noGrp="1"/>
              </p:cNvGraphicFramePr>
              <p:nvPr/>
            </p:nvGraphicFramePr>
            <p:xfrm>
              <a:off x="2549641" y="606850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6" name="表格 7">
                <a:extLst>
                  <a:ext uri="{FF2B5EF4-FFF2-40B4-BE49-F238E27FC236}">
                    <a16:creationId xmlns:a16="http://schemas.microsoft.com/office/drawing/2014/main" id="{6C7D7459-375B-EADE-3E5B-01C51CF78D95}"/>
                  </a:ext>
                </a:extLst>
              </p:cNvPr>
              <p:cNvGraphicFramePr>
                <a:graphicFrameLocks noGrp="1"/>
              </p:cNvGraphicFramePr>
              <p:nvPr/>
            </p:nvGraphicFramePr>
            <p:xfrm>
              <a:off x="2549641" y="6068505"/>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8"/>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E6BA714-31A1-38CC-FED2-4E3DCFEA849B}"/>
                  </a:ext>
                </a:extLst>
              </p:cNvPr>
              <p:cNvSpPr txBox="1"/>
              <p:nvPr/>
            </p:nvSpPr>
            <p:spPr>
              <a:xfrm>
                <a:off x="5212271" y="6108264"/>
                <a:ext cx="176410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0" i="1" dirty="0" smtClean="0">
                          <a:latin typeface="Cambria Math" panose="02040503050406030204" pitchFamily="18" charset="0"/>
                          <a:cs typeface="Arial" panose="020B0604020202020204" pitchFamily="34" charset="0"/>
                        </a:rPr>
                        <m:t>→</m:t>
                      </m:r>
                    </m:oMath>
                  </m:oMathPara>
                </a14:m>
                <a:endParaRPr lang="zh-CN" altLang="en-US" dirty="0"/>
              </a:p>
            </p:txBody>
          </p:sp>
        </mc:Choice>
        <mc:Fallback xmlns="">
          <p:sp>
            <p:nvSpPr>
              <p:cNvPr id="27" name="文本框 26">
                <a:extLst>
                  <a:ext uri="{FF2B5EF4-FFF2-40B4-BE49-F238E27FC236}">
                    <a16:creationId xmlns:a16="http://schemas.microsoft.com/office/drawing/2014/main" id="{6E6BA714-31A1-38CC-FED2-4E3DCFEA849B}"/>
                  </a:ext>
                </a:extLst>
              </p:cNvPr>
              <p:cNvSpPr txBox="1">
                <a:spLocks noRot="1" noChangeAspect="1" noMove="1" noResize="1" noEditPoints="1" noAdjustHandles="1" noChangeArrowheads="1" noChangeShapeType="1" noTextEdit="1"/>
              </p:cNvSpPr>
              <p:nvPr/>
            </p:nvSpPr>
            <p:spPr>
              <a:xfrm>
                <a:off x="5212271" y="6108264"/>
                <a:ext cx="1764101"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8" name="表格 7">
                <a:extLst>
                  <a:ext uri="{FF2B5EF4-FFF2-40B4-BE49-F238E27FC236}">
                    <a16:creationId xmlns:a16="http://schemas.microsoft.com/office/drawing/2014/main" id="{722A1C11-4F63-0D11-8481-3BA297D0F226}"/>
                  </a:ext>
                </a:extLst>
              </p:cNvPr>
              <p:cNvGraphicFramePr>
                <a:graphicFrameLocks noGrp="1"/>
              </p:cNvGraphicFramePr>
              <p:nvPr/>
            </p:nvGraphicFramePr>
            <p:xfrm>
              <a:off x="6603438" y="6070281"/>
              <a:ext cx="3368080" cy="457200"/>
            </p:xfrm>
            <a:graphic>
              <a:graphicData uri="http://schemas.openxmlformats.org/drawingml/2006/table">
                <a:tbl>
                  <a:tblPr firstRow="1" bandRow="1">
                    <a:tableStyleId>{5C22544A-7EE6-4342-B048-85BDC9FD1C3A}</a:tableStyleId>
                  </a:tblPr>
                  <a:tblGrid>
                    <a:gridCol w="261562">
                      <a:extLst>
                        <a:ext uri="{9D8B030D-6E8A-4147-A177-3AD203B41FA5}">
                          <a16:colId xmlns:a16="http://schemas.microsoft.com/office/drawing/2014/main" val="1227767562"/>
                        </a:ext>
                      </a:extLst>
                    </a:gridCol>
                    <a:gridCol w="435760">
                      <a:extLst>
                        <a:ext uri="{9D8B030D-6E8A-4147-A177-3AD203B41FA5}">
                          <a16:colId xmlns:a16="http://schemas.microsoft.com/office/drawing/2014/main" val="36647521"/>
                        </a:ext>
                      </a:extLst>
                    </a:gridCol>
                    <a:gridCol w="436960">
                      <a:extLst>
                        <a:ext uri="{9D8B030D-6E8A-4147-A177-3AD203B41FA5}">
                          <a16:colId xmlns:a16="http://schemas.microsoft.com/office/drawing/2014/main" val="363966630"/>
                        </a:ext>
                      </a:extLst>
                    </a:gridCol>
                    <a:gridCol w="379266">
                      <a:extLst>
                        <a:ext uri="{9D8B030D-6E8A-4147-A177-3AD203B41FA5}">
                          <a16:colId xmlns:a16="http://schemas.microsoft.com/office/drawing/2014/main" val="4075085922"/>
                        </a:ext>
                      </a:extLst>
                    </a:gridCol>
                    <a:gridCol w="286027">
                      <a:extLst>
                        <a:ext uri="{9D8B030D-6E8A-4147-A177-3AD203B41FA5}">
                          <a16:colId xmlns:a16="http://schemas.microsoft.com/office/drawing/2014/main" val="469031768"/>
                        </a:ext>
                      </a:extLst>
                    </a:gridCol>
                    <a:gridCol w="466185">
                      <a:extLst>
                        <a:ext uri="{9D8B030D-6E8A-4147-A177-3AD203B41FA5}">
                          <a16:colId xmlns:a16="http://schemas.microsoft.com/office/drawing/2014/main" val="1969723292"/>
                        </a:ext>
                      </a:extLst>
                    </a:gridCol>
                    <a:gridCol w="466185">
                      <a:extLst>
                        <a:ext uri="{9D8B030D-6E8A-4147-A177-3AD203B41FA5}">
                          <a16:colId xmlns:a16="http://schemas.microsoft.com/office/drawing/2014/main" val="2120896505"/>
                        </a:ext>
                      </a:extLst>
                    </a:gridCol>
                    <a:gridCol w="422816">
                      <a:extLst>
                        <a:ext uri="{9D8B030D-6E8A-4147-A177-3AD203B41FA5}">
                          <a16:colId xmlns:a16="http://schemas.microsoft.com/office/drawing/2014/main" val="411472292"/>
                        </a:ext>
                      </a:extLst>
                    </a:gridCol>
                    <a:gridCol w="213319">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10,</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28" name="表格 7">
                <a:extLst>
                  <a:ext uri="{FF2B5EF4-FFF2-40B4-BE49-F238E27FC236}">
                    <a16:creationId xmlns:a16="http://schemas.microsoft.com/office/drawing/2014/main" id="{722A1C11-4F63-0D11-8481-3BA297D0F226}"/>
                  </a:ext>
                </a:extLst>
              </p:cNvPr>
              <p:cNvGraphicFramePr>
                <a:graphicFrameLocks noGrp="1"/>
              </p:cNvGraphicFramePr>
              <p:nvPr/>
            </p:nvGraphicFramePr>
            <p:xfrm>
              <a:off x="6603438" y="6070281"/>
              <a:ext cx="3368080" cy="457200"/>
            </p:xfrm>
            <a:graphic>
              <a:graphicData uri="http://schemas.openxmlformats.org/drawingml/2006/table">
                <a:tbl>
                  <a:tblPr firstRow="1" bandRow="1">
                    <a:tableStyleId>{5C22544A-7EE6-4342-B048-85BDC9FD1C3A}</a:tableStyleId>
                  </a:tblPr>
                  <a:tblGrid>
                    <a:gridCol w="261562">
                      <a:extLst>
                        <a:ext uri="{9D8B030D-6E8A-4147-A177-3AD203B41FA5}">
                          <a16:colId xmlns:a16="http://schemas.microsoft.com/office/drawing/2014/main" val="1227767562"/>
                        </a:ext>
                      </a:extLst>
                    </a:gridCol>
                    <a:gridCol w="435760">
                      <a:extLst>
                        <a:ext uri="{9D8B030D-6E8A-4147-A177-3AD203B41FA5}">
                          <a16:colId xmlns:a16="http://schemas.microsoft.com/office/drawing/2014/main" val="36647521"/>
                        </a:ext>
                      </a:extLst>
                    </a:gridCol>
                    <a:gridCol w="436960">
                      <a:extLst>
                        <a:ext uri="{9D8B030D-6E8A-4147-A177-3AD203B41FA5}">
                          <a16:colId xmlns:a16="http://schemas.microsoft.com/office/drawing/2014/main" val="363966630"/>
                        </a:ext>
                      </a:extLst>
                    </a:gridCol>
                    <a:gridCol w="379266">
                      <a:extLst>
                        <a:ext uri="{9D8B030D-6E8A-4147-A177-3AD203B41FA5}">
                          <a16:colId xmlns:a16="http://schemas.microsoft.com/office/drawing/2014/main" val="4075085922"/>
                        </a:ext>
                      </a:extLst>
                    </a:gridCol>
                    <a:gridCol w="286027">
                      <a:extLst>
                        <a:ext uri="{9D8B030D-6E8A-4147-A177-3AD203B41FA5}">
                          <a16:colId xmlns:a16="http://schemas.microsoft.com/office/drawing/2014/main" val="469031768"/>
                        </a:ext>
                      </a:extLst>
                    </a:gridCol>
                    <a:gridCol w="466185">
                      <a:extLst>
                        <a:ext uri="{9D8B030D-6E8A-4147-A177-3AD203B41FA5}">
                          <a16:colId xmlns:a16="http://schemas.microsoft.com/office/drawing/2014/main" val="1969723292"/>
                        </a:ext>
                      </a:extLst>
                    </a:gridCol>
                    <a:gridCol w="466185">
                      <a:extLst>
                        <a:ext uri="{9D8B030D-6E8A-4147-A177-3AD203B41FA5}">
                          <a16:colId xmlns:a16="http://schemas.microsoft.com/office/drawing/2014/main" val="2120896505"/>
                        </a:ext>
                      </a:extLst>
                    </a:gridCol>
                    <a:gridCol w="422816">
                      <a:extLst>
                        <a:ext uri="{9D8B030D-6E8A-4147-A177-3AD203B41FA5}">
                          <a16:colId xmlns:a16="http://schemas.microsoft.com/office/drawing/2014/main" val="411472292"/>
                        </a:ext>
                      </a:extLst>
                    </a:gridCol>
                    <a:gridCol w="213319">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r="-11714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61765" r="-623529"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157143" r="-505714"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300000" r="-49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521739" r="-53913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386486" r="-2351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486486" r="-1351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657576" r="-5151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0"/>
                          <a:stretch>
                            <a:fillRect l="-1470588"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1433436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New Solution to Network Routing</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62</a:t>
            </a:fld>
            <a:endParaRPr kumimoji="1" lang="zh-CN" altLang="en-US" dirty="0"/>
          </a:p>
        </p:txBody>
      </p:sp>
      <p:sp>
        <p:nvSpPr>
          <p:cNvPr id="22" name="内容占位符 2">
            <a:extLst>
              <a:ext uri="{FF2B5EF4-FFF2-40B4-BE49-F238E27FC236}">
                <a16:creationId xmlns:a16="http://schemas.microsoft.com/office/drawing/2014/main" id="{7AEF85AB-ADD5-1B40-B212-9B31696FAF66}"/>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Importance of Our Sharing Transformation</a:t>
            </a:r>
          </a:p>
          <a:p>
            <a:pPr marL="457200" lvl="1" indent="0" algn="ctr">
              <a:lnSpc>
                <a:spcPct val="130000"/>
              </a:lnSpc>
              <a:buNone/>
            </a:pPr>
            <a:endParaRPr kumimoji="1" lang="en-US" altLang="zh-CN" sz="2000" i="1" dirty="0">
              <a:solidFill>
                <a:schemeClr val="tx1"/>
              </a:solidFill>
              <a:latin typeface="Cambria Math" panose="02040503050406030204" pitchFamily="18" charset="0"/>
            </a:endParaRPr>
          </a:p>
          <a:p>
            <a:pPr marL="457200" lvl="1" indent="0" algn="ctr">
              <a:lnSpc>
                <a:spcPct val="130000"/>
              </a:lnSpc>
              <a:buNone/>
            </a:pPr>
            <a:endParaRPr kumimoji="1" lang="en-US" altLang="zh-CN" sz="2000" i="1" dirty="0">
              <a:solidFill>
                <a:schemeClr val="tx1"/>
              </a:solidFill>
              <a:latin typeface="Arial" panose="020B0604020202020204" pitchFamily="34" charset="0"/>
              <a:cs typeface="Arial" panose="020B0604020202020204" pitchFamily="34" charset="0"/>
            </a:endParaRPr>
          </a:p>
          <a:p>
            <a:pPr marL="457200" lvl="1" indent="0" algn="ctr">
              <a:lnSpc>
                <a:spcPct val="130000"/>
              </a:lnSpc>
              <a:buNone/>
            </a:pPr>
            <a:endParaRPr kumimoji="1" lang="en-US" altLang="zh-CN" sz="2000" i="1" dirty="0">
              <a:solidFill>
                <a:srgbClr val="FF0000"/>
              </a:solidFill>
              <a:latin typeface="Arial" panose="020B0604020202020204" pitchFamily="34" charset="0"/>
              <a:cs typeface="Arial" panose="020B0604020202020204" pitchFamily="34" charset="0"/>
            </a:endParaRPr>
          </a:p>
          <a:p>
            <a:pPr marL="457200" lvl="1"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Each Sharing Transformation is Different</a:t>
            </a:r>
          </a:p>
          <a:p>
            <a:pPr marL="457200" lvl="1" indent="0" algn="ctr">
              <a:lnSpc>
                <a:spcPct val="130000"/>
              </a:lnSpc>
              <a:buNone/>
            </a:pPr>
            <a:r>
              <a:rPr kumimoji="1" lang="en-US" altLang="zh-CN" sz="2000" dirty="0">
                <a:latin typeface="Arial" panose="020B0604020202020204" pitchFamily="34" charset="0"/>
                <a:cs typeface="Arial" panose="020B0604020202020204" pitchFamily="34" charset="0"/>
              </a:rPr>
              <a:t>Previous Techniques do not Work</a:t>
            </a:r>
          </a:p>
        </p:txBody>
      </p:sp>
      <p:sp>
        <p:nvSpPr>
          <p:cNvPr id="7" name="矩形 6">
            <a:extLst>
              <a:ext uri="{FF2B5EF4-FFF2-40B4-BE49-F238E27FC236}">
                <a16:creationId xmlns:a16="http://schemas.microsoft.com/office/drawing/2014/main" id="{8BA4322B-659F-BE42-B3C4-59DCA07C1ACB}"/>
              </a:ext>
            </a:extLst>
          </p:cNvPr>
          <p:cNvSpPr/>
          <p:nvPr/>
        </p:nvSpPr>
        <p:spPr>
          <a:xfrm>
            <a:off x="3741682" y="3707527"/>
            <a:ext cx="5129049" cy="107467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53C01276-FF0C-63F4-FB83-230327FB3B07}"/>
                  </a:ext>
                </a:extLst>
              </p:cNvPr>
              <p:cNvGraphicFramePr>
                <a:graphicFrameLocks noGrp="1"/>
              </p:cNvGraphicFramePr>
              <p:nvPr>
                <p:extLst>
                  <p:ext uri="{D42A27DB-BD31-4B8C-83A1-F6EECF244321}">
                    <p14:modId xmlns:p14="http://schemas.microsoft.com/office/powerpoint/2010/main" val="3186017665"/>
                  </p:ext>
                </p:extLst>
              </p:nvPr>
            </p:nvGraphicFramePr>
            <p:xfrm>
              <a:off x="2551319" y="2649049"/>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4,</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7</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6" name="表格 7">
                <a:extLst>
                  <a:ext uri="{FF2B5EF4-FFF2-40B4-BE49-F238E27FC236}">
                    <a16:creationId xmlns:a16="http://schemas.microsoft.com/office/drawing/2014/main" id="{53C01276-FF0C-63F4-FB83-230327FB3B07}"/>
                  </a:ext>
                </a:extLst>
              </p:cNvPr>
              <p:cNvGraphicFramePr>
                <a:graphicFrameLocks noGrp="1"/>
              </p:cNvGraphicFramePr>
              <p:nvPr>
                <p:extLst>
                  <p:ext uri="{D42A27DB-BD31-4B8C-83A1-F6EECF244321}">
                    <p14:modId xmlns:p14="http://schemas.microsoft.com/office/powerpoint/2010/main" val="3186017665"/>
                  </p:ext>
                </p:extLst>
              </p:nvPr>
            </p:nvGraphicFramePr>
            <p:xfrm>
              <a:off x="2551319" y="2649049"/>
              <a:ext cx="3035570" cy="457200"/>
            </p:xfrm>
            <a:graphic>
              <a:graphicData uri="http://schemas.openxmlformats.org/drawingml/2006/table">
                <a:tbl>
                  <a:tblPr firstRow="1" bandRow="1">
                    <a:tableStyleId>{5C22544A-7EE6-4342-B048-85BDC9FD1C3A}</a:tableStyleId>
                  </a:tblPr>
                  <a:tblGrid>
                    <a:gridCol w="257415">
                      <a:extLst>
                        <a:ext uri="{9D8B030D-6E8A-4147-A177-3AD203B41FA5}">
                          <a16:colId xmlns:a16="http://schemas.microsoft.com/office/drawing/2014/main" val="1227767562"/>
                        </a:ext>
                      </a:extLst>
                    </a:gridCol>
                    <a:gridCol w="428850">
                      <a:extLst>
                        <a:ext uri="{9D8B030D-6E8A-4147-A177-3AD203B41FA5}">
                          <a16:colId xmlns:a16="http://schemas.microsoft.com/office/drawing/2014/main" val="36647521"/>
                        </a:ext>
                      </a:extLst>
                    </a:gridCol>
                    <a:gridCol w="433709">
                      <a:extLst>
                        <a:ext uri="{9D8B030D-6E8A-4147-A177-3AD203B41FA5}">
                          <a16:colId xmlns:a16="http://schemas.microsoft.com/office/drawing/2014/main" val="363966630"/>
                        </a:ext>
                      </a:extLst>
                    </a:gridCol>
                    <a:gridCol w="391026">
                      <a:extLst>
                        <a:ext uri="{9D8B030D-6E8A-4147-A177-3AD203B41FA5}">
                          <a16:colId xmlns:a16="http://schemas.microsoft.com/office/drawing/2014/main" val="4075085922"/>
                        </a:ext>
                      </a:extLst>
                    </a:gridCol>
                    <a:gridCol w="281493">
                      <a:extLst>
                        <a:ext uri="{9D8B030D-6E8A-4147-A177-3AD203B41FA5}">
                          <a16:colId xmlns:a16="http://schemas.microsoft.com/office/drawing/2014/main" val="469031768"/>
                        </a:ext>
                      </a:extLst>
                    </a:gridCol>
                    <a:gridCol w="342782">
                      <a:extLst>
                        <a:ext uri="{9D8B030D-6E8A-4147-A177-3AD203B41FA5}">
                          <a16:colId xmlns:a16="http://schemas.microsoft.com/office/drawing/2014/main" val="1969723292"/>
                        </a:ext>
                      </a:extLst>
                    </a:gridCol>
                    <a:gridCol w="342782">
                      <a:extLst>
                        <a:ext uri="{9D8B030D-6E8A-4147-A177-3AD203B41FA5}">
                          <a16:colId xmlns:a16="http://schemas.microsoft.com/office/drawing/2014/main" val="2120896505"/>
                        </a:ext>
                      </a:extLst>
                    </a:gridCol>
                    <a:gridCol w="300098">
                      <a:extLst>
                        <a:ext uri="{9D8B030D-6E8A-4147-A177-3AD203B41FA5}">
                          <a16:colId xmlns:a16="http://schemas.microsoft.com/office/drawing/2014/main" val="411472292"/>
                        </a:ext>
                      </a:extLst>
                    </a:gridCol>
                    <a:gridCol w="257415">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r="-1105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8824" r="-5500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54286" r="-43428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296667" r="-40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17391" r="-4304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525926" r="-2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625926" r="-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816667" r="-87500"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100000" r="-5000" b="-18919"/>
                          </a:stretch>
                        </a:blipFill>
                      </a:tcPr>
                    </a:tc>
                    <a:extLst>
                      <a:ext uri="{0D108BD9-81ED-4DB2-BD59-A6C34878D82A}">
                        <a16:rowId xmlns:a16="http://schemas.microsoft.com/office/drawing/2014/main" val="1071607236"/>
                      </a:ext>
                    </a:extLst>
                  </a:tr>
                </a:tbl>
              </a:graphicData>
            </a:graphic>
          </p:graphicFrame>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E6ACC8E-F37F-5C24-F447-F91845D090A5}"/>
                  </a:ext>
                </a:extLst>
              </p:cNvPr>
              <p:cNvSpPr txBox="1"/>
              <p:nvPr/>
            </p:nvSpPr>
            <p:spPr>
              <a:xfrm>
                <a:off x="5213949" y="2688808"/>
                <a:ext cx="176410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0" i="1" dirty="0" smtClean="0">
                          <a:latin typeface="Cambria Math" panose="02040503050406030204" pitchFamily="18" charset="0"/>
                          <a:cs typeface="Arial" panose="020B0604020202020204" pitchFamily="34" charset="0"/>
                        </a:rPr>
                        <m:t>→</m:t>
                      </m:r>
                    </m:oMath>
                  </m:oMathPara>
                </a14:m>
                <a:endParaRPr lang="zh-CN" altLang="en-US" dirty="0"/>
              </a:p>
            </p:txBody>
          </p:sp>
        </mc:Choice>
        <mc:Fallback xmlns="">
          <p:sp>
            <p:nvSpPr>
              <p:cNvPr id="8" name="文本框 7">
                <a:extLst>
                  <a:ext uri="{FF2B5EF4-FFF2-40B4-BE49-F238E27FC236}">
                    <a16:creationId xmlns:a16="http://schemas.microsoft.com/office/drawing/2014/main" id="{8E6ACC8E-F37F-5C24-F447-F91845D090A5}"/>
                  </a:ext>
                </a:extLst>
              </p:cNvPr>
              <p:cNvSpPr txBox="1">
                <a:spLocks noRot="1" noChangeAspect="1" noMove="1" noResize="1" noEditPoints="1" noAdjustHandles="1" noChangeArrowheads="1" noChangeShapeType="1" noTextEdit="1"/>
              </p:cNvSpPr>
              <p:nvPr/>
            </p:nvSpPr>
            <p:spPr>
              <a:xfrm>
                <a:off x="5213949" y="2688808"/>
                <a:ext cx="1764101" cy="4616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9" name="表格 7">
                <a:extLst>
                  <a:ext uri="{FF2B5EF4-FFF2-40B4-BE49-F238E27FC236}">
                    <a16:creationId xmlns:a16="http://schemas.microsoft.com/office/drawing/2014/main" id="{2D8F0D64-EF5D-6F84-0F2C-ACF693BD6D7E}"/>
                  </a:ext>
                </a:extLst>
              </p:cNvPr>
              <p:cNvGraphicFramePr>
                <a:graphicFrameLocks noGrp="1"/>
              </p:cNvGraphicFramePr>
              <p:nvPr>
                <p:extLst>
                  <p:ext uri="{D42A27DB-BD31-4B8C-83A1-F6EECF244321}">
                    <p14:modId xmlns:p14="http://schemas.microsoft.com/office/powerpoint/2010/main" val="699049904"/>
                  </p:ext>
                </p:extLst>
              </p:nvPr>
            </p:nvGraphicFramePr>
            <p:xfrm>
              <a:off x="6605116" y="2650825"/>
              <a:ext cx="3368080" cy="457200"/>
            </p:xfrm>
            <a:graphic>
              <a:graphicData uri="http://schemas.openxmlformats.org/drawingml/2006/table">
                <a:tbl>
                  <a:tblPr firstRow="1" bandRow="1">
                    <a:tableStyleId>{5C22544A-7EE6-4342-B048-85BDC9FD1C3A}</a:tableStyleId>
                  </a:tblPr>
                  <a:tblGrid>
                    <a:gridCol w="261562">
                      <a:extLst>
                        <a:ext uri="{9D8B030D-6E8A-4147-A177-3AD203B41FA5}">
                          <a16:colId xmlns:a16="http://schemas.microsoft.com/office/drawing/2014/main" val="1227767562"/>
                        </a:ext>
                      </a:extLst>
                    </a:gridCol>
                    <a:gridCol w="435760">
                      <a:extLst>
                        <a:ext uri="{9D8B030D-6E8A-4147-A177-3AD203B41FA5}">
                          <a16:colId xmlns:a16="http://schemas.microsoft.com/office/drawing/2014/main" val="36647521"/>
                        </a:ext>
                      </a:extLst>
                    </a:gridCol>
                    <a:gridCol w="436960">
                      <a:extLst>
                        <a:ext uri="{9D8B030D-6E8A-4147-A177-3AD203B41FA5}">
                          <a16:colId xmlns:a16="http://schemas.microsoft.com/office/drawing/2014/main" val="363966630"/>
                        </a:ext>
                      </a:extLst>
                    </a:gridCol>
                    <a:gridCol w="379266">
                      <a:extLst>
                        <a:ext uri="{9D8B030D-6E8A-4147-A177-3AD203B41FA5}">
                          <a16:colId xmlns:a16="http://schemas.microsoft.com/office/drawing/2014/main" val="4075085922"/>
                        </a:ext>
                      </a:extLst>
                    </a:gridCol>
                    <a:gridCol w="286027">
                      <a:extLst>
                        <a:ext uri="{9D8B030D-6E8A-4147-A177-3AD203B41FA5}">
                          <a16:colId xmlns:a16="http://schemas.microsoft.com/office/drawing/2014/main" val="469031768"/>
                        </a:ext>
                      </a:extLst>
                    </a:gridCol>
                    <a:gridCol w="466185">
                      <a:extLst>
                        <a:ext uri="{9D8B030D-6E8A-4147-A177-3AD203B41FA5}">
                          <a16:colId xmlns:a16="http://schemas.microsoft.com/office/drawing/2014/main" val="1969723292"/>
                        </a:ext>
                      </a:extLst>
                    </a:gridCol>
                    <a:gridCol w="466185">
                      <a:extLst>
                        <a:ext uri="{9D8B030D-6E8A-4147-A177-3AD203B41FA5}">
                          <a16:colId xmlns:a16="http://schemas.microsoft.com/office/drawing/2014/main" val="2120896505"/>
                        </a:ext>
                      </a:extLst>
                    </a:gridCol>
                    <a:gridCol w="422816">
                      <a:extLst>
                        <a:ext uri="{9D8B030D-6E8A-4147-A177-3AD203B41FA5}">
                          <a16:colId xmlns:a16="http://schemas.microsoft.com/office/drawing/2014/main" val="411472292"/>
                        </a:ext>
                      </a:extLst>
                    </a:gridCol>
                    <a:gridCol w="213319">
                      <a:extLst>
                        <a:ext uri="{9D8B030D-6E8A-4147-A177-3AD203B41FA5}">
                          <a16:colId xmlns:a16="http://schemas.microsoft.com/office/drawing/2014/main" val="2531502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𝑥</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𝑦</m:t>
                                    </m:r>
                                  </m:e>
                                  <m:sub>
                                    <m:r>
                                      <a:rPr lang="en-US" altLang="zh-CN" sz="2400" b="0" i="1" smtClean="0">
                                        <a:solidFill>
                                          <a:srgbClr val="FF0000"/>
                                        </a:solidFill>
                                        <a:latin typeface="Cambria Math" panose="02040503050406030204" pitchFamily="18" charset="0"/>
                                      </a:rPr>
                                      <m:t>1</m:t>
                                    </m:r>
                                  </m:sub>
                                </m:sSub>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𝑧</m:t>
                                    </m:r>
                                  </m:e>
                                  <m:sub>
                                    <m:r>
                                      <a:rPr lang="en-US" altLang="zh-CN" sz="2400" b="0" i="1" smtClean="0">
                                        <a:solidFill>
                                          <a:srgbClr val="FF0000"/>
                                        </a:solidFill>
                                        <a:latin typeface="Cambria Math" panose="02040503050406030204" pitchFamily="18" charset="0"/>
                                      </a:rPr>
                                      <m:t>1</m:t>
                                    </m:r>
                                  </m:sub>
                                </m:sSub>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10,</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11,</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kumimoji="1" lang="en-US" altLang="zh-CN" sz="2400" b="0" i="1" smtClean="0">
                                    <a:solidFill>
                                      <a:schemeClr val="tx1"/>
                                    </a:solidFill>
                                    <a:latin typeface="Cambria Math" panose="02040503050406030204" pitchFamily="18" charset="0"/>
                                    <a:ea typeface="Cambria Math" panose="02040503050406030204" pitchFamily="18" charset="0"/>
                                  </a:rPr>
                                  <m:t>12</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altLang="zh-CN" sz="2400" b="0" i="1" dirty="0" smtClean="0">
                                    <a:solidFill>
                                      <a:schemeClr val="tx1"/>
                                    </a:solidFill>
                                    <a:latin typeface="Cambria Math" panose="02040503050406030204" pitchFamily="18" charset="0"/>
                                  </a:rPr>
                                  <m:t>]</m:t>
                                </m:r>
                              </m:oMath>
                            </m:oMathPara>
                          </a14:m>
                          <a:endParaRPr lang="zh-CN" altLang="en-US" sz="24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71607236"/>
                      </a:ext>
                    </a:extLst>
                  </a:tr>
                </a:tbl>
              </a:graphicData>
            </a:graphic>
          </p:graphicFrame>
        </mc:Choice>
        <mc:Fallback xmlns="">
          <p:graphicFrame>
            <p:nvGraphicFramePr>
              <p:cNvPr id="9" name="表格 7">
                <a:extLst>
                  <a:ext uri="{FF2B5EF4-FFF2-40B4-BE49-F238E27FC236}">
                    <a16:creationId xmlns:a16="http://schemas.microsoft.com/office/drawing/2014/main" id="{2D8F0D64-EF5D-6F84-0F2C-ACF693BD6D7E}"/>
                  </a:ext>
                </a:extLst>
              </p:cNvPr>
              <p:cNvGraphicFramePr>
                <a:graphicFrameLocks noGrp="1"/>
              </p:cNvGraphicFramePr>
              <p:nvPr>
                <p:extLst>
                  <p:ext uri="{D42A27DB-BD31-4B8C-83A1-F6EECF244321}">
                    <p14:modId xmlns:p14="http://schemas.microsoft.com/office/powerpoint/2010/main" val="699049904"/>
                  </p:ext>
                </p:extLst>
              </p:nvPr>
            </p:nvGraphicFramePr>
            <p:xfrm>
              <a:off x="6605116" y="2650825"/>
              <a:ext cx="3368080" cy="457200"/>
            </p:xfrm>
            <a:graphic>
              <a:graphicData uri="http://schemas.openxmlformats.org/drawingml/2006/table">
                <a:tbl>
                  <a:tblPr firstRow="1" bandRow="1">
                    <a:tableStyleId>{5C22544A-7EE6-4342-B048-85BDC9FD1C3A}</a:tableStyleId>
                  </a:tblPr>
                  <a:tblGrid>
                    <a:gridCol w="261562">
                      <a:extLst>
                        <a:ext uri="{9D8B030D-6E8A-4147-A177-3AD203B41FA5}">
                          <a16:colId xmlns:a16="http://schemas.microsoft.com/office/drawing/2014/main" val="1227767562"/>
                        </a:ext>
                      </a:extLst>
                    </a:gridCol>
                    <a:gridCol w="435760">
                      <a:extLst>
                        <a:ext uri="{9D8B030D-6E8A-4147-A177-3AD203B41FA5}">
                          <a16:colId xmlns:a16="http://schemas.microsoft.com/office/drawing/2014/main" val="36647521"/>
                        </a:ext>
                      </a:extLst>
                    </a:gridCol>
                    <a:gridCol w="436960">
                      <a:extLst>
                        <a:ext uri="{9D8B030D-6E8A-4147-A177-3AD203B41FA5}">
                          <a16:colId xmlns:a16="http://schemas.microsoft.com/office/drawing/2014/main" val="363966630"/>
                        </a:ext>
                      </a:extLst>
                    </a:gridCol>
                    <a:gridCol w="379266">
                      <a:extLst>
                        <a:ext uri="{9D8B030D-6E8A-4147-A177-3AD203B41FA5}">
                          <a16:colId xmlns:a16="http://schemas.microsoft.com/office/drawing/2014/main" val="4075085922"/>
                        </a:ext>
                      </a:extLst>
                    </a:gridCol>
                    <a:gridCol w="286027">
                      <a:extLst>
                        <a:ext uri="{9D8B030D-6E8A-4147-A177-3AD203B41FA5}">
                          <a16:colId xmlns:a16="http://schemas.microsoft.com/office/drawing/2014/main" val="469031768"/>
                        </a:ext>
                      </a:extLst>
                    </a:gridCol>
                    <a:gridCol w="466185">
                      <a:extLst>
                        <a:ext uri="{9D8B030D-6E8A-4147-A177-3AD203B41FA5}">
                          <a16:colId xmlns:a16="http://schemas.microsoft.com/office/drawing/2014/main" val="1969723292"/>
                        </a:ext>
                      </a:extLst>
                    </a:gridCol>
                    <a:gridCol w="466185">
                      <a:extLst>
                        <a:ext uri="{9D8B030D-6E8A-4147-A177-3AD203B41FA5}">
                          <a16:colId xmlns:a16="http://schemas.microsoft.com/office/drawing/2014/main" val="2120896505"/>
                        </a:ext>
                      </a:extLst>
                    </a:gridCol>
                    <a:gridCol w="422816">
                      <a:extLst>
                        <a:ext uri="{9D8B030D-6E8A-4147-A177-3AD203B41FA5}">
                          <a16:colId xmlns:a16="http://schemas.microsoft.com/office/drawing/2014/main" val="411472292"/>
                        </a:ext>
                      </a:extLst>
                    </a:gridCol>
                    <a:gridCol w="213319">
                      <a:extLst>
                        <a:ext uri="{9D8B030D-6E8A-4147-A177-3AD203B41FA5}">
                          <a16:colId xmlns:a16="http://schemas.microsoft.com/office/drawing/2014/main" val="25315024"/>
                        </a:ext>
                      </a:extLst>
                    </a:gridCol>
                  </a:tblGrid>
                  <a:tr h="457200">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762" r="-116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4706" r="-620588"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60000" r="-50285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303333" r="-486667"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550000" r="-563636"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386486" r="-2351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486486" r="-13513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657576" r="-51515" b="-18919"/>
                          </a:stretch>
                        </a:blip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5"/>
                          <a:stretch>
                            <a:fillRect l="-1470588" b="-18919"/>
                          </a:stretch>
                        </a:blipFill>
                      </a:tcPr>
                    </a:tc>
                    <a:extLst>
                      <a:ext uri="{0D108BD9-81ED-4DB2-BD59-A6C34878D82A}">
                        <a16:rowId xmlns:a16="http://schemas.microsoft.com/office/drawing/2014/main" val="1071607236"/>
                      </a:ext>
                    </a:extLst>
                  </a:tr>
                </a:tbl>
              </a:graphicData>
            </a:graphic>
          </p:graphicFrame>
        </mc:Fallback>
      </mc:AlternateContent>
    </p:spTree>
    <p:extLst>
      <p:ext uri="{BB962C8B-B14F-4D97-AF65-F5344CB8AC3E}">
        <p14:creationId xmlns:p14="http://schemas.microsoft.com/office/powerpoint/2010/main" val="1810415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Summary</a:t>
            </a:r>
            <a:endParaRPr kumimoji="1" lang="zh-CN" altLang="en-US" dirty="0">
              <a:ln w="19050">
                <a:solidFill>
                  <a:schemeClr val="accent1"/>
                </a:solidFill>
              </a:ln>
              <a:solidFill>
                <a:schemeClr val="accent1">
                  <a:lumMod val="75000"/>
                </a:schemeClr>
              </a:solidFill>
            </a:endParaRPr>
          </a:p>
        </p:txBody>
      </p:sp>
      <p:sp>
        <p:nvSpPr>
          <p:cNvPr id="330" name="Slide Number Placeholder 329">
            <a:extLst>
              <a:ext uri="{FF2B5EF4-FFF2-40B4-BE49-F238E27FC236}">
                <a16:creationId xmlns:a16="http://schemas.microsoft.com/office/drawing/2014/main" id="{9ECC1A70-0450-334C-830C-809E371C4558}"/>
              </a:ext>
            </a:extLst>
          </p:cNvPr>
          <p:cNvSpPr>
            <a:spLocks noGrp="1"/>
          </p:cNvSpPr>
          <p:nvPr>
            <p:ph type="sldNum" sz="quarter" idx="12"/>
          </p:nvPr>
        </p:nvSpPr>
        <p:spPr/>
        <p:txBody>
          <a:bodyPr/>
          <a:lstStyle/>
          <a:p>
            <a:fld id="{D9B9D454-0FF7-4944-B386-DFCC60EB3547}" type="slidenum">
              <a:rPr kumimoji="1" lang="zh-CN" altLang="en-US" smtClean="0"/>
              <a:t>63</a:t>
            </a:fld>
            <a:endParaRPr kumimoji="1" lang="zh-CN" altLang="en-US" dirty="0"/>
          </a:p>
        </p:txBody>
      </p:sp>
      <mc:AlternateContent xmlns:mc="http://schemas.openxmlformats.org/markup-compatibility/2006" xmlns:a14="http://schemas.microsoft.com/office/drawing/2010/main">
        <mc:Choice Requires="a14">
          <p:sp>
            <p:nvSpPr>
              <p:cNvPr id="22" name="内容占位符 2">
                <a:extLst>
                  <a:ext uri="{FF2B5EF4-FFF2-40B4-BE49-F238E27FC236}">
                    <a16:creationId xmlns:a16="http://schemas.microsoft.com/office/drawing/2014/main" id="{7AEF85AB-ADD5-1B40-B212-9B31696FAF66}"/>
                  </a:ext>
                </a:extLst>
              </p:cNvPr>
              <p:cNvSpPr>
                <a:spLocks noGrp="1"/>
              </p:cNvSpPr>
              <p:nvPr>
                <p:ph idx="1"/>
              </p:nvPr>
            </p:nvSpPr>
            <p:spPr>
              <a:xfrm>
                <a:off x="838200" y="1825622"/>
                <a:ext cx="10515600" cy="4919951"/>
              </a:xfrm>
            </p:spPr>
            <p:txBody>
              <a:bodyPr>
                <a:normAutofit/>
              </a:bodyPr>
              <a:lstStyle/>
              <a:p>
                <a:pPr>
                  <a:lnSpc>
                    <a:spcPct val="130000"/>
                  </a:lnSpc>
                </a:pPr>
                <a:r>
                  <a:rPr kumimoji="1" lang="en-US" altLang="zh-CN" sz="2400" dirty="0">
                    <a:latin typeface="Arial" panose="020B0604020202020204" pitchFamily="34" charset="0"/>
                    <a:cs typeface="Arial" panose="020B0604020202020204" pitchFamily="34" charset="0"/>
                  </a:rPr>
                  <a:t>Use packed secret sharing technique to evaluate a single circuit</a:t>
                </a:r>
              </a:p>
              <a:p>
                <a:pPr marL="457200" lvl="1" indent="0">
                  <a:lnSpc>
                    <a:spcPct val="130000"/>
                  </a:lnSpc>
                  <a:buNone/>
                </a:pPr>
                <a14:m>
                  <m:oMath xmlns:m="http://schemas.openxmlformats.org/officeDocument/2006/math">
                    <m:r>
                      <a:rPr kumimoji="1" lang="en-US" altLang="zh-CN" sz="2000" b="0" i="1" smtClean="0">
                        <a:latin typeface="Cambria Math" panose="02040503050406030204" pitchFamily="18" charset="0"/>
                        <a:cs typeface="Arial" panose="020B0604020202020204" pitchFamily="34" charset="0"/>
                      </a:rPr>
                      <m:t>⇒</m:t>
                    </m:r>
                  </m:oMath>
                </a14:m>
                <a:r>
                  <a:rPr kumimoji="1" lang="en-US" altLang="zh-CN" sz="2000" dirty="0">
                    <a:latin typeface="Arial" panose="020B0604020202020204" pitchFamily="34" charset="0"/>
                    <a:cs typeface="Arial" panose="020B0604020202020204" pitchFamily="34" charset="0"/>
                  </a:rPr>
                  <a:t> Reduce the cost by a factor of </a:t>
                </a:r>
                <a14:m>
                  <m:oMath xmlns:m="http://schemas.openxmlformats.org/officeDocument/2006/math">
                    <m:r>
                      <a:rPr kumimoji="1" lang="en-US" altLang="zh-CN" sz="2000" b="0" i="1" smtClean="0">
                        <a:solidFill>
                          <a:srgbClr val="FF0000"/>
                        </a:solidFill>
                        <a:latin typeface="Cambria Math" panose="02040503050406030204" pitchFamily="18" charset="0"/>
                        <a:cs typeface="Arial" panose="020B0604020202020204" pitchFamily="34" charset="0"/>
                      </a:rPr>
                      <m:t>𝑂</m:t>
                    </m:r>
                    <m:r>
                      <a:rPr kumimoji="1" lang="en-US" altLang="zh-CN" sz="2000" b="0" i="1" smtClean="0">
                        <a:solidFill>
                          <a:srgbClr val="FF0000"/>
                        </a:solidFill>
                        <a:latin typeface="Cambria Math" panose="02040503050406030204" pitchFamily="18" charset="0"/>
                        <a:cs typeface="Arial" panose="020B0604020202020204" pitchFamily="34" charset="0"/>
                      </a:rPr>
                      <m:t>(</m:t>
                    </m:r>
                    <m:r>
                      <a:rPr kumimoji="1" lang="en-US" altLang="zh-CN" sz="2000" b="0" i="1" smtClean="0">
                        <a:solidFill>
                          <a:srgbClr val="FF0000"/>
                        </a:solidFill>
                        <a:latin typeface="Cambria Math" panose="02040503050406030204" pitchFamily="18" charset="0"/>
                        <a:cs typeface="Arial" panose="020B0604020202020204" pitchFamily="34" charset="0"/>
                      </a:rPr>
                      <m:t>𝑛</m:t>
                    </m:r>
                    <m:r>
                      <a:rPr kumimoji="1" lang="en-US" altLang="zh-CN" sz="2000" b="0" i="1" smtClean="0">
                        <a:solidFill>
                          <a:srgbClr val="FF0000"/>
                        </a:solidFill>
                        <a:latin typeface="Cambria Math" panose="02040503050406030204" pitchFamily="18" charset="0"/>
                        <a:cs typeface="Arial" panose="020B0604020202020204" pitchFamily="34" charset="0"/>
                      </a:rPr>
                      <m:t>)</m:t>
                    </m:r>
                  </m:oMath>
                </a14:m>
                <a:r>
                  <a:rPr kumimoji="1" lang="en-US" altLang="zh-CN" sz="2000" dirty="0">
                    <a:latin typeface="Arial" panose="020B0604020202020204" pitchFamily="34" charset="0"/>
                    <a:cs typeface="Arial" panose="020B0604020202020204" pitchFamily="34" charset="0"/>
                  </a:rPr>
                  <a:t> in the sub-optimal corruption setting</a:t>
                </a:r>
              </a:p>
              <a:p>
                <a:pPr>
                  <a:lnSpc>
                    <a:spcPct val="130000"/>
                  </a:lnSpc>
                </a:pPr>
                <a:endParaRPr kumimoji="1" lang="en-US" altLang="zh-CN" sz="2400" dirty="0">
                  <a:latin typeface="Arial" panose="020B0604020202020204" pitchFamily="34" charset="0"/>
                  <a:cs typeface="Arial" panose="020B0604020202020204" pitchFamily="34" charset="0"/>
                </a:endParaRPr>
              </a:p>
              <a:p>
                <a:pPr>
                  <a:lnSpc>
                    <a:spcPct val="130000"/>
                  </a:lnSpc>
                </a:pPr>
                <a:r>
                  <a:rPr kumimoji="1" lang="en-US" altLang="zh-CN" sz="2400" dirty="0">
                    <a:latin typeface="Arial" panose="020B0604020202020204" pitchFamily="34" charset="0"/>
                    <a:cs typeface="Arial" panose="020B0604020202020204" pitchFamily="34" charset="0"/>
                  </a:rPr>
                  <a:t>Main Difficulty: Network Routing</a:t>
                </a:r>
              </a:p>
              <a:p>
                <a:pPr lvl="1">
                  <a:lnSpc>
                    <a:spcPct val="130000"/>
                  </a:lnSpc>
                </a:pPr>
                <a:endParaRPr kumimoji="1" lang="en-US" altLang="zh-CN" sz="2000" dirty="0">
                  <a:latin typeface="Arial" panose="020B0604020202020204" pitchFamily="34" charset="0"/>
                  <a:cs typeface="Arial" panose="020B0604020202020204" pitchFamily="34" charset="0"/>
                </a:endParaRPr>
              </a:p>
              <a:p>
                <a:pPr marL="0" indent="0" algn="ctr">
                  <a:lnSpc>
                    <a:spcPct val="130000"/>
                  </a:lnSpc>
                  <a:buNone/>
                </a:pPr>
                <a:r>
                  <a:rPr kumimoji="1" lang="en-US" altLang="zh-CN" sz="2000" i="1" dirty="0">
                    <a:solidFill>
                      <a:srgbClr val="FF0000"/>
                    </a:solidFill>
                    <a:latin typeface="Arial" panose="020B0604020202020204" pitchFamily="34" charset="0"/>
                    <a:cs typeface="Arial" panose="020B0604020202020204" pitchFamily="34" charset="0"/>
                  </a:rPr>
                  <a:t>A Simple and Efficient Approach for Large Fields via</a:t>
                </a:r>
              </a:p>
            </p:txBody>
          </p:sp>
        </mc:Choice>
        <mc:Fallback xmlns="">
          <p:sp>
            <p:nvSpPr>
              <p:cNvPr id="22" name="内容占位符 2">
                <a:extLst>
                  <a:ext uri="{FF2B5EF4-FFF2-40B4-BE49-F238E27FC236}">
                    <a16:creationId xmlns:a16="http://schemas.microsoft.com/office/drawing/2014/main" id="{7AEF85AB-ADD5-1B40-B212-9B31696FAF66}"/>
                  </a:ext>
                </a:extLst>
              </p:cNvPr>
              <p:cNvSpPr>
                <a:spLocks noGrp="1" noRot="1" noChangeAspect="1" noMove="1" noResize="1" noEditPoints="1" noAdjustHandles="1" noChangeArrowheads="1" noChangeShapeType="1" noTextEdit="1"/>
              </p:cNvSpPr>
              <p:nvPr>
                <p:ph idx="1"/>
              </p:nvPr>
            </p:nvSpPr>
            <p:spPr>
              <a:xfrm>
                <a:off x="838200" y="1825622"/>
                <a:ext cx="10515600" cy="4919951"/>
              </a:xfrm>
              <a:blipFill>
                <a:blip r:embed="rId3"/>
                <a:stretch>
                  <a:fillRect l="-844"/>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F9AD779-C342-924C-9095-15ADA5CF5DE0}"/>
              </a:ext>
            </a:extLst>
          </p:cNvPr>
          <p:cNvSpPr txBox="1"/>
          <p:nvPr/>
        </p:nvSpPr>
        <p:spPr>
          <a:xfrm>
            <a:off x="642058" y="5340687"/>
            <a:ext cx="4532210" cy="1015663"/>
          </a:xfrm>
          <a:prstGeom prst="rect">
            <a:avLst/>
          </a:prstGeom>
          <a:noFill/>
          <a:ln w="38100">
            <a:solidFill>
              <a:schemeClr val="accent1"/>
            </a:solidFill>
          </a:ln>
        </p:spPr>
        <p:txBody>
          <a:bodyPr wrap="square" rtlCol="0">
            <a:spAutoFit/>
          </a:bodyPr>
          <a:lstStyle/>
          <a:p>
            <a:pPr algn="ctr"/>
            <a:endParaRPr kumimoji="1" lang="en-US" altLang="zh-CN" sz="2000" dirty="0"/>
          </a:p>
          <a:p>
            <a:pPr algn="ctr"/>
            <a:r>
              <a:rPr kumimoji="1" lang="en-US" altLang="zh-CN" sz="2000" dirty="0"/>
              <a:t>Sparsely Packed Shamir </a:t>
            </a:r>
            <a:r>
              <a:rPr kumimoji="1" lang="en-US" altLang="zh-CN" sz="2000" dirty="0" err="1"/>
              <a:t>Sharings</a:t>
            </a:r>
            <a:endParaRPr kumimoji="1" lang="en-US" altLang="zh-CN" sz="2000" dirty="0"/>
          </a:p>
          <a:p>
            <a:pPr algn="ctr"/>
            <a:endParaRPr kumimoji="1" lang="zh-CN" altLang="en-US" sz="2000" dirty="0"/>
          </a:p>
        </p:txBody>
      </p:sp>
      <p:sp>
        <p:nvSpPr>
          <p:cNvPr id="11" name="文本框 10">
            <a:extLst>
              <a:ext uri="{FF2B5EF4-FFF2-40B4-BE49-F238E27FC236}">
                <a16:creationId xmlns:a16="http://schemas.microsoft.com/office/drawing/2014/main" id="{2C7CD38B-A40A-984B-B22E-4B851C8CCE5A}"/>
              </a:ext>
            </a:extLst>
          </p:cNvPr>
          <p:cNvSpPr txBox="1"/>
          <p:nvPr/>
        </p:nvSpPr>
        <p:spPr>
          <a:xfrm>
            <a:off x="6818037" y="5345290"/>
            <a:ext cx="4196804" cy="1015663"/>
          </a:xfrm>
          <a:prstGeom prst="rect">
            <a:avLst/>
          </a:prstGeom>
          <a:noFill/>
          <a:ln w="38100">
            <a:solidFill>
              <a:schemeClr val="accent1"/>
            </a:solidFill>
          </a:ln>
        </p:spPr>
        <p:txBody>
          <a:bodyPr wrap="square" rtlCol="0">
            <a:spAutoFit/>
          </a:bodyPr>
          <a:lstStyle/>
          <a:p>
            <a:endParaRPr kumimoji="1" lang="en-US" altLang="zh-CN" sz="2000" dirty="0"/>
          </a:p>
          <a:p>
            <a:pPr algn="ctr"/>
            <a:r>
              <a:rPr kumimoji="1" lang="en-US" altLang="zh-CN" sz="2000" dirty="0"/>
              <a:t>Efficient Sharing Transformation</a:t>
            </a:r>
          </a:p>
          <a:p>
            <a:endParaRPr kumimoji="1" lang="zh-CN" altLang="en-US" sz="2000" dirty="0"/>
          </a:p>
        </p:txBody>
      </p:sp>
      <p:sp>
        <p:nvSpPr>
          <p:cNvPr id="5" name="加号 4">
            <a:extLst>
              <a:ext uri="{FF2B5EF4-FFF2-40B4-BE49-F238E27FC236}">
                <a16:creationId xmlns:a16="http://schemas.microsoft.com/office/drawing/2014/main" id="{24741ECD-1969-7442-B544-16A88B1BE332}"/>
              </a:ext>
            </a:extLst>
          </p:cNvPr>
          <p:cNvSpPr/>
          <p:nvPr/>
        </p:nvSpPr>
        <p:spPr>
          <a:xfrm>
            <a:off x="5697467" y="5525414"/>
            <a:ext cx="597371" cy="59737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86690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FCD0E9A-92A4-334F-9EC1-B54B24D11467}"/>
              </a:ext>
            </a:extLst>
          </p:cNvPr>
          <p:cNvSpPr txBox="1"/>
          <p:nvPr/>
        </p:nvSpPr>
        <p:spPr>
          <a:xfrm>
            <a:off x="0" y="2835748"/>
            <a:ext cx="12192000" cy="1015663"/>
          </a:xfrm>
          <a:prstGeom prst="rect">
            <a:avLst/>
          </a:prstGeom>
          <a:noFill/>
        </p:spPr>
        <p:txBody>
          <a:bodyPr wrap="square" rtlCol="0">
            <a:spAutoFit/>
          </a:bodyPr>
          <a:lstStyle/>
          <a:p>
            <a:pPr algn="ctr"/>
            <a:r>
              <a:rPr kumimoji="1" lang="en-US" altLang="zh-CN" sz="6000" dirty="0">
                <a:latin typeface="Times" pitchFamily="2" charset="0"/>
                <a:cs typeface="Times New Roman" panose="02020603050405020304" pitchFamily="18" charset="0"/>
              </a:rPr>
              <a:t>Thank You!</a:t>
            </a:r>
            <a:endParaRPr kumimoji="1" lang="zh-CN" altLang="en-US" sz="6000" dirty="0">
              <a:latin typeface="Times" pitchFamily="2"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9AB786D-E991-F047-A31D-8369F66ADCD2}"/>
              </a:ext>
            </a:extLst>
          </p:cNvPr>
          <p:cNvSpPr>
            <a:spLocks noGrp="1"/>
          </p:cNvSpPr>
          <p:nvPr>
            <p:ph type="sldNum" sz="quarter" idx="12"/>
          </p:nvPr>
        </p:nvSpPr>
        <p:spPr/>
        <p:txBody>
          <a:bodyPr/>
          <a:lstStyle/>
          <a:p>
            <a:fld id="{D9B9D454-0FF7-4944-B386-DFCC60EB3547}" type="slidenum">
              <a:rPr kumimoji="1" lang="zh-CN" altLang="en-US" smtClean="0"/>
              <a:t>64</a:t>
            </a:fld>
            <a:endParaRPr kumimoji="1" lang="zh-CN" altLang="en-US"/>
          </a:p>
        </p:txBody>
      </p:sp>
    </p:spTree>
    <p:extLst>
      <p:ext uri="{BB962C8B-B14F-4D97-AF65-F5344CB8AC3E}">
        <p14:creationId xmlns:p14="http://schemas.microsoft.com/office/powerpoint/2010/main" val="31757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IT MPC with Dishonest Majority </a:t>
            </a:r>
            <a:endParaRPr kumimoji="1" lang="zh-CN" altLang="en-US" dirty="0">
              <a:ln w="19050">
                <a:solidFill>
                  <a:schemeClr val="accent1"/>
                </a:solidFill>
              </a:ln>
              <a:solidFill>
                <a:schemeClr val="accent1">
                  <a:lumMod val="75000"/>
                </a:schemeClr>
              </a:solidFill>
            </a:endParaRPr>
          </a:p>
        </p:txBody>
      </p:sp>
      <p:sp>
        <p:nvSpPr>
          <p:cNvPr id="3" name="内容占位符 2">
            <a:extLst>
              <a:ext uri="{FF2B5EF4-FFF2-40B4-BE49-F238E27FC236}">
                <a16:creationId xmlns:a16="http://schemas.microsoft.com/office/drawing/2014/main" id="{B4462578-5FA8-974A-89B0-193C9807EE15}"/>
              </a:ext>
            </a:extLst>
          </p:cNvPr>
          <p:cNvSpPr>
            <a:spLocks noGrp="1"/>
          </p:cNvSpPr>
          <p:nvPr>
            <p:ph idx="1"/>
          </p:nvPr>
        </p:nvSpPr>
        <p:spPr>
          <a:xfrm>
            <a:off x="853191" y="1870841"/>
            <a:ext cx="10515600" cy="4351283"/>
          </a:xfrm>
        </p:spPr>
        <p:txBody>
          <a:bodyPr>
            <a:normAutofit/>
          </a:bodyPr>
          <a:lstStyle/>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Strong negative result shown in [</a:t>
            </a:r>
            <a:r>
              <a:rPr kumimoji="1" lang="en-US" altLang="zh-CN" dirty="0">
                <a:solidFill>
                  <a:schemeClr val="accent1"/>
                </a:solidFill>
                <a:latin typeface="Arial" panose="020B0604020202020204" pitchFamily="34" charset="0"/>
                <a:cs typeface="Arial" panose="020B0604020202020204" pitchFamily="34" charset="0"/>
              </a:rPr>
              <a:t>BGW88</a:t>
            </a:r>
            <a:r>
              <a:rPr kumimoji="1" lang="en-US" altLang="zh-CN" dirty="0">
                <a:latin typeface="Arial" panose="020B0604020202020204" pitchFamily="34" charset="0"/>
                <a:cs typeface="Arial" panose="020B0604020202020204" pitchFamily="34" charset="0"/>
              </a:rPr>
              <a:t>]:</a:t>
            </a:r>
          </a:p>
          <a:p>
            <a:pPr marL="0" lvl="1" indent="0" algn="ctr">
              <a:lnSpc>
                <a:spcPct val="120000"/>
              </a:lnSpc>
              <a:spcBef>
                <a:spcPts val="1000"/>
              </a:spcBef>
              <a:buNone/>
            </a:pPr>
            <a:r>
              <a:rPr kumimoji="1" lang="en-US" altLang="zh-CN" i="1" dirty="0">
                <a:solidFill>
                  <a:srgbClr val="FF0000"/>
                </a:solidFill>
                <a:latin typeface="Arial" panose="020B0604020202020204" pitchFamily="34" charset="0"/>
                <a:cs typeface="Arial" panose="020B0604020202020204" pitchFamily="34" charset="0"/>
              </a:rPr>
              <a:t>“Information-theoretic MPC cannot exist without honest majority”</a:t>
            </a:r>
          </a:p>
          <a:p>
            <a:pPr marL="228600" lvl="1">
              <a:lnSpc>
                <a:spcPct val="120000"/>
              </a:lnSpc>
              <a:spcBef>
                <a:spcPts val="1000"/>
              </a:spcBef>
            </a:pPr>
            <a:endParaRPr kumimoji="1" lang="en-US" altLang="zh-CN"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7</a:t>
            </a:fld>
            <a:endParaRPr kumimoji="1" lang="zh-CN" altLang="en-US" dirty="0"/>
          </a:p>
        </p:txBody>
      </p:sp>
      <p:sp>
        <p:nvSpPr>
          <p:cNvPr id="6" name="内容占位符 2">
            <a:extLst>
              <a:ext uri="{FF2B5EF4-FFF2-40B4-BE49-F238E27FC236}">
                <a16:creationId xmlns:a16="http://schemas.microsoft.com/office/drawing/2014/main" id="{8A233E33-3043-4A43-9A91-D20F347D485F}"/>
              </a:ext>
            </a:extLst>
          </p:cNvPr>
          <p:cNvSpPr txBox="1">
            <a:spLocks/>
          </p:cNvSpPr>
          <p:nvPr/>
        </p:nvSpPr>
        <p:spPr>
          <a:xfrm>
            <a:off x="850336" y="4046482"/>
            <a:ext cx="6088892" cy="2175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To overcome it, we consider the </a:t>
            </a:r>
          </a:p>
          <a:p>
            <a:pPr marL="0" lvl="1" indent="0" algn="ctr">
              <a:lnSpc>
                <a:spcPct val="120000"/>
              </a:lnSpc>
              <a:spcBef>
                <a:spcPts val="1000"/>
              </a:spcBef>
              <a:buNone/>
            </a:pPr>
            <a:endParaRPr kumimoji="1" lang="en-US" altLang="zh-CN" dirty="0">
              <a:solidFill>
                <a:srgbClr val="FF0000"/>
              </a:solidFill>
              <a:latin typeface="Arial" panose="020B0604020202020204" pitchFamily="34" charset="0"/>
              <a:cs typeface="Arial" panose="020B0604020202020204" pitchFamily="34" charset="0"/>
            </a:endParaRPr>
          </a:p>
          <a:p>
            <a:pPr marL="0" lvl="1" indent="0" algn="ctr">
              <a:lnSpc>
                <a:spcPct val="120000"/>
              </a:lnSpc>
              <a:spcBef>
                <a:spcPts val="1000"/>
              </a:spcBef>
              <a:buNone/>
            </a:pPr>
            <a:r>
              <a:rPr kumimoji="1" lang="en-US" altLang="zh-CN" sz="2000" b="1" i="1" dirty="0">
                <a:latin typeface="Arial" panose="020B0604020202020204" pitchFamily="34" charset="0"/>
                <a:cs typeface="Arial" panose="020B0604020202020204" pitchFamily="34" charset="0"/>
              </a:rPr>
              <a:t>Circuit-Independent Preprocessing Phase</a:t>
            </a:r>
          </a:p>
        </p:txBody>
      </p:sp>
      <p:sp>
        <p:nvSpPr>
          <p:cNvPr id="4" name="菱形 3">
            <a:extLst>
              <a:ext uri="{FF2B5EF4-FFF2-40B4-BE49-F238E27FC236}">
                <a16:creationId xmlns:a16="http://schemas.microsoft.com/office/drawing/2014/main" id="{B0B67649-663A-954D-BA3C-6332CEFC07B1}"/>
              </a:ext>
            </a:extLst>
          </p:cNvPr>
          <p:cNvSpPr/>
          <p:nvPr/>
        </p:nvSpPr>
        <p:spPr>
          <a:xfrm>
            <a:off x="8049829" y="3220817"/>
            <a:ext cx="3801343" cy="16513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Preprocessing</a:t>
            </a:r>
            <a:endParaRPr kumimoji="1" lang="zh-CN" altLang="en-US" sz="2400" dirty="0"/>
          </a:p>
        </p:txBody>
      </p:sp>
      <p:cxnSp>
        <p:nvCxnSpPr>
          <p:cNvPr id="8" name="直线箭头连接符 7">
            <a:extLst>
              <a:ext uri="{FF2B5EF4-FFF2-40B4-BE49-F238E27FC236}">
                <a16:creationId xmlns:a16="http://schemas.microsoft.com/office/drawing/2014/main" id="{896C7D0A-BDA0-A54F-AA4B-E62906D8DB6E}"/>
              </a:ext>
            </a:extLst>
          </p:cNvPr>
          <p:cNvCxnSpPr/>
          <p:nvPr/>
        </p:nvCxnSpPr>
        <p:spPr>
          <a:xfrm flipH="1">
            <a:off x="8198069" y="4855786"/>
            <a:ext cx="746234" cy="935421"/>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a:extLst>
              <a:ext uri="{FF2B5EF4-FFF2-40B4-BE49-F238E27FC236}">
                <a16:creationId xmlns:a16="http://schemas.microsoft.com/office/drawing/2014/main" id="{8CC6E53E-9A96-364D-8C65-8A56654FD0F4}"/>
              </a:ext>
            </a:extLst>
          </p:cNvPr>
          <p:cNvCxnSpPr>
            <a:cxnSpLocks/>
          </p:cNvCxnSpPr>
          <p:nvPr/>
        </p:nvCxnSpPr>
        <p:spPr>
          <a:xfrm flipH="1">
            <a:off x="8944303" y="4882062"/>
            <a:ext cx="433551" cy="909145"/>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CACEBD1F-E95A-C348-A012-E7E572332856}"/>
              </a:ext>
            </a:extLst>
          </p:cNvPr>
          <p:cNvCxnSpPr>
            <a:cxnSpLocks/>
          </p:cNvCxnSpPr>
          <p:nvPr/>
        </p:nvCxnSpPr>
        <p:spPr>
          <a:xfrm>
            <a:off x="10572707" y="4934613"/>
            <a:ext cx="486030" cy="856594"/>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E78F3D2-022F-C943-A347-ACABE552DA21}"/>
                  </a:ext>
                </a:extLst>
              </p:cNvPr>
              <p:cNvSpPr txBox="1"/>
              <p:nvPr/>
            </p:nvSpPr>
            <p:spPr>
              <a:xfrm>
                <a:off x="7815502" y="5950563"/>
                <a:ext cx="4686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4" name="文本框 13">
                <a:extLst>
                  <a:ext uri="{FF2B5EF4-FFF2-40B4-BE49-F238E27FC236}">
                    <a16:creationId xmlns:a16="http://schemas.microsoft.com/office/drawing/2014/main" id="{EE78F3D2-022F-C943-A347-ACABE552DA21}"/>
                  </a:ext>
                </a:extLst>
              </p:cNvPr>
              <p:cNvSpPr txBox="1">
                <a:spLocks noRot="1" noChangeAspect="1" noMove="1" noResize="1" noEditPoints="1" noAdjustHandles="1" noChangeArrowheads="1" noChangeShapeType="1" noTextEdit="1"/>
              </p:cNvSpPr>
              <p:nvPr/>
            </p:nvSpPr>
            <p:spPr>
              <a:xfrm>
                <a:off x="7815502" y="5950563"/>
                <a:ext cx="468654" cy="369332"/>
              </a:xfrm>
              <a:prstGeom prst="rect">
                <a:avLst/>
              </a:prstGeom>
              <a:blipFill>
                <a:blip r:embed="rId4"/>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C375B84-2FF2-064F-BF12-EC4EC5CCECB4}"/>
                  </a:ext>
                </a:extLst>
              </p:cNvPr>
              <p:cNvSpPr txBox="1"/>
              <p:nvPr/>
            </p:nvSpPr>
            <p:spPr>
              <a:xfrm>
                <a:off x="8731452" y="5953849"/>
                <a:ext cx="4739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5" name="文本框 14">
                <a:extLst>
                  <a:ext uri="{FF2B5EF4-FFF2-40B4-BE49-F238E27FC236}">
                    <a16:creationId xmlns:a16="http://schemas.microsoft.com/office/drawing/2014/main" id="{6C375B84-2FF2-064F-BF12-EC4EC5CCECB4}"/>
                  </a:ext>
                </a:extLst>
              </p:cNvPr>
              <p:cNvSpPr txBox="1">
                <a:spLocks noRot="1" noChangeAspect="1" noMove="1" noResize="1" noEditPoints="1" noAdjustHandles="1" noChangeArrowheads="1" noChangeShapeType="1" noTextEdit="1"/>
              </p:cNvSpPr>
              <p:nvPr/>
            </p:nvSpPr>
            <p:spPr>
              <a:xfrm>
                <a:off x="8731452" y="5953849"/>
                <a:ext cx="473976" cy="369332"/>
              </a:xfrm>
              <a:prstGeom prst="rect">
                <a:avLst/>
              </a:prstGeom>
              <a:blipFill>
                <a:blip r:embed="rId5"/>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A9AFDBB-F3A8-D84E-BEBA-D03CE4EA91CD}"/>
                  </a:ext>
                </a:extLst>
              </p:cNvPr>
              <p:cNvSpPr txBox="1"/>
              <p:nvPr/>
            </p:nvSpPr>
            <p:spPr>
              <a:xfrm>
                <a:off x="9747873" y="595543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EA9AFDBB-F3A8-D84E-BEBA-D03CE4EA91CD}"/>
                  </a:ext>
                </a:extLst>
              </p:cNvPr>
              <p:cNvSpPr txBox="1">
                <a:spLocks noRot="1" noChangeAspect="1" noMove="1" noResize="1" noEditPoints="1" noAdjustHandles="1" noChangeArrowheads="1" noChangeShapeType="1" noTextEdit="1"/>
              </p:cNvSpPr>
              <p:nvPr/>
            </p:nvSpPr>
            <p:spPr>
              <a:xfrm>
                <a:off x="9747873" y="5955435"/>
                <a:ext cx="421910"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69D6631-CC65-2049-8193-DDB5391E8F79}"/>
                  </a:ext>
                </a:extLst>
              </p:cNvPr>
              <p:cNvSpPr txBox="1"/>
              <p:nvPr/>
            </p:nvSpPr>
            <p:spPr>
              <a:xfrm>
                <a:off x="10997652" y="5951326"/>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17" name="文本框 16">
                <a:extLst>
                  <a:ext uri="{FF2B5EF4-FFF2-40B4-BE49-F238E27FC236}">
                    <a16:creationId xmlns:a16="http://schemas.microsoft.com/office/drawing/2014/main" id="{769D6631-CC65-2049-8193-DDB5391E8F79}"/>
                  </a:ext>
                </a:extLst>
              </p:cNvPr>
              <p:cNvSpPr txBox="1">
                <a:spLocks noRot="1" noChangeAspect="1" noMove="1" noResize="1" noEditPoints="1" noAdjustHandles="1" noChangeArrowheads="1" noChangeShapeType="1" noTextEdit="1"/>
              </p:cNvSpPr>
              <p:nvPr/>
            </p:nvSpPr>
            <p:spPr>
              <a:xfrm>
                <a:off x="10997652" y="5951326"/>
                <a:ext cx="467820"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A5A0A8D-3B41-B14B-90D6-8D98E4960471}"/>
                  </a:ext>
                </a:extLst>
              </p:cNvPr>
              <p:cNvSpPr txBox="1"/>
              <p:nvPr/>
            </p:nvSpPr>
            <p:spPr>
              <a:xfrm>
                <a:off x="8095941" y="4918327"/>
                <a:ext cx="434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8" name="文本框 17">
                <a:extLst>
                  <a:ext uri="{FF2B5EF4-FFF2-40B4-BE49-F238E27FC236}">
                    <a16:creationId xmlns:a16="http://schemas.microsoft.com/office/drawing/2014/main" id="{2A5A0A8D-3B41-B14B-90D6-8D98E4960471}"/>
                  </a:ext>
                </a:extLst>
              </p:cNvPr>
              <p:cNvSpPr txBox="1">
                <a:spLocks noRot="1" noChangeAspect="1" noMove="1" noResize="1" noEditPoints="1" noAdjustHandles="1" noChangeArrowheads="1" noChangeShapeType="1" noTextEdit="1"/>
              </p:cNvSpPr>
              <p:nvPr/>
            </p:nvSpPr>
            <p:spPr>
              <a:xfrm>
                <a:off x="8095941" y="4918327"/>
                <a:ext cx="434414"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0FE3E34-E3E9-B74A-BC75-7D4C09D2BF7B}"/>
                  </a:ext>
                </a:extLst>
              </p:cNvPr>
              <p:cNvSpPr txBox="1"/>
              <p:nvPr/>
            </p:nvSpPr>
            <p:spPr>
              <a:xfrm>
                <a:off x="8726664" y="5101540"/>
                <a:ext cx="4397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00FE3E34-E3E9-B74A-BC75-7D4C09D2BF7B}"/>
                  </a:ext>
                </a:extLst>
              </p:cNvPr>
              <p:cNvSpPr txBox="1">
                <a:spLocks noRot="1" noChangeAspect="1" noMove="1" noResize="1" noEditPoints="1" noAdjustHandles="1" noChangeArrowheads="1" noChangeShapeType="1" noTextEdit="1"/>
              </p:cNvSpPr>
              <p:nvPr/>
            </p:nvSpPr>
            <p:spPr>
              <a:xfrm>
                <a:off x="8726664" y="5101540"/>
                <a:ext cx="439736" cy="369332"/>
              </a:xfrm>
              <a:prstGeom prst="rect">
                <a:avLst/>
              </a:prstGeom>
              <a:blipFill>
                <a:blip r:embed="rId9"/>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B6D3E38-58AC-E64B-9F99-96BD85E64078}"/>
                  </a:ext>
                </a:extLst>
              </p:cNvPr>
              <p:cNvSpPr txBox="1"/>
              <p:nvPr/>
            </p:nvSpPr>
            <p:spPr>
              <a:xfrm>
                <a:off x="10355500" y="5134303"/>
                <a:ext cx="440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20" name="文本框 19">
                <a:extLst>
                  <a:ext uri="{FF2B5EF4-FFF2-40B4-BE49-F238E27FC236}">
                    <a16:creationId xmlns:a16="http://schemas.microsoft.com/office/drawing/2014/main" id="{7B6D3E38-58AC-E64B-9F99-96BD85E64078}"/>
                  </a:ext>
                </a:extLst>
              </p:cNvPr>
              <p:cNvSpPr txBox="1">
                <a:spLocks noRot="1" noChangeAspect="1" noMove="1" noResize="1" noEditPoints="1" noAdjustHandles="1" noChangeArrowheads="1" noChangeShapeType="1" noTextEdit="1"/>
              </p:cNvSpPr>
              <p:nvPr/>
            </p:nvSpPr>
            <p:spPr>
              <a:xfrm>
                <a:off x="10355500" y="5134303"/>
                <a:ext cx="440890" cy="369332"/>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7162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p:txBody>
          <a:bodyPr/>
          <a:lstStyle/>
          <a:p>
            <a:r>
              <a:rPr kumimoji="1" lang="en-US" altLang="zh-CN" dirty="0">
                <a:ln w="19050">
                  <a:solidFill>
                    <a:schemeClr val="accent1"/>
                  </a:solidFill>
                </a:ln>
                <a:solidFill>
                  <a:schemeClr val="accent1">
                    <a:lumMod val="75000"/>
                  </a:schemeClr>
                </a:solidFill>
              </a:rPr>
              <a:t>IT MPC with Dishonest Majority </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4462578-5FA8-974A-89B0-193C9807EE15}"/>
                  </a:ext>
                </a:extLst>
              </p:cNvPr>
              <p:cNvSpPr>
                <a:spLocks noGrp="1"/>
              </p:cNvSpPr>
              <p:nvPr>
                <p:ph idx="1"/>
              </p:nvPr>
            </p:nvSpPr>
            <p:spPr>
              <a:xfrm>
                <a:off x="853191" y="1870841"/>
                <a:ext cx="10515600" cy="4351283"/>
              </a:xfrm>
            </p:spPr>
            <p:txBody>
              <a:bodyPr>
                <a:normAutofit/>
              </a:bodyPr>
              <a:lstStyle/>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Feasible Results</a:t>
                </a:r>
              </a:p>
              <a:p>
                <a:pPr marL="685800" lvl="2">
                  <a:lnSpc>
                    <a:spcPct val="120000"/>
                  </a:lnSpc>
                  <a:spcBef>
                    <a:spcPts val="1000"/>
                  </a:spcBef>
                </a:pPr>
                <a:r>
                  <a:rPr kumimoji="1" lang="en-US" altLang="zh-CN" dirty="0">
                    <a:latin typeface="Arial" panose="020B0604020202020204" pitchFamily="34" charset="0"/>
                    <a:cs typeface="Arial" panose="020B0604020202020204" pitchFamily="34" charset="0"/>
                  </a:rPr>
                  <a:t>[</a:t>
                </a:r>
                <a:r>
                  <a:rPr kumimoji="1" lang="en-US" altLang="zh-CN" dirty="0">
                    <a:solidFill>
                      <a:srgbClr val="0070C0"/>
                    </a:solidFill>
                    <a:latin typeface="Arial" panose="020B0604020202020204" pitchFamily="34" charset="0"/>
                    <a:cs typeface="Arial" panose="020B0604020202020204" pitchFamily="34" charset="0"/>
                  </a:rPr>
                  <a:t>Kil88, IPS08</a:t>
                </a:r>
                <a:r>
                  <a:rPr kumimoji="1" lang="en-US" altLang="zh-CN" dirty="0">
                    <a:latin typeface="Arial" panose="020B0604020202020204" pitchFamily="34" charset="0"/>
                    <a:cs typeface="Arial" panose="020B0604020202020204" pitchFamily="34" charset="0"/>
                  </a:rPr>
                  <a:t>] </a:t>
                </a:r>
                <a14:m>
                  <m:oMath xmlns:m="http://schemas.openxmlformats.org/officeDocument/2006/math">
                    <m:r>
                      <a:rPr kumimoji="1" lang="en-US" altLang="zh-CN" b="0" i="1" smtClean="0">
                        <a:latin typeface="Cambria Math" panose="02040503050406030204" pitchFamily="18" charset="0"/>
                        <a:cs typeface="Arial" panose="020B0604020202020204" pitchFamily="34" charset="0"/>
                      </a:rPr>
                      <m:t>⇒</m:t>
                    </m:r>
                  </m:oMath>
                </a14:m>
                <a:r>
                  <a:rPr kumimoji="1" lang="en-US" altLang="zh-CN" dirty="0">
                    <a:latin typeface="Arial" panose="020B0604020202020204" pitchFamily="34" charset="0"/>
                    <a:cs typeface="Arial" panose="020B0604020202020204" pitchFamily="34" charset="0"/>
                  </a:rPr>
                  <a:t> IT MPC is possible</a:t>
                </a:r>
              </a:p>
              <a:p>
                <a:pPr marL="228600" lvl="1">
                  <a:lnSpc>
                    <a:spcPct val="120000"/>
                  </a:lnSpc>
                  <a:spcBef>
                    <a:spcPts val="1000"/>
                  </a:spcBef>
                </a:pPr>
                <a:endParaRPr kumimoji="1" lang="en-US" altLang="zh-CN" dirty="0">
                  <a:latin typeface="Arial" panose="020B0604020202020204" pitchFamily="34" charset="0"/>
                  <a:cs typeface="Arial" panose="020B0604020202020204" pitchFamily="34" charset="0"/>
                </a:endParaRPr>
              </a:p>
              <a:p>
                <a:pPr marL="228600" lvl="1">
                  <a:lnSpc>
                    <a:spcPct val="120000"/>
                  </a:lnSpc>
                  <a:spcBef>
                    <a:spcPts val="1000"/>
                  </a:spcBef>
                </a:pPr>
                <a:r>
                  <a:rPr kumimoji="1" lang="en-US" altLang="zh-CN" dirty="0">
                    <a:latin typeface="Arial" panose="020B0604020202020204" pitchFamily="34" charset="0"/>
                    <a:cs typeface="Arial" panose="020B0604020202020204" pitchFamily="34" charset="0"/>
                  </a:rPr>
                  <a:t>Well-Known Result [</a:t>
                </a:r>
                <a:r>
                  <a:rPr kumimoji="1" lang="en-US" altLang="zh-CN" dirty="0">
                    <a:solidFill>
                      <a:srgbClr val="0070C0"/>
                    </a:solidFill>
                    <a:latin typeface="Arial" panose="020B0604020202020204" pitchFamily="34" charset="0"/>
                    <a:cs typeface="Arial" panose="020B0604020202020204" pitchFamily="34" charset="0"/>
                  </a:rPr>
                  <a:t>DPSZ12</a:t>
                </a:r>
                <a:r>
                  <a:rPr kumimoji="1" lang="en-US" altLang="zh-CN" dirty="0">
                    <a:latin typeface="Arial" panose="020B0604020202020204" pitchFamily="34" charset="0"/>
                    <a:cs typeface="Arial" panose="020B0604020202020204" pitchFamily="34" charset="0"/>
                  </a:rPr>
                  <a:t>]</a:t>
                </a:r>
              </a:p>
              <a:p>
                <a:pPr marL="685800" lvl="2">
                  <a:lnSpc>
                    <a:spcPct val="120000"/>
                  </a:lnSpc>
                  <a:spcBef>
                    <a:spcPts val="1000"/>
                  </a:spcBef>
                </a:pPr>
                <a:r>
                  <a:rPr kumimoji="1" lang="en-US" altLang="zh-CN" dirty="0">
                    <a:latin typeface="Arial" panose="020B0604020202020204" pitchFamily="34" charset="0"/>
                    <a:cs typeface="Arial" panose="020B0604020202020204" pitchFamily="34" charset="0"/>
                  </a:rPr>
                  <a:t>All-but-one corruption setting</a:t>
                </a:r>
              </a:p>
              <a:p>
                <a:pPr marL="685800" lvl="2">
                  <a:lnSpc>
                    <a:spcPct val="120000"/>
                  </a:lnSpc>
                  <a:spcBef>
                    <a:spcPts val="1000"/>
                  </a:spcBef>
                </a:pPr>
                <a:r>
                  <a:rPr kumimoji="1" lang="en-US" altLang="zh-CN" dirty="0">
                    <a:latin typeface="Arial" panose="020B0604020202020204" pitchFamily="34" charset="0"/>
                    <a:cs typeface="Arial" panose="020B0604020202020204" pitchFamily="34" charset="0"/>
                  </a:rPr>
                  <a:t>The cost is</a:t>
                </a:r>
              </a:p>
            </p:txBody>
          </p:sp>
        </mc:Choice>
        <mc:Fallback xmlns="">
          <p:sp>
            <p:nvSpPr>
              <p:cNvPr id="3" name="内容占位符 2">
                <a:extLst>
                  <a:ext uri="{FF2B5EF4-FFF2-40B4-BE49-F238E27FC236}">
                    <a16:creationId xmlns:a16="http://schemas.microsoft.com/office/drawing/2014/main" id="{B4462578-5FA8-974A-89B0-193C9807EE15}"/>
                  </a:ext>
                </a:extLst>
              </p:cNvPr>
              <p:cNvSpPr>
                <a:spLocks noGrp="1" noRot="1" noChangeAspect="1" noMove="1" noResize="1" noEditPoints="1" noAdjustHandles="1" noChangeArrowheads="1" noChangeShapeType="1" noTextEdit="1"/>
              </p:cNvSpPr>
              <p:nvPr>
                <p:ph idx="1"/>
              </p:nvPr>
            </p:nvSpPr>
            <p:spPr>
              <a:xfrm>
                <a:off x="853191" y="1870841"/>
                <a:ext cx="10515600" cy="4351283"/>
              </a:xfrm>
              <a:blipFill>
                <a:blip r:embed="rId3"/>
                <a:stretch>
                  <a:fillRect l="-844" t="-291"/>
                </a:stretch>
              </a:blipFill>
            </p:spPr>
            <p:txBody>
              <a:bodyPr/>
              <a:lstStyle/>
              <a:p>
                <a:r>
                  <a:rPr lang="zh-CN" altLang="en-US">
                    <a:noFill/>
                  </a:rPr>
                  <a:t> </a:t>
                </a:r>
              </a:p>
            </p:txBody>
          </p:sp>
        </mc:Fallback>
      </mc:AlternateContent>
      <p:sp>
        <p:nvSpPr>
          <p:cNvPr id="5" name="Slide Number Placeholder 4">
            <a:extLst>
              <a:ext uri="{FF2B5EF4-FFF2-40B4-BE49-F238E27FC236}">
                <a16:creationId xmlns:a16="http://schemas.microsoft.com/office/drawing/2014/main" id="{1AFA65CC-4394-D349-B0CD-DC26B8A915B4}"/>
              </a:ext>
            </a:extLst>
          </p:cNvPr>
          <p:cNvSpPr>
            <a:spLocks noGrp="1"/>
          </p:cNvSpPr>
          <p:nvPr>
            <p:ph type="sldNum" sz="quarter" idx="12"/>
          </p:nvPr>
        </p:nvSpPr>
        <p:spPr/>
        <p:txBody>
          <a:bodyPr/>
          <a:lstStyle/>
          <a:p>
            <a:fld id="{D9B9D454-0FF7-4944-B386-DFCC60EB3547}" type="slidenum">
              <a:rPr kumimoji="1" lang="zh-CN" altLang="en-US" smtClean="0"/>
              <a:t>8</a:t>
            </a:fld>
            <a:endParaRPr kumimoji="1" lang="zh-CN" altLang="en-US" dirty="0"/>
          </a:p>
        </p:txBody>
      </p:sp>
      <p:cxnSp>
        <p:nvCxnSpPr>
          <p:cNvPr id="8" name="直线箭头连接符 7">
            <a:extLst>
              <a:ext uri="{FF2B5EF4-FFF2-40B4-BE49-F238E27FC236}">
                <a16:creationId xmlns:a16="http://schemas.microsoft.com/office/drawing/2014/main" id="{896C7D0A-BDA0-A54F-AA4B-E62906D8DB6E}"/>
              </a:ext>
            </a:extLst>
          </p:cNvPr>
          <p:cNvCxnSpPr/>
          <p:nvPr/>
        </p:nvCxnSpPr>
        <p:spPr>
          <a:xfrm flipH="1">
            <a:off x="8198069" y="4855786"/>
            <a:ext cx="746234" cy="935421"/>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a:extLst>
              <a:ext uri="{FF2B5EF4-FFF2-40B4-BE49-F238E27FC236}">
                <a16:creationId xmlns:a16="http://schemas.microsoft.com/office/drawing/2014/main" id="{8CC6E53E-9A96-364D-8C65-8A56654FD0F4}"/>
              </a:ext>
            </a:extLst>
          </p:cNvPr>
          <p:cNvCxnSpPr>
            <a:cxnSpLocks/>
          </p:cNvCxnSpPr>
          <p:nvPr/>
        </p:nvCxnSpPr>
        <p:spPr>
          <a:xfrm flipH="1">
            <a:off x="8944303" y="4882062"/>
            <a:ext cx="433551" cy="909145"/>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CACEBD1F-E95A-C348-A012-E7E572332856}"/>
              </a:ext>
            </a:extLst>
          </p:cNvPr>
          <p:cNvCxnSpPr>
            <a:cxnSpLocks/>
          </p:cNvCxnSpPr>
          <p:nvPr/>
        </p:nvCxnSpPr>
        <p:spPr>
          <a:xfrm>
            <a:off x="10572707" y="4934613"/>
            <a:ext cx="486030" cy="856594"/>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E78F3D2-022F-C943-A347-ACABE552DA21}"/>
                  </a:ext>
                </a:extLst>
              </p:cNvPr>
              <p:cNvSpPr txBox="1"/>
              <p:nvPr/>
            </p:nvSpPr>
            <p:spPr>
              <a:xfrm>
                <a:off x="7815502" y="5950563"/>
                <a:ext cx="4686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4" name="文本框 13">
                <a:extLst>
                  <a:ext uri="{FF2B5EF4-FFF2-40B4-BE49-F238E27FC236}">
                    <a16:creationId xmlns:a16="http://schemas.microsoft.com/office/drawing/2014/main" id="{EE78F3D2-022F-C943-A347-ACABE552DA21}"/>
                  </a:ext>
                </a:extLst>
              </p:cNvPr>
              <p:cNvSpPr txBox="1">
                <a:spLocks noRot="1" noChangeAspect="1" noMove="1" noResize="1" noEditPoints="1" noAdjustHandles="1" noChangeArrowheads="1" noChangeShapeType="1" noTextEdit="1"/>
              </p:cNvSpPr>
              <p:nvPr/>
            </p:nvSpPr>
            <p:spPr>
              <a:xfrm>
                <a:off x="7815502" y="5950563"/>
                <a:ext cx="468654" cy="369332"/>
              </a:xfrm>
              <a:prstGeom prst="rect">
                <a:avLst/>
              </a:prstGeom>
              <a:blipFill>
                <a:blip r:embed="rId5"/>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C375B84-2FF2-064F-BF12-EC4EC5CCECB4}"/>
                  </a:ext>
                </a:extLst>
              </p:cNvPr>
              <p:cNvSpPr txBox="1"/>
              <p:nvPr/>
            </p:nvSpPr>
            <p:spPr>
              <a:xfrm>
                <a:off x="8731452" y="5953849"/>
                <a:ext cx="4739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5" name="文本框 14">
                <a:extLst>
                  <a:ext uri="{FF2B5EF4-FFF2-40B4-BE49-F238E27FC236}">
                    <a16:creationId xmlns:a16="http://schemas.microsoft.com/office/drawing/2014/main" id="{6C375B84-2FF2-064F-BF12-EC4EC5CCECB4}"/>
                  </a:ext>
                </a:extLst>
              </p:cNvPr>
              <p:cNvSpPr txBox="1">
                <a:spLocks noRot="1" noChangeAspect="1" noMove="1" noResize="1" noEditPoints="1" noAdjustHandles="1" noChangeArrowheads="1" noChangeShapeType="1" noTextEdit="1"/>
              </p:cNvSpPr>
              <p:nvPr/>
            </p:nvSpPr>
            <p:spPr>
              <a:xfrm>
                <a:off x="8731452" y="5953849"/>
                <a:ext cx="473976" cy="369332"/>
              </a:xfrm>
              <a:prstGeom prst="rect">
                <a:avLst/>
              </a:prstGeom>
              <a:blipFill>
                <a:blip r:embed="rId6"/>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A9AFDBB-F3A8-D84E-BEBA-D03CE4EA91CD}"/>
                  </a:ext>
                </a:extLst>
              </p:cNvPr>
              <p:cNvSpPr txBox="1"/>
              <p:nvPr/>
            </p:nvSpPr>
            <p:spPr>
              <a:xfrm>
                <a:off x="9747873" y="5955435"/>
                <a:ext cx="421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16" name="文本框 15">
                <a:extLst>
                  <a:ext uri="{FF2B5EF4-FFF2-40B4-BE49-F238E27FC236}">
                    <a16:creationId xmlns:a16="http://schemas.microsoft.com/office/drawing/2014/main" id="{EA9AFDBB-F3A8-D84E-BEBA-D03CE4EA91CD}"/>
                  </a:ext>
                </a:extLst>
              </p:cNvPr>
              <p:cNvSpPr txBox="1">
                <a:spLocks noRot="1" noChangeAspect="1" noMove="1" noResize="1" noEditPoints="1" noAdjustHandles="1" noChangeArrowheads="1" noChangeShapeType="1" noTextEdit="1"/>
              </p:cNvSpPr>
              <p:nvPr/>
            </p:nvSpPr>
            <p:spPr>
              <a:xfrm>
                <a:off x="9747873" y="5955435"/>
                <a:ext cx="421910"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69D6631-CC65-2049-8193-DDB5391E8F79}"/>
                  </a:ext>
                </a:extLst>
              </p:cNvPr>
              <p:cNvSpPr txBox="1"/>
              <p:nvPr/>
            </p:nvSpPr>
            <p:spPr>
              <a:xfrm>
                <a:off x="10997652" y="5951326"/>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17" name="文本框 16">
                <a:extLst>
                  <a:ext uri="{FF2B5EF4-FFF2-40B4-BE49-F238E27FC236}">
                    <a16:creationId xmlns:a16="http://schemas.microsoft.com/office/drawing/2014/main" id="{769D6631-CC65-2049-8193-DDB5391E8F79}"/>
                  </a:ext>
                </a:extLst>
              </p:cNvPr>
              <p:cNvSpPr txBox="1">
                <a:spLocks noRot="1" noChangeAspect="1" noMove="1" noResize="1" noEditPoints="1" noAdjustHandles="1" noChangeArrowheads="1" noChangeShapeType="1" noTextEdit="1"/>
              </p:cNvSpPr>
              <p:nvPr/>
            </p:nvSpPr>
            <p:spPr>
              <a:xfrm>
                <a:off x="10997652" y="5951326"/>
                <a:ext cx="467820"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2A5A0A8D-3B41-B14B-90D6-8D98E4960471}"/>
                  </a:ext>
                </a:extLst>
              </p:cNvPr>
              <p:cNvSpPr txBox="1"/>
              <p:nvPr/>
            </p:nvSpPr>
            <p:spPr>
              <a:xfrm>
                <a:off x="8095941" y="4918327"/>
                <a:ext cx="4344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8" name="文本框 17">
                <a:extLst>
                  <a:ext uri="{FF2B5EF4-FFF2-40B4-BE49-F238E27FC236}">
                    <a16:creationId xmlns:a16="http://schemas.microsoft.com/office/drawing/2014/main" id="{2A5A0A8D-3B41-B14B-90D6-8D98E4960471}"/>
                  </a:ext>
                </a:extLst>
              </p:cNvPr>
              <p:cNvSpPr txBox="1">
                <a:spLocks noRot="1" noChangeAspect="1" noMove="1" noResize="1" noEditPoints="1" noAdjustHandles="1" noChangeArrowheads="1" noChangeShapeType="1" noTextEdit="1"/>
              </p:cNvSpPr>
              <p:nvPr/>
            </p:nvSpPr>
            <p:spPr>
              <a:xfrm>
                <a:off x="8095941" y="4918327"/>
                <a:ext cx="434414"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0FE3E34-E3E9-B74A-BC75-7D4C09D2BF7B}"/>
                  </a:ext>
                </a:extLst>
              </p:cNvPr>
              <p:cNvSpPr txBox="1"/>
              <p:nvPr/>
            </p:nvSpPr>
            <p:spPr>
              <a:xfrm>
                <a:off x="8726664" y="5101540"/>
                <a:ext cx="4397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9" name="文本框 18">
                <a:extLst>
                  <a:ext uri="{FF2B5EF4-FFF2-40B4-BE49-F238E27FC236}">
                    <a16:creationId xmlns:a16="http://schemas.microsoft.com/office/drawing/2014/main" id="{00FE3E34-E3E9-B74A-BC75-7D4C09D2BF7B}"/>
                  </a:ext>
                </a:extLst>
              </p:cNvPr>
              <p:cNvSpPr txBox="1">
                <a:spLocks noRot="1" noChangeAspect="1" noMove="1" noResize="1" noEditPoints="1" noAdjustHandles="1" noChangeArrowheads="1" noChangeShapeType="1" noTextEdit="1"/>
              </p:cNvSpPr>
              <p:nvPr/>
            </p:nvSpPr>
            <p:spPr>
              <a:xfrm>
                <a:off x="8726664" y="5101540"/>
                <a:ext cx="439736" cy="369332"/>
              </a:xfrm>
              <a:prstGeom prst="rect">
                <a:avLst/>
              </a:prstGeom>
              <a:blipFill>
                <a:blip r:embed="rId10"/>
                <a:stretch>
                  <a:fillRect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7B6D3E38-58AC-E64B-9F99-96BD85E64078}"/>
                  </a:ext>
                </a:extLst>
              </p:cNvPr>
              <p:cNvSpPr txBox="1"/>
              <p:nvPr/>
            </p:nvSpPr>
            <p:spPr>
              <a:xfrm>
                <a:off x="10355500" y="5134303"/>
                <a:ext cx="4408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𝑛</m:t>
                          </m:r>
                        </m:sub>
                      </m:sSub>
                    </m:oMath>
                  </m:oMathPara>
                </a14:m>
                <a:endParaRPr kumimoji="1" lang="zh-CN" altLang="en-US" dirty="0"/>
              </a:p>
            </p:txBody>
          </p:sp>
        </mc:Choice>
        <mc:Fallback xmlns="">
          <p:sp>
            <p:nvSpPr>
              <p:cNvPr id="20" name="文本框 19">
                <a:extLst>
                  <a:ext uri="{FF2B5EF4-FFF2-40B4-BE49-F238E27FC236}">
                    <a16:creationId xmlns:a16="http://schemas.microsoft.com/office/drawing/2014/main" id="{7B6D3E38-58AC-E64B-9F99-96BD85E64078}"/>
                  </a:ext>
                </a:extLst>
              </p:cNvPr>
              <p:cNvSpPr txBox="1">
                <a:spLocks noRot="1" noChangeAspect="1" noMove="1" noResize="1" noEditPoints="1" noAdjustHandles="1" noChangeArrowheads="1" noChangeShapeType="1" noTextEdit="1"/>
              </p:cNvSpPr>
              <p:nvPr/>
            </p:nvSpPr>
            <p:spPr>
              <a:xfrm>
                <a:off x="10355500" y="5134303"/>
                <a:ext cx="440890" cy="369332"/>
              </a:xfrm>
              <a:prstGeom prst="rect">
                <a:avLst/>
              </a:prstGeom>
              <a:blipFill>
                <a:blip r:embed="rId11"/>
                <a:stretch>
                  <a:fillRect/>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DB272928-EF8D-DE44-9BD2-F6EC7A862995}"/>
              </a:ext>
            </a:extLst>
          </p:cNvPr>
          <p:cNvSpPr txBox="1"/>
          <p:nvPr/>
        </p:nvSpPr>
        <p:spPr>
          <a:xfrm>
            <a:off x="8152245" y="2254151"/>
            <a:ext cx="3186564" cy="646331"/>
          </a:xfrm>
          <a:prstGeom prst="rect">
            <a:avLst/>
          </a:prstGeom>
          <a:noFill/>
        </p:spPr>
        <p:txBody>
          <a:bodyPr wrap="square">
            <a:spAutoFit/>
          </a:bodyPr>
          <a:lstStyle/>
          <a:p>
            <a:pPr marL="0" lvl="1" indent="0" algn="ctr">
              <a:buNone/>
            </a:pPr>
            <a:r>
              <a:rPr kumimoji="1" lang="en-US" altLang="zh-CN" sz="1800" b="1" i="1" dirty="0">
                <a:latin typeface="Arial" panose="020B0604020202020204" pitchFamily="34" charset="0"/>
                <a:cs typeface="Arial" panose="020B0604020202020204" pitchFamily="34" charset="0"/>
              </a:rPr>
              <a:t>Circuit Independent </a:t>
            </a:r>
          </a:p>
          <a:p>
            <a:pPr marL="0" lvl="1" indent="0" algn="ctr">
              <a:buNone/>
            </a:pPr>
            <a:r>
              <a:rPr kumimoji="1" lang="en-US" altLang="zh-CN" sz="1800" b="1" i="1" dirty="0">
                <a:latin typeface="Arial" panose="020B0604020202020204" pitchFamily="34" charset="0"/>
                <a:cs typeface="Arial" panose="020B0604020202020204" pitchFamily="34" charset="0"/>
              </a:rPr>
              <a:t>Preprocessing Phase</a:t>
            </a:r>
          </a:p>
        </p:txBody>
      </p:sp>
      <mc:AlternateContent xmlns:mc="http://schemas.openxmlformats.org/markup-compatibility/2006" xmlns:a14="http://schemas.microsoft.com/office/drawing/2010/main">
        <mc:Choice Requires="a14">
          <p:graphicFrame>
            <p:nvGraphicFramePr>
              <p:cNvPr id="10" name="表格 11">
                <a:extLst>
                  <a:ext uri="{FF2B5EF4-FFF2-40B4-BE49-F238E27FC236}">
                    <a16:creationId xmlns:a16="http://schemas.microsoft.com/office/drawing/2014/main" id="{6BDD7201-EEFD-DD4A-8BA1-C6CDE7FCD8D6}"/>
                  </a:ext>
                </a:extLst>
              </p:cNvPr>
              <p:cNvGraphicFramePr>
                <a:graphicFrameLocks noGrp="1"/>
              </p:cNvGraphicFramePr>
              <p:nvPr>
                <p:extLst>
                  <p:ext uri="{D42A27DB-BD31-4B8C-83A1-F6EECF244321}">
                    <p14:modId xmlns:p14="http://schemas.microsoft.com/office/powerpoint/2010/main" val="1438674464"/>
                  </p:ext>
                </p:extLst>
              </p:nvPr>
            </p:nvGraphicFramePr>
            <p:xfrm>
              <a:off x="1047292" y="5280950"/>
              <a:ext cx="5641158" cy="741680"/>
            </p:xfrm>
            <a:graphic>
              <a:graphicData uri="http://schemas.openxmlformats.org/drawingml/2006/table">
                <a:tbl>
                  <a:tblPr firstRow="1" bandRow="1">
                    <a:tableStyleId>{5C22544A-7EE6-4342-B048-85BDC9FD1C3A}</a:tableStyleId>
                  </a:tblPr>
                  <a:tblGrid>
                    <a:gridCol w="2820579">
                      <a:extLst>
                        <a:ext uri="{9D8B030D-6E8A-4147-A177-3AD203B41FA5}">
                          <a16:colId xmlns:a16="http://schemas.microsoft.com/office/drawing/2014/main" val="2868001298"/>
                        </a:ext>
                      </a:extLst>
                    </a:gridCol>
                    <a:gridCol w="2820579">
                      <a:extLst>
                        <a:ext uri="{9D8B030D-6E8A-4147-A177-3AD203B41FA5}">
                          <a16:colId xmlns:a16="http://schemas.microsoft.com/office/drawing/2014/main" val="1301500451"/>
                        </a:ext>
                      </a:extLst>
                    </a:gridCol>
                  </a:tblGrid>
                  <a:tr h="370840">
                    <a:tc>
                      <a:txBody>
                        <a:bodyPr/>
                        <a:lstStyle/>
                        <a:p>
                          <a:pPr algn="ctr"/>
                          <a:r>
                            <a:rPr lang="en-US" altLang="zh-CN" dirty="0"/>
                            <a:t>Preprocessing Data</a:t>
                          </a:r>
                          <a:endParaRPr lang="zh-CN" altLang="en-US" dirty="0"/>
                        </a:p>
                      </a:txBody>
                      <a:tcPr/>
                    </a:tc>
                    <a:tc>
                      <a:txBody>
                        <a:bodyPr/>
                        <a:lstStyle/>
                        <a:p>
                          <a:pPr algn="ctr"/>
                          <a:r>
                            <a:rPr lang="en-US" altLang="zh-CN" dirty="0"/>
                            <a:t>Online Communication</a:t>
                          </a:r>
                          <a:endParaRPr lang="zh-CN" altLang="en-US" dirty="0"/>
                        </a:p>
                      </a:txBody>
                      <a:tcPr/>
                    </a:tc>
                    <a:extLst>
                      <a:ext uri="{0D108BD9-81ED-4DB2-BD59-A6C34878D82A}">
                        <a16:rowId xmlns:a16="http://schemas.microsoft.com/office/drawing/2014/main" val="3475224301"/>
                      </a:ext>
                    </a:extLst>
                  </a:tr>
                  <a:tr h="370840">
                    <a:tc>
                      <a:txBody>
                        <a:bodyPr/>
                        <a:lstStyle/>
                        <a:p>
                          <a:pP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d>
                                  <m:dPr>
                                    <m:begChr m:val="|"/>
                                    <m:endChr m:val="|"/>
                                    <m:ctrlPr>
                                      <a:rPr lang="en-US" altLang="zh-CN" b="0" i="1" smtClean="0">
                                        <a:solidFill>
                                          <a:srgbClr val="FF0000"/>
                                        </a:solidFill>
                                        <a:latin typeface="Cambria Math" panose="02040503050406030204" pitchFamily="18" charset="0"/>
                                      </a:rPr>
                                    </m:ctrlPr>
                                  </m:dPr>
                                  <m:e>
                                    <m:r>
                                      <m:rPr>
                                        <m:sty m:val="p"/>
                                      </m:rPr>
                                      <a:rPr lang="en-US" altLang="zh-CN" b="0" i="0" smtClean="0">
                                        <a:solidFill>
                                          <a:srgbClr val="FF0000"/>
                                        </a:solidFill>
                                        <a:latin typeface="Cambria Math" panose="02040503050406030204" pitchFamily="18" charset="0"/>
                                      </a:rPr>
                                      <m:t>C</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𝑛</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d>
                                  <m:dPr>
                                    <m:begChr m:val="|"/>
                                    <m:endChr m:val="|"/>
                                    <m:ctrlPr>
                                      <a:rPr lang="en-US" altLang="zh-CN" b="0" i="1" smtClean="0">
                                        <a:solidFill>
                                          <a:srgbClr val="FF0000"/>
                                        </a:solidFill>
                                        <a:latin typeface="Cambria Math" panose="02040503050406030204" pitchFamily="18" charset="0"/>
                                      </a:rPr>
                                    </m:ctrlPr>
                                  </m:dPr>
                                  <m:e>
                                    <m:r>
                                      <m:rPr>
                                        <m:sty m:val="p"/>
                                      </m:rPr>
                                      <a:rPr lang="en-US" altLang="zh-CN" b="0" i="0" smtClean="0">
                                        <a:solidFill>
                                          <a:srgbClr val="FF0000"/>
                                        </a:solidFill>
                                        <a:latin typeface="Cambria Math" panose="02040503050406030204" pitchFamily="18" charset="0"/>
                                      </a:rPr>
                                      <m:t>C</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𝑛</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a:txBody>
                      <a:tcPr/>
                    </a:tc>
                    <a:extLst>
                      <a:ext uri="{0D108BD9-81ED-4DB2-BD59-A6C34878D82A}">
                        <a16:rowId xmlns:a16="http://schemas.microsoft.com/office/drawing/2014/main" val="3468722555"/>
                      </a:ext>
                    </a:extLst>
                  </a:tr>
                </a:tbl>
              </a:graphicData>
            </a:graphic>
          </p:graphicFrame>
        </mc:Choice>
        <mc:Fallback xmlns="">
          <p:graphicFrame>
            <p:nvGraphicFramePr>
              <p:cNvPr id="10" name="表格 11">
                <a:extLst>
                  <a:ext uri="{FF2B5EF4-FFF2-40B4-BE49-F238E27FC236}">
                    <a16:creationId xmlns:a16="http://schemas.microsoft.com/office/drawing/2014/main" id="{6BDD7201-EEFD-DD4A-8BA1-C6CDE7FCD8D6}"/>
                  </a:ext>
                </a:extLst>
              </p:cNvPr>
              <p:cNvGraphicFramePr>
                <a:graphicFrameLocks noGrp="1"/>
              </p:cNvGraphicFramePr>
              <p:nvPr>
                <p:extLst>
                  <p:ext uri="{D42A27DB-BD31-4B8C-83A1-F6EECF244321}">
                    <p14:modId xmlns:p14="http://schemas.microsoft.com/office/powerpoint/2010/main" val="1438674464"/>
                  </p:ext>
                </p:extLst>
              </p:nvPr>
            </p:nvGraphicFramePr>
            <p:xfrm>
              <a:off x="1047292" y="5280950"/>
              <a:ext cx="5641158" cy="741680"/>
            </p:xfrm>
            <a:graphic>
              <a:graphicData uri="http://schemas.openxmlformats.org/drawingml/2006/table">
                <a:tbl>
                  <a:tblPr firstRow="1" bandRow="1">
                    <a:tableStyleId>{5C22544A-7EE6-4342-B048-85BDC9FD1C3A}</a:tableStyleId>
                  </a:tblPr>
                  <a:tblGrid>
                    <a:gridCol w="2820579">
                      <a:extLst>
                        <a:ext uri="{9D8B030D-6E8A-4147-A177-3AD203B41FA5}">
                          <a16:colId xmlns:a16="http://schemas.microsoft.com/office/drawing/2014/main" val="2868001298"/>
                        </a:ext>
                      </a:extLst>
                    </a:gridCol>
                    <a:gridCol w="2820579">
                      <a:extLst>
                        <a:ext uri="{9D8B030D-6E8A-4147-A177-3AD203B41FA5}">
                          <a16:colId xmlns:a16="http://schemas.microsoft.com/office/drawing/2014/main" val="1301500451"/>
                        </a:ext>
                      </a:extLst>
                    </a:gridCol>
                  </a:tblGrid>
                  <a:tr h="370840">
                    <a:tc>
                      <a:txBody>
                        <a:bodyPr/>
                        <a:lstStyle/>
                        <a:p>
                          <a:pPr algn="ctr"/>
                          <a:r>
                            <a:rPr lang="en-US" altLang="zh-CN" dirty="0"/>
                            <a:t>Preprocessing Data</a:t>
                          </a:r>
                          <a:endParaRPr lang="zh-CN" altLang="en-US" dirty="0"/>
                        </a:p>
                      </a:txBody>
                      <a:tcPr/>
                    </a:tc>
                    <a:tc>
                      <a:txBody>
                        <a:bodyPr/>
                        <a:lstStyle/>
                        <a:p>
                          <a:pPr algn="ctr"/>
                          <a:r>
                            <a:rPr lang="en-US" altLang="zh-CN" dirty="0"/>
                            <a:t>Online Communication</a:t>
                          </a:r>
                          <a:endParaRPr lang="zh-CN" altLang="en-US" dirty="0"/>
                        </a:p>
                      </a:txBody>
                      <a:tcPr/>
                    </a:tc>
                    <a:extLst>
                      <a:ext uri="{0D108BD9-81ED-4DB2-BD59-A6C34878D82A}">
                        <a16:rowId xmlns:a16="http://schemas.microsoft.com/office/drawing/2014/main" val="3475224301"/>
                      </a:ext>
                    </a:extLst>
                  </a:tr>
                  <a:tr h="370840">
                    <a:tc>
                      <a:txBody>
                        <a:bodyPr/>
                        <a:lstStyle/>
                        <a:p>
                          <a:endParaRPr lang="zh-CN"/>
                        </a:p>
                      </a:txBody>
                      <a:tcPr>
                        <a:blipFill>
                          <a:blip r:embed="rId12"/>
                          <a:stretch>
                            <a:fillRect l="-448" t="-106667" r="-100448" b="-16667"/>
                          </a:stretch>
                        </a:blipFill>
                      </a:tcPr>
                    </a:tc>
                    <a:tc>
                      <a:txBody>
                        <a:bodyPr/>
                        <a:lstStyle/>
                        <a:p>
                          <a:endParaRPr lang="zh-CN"/>
                        </a:p>
                      </a:txBody>
                      <a:tcPr>
                        <a:blipFill>
                          <a:blip r:embed="rId12"/>
                          <a:stretch>
                            <a:fillRect l="-100901" t="-106667" r="-901" b="-16667"/>
                          </a:stretch>
                        </a:blipFill>
                      </a:tcPr>
                    </a:tc>
                    <a:extLst>
                      <a:ext uri="{0D108BD9-81ED-4DB2-BD59-A6C34878D82A}">
                        <a16:rowId xmlns:a16="http://schemas.microsoft.com/office/drawing/2014/main" val="3468722555"/>
                      </a:ext>
                    </a:extLst>
                  </a:tr>
                </a:tbl>
              </a:graphicData>
            </a:graphic>
          </p:graphicFrame>
        </mc:Fallback>
      </mc:AlternateContent>
      <p:sp>
        <p:nvSpPr>
          <p:cNvPr id="22" name="菱形 21">
            <a:extLst>
              <a:ext uri="{FF2B5EF4-FFF2-40B4-BE49-F238E27FC236}">
                <a16:creationId xmlns:a16="http://schemas.microsoft.com/office/drawing/2014/main" id="{9528C8D7-1E1F-2156-3E2B-2E4F7A4B9BAE}"/>
              </a:ext>
            </a:extLst>
          </p:cNvPr>
          <p:cNvSpPr/>
          <p:nvPr/>
        </p:nvSpPr>
        <p:spPr>
          <a:xfrm>
            <a:off x="8049829" y="3220817"/>
            <a:ext cx="3801343" cy="165132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Preprocessing</a:t>
            </a:r>
            <a:endParaRPr kumimoji="1" lang="zh-CN" altLang="en-US" sz="2400" dirty="0"/>
          </a:p>
        </p:txBody>
      </p:sp>
    </p:spTree>
    <p:extLst>
      <p:ext uri="{BB962C8B-B14F-4D97-AF65-F5344CB8AC3E}">
        <p14:creationId xmlns:p14="http://schemas.microsoft.com/office/powerpoint/2010/main" val="238062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40EE9-A94A-C343-A21D-671BA7A21C2B}"/>
              </a:ext>
            </a:extLst>
          </p:cNvPr>
          <p:cNvSpPr>
            <a:spLocks noGrp="1"/>
          </p:cNvSpPr>
          <p:nvPr>
            <p:ph type="title"/>
          </p:nvPr>
        </p:nvSpPr>
        <p:spPr>
          <a:xfrm>
            <a:off x="838200" y="365125"/>
            <a:ext cx="10515600" cy="1325563"/>
          </a:xfrm>
        </p:spPr>
        <p:txBody>
          <a:bodyPr/>
          <a:lstStyle/>
          <a:p>
            <a:r>
              <a:rPr kumimoji="1" lang="en-US" altLang="zh-CN" dirty="0">
                <a:ln w="19050">
                  <a:solidFill>
                    <a:schemeClr val="accent1"/>
                  </a:solidFill>
                </a:ln>
                <a:solidFill>
                  <a:schemeClr val="accent1">
                    <a:lumMod val="75000"/>
                  </a:schemeClr>
                </a:solidFill>
              </a:rPr>
              <a:t>IT MPC with Dishonest Majority</a:t>
            </a:r>
            <a:endParaRPr kumimoji="1" lang="zh-CN" altLang="en-US" dirty="0">
              <a:ln w="19050">
                <a:solidFill>
                  <a:schemeClr val="accent1"/>
                </a:solidFill>
              </a:ln>
              <a:solidFill>
                <a:schemeClr val="accent1">
                  <a:lumMod val="75000"/>
                </a:schemeClr>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50A343A-C39A-D844-8D4D-3A27A9BAD907}"/>
                  </a:ext>
                </a:extLst>
              </p:cNvPr>
              <p:cNvGraphicFramePr>
                <a:graphicFrameLocks noGrp="1"/>
              </p:cNvGraphicFramePr>
              <p:nvPr>
                <p:extLst>
                  <p:ext uri="{D42A27DB-BD31-4B8C-83A1-F6EECF244321}">
                    <p14:modId xmlns:p14="http://schemas.microsoft.com/office/powerpoint/2010/main" val="1507360680"/>
                  </p:ext>
                </p:extLst>
              </p:nvPr>
            </p:nvGraphicFramePr>
            <p:xfrm>
              <a:off x="1589024" y="1690688"/>
              <a:ext cx="9013952" cy="2046617"/>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671861">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Honest</a:t>
                          </a:r>
                          <a:r>
                            <a:rPr lang="zh-CN" altLang="en-US" dirty="0">
                              <a:solidFill>
                                <a:schemeClr val="tx1"/>
                              </a:solidFill>
                            </a:rPr>
                            <a:t> </a:t>
                          </a:r>
                          <a:r>
                            <a:rPr lang="en-US" altLang="zh-CN" dirty="0">
                              <a:solidFill>
                                <a:schemeClr val="tx1"/>
                              </a:solidFill>
                            </a:rPr>
                            <a:t>Majority</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−1</m:t>
                                    </m:r>
                                  </m:e>
                                </m:d>
                                <m:r>
                                  <a:rPr lang="en-US" altLang="zh-CN" b="0" i="1" smtClean="0">
                                    <a:solidFill>
                                      <a:schemeClr val="tx1"/>
                                    </a:solidFill>
                                    <a:latin typeface="Cambria Math" panose="02040503050406030204" pitchFamily="18" charset="0"/>
                                  </a:rPr>
                                  <m:t>/2</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Sub-optimal</a:t>
                          </a:r>
                          <a:r>
                            <a:rPr lang="zh-CN" altLang="en-US" dirty="0">
                              <a:solidFill>
                                <a:schemeClr val="tx1"/>
                              </a:solidFill>
                            </a:rPr>
                            <a:t> </a:t>
                          </a:r>
                          <a:r>
                            <a:rPr lang="en-US" altLang="zh-CN" dirty="0">
                              <a:solidFill>
                                <a:schemeClr val="tx1"/>
                              </a:solidFill>
                            </a:rPr>
                            <a:t>Threshold</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f>
                                      <m:fPr>
                                        <m:ctrlPr>
                                          <a:rPr lang="en-US" altLang="zh-CN" b="0"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1</m:t>
                                        </m:r>
                                      </m:num>
                                      <m:den>
                                        <m:r>
                                          <a:rPr lang="en-US" altLang="zh-CN" b="0" i="1" smtClean="0">
                                            <a:solidFill>
                                              <a:schemeClr val="tx1"/>
                                            </a:solidFill>
                                            <a:latin typeface="Cambria Math" panose="02040503050406030204" pitchFamily="18" charset="0"/>
                                          </a:rPr>
                                          <m:t>2</m:t>
                                        </m:r>
                                      </m:den>
                                    </m:f>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𝜖</m:t>
                                    </m:r>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i="1" dirty="0">
                              <a:solidFill>
                                <a:schemeClr val="tx1"/>
                              </a:solidFill>
                            </a:rPr>
                            <a:t>Communication</a:t>
                          </a:r>
                          <a:r>
                            <a:rPr lang="zh-CN" altLang="en-US" i="1" dirty="0">
                              <a:solidFill>
                                <a:schemeClr val="tx1"/>
                              </a:solidFill>
                            </a:rPr>
                            <a:t> </a:t>
                          </a:r>
                          <a:r>
                            <a:rPr lang="en-US" altLang="zh-CN" i="1" dirty="0">
                              <a:solidFill>
                                <a:schemeClr val="tx1"/>
                              </a:solidFill>
                            </a:rPr>
                            <a:t>Complexity</a:t>
                          </a:r>
                          <a:endParaRPr lang="en-US"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i="0" dirty="0">
                              <a:solidFill>
                                <a:schemeClr val="tx1"/>
                              </a:solidFill>
                              <a:latin typeface="Arial" panose="020B0604020202020204" pitchFamily="34" charset="0"/>
                              <a:cs typeface="Arial" panose="020B0604020202020204" pitchFamily="34" charset="0"/>
                            </a:rPr>
                            <a:t>[</a:t>
                          </a:r>
                          <a:r>
                            <a:rPr lang="en-US" altLang="zh-CN" b="0" i="0" dirty="0">
                              <a:solidFill>
                                <a:srgbClr val="0070C0"/>
                              </a:solidFill>
                              <a:latin typeface="Arial" panose="020B0604020202020204" pitchFamily="34" charset="0"/>
                              <a:cs typeface="Arial" panose="020B0604020202020204" pitchFamily="34" charset="0"/>
                            </a:rPr>
                            <a:t>GIP+14, …</a:t>
                          </a:r>
                          <a:r>
                            <a:rPr lang="en-US" altLang="zh-CN" b="0" i="0" dirty="0">
                              <a:solidFill>
                                <a:schemeClr val="tx1"/>
                              </a:solidFill>
                              <a:latin typeface="Arial" panose="020B0604020202020204" pitchFamily="34" charset="0"/>
                              <a:cs typeface="Arial" panose="020B0604020202020204" pitchFamily="34" charset="0"/>
                            </a:rPr>
                            <a:t>]</a:t>
                          </a:r>
                        </a:p>
                        <a:p>
                          <a:pPr algn="ctr"/>
                          <a:endParaRPr lang="en-US" altLang="zh-CN" b="0" i="0"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d>
                                  <m:dPr>
                                    <m:begChr m:val="|"/>
                                    <m:endChr m:val="|"/>
                                    <m:ctrlPr>
                                      <a:rPr lang="en-US" altLang="zh-CN" b="0" i="1" smtClean="0">
                                        <a:solidFill>
                                          <a:srgbClr val="FF0000"/>
                                        </a:solidFill>
                                        <a:latin typeface="Cambria Math" panose="02040503050406030204" pitchFamily="18" charset="0"/>
                                      </a:rPr>
                                    </m:ctrlPr>
                                  </m:dPr>
                                  <m:e>
                                    <m:r>
                                      <m:rPr>
                                        <m:sty m:val="p"/>
                                      </m:rPr>
                                      <a:rPr lang="en-US" altLang="zh-CN" b="0" i="0" smtClean="0">
                                        <a:solidFill>
                                          <a:srgbClr val="FF0000"/>
                                        </a:solidFill>
                                        <a:latin typeface="Cambria Math" panose="02040503050406030204" pitchFamily="18" charset="0"/>
                                      </a:rPr>
                                      <m:t>C</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𝑛</m:t>
                                </m:r>
                                <m:r>
                                  <a:rPr lang="en-US" altLang="zh-CN" b="0" i="1" smtClean="0">
                                    <a:solidFill>
                                      <a:srgbClr val="FF0000"/>
                                    </a:solidFill>
                                    <a:latin typeface="Cambria Math" panose="02040503050406030204" pitchFamily="18" charset="0"/>
                                  </a:rPr>
                                  <m:t>)</m:t>
                                </m:r>
                              </m:oMath>
                            </m:oMathPara>
                          </a14:m>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i="0" dirty="0">
                              <a:solidFill>
                                <a:schemeClr val="tx1"/>
                              </a:solidFill>
                              <a:latin typeface="Arial" panose="020B0604020202020204" pitchFamily="34" charset="0"/>
                              <a:cs typeface="Arial" panose="020B0604020202020204" pitchFamily="34" charset="0"/>
                            </a:rPr>
                            <a:t>[</a:t>
                          </a:r>
                          <a:r>
                            <a:rPr lang="en-US" altLang="zh-CN" b="0" i="0" dirty="0">
                              <a:solidFill>
                                <a:srgbClr val="0070C0"/>
                              </a:solidFill>
                              <a:latin typeface="Arial" panose="020B0604020202020204" pitchFamily="34" charset="0"/>
                              <a:cs typeface="Arial" panose="020B0604020202020204" pitchFamily="34" charset="0"/>
                            </a:rPr>
                            <a:t>GP</a:t>
                          </a:r>
                          <a:r>
                            <a:rPr lang="en-US" altLang="zh-CN" b="0" i="0" dirty="0">
                              <a:solidFill>
                                <a:srgbClr val="FF0000"/>
                              </a:solidFill>
                              <a:latin typeface="Arial" panose="020B0604020202020204" pitchFamily="34" charset="0"/>
                              <a:cs typeface="Arial" panose="020B0604020202020204" pitchFamily="34" charset="0"/>
                            </a:rPr>
                            <a:t>S</a:t>
                          </a:r>
                          <a:r>
                            <a:rPr lang="en-US" altLang="zh-CN" b="0" i="0" dirty="0">
                              <a:solidFill>
                                <a:srgbClr val="0070C0"/>
                              </a:solidFill>
                              <a:latin typeface="Arial" panose="020B0604020202020204" pitchFamily="34" charset="0"/>
                              <a:cs typeface="Arial" panose="020B0604020202020204" pitchFamily="34" charset="0"/>
                            </a:rPr>
                            <a:t>21</a:t>
                          </a:r>
                          <a:r>
                            <a:rPr lang="en-US" altLang="zh-CN" b="0" i="0" dirty="0">
                              <a:solidFill>
                                <a:schemeClr val="tx1"/>
                              </a:solidFill>
                              <a:latin typeface="Arial" panose="020B0604020202020204" pitchFamily="34" charset="0"/>
                              <a:cs typeface="Arial" panose="020B0604020202020204" pitchFamily="34" charset="0"/>
                            </a:rPr>
                            <a:t>]</a:t>
                          </a:r>
                        </a:p>
                        <a:p>
                          <a:pPr algn="ctr"/>
                          <a:endParaRPr lang="en-US" altLang="zh-CN" b="0" i="0"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r>
                                  <a:rPr lang="en-US" altLang="zh-CN" b="0" i="0"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C</m:t>
                                </m:r>
                                <m:r>
                                  <a:rPr lang="en-US" altLang="zh-CN" b="0" i="0"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m:t>
                                </m:r>
                              </m:oMath>
                            </m:oMathPara>
                          </a14:m>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070904"/>
                      </a:ext>
                    </a:extLst>
                  </a:tr>
                </a:tbl>
              </a:graphicData>
            </a:graphic>
          </p:graphicFrame>
        </mc:Choice>
        <mc:Fallback xmlns="">
          <p:graphicFrame>
            <p:nvGraphicFramePr>
              <p:cNvPr id="5" name="Table 4">
                <a:extLst>
                  <a:ext uri="{FF2B5EF4-FFF2-40B4-BE49-F238E27FC236}">
                    <a16:creationId xmlns:a16="http://schemas.microsoft.com/office/drawing/2014/main" id="{150A343A-C39A-D844-8D4D-3A27A9BAD907}"/>
                  </a:ext>
                </a:extLst>
              </p:cNvPr>
              <p:cNvGraphicFramePr>
                <a:graphicFrameLocks noGrp="1"/>
              </p:cNvGraphicFramePr>
              <p:nvPr>
                <p:extLst>
                  <p:ext uri="{D42A27DB-BD31-4B8C-83A1-F6EECF244321}">
                    <p14:modId xmlns:p14="http://schemas.microsoft.com/office/powerpoint/2010/main" val="1507360680"/>
                  </p:ext>
                </p:extLst>
              </p:nvPr>
            </p:nvGraphicFramePr>
            <p:xfrm>
              <a:off x="1589024" y="1690688"/>
              <a:ext cx="9013952" cy="2046617"/>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886968">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0588" t="-2857" r="-178431" b="-131429"/>
                          </a:stretch>
                        </a:blipFill>
                      </a:tcPr>
                    </a:tc>
                    <a:tc>
                      <a:txBody>
                        <a:bodyPr/>
                        <a:lstStyle/>
                        <a:p>
                          <a:pPr algn="ctr"/>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17411" t="-2857" r="-446" b="-131429"/>
                          </a:stretch>
                        </a:blip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i="1" dirty="0">
                              <a:solidFill>
                                <a:schemeClr val="tx1"/>
                              </a:solidFill>
                            </a:rPr>
                            <a:t>Communication</a:t>
                          </a:r>
                          <a:r>
                            <a:rPr lang="zh-CN" altLang="en-US" i="1" dirty="0">
                              <a:solidFill>
                                <a:schemeClr val="tx1"/>
                              </a:solidFill>
                            </a:rPr>
                            <a:t> </a:t>
                          </a:r>
                          <a:r>
                            <a:rPr lang="en-US" altLang="zh-CN" i="1" dirty="0">
                              <a:solidFill>
                                <a:schemeClr val="tx1"/>
                              </a:solidFill>
                            </a:rPr>
                            <a:t>Complexity</a:t>
                          </a:r>
                          <a:endParaRPr lang="en-US"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0588" t="-78261" r="-178431"/>
                          </a:stretch>
                        </a:blip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17411" t="-78261" r="-446"/>
                          </a:stretch>
                        </a:blipFill>
                      </a:tcPr>
                    </a:tc>
                    <a:extLst>
                      <a:ext uri="{0D108BD9-81ED-4DB2-BD59-A6C34878D82A}">
                        <a16:rowId xmlns:a16="http://schemas.microsoft.com/office/drawing/2014/main" val="29810709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1" name="Table 30">
                <a:extLst>
                  <a:ext uri="{FF2B5EF4-FFF2-40B4-BE49-F238E27FC236}">
                    <a16:creationId xmlns:a16="http://schemas.microsoft.com/office/drawing/2014/main" id="{3A156380-7198-A94D-B8B9-2837984E687D}"/>
                  </a:ext>
                </a:extLst>
              </p:cNvPr>
              <p:cNvGraphicFramePr>
                <a:graphicFrameLocks noGrp="1"/>
              </p:cNvGraphicFramePr>
              <p:nvPr>
                <p:extLst>
                  <p:ext uri="{D42A27DB-BD31-4B8C-83A1-F6EECF244321}">
                    <p14:modId xmlns:p14="http://schemas.microsoft.com/office/powerpoint/2010/main" val="2773384614"/>
                  </p:ext>
                </p:extLst>
              </p:nvPr>
            </p:nvGraphicFramePr>
            <p:xfrm>
              <a:off x="1589024" y="4494718"/>
              <a:ext cx="9013952" cy="1831510"/>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671861">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Dishonest</a:t>
                          </a:r>
                          <a:r>
                            <a:rPr lang="zh-CN" altLang="en-US" dirty="0">
                              <a:solidFill>
                                <a:schemeClr val="tx1"/>
                              </a:solidFill>
                            </a:rPr>
                            <a:t> </a:t>
                          </a:r>
                          <a:r>
                            <a:rPr lang="en-US" altLang="zh-CN" dirty="0">
                              <a:solidFill>
                                <a:schemeClr val="tx1"/>
                              </a:solidFill>
                            </a:rPr>
                            <a:t>Majority</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r>
                                  <a:rPr lang="en-US" altLang="zh-CN" b="0" i="1" smtClean="0">
                                    <a:solidFill>
                                      <a:schemeClr val="tx1"/>
                                    </a:solidFill>
                                    <a:latin typeface="Cambria Math" panose="02040503050406030204" pitchFamily="18" charset="0"/>
                                  </a:rPr>
                                  <m:t>−1</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Sub-optimal</a:t>
                          </a:r>
                          <a:r>
                            <a:rPr lang="zh-CN" altLang="en-US" dirty="0">
                              <a:solidFill>
                                <a:schemeClr val="tx1"/>
                              </a:solidFill>
                            </a:rPr>
                            <a:t> </a:t>
                          </a:r>
                          <a:r>
                            <a:rPr lang="en-US" altLang="zh-CN" dirty="0">
                              <a:solidFill>
                                <a:schemeClr val="tx1"/>
                              </a:solidFill>
                            </a:rPr>
                            <a:t>Threshold</a:t>
                          </a:r>
                        </a:p>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𝑡</m:t>
                                </m:r>
                                <m:r>
                                  <a:rPr lang="en-US" altLang="zh-CN" b="0" i="1" smtClean="0">
                                    <a:solidFill>
                                      <a:schemeClr val="tx1"/>
                                    </a:solidFill>
                                    <a:latin typeface="Cambria Math" panose="02040503050406030204" pitchFamily="18" charset="0"/>
                                  </a:rPr>
                                  <m:t>=</m:t>
                                </m:r>
                                <m:d>
                                  <m:dPr>
                                    <m:ctrlPr>
                                      <a:rPr lang="en-US" altLang="zh-CN" b="0"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1−</m:t>
                                    </m:r>
                                    <m:r>
                                      <a:rPr lang="en-US" altLang="zh-CN" b="0" i="1" smtClean="0">
                                        <a:solidFill>
                                          <a:schemeClr val="tx1"/>
                                        </a:solidFill>
                                        <a:latin typeface="Cambria Math" panose="02040503050406030204" pitchFamily="18" charset="0"/>
                                      </a:rPr>
                                      <m:t>𝜖</m:t>
                                    </m:r>
                                  </m:e>
                                </m:d>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𝑛</m:t>
                                </m:r>
                              </m:oMath>
                            </m:oMathPara>
                          </a14:m>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b="0" i="1" dirty="0">
                              <a:solidFill>
                                <a:schemeClr val="tx1"/>
                              </a:solidFill>
                            </a:rPr>
                            <a:t>Pre Data</a:t>
                          </a:r>
                        </a:p>
                        <a:p>
                          <a:pPr algn="ctr">
                            <a:lnSpc>
                              <a:spcPct val="120000"/>
                            </a:lnSpc>
                          </a:pPr>
                          <a:r>
                            <a:rPr lang="en-US" altLang="zh-CN" b="0" i="1" dirty="0">
                              <a:solidFill>
                                <a:schemeClr val="tx1"/>
                              </a:solidFill>
                            </a:rPr>
                            <a:t>&amp;</a:t>
                          </a:r>
                          <a:r>
                            <a:rPr lang="zh-CN" altLang="en-US" b="0" i="1" dirty="0">
                              <a:solidFill>
                                <a:schemeClr val="tx1"/>
                              </a:solidFill>
                            </a:rPr>
                            <a:t> </a:t>
                          </a:r>
                          <a:endParaRPr lang="en-US" altLang="zh-CN" b="0" i="1" dirty="0">
                            <a:solidFill>
                              <a:schemeClr val="tx1"/>
                            </a:solidFill>
                          </a:endParaRPr>
                        </a:p>
                        <a:p>
                          <a:pPr algn="ctr">
                            <a:lnSpc>
                              <a:spcPct val="120000"/>
                            </a:lnSpc>
                          </a:pPr>
                          <a:r>
                            <a:rPr lang="en-US" altLang="zh-CN" b="0" i="1" dirty="0">
                              <a:solidFill>
                                <a:schemeClr val="tx1"/>
                              </a:solidFill>
                            </a:rPr>
                            <a:t>C.C.</a:t>
                          </a:r>
                          <a:endParaRPr lang="en-US"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SPDZ</a:t>
                          </a:r>
                          <a:r>
                            <a:rPr lang="zh-CN" altLang="en-US" dirty="0">
                              <a:solidFill>
                                <a:schemeClr val="tx1"/>
                              </a:solidFill>
                            </a:rPr>
                            <a:t> </a:t>
                          </a:r>
                          <a:r>
                            <a:rPr lang="en-US" altLang="zh-CN" dirty="0">
                              <a:solidFill>
                                <a:schemeClr val="tx1"/>
                              </a:solidFill>
                            </a:rPr>
                            <a:t>[</a:t>
                          </a:r>
                          <a:r>
                            <a:rPr lang="en-US" altLang="zh-CN" dirty="0">
                              <a:solidFill>
                                <a:srgbClr val="0070C0"/>
                              </a:solidFill>
                            </a:rPr>
                            <a:t>DPSZ12</a:t>
                          </a:r>
                          <a:r>
                            <a:rPr lang="en-US" altLang="zh-CN" dirty="0">
                              <a:solidFill>
                                <a:schemeClr val="tx1"/>
                              </a:solidFill>
                            </a:rPr>
                            <a:t>]</a:t>
                          </a:r>
                        </a:p>
                        <a:p>
                          <a:pPr algn="ctr"/>
                          <a:endParaRPr lang="en-US" altLang="zh-CN"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d>
                                  <m:dPr>
                                    <m:begChr m:val="|"/>
                                    <m:endChr m:val="|"/>
                                    <m:ctrlPr>
                                      <a:rPr lang="en-US" altLang="zh-CN" b="0" i="1" smtClean="0">
                                        <a:solidFill>
                                          <a:srgbClr val="FF0000"/>
                                        </a:solidFill>
                                        <a:latin typeface="Cambria Math" panose="02040503050406030204" pitchFamily="18" charset="0"/>
                                      </a:rPr>
                                    </m:ctrlPr>
                                  </m:dPr>
                                  <m:e>
                                    <m:r>
                                      <m:rPr>
                                        <m:sty m:val="p"/>
                                      </m:rPr>
                                      <a:rPr lang="en-US" altLang="zh-CN" b="0" i="0" smtClean="0">
                                        <a:solidFill>
                                          <a:srgbClr val="FF0000"/>
                                        </a:solidFill>
                                        <a:latin typeface="Cambria Math" panose="02040503050406030204" pitchFamily="18" charset="0"/>
                                      </a:rPr>
                                      <m:t>C</m:t>
                                    </m:r>
                                  </m:e>
                                </m:d>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𝑛</m:t>
                                </m:r>
                                <m:r>
                                  <a:rPr lang="en-US" altLang="zh-CN" b="0" i="1" smtClean="0">
                                    <a:solidFill>
                                      <a:srgbClr val="FF0000"/>
                                    </a:solidFill>
                                    <a:latin typeface="Cambria Math" panose="02040503050406030204" pitchFamily="18" charset="0"/>
                                  </a:rPr>
                                  <m:t>)</m:t>
                                </m:r>
                              </m:oMath>
                            </m:oMathPara>
                          </a14:m>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Central</a:t>
                          </a:r>
                          <a:r>
                            <a:rPr lang="zh-CN" altLang="en-US" dirty="0">
                              <a:solidFill>
                                <a:schemeClr val="tx1"/>
                              </a:solidFill>
                            </a:rPr>
                            <a:t> </a:t>
                          </a:r>
                          <a:r>
                            <a:rPr lang="en-US" altLang="zh-CN" dirty="0">
                              <a:solidFill>
                                <a:schemeClr val="tx1"/>
                              </a:solidFill>
                            </a:rPr>
                            <a:t>Question</a:t>
                          </a:r>
                        </a:p>
                        <a:p>
                          <a:pPr algn="ctr"/>
                          <a:endParaRPr lang="en-US" dirty="0">
                            <a:solidFill>
                              <a:schemeClr val="tx1"/>
                            </a:solidFill>
                          </a:endParaRPr>
                        </a:p>
                        <a:p>
                          <a:pPr algn="ctr"/>
                          <a:r>
                            <a:rPr lang="en-US" altLang="zh-CN" dirty="0">
                              <a:solidFill>
                                <a:srgbClr val="FF0000"/>
                              </a:solidFill>
                            </a:rPr>
                            <a:t>Is</a:t>
                          </a:r>
                          <a:r>
                            <a:rPr lang="zh-CN" altLang="en-US" dirty="0">
                              <a:solidFill>
                                <a:srgbClr val="FF0000"/>
                              </a:solidFill>
                            </a:rPr>
                            <a:t> </a:t>
                          </a:r>
                          <a14:m>
                            <m:oMath xmlns:m="http://schemas.openxmlformats.org/officeDocument/2006/math">
                              <m:r>
                                <m:rPr>
                                  <m:sty m:val="p"/>
                                </m:rPr>
                                <a:rPr lang="en-US" altLang="zh-CN" b="0" i="0" smtClean="0">
                                  <a:solidFill>
                                    <a:srgbClr val="FF0000"/>
                                  </a:solidFill>
                                  <a:latin typeface="Cambria Math" panose="02040503050406030204" pitchFamily="18" charset="0"/>
                                </a:rPr>
                                <m:t>O</m:t>
                              </m:r>
                              <m:r>
                                <a:rPr lang="en-US" altLang="zh-CN" b="0" i="1" smtClean="0">
                                  <a:solidFill>
                                    <a:srgbClr val="FF0000"/>
                                  </a:solidFill>
                                  <a:latin typeface="Cambria Math" panose="02040503050406030204" pitchFamily="18" charset="0"/>
                                </a:rPr>
                                <m:t>(</m:t>
                              </m:r>
                              <m:r>
                                <a:rPr lang="en-US" altLang="zh-CN" b="0" i="0" smtClean="0">
                                  <a:solidFill>
                                    <a:srgbClr val="FF0000"/>
                                  </a:solidFill>
                                  <a:latin typeface="Cambria Math" panose="02040503050406030204" pitchFamily="18" charset="0"/>
                                </a:rPr>
                                <m:t>|</m:t>
                              </m:r>
                              <m:r>
                                <m:rPr>
                                  <m:sty m:val="p"/>
                                </m:rPr>
                                <a:rPr lang="en-US" altLang="zh-CN" b="0" i="0" smtClean="0">
                                  <a:solidFill>
                                    <a:srgbClr val="FF0000"/>
                                  </a:solidFill>
                                  <a:latin typeface="Cambria Math" panose="02040503050406030204" pitchFamily="18" charset="0"/>
                                </a:rPr>
                                <m:t>C</m:t>
                              </m:r>
                              <m:r>
                                <a:rPr lang="en-US" altLang="zh-CN" b="0" i="0"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m:t>
                              </m:r>
                            </m:oMath>
                          </a14:m>
                          <a:r>
                            <a:rPr lang="zh-CN" altLang="en-US" dirty="0">
                              <a:solidFill>
                                <a:srgbClr val="FF0000"/>
                              </a:solidFill>
                            </a:rPr>
                            <a:t> </a:t>
                          </a:r>
                          <a:r>
                            <a:rPr lang="en-US" altLang="zh-CN" dirty="0">
                              <a:solidFill>
                                <a:srgbClr val="FF0000"/>
                              </a:solidFill>
                            </a:rPr>
                            <a:t>possible?</a:t>
                          </a:r>
                          <a:endParaRPr lang="en-US" dirty="0">
                            <a:solidFill>
                              <a:srgbClr val="FF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981070904"/>
                      </a:ext>
                    </a:extLst>
                  </a:tr>
                </a:tbl>
              </a:graphicData>
            </a:graphic>
          </p:graphicFrame>
        </mc:Choice>
        <mc:Fallback xmlns="">
          <p:graphicFrame>
            <p:nvGraphicFramePr>
              <p:cNvPr id="31" name="Table 30">
                <a:extLst>
                  <a:ext uri="{FF2B5EF4-FFF2-40B4-BE49-F238E27FC236}">
                    <a16:creationId xmlns:a16="http://schemas.microsoft.com/office/drawing/2014/main" id="{3A156380-7198-A94D-B8B9-2837984E687D}"/>
                  </a:ext>
                </a:extLst>
              </p:cNvPr>
              <p:cNvGraphicFramePr>
                <a:graphicFrameLocks noGrp="1"/>
              </p:cNvGraphicFramePr>
              <p:nvPr>
                <p:extLst>
                  <p:ext uri="{D42A27DB-BD31-4B8C-83A1-F6EECF244321}">
                    <p14:modId xmlns:p14="http://schemas.microsoft.com/office/powerpoint/2010/main" val="2773384614"/>
                  </p:ext>
                </p:extLst>
              </p:nvPr>
            </p:nvGraphicFramePr>
            <p:xfrm>
              <a:off x="1589024" y="4494718"/>
              <a:ext cx="9013952" cy="1831510"/>
            </p:xfrm>
            <a:graphic>
              <a:graphicData uri="http://schemas.openxmlformats.org/drawingml/2006/table">
                <a:tbl>
                  <a:tblPr firstRow="1" bandRow="1">
                    <a:tableStyleId>{5C22544A-7EE6-4342-B048-85BDC9FD1C3A}</a:tableStyleId>
                  </a:tblPr>
                  <a:tblGrid>
                    <a:gridCol w="1817624">
                      <a:extLst>
                        <a:ext uri="{9D8B030D-6E8A-4147-A177-3AD203B41FA5}">
                          <a16:colId xmlns:a16="http://schemas.microsoft.com/office/drawing/2014/main" val="2585339729"/>
                        </a:ext>
                      </a:extLst>
                    </a:gridCol>
                    <a:gridCol w="2591816">
                      <a:extLst>
                        <a:ext uri="{9D8B030D-6E8A-4147-A177-3AD203B41FA5}">
                          <a16:colId xmlns:a16="http://schemas.microsoft.com/office/drawing/2014/main" val="1600330863"/>
                        </a:ext>
                      </a:extLst>
                    </a:gridCol>
                    <a:gridCol w="1755648">
                      <a:extLst>
                        <a:ext uri="{9D8B030D-6E8A-4147-A177-3AD203B41FA5}">
                          <a16:colId xmlns:a16="http://schemas.microsoft.com/office/drawing/2014/main" val="769467897"/>
                        </a:ext>
                      </a:extLst>
                    </a:gridCol>
                    <a:gridCol w="2848864">
                      <a:extLst>
                        <a:ext uri="{9D8B030D-6E8A-4147-A177-3AD203B41FA5}">
                          <a16:colId xmlns:a16="http://schemas.microsoft.com/office/drawing/2014/main" val="2443827367"/>
                        </a:ext>
                      </a:extLst>
                    </a:gridCol>
                  </a:tblGrid>
                  <a:tr h="671861">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0588" t="-3704" r="-178431" b="-175926"/>
                          </a:stretch>
                        </a:blipFill>
                      </a:tcPr>
                    </a:tc>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17411" t="-3704" r="-446" b="-175926"/>
                          </a:stretch>
                        </a:blipFill>
                      </a:tcPr>
                    </a:tc>
                    <a:extLst>
                      <a:ext uri="{0D108BD9-81ED-4DB2-BD59-A6C34878D82A}">
                        <a16:rowId xmlns:a16="http://schemas.microsoft.com/office/drawing/2014/main" val="1046240601"/>
                      </a:ext>
                    </a:extLst>
                  </a:tr>
                  <a:tr h="1159649">
                    <a:tc>
                      <a:txBody>
                        <a:bodyPr/>
                        <a:lstStyle/>
                        <a:p>
                          <a:pPr algn="ctr">
                            <a:lnSpc>
                              <a:spcPct val="120000"/>
                            </a:lnSpc>
                          </a:pPr>
                          <a:r>
                            <a:rPr lang="en-US" altLang="zh-CN" b="0" i="1" dirty="0">
                              <a:solidFill>
                                <a:schemeClr val="tx1"/>
                              </a:solidFill>
                            </a:rPr>
                            <a:t>Pre Data</a:t>
                          </a:r>
                        </a:p>
                        <a:p>
                          <a:pPr algn="ctr">
                            <a:lnSpc>
                              <a:spcPct val="120000"/>
                            </a:lnSpc>
                          </a:pPr>
                          <a:r>
                            <a:rPr lang="en-US" altLang="zh-CN" b="0" i="1" dirty="0">
                              <a:solidFill>
                                <a:schemeClr val="tx1"/>
                              </a:solidFill>
                            </a:rPr>
                            <a:t>&amp;</a:t>
                          </a:r>
                          <a:r>
                            <a:rPr lang="zh-CN" altLang="en-US" b="0" i="1" dirty="0">
                              <a:solidFill>
                                <a:schemeClr val="tx1"/>
                              </a:solidFill>
                            </a:rPr>
                            <a:t> </a:t>
                          </a:r>
                          <a:endParaRPr lang="en-US" altLang="zh-CN" b="0" i="1" dirty="0">
                            <a:solidFill>
                              <a:schemeClr val="tx1"/>
                            </a:solidFill>
                          </a:endParaRPr>
                        </a:p>
                        <a:p>
                          <a:pPr algn="ctr">
                            <a:lnSpc>
                              <a:spcPct val="120000"/>
                            </a:lnSpc>
                          </a:pPr>
                          <a:r>
                            <a:rPr lang="en-US" altLang="zh-CN" b="0" i="1" dirty="0">
                              <a:solidFill>
                                <a:schemeClr val="tx1"/>
                              </a:solidFill>
                            </a:rPr>
                            <a:t>C.C.</a:t>
                          </a:r>
                          <a:endParaRPr lang="en-US"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0588" t="-60870" r="-178431" b="-3261"/>
                          </a:stretch>
                        </a:blipFill>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17411" t="-60870" r="-446" b="-3261"/>
                          </a:stretch>
                        </a:blipFill>
                      </a:tcPr>
                    </a:tc>
                    <a:extLst>
                      <a:ext uri="{0D108BD9-81ED-4DB2-BD59-A6C34878D82A}">
                        <a16:rowId xmlns:a16="http://schemas.microsoft.com/office/drawing/2014/main" val="2981070904"/>
                      </a:ext>
                    </a:extLst>
                  </a:tr>
                </a:tbl>
              </a:graphicData>
            </a:graphic>
          </p:graphicFrame>
        </mc:Fallback>
      </mc:AlternateContent>
      <p:cxnSp>
        <p:nvCxnSpPr>
          <p:cNvPr id="7" name="Straight Connector 6">
            <a:extLst>
              <a:ext uri="{FF2B5EF4-FFF2-40B4-BE49-F238E27FC236}">
                <a16:creationId xmlns:a16="http://schemas.microsoft.com/office/drawing/2014/main" id="{1BF8B8F4-E507-E848-A09A-78B29E05450B}"/>
              </a:ext>
            </a:extLst>
          </p:cNvPr>
          <p:cNvCxnSpPr/>
          <p:nvPr/>
        </p:nvCxnSpPr>
        <p:spPr>
          <a:xfrm>
            <a:off x="399288" y="4050792"/>
            <a:ext cx="11393424"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Down Arrow 33">
            <a:extLst>
              <a:ext uri="{FF2B5EF4-FFF2-40B4-BE49-F238E27FC236}">
                <a16:creationId xmlns:a16="http://schemas.microsoft.com/office/drawing/2014/main" id="{64816E67-44E5-FD49-BA86-3191287F4123}"/>
              </a:ext>
            </a:extLst>
          </p:cNvPr>
          <p:cNvSpPr/>
          <p:nvPr/>
        </p:nvSpPr>
        <p:spPr>
          <a:xfrm rot="16200000">
            <a:off x="6630977" y="2587281"/>
            <a:ext cx="271171" cy="857938"/>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7D063ABC-B175-F04F-9014-19F01292821B}"/>
              </a:ext>
            </a:extLst>
          </p:cNvPr>
          <p:cNvSpPr/>
          <p:nvPr/>
        </p:nvSpPr>
        <p:spPr>
          <a:xfrm rot="16200000">
            <a:off x="6630978" y="5218556"/>
            <a:ext cx="271171" cy="857938"/>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lide Number Placeholder 3">
            <a:extLst>
              <a:ext uri="{FF2B5EF4-FFF2-40B4-BE49-F238E27FC236}">
                <a16:creationId xmlns:a16="http://schemas.microsoft.com/office/drawing/2014/main" id="{5456BBFF-585B-394A-9D23-F9E25948F928}"/>
              </a:ext>
            </a:extLst>
          </p:cNvPr>
          <p:cNvSpPr>
            <a:spLocks noGrp="1"/>
          </p:cNvSpPr>
          <p:nvPr>
            <p:ph type="sldNum" sz="quarter" idx="12"/>
          </p:nvPr>
        </p:nvSpPr>
        <p:spPr>
          <a:xfrm>
            <a:off x="8610600" y="6356350"/>
            <a:ext cx="2743200" cy="365125"/>
          </a:xfrm>
        </p:spPr>
        <p:txBody>
          <a:bodyPr/>
          <a:lstStyle/>
          <a:p>
            <a:fld id="{D9B9D454-0FF7-4944-B386-DFCC60EB3547}" type="slidenum">
              <a:rPr kumimoji="1" lang="zh-CN" altLang="en-US" smtClean="0"/>
              <a:t>9</a:t>
            </a:fld>
            <a:endParaRPr kumimoji="1" lang="zh-CN" altLang="en-US" dirty="0"/>
          </a:p>
        </p:txBody>
      </p:sp>
    </p:spTree>
    <p:extLst>
      <p:ext uri="{BB962C8B-B14F-4D97-AF65-F5344CB8AC3E}">
        <p14:creationId xmlns:p14="http://schemas.microsoft.com/office/powerpoint/2010/main" val="31696035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accent6"/>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258232</TotalTime>
  <Words>6907</Words>
  <Application>Microsoft Macintosh PowerPoint</Application>
  <PresentationFormat>宽屏</PresentationFormat>
  <Paragraphs>1292</Paragraphs>
  <Slides>64</Slides>
  <Notes>64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64</vt:i4>
      </vt:variant>
    </vt:vector>
  </HeadingPairs>
  <TitlesOfParts>
    <vt:vector size="70" baseType="lpstr">
      <vt:lpstr>等线</vt:lpstr>
      <vt:lpstr>系统字体常规体</vt:lpstr>
      <vt:lpstr>Arial</vt:lpstr>
      <vt:lpstr>Cambria Math</vt:lpstr>
      <vt:lpstr>Times</vt:lpstr>
      <vt:lpstr>Office 主题​​</vt:lpstr>
      <vt:lpstr>Sharing Transformation and  Dishonest Majority MPC  with Packed Secret Sharing</vt:lpstr>
      <vt:lpstr>Settings</vt:lpstr>
      <vt:lpstr>Settings</vt:lpstr>
      <vt:lpstr>Settings</vt:lpstr>
      <vt:lpstr>IT MPC with Dishonest Majority </vt:lpstr>
      <vt:lpstr>Background: IT MPC with Honest Majority</vt:lpstr>
      <vt:lpstr>IT MPC with Dishonest Majority </vt:lpstr>
      <vt:lpstr>IT MPC with Dishonest Majority </vt:lpstr>
      <vt:lpstr>IT MPC with Dishonest Majority</vt:lpstr>
      <vt:lpstr>Our Results</vt:lpstr>
      <vt:lpstr>Our Results</vt:lpstr>
      <vt:lpstr>Our Results</vt:lpstr>
      <vt:lpstr>Implication of Our Results</vt:lpstr>
      <vt:lpstr>Implication of Our Results</vt:lpstr>
      <vt:lpstr>Implication of Our Results</vt:lpstr>
      <vt:lpstr>Outline</vt:lpstr>
      <vt:lpstr>Secret Sharing</vt:lpstr>
      <vt:lpstr>Generic Approach of MPC</vt:lpstr>
      <vt:lpstr>Linear Secret Sharing</vt:lpstr>
      <vt:lpstr>Sharing Transformation</vt:lpstr>
      <vt:lpstr>Examples</vt:lpstr>
      <vt:lpstr>Examples</vt:lpstr>
      <vt:lpstr>Examples</vt:lpstr>
      <vt:lpstr>Our Question</vt:lpstr>
      <vt:lpstr>Our Question</vt:lpstr>
      <vt:lpstr>Our Result</vt:lpstr>
      <vt:lpstr>Our Result</vt:lpstr>
      <vt:lpstr>Sketch of Our Approach</vt:lpstr>
      <vt:lpstr>Sketch of Our Approach</vt:lpstr>
      <vt:lpstr>Outline</vt:lpstr>
      <vt:lpstr>Generic Approach of MPC</vt:lpstr>
      <vt:lpstr>Sub-optimal Corruption Threshold</vt:lpstr>
      <vt:lpstr>General Circuit via Packed Sharing</vt:lpstr>
      <vt:lpstr>General Circuit via Packed Sharing</vt:lpstr>
      <vt:lpstr>General Circuit via Packed Sharing</vt:lpstr>
      <vt:lpstr>General Circuit via Packed Sharing</vt:lpstr>
      <vt:lpstr>General Circuit via Packed Sharing</vt:lpstr>
      <vt:lpstr>General Circuit via Packed Sharing</vt:lpstr>
      <vt:lpstr>Main Difficulty: Network Routing</vt:lpstr>
      <vt:lpstr>Main Difficulty: Network Routing</vt:lpstr>
      <vt:lpstr>Main Difficulty: Network Routing</vt:lpstr>
      <vt:lpstr>Main Difficulty: Network Routing</vt:lpstr>
      <vt:lpstr>Packed Shamir Secret Sharing</vt:lpstr>
      <vt:lpstr>Packed Shamir Secret Sharing</vt:lpstr>
      <vt:lpstr>Solution to Secret Collection in [GPS21]</vt:lpstr>
      <vt:lpstr>Solution to Secret Collection in [GPS21]</vt:lpstr>
      <vt:lpstr>Solution to Secret Collection in [GPS21]</vt:lpstr>
      <vt:lpstr>Starting Point</vt:lpstr>
      <vt:lpstr>Packed Shamir Secret Sharing</vt:lpstr>
      <vt:lpstr>Starting Point</vt:lpstr>
      <vt:lpstr>Starting Point</vt:lpstr>
      <vt:lpstr>Starting Point</vt:lpstr>
      <vt:lpstr>Starting Point</vt:lpstr>
      <vt:lpstr>New Solution to Network Routing</vt:lpstr>
      <vt:lpstr>New Solution to Network Routing</vt:lpstr>
      <vt:lpstr>New Solution to Network Routing</vt:lpstr>
      <vt:lpstr>New Solution to Network Routing</vt:lpstr>
      <vt:lpstr>New Solution to Network Routing</vt:lpstr>
      <vt:lpstr>New Solution to Network Routing</vt:lpstr>
      <vt:lpstr>New Solution to Network Routing</vt:lpstr>
      <vt:lpstr>New Solution to Network Routing</vt:lpstr>
      <vt:lpstr>New Solution to Network Routing</vt:lpstr>
      <vt:lpstr>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Correlated-Source Extractors and Cryptography with Correlated-Random Tapes</dc:title>
  <dc:creator>Microsoft Office User</dc:creator>
  <cp:lastModifiedBy>Song Yifan</cp:lastModifiedBy>
  <cp:revision>1161</cp:revision>
  <dcterms:created xsi:type="dcterms:W3CDTF">2019-04-17T12:18:54Z</dcterms:created>
  <dcterms:modified xsi:type="dcterms:W3CDTF">2022-08-12T14:05:57Z</dcterms:modified>
</cp:coreProperties>
</file>