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1095" r:id="rId2"/>
    <p:sldId id="1101" r:id="rId3"/>
    <p:sldId id="1088" r:id="rId4"/>
    <p:sldId id="1089" r:id="rId5"/>
    <p:sldId id="1091" r:id="rId6"/>
    <p:sldId id="1092" r:id="rId7"/>
    <p:sldId id="1093" r:id="rId8"/>
    <p:sldId id="1112" r:id="rId9"/>
    <p:sldId id="1094" r:id="rId10"/>
    <p:sldId id="1110" r:id="rId11"/>
    <p:sldId id="1111" r:id="rId12"/>
    <p:sldId id="1096" r:id="rId13"/>
    <p:sldId id="1097" r:id="rId14"/>
    <p:sldId id="1098" r:id="rId15"/>
    <p:sldId id="1113" r:id="rId16"/>
    <p:sldId id="1102" r:id="rId17"/>
    <p:sldId id="1107" r:id="rId18"/>
    <p:sldId id="286" r:id="rId19"/>
    <p:sldId id="1104" r:id="rId20"/>
    <p:sldId id="1105" r:id="rId21"/>
    <p:sldId id="1106" r:id="rId22"/>
    <p:sldId id="110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9D9D9"/>
    <a:srgbClr val="E2F0D9"/>
    <a:srgbClr val="FBE5D6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451" autoAdjust="0"/>
    <p:restoredTop sz="94660"/>
  </p:normalViewPr>
  <p:slideViewPr>
    <p:cSldViewPr snapToGrid="0">
      <p:cViewPr>
        <p:scale>
          <a:sx n="82" d="100"/>
          <a:sy n="82" d="100"/>
        </p:scale>
        <p:origin x="-80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8BA98-1014-4AED-B618-45F6363D0D5B}" type="datetimeFigureOut">
              <a:rPr lang="en-GB" smtClean="0"/>
              <a:t>14/08/2022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0BB92-8E58-40FA-B23F-EECD3F4BA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786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9EE0D-C97E-4ECF-A559-9A3CC8D0861B}" type="datetimeFigureOut">
              <a:rPr lang="en-GB" smtClean="0"/>
              <a:t>14/08/2022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AF106-1F4E-47E7-9664-2C3C01282C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86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4F66-5C83-45CC-A868-9F4CF42F195B}" type="datetime1">
              <a:rPr lang="en-GB" smtClean="0"/>
              <a:t>14/08/2022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Peter Scholl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58C-9928-4F7F-896C-036EAE87C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76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9CE1A-831C-4653-A05C-56C34F8D1544}" type="datetime1">
              <a:rPr lang="en-GB" smtClean="0"/>
              <a:t>14/08/2022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Peter Scholl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58C-9928-4F7F-896C-036EAE87C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336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ADC5-625D-4660-B956-C43C968B7D3D}" type="datetime1">
              <a:rPr lang="en-GB" smtClean="0"/>
              <a:t>14/08/2022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Peter Scholl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58C-9928-4F7F-896C-036EAE87C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19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FDCB-86BF-4DBE-BC13-244F6889AC00}" type="datetime1">
              <a:rPr lang="en-GB" smtClean="0"/>
              <a:t>14/08/2022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Peter Scholl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58C-9928-4F7F-896C-036EAE87C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48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04C4-89D7-4C6C-B4EF-6E089FBB2E5F}" type="datetime1">
              <a:rPr lang="en-GB" smtClean="0"/>
              <a:t>14/08/2022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Peter Scholl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58C-9928-4F7F-896C-036EAE87C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570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F816-E04F-48EB-BB7F-96A214C07AE6}" type="datetime1">
              <a:rPr lang="en-GB" smtClean="0"/>
              <a:t>14/08/2022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Peter Scholl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58C-9928-4F7F-896C-036EAE87C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389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1D89-312E-4AC5-930B-67E6FFCC1059}" type="datetime1">
              <a:rPr lang="en-GB" smtClean="0"/>
              <a:t>14/08/2022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Peter Scholl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58C-9928-4F7F-896C-036EAE87C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22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EFEA-E51F-4151-AD7E-1A186093C9BB}" type="datetime1">
              <a:rPr lang="en-GB" smtClean="0"/>
              <a:t>14/08/2022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Peter Scholl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58C-9928-4F7F-896C-036EAE87C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911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29A7-B78F-448D-B6AB-5CA6D7007D39}" type="datetime1">
              <a:rPr lang="en-GB" smtClean="0"/>
              <a:t>14/08/2022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Peter Scholl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58C-9928-4F7F-896C-036EAE87C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25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5D80-EB0B-4624-BFA3-4452B44584C3}" type="datetime1">
              <a:rPr lang="en-GB" smtClean="0"/>
              <a:t>14/08/2022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Peter Scholl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58C-9928-4F7F-896C-036EAE87C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55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8200E-A8B1-4C8B-9FC2-464E6617C84C}" type="datetime1">
              <a:rPr lang="en-GB" smtClean="0"/>
              <a:t>14/08/2022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Peter Scholl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58C-9928-4F7F-896C-036EAE87C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125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EDA90-794D-4B30-B8B8-D91209779BC1}" type="datetime1">
              <a:rPr lang="en-GB" smtClean="0"/>
              <a:t>14/08/2022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Peter Scholl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2758C-9928-4F7F-896C-036EAE87C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6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10.png"/><Relationship Id="rId4" Type="http://schemas.openxmlformats.org/officeDocument/2006/relationships/image" Target="../media/image3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3.wdp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eprint.iacr.org/2021/157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3E0DFD-9CEE-B065-5427-2BF5E60EC7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749"/>
          <a:stretch/>
        </p:blipFill>
        <p:spPr>
          <a:xfrm>
            <a:off x="0" y="-77674"/>
            <a:ext cx="12191980" cy="70319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6ADDA0-9187-0216-4D30-77A3851D3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7942"/>
            <a:ext cx="12090379" cy="1175657"/>
          </a:xfrm>
          <a:solidFill>
            <a:schemeClr val="bg1"/>
          </a:solidFill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dirty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+mn-lt"/>
              </a:rPr>
              <a:t>Le Mans: Dynamic and Fluid MPC for Dishonest Majority</a:t>
            </a:r>
            <a:br>
              <a:rPr lang="en-US" sz="2000" dirty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+mn-lt"/>
              </a:rPr>
            </a:br>
            <a:endParaRPr lang="en-GB" sz="2000" dirty="0">
              <a:ln w="5715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8C2CB0-ECC7-5A2A-6C1A-1D5DBB993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Peter Scholl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B12369-BC55-AA68-4A4D-79C23A79D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0E62758C-9928-4F7F-896C-036EAE87C2AF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B9961C-2FC8-E311-7213-A7A09CF6117E}"/>
              </a:ext>
            </a:extLst>
          </p:cNvPr>
          <p:cNvSpPr txBox="1"/>
          <p:nvPr/>
        </p:nvSpPr>
        <p:spPr>
          <a:xfrm>
            <a:off x="170544" y="4537635"/>
            <a:ext cx="37809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3400" dirty="0">
                <a:solidFill>
                  <a:schemeClr val="bg1"/>
                </a:solidFill>
                <a:latin typeface="+mj-lt"/>
              </a:rPr>
              <a:t>Rahul Rachuri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57391E-9778-F520-9737-ABBE9F465765}"/>
              </a:ext>
            </a:extLst>
          </p:cNvPr>
          <p:cNvSpPr txBox="1"/>
          <p:nvPr/>
        </p:nvSpPr>
        <p:spPr>
          <a:xfrm>
            <a:off x="170544" y="5062417"/>
            <a:ext cx="642982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K" sz="3400" dirty="0">
                <a:solidFill>
                  <a:schemeClr val="bg1"/>
                </a:solidFill>
                <a:latin typeface="+mj-lt"/>
              </a:rPr>
              <a:t>Peter Scholl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3A6173-9A7D-C2D1-9804-49F35DB0EB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289" y="5975789"/>
            <a:ext cx="1812194" cy="38056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239E0EB-2007-4FFC-F868-AB69F5476FC6}"/>
              </a:ext>
            </a:extLst>
          </p:cNvPr>
          <p:cNvSpPr txBox="1"/>
          <p:nvPr/>
        </p:nvSpPr>
        <p:spPr>
          <a:xfrm>
            <a:off x="2855675" y="1638975"/>
            <a:ext cx="63790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DK" sz="2200" i="1" dirty="0">
                <a:latin typeface="+mj-lt"/>
              </a:rPr>
              <a:t>CRYPTO 2022</a:t>
            </a:r>
          </a:p>
        </p:txBody>
      </p:sp>
    </p:spTree>
    <p:extLst>
      <p:ext uri="{BB962C8B-B14F-4D97-AF65-F5344CB8AC3E}">
        <p14:creationId xmlns:p14="http://schemas.microsoft.com/office/powerpoint/2010/main" val="2428745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MPC with </a:t>
            </a:r>
            <a:r>
              <a:rPr lang="en-GB" dirty="0" err="1"/>
              <a:t>Preprocessing</a:t>
            </a:r>
            <a:endParaRPr lang="en-GB" dirty="0"/>
          </a:p>
        </p:txBody>
      </p:sp>
      <p:sp>
        <p:nvSpPr>
          <p:cNvPr id="30" name="Rounded Rectangle 29"/>
          <p:cNvSpPr/>
          <p:nvPr/>
        </p:nvSpPr>
        <p:spPr>
          <a:xfrm>
            <a:off x="5059813" y="2688980"/>
            <a:ext cx="2072373" cy="8250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/>
              <a:t>Preprocessing</a:t>
            </a:r>
            <a:endParaRPr lang="en-GB" sz="2400" dirty="0"/>
          </a:p>
        </p:txBody>
      </p:sp>
      <p:sp>
        <p:nvSpPr>
          <p:cNvPr id="31" name="Freeform 30"/>
          <p:cNvSpPr/>
          <p:nvPr/>
        </p:nvSpPr>
        <p:spPr>
          <a:xfrm rot="5400000">
            <a:off x="7856579" y="2549048"/>
            <a:ext cx="265771" cy="1405686"/>
          </a:xfrm>
          <a:custGeom>
            <a:avLst/>
            <a:gdLst>
              <a:gd name="connsiteX0" fmla="*/ 0 w 457200"/>
              <a:gd name="connsiteY0" fmla="*/ 695325 h 695325"/>
              <a:gd name="connsiteX1" fmla="*/ 333375 w 457200"/>
              <a:gd name="connsiteY1" fmla="*/ 419100 h 695325"/>
              <a:gd name="connsiteX2" fmla="*/ 457200 w 457200"/>
              <a:gd name="connsiteY2" fmla="*/ 0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695325">
                <a:moveTo>
                  <a:pt x="0" y="695325"/>
                </a:moveTo>
                <a:cubicBezTo>
                  <a:pt x="128587" y="615156"/>
                  <a:pt x="257175" y="534987"/>
                  <a:pt x="333375" y="419100"/>
                </a:cubicBezTo>
                <a:cubicBezTo>
                  <a:pt x="409575" y="303212"/>
                  <a:pt x="433387" y="151606"/>
                  <a:pt x="457200" y="0"/>
                </a:cubicBezTo>
              </a:path>
            </a:pathLst>
          </a:custGeom>
          <a:noFill/>
          <a:ln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eform 31"/>
          <p:cNvSpPr/>
          <p:nvPr/>
        </p:nvSpPr>
        <p:spPr>
          <a:xfrm rot="5400000" flipV="1">
            <a:off x="3912152" y="2391551"/>
            <a:ext cx="265768" cy="1720680"/>
          </a:xfrm>
          <a:custGeom>
            <a:avLst/>
            <a:gdLst>
              <a:gd name="connsiteX0" fmla="*/ 0 w 457200"/>
              <a:gd name="connsiteY0" fmla="*/ 695325 h 695325"/>
              <a:gd name="connsiteX1" fmla="*/ 333375 w 457200"/>
              <a:gd name="connsiteY1" fmla="*/ 419100 h 695325"/>
              <a:gd name="connsiteX2" fmla="*/ 457200 w 457200"/>
              <a:gd name="connsiteY2" fmla="*/ 0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695325">
                <a:moveTo>
                  <a:pt x="0" y="695325"/>
                </a:moveTo>
                <a:cubicBezTo>
                  <a:pt x="128587" y="615156"/>
                  <a:pt x="257175" y="534987"/>
                  <a:pt x="333375" y="419100"/>
                </a:cubicBezTo>
                <a:cubicBezTo>
                  <a:pt x="409575" y="303212"/>
                  <a:pt x="433387" y="151606"/>
                  <a:pt x="457200" y="0"/>
                </a:cubicBezTo>
              </a:path>
            </a:pathLst>
          </a:custGeom>
          <a:noFill/>
          <a:ln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960256" y="2064373"/>
            <a:ext cx="680950" cy="680950"/>
          </a:xfrm>
          <a:prstGeom prst="rect">
            <a:avLst/>
          </a:prstGeom>
        </p:spPr>
      </p:pic>
      <p:pic>
        <p:nvPicPr>
          <p:cNvPr id="34" name="Picture 3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909624" y="2047974"/>
            <a:ext cx="697349" cy="697349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106898" y="3340705"/>
            <a:ext cx="1923360" cy="141730"/>
          </a:xfrm>
          <a:prstGeom prst="rect">
            <a:avLst/>
          </a:prstGeom>
          <a:pattFill prst="pct75">
            <a:fgClr>
              <a:schemeClr val="accent4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808003" y="3308484"/>
            <a:ext cx="1923360" cy="141730"/>
          </a:xfrm>
          <a:prstGeom prst="rect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8808003" y="3939957"/>
                <a:ext cx="349356" cy="38462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003" y="3939957"/>
                <a:ext cx="349356" cy="384620"/>
              </a:xfrm>
              <a:prstGeom prst="rect">
                <a:avLst/>
              </a:prstGeom>
              <a:blipFill>
                <a:blip r:embed="rId4"/>
                <a:stretch>
                  <a:fillRect b="-3077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2680902" y="3939957"/>
                <a:ext cx="349356" cy="38462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902" y="3939957"/>
                <a:ext cx="349356" cy="3846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/>
          <p:nvPr/>
        </p:nvCxnSpPr>
        <p:spPr>
          <a:xfrm flipV="1">
            <a:off x="3314700" y="4619852"/>
            <a:ext cx="5162550" cy="19050"/>
          </a:xfrm>
          <a:prstGeom prst="straightConnector1">
            <a:avLst/>
          </a:prstGeom>
          <a:ln w="127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3314700" y="5010377"/>
            <a:ext cx="5162550" cy="19050"/>
          </a:xfrm>
          <a:prstGeom prst="straightConnector1">
            <a:avLst/>
          </a:prstGeom>
          <a:ln w="127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3314700" y="4819877"/>
            <a:ext cx="5162550" cy="19050"/>
          </a:xfrm>
          <a:prstGeom prst="straightConnector1">
            <a:avLst/>
          </a:prstGeom>
          <a:ln w="12700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3314700" y="5210402"/>
            <a:ext cx="5162550" cy="19050"/>
          </a:xfrm>
          <a:prstGeom prst="straightConnector1">
            <a:avLst/>
          </a:prstGeom>
          <a:ln w="12700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5185333" y="4195001"/>
            <a:ext cx="1821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Online phase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550051" y="5469716"/>
                <a:ext cx="11524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051" y="5469716"/>
                <a:ext cx="1152430" cy="461665"/>
              </a:xfrm>
              <a:prstGeom prst="rect">
                <a:avLst/>
              </a:prstGeom>
              <a:blipFill>
                <a:blip r:embed="rId6"/>
                <a:stretch>
                  <a:fillRect l="-1058" r="-1587"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1017080" y="2944506"/>
            <a:ext cx="3109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Correlated randomness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38200" y="1519456"/>
            <a:ext cx="1315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[Beaver ’91]</a:t>
            </a:r>
          </a:p>
        </p:txBody>
      </p:sp>
      <p:sp>
        <p:nvSpPr>
          <p:cNvPr id="59" name="Footer Placeholder 5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Peter Scholl</a:t>
            </a:r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58C-9928-4F7F-896C-036EAE87C2A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074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MPC with </a:t>
            </a:r>
            <a:r>
              <a:rPr lang="en-GB" dirty="0">
                <a:solidFill>
                  <a:schemeClr val="accent1"/>
                </a:solidFill>
              </a:rPr>
              <a:t>Silent </a:t>
            </a:r>
            <a:r>
              <a:rPr lang="en-GB" dirty="0" err="1"/>
              <a:t>Preprocessing</a:t>
            </a:r>
            <a:endParaRPr lang="en-GB" dirty="0"/>
          </a:p>
        </p:txBody>
      </p:sp>
      <p:sp>
        <p:nvSpPr>
          <p:cNvPr id="30" name="Rounded Rectangle 29"/>
          <p:cNvSpPr/>
          <p:nvPr/>
        </p:nvSpPr>
        <p:spPr>
          <a:xfrm>
            <a:off x="5059813" y="2519844"/>
            <a:ext cx="2072373" cy="9941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/>
              <a:t>Preprocessing</a:t>
            </a:r>
            <a:endParaRPr lang="en-GB" sz="2400" dirty="0"/>
          </a:p>
        </p:txBody>
      </p:sp>
      <p:sp>
        <p:nvSpPr>
          <p:cNvPr id="31" name="Freeform 30"/>
          <p:cNvSpPr/>
          <p:nvPr/>
        </p:nvSpPr>
        <p:spPr>
          <a:xfrm rot="5400000">
            <a:off x="7856579" y="2549048"/>
            <a:ext cx="265771" cy="1405686"/>
          </a:xfrm>
          <a:custGeom>
            <a:avLst/>
            <a:gdLst>
              <a:gd name="connsiteX0" fmla="*/ 0 w 457200"/>
              <a:gd name="connsiteY0" fmla="*/ 695325 h 695325"/>
              <a:gd name="connsiteX1" fmla="*/ 333375 w 457200"/>
              <a:gd name="connsiteY1" fmla="*/ 419100 h 695325"/>
              <a:gd name="connsiteX2" fmla="*/ 457200 w 457200"/>
              <a:gd name="connsiteY2" fmla="*/ 0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695325">
                <a:moveTo>
                  <a:pt x="0" y="695325"/>
                </a:moveTo>
                <a:cubicBezTo>
                  <a:pt x="128587" y="615156"/>
                  <a:pt x="257175" y="534987"/>
                  <a:pt x="333375" y="419100"/>
                </a:cubicBezTo>
                <a:cubicBezTo>
                  <a:pt x="409575" y="303212"/>
                  <a:pt x="433387" y="151606"/>
                  <a:pt x="457200" y="0"/>
                </a:cubicBezTo>
              </a:path>
            </a:pathLst>
          </a:custGeom>
          <a:noFill/>
          <a:ln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eform 31"/>
          <p:cNvSpPr/>
          <p:nvPr/>
        </p:nvSpPr>
        <p:spPr>
          <a:xfrm rot="5400000" flipV="1">
            <a:off x="3912152" y="2391551"/>
            <a:ext cx="265768" cy="1720680"/>
          </a:xfrm>
          <a:custGeom>
            <a:avLst/>
            <a:gdLst>
              <a:gd name="connsiteX0" fmla="*/ 0 w 457200"/>
              <a:gd name="connsiteY0" fmla="*/ 695325 h 695325"/>
              <a:gd name="connsiteX1" fmla="*/ 333375 w 457200"/>
              <a:gd name="connsiteY1" fmla="*/ 419100 h 695325"/>
              <a:gd name="connsiteX2" fmla="*/ 457200 w 457200"/>
              <a:gd name="connsiteY2" fmla="*/ 0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695325">
                <a:moveTo>
                  <a:pt x="0" y="695325"/>
                </a:moveTo>
                <a:cubicBezTo>
                  <a:pt x="128587" y="615156"/>
                  <a:pt x="257175" y="534987"/>
                  <a:pt x="333375" y="419100"/>
                </a:cubicBezTo>
                <a:cubicBezTo>
                  <a:pt x="409575" y="303212"/>
                  <a:pt x="433387" y="151606"/>
                  <a:pt x="457200" y="0"/>
                </a:cubicBezTo>
              </a:path>
            </a:pathLst>
          </a:custGeom>
          <a:noFill/>
          <a:ln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960256" y="2064373"/>
            <a:ext cx="680950" cy="680950"/>
          </a:xfrm>
          <a:prstGeom prst="rect">
            <a:avLst/>
          </a:prstGeom>
        </p:spPr>
      </p:pic>
      <p:pic>
        <p:nvPicPr>
          <p:cNvPr id="34" name="Picture 3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909624" y="2047974"/>
            <a:ext cx="697349" cy="697349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893502" y="3340705"/>
            <a:ext cx="349356" cy="141729"/>
          </a:xfrm>
          <a:prstGeom prst="rect">
            <a:avLst/>
          </a:prstGeom>
          <a:pattFill prst="pct75">
            <a:fgClr>
              <a:schemeClr val="accent4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570003" y="3308483"/>
            <a:ext cx="349356" cy="173951"/>
          </a:xfrm>
          <a:prstGeom prst="rect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8793670" y="5515186"/>
                <a:ext cx="349356" cy="38462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3670" y="5515186"/>
                <a:ext cx="349356" cy="384620"/>
              </a:xfrm>
              <a:prstGeom prst="rect">
                <a:avLst/>
              </a:prstGeom>
              <a:blipFill>
                <a:blip r:embed="rId4"/>
                <a:stretch>
                  <a:fillRect b="-3077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2666569" y="5515186"/>
                <a:ext cx="349356" cy="38462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569" y="5515186"/>
                <a:ext cx="349356" cy="3846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>
          <a:xfrm flipV="1">
            <a:off x="3300367" y="5734217"/>
            <a:ext cx="5162550" cy="19050"/>
          </a:xfrm>
          <a:prstGeom prst="straightConnector1">
            <a:avLst/>
          </a:prstGeom>
          <a:ln w="127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3300367" y="5934242"/>
            <a:ext cx="5162550" cy="19050"/>
          </a:xfrm>
          <a:prstGeom prst="straightConnector1">
            <a:avLst/>
          </a:prstGeom>
          <a:ln w="12700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5171000" y="5320848"/>
            <a:ext cx="1821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Online phase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624618" y="5900948"/>
                <a:ext cx="11524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618" y="5900948"/>
                <a:ext cx="1152431" cy="461665"/>
              </a:xfrm>
              <a:prstGeom prst="rect">
                <a:avLst/>
              </a:prstGeom>
              <a:blipFill>
                <a:blip r:embed="rId6"/>
                <a:stretch>
                  <a:fillRect l="-1587" r="-1058"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993204" y="2944506"/>
            <a:ext cx="3083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Correlated, short seeds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06898" y="4970831"/>
            <a:ext cx="1923360" cy="141730"/>
          </a:xfrm>
          <a:prstGeom prst="rect">
            <a:avLst/>
          </a:prstGeom>
          <a:pattFill prst="pct75">
            <a:fgClr>
              <a:schemeClr val="accent4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808003" y="4983531"/>
            <a:ext cx="1923360" cy="141730"/>
          </a:xfrm>
          <a:prstGeom prst="rect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38200" y="1519456"/>
            <a:ext cx="2134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[BCGI 18, BCGIK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19]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Peter Scholl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58C-9928-4F7F-896C-036EAE87C2AF}" type="slidenum">
              <a:rPr lang="en-GB" smtClean="0"/>
              <a:t>11</a:t>
            </a:fld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1029780" y="5045774"/>
            <a:ext cx="4029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Correlated </a:t>
            </a:r>
            <a:r>
              <a:rPr lang="en-GB" sz="2400" dirty="0" err="1">
                <a:solidFill>
                  <a:schemeClr val="accent1"/>
                </a:solidFill>
              </a:rPr>
              <a:t>pseudorandomness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11" name="Trapezoid 10"/>
          <p:cNvSpPr/>
          <p:nvPr/>
        </p:nvSpPr>
        <p:spPr>
          <a:xfrm>
            <a:off x="8788401" y="3569358"/>
            <a:ext cx="1942962" cy="1331350"/>
          </a:xfrm>
          <a:prstGeom prst="trapezoid">
            <a:avLst>
              <a:gd name="adj" fmla="val 60346"/>
            </a:avLst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rapezoid 51"/>
          <p:cNvSpPr/>
          <p:nvPr/>
        </p:nvSpPr>
        <p:spPr>
          <a:xfrm>
            <a:off x="1108753" y="3528384"/>
            <a:ext cx="1907172" cy="1331350"/>
          </a:xfrm>
          <a:prstGeom prst="trapezoid">
            <a:avLst>
              <a:gd name="adj" fmla="val 57485"/>
            </a:avLst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312511" y="3922827"/>
            <a:ext cx="14527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</a:rPr>
              <a:t>Silent</a:t>
            </a:r>
            <a:endParaRPr lang="en-GB" sz="2400" dirty="0">
              <a:solidFill>
                <a:schemeClr val="accent1"/>
              </a:solidFill>
            </a:endParaRPr>
          </a:p>
          <a:p>
            <a:pPr algn="ctr"/>
            <a:r>
              <a:rPr lang="en-GB" sz="2400" dirty="0">
                <a:solidFill>
                  <a:schemeClr val="accent1"/>
                </a:solidFill>
              </a:rPr>
              <a:t>expansion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5F9B80-F2BF-4339-D8DA-8AD8AA639693}"/>
              </a:ext>
            </a:extLst>
          </p:cNvPr>
          <p:cNvSpPr txBox="1"/>
          <p:nvPr/>
        </p:nvSpPr>
        <p:spPr>
          <a:xfrm>
            <a:off x="4577087" y="3740771"/>
            <a:ext cx="2960426" cy="83099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Using </a:t>
            </a:r>
            <a:r>
              <a:rPr lang="en-GB" sz="2400" dirty="0">
                <a:solidFill>
                  <a:schemeClr val="accent1"/>
                </a:solidFill>
              </a:rPr>
              <a:t>pseudorandom</a:t>
            </a:r>
          </a:p>
          <a:p>
            <a:r>
              <a:rPr lang="en-GB" sz="2400" dirty="0">
                <a:solidFill>
                  <a:schemeClr val="accent1"/>
                </a:solidFill>
              </a:rPr>
              <a:t>correlation generators</a:t>
            </a:r>
          </a:p>
        </p:txBody>
      </p:sp>
    </p:spTree>
    <p:extLst>
      <p:ext uri="{BB962C8B-B14F-4D97-AF65-F5344CB8AC3E}">
        <p14:creationId xmlns:p14="http://schemas.microsoft.com/office/powerpoint/2010/main" val="88840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8" grpId="0"/>
      <p:bldP spid="49" grpId="0"/>
      <p:bldP spid="22" grpId="0" animBg="1"/>
      <p:bldP spid="23" grpId="0" animBg="1"/>
      <p:bldP spid="47" grpId="0"/>
      <p:bldP spid="11" grpId="0" animBg="1"/>
      <p:bldP spid="52" grpId="0" animBg="1"/>
      <p:bldP spid="10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0DAF0-DB35-7245-BF95-08DEEF1B8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Universal Preprocessing in Le Mans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B6F40-40BC-C387-68AC-A5AC0A14AB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endParaRPr lang="en-DK" b="1" dirty="0"/>
              </a:p>
              <a:p>
                <a:pPr marL="0" indent="0">
                  <a:buNone/>
                </a:pPr>
                <a:endParaRPr lang="en-DK" b="1" dirty="0"/>
              </a:p>
              <a:p>
                <a:pPr marL="0" indent="0">
                  <a:buNone/>
                </a:pPr>
                <a:endParaRPr lang="en-DK" b="1" dirty="0"/>
              </a:p>
              <a:p>
                <a:pPr marL="0" indent="0">
                  <a:buNone/>
                </a:pPr>
                <a:r>
                  <a:rPr lang="en-DK" b="1" dirty="0"/>
                  <a:t>Goal: </a:t>
                </a:r>
                <a14:m>
                  <m:oMath xmlns:m="http://schemas.openxmlformats.org/officeDocument/2006/math">
                    <m:r>
                      <a:rPr lang="en-DK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DK" dirty="0"/>
                  <a:t>-party preprocessing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DK" b="1" dirty="0"/>
                  <a:t>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DK" dirty="0"/>
                  <a:t>-party preprocessing for any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DK" b="1" dirty="0"/>
                  <a:t> </a:t>
                </a:r>
              </a:p>
              <a:p>
                <a:pPr marL="0" indent="0">
                  <a:buNone/>
                </a:pPr>
                <a:r>
                  <a:rPr lang="en-DK" b="1" dirty="0"/>
                  <a:t>	</a:t>
                </a:r>
                <a:r>
                  <a:rPr lang="en-DK" dirty="0">
                    <a:solidFill>
                      <a:schemeClr val="accent1"/>
                    </a:solidFill>
                  </a:rPr>
                  <a:t>without interaction</a:t>
                </a:r>
              </a:p>
              <a:p>
                <a:pPr marL="0" indent="0">
                  <a:buNone/>
                </a:pPr>
                <a:endParaRPr lang="en-DK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DK" b="1" dirty="0"/>
                  <a:t>Challenge:</a:t>
                </a:r>
              </a:p>
              <a:p>
                <a:r>
                  <a:rPr lang="en-DK" dirty="0"/>
                  <a:t>Triples are tied to a fixed set of parties</a:t>
                </a:r>
              </a:p>
              <a:p>
                <a:r>
                  <a:rPr lang="en-DK" dirty="0">
                    <a:solidFill>
                      <a:schemeClr val="bg1">
                        <a:lumMod val="65000"/>
                      </a:schemeClr>
                    </a:solidFill>
                  </a:rPr>
                  <a:t>[SSW17]:</a:t>
                </a:r>
                <a:r>
                  <a:rPr lang="en-DK" dirty="0"/>
                  <a:t> </a:t>
                </a:r>
                <a:r>
                  <a:rPr lang="en-DK" dirty="0">
                    <a:solidFill>
                      <a:schemeClr val="accent1"/>
                    </a:solidFill>
                  </a:rPr>
                  <a:t>reshare</a:t>
                </a:r>
                <a:r>
                  <a:rPr lang="en-DK" dirty="0"/>
                  <a:t> triples between committees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DK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DK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DK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DK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DK" dirty="0"/>
                  <a:t> communication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DK" dirty="0"/>
                  <a:t> triples </a:t>
                </a:r>
                <a:r>
                  <a:rPr lang="en-DK" dirty="0">
                    <a:solidFill>
                      <a:srgbClr val="FF0000"/>
                    </a:solidFill>
                    <a:sym typeface="Wingdings" pitchFamily="2" charset="2"/>
                  </a:rPr>
                  <a:t></a:t>
                </a:r>
                <a:endParaRPr lang="en-DK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B6F40-40BC-C387-68AC-A5AC0A14AB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b="-1453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CE0DB0-2BBF-666E-CFB2-B0B1CAE66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Peter Scholl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1EE4E-3A2C-9D98-026C-8AFEC9D0E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58C-9928-4F7F-896C-036EAE87C2AF}" type="slidenum">
              <a:rPr lang="en-GB" smtClean="0"/>
              <a:t>12</a:t>
            </a:fld>
            <a:endParaRPr lang="en-GB"/>
          </a:p>
        </p:txBody>
      </p:sp>
      <p:pic>
        <p:nvPicPr>
          <p:cNvPr id="7" name="Picture 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6E0A6C5-B9D7-6097-ADC7-2102DBA614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20"/>
          <a:stretch/>
        </p:blipFill>
        <p:spPr>
          <a:xfrm>
            <a:off x="2213903" y="1669734"/>
            <a:ext cx="2731052" cy="1263947"/>
          </a:xfrm>
          <a:prstGeom prst="rect">
            <a:avLst/>
          </a:prstGeom>
        </p:spPr>
      </p:pic>
      <p:pic>
        <p:nvPicPr>
          <p:cNvPr id="8" name="Picture 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F1FFA8D-C005-ADF6-A753-00C4E3AD68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8" t="7376" b="46344"/>
          <a:stretch/>
        </p:blipFill>
        <p:spPr>
          <a:xfrm>
            <a:off x="7711042" y="2012207"/>
            <a:ext cx="540331" cy="74688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C101FAB-2BE1-32A0-29C7-D2BE222CA2C2}"/>
              </a:ext>
            </a:extLst>
          </p:cNvPr>
          <p:cNvCxnSpPr>
            <a:cxnSpLocks/>
          </p:cNvCxnSpPr>
          <p:nvPr/>
        </p:nvCxnSpPr>
        <p:spPr>
          <a:xfrm flipV="1">
            <a:off x="5298617" y="2415136"/>
            <a:ext cx="2058763" cy="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DC2A251-8EC0-FB91-B678-D1157435E221}"/>
              </a:ext>
            </a:extLst>
          </p:cNvPr>
          <p:cNvSpPr/>
          <p:nvPr/>
        </p:nvSpPr>
        <p:spPr>
          <a:xfrm>
            <a:off x="4735689" y="2865948"/>
            <a:ext cx="209266" cy="129349"/>
          </a:xfrm>
          <a:prstGeom prst="rect">
            <a:avLst/>
          </a:prstGeom>
          <a:solidFill>
            <a:schemeClr val="bg1"/>
          </a:solidFill>
          <a:ln w="63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32244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FE0E2-D2D4-F1A6-5650-E6AEAF87E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Universal Preprocessing: Passive Security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A248C9-9F53-22A1-9520-A8CEDC0161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54571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en-DK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-party Beaver t</a:t>
                </a:r>
                <a:r>
                  <a:rPr lang="en-GB" b="0" dirty="0"/>
                  <a:t>riples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,[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DK" dirty="0"/>
              </a:p>
              <a:p>
                <a:pPr marL="0" indent="0">
                  <a:buNone/>
                </a:pPr>
                <a:endParaRPr lang="en-DK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GB" sz="2400" b="0" dirty="0"/>
              </a:p>
              <a:p>
                <a:pPr marL="0" indent="0" algn="ctr">
                  <a:buNone/>
                </a:pPr>
                <a:r>
                  <a:rPr lang="en-GB" sz="2400" b="0" dirty="0"/>
                  <a:t>  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DK" sz="2400" dirty="0"/>
              </a:p>
              <a:p>
                <a:r>
                  <a:rPr lang="en-DK" sz="2400" dirty="0"/>
                  <a:t>Store shares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DK" sz="2400" dirty="0"/>
                  <a:t> for all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DK" sz="2400" dirty="0"/>
              </a:p>
              <a:p>
                <a:pPr lvl="1"/>
                <a:r>
                  <a:rPr lang="en-DK" sz="2000" dirty="0"/>
                  <a:t>Allows computing triple for </a:t>
                </a:r>
                <a:r>
                  <a:rPr lang="en-DK" sz="2000" dirty="0">
                    <a:solidFill>
                      <a:schemeClr val="accent1"/>
                    </a:solidFill>
                  </a:rPr>
                  <a:t>any subset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DK" sz="2000" dirty="0">
                    <a:solidFill>
                      <a:schemeClr val="accent1"/>
                    </a:solidFill>
                  </a:rPr>
                  <a:t> parties</a:t>
                </a:r>
              </a:p>
              <a:p>
                <a:r>
                  <a:rPr lang="en-DK" sz="2400" dirty="0"/>
                  <a:t>Make silent: gen. 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DK" sz="2400" dirty="0"/>
                  <a:t> pseudorandomly with </a:t>
                </a:r>
                <a:r>
                  <a:rPr lang="en-DK" sz="2400" dirty="0">
                    <a:solidFill>
                      <a:schemeClr val="accent1"/>
                    </a:solidFill>
                  </a:rPr>
                  <a:t>2-party PCG </a:t>
                </a:r>
                <a:r>
                  <a:rPr lang="en-DK" sz="2400" dirty="0">
                    <a:solidFill>
                      <a:schemeClr val="bg1">
                        <a:lumMod val="65000"/>
                      </a:schemeClr>
                    </a:solidFill>
                  </a:rPr>
                  <a:t>[BCGIKS 20]</a:t>
                </a:r>
              </a:p>
              <a:p>
                <a:pPr marL="457200" lvl="1" indent="0">
                  <a:buNone/>
                </a:pPr>
                <a:r>
                  <a:rPr lang="en-DK" sz="200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A248C9-9F53-22A1-9520-A8CEDC0161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54571"/>
                <a:ext cx="10515600" cy="4351338"/>
              </a:xfrm>
              <a:blipFill>
                <a:blip r:embed="rId2"/>
                <a:stretch>
                  <a:fillRect l="-844" t="-291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07460A-A580-C2BA-5B6A-C40F0CA05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Peter Scholl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22E893-6E4B-CF26-BFEE-1D4EF640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58C-9928-4F7F-896C-036EAE87C2AF}" type="slidenum">
              <a:rPr lang="en-GB" smtClean="0"/>
              <a:t>13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ular Callout 5">
                <a:extLst>
                  <a:ext uri="{FF2B5EF4-FFF2-40B4-BE49-F238E27FC236}">
                    <a16:creationId xmlns:a16="http://schemas.microsoft.com/office/drawing/2014/main" id="{D820A602-3EAF-DA55-855B-762471CBEA5F}"/>
                  </a:ext>
                </a:extLst>
              </p:cNvPr>
              <p:cNvSpPr/>
              <p:nvPr/>
            </p:nvSpPr>
            <p:spPr>
              <a:xfrm>
                <a:off x="4038599" y="5270920"/>
                <a:ext cx="2962275" cy="772694"/>
              </a:xfrm>
              <a:prstGeom prst="wedgeRoundRectCallout">
                <a:avLst>
                  <a:gd name="adj1" fmla="val -64439"/>
                  <a:gd name="adj2" fmla="val -45724"/>
                  <a:gd name="adj3" fmla="val 1666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63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DK" sz="2200" dirty="0"/>
                  <a:t>Needs to be </a:t>
                </a:r>
                <a:r>
                  <a:rPr lang="en-DK" sz="2200" dirty="0">
                    <a:solidFill>
                      <a:schemeClr val="accent1"/>
                    </a:solidFill>
                  </a:rPr>
                  <a:t>consistent </a:t>
                </a:r>
                <a:r>
                  <a:rPr lang="en-DK" sz="2200" dirty="0">
                    <a:solidFill>
                      <a:schemeClr val="tx1"/>
                    </a:solidFill>
                  </a:rPr>
                  <a:t>with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GB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GB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DK" sz="2200" dirty="0"/>
              </a:p>
            </p:txBody>
          </p:sp>
        </mc:Choice>
        <mc:Fallback>
          <p:sp>
            <p:nvSpPr>
              <p:cNvPr id="6" name="Rounded Rectangular Callout 5">
                <a:extLst>
                  <a:ext uri="{FF2B5EF4-FFF2-40B4-BE49-F238E27FC236}">
                    <a16:creationId xmlns:a16="http://schemas.microsoft.com/office/drawing/2014/main" id="{D820A602-3EAF-DA55-855B-762471CBEA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599" y="5270920"/>
                <a:ext cx="2962275" cy="772694"/>
              </a:xfrm>
              <a:prstGeom prst="wedgeRoundRectCallout">
                <a:avLst>
                  <a:gd name="adj1" fmla="val -64439"/>
                  <a:gd name="adj2" fmla="val -45724"/>
                  <a:gd name="adj3" fmla="val 16667"/>
                </a:avLst>
              </a:prstGeom>
              <a:blipFill>
                <a:blip r:embed="rId3"/>
                <a:stretch>
                  <a:fillRect t="-4839" r="-1111" b="-14516"/>
                </a:stretch>
              </a:blipFill>
              <a:ln w="6350">
                <a:solidFill>
                  <a:schemeClr val="tx1"/>
                </a:solidFill>
                <a:tailEnd type="none"/>
              </a:ln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898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FE0E2-D2D4-F1A6-5650-E6AEAF87E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Universal Preprocessing: Active Security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A248C9-9F53-22A1-9520-A8CEDC0161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54570"/>
                <a:ext cx="10515600" cy="500177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DK" dirty="0"/>
              </a:p>
              <a:p>
                <a:pPr marL="0" indent="0" algn="ctr">
                  <a:buNone/>
                </a:pPr>
                <a:r>
                  <a:rPr lang="en-GB" b="0" dirty="0">
                    <a:solidFill>
                      <a:schemeClr val="accent1"/>
                    </a:solidFill>
                  </a:rPr>
                  <a:t>Authenticated</a:t>
                </a:r>
                <a:r>
                  <a:rPr lang="en-GB" b="0" dirty="0"/>
                  <a:t> </a:t>
                </a:r>
                <a:r>
                  <a:rPr lang="en-GB" b="0" dirty="0">
                    <a:solidFill>
                      <a:schemeClr val="accent1"/>
                    </a:solidFill>
                  </a:rPr>
                  <a:t>triples</a:t>
                </a:r>
                <a:r>
                  <a:rPr lang="en-GB" b="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,[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DK" dirty="0"/>
              </a:p>
              <a:p>
                <a:pPr marL="0" indent="0">
                  <a:buNone/>
                </a:pPr>
                <a:r>
                  <a:rPr lang="en-GB" sz="2000" dirty="0"/>
                  <a:t>		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DK" sz="2000" dirty="0"/>
                  <a:t>: secret-shared MAC key </a:t>
                </a:r>
                <a:r>
                  <a:rPr lang="en-DK" sz="2000" dirty="0">
                    <a:solidFill>
                      <a:schemeClr val="bg1">
                        <a:lumMod val="65000"/>
                      </a:schemeClr>
                    </a:solidFill>
                  </a:rPr>
                  <a:t>[DPSZ 12]</a:t>
                </a:r>
              </a:p>
              <a:p>
                <a:pPr marL="0" indent="0">
                  <a:buNone/>
                </a:pPr>
                <a:endParaRPr lang="en-DK" sz="2400" dirty="0"/>
              </a:p>
              <a:p>
                <a:pPr marL="0" indent="0">
                  <a:buNone/>
                </a:pPr>
                <a:r>
                  <a:rPr lang="en-GB" sz="2400" b="1" dirty="0"/>
                  <a:t>Problem: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lang="en-GB" sz="20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DK" sz="2000" dirty="0"/>
                  <a:t> cross-terms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DK" sz="2000" dirty="0"/>
                  <a:t>: </a:t>
                </a:r>
                <a:r>
                  <a:rPr lang="en-DK" sz="2000" dirty="0">
                    <a:solidFill>
                      <a:srgbClr val="FF0000"/>
                    </a:solidFill>
                  </a:rPr>
                  <a:t>expensive</a:t>
                </a:r>
              </a:p>
              <a:p>
                <a:pPr marL="0" indent="0">
                  <a:buNone/>
                </a:pPr>
                <a:endParaRPr lang="en-DK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DK" sz="2400" b="1" dirty="0"/>
                  <a:t>Solution:</a:t>
                </a:r>
              </a:p>
              <a:p>
                <a:r>
                  <a:rPr lang="en-DK" sz="2000" dirty="0"/>
                  <a:t>Forget about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DK" sz="2000" dirty="0"/>
                  <a:t>!</a:t>
                </a:r>
              </a:p>
              <a:p>
                <a:r>
                  <a:rPr lang="en-DK" sz="2000" dirty="0">
                    <a:solidFill>
                      <a:schemeClr val="accent1"/>
                    </a:solidFill>
                  </a:rPr>
                  <a:t>Partially authenticated</a:t>
                </a:r>
                <a:r>
                  <a:rPr lang="en-DK" sz="2000" dirty="0"/>
                  <a:t> triples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A248C9-9F53-22A1-9520-A8CEDC0161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54570"/>
                <a:ext cx="10515600" cy="5001779"/>
              </a:xfrm>
              <a:blipFill>
                <a:blip r:embed="rId2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07460A-A580-C2BA-5B6A-C40F0CA05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Peter Scholl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22E893-6E4B-CF26-BFEE-1D4EF640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58C-9928-4F7F-896C-036EAE87C2AF}" type="slidenum">
              <a:rPr lang="en-GB" smtClean="0"/>
              <a:t>14</a:t>
            </a:fld>
            <a:endParaRPr lang="en-GB"/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3F52826E-4A05-BBCD-4C2B-B8782D426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498" y="1913938"/>
            <a:ext cx="318792" cy="39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6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A3252-27E2-7705-50DC-EADABEB56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Dynamic SPDZ: Overview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B3F9C5-35F9-554C-5A1C-6598BCAC4C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571999"/>
                <a:ext cx="10515600" cy="1604963"/>
              </a:xfrm>
            </p:spPr>
            <p:txBody>
              <a:bodyPr>
                <a:normAutofit/>
              </a:bodyPr>
              <a:lstStyle/>
              <a:p>
                <a:r>
                  <a:rPr lang="en-DK" dirty="0"/>
                  <a:t>Correctness check:</a:t>
                </a:r>
              </a:p>
              <a:p>
                <a:pPr lvl="1"/>
                <a:r>
                  <a:rPr lang="en-DK" dirty="0"/>
                  <a:t>Randomized evaluation </a:t>
                </a:r>
                <a:r>
                  <a:rPr lang="en-DK" dirty="0">
                    <a:solidFill>
                      <a:schemeClr val="bg1">
                        <a:lumMod val="50000"/>
                      </a:schemeClr>
                    </a:solidFill>
                  </a:rPr>
                  <a:t>[CGH+ 18]</a:t>
                </a:r>
              </a:p>
              <a:p>
                <a:r>
                  <a:rPr lang="en-DK" dirty="0"/>
                  <a:t>Cost: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≈3×</m:t>
                    </m:r>
                  </m:oMath>
                </a14:m>
                <a:r>
                  <a:rPr lang="en-DK" dirty="0"/>
                  <a:t> standard SPDZ online protocol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B3F9C5-35F9-554C-5A1C-6598BCAC4C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571999"/>
                <a:ext cx="10515600" cy="1604963"/>
              </a:xfrm>
              <a:blipFill>
                <a:blip r:embed="rId2"/>
                <a:stretch>
                  <a:fillRect l="-1086" t="-7087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E70AA0-854C-2F6B-58D5-5C153659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Peter Scholl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A9116-38B8-B3E7-C77E-0B2239BD7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58C-9928-4F7F-896C-036EAE87C2AF}" type="slidenum">
              <a:rPr lang="en-GB" smtClean="0"/>
              <a:t>15</a:t>
            </a:fld>
            <a:endParaRPr lang="en-GB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FDCE776-ECF4-6CD4-C26F-C8689C0208E0}"/>
              </a:ext>
            </a:extLst>
          </p:cNvPr>
          <p:cNvSpPr/>
          <p:nvPr/>
        </p:nvSpPr>
        <p:spPr>
          <a:xfrm>
            <a:off x="6487195" y="1888575"/>
            <a:ext cx="4292078" cy="1459678"/>
          </a:xfrm>
          <a:prstGeom prst="roundRect">
            <a:avLst/>
          </a:prstGeom>
          <a:ln w="28575">
            <a:solidFill>
              <a:srgbClr val="C0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A5F3691-4000-DD60-4231-347A980161B0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4886322" y="2601867"/>
            <a:ext cx="160087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3D198F7E-D2FA-7354-4F13-C746572A4596}"/>
                  </a:ext>
                </a:extLst>
              </p:cNvPr>
              <p:cNvSpPr/>
              <p:nvPr/>
            </p:nvSpPr>
            <p:spPr>
              <a:xfrm>
                <a:off x="1412728" y="2045521"/>
                <a:ext cx="3473594" cy="99414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200" b="0" dirty="0"/>
                  <a:t>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sz="2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2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sz="2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sz="2200" dirty="0"/>
              </a:p>
              <a:p>
                <a:pPr algn="ctr"/>
                <a:r>
                  <a:rPr lang="en-GB" sz="2200" b="0" dirty="0"/>
                  <a:t>Share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20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GB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GB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sz="2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GB" sz="2200" i="1">
                        <a:latin typeface="Cambria Math" panose="02040503050406030204" pitchFamily="18" charset="0"/>
                      </a:rPr>
                      <m:t>, [</m:t>
                    </m:r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2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sz="22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DK" sz="2200" dirty="0"/>
              </a:p>
            </p:txBody>
          </p:sp>
        </mc:Choice>
        <mc:Fallback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3D198F7E-D2FA-7354-4F13-C746572A45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728" y="2045521"/>
                <a:ext cx="3473594" cy="99414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98A3B7EA-DD64-1715-AE15-16ADE37993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20"/>
          <a:stretch/>
        </p:blipFill>
        <p:spPr>
          <a:xfrm>
            <a:off x="2773157" y="3086913"/>
            <a:ext cx="1129372" cy="522680"/>
          </a:xfrm>
          <a:prstGeom prst="rect">
            <a:avLst/>
          </a:prstGeom>
        </p:spPr>
      </p:pic>
      <p:pic>
        <p:nvPicPr>
          <p:cNvPr id="12" name="Picture 1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9F51902-5F77-4B1A-3966-53EA528C47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8" t="7376" b="46344"/>
          <a:stretch/>
        </p:blipFill>
        <p:spPr>
          <a:xfrm>
            <a:off x="8681642" y="3406056"/>
            <a:ext cx="330781" cy="4572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B991C7-14E4-94D1-A1F8-00F040989A58}"/>
                  </a:ext>
                </a:extLst>
              </p:cNvPr>
              <p:cNvSpPr txBox="1"/>
              <p:nvPr/>
            </p:nvSpPr>
            <p:spPr>
              <a:xfrm>
                <a:off x="6487194" y="2140202"/>
                <a:ext cx="53303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DK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GB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b="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B991C7-14E4-94D1-A1F8-00F040989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194" y="2140202"/>
                <a:ext cx="533031" cy="923330"/>
              </a:xfrm>
              <a:prstGeom prst="rect">
                <a:avLst/>
              </a:prstGeom>
              <a:blipFill>
                <a:blip r:embed="rId5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C532359-8353-758B-363B-A3E8B8027546}"/>
                  </a:ext>
                </a:extLst>
              </p:cNvPr>
              <p:cNvSpPr txBox="1"/>
              <p:nvPr/>
            </p:nvSpPr>
            <p:spPr>
              <a:xfrm>
                <a:off x="6876336" y="2140202"/>
                <a:ext cx="6708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DK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GB" b="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C532359-8353-758B-363B-A3E8B8027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336" y="2140202"/>
                <a:ext cx="670888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8B980D0-B76D-10C2-96F9-242E24C96AFB}"/>
                  </a:ext>
                </a:extLst>
              </p:cNvPr>
              <p:cNvSpPr txBox="1"/>
              <p:nvPr/>
            </p:nvSpPr>
            <p:spPr>
              <a:xfrm>
                <a:off x="7957056" y="2146119"/>
                <a:ext cx="53303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DK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GB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b="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8B980D0-B76D-10C2-96F9-242E24C96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7056" y="2146119"/>
                <a:ext cx="533031" cy="923330"/>
              </a:xfrm>
              <a:prstGeom prst="rect">
                <a:avLst/>
              </a:prstGeom>
              <a:blipFill>
                <a:blip r:embed="rId7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69A9A67-C603-B5E9-55EA-88DCEF4FE740}"/>
                  </a:ext>
                </a:extLst>
              </p:cNvPr>
              <p:cNvSpPr txBox="1"/>
              <p:nvPr/>
            </p:nvSpPr>
            <p:spPr>
              <a:xfrm>
                <a:off x="8346198" y="2146119"/>
                <a:ext cx="6708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DK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GB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69A9A67-C603-B5E9-55EA-88DCEF4FE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198" y="2146119"/>
                <a:ext cx="670889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4F4DF5E-A1BF-A188-1024-7D87FD181D57}"/>
              </a:ext>
            </a:extLst>
          </p:cNvPr>
          <p:cNvCxnSpPr>
            <a:cxnSpLocks/>
          </p:cNvCxnSpPr>
          <p:nvPr/>
        </p:nvCxnSpPr>
        <p:spPr>
          <a:xfrm>
            <a:off x="8962205" y="2616154"/>
            <a:ext cx="526474" cy="4"/>
          </a:xfrm>
          <a:prstGeom prst="straightConnector1">
            <a:avLst/>
          </a:prstGeom>
          <a:ln w="19050">
            <a:solidFill>
              <a:schemeClr val="accent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0DC47B6-758E-E719-DD49-7AA1642C3A1D}"/>
              </a:ext>
            </a:extLst>
          </p:cNvPr>
          <p:cNvCxnSpPr>
            <a:cxnSpLocks/>
          </p:cNvCxnSpPr>
          <p:nvPr/>
        </p:nvCxnSpPr>
        <p:spPr>
          <a:xfrm>
            <a:off x="7492342" y="2595547"/>
            <a:ext cx="526474" cy="4"/>
          </a:xfrm>
          <a:prstGeom prst="straightConnector1">
            <a:avLst/>
          </a:prstGeom>
          <a:ln w="19050">
            <a:solidFill>
              <a:schemeClr val="accent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43A4BEF-7417-EF30-226C-F9ED69B8F957}"/>
              </a:ext>
            </a:extLst>
          </p:cNvPr>
          <p:cNvSpPr txBox="1"/>
          <p:nvPr/>
        </p:nvSpPr>
        <p:spPr>
          <a:xfrm>
            <a:off x="9571447" y="2285812"/>
            <a:ext cx="1185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Eval circuit</a:t>
            </a:r>
          </a:p>
          <a:p>
            <a:r>
              <a:rPr lang="en-DK" dirty="0"/>
              <a:t>+ check</a:t>
            </a:r>
          </a:p>
        </p:txBody>
      </p:sp>
    </p:spTree>
    <p:extLst>
      <p:ext uri="{BB962C8B-B14F-4D97-AF65-F5344CB8AC3E}">
        <p14:creationId xmlns:p14="http://schemas.microsoft.com/office/powerpoint/2010/main" val="124223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4" grpId="0"/>
      <p:bldP spid="19" grpId="0"/>
      <p:bldP spid="20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DD01FEE-AD95-F565-A4EF-15249EF83FE1}"/>
              </a:ext>
            </a:extLst>
          </p:cNvPr>
          <p:cNvSpPr/>
          <p:nvPr/>
        </p:nvSpPr>
        <p:spPr>
          <a:xfrm>
            <a:off x="4538420" y="5400420"/>
            <a:ext cx="3115159" cy="7813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DK" dirty="0">
                <a:solidFill>
                  <a:schemeClr val="accent1"/>
                </a:solidFill>
              </a:rPr>
              <a:t>Maximally fluid</a:t>
            </a:r>
          </a:p>
          <a:p>
            <a:pPr algn="ctr"/>
            <a:r>
              <a:rPr lang="en-DK" dirty="0"/>
              <a:t>multiplication protocol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7F6A8C-AAC9-3647-9456-B4EFDEDA3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Fluid SPDZ: Changing Committees in the Online 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3353A-588C-100C-953B-97AC04D61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K" dirty="0"/>
              <a:t>Challenges:</a:t>
            </a:r>
          </a:p>
          <a:p>
            <a:pPr lvl="1"/>
            <a:r>
              <a:rPr lang="en-DK" dirty="0">
                <a:solidFill>
                  <a:schemeClr val="accent1"/>
                </a:solidFill>
              </a:rPr>
              <a:t>Small state</a:t>
            </a:r>
          </a:p>
          <a:p>
            <a:pPr lvl="1"/>
            <a:r>
              <a:rPr lang="en-DK" dirty="0"/>
              <a:t>Consistency of MAC keys</a:t>
            </a:r>
          </a:p>
          <a:p>
            <a:pPr marL="457200" lvl="1" indent="0">
              <a:buNone/>
            </a:pPr>
            <a:endParaRPr lang="en-DK" dirty="0"/>
          </a:p>
          <a:p>
            <a:r>
              <a:rPr lang="en-DK" dirty="0"/>
              <a:t>Ingredients: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3EA67B-FC6D-7C86-97A2-15289E0AB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Peter Scholl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0028EB-A0F5-98BA-FB82-2FB72FA40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58C-9928-4F7F-896C-036EAE87C2AF}" type="slidenum">
              <a:rPr lang="en-GB" smtClean="0"/>
              <a:t>16</a:t>
            </a:fld>
            <a:endParaRPr lang="en-GB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8D62BDB-72C5-D52B-F538-53CA957B2988}"/>
              </a:ext>
            </a:extLst>
          </p:cNvPr>
          <p:cNvSpPr/>
          <p:nvPr/>
        </p:nvSpPr>
        <p:spPr>
          <a:xfrm>
            <a:off x="2065176" y="4320719"/>
            <a:ext cx="3115159" cy="7813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DK" dirty="0">
                <a:solidFill>
                  <a:schemeClr val="accent1"/>
                </a:solidFill>
              </a:rPr>
              <a:t>Incremental</a:t>
            </a:r>
            <a:r>
              <a:rPr lang="en-DK" dirty="0"/>
              <a:t> MAC check and circuit verification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E45531A-562D-FDE1-E4A2-C056D0C08AD2}"/>
              </a:ext>
            </a:extLst>
          </p:cNvPr>
          <p:cNvSpPr/>
          <p:nvPr/>
        </p:nvSpPr>
        <p:spPr>
          <a:xfrm>
            <a:off x="7011665" y="4320719"/>
            <a:ext cx="3115159" cy="7813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DK" dirty="0"/>
              <a:t>MAC key switching protocol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C4D1871-7FE4-5793-6AAE-E602A66FFBB2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5046424" y="5102051"/>
            <a:ext cx="1049576" cy="2983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E32B49-6475-58C3-4A75-DF576641D246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6096000" y="5097262"/>
            <a:ext cx="1096090" cy="3031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79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AA19A-C741-A06C-05D3-5865B34A5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M</a:t>
            </a:r>
            <a:r>
              <a:rPr lang="en-GB" dirty="0"/>
              <a:t>AC key switching in Fluid SPDZ</a:t>
            </a:r>
            <a:endParaRPr lang="en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69193B-3DC1-056D-3905-A67FF81A5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Peter Scholl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FCF0C-600F-EC3B-A0D6-6506B0B18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58C-9928-4F7F-896C-036EAE87C2AF}" type="slidenum">
              <a:rPr lang="en-GB" smtClean="0"/>
              <a:t>17</a:t>
            </a:fld>
            <a:endParaRPr lang="en-GB"/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927178A-4ED4-2CC9-4CCA-118AB6BB79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8" t="7376" b="46344"/>
          <a:stretch/>
        </p:blipFill>
        <p:spPr>
          <a:xfrm>
            <a:off x="8192026" y="1955238"/>
            <a:ext cx="540331" cy="74688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3DC8910-3786-518E-57F7-946A30D0CDEC}"/>
              </a:ext>
            </a:extLst>
          </p:cNvPr>
          <p:cNvCxnSpPr>
            <a:cxnSpLocks/>
          </p:cNvCxnSpPr>
          <p:nvPr/>
        </p:nvCxnSpPr>
        <p:spPr>
          <a:xfrm flipV="1">
            <a:off x="5066618" y="2358167"/>
            <a:ext cx="2058763" cy="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6FA0718-D40F-6F56-1D1C-D75FC1EB3D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8" t="7376" b="46344"/>
          <a:stretch/>
        </p:blipFill>
        <p:spPr>
          <a:xfrm>
            <a:off x="2995647" y="1955238"/>
            <a:ext cx="540331" cy="7468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8A2CDF-8BCD-4DF4-3B5A-F0E46A705663}"/>
                  </a:ext>
                </a:extLst>
              </p:cNvPr>
              <p:cNvSpPr txBox="1"/>
              <p:nvPr/>
            </p:nvSpPr>
            <p:spPr>
              <a:xfrm>
                <a:off x="2450216" y="2822532"/>
                <a:ext cx="1588384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, [</m:t>
                      </m:r>
                      <m:sSub>
                        <m:sSubPr>
                          <m:ctrlPr>
                            <a:rPr lang="en-GB" sz="2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600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GB" sz="2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DK" sz="26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8A2CDF-8BCD-4DF4-3B5A-F0E46A705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216" y="2822532"/>
                <a:ext cx="1588384" cy="492443"/>
              </a:xfrm>
              <a:prstGeom prst="rect">
                <a:avLst/>
              </a:prstGeom>
              <a:blipFill>
                <a:blip r:embed="rId3"/>
                <a:stretch>
                  <a:fillRect r="-787" b="-17500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C7E600-A9C5-51E5-C0C4-FBC74C468050}"/>
                  </a:ext>
                </a:extLst>
              </p:cNvPr>
              <p:cNvSpPr txBox="1"/>
              <p:nvPr/>
            </p:nvSpPr>
            <p:spPr>
              <a:xfrm>
                <a:off x="7667999" y="2822531"/>
                <a:ext cx="1612364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, [</m:t>
                      </m:r>
                      <m:sSub>
                        <m:sSubPr>
                          <m:ctrlPr>
                            <a:rPr lang="en-GB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6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GB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DK" sz="26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C7E600-A9C5-51E5-C0C4-FBC74C468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999" y="2822531"/>
                <a:ext cx="1612364" cy="492443"/>
              </a:xfrm>
              <a:prstGeom prst="rect">
                <a:avLst/>
              </a:prstGeom>
              <a:blipFill>
                <a:blip r:embed="rId4"/>
                <a:stretch>
                  <a:fillRect r="-781" b="-17500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loud Callout 11">
            <a:extLst>
              <a:ext uri="{FF2B5EF4-FFF2-40B4-BE49-F238E27FC236}">
                <a16:creationId xmlns:a16="http://schemas.microsoft.com/office/drawing/2014/main" id="{7A8B74F7-09B2-7CB6-C4CD-00220909D076}"/>
              </a:ext>
            </a:extLst>
          </p:cNvPr>
          <p:cNvSpPr/>
          <p:nvPr/>
        </p:nvSpPr>
        <p:spPr>
          <a:xfrm>
            <a:off x="3690604" y="1465535"/>
            <a:ext cx="1824037" cy="746884"/>
          </a:xfrm>
          <a:prstGeom prst="cloudCallout">
            <a:avLst>
              <a:gd name="adj1" fmla="val -51382"/>
              <a:gd name="adj2" fmla="val 60587"/>
            </a:avLst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DK" i="1" dirty="0"/>
              <a:t>With one message?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45A5B5-30D7-0195-75BB-278992B0898E}"/>
              </a:ext>
            </a:extLst>
          </p:cNvPr>
          <p:cNvSpPr txBox="1"/>
          <p:nvPr/>
        </p:nvSpPr>
        <p:spPr>
          <a:xfrm>
            <a:off x="1285875" y="3571866"/>
            <a:ext cx="18932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2200" b="1" dirty="0"/>
              <a:t>Preprocessing: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D5A4D9F-1005-8926-624B-0087FDB72BA7}"/>
                  </a:ext>
                </a:extLst>
              </p:cNvPr>
              <p:cNvSpPr txBox="1"/>
              <p:nvPr/>
            </p:nvSpPr>
            <p:spPr>
              <a:xfrm>
                <a:off x="1253992" y="4021601"/>
                <a:ext cx="85433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GB" sz="2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600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GB" sz="2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DK" sz="26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D5A4D9F-1005-8926-624B-0087FDB72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992" y="4021601"/>
                <a:ext cx="854336" cy="492443"/>
              </a:xfrm>
              <a:prstGeom prst="rect">
                <a:avLst/>
              </a:prstGeom>
              <a:blipFill>
                <a:blip r:embed="rId5"/>
                <a:stretch>
                  <a:fillRect l="-2899" r="-1449" b="-17500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5EEA569-20AE-9391-BCAE-33A2C1FD04F5}"/>
                  </a:ext>
                </a:extLst>
              </p:cNvPr>
              <p:cNvSpPr txBox="1"/>
              <p:nvPr/>
            </p:nvSpPr>
            <p:spPr>
              <a:xfrm>
                <a:off x="8023032" y="4007712"/>
                <a:ext cx="87831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GB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6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GB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DK" sz="26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5EEA569-20AE-9391-BCAE-33A2C1FD0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032" y="4007712"/>
                <a:ext cx="878317" cy="492443"/>
              </a:xfrm>
              <a:prstGeom prst="rect">
                <a:avLst/>
              </a:prstGeom>
              <a:blipFill>
                <a:blip r:embed="rId6"/>
                <a:stretch>
                  <a:fillRect l="-2857" r="-2857" b="-17500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DC779D2-18A1-2C28-9E34-D5F8CF88935D}"/>
                  </a:ext>
                </a:extLst>
              </p:cNvPr>
              <p:cNvSpPr txBox="1"/>
              <p:nvPr/>
            </p:nvSpPr>
            <p:spPr>
              <a:xfrm>
                <a:off x="2503271" y="4016642"/>
                <a:ext cx="2007601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GB" sz="2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sz="2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2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DK" sz="2600" dirty="0"/>
                  <a:t> +</a:t>
                </a:r>
              </a:p>
              <a:p>
                <a:r>
                  <a:rPr lang="en-DK" sz="2600" dirty="0"/>
                  <a:t>MAC</a:t>
                </a:r>
                <a:r>
                  <a:rPr lang="en-DK" sz="2600" dirty="0">
                    <a:solidFill>
                      <a:srgbClr val="FF0000"/>
                    </a:solidFill>
                  </a:rPr>
                  <a:t>*</a:t>
                </a:r>
                <a:r>
                  <a:rPr lang="en-DK" sz="2600" dirty="0"/>
                  <a:t> wrt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GB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DK" sz="2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DC779D2-18A1-2C28-9E34-D5F8CF889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271" y="4016642"/>
                <a:ext cx="2007601" cy="892552"/>
              </a:xfrm>
              <a:prstGeom prst="rect">
                <a:avLst/>
              </a:prstGeom>
              <a:blipFill>
                <a:blip r:embed="rId7"/>
                <a:stretch>
                  <a:fillRect l="-5660" t="-5634" b="-16901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7C1DF8B8-46B0-2C8A-4DBB-C5D4F4397D39}"/>
              </a:ext>
            </a:extLst>
          </p:cNvPr>
          <p:cNvSpPr txBox="1"/>
          <p:nvPr/>
        </p:nvSpPr>
        <p:spPr>
          <a:xfrm>
            <a:off x="1285874" y="5084406"/>
            <a:ext cx="10358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2200" b="1" dirty="0"/>
              <a:t>Online: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E2CA7FF-2F51-0E48-A418-4BBC851865C9}"/>
              </a:ext>
            </a:extLst>
          </p:cNvPr>
          <p:cNvCxnSpPr>
            <a:cxnSpLocks/>
          </p:cNvCxnSpPr>
          <p:nvPr/>
        </p:nvCxnSpPr>
        <p:spPr>
          <a:xfrm flipV="1">
            <a:off x="5066617" y="5853398"/>
            <a:ext cx="2058763" cy="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B52034-884D-BE08-C800-079C14CB474D}"/>
                  </a:ext>
                </a:extLst>
              </p:cNvPr>
              <p:cNvSpPr txBox="1"/>
              <p:nvPr/>
            </p:nvSpPr>
            <p:spPr>
              <a:xfrm>
                <a:off x="5404026" y="5468677"/>
                <a:ext cx="145014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GB" sz="2200" b="0" dirty="0"/>
                  <a:t>Send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DK" sz="2200" dirty="0"/>
              </a:p>
              <a:p>
                <a:r>
                  <a:rPr lang="en-DK" sz="2200" dirty="0"/>
                  <a:t>(+ MACs)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B52034-884D-BE08-C800-079C14CB4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026" y="5468677"/>
                <a:ext cx="1450141" cy="769441"/>
              </a:xfrm>
              <a:prstGeom prst="rect">
                <a:avLst/>
              </a:prstGeom>
              <a:blipFill>
                <a:blip r:embed="rId8"/>
                <a:stretch>
                  <a:fillRect l="-5217" t="-4839" b="-14516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7041978-5440-1388-E18F-B23A19E9DD10}"/>
                  </a:ext>
                </a:extLst>
              </p:cNvPr>
              <p:cNvSpPr txBox="1"/>
              <p:nvPr/>
            </p:nvSpPr>
            <p:spPr>
              <a:xfrm>
                <a:off x="5396064" y="5135001"/>
                <a:ext cx="152464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K" sz="2200" dirty="0"/>
                  <a:t>Reshare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DK" sz="22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7041978-5440-1388-E18F-B23A19E9D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064" y="5135001"/>
                <a:ext cx="1524648" cy="430887"/>
              </a:xfrm>
              <a:prstGeom prst="rect">
                <a:avLst/>
              </a:prstGeom>
              <a:blipFill>
                <a:blip r:embed="rId9"/>
                <a:stretch>
                  <a:fillRect l="-4132" t="-8571" r="-2479" b="-28571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8846F72-830A-DA29-72D1-F029EE064AEA}"/>
                  </a:ext>
                </a:extLst>
              </p:cNvPr>
              <p:cNvSpPr txBox="1"/>
              <p:nvPr/>
            </p:nvSpPr>
            <p:spPr>
              <a:xfrm>
                <a:off x="7656008" y="5607175"/>
                <a:ext cx="1612364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, [</m:t>
                      </m:r>
                      <m:sSub>
                        <m:sSubPr>
                          <m:ctrlPr>
                            <a:rPr lang="en-GB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6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GB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DK" sz="26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8846F72-830A-DA29-72D1-F029EE064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008" y="5607175"/>
                <a:ext cx="1612364" cy="492443"/>
              </a:xfrm>
              <a:prstGeom prst="rect">
                <a:avLst/>
              </a:prstGeom>
              <a:blipFill>
                <a:blip r:embed="rId10"/>
                <a:stretch>
                  <a:fillRect r="-1563" b="-17500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725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 animBg="1"/>
      <p:bldP spid="15" grpId="0"/>
      <p:bldP spid="16" grpId="0"/>
      <p:bldP spid="17" grpId="0"/>
      <p:bldP spid="18" grpId="0"/>
      <p:bldP spid="19" grpId="0"/>
      <p:bldP spid="21" grpId="0"/>
      <p:bldP spid="22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Efficiency Comparison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parties, circuit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838197" y="1934515"/>
              <a:ext cx="10515600" cy="33811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34196">
                      <a:extLst>
                        <a:ext uri="{9D8B030D-6E8A-4147-A177-3AD203B41FA5}">
                          <a16:colId xmlns:a16="http://schemas.microsoft.com/office/drawing/2014/main" val="2041407974"/>
                        </a:ext>
                      </a:extLst>
                    </a:gridCol>
                    <a:gridCol w="2123604">
                      <a:extLst>
                        <a:ext uri="{9D8B030D-6E8A-4147-A177-3AD203B41FA5}">
                          <a16:colId xmlns:a16="http://schemas.microsoft.com/office/drawing/2014/main" val="3453046394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2465445884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724012394"/>
                        </a:ext>
                      </a:extLst>
                    </a:gridCol>
                  </a:tblGrid>
                  <a:tr h="6624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600" dirty="0"/>
                            <a:t>Protocol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600" dirty="0"/>
                            <a:t>Online comm.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600" dirty="0"/>
                            <a:t>Prep. Comm.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600" dirty="0"/>
                            <a:t>Storage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00816264"/>
                      </a:ext>
                    </a:extLst>
                  </a:tr>
                  <a:tr h="6624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/>
                            <a:t>SPDZ </a:t>
                          </a:r>
                          <a:r>
                            <a:rPr lang="en-GB" sz="200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  <a:t>[KPR 18]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accent6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GB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GB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oMath>
                          </a14:m>
                          <a:endParaRPr lang="en-GB" sz="24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GB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GB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GB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6776576"/>
                      </a:ext>
                    </a:extLst>
                  </a:tr>
                  <a:tr h="6624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/>
                            <a:t>SPDZ/Le Mans hybrid </a:t>
                          </a:r>
                          <a:r>
                            <a:rPr lang="en-GB" sz="180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  <a:t>[RS 22]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accent6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GB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GB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oMath>
                          </a14:m>
                          <a:endParaRPr lang="en-GB" sz="24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6375264"/>
                      </a:ext>
                    </a:extLst>
                  </a:tr>
                  <a:tr h="6624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[BGIN 22]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accent6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GB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GB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oMath>
                          </a14:m>
                          <a:endParaRPr lang="en-GB" sz="24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√|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)|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√|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)|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4528470"/>
                      </a:ext>
                    </a:extLst>
                  </a:tr>
                  <a:tr h="6624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/>
                            <a:t>Dynamic SPDZ </a:t>
                          </a:r>
                          <a:r>
                            <a:rPr lang="en-GB" sz="200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  <a:t>[RS 22]</a:t>
                          </a:r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GB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GB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GB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oMath>
                            </m:oMathPara>
                          </a14:m>
                          <a:endParaRPr lang="en-GB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GB" sz="24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GB" sz="24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24327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838197" y="1934515"/>
              <a:ext cx="10515600" cy="33811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34196">
                      <a:extLst>
                        <a:ext uri="{9D8B030D-6E8A-4147-A177-3AD203B41FA5}">
                          <a16:colId xmlns:a16="http://schemas.microsoft.com/office/drawing/2014/main" val="2041407974"/>
                        </a:ext>
                      </a:extLst>
                    </a:gridCol>
                    <a:gridCol w="2123604">
                      <a:extLst>
                        <a:ext uri="{9D8B030D-6E8A-4147-A177-3AD203B41FA5}">
                          <a16:colId xmlns:a16="http://schemas.microsoft.com/office/drawing/2014/main" val="3453046394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2465445884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724012394"/>
                        </a:ext>
                      </a:extLst>
                    </a:gridCol>
                  </a:tblGrid>
                  <a:tr h="6624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600" dirty="0"/>
                            <a:t>Protocol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600" dirty="0"/>
                            <a:t>Online comm.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600" dirty="0"/>
                            <a:t>Prep. Comm.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600" dirty="0"/>
                            <a:t>Storage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00816264"/>
                      </a:ext>
                    </a:extLst>
                  </a:tr>
                  <a:tr h="6624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/>
                            <a:t>SPDZ </a:t>
                          </a:r>
                          <a:r>
                            <a:rPr lang="en-GB" sz="200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  <a:t>[KPR 18]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DK"/>
                        </a:p>
                      </a:txBody>
                      <a:tcPr>
                        <a:blipFill>
                          <a:blip r:embed="rId3"/>
                          <a:stretch>
                            <a:fillRect l="-147024" t="-107547" r="-248214" b="-3094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K"/>
                        </a:p>
                      </a:txBody>
                      <a:tcPr>
                        <a:blipFill>
                          <a:blip r:embed="rId3"/>
                          <a:stretch>
                            <a:fillRect l="-200483" t="-107547" r="-101449" b="-3094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K"/>
                        </a:p>
                      </a:txBody>
                      <a:tcPr>
                        <a:blipFill>
                          <a:blip r:embed="rId3"/>
                          <a:stretch>
                            <a:fillRect l="-300483" t="-107547" r="-1449" b="-3094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6776576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/>
                            <a:t>SPDZ/Le Mans hybrid </a:t>
                          </a:r>
                          <a:r>
                            <a:rPr lang="en-GB" sz="180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  <a:t>[RS 22]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DK"/>
                        </a:p>
                      </a:txBody>
                      <a:tcPr>
                        <a:blipFill>
                          <a:blip r:embed="rId3"/>
                          <a:stretch>
                            <a:fillRect l="-147024" t="-192982" r="-248214" b="-187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K"/>
                        </a:p>
                      </a:txBody>
                      <a:tcPr>
                        <a:blipFill>
                          <a:blip r:embed="rId3"/>
                          <a:stretch>
                            <a:fillRect l="-200483" t="-192982" r="-101449" b="-187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K"/>
                        </a:p>
                      </a:txBody>
                      <a:tcPr>
                        <a:blipFill>
                          <a:blip r:embed="rId3"/>
                          <a:stretch>
                            <a:fillRect l="-300483" t="-192982" r="-1449" b="-1877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6375264"/>
                      </a:ext>
                    </a:extLst>
                  </a:tr>
                  <a:tr h="6624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[BGIN 22]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DK"/>
                        </a:p>
                      </a:txBody>
                      <a:tcPr>
                        <a:blipFill>
                          <a:blip r:embed="rId3"/>
                          <a:stretch>
                            <a:fillRect l="-147024" t="-315094" r="-248214" b="-1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K"/>
                        </a:p>
                      </a:txBody>
                      <a:tcPr>
                        <a:blipFill>
                          <a:blip r:embed="rId3"/>
                          <a:stretch>
                            <a:fillRect l="-200483" t="-315094" r="-101449" b="-1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K"/>
                        </a:p>
                      </a:txBody>
                      <a:tcPr>
                        <a:blipFill>
                          <a:blip r:embed="rId3"/>
                          <a:stretch>
                            <a:fillRect l="-300483" t="-315094" r="-1449" b="-1018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4528470"/>
                      </a:ext>
                    </a:extLst>
                  </a:tr>
                  <a:tr h="6624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/>
                            <a:t>Dynamic SPDZ </a:t>
                          </a:r>
                          <a:r>
                            <a:rPr lang="en-GB" sz="200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  <a:t>[RS 22]</a:t>
                          </a:r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DK"/>
                        </a:p>
                      </a:txBody>
                      <a:tcPr>
                        <a:blipFill>
                          <a:blip r:embed="rId3"/>
                          <a:stretch>
                            <a:fillRect l="-147024" t="-423077" r="-248214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K"/>
                        </a:p>
                      </a:txBody>
                      <a:tcPr>
                        <a:blipFill>
                          <a:blip r:embed="rId3"/>
                          <a:stretch>
                            <a:fillRect l="-200483" t="-423077" r="-101449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K"/>
                        </a:p>
                      </a:txBody>
                      <a:tcPr>
                        <a:blipFill>
                          <a:blip r:embed="rId3"/>
                          <a:stretch>
                            <a:fillRect l="-300483" t="-423077" r="-1449" b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4327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Peter Scholl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58C-9928-4F7F-896C-036EAE87C2AF}" type="slidenum">
              <a:rPr lang="en-GB" smtClean="0"/>
              <a:t>18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F68B20-992A-7993-885B-9BE9AC2B7BF0}"/>
              </a:ext>
            </a:extLst>
          </p:cNvPr>
          <p:cNvSpPr txBox="1"/>
          <p:nvPr/>
        </p:nvSpPr>
        <p:spPr>
          <a:xfrm>
            <a:off x="838197" y="5620565"/>
            <a:ext cx="59585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200" dirty="0"/>
              <a:t>Costs are field elements per-party</a:t>
            </a:r>
          </a:p>
        </p:txBody>
      </p:sp>
    </p:spTree>
    <p:extLst>
      <p:ext uri="{BB962C8B-B14F-4D97-AF65-F5344CB8AC3E}">
        <p14:creationId xmlns:p14="http://schemas.microsoft.com/office/powerpoint/2010/main" val="571082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Efficiency Comparison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parties, circuit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28013399"/>
                  </p:ext>
                </p:extLst>
              </p:nvPr>
            </p:nvGraphicFramePr>
            <p:xfrm>
              <a:off x="838197" y="1934515"/>
              <a:ext cx="10515600" cy="13248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34196">
                      <a:extLst>
                        <a:ext uri="{9D8B030D-6E8A-4147-A177-3AD203B41FA5}">
                          <a16:colId xmlns:a16="http://schemas.microsoft.com/office/drawing/2014/main" val="2041407974"/>
                        </a:ext>
                      </a:extLst>
                    </a:gridCol>
                    <a:gridCol w="2123604">
                      <a:extLst>
                        <a:ext uri="{9D8B030D-6E8A-4147-A177-3AD203B41FA5}">
                          <a16:colId xmlns:a16="http://schemas.microsoft.com/office/drawing/2014/main" val="3453046394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2465445884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724012394"/>
                        </a:ext>
                      </a:extLst>
                    </a:gridCol>
                  </a:tblGrid>
                  <a:tr h="6624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600" dirty="0"/>
                            <a:t>Protocol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600" dirty="0"/>
                            <a:t>Online comm.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600" dirty="0"/>
                            <a:t>Prep. Comm.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600" dirty="0"/>
                            <a:t>Storage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00816264"/>
                      </a:ext>
                    </a:extLst>
                  </a:tr>
                  <a:tr h="6624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/>
                            <a:t>SPDZ </a:t>
                          </a:r>
                          <a:r>
                            <a:rPr lang="en-GB" sz="200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  <a:t>[KPR 18]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accent6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GB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GB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oMath>
                          </a14:m>
                          <a:endParaRPr lang="en-GB" sz="24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GB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GB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GB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8677657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28013399"/>
                  </p:ext>
                </p:extLst>
              </p:nvPr>
            </p:nvGraphicFramePr>
            <p:xfrm>
              <a:off x="838197" y="1934515"/>
              <a:ext cx="10515600" cy="13248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34196">
                      <a:extLst>
                        <a:ext uri="{9D8B030D-6E8A-4147-A177-3AD203B41FA5}">
                          <a16:colId xmlns:a16="http://schemas.microsoft.com/office/drawing/2014/main" val="2041407974"/>
                        </a:ext>
                      </a:extLst>
                    </a:gridCol>
                    <a:gridCol w="2123604">
                      <a:extLst>
                        <a:ext uri="{9D8B030D-6E8A-4147-A177-3AD203B41FA5}">
                          <a16:colId xmlns:a16="http://schemas.microsoft.com/office/drawing/2014/main" val="3453046394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2465445884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724012394"/>
                        </a:ext>
                      </a:extLst>
                    </a:gridCol>
                  </a:tblGrid>
                  <a:tr h="6624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600" dirty="0"/>
                            <a:t>Protocol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600" dirty="0"/>
                            <a:t>Online comm.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600" dirty="0"/>
                            <a:t>Prep. Comm.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600" dirty="0"/>
                            <a:t>Storage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00816264"/>
                      </a:ext>
                    </a:extLst>
                  </a:tr>
                  <a:tr h="6624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/>
                            <a:t>SPDZ </a:t>
                          </a:r>
                          <a:r>
                            <a:rPr lang="en-GB" sz="200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  <a:t>[KPR 18]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DK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7024" t="-111538" r="-248214" b="-5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K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483" t="-111538" r="-101449" b="-5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K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483" t="-111538" r="-1449" b="-5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677657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Peter Scholl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58C-9928-4F7F-896C-036EAE87C2AF}" type="slidenum">
              <a:rPr lang="en-GB" smtClean="0"/>
              <a:t>19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F68B20-992A-7993-885B-9BE9AC2B7BF0}"/>
              </a:ext>
            </a:extLst>
          </p:cNvPr>
          <p:cNvSpPr txBox="1"/>
          <p:nvPr/>
        </p:nvSpPr>
        <p:spPr>
          <a:xfrm>
            <a:off x="838197" y="5620565"/>
            <a:ext cx="59585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200" dirty="0"/>
              <a:t>Costs are field elements per-party</a:t>
            </a:r>
          </a:p>
        </p:txBody>
      </p:sp>
    </p:spTree>
    <p:extLst>
      <p:ext uri="{BB962C8B-B14F-4D97-AF65-F5344CB8AC3E}">
        <p14:creationId xmlns:p14="http://schemas.microsoft.com/office/powerpoint/2010/main" val="2288973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Secure Multi-Party Computation</a:t>
            </a:r>
          </a:p>
        </p:txBody>
      </p:sp>
      <p:cxnSp>
        <p:nvCxnSpPr>
          <p:cNvPr id="14" name="AutoShape 5"/>
          <p:cNvCxnSpPr>
            <a:cxnSpLocks noChangeShapeType="1"/>
          </p:cNvCxnSpPr>
          <p:nvPr/>
        </p:nvCxnSpPr>
        <p:spPr bwMode="auto">
          <a:xfrm flipV="1">
            <a:off x="4378886" y="2618974"/>
            <a:ext cx="3191555" cy="2"/>
          </a:xfrm>
          <a:prstGeom prst="straightConnector1">
            <a:avLst/>
          </a:prstGeom>
          <a:ln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AutoShape 5"/>
          <p:cNvCxnSpPr>
            <a:cxnSpLocks noChangeShapeType="1"/>
          </p:cNvCxnSpPr>
          <p:nvPr/>
        </p:nvCxnSpPr>
        <p:spPr bwMode="auto">
          <a:xfrm flipV="1">
            <a:off x="4378886" y="4725400"/>
            <a:ext cx="3191555" cy="2"/>
          </a:xfrm>
          <a:prstGeom prst="straightConnector1">
            <a:avLst/>
          </a:prstGeom>
          <a:ln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AutoShape 5"/>
          <p:cNvCxnSpPr>
            <a:cxnSpLocks noChangeShapeType="1"/>
          </p:cNvCxnSpPr>
          <p:nvPr/>
        </p:nvCxnSpPr>
        <p:spPr bwMode="auto">
          <a:xfrm flipV="1">
            <a:off x="7634271" y="3321117"/>
            <a:ext cx="0" cy="638311"/>
          </a:xfrm>
          <a:prstGeom prst="straightConnector1">
            <a:avLst/>
          </a:prstGeom>
          <a:ln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AutoShape 5"/>
          <p:cNvCxnSpPr>
            <a:cxnSpLocks noChangeShapeType="1"/>
          </p:cNvCxnSpPr>
          <p:nvPr/>
        </p:nvCxnSpPr>
        <p:spPr bwMode="auto">
          <a:xfrm flipV="1">
            <a:off x="4378885" y="3321117"/>
            <a:ext cx="0" cy="638311"/>
          </a:xfrm>
          <a:prstGeom prst="straightConnector1">
            <a:avLst/>
          </a:prstGeom>
          <a:ln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AutoShape 5"/>
          <p:cNvCxnSpPr>
            <a:cxnSpLocks noChangeShapeType="1"/>
          </p:cNvCxnSpPr>
          <p:nvPr/>
        </p:nvCxnSpPr>
        <p:spPr bwMode="auto">
          <a:xfrm>
            <a:off x="4378886" y="2938130"/>
            <a:ext cx="3191555" cy="1404283"/>
          </a:xfrm>
          <a:prstGeom prst="straightConnector1">
            <a:avLst/>
          </a:prstGeom>
          <a:ln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AutoShape 5"/>
          <p:cNvCxnSpPr>
            <a:cxnSpLocks noChangeShapeType="1"/>
          </p:cNvCxnSpPr>
          <p:nvPr/>
        </p:nvCxnSpPr>
        <p:spPr bwMode="auto">
          <a:xfrm flipV="1">
            <a:off x="4442716" y="2938129"/>
            <a:ext cx="3127724" cy="1404286"/>
          </a:xfrm>
          <a:prstGeom prst="straightConnector1">
            <a:avLst/>
          </a:prstGeom>
          <a:ln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458066" y="2541315"/>
            <a:ext cx="316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235142" y="2541315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b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14611" y="4697786"/>
            <a:ext cx="319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235142" y="4697786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3924732" y="5341675"/>
                <a:ext cx="46978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solidFill>
                      <a:schemeClr val="tx2"/>
                    </a:solidFill>
                  </a:rPr>
                  <a:t>Goal:</a:t>
                </a:r>
                <a:r>
                  <a:rPr lang="en-GB" sz="2400" dirty="0">
                    <a:solidFill>
                      <a:schemeClr val="tx2"/>
                    </a:solidFill>
                  </a:rPr>
                  <a:t> </a:t>
                </a:r>
                <a:r>
                  <a:rPr lang="en-GB" sz="2400" dirty="0"/>
                  <a:t>Securely compute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400" i="1" dirty="0" err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4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400" i="1" dirty="0" err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4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400" i="1" dirty="0" err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400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732" y="5341675"/>
                <a:ext cx="4697889" cy="461665"/>
              </a:xfrm>
              <a:prstGeom prst="rect">
                <a:avLst/>
              </a:prstGeom>
              <a:blipFill>
                <a:blip r:embed="rId2"/>
                <a:stretch>
                  <a:fillRect l="-2162" t="-8108" r="-270" b="-32432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BAEC-2A6D-4FE6-A55F-57C58C0C95ED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Peter Scholl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6896590" y="5823307"/>
                <a:ext cx="4100353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sSubSup>
                      <m:sSubSup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×…</m:t>
                    </m:r>
                    <m:sSubSup>
                      <m:sSubSup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→   </m:t>
                    </m:r>
                    <m:sSub>
                      <m:sSub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, large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590" y="5823307"/>
                <a:ext cx="4100353" cy="490199"/>
              </a:xfrm>
              <a:prstGeom prst="rect">
                <a:avLst/>
              </a:prstGeom>
              <a:blipFill>
                <a:blip r:embed="rId3"/>
                <a:stretch>
                  <a:fillRect l="-926" t="-7500" b="-20000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4C560D7-494D-1BE4-1B79-82303349F5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67"/>
          <a:stretch/>
        </p:blipFill>
        <p:spPr>
          <a:xfrm>
            <a:off x="7710495" y="1658077"/>
            <a:ext cx="524647" cy="3087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81277E-D8E3-D94E-D67C-5388ADDB2D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67"/>
          <a:stretch/>
        </p:blipFill>
        <p:spPr>
          <a:xfrm>
            <a:off x="3623307" y="1676189"/>
            <a:ext cx="524647" cy="3087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3D2015-A127-052A-70AF-CE3ABCFD41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67"/>
          <a:stretch/>
        </p:blipFill>
        <p:spPr>
          <a:xfrm>
            <a:off x="7703282" y="3820624"/>
            <a:ext cx="524647" cy="3087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941152-0A39-6187-6012-2AFE0FFE1054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548306" y="1957982"/>
            <a:ext cx="680950" cy="680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A6CD4D-53DD-8125-9E6C-5F13F3FB535F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7636242" y="1957982"/>
            <a:ext cx="697349" cy="697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93F7A2-F52E-6687-F0ED-0695D394163E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44442" y="4105755"/>
            <a:ext cx="680950" cy="6809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3ACC43-B911-F4A1-1D41-22177F2D4EA3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31907" y="4102296"/>
            <a:ext cx="697349" cy="6973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97432E-AE28-D0D1-07F4-F06932807B10}"/>
              </a:ext>
            </a:extLst>
          </p:cNvPr>
          <p:cNvPicPr>
            <a:picLocks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8364" y="4102296"/>
            <a:ext cx="680950" cy="68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6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Efficiency Comparison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parties, circuit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23277546"/>
                  </p:ext>
                </p:extLst>
              </p:nvPr>
            </p:nvGraphicFramePr>
            <p:xfrm>
              <a:off x="838197" y="1934515"/>
              <a:ext cx="10515600" cy="19872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34196">
                      <a:extLst>
                        <a:ext uri="{9D8B030D-6E8A-4147-A177-3AD203B41FA5}">
                          <a16:colId xmlns:a16="http://schemas.microsoft.com/office/drawing/2014/main" val="2041407974"/>
                        </a:ext>
                      </a:extLst>
                    </a:gridCol>
                    <a:gridCol w="2123604">
                      <a:extLst>
                        <a:ext uri="{9D8B030D-6E8A-4147-A177-3AD203B41FA5}">
                          <a16:colId xmlns:a16="http://schemas.microsoft.com/office/drawing/2014/main" val="3453046394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2465445884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724012394"/>
                        </a:ext>
                      </a:extLst>
                    </a:gridCol>
                  </a:tblGrid>
                  <a:tr h="6624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600" dirty="0"/>
                            <a:t>Protocol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600" dirty="0"/>
                            <a:t>Online comm.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600" dirty="0"/>
                            <a:t>Prep. Comm.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600" dirty="0"/>
                            <a:t>Storage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00816264"/>
                      </a:ext>
                    </a:extLst>
                  </a:tr>
                  <a:tr h="6624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/>
                            <a:t>SPDZ </a:t>
                          </a:r>
                          <a:r>
                            <a:rPr lang="en-GB" sz="200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  <a:t>[KPR 18]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accent6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GB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GB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oMath>
                          </a14:m>
                          <a:endParaRPr lang="en-GB" sz="24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GB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GB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GB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86776576"/>
                      </a:ext>
                    </a:extLst>
                  </a:tr>
                  <a:tr h="6624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dirty="0"/>
                            <a:t>Dynamic</a:t>
                          </a:r>
                          <a:r>
                            <a:rPr lang="en-GB" sz="2400" dirty="0"/>
                            <a:t> SPDZ </a:t>
                          </a:r>
                          <a:r>
                            <a:rPr lang="en-GB" sz="200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  <a:t>[RS 22]</a:t>
                          </a:r>
                          <a:endParaRPr lang="en-GB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GB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GB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GB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oMath>
                            </m:oMathPara>
                          </a14:m>
                          <a:endParaRPr lang="en-GB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GB" sz="24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GB" sz="24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8637526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23277546"/>
                  </p:ext>
                </p:extLst>
              </p:nvPr>
            </p:nvGraphicFramePr>
            <p:xfrm>
              <a:off x="838197" y="1934515"/>
              <a:ext cx="10515600" cy="19872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34196">
                      <a:extLst>
                        <a:ext uri="{9D8B030D-6E8A-4147-A177-3AD203B41FA5}">
                          <a16:colId xmlns:a16="http://schemas.microsoft.com/office/drawing/2014/main" val="2041407974"/>
                        </a:ext>
                      </a:extLst>
                    </a:gridCol>
                    <a:gridCol w="2123604">
                      <a:extLst>
                        <a:ext uri="{9D8B030D-6E8A-4147-A177-3AD203B41FA5}">
                          <a16:colId xmlns:a16="http://schemas.microsoft.com/office/drawing/2014/main" val="3453046394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2465445884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724012394"/>
                        </a:ext>
                      </a:extLst>
                    </a:gridCol>
                  </a:tblGrid>
                  <a:tr h="6624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600" dirty="0"/>
                            <a:t>Protocol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600" dirty="0"/>
                            <a:t>Online comm.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600" dirty="0"/>
                            <a:t>Prep. Comm.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600" dirty="0"/>
                            <a:t>Storage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00816264"/>
                      </a:ext>
                    </a:extLst>
                  </a:tr>
                  <a:tr h="6624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/>
                            <a:t>SPDZ </a:t>
                          </a:r>
                          <a:r>
                            <a:rPr lang="en-GB" sz="200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  <a:t>[KPR 18]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DK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7024" t="-107547" r="-248214" b="-1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K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483" t="-107547" r="-101449" b="-1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K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483" t="-107547" r="-1449" b="-1037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6776576"/>
                      </a:ext>
                    </a:extLst>
                  </a:tr>
                  <a:tr h="6624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dirty="0"/>
                            <a:t>Dynamic</a:t>
                          </a:r>
                          <a:r>
                            <a:rPr lang="en-GB" sz="2400" dirty="0"/>
                            <a:t> SPDZ </a:t>
                          </a:r>
                          <a:r>
                            <a:rPr lang="en-GB" sz="200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  <a:t>[RS 22]</a:t>
                          </a:r>
                          <a:endParaRPr lang="en-GB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DK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7024" t="-211538" r="-248214" b="-5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K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483" t="-211538" r="-101449" b="-5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K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483" t="-211538" r="-1449" b="-5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637526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Peter Scholl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58C-9928-4F7F-896C-036EAE87C2AF}" type="slidenum">
              <a:rPr lang="en-GB" smtClean="0"/>
              <a:t>20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F68B20-992A-7993-885B-9BE9AC2B7BF0}"/>
              </a:ext>
            </a:extLst>
          </p:cNvPr>
          <p:cNvSpPr txBox="1"/>
          <p:nvPr/>
        </p:nvSpPr>
        <p:spPr>
          <a:xfrm>
            <a:off x="838197" y="5620565"/>
            <a:ext cx="59585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200" dirty="0"/>
              <a:t>Costs are field elements per-party</a:t>
            </a:r>
          </a:p>
        </p:txBody>
      </p:sp>
    </p:spTree>
    <p:extLst>
      <p:ext uri="{BB962C8B-B14F-4D97-AF65-F5344CB8AC3E}">
        <p14:creationId xmlns:p14="http://schemas.microsoft.com/office/powerpoint/2010/main" val="526845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Efficiency Comparison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parties, circuit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838197" y="1934515"/>
              <a:ext cx="10515600" cy="26496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34196">
                      <a:extLst>
                        <a:ext uri="{9D8B030D-6E8A-4147-A177-3AD203B41FA5}">
                          <a16:colId xmlns:a16="http://schemas.microsoft.com/office/drawing/2014/main" val="2041407974"/>
                        </a:ext>
                      </a:extLst>
                    </a:gridCol>
                    <a:gridCol w="2123604">
                      <a:extLst>
                        <a:ext uri="{9D8B030D-6E8A-4147-A177-3AD203B41FA5}">
                          <a16:colId xmlns:a16="http://schemas.microsoft.com/office/drawing/2014/main" val="3453046394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2465445884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724012394"/>
                        </a:ext>
                      </a:extLst>
                    </a:gridCol>
                  </a:tblGrid>
                  <a:tr h="6624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600" dirty="0"/>
                            <a:t>Protocol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600" dirty="0"/>
                            <a:t>Online comm.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600" dirty="0"/>
                            <a:t>Prep. Comm.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600" dirty="0"/>
                            <a:t>Storage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00816264"/>
                      </a:ext>
                    </a:extLst>
                  </a:tr>
                  <a:tr h="6624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/>
                            <a:t>SPDZ </a:t>
                          </a:r>
                          <a:r>
                            <a:rPr lang="en-GB" sz="200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  <a:t>[KPR 18]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accent6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GB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GB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oMath>
                          </a14:m>
                          <a:endParaRPr lang="en-GB" sz="24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GB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GB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GB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86776576"/>
                      </a:ext>
                    </a:extLst>
                  </a:tr>
                  <a:tr h="6624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dirty="0"/>
                            <a:t>Dynamic</a:t>
                          </a:r>
                          <a:r>
                            <a:rPr lang="en-GB" sz="2400" dirty="0"/>
                            <a:t> SPDZ </a:t>
                          </a:r>
                          <a:r>
                            <a:rPr lang="en-GB" sz="200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  <a:t>[RS 22]</a:t>
                          </a:r>
                          <a:endParaRPr lang="en-GB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GB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GB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GB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oMath>
                            </m:oMathPara>
                          </a14:m>
                          <a:endParaRPr lang="en-GB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GB" sz="24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GB" sz="24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86375264"/>
                      </a:ext>
                    </a:extLst>
                  </a:tr>
                  <a:tr h="6624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</a:rPr>
                            <a:t>Fluid</a:t>
                          </a:r>
                          <a:r>
                            <a:rPr lang="en-GB" sz="2400" dirty="0"/>
                            <a:t> SPDZ </a:t>
                          </a:r>
                          <a:r>
                            <a:rPr lang="en-GB" sz="200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  <a:t>[RS 22]</a:t>
                          </a:r>
                          <a:endParaRPr lang="en-GB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  <m:r>
                                  <a:rPr lang="en-GB" sz="2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GB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GB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GB" sz="24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GB" sz="24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8452847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838197" y="1934515"/>
              <a:ext cx="10515600" cy="26496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34196">
                      <a:extLst>
                        <a:ext uri="{9D8B030D-6E8A-4147-A177-3AD203B41FA5}">
                          <a16:colId xmlns:a16="http://schemas.microsoft.com/office/drawing/2014/main" val="2041407974"/>
                        </a:ext>
                      </a:extLst>
                    </a:gridCol>
                    <a:gridCol w="2123604">
                      <a:extLst>
                        <a:ext uri="{9D8B030D-6E8A-4147-A177-3AD203B41FA5}">
                          <a16:colId xmlns:a16="http://schemas.microsoft.com/office/drawing/2014/main" val="3453046394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2465445884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724012394"/>
                        </a:ext>
                      </a:extLst>
                    </a:gridCol>
                  </a:tblGrid>
                  <a:tr h="6624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600" dirty="0"/>
                            <a:t>Protocol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600" dirty="0"/>
                            <a:t>Online comm.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600" dirty="0"/>
                            <a:t>Prep. Comm.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600" dirty="0"/>
                            <a:t>Storage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00816264"/>
                      </a:ext>
                    </a:extLst>
                  </a:tr>
                  <a:tr h="6624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/>
                            <a:t>SPDZ </a:t>
                          </a:r>
                          <a:r>
                            <a:rPr lang="en-GB" sz="200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  <a:t>[KPR 18]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DK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7024" t="-107547" r="-248214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K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483" t="-107547" r="-101449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K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483" t="-107547" r="-1449" b="-2018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6776576"/>
                      </a:ext>
                    </a:extLst>
                  </a:tr>
                  <a:tr h="6624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dirty="0"/>
                            <a:t>Dynamic</a:t>
                          </a:r>
                          <a:r>
                            <a:rPr lang="en-GB" sz="2400" dirty="0"/>
                            <a:t> SPDZ </a:t>
                          </a:r>
                          <a:r>
                            <a:rPr lang="en-GB" sz="200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  <a:t>[RS 22]</a:t>
                          </a:r>
                          <a:endParaRPr lang="en-GB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DK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7024" t="-211538" r="-248214" b="-105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K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483" t="-211538" r="-101449" b="-105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K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483" t="-211538" r="-1449" b="-105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6375264"/>
                      </a:ext>
                    </a:extLst>
                  </a:tr>
                  <a:tr h="6624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</a:rPr>
                            <a:t>Fluid</a:t>
                          </a:r>
                          <a:r>
                            <a:rPr lang="en-GB" sz="2400" dirty="0"/>
                            <a:t> SPDZ </a:t>
                          </a:r>
                          <a:r>
                            <a:rPr lang="en-GB" sz="200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  <a:t>[RS 22]</a:t>
                          </a:r>
                          <a:endParaRPr lang="en-GB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DK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7024" t="-311538" r="-248214" b="-5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K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483" t="-311538" r="-101449" b="-5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K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483" t="-311538" r="-1449" b="-5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45284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Peter Scholl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58C-9928-4F7F-896C-036EAE87C2AF}" type="slidenum">
              <a:rPr lang="en-GB" smtClean="0"/>
              <a:t>21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F68B20-992A-7993-885B-9BE9AC2B7BF0}"/>
              </a:ext>
            </a:extLst>
          </p:cNvPr>
          <p:cNvSpPr txBox="1"/>
          <p:nvPr/>
        </p:nvSpPr>
        <p:spPr>
          <a:xfrm>
            <a:off x="838197" y="5620565"/>
            <a:ext cx="59585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200" dirty="0"/>
              <a:t>Costs are field elements per-party</a:t>
            </a:r>
          </a:p>
        </p:txBody>
      </p:sp>
    </p:spTree>
    <p:extLst>
      <p:ext uri="{BB962C8B-B14F-4D97-AF65-F5344CB8AC3E}">
        <p14:creationId xmlns:p14="http://schemas.microsoft.com/office/powerpoint/2010/main" val="908898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9A1C7-DFC0-63C7-6A85-F45102B7F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>
                <a:solidFill>
                  <a:schemeClr val="accent1"/>
                </a:solidFill>
              </a:rPr>
              <a:t>Le Mans</a:t>
            </a:r>
            <a:r>
              <a:rPr lang="en-DK" dirty="0"/>
              <a:t>:</a:t>
            </a:r>
            <a:r>
              <a:rPr lang="en-GB" dirty="0"/>
              <a:t> Dynamic and Fluid MPC for Dishonest Majority</a:t>
            </a:r>
            <a:endParaRPr lang="en-DK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B6811-AFF3-FFC2-BCF5-DDE949D3D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13018"/>
            <a:ext cx="6283036" cy="28462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DK" b="1" dirty="0"/>
              <a:t>Dynamic SPDZ</a:t>
            </a:r>
          </a:p>
          <a:p>
            <a:r>
              <a:rPr lang="en-DK" dirty="0"/>
              <a:t>One online committee</a:t>
            </a:r>
          </a:p>
          <a:p>
            <a:pPr lvl="1"/>
            <a:r>
              <a:rPr lang="en-DK" dirty="0">
                <a:solidFill>
                  <a:schemeClr val="accent1"/>
                </a:solidFill>
              </a:rPr>
              <a:t>Any subset </a:t>
            </a:r>
            <a:r>
              <a:rPr lang="en-DK" dirty="0"/>
              <a:t>from preprocessing</a:t>
            </a:r>
          </a:p>
          <a:p>
            <a:r>
              <a:rPr lang="en-DK" dirty="0"/>
              <a:t>More </a:t>
            </a:r>
            <a:r>
              <a:rPr lang="en-DK" dirty="0">
                <a:solidFill>
                  <a:schemeClr val="accent1"/>
                </a:solidFill>
              </a:rPr>
              <a:t>practical</a:t>
            </a:r>
          </a:p>
          <a:p>
            <a:pPr marL="0" indent="0">
              <a:buNone/>
            </a:pPr>
            <a:endParaRPr lang="en-DK" dirty="0"/>
          </a:p>
          <a:p>
            <a:pPr marL="0" indent="0">
              <a:buNone/>
            </a:pPr>
            <a:r>
              <a:rPr lang="en-DK" b="1" dirty="0"/>
              <a:t>Fluid SPDZ</a:t>
            </a:r>
          </a:p>
          <a:p>
            <a:r>
              <a:rPr lang="en-DK" dirty="0">
                <a:solidFill>
                  <a:schemeClr val="accent1"/>
                </a:solidFill>
              </a:rPr>
              <a:t>Evolving</a:t>
            </a:r>
            <a:r>
              <a:rPr lang="en-DK" dirty="0"/>
              <a:t> online committees</a:t>
            </a:r>
          </a:p>
          <a:p>
            <a:r>
              <a:rPr lang="en-DK" dirty="0">
                <a:solidFill>
                  <a:schemeClr val="accent1"/>
                </a:solidFill>
              </a:rPr>
              <a:t>Maximally fluid </a:t>
            </a:r>
            <a:r>
              <a:rPr lang="en-DK" dirty="0"/>
              <a:t>(epoch can be one round)</a:t>
            </a:r>
          </a:p>
          <a:p>
            <a:pPr marL="0" indent="0">
              <a:buNone/>
            </a:pPr>
            <a:endParaRPr lang="en-DK" dirty="0"/>
          </a:p>
          <a:p>
            <a:pPr marL="0" indent="0">
              <a:buNone/>
            </a:pPr>
            <a:endParaRPr lang="en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68471-5C61-F079-07FC-3192CEE17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Peter Scholl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BC0BD5-AACF-90CE-3734-E25421CC4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58C-9928-4F7F-896C-036EAE87C2AF}" type="slidenum">
              <a:rPr lang="en-GB" smtClean="0"/>
              <a:t>22</a:t>
            </a:fld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B8CBD6-7D53-535C-3786-F9ECF6CE8B1F}"/>
              </a:ext>
            </a:extLst>
          </p:cNvPr>
          <p:cNvSpPr txBox="1"/>
          <p:nvPr/>
        </p:nvSpPr>
        <p:spPr>
          <a:xfrm>
            <a:off x="845832" y="1640755"/>
            <a:ext cx="4373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2"/>
              </a:rPr>
              <a:t>https://eprint.iacr.org/2021/1579</a:t>
            </a:r>
            <a:endParaRPr lang="en-US" sz="24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6270FB2-C97C-19D3-60D5-D14DBCA59131}"/>
              </a:ext>
            </a:extLst>
          </p:cNvPr>
          <p:cNvSpPr txBox="1">
            <a:spLocks/>
          </p:cNvSpPr>
          <p:nvPr/>
        </p:nvSpPr>
        <p:spPr>
          <a:xfrm>
            <a:off x="0" y="2726"/>
            <a:ext cx="12192000" cy="6857999"/>
          </a:xfrm>
          <a:prstGeom prst="rect">
            <a:avLst/>
          </a:prstGeom>
          <a:solidFill>
            <a:srgbClr val="000000">
              <a:alpha val="45882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D1D499-69E7-8B0A-FBAB-9E6194E894E2}"/>
              </a:ext>
            </a:extLst>
          </p:cNvPr>
          <p:cNvSpPr txBox="1"/>
          <p:nvPr/>
        </p:nvSpPr>
        <p:spPr>
          <a:xfrm>
            <a:off x="0" y="2161733"/>
            <a:ext cx="121920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DK" sz="3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4125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F64DB-E44E-5401-9BDF-2CE6E51FB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MPC with Dynamic Participants: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B36FE-8B7E-5E90-3C1F-74DD16A62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77679"/>
            <a:ext cx="5257800" cy="1831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DK" dirty="0">
                <a:solidFill>
                  <a:schemeClr val="accent1"/>
                </a:solidFill>
              </a:rPr>
              <a:t>Flexibility</a:t>
            </a:r>
            <a:endParaRPr lang="en-DK" dirty="0"/>
          </a:p>
          <a:p>
            <a:pPr lvl="1"/>
            <a:r>
              <a:rPr lang="en-DK" dirty="0"/>
              <a:t>Hard to be online for long computations</a:t>
            </a:r>
          </a:p>
          <a:p>
            <a:pPr lvl="1"/>
            <a:r>
              <a:rPr lang="en-DK" dirty="0"/>
              <a:t>Drop outs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DDCA3D-CB4E-5D41-47C9-B4B9F1582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Peter Scholl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92E196-E285-6943-938B-2E78F25B4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58C-9928-4F7F-896C-036EAE87C2AF}" type="slidenum">
              <a:rPr lang="en-GB" smtClean="0"/>
              <a:t>3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3CF7AC5-DEDB-68D6-84E3-44E6F946811F}"/>
              </a:ext>
            </a:extLst>
          </p:cNvPr>
          <p:cNvSpPr txBox="1">
            <a:spLocks/>
          </p:cNvSpPr>
          <p:nvPr/>
        </p:nvSpPr>
        <p:spPr>
          <a:xfrm>
            <a:off x="6096000" y="2677678"/>
            <a:ext cx="5257800" cy="183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DK" dirty="0">
                <a:solidFill>
                  <a:schemeClr val="accent1"/>
                </a:solidFill>
              </a:rPr>
              <a:t>Security</a:t>
            </a:r>
            <a:endParaRPr lang="en-DK" dirty="0"/>
          </a:p>
          <a:p>
            <a:pPr lvl="1"/>
            <a:r>
              <a:rPr lang="en-DK" dirty="0"/>
              <a:t>Moving target</a:t>
            </a:r>
          </a:p>
          <a:p>
            <a:pPr lvl="1"/>
            <a:r>
              <a:rPr lang="en-DK" dirty="0"/>
              <a:t>E.g. YOSO model </a:t>
            </a:r>
            <a:r>
              <a:rPr lang="en-DK" dirty="0">
                <a:solidFill>
                  <a:schemeClr val="bg1">
                    <a:lumMod val="50000"/>
                  </a:schemeClr>
                </a:solidFill>
              </a:rPr>
              <a:t>[GHHMNRY 21]</a:t>
            </a:r>
          </a:p>
          <a:p>
            <a:pPr marL="457200" lvl="1" indent="0">
              <a:buNone/>
            </a:pPr>
            <a:r>
              <a:rPr lang="en-DK" dirty="0"/>
              <a:t>(“you only speak once”)</a:t>
            </a:r>
          </a:p>
        </p:txBody>
      </p:sp>
    </p:spTree>
    <p:extLst>
      <p:ext uri="{BB962C8B-B14F-4D97-AF65-F5344CB8AC3E}">
        <p14:creationId xmlns:p14="http://schemas.microsoft.com/office/powerpoint/2010/main" val="273439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ACEC0-761C-F347-EA2D-4F3DE16F6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Fluid MPC Model </a:t>
            </a:r>
            <a:r>
              <a:rPr lang="en-DK" sz="2400" dirty="0">
                <a:solidFill>
                  <a:schemeClr val="bg1">
                    <a:lumMod val="65000"/>
                  </a:schemeClr>
                </a:solidFill>
              </a:rPr>
              <a:t>[CGG+ 20]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4042B-7B00-1FDA-66CB-ED802F8FF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K" dirty="0"/>
              <a:t>Computation proceeds in </a:t>
            </a:r>
            <a:r>
              <a:rPr lang="en-DK" dirty="0">
                <a:solidFill>
                  <a:schemeClr val="accent1"/>
                </a:solidFill>
              </a:rPr>
              <a:t>epochs</a:t>
            </a:r>
          </a:p>
          <a:p>
            <a:r>
              <a:rPr lang="en-DK" dirty="0"/>
              <a:t>Honest majority in every committee</a:t>
            </a:r>
            <a:endParaRPr lang="en-DK" dirty="0">
              <a:solidFill>
                <a:schemeClr val="accent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F5A238-8A8A-2FF0-658D-3EFEB2864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Peter Scholl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7CCE1C-4D03-7421-56F4-73FCA2B37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58C-9928-4F7F-896C-036EAE87C2AF}" type="slidenum">
              <a:rPr lang="en-GB" smtClean="0"/>
              <a:t>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5DE983-7657-1FDD-E0A0-A505E41AF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80263"/>
            <a:ext cx="10515601" cy="359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02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ACEC0-761C-F347-EA2D-4F3DE16F6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Fluid MPC Model </a:t>
            </a:r>
            <a:r>
              <a:rPr lang="en-DK" sz="2400" dirty="0">
                <a:solidFill>
                  <a:schemeClr val="bg1">
                    <a:lumMod val="65000"/>
                  </a:schemeClr>
                </a:solidFill>
              </a:rPr>
              <a:t>[CGG+ 20]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4042B-7B00-1FDA-66CB-ED802F8FF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K" dirty="0"/>
              <a:t>One epoch: </a:t>
            </a:r>
            <a:r>
              <a:rPr lang="en-DK" dirty="0">
                <a:solidFill>
                  <a:schemeClr val="accent1"/>
                </a:solidFill>
              </a:rPr>
              <a:t>computation</a:t>
            </a:r>
            <a:r>
              <a:rPr lang="en-DK" dirty="0"/>
              <a:t> phase and </a:t>
            </a:r>
            <a:r>
              <a:rPr lang="en-DK" dirty="0">
                <a:solidFill>
                  <a:schemeClr val="accent1"/>
                </a:solidFill>
              </a:rPr>
              <a:t>handoff</a:t>
            </a:r>
            <a:r>
              <a:rPr lang="en-DK" dirty="0"/>
              <a:t> phase</a:t>
            </a:r>
            <a:endParaRPr lang="en-DK" dirty="0">
              <a:solidFill>
                <a:schemeClr val="accent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F5A238-8A8A-2FF0-658D-3EFEB2864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Peter Scholl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7CCE1C-4D03-7421-56F4-73FCA2B37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58C-9928-4F7F-896C-036EAE87C2AF}" type="slidenum">
              <a:rPr lang="en-GB" smtClean="0"/>
              <a:t>5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838A5A-2E95-0E2A-06CB-8840F6604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40" y="2215488"/>
            <a:ext cx="11078719" cy="414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38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0D24E-E4AA-BFE2-0894-2BF0A6FA9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Highlights of Fluid MPC </a:t>
            </a:r>
            <a:r>
              <a:rPr lang="en-DK" sz="2400" dirty="0">
                <a:solidFill>
                  <a:schemeClr val="bg1">
                    <a:lumMod val="65000"/>
                  </a:schemeClr>
                </a:solidFill>
              </a:rPr>
              <a:t>[CGG+ 20]</a:t>
            </a:r>
            <a:endParaRPr lang="en-DK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A6528-ED4B-188E-C380-76FDF3C21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K" dirty="0"/>
              <a:t>Active security (w/ abort) if every committee has an </a:t>
            </a:r>
            <a:r>
              <a:rPr lang="en-DK" dirty="0">
                <a:solidFill>
                  <a:schemeClr val="accent1"/>
                </a:solidFill>
              </a:rPr>
              <a:t>honest majority </a:t>
            </a:r>
          </a:p>
          <a:p>
            <a:endParaRPr lang="en-DK" dirty="0"/>
          </a:p>
          <a:p>
            <a:r>
              <a:rPr lang="en-DK" dirty="0">
                <a:solidFill>
                  <a:schemeClr val="accent1"/>
                </a:solidFill>
              </a:rPr>
              <a:t>Small state</a:t>
            </a:r>
            <a:r>
              <a:rPr lang="en-DK" dirty="0"/>
              <a:t> complexity</a:t>
            </a:r>
          </a:p>
          <a:p>
            <a:endParaRPr lang="en-DK" dirty="0"/>
          </a:p>
          <a:p>
            <a:r>
              <a:rPr lang="en-DK" dirty="0">
                <a:solidFill>
                  <a:schemeClr val="accent1"/>
                </a:solidFill>
              </a:rPr>
              <a:t>Maximally fluid</a:t>
            </a:r>
            <a:r>
              <a:rPr lang="en-DK" dirty="0"/>
              <a:t>:</a:t>
            </a:r>
          </a:p>
          <a:p>
            <a:pPr lvl="1"/>
            <a:r>
              <a:rPr lang="en-DK" dirty="0"/>
              <a:t>no restriction in # rounds of participation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9FF856-E481-727A-B4F4-EB014910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Peter Scholl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A48D60-0ECE-4144-5CD6-30CCF9C18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58C-9928-4F7F-896C-036EAE87C2A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056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F03AD-598A-F7C6-B234-5CDFAF5C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>
                <a:solidFill>
                  <a:schemeClr val="accent1"/>
                </a:solidFill>
              </a:rPr>
              <a:t>Le Mans</a:t>
            </a:r>
            <a:r>
              <a:rPr lang="en-DK" dirty="0"/>
              <a:t>: Fluid MPC for Dishonest Majority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F7F6E0-6B54-B182-A75B-E5A629EC32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029199"/>
                <a:ext cx="10515600" cy="1147763"/>
              </a:xfrm>
            </p:spPr>
            <p:txBody>
              <a:bodyPr/>
              <a:lstStyle/>
              <a:p>
                <a:r>
                  <a:rPr lang="en-DK" dirty="0"/>
                  <a:t>Committee in epoch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DK" dirty="0"/>
                  <a:t> must be fixed before end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DK" dirty="0"/>
              </a:p>
              <a:p>
                <a:r>
                  <a:rPr lang="en-DK" dirty="0"/>
                  <a:t>Security: at least one honest party in every committee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F7F6E0-6B54-B182-A75B-E5A629EC32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029199"/>
                <a:ext cx="10515600" cy="1147763"/>
              </a:xfrm>
              <a:blipFill>
                <a:blip r:embed="rId2"/>
                <a:stretch>
                  <a:fillRect l="-1086" t="-9890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25FB61-74B3-ED8D-35FE-9FA1CC4E1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Peter Scholl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6CE20D-BB02-9E90-8D50-F89800A30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58C-9928-4F7F-896C-036EAE87C2AF}" type="slidenum">
              <a:rPr lang="en-GB" smtClean="0"/>
              <a:t>7</a:t>
            </a:fld>
            <a:endParaRPr lang="en-GB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2E29943-F99E-0F3D-4FC9-9510DB5D252C}"/>
              </a:ext>
            </a:extLst>
          </p:cNvPr>
          <p:cNvSpPr/>
          <p:nvPr/>
        </p:nvSpPr>
        <p:spPr>
          <a:xfrm>
            <a:off x="838200" y="2418048"/>
            <a:ext cx="2644854" cy="1459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/>
              <a:t>Preprocessing</a:t>
            </a:r>
            <a:r>
              <a:rPr lang="en-GB" sz="2400" dirty="0"/>
              <a:t> phase</a:t>
            </a:r>
          </a:p>
          <a:p>
            <a:pPr algn="ctr"/>
            <a:r>
              <a:rPr lang="en-GB" sz="2400" dirty="0"/>
              <a:t>(all parties)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9A9401-B36A-C2C4-8356-F25E50D3900A}"/>
              </a:ext>
            </a:extLst>
          </p:cNvPr>
          <p:cNvCxnSpPr>
            <a:cxnSpLocks/>
            <a:stCxn id="7" idx="3"/>
            <a:endCxn id="13" idx="1"/>
          </p:cNvCxnSpPr>
          <p:nvPr/>
        </p:nvCxnSpPr>
        <p:spPr>
          <a:xfrm flipV="1">
            <a:off x="3483054" y="3147887"/>
            <a:ext cx="2058763" cy="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B75970E-29DE-248C-81DB-BCFDFA85F181}"/>
              </a:ext>
            </a:extLst>
          </p:cNvPr>
          <p:cNvSpPr/>
          <p:nvPr/>
        </p:nvSpPr>
        <p:spPr>
          <a:xfrm>
            <a:off x="5749637" y="2919294"/>
            <a:ext cx="1080656" cy="457185"/>
          </a:xfrm>
          <a:prstGeom prst="roundRect">
            <a:avLst/>
          </a:prstGeom>
          <a:ln w="1905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DK" dirty="0"/>
              <a:t>Epoch 1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ECAB4B9-D6AA-58C2-66C9-74A7F8A11119}"/>
              </a:ext>
            </a:extLst>
          </p:cNvPr>
          <p:cNvSpPr/>
          <p:nvPr/>
        </p:nvSpPr>
        <p:spPr>
          <a:xfrm>
            <a:off x="7017326" y="2919294"/>
            <a:ext cx="1080656" cy="457185"/>
          </a:xfrm>
          <a:prstGeom prst="roundRect">
            <a:avLst/>
          </a:prstGeom>
          <a:ln w="1905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DK" dirty="0"/>
              <a:t>Epoch 2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CA7A247-A672-B3B6-1029-877BF32EB7CA}"/>
              </a:ext>
            </a:extLst>
          </p:cNvPr>
          <p:cNvSpPr/>
          <p:nvPr/>
        </p:nvSpPr>
        <p:spPr>
          <a:xfrm>
            <a:off x="5541817" y="2418048"/>
            <a:ext cx="4668983" cy="1459678"/>
          </a:xfrm>
          <a:prstGeom prst="roundRect">
            <a:avLst/>
          </a:prstGeom>
          <a:ln w="28575">
            <a:solidFill>
              <a:srgbClr val="C0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3F8678-EE7C-9D65-A219-9E3680D8DC20}"/>
              </a:ext>
            </a:extLst>
          </p:cNvPr>
          <p:cNvSpPr/>
          <p:nvPr/>
        </p:nvSpPr>
        <p:spPr>
          <a:xfrm>
            <a:off x="8285015" y="2919294"/>
            <a:ext cx="1080656" cy="457185"/>
          </a:xfrm>
          <a:prstGeom prst="roundRect">
            <a:avLst/>
          </a:prstGeom>
          <a:ln w="1905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DK" dirty="0"/>
              <a:t>Epoch 3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C95800-7A9C-2D34-F847-3C31E692F65B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9365671" y="3147887"/>
            <a:ext cx="526474" cy="4"/>
          </a:xfrm>
          <a:prstGeom prst="straightConnector1">
            <a:avLst/>
          </a:prstGeom>
          <a:ln w="19050">
            <a:solidFill>
              <a:schemeClr val="accent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7AFA74E-BAD6-6DDB-2963-7BB2D63BCC6D}"/>
              </a:ext>
            </a:extLst>
          </p:cNvPr>
          <p:cNvSpPr txBox="1"/>
          <p:nvPr/>
        </p:nvSpPr>
        <p:spPr>
          <a:xfrm>
            <a:off x="6473536" y="3877725"/>
            <a:ext cx="28055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K" sz="2200" dirty="0"/>
              <a:t>Online phase</a:t>
            </a:r>
          </a:p>
          <a:p>
            <a:pPr algn="ctr"/>
            <a:r>
              <a:rPr lang="en-DK" sz="2200" dirty="0"/>
              <a:t>(evolving committees)</a:t>
            </a:r>
          </a:p>
        </p:txBody>
      </p:sp>
    </p:spTree>
    <p:extLst>
      <p:ext uri="{BB962C8B-B14F-4D97-AF65-F5344CB8AC3E}">
        <p14:creationId xmlns:p14="http://schemas.microsoft.com/office/powerpoint/2010/main" val="252344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11" grpId="0" animBg="1"/>
      <p:bldP spid="12" grpId="0" animBg="1"/>
      <p:bldP spid="13" grpId="0" animBg="1"/>
      <p:bldP spid="14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F03AD-598A-F7C6-B234-5CDFAF5C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>
                <a:solidFill>
                  <a:schemeClr val="accent1"/>
                </a:solidFill>
              </a:rPr>
              <a:t>Le Mans</a:t>
            </a:r>
            <a:r>
              <a:rPr lang="en-DK" dirty="0"/>
              <a:t>: Fluid MPC for Dishonest Majority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F7F6E0-6B54-B182-A75B-E5A629EC32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029199"/>
                <a:ext cx="10515600" cy="1147763"/>
              </a:xfrm>
            </p:spPr>
            <p:txBody>
              <a:bodyPr/>
              <a:lstStyle/>
              <a:p>
                <a:r>
                  <a:rPr lang="en-DK" dirty="0"/>
                  <a:t>Committee in epoch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DK" dirty="0"/>
                  <a:t> must be fixed before end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DK" dirty="0"/>
              </a:p>
              <a:p>
                <a:r>
                  <a:rPr lang="en-DK" dirty="0"/>
                  <a:t>Security: at least one honest party in every committee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F7F6E0-6B54-B182-A75B-E5A629EC32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029199"/>
                <a:ext cx="10515600" cy="1147763"/>
              </a:xfrm>
              <a:blipFill>
                <a:blip r:embed="rId2"/>
                <a:stretch>
                  <a:fillRect l="-1086" t="-9890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25FB61-74B3-ED8D-35FE-9FA1CC4E1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Peter Scholl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6CE20D-BB02-9E90-8D50-F89800A30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58C-9928-4F7F-896C-036EAE87C2AF}" type="slidenum">
              <a:rPr lang="en-GB" smtClean="0"/>
              <a:t>8</a:t>
            </a:fld>
            <a:endParaRPr lang="en-GB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2E29943-F99E-0F3D-4FC9-9510DB5D252C}"/>
              </a:ext>
            </a:extLst>
          </p:cNvPr>
          <p:cNvSpPr/>
          <p:nvPr/>
        </p:nvSpPr>
        <p:spPr>
          <a:xfrm>
            <a:off x="839299" y="3472687"/>
            <a:ext cx="2644854" cy="7694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chemeClr val="tx1"/>
                </a:solidFill>
              </a:rPr>
              <a:t>Preprocessing</a:t>
            </a:r>
            <a:endParaRPr lang="en-GB" sz="2000" dirty="0">
              <a:solidFill>
                <a:schemeClr val="tx1"/>
              </a:solidFill>
            </a:endParaRP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(all parties)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B75970E-29DE-248C-81DB-BCFDFA85F181}"/>
              </a:ext>
            </a:extLst>
          </p:cNvPr>
          <p:cNvSpPr/>
          <p:nvPr/>
        </p:nvSpPr>
        <p:spPr>
          <a:xfrm>
            <a:off x="6789974" y="2992676"/>
            <a:ext cx="1080656" cy="457185"/>
          </a:xfrm>
          <a:prstGeom prst="roundRect">
            <a:avLst/>
          </a:prstGeom>
          <a:noFill/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DK" dirty="0"/>
              <a:t>Epoch 1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ECAB4B9-D6AA-58C2-66C9-74A7F8A11119}"/>
              </a:ext>
            </a:extLst>
          </p:cNvPr>
          <p:cNvSpPr/>
          <p:nvPr/>
        </p:nvSpPr>
        <p:spPr>
          <a:xfrm>
            <a:off x="8078450" y="2992676"/>
            <a:ext cx="1080656" cy="457185"/>
          </a:xfrm>
          <a:prstGeom prst="roundRect">
            <a:avLst/>
          </a:prstGeom>
          <a:noFill/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DK" dirty="0"/>
              <a:t>Epoch 2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CA7A247-A672-B3B6-1029-877BF32EB7CA}"/>
              </a:ext>
            </a:extLst>
          </p:cNvPr>
          <p:cNvSpPr/>
          <p:nvPr/>
        </p:nvSpPr>
        <p:spPr>
          <a:xfrm>
            <a:off x="6588927" y="2142910"/>
            <a:ext cx="4668983" cy="1459678"/>
          </a:xfrm>
          <a:prstGeom prst="roundRect">
            <a:avLst/>
          </a:prstGeom>
          <a:ln w="28575">
            <a:solidFill>
              <a:srgbClr val="C0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3F8678-EE7C-9D65-A219-9E3680D8DC20}"/>
              </a:ext>
            </a:extLst>
          </p:cNvPr>
          <p:cNvSpPr/>
          <p:nvPr/>
        </p:nvSpPr>
        <p:spPr>
          <a:xfrm>
            <a:off x="9346139" y="2992676"/>
            <a:ext cx="1080656" cy="457185"/>
          </a:xfrm>
          <a:prstGeom prst="roundRect">
            <a:avLst/>
          </a:prstGeom>
          <a:noFill/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DK" dirty="0"/>
              <a:t>Epoch 3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C95800-7A9C-2D34-F847-3C31E692F65B}"/>
              </a:ext>
            </a:extLst>
          </p:cNvPr>
          <p:cNvCxnSpPr>
            <a:cxnSpLocks/>
          </p:cNvCxnSpPr>
          <p:nvPr/>
        </p:nvCxnSpPr>
        <p:spPr>
          <a:xfrm>
            <a:off x="10319416" y="2840714"/>
            <a:ext cx="526474" cy="4"/>
          </a:xfrm>
          <a:prstGeom prst="straightConnector1">
            <a:avLst/>
          </a:prstGeom>
          <a:ln w="19050">
            <a:solidFill>
              <a:schemeClr val="accent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7AFA74E-BAD6-6DDB-2963-7BB2D63BCC6D}"/>
              </a:ext>
            </a:extLst>
          </p:cNvPr>
          <p:cNvSpPr txBox="1"/>
          <p:nvPr/>
        </p:nvSpPr>
        <p:spPr>
          <a:xfrm>
            <a:off x="7520646" y="3602587"/>
            <a:ext cx="28055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K" sz="2200" dirty="0"/>
              <a:t>Online phase</a:t>
            </a: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E8CED381-76E2-A37F-5340-3A91318C8D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20"/>
          <a:stretch/>
        </p:blipFill>
        <p:spPr>
          <a:xfrm>
            <a:off x="796200" y="2208740"/>
            <a:ext cx="2731052" cy="1263947"/>
          </a:xfrm>
          <a:prstGeom prst="rect">
            <a:avLst/>
          </a:prstGeom>
        </p:spPr>
      </p:pic>
      <p:pic>
        <p:nvPicPr>
          <p:cNvPr id="9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67EB6001-0FF0-EB21-B4FC-CB5C7E696A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8" t="7376" b="46344"/>
          <a:stretch/>
        </p:blipFill>
        <p:spPr>
          <a:xfrm>
            <a:off x="7173781" y="2599375"/>
            <a:ext cx="313042" cy="432709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120FC02-27D8-8693-9450-93214336D692}"/>
              </a:ext>
            </a:extLst>
          </p:cNvPr>
          <p:cNvCxnSpPr>
            <a:cxnSpLocks/>
          </p:cNvCxnSpPr>
          <p:nvPr/>
        </p:nvCxnSpPr>
        <p:spPr>
          <a:xfrm flipV="1">
            <a:off x="4052533" y="2872745"/>
            <a:ext cx="2058763" cy="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CEEEE8F-D36C-C430-C298-89BA2695C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8" t="7376" b="46344"/>
          <a:stretch/>
        </p:blipFill>
        <p:spPr>
          <a:xfrm>
            <a:off x="8461643" y="2596933"/>
            <a:ext cx="313042" cy="432709"/>
          </a:xfrm>
          <a:prstGeom prst="rect">
            <a:avLst/>
          </a:prstGeom>
        </p:spPr>
      </p:pic>
      <p:pic>
        <p:nvPicPr>
          <p:cNvPr id="21" name="Picture 2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F7FAC7D-D702-0B94-4F45-AA79FFF34C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8" t="7376" b="46344"/>
          <a:stretch/>
        </p:blipFill>
        <p:spPr>
          <a:xfrm>
            <a:off x="9729946" y="2618230"/>
            <a:ext cx="313042" cy="432709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263A62F-FC3F-1FB3-C1AE-E0962B55B91B}"/>
              </a:ext>
            </a:extLst>
          </p:cNvPr>
          <p:cNvCxnSpPr>
            <a:cxnSpLocks/>
          </p:cNvCxnSpPr>
          <p:nvPr/>
        </p:nvCxnSpPr>
        <p:spPr>
          <a:xfrm>
            <a:off x="9011569" y="2848139"/>
            <a:ext cx="526474" cy="4"/>
          </a:xfrm>
          <a:prstGeom prst="straightConnector1">
            <a:avLst/>
          </a:prstGeom>
          <a:ln w="19050">
            <a:solidFill>
              <a:schemeClr val="accent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0E2519A-19A0-6034-28A5-DD8BB803F2D6}"/>
              </a:ext>
            </a:extLst>
          </p:cNvPr>
          <p:cNvCxnSpPr>
            <a:cxnSpLocks/>
          </p:cNvCxnSpPr>
          <p:nvPr/>
        </p:nvCxnSpPr>
        <p:spPr>
          <a:xfrm>
            <a:off x="7710996" y="2841353"/>
            <a:ext cx="526474" cy="4"/>
          </a:xfrm>
          <a:prstGeom prst="straightConnector1">
            <a:avLst/>
          </a:prstGeom>
          <a:ln w="19050">
            <a:solidFill>
              <a:schemeClr val="accent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15C27B37-3B2A-2B43-A831-8348821CE552}"/>
              </a:ext>
            </a:extLst>
          </p:cNvPr>
          <p:cNvSpPr/>
          <p:nvPr/>
        </p:nvSpPr>
        <p:spPr>
          <a:xfrm>
            <a:off x="3317263" y="3408012"/>
            <a:ext cx="209266" cy="129349"/>
          </a:xfrm>
          <a:prstGeom prst="rect">
            <a:avLst/>
          </a:prstGeom>
          <a:solidFill>
            <a:schemeClr val="bg1"/>
          </a:solidFill>
          <a:ln w="63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31172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11" grpId="0" animBg="1"/>
      <p:bldP spid="12" grpId="0" animBg="1"/>
      <p:bldP spid="13" grpId="0" animBg="1"/>
      <p:bldP spid="14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9A1C7-DFC0-63C7-6A85-F45102B7F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>
                <a:solidFill>
                  <a:schemeClr val="accent1"/>
                </a:solidFill>
              </a:rPr>
              <a:t>Le Mans</a:t>
            </a:r>
            <a:r>
              <a:rPr lang="en-DK" dirty="0"/>
              <a:t>: Two Variants of SPDZ </a:t>
            </a:r>
            <a:r>
              <a:rPr lang="en-DK" sz="2400" dirty="0">
                <a:solidFill>
                  <a:schemeClr val="bg1">
                    <a:lumMod val="65000"/>
                  </a:schemeClr>
                </a:solidFill>
              </a:rPr>
              <a:t>[DPSZ12]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B6811-AFF3-FFC2-BCF5-DDE949D3D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8303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DK" b="1" dirty="0"/>
              <a:t>Dynamic SPDZ</a:t>
            </a:r>
          </a:p>
          <a:p>
            <a:r>
              <a:rPr lang="en-DK" dirty="0"/>
              <a:t>One online committee</a:t>
            </a:r>
          </a:p>
          <a:p>
            <a:pPr lvl="1"/>
            <a:r>
              <a:rPr lang="en-DK" dirty="0">
                <a:solidFill>
                  <a:schemeClr val="accent1"/>
                </a:solidFill>
              </a:rPr>
              <a:t>Any subset </a:t>
            </a:r>
            <a:r>
              <a:rPr lang="en-DK" dirty="0"/>
              <a:t>from preprocessing</a:t>
            </a:r>
          </a:p>
          <a:p>
            <a:r>
              <a:rPr lang="en-DK" dirty="0"/>
              <a:t>More </a:t>
            </a:r>
            <a:r>
              <a:rPr lang="en-DK" dirty="0">
                <a:solidFill>
                  <a:schemeClr val="accent1"/>
                </a:solidFill>
              </a:rPr>
              <a:t>practical</a:t>
            </a:r>
          </a:p>
          <a:p>
            <a:pPr marL="0" indent="0">
              <a:buNone/>
            </a:pPr>
            <a:endParaRPr lang="en-DK" dirty="0"/>
          </a:p>
          <a:p>
            <a:pPr marL="0" indent="0">
              <a:buNone/>
            </a:pPr>
            <a:r>
              <a:rPr lang="en-DK" b="1" dirty="0"/>
              <a:t>Fluid SPDZ</a:t>
            </a:r>
          </a:p>
          <a:p>
            <a:r>
              <a:rPr lang="en-DK" dirty="0">
                <a:solidFill>
                  <a:schemeClr val="accent1"/>
                </a:solidFill>
              </a:rPr>
              <a:t>Evolving</a:t>
            </a:r>
            <a:r>
              <a:rPr lang="en-DK" dirty="0"/>
              <a:t> online committees</a:t>
            </a:r>
          </a:p>
          <a:p>
            <a:r>
              <a:rPr lang="en-DK" dirty="0">
                <a:solidFill>
                  <a:schemeClr val="accent1"/>
                </a:solidFill>
              </a:rPr>
              <a:t>Maximally fluid </a:t>
            </a:r>
            <a:r>
              <a:rPr lang="en-DK" dirty="0"/>
              <a:t>(epoch can be one round)</a:t>
            </a:r>
          </a:p>
          <a:p>
            <a:pPr marL="0" indent="0">
              <a:buNone/>
            </a:pPr>
            <a:endParaRPr lang="en-DK" dirty="0"/>
          </a:p>
          <a:p>
            <a:pPr marL="0" indent="0">
              <a:buNone/>
            </a:pPr>
            <a:endParaRPr lang="en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68471-5C61-F079-07FC-3192CEE17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Peter Scholl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BC0BD5-AACF-90CE-3734-E25421CC4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58C-9928-4F7F-896C-036EAE87C2AF}" type="slidenum">
              <a:rPr lang="en-GB" smtClean="0"/>
              <a:t>9</a:t>
            </a:fld>
            <a:endParaRPr lang="en-GB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F27628E4-1845-272E-5E06-D577DE0155A6}"/>
              </a:ext>
            </a:extLst>
          </p:cNvPr>
          <p:cNvSpPr/>
          <p:nvPr/>
        </p:nvSpPr>
        <p:spPr>
          <a:xfrm>
            <a:off x="6018276" y="1825625"/>
            <a:ext cx="451798" cy="4228811"/>
          </a:xfrm>
          <a:prstGeom prst="rightBrac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5D6B40-DAF4-5E82-01AB-D33FA1E592CA}"/>
              </a:ext>
            </a:extLst>
          </p:cNvPr>
          <p:cNvSpPr txBox="1"/>
          <p:nvPr/>
        </p:nvSpPr>
        <p:spPr>
          <a:xfrm>
            <a:off x="6657109" y="3724586"/>
            <a:ext cx="3906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200" dirty="0"/>
              <a:t>Silent, </a:t>
            </a:r>
            <a:r>
              <a:rPr lang="en-DK" sz="2200" dirty="0">
                <a:solidFill>
                  <a:schemeClr val="accent1"/>
                </a:solidFill>
              </a:rPr>
              <a:t>universal</a:t>
            </a:r>
            <a:r>
              <a:rPr lang="en-DK" sz="2200" dirty="0"/>
              <a:t> preprocessing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DK" sz="2200" dirty="0"/>
              <a:t>Using PCGs </a:t>
            </a:r>
            <a:r>
              <a:rPr lang="en-DK" sz="2200" dirty="0">
                <a:solidFill>
                  <a:schemeClr val="bg1">
                    <a:lumMod val="65000"/>
                  </a:schemeClr>
                </a:solidFill>
              </a:rPr>
              <a:t>[BCGIKS 20]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DBC2D4-3EEF-D727-0E73-EA6576D7C1EE}"/>
              </a:ext>
            </a:extLst>
          </p:cNvPr>
          <p:cNvSpPr txBox="1"/>
          <p:nvPr/>
        </p:nvSpPr>
        <p:spPr>
          <a:xfrm>
            <a:off x="838199" y="1249767"/>
            <a:ext cx="1475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200" dirty="0">
                <a:solidFill>
                  <a:schemeClr val="bg1">
                    <a:lumMod val="65000"/>
                  </a:schemeClr>
                </a:solidFill>
              </a:rPr>
              <a:t>[R</a:t>
            </a:r>
            <a:r>
              <a:rPr lang="en-DK" sz="2200" b="1" dirty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en-DK" sz="2200" dirty="0">
                <a:solidFill>
                  <a:schemeClr val="bg1">
                    <a:lumMod val="65000"/>
                  </a:schemeClr>
                </a:solidFill>
              </a:rPr>
              <a:t> 22]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224755E8-CCFF-B9C4-4D89-DC829FD06136}"/>
              </a:ext>
            </a:extLst>
          </p:cNvPr>
          <p:cNvSpPr/>
          <p:nvPr/>
        </p:nvSpPr>
        <p:spPr>
          <a:xfrm>
            <a:off x="6988855" y="1825625"/>
            <a:ext cx="319416" cy="1898961"/>
          </a:xfrm>
          <a:prstGeom prst="rightBrac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1C43D-08AC-8C3D-4C0A-A8F988F221D0}"/>
              </a:ext>
            </a:extLst>
          </p:cNvPr>
          <p:cNvSpPr txBox="1"/>
          <p:nvPr/>
        </p:nvSpPr>
        <p:spPr>
          <a:xfrm>
            <a:off x="7640017" y="2220904"/>
            <a:ext cx="39069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200" dirty="0">
                <a:solidFill>
                  <a:schemeClr val="accent1"/>
                </a:solidFill>
              </a:rPr>
              <a:t>Lowest communication</a:t>
            </a:r>
            <a:r>
              <a:rPr lang="en-DK" sz="2200" dirty="0"/>
              <a:t> of any SPDZ-like preprocessing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DK" sz="2200" dirty="0"/>
              <a:t>Even without dynamicity!</a:t>
            </a:r>
          </a:p>
        </p:txBody>
      </p:sp>
    </p:spTree>
    <p:extLst>
      <p:ext uri="{BB962C8B-B14F-4D97-AF65-F5344CB8AC3E}">
        <p14:creationId xmlns:p14="http://schemas.microsoft.com/office/powerpoint/2010/main" val="291025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6350">
          <a:solidFill>
            <a:schemeClr val="tx1"/>
          </a:solidFill>
          <a:tailEnd type="none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tailEnd type="stealt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17430</TotalTime>
  <Words>1107</Words>
  <Application>Microsoft Macintosh PowerPoint</Application>
  <PresentationFormat>Widescreen</PresentationFormat>
  <Paragraphs>281</Paragraphs>
  <Slides>22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Courier New</vt:lpstr>
      <vt:lpstr>Wingdings</vt:lpstr>
      <vt:lpstr>Office Theme</vt:lpstr>
      <vt:lpstr>Le Mans: Dynamic and Fluid MPC for Dishonest Majority </vt:lpstr>
      <vt:lpstr>Secure Multi-Party Computation</vt:lpstr>
      <vt:lpstr>MPC with Dynamic Participants: Why?</vt:lpstr>
      <vt:lpstr>Fluid MPC Model [CGG+ 20]</vt:lpstr>
      <vt:lpstr>Fluid MPC Model [CGG+ 20]</vt:lpstr>
      <vt:lpstr>Highlights of Fluid MPC [CGG+ 20]</vt:lpstr>
      <vt:lpstr>Le Mans: Fluid MPC for Dishonest Majority</vt:lpstr>
      <vt:lpstr>Le Mans: Fluid MPC for Dishonest Majority</vt:lpstr>
      <vt:lpstr>Le Mans: Two Variants of SPDZ [DPSZ12]</vt:lpstr>
      <vt:lpstr>MPC with Preprocessing</vt:lpstr>
      <vt:lpstr>MPC with Silent Preprocessing</vt:lpstr>
      <vt:lpstr>Universal Preprocessing in Le Mans</vt:lpstr>
      <vt:lpstr>Universal Preprocessing: Passive Security</vt:lpstr>
      <vt:lpstr>Universal Preprocessing: Active Security</vt:lpstr>
      <vt:lpstr>Dynamic SPDZ: Overview</vt:lpstr>
      <vt:lpstr>Fluid SPDZ: Changing Committees in the Online Phase</vt:lpstr>
      <vt:lpstr>MAC key switching in Fluid SPDZ</vt:lpstr>
      <vt:lpstr>Efficiency Comparison (n parties, circuit C)</vt:lpstr>
      <vt:lpstr>Efficiency Comparison (n parties, circuit C)</vt:lpstr>
      <vt:lpstr>Efficiency Comparison (n parties, circuit C)</vt:lpstr>
      <vt:lpstr>Efficiency Comparison (n parties, circuit C)</vt:lpstr>
      <vt:lpstr>Le Mans: Dynamic and Fluid MPC for Dishonest Majority</vt:lpstr>
    </vt:vector>
  </TitlesOfParts>
  <Company>Aarhus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Silent OT Extension</dc:title>
  <dc:creator>Peter Scholl</dc:creator>
  <cp:lastModifiedBy>Peter Scholl</cp:lastModifiedBy>
  <cp:revision>875</cp:revision>
  <dcterms:created xsi:type="dcterms:W3CDTF">2019-06-11T22:23:44Z</dcterms:created>
  <dcterms:modified xsi:type="dcterms:W3CDTF">2022-08-15T06:44:29Z</dcterms:modified>
</cp:coreProperties>
</file>