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sldIdLst>
    <p:sldId id="256" r:id="rId2"/>
    <p:sldId id="328" r:id="rId3"/>
    <p:sldId id="273" r:id="rId4"/>
    <p:sldId id="275" r:id="rId5"/>
    <p:sldId id="349" r:id="rId6"/>
    <p:sldId id="274" r:id="rId7"/>
    <p:sldId id="345" r:id="rId8"/>
    <p:sldId id="357" r:id="rId9"/>
    <p:sldId id="333" r:id="rId10"/>
    <p:sldId id="276" r:id="rId11"/>
    <p:sldId id="324" r:id="rId12"/>
    <p:sldId id="317" r:id="rId13"/>
    <p:sldId id="329" r:id="rId14"/>
    <p:sldId id="359" r:id="rId15"/>
    <p:sldId id="319" r:id="rId16"/>
    <p:sldId id="346" r:id="rId17"/>
    <p:sldId id="350" r:id="rId18"/>
    <p:sldId id="279" r:id="rId19"/>
    <p:sldId id="320" r:id="rId20"/>
    <p:sldId id="331" r:id="rId21"/>
    <p:sldId id="332" r:id="rId22"/>
    <p:sldId id="288" r:id="rId23"/>
    <p:sldId id="289" r:id="rId24"/>
    <p:sldId id="347" r:id="rId25"/>
    <p:sldId id="325" r:id="rId26"/>
    <p:sldId id="360" r:id="rId27"/>
    <p:sldId id="361" r:id="rId28"/>
    <p:sldId id="330" r:id="rId29"/>
    <p:sldId id="348" r:id="rId30"/>
    <p:sldId id="292" r:id="rId31"/>
    <p:sldId id="293" r:id="rId32"/>
    <p:sldId id="341" r:id="rId33"/>
    <p:sldId id="342" r:id="rId34"/>
    <p:sldId id="343" r:id="rId35"/>
    <p:sldId id="294" r:id="rId36"/>
    <p:sldId id="296" r:id="rId37"/>
    <p:sldId id="298" r:id="rId38"/>
    <p:sldId id="286" r:id="rId39"/>
    <p:sldId id="336" r:id="rId40"/>
    <p:sldId id="339" r:id="rId41"/>
    <p:sldId id="307" r:id="rId42"/>
    <p:sldId id="308" r:id="rId43"/>
    <p:sldId id="309" r:id="rId44"/>
    <p:sldId id="354" r:id="rId45"/>
    <p:sldId id="355" r:id="rId46"/>
    <p:sldId id="321" r:id="rId47"/>
    <p:sldId id="323" r:id="rId48"/>
    <p:sldId id="356" r:id="rId49"/>
    <p:sldId id="351" r:id="rId50"/>
    <p:sldId id="353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/>
    <p:restoredTop sz="83265"/>
  </p:normalViewPr>
  <p:slideViewPr>
    <p:cSldViewPr snapToGrid="0" snapToObjects="1">
      <p:cViewPr varScale="1">
        <p:scale>
          <a:sx n="89" d="100"/>
          <a:sy n="89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60F61-7EE3-A64A-995D-647F24907912}" type="datetimeFigureOut">
              <a:rPr lang="en-US" smtClean="0"/>
              <a:t>8/14/22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AD23A-03CC-2A4D-AA68-71D78F95D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6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affiliation</a:t>
            </a:r>
          </a:p>
          <a:p>
            <a:r>
              <a:rPr lang="en-US" dirty="0"/>
              <a:t>MIGHT NEED to add funding/info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20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nutshell: don’t have succinct ZKPs for all of NP under OWF</a:t>
            </a:r>
          </a:p>
          <a:p>
            <a:endParaRPr lang="en-US" dirty="0"/>
          </a:p>
          <a:p>
            <a:r>
              <a:rPr lang="en-US" dirty="0"/>
              <a:t>Don’t have ZKP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50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if KR ask that question? They do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3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A1 is a polynomial time preprocessing algorithm</a:t>
            </a:r>
          </a:p>
          <a:p>
            <a:r>
              <a:rPr lang="en-US" dirty="0"/>
              <a:t>A2 is a small space algorithm</a:t>
            </a:r>
          </a:p>
          <a:p>
            <a:endParaRPr lang="en-US" dirty="0"/>
          </a:p>
          <a:p>
            <a:r>
              <a:rPr lang="en-US" dirty="0"/>
              <a:t>Maybe add why the lower bounds on IPs/PCPs don't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22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A1 is a polynomial time preprocessing algorithm</a:t>
            </a:r>
          </a:p>
          <a:p>
            <a:r>
              <a:rPr lang="en-US" dirty="0"/>
              <a:t>A2 is a small space algorithm</a:t>
            </a:r>
          </a:p>
          <a:p>
            <a:endParaRPr lang="en-US" dirty="0"/>
          </a:p>
          <a:p>
            <a:r>
              <a:rPr lang="en-US" dirty="0"/>
              <a:t>Maybe add why the lower bounds on IPs/PCPs don't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32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A1 is a polynomial time preprocessing algorithm</a:t>
            </a:r>
          </a:p>
          <a:p>
            <a:r>
              <a:rPr lang="en-US" dirty="0"/>
              <a:t>A2 is a small space algorithm</a:t>
            </a:r>
          </a:p>
          <a:p>
            <a:endParaRPr lang="en-US" dirty="0"/>
          </a:p>
          <a:p>
            <a:r>
              <a:rPr lang="en-US" dirty="0"/>
              <a:t>Maybe add why the lower bounds on IPs/PCPs don't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19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evaluation is done using “pebbling” techniques.</a:t>
            </a:r>
          </a:p>
          <a:p>
            <a:r>
              <a:rPr lang="en-US" dirty="0"/>
              <a:t>There is a lower bound that pebbling requires \Omega(n) size.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PTC77: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Wolfgang J. Paul, Robert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Tarjan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James R.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Celoni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Space bounds for a game on graphs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would be surprising if poly(circuit size) time preprocessing can help!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about the 2 extremes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1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 evaluation is done using “pebbling” techniques. There is a lower bound that pebbling requires \Omega(n) size</a:t>
                </a:r>
              </a:p>
              <a:p>
                <a:endParaRPr lang="en-US" dirty="0"/>
              </a:p>
              <a:p>
                <a:r>
                  <a:rPr lang="en-US" dirty="0"/>
                  <a:t>AFAWCT, even sub-exp is not enough!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In fact, even allowing sub-exponential (in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200" dirty="0"/>
                  <a:t>) time preprocessing is non-trivial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 evaluation is done using “pebbling” techniques. There is a lower bound that pebbling requires \Omega(n) size</a:t>
                </a:r>
              </a:p>
              <a:p>
                <a:endParaRPr lang="en-US" dirty="0"/>
              </a:p>
              <a:p>
                <a:r>
                  <a:rPr lang="en-US" dirty="0"/>
                  <a:t>AFAWCT, even sub-exp is not enough!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In fact, even allowing sub-exponential (in </a:t>
                </a:r>
                <a:r>
                  <a:rPr lang="en-US" sz="1200" i="0">
                    <a:latin typeface="Cambria Math" panose="02040503050406030204" pitchFamily="18" charset="0"/>
                  </a:rPr>
                  <a:t>𝑚</a:t>
                </a:r>
                <a:r>
                  <a:rPr lang="en-US" sz="1200" dirty="0"/>
                  <a:t>) time preprocessing is non-trivial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89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 evaluation is done using “pebbling” techniques. There is a lower bound that pebbling requires \Omega(n) size</a:t>
                </a:r>
              </a:p>
              <a:p>
                <a:endParaRPr lang="en-US" dirty="0"/>
              </a:p>
              <a:p>
                <a:r>
                  <a:rPr lang="en-US" dirty="0"/>
                  <a:t>AFAWCT, even sub-exp is not enough!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In fact, even allowing sub-exponential (in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200" dirty="0"/>
                  <a:t>) time preprocessing is non-trivial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 evaluation is done using “pebbling” techniques. There is a lower bound that pebbling requires \Omega(n) size</a:t>
                </a:r>
              </a:p>
              <a:p>
                <a:endParaRPr lang="en-US" dirty="0"/>
              </a:p>
              <a:p>
                <a:r>
                  <a:rPr lang="en-US" dirty="0"/>
                  <a:t>AFAWCT, even sub-exp is not enough!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In fact, even allowing sub-exponential (in </a:t>
                </a:r>
                <a:r>
                  <a:rPr lang="en-US" sz="1200" i="0">
                    <a:latin typeface="Cambria Math" panose="02040503050406030204" pitchFamily="18" charset="0"/>
                  </a:rPr>
                  <a:t>𝑚</a:t>
                </a:r>
                <a:r>
                  <a:rPr lang="en-US" sz="1200" dirty="0"/>
                  <a:t>) time preprocessing is non-trivial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31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Enumerate results</a:t>
            </a:r>
          </a:p>
          <a:p>
            <a:r>
              <a:rPr lang="en-US" dirty="0"/>
              <a:t>Same width arrows</a:t>
            </a:r>
          </a:p>
          <a:p>
            <a:r>
              <a:rPr lang="en-US" dirty="0"/>
              <a:t>Change color of OWF box</a:t>
            </a:r>
          </a:p>
          <a:p>
            <a:endParaRPr lang="en-US" dirty="0"/>
          </a:p>
          <a:p>
            <a:r>
              <a:rPr lang="en-US" dirty="0"/>
              <a:t>Emphasize: earlier work focus on compiling IOPs to arguments, here we do proofs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67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ZKP parameters depend on the communication complexity</a:t>
            </a:r>
          </a:p>
          <a:p>
            <a:endParaRPr lang="en-US" dirty="0"/>
          </a:p>
          <a:p>
            <a:r>
              <a:rPr lang="en-US" dirty="0"/>
              <a:t>Add citations for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know </a:t>
            </a:r>
            <a:r>
              <a:rPr lang="en-US" dirty="0" err="1"/>
              <a:t>PCPs,Ips</a:t>
            </a:r>
            <a:r>
              <a:rPr lang="en-US" dirty="0"/>
              <a:t>, here are IOPs!</a:t>
            </a:r>
          </a:p>
          <a:p>
            <a:r>
              <a:rPr lang="en-US" dirty="0"/>
              <a:t>Soundness, completeness</a:t>
            </a:r>
          </a:p>
          <a:p>
            <a:endParaRPr lang="en-US" dirty="0"/>
          </a:p>
          <a:p>
            <a:r>
              <a:rPr lang="en-US" dirty="0"/>
              <a:t>Emphasize that IOPs that we care about are public-coin,</a:t>
            </a:r>
          </a:p>
          <a:p>
            <a:r>
              <a:rPr lang="en-US" dirty="0"/>
              <a:t>the rest of the properties are "extra fun" properties.</a:t>
            </a:r>
          </a:p>
          <a:p>
            <a:r>
              <a:rPr lang="en-US" dirty="0"/>
              <a:t>Maybe remove efficient prover?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4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Killian’s local opening idea for succinct </a:t>
            </a:r>
            <a:r>
              <a:rPr lang="en-US" dirty="0" err="1"/>
              <a:t>args</a:t>
            </a:r>
            <a:r>
              <a:rPr lang="en-US" dirty="0"/>
              <a:t> from PCPs</a:t>
            </a:r>
          </a:p>
          <a:p>
            <a:endParaRPr lang="en-US" dirty="0"/>
          </a:p>
          <a:p>
            <a:r>
              <a:rPr lang="en-US" dirty="0"/>
              <a:t>This makes the ZKP shorter, but still not short enough</a:t>
            </a:r>
            <a:r>
              <a:rPr lang="en-US" dirty="0">
                <a:sym typeface="Wingdings" pitchFamily="2" charset="2"/>
              </a:rPr>
              <a:t> It depends on the entire computation of the verifier…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04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to set up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30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qc * 2^{qc}</a:t>
                </a:r>
              </a:p>
              <a:p>
                <a:endParaRPr lang="en-US" dirty="0"/>
              </a:p>
              <a:p>
                <a:pPr algn="ctr"/>
                <a:r>
                  <a:rPr lang="en-US" sz="1200" b="0" dirty="0"/>
                  <a:t>Observations:</a:t>
                </a:r>
              </a:p>
              <a:p>
                <a:pPr marL="514350" indent="-514350" algn="ctr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en-US" sz="1200" dirty="0"/>
              </a:p>
              <a:p>
                <a:pPr marL="514350" indent="-514350" algn="ctr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𝑞𝑐</m:t>
                        </m:r>
                      </m:sup>
                    </m:sSup>
                  </m:oMath>
                </a14:m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qc * 2^{qc}</a:t>
                </a:r>
              </a:p>
              <a:p>
                <a:endParaRPr lang="en-US" dirty="0"/>
              </a:p>
              <a:p>
                <a:pPr algn="ctr"/>
                <a:r>
                  <a:rPr lang="en-US" sz="1200" b="0" dirty="0"/>
                  <a:t>Observations:</a:t>
                </a:r>
              </a:p>
              <a:p>
                <a:pPr marL="514350" indent="-514350" algn="ctr">
                  <a:buAutoNum type="arabicPeriod"/>
                </a:pPr>
                <a:r>
                  <a:rPr lang="en-US" sz="1200" b="0" i="0">
                    <a:latin typeface="Cambria Math" panose="02040503050406030204" pitchFamily="18" charset="0"/>
                  </a:rPr>
                  <a:t>|</a:t>
                </a:r>
                <a:r>
                  <a:rPr lang="en-US" sz="1200" i="0">
                    <a:latin typeface="Cambria Math" panose="02040503050406030204" pitchFamily="18" charset="0"/>
                  </a:rPr>
                  <a:t>𝛾|</a:t>
                </a:r>
                <a:r>
                  <a:rPr lang="en-US" sz="1200" b="0" i="0">
                    <a:latin typeface="Cambria Math" panose="02040503050406030204" pitchFamily="18" charset="0"/>
                  </a:rPr>
                  <a:t>≤𝑇_𝑉</a:t>
                </a:r>
                <a:endParaRPr lang="en-US" sz="1200" dirty="0"/>
              </a:p>
              <a:p>
                <a:pPr marL="514350" indent="-514350" algn="ctr">
                  <a:buAutoNum type="arabicPeriod"/>
                </a:pPr>
                <a:r>
                  <a:rPr lang="en-US" sz="1200" i="0">
                    <a:latin typeface="Cambria Math" panose="02040503050406030204" pitchFamily="18" charset="0"/>
                  </a:rPr>
                  <a:t>|𝛾|≤</a:t>
                </a:r>
                <a:r>
                  <a:rPr lang="en-US" sz="1200" b="0" i="0">
                    <a:latin typeface="Cambria Math" panose="02040503050406030204" pitchFamily="18" charset="0"/>
                  </a:rPr>
                  <a:t>2^𝑞𝑐</a:t>
                </a:r>
                <a:endParaRPr lang="en-US" sz="12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51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97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Killian’s local opening idea for succinct </a:t>
            </a:r>
            <a:r>
              <a:rPr lang="en-US" dirty="0" err="1"/>
              <a:t>args</a:t>
            </a:r>
            <a:r>
              <a:rPr lang="en-US" dirty="0"/>
              <a:t> from PCPs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35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Killian’s local opening idea for succinct </a:t>
            </a:r>
            <a:r>
              <a:rPr lang="en-US" dirty="0" err="1"/>
              <a:t>args</a:t>
            </a:r>
            <a:r>
              <a:rPr lang="en-US" dirty="0"/>
              <a:t> from PCPs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17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42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we are underutilizing the soundness here: we don’t use the fact that there is a significant fraction of rejecting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7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no problem limiting the number of queries, but standard parameter regimes allow </a:t>
            </a:r>
            <a:r>
              <a:rPr lang="en-US" dirty="0" err="1"/>
              <a:t>rc</a:t>
            </a:r>
            <a:r>
              <a:rPr lang="en-US" dirty="0"/>
              <a:t> to be </a:t>
            </a:r>
            <a:r>
              <a:rPr lang="en-US" dirty="0" err="1"/>
              <a:t>superlog</a:t>
            </a:r>
            <a:r>
              <a:rPr lang="en-US" dirty="0"/>
              <a:t> which gives us a </a:t>
            </a:r>
            <a:r>
              <a:rPr lang="en-US" dirty="0" err="1"/>
              <a:t>superpolynomial</a:t>
            </a:r>
            <a:r>
              <a:rPr lang="en-US" dirty="0"/>
              <a:t> instance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42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actually need to write down the quantifiers!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5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459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actually need to write down the quantifiers!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269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actually need to write down the quantifiers!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09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Why care about succinctness if we can use Killian?</a:t>
            </a:r>
          </a:p>
          <a:p>
            <a:r>
              <a:rPr lang="en-US" dirty="0"/>
              <a:t>A: Killian gives us succinct arguments. If we want proofs, then we should care about communication complexity. In addition, better cc yields better parameters in other applications e.g. hardness of approximation</a:t>
            </a:r>
          </a:p>
          <a:p>
            <a:r>
              <a:rPr lang="en-US" dirty="0"/>
              <a:t>It’s a natural question, seems irrelevant in the previous applications, but we show an application that </a:t>
            </a:r>
            <a:r>
              <a:rPr lang="en-US" dirty="0" err="1"/>
              <a:t>levergaes</a:t>
            </a:r>
            <a:r>
              <a:rPr lang="en-US" dirty="0"/>
              <a:t> succinctness</a:t>
            </a:r>
          </a:p>
          <a:p>
            <a:endParaRPr lang="en-US" dirty="0"/>
          </a:p>
          <a:p>
            <a:r>
              <a:rPr lang="en-US" dirty="0"/>
              <a:t>Verbally explain why succinct for SAT doesn't imply that for CSAT</a:t>
            </a:r>
          </a:p>
          <a:p>
            <a:r>
              <a:rPr lang="en-US" dirty="0"/>
              <a:t>Verbally explain about decision complexity of the relation</a:t>
            </a:r>
          </a:p>
          <a:p>
            <a:endParaRPr lang="en-US" dirty="0"/>
          </a:p>
          <a:p>
            <a:r>
              <a:rPr lang="en-US" dirty="0" err="1"/>
              <a:t>Ir’s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6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first result shows an application for ZKP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5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affiliation</a:t>
            </a:r>
          </a:p>
          <a:p>
            <a:r>
              <a:rPr lang="en-US" dirty="0"/>
              <a:t>MIGHT NEED to add funding/info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5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Enumerate results</a:t>
            </a:r>
          </a:p>
          <a:p>
            <a:r>
              <a:rPr lang="en-US" dirty="0"/>
              <a:t>Same width arrows</a:t>
            </a:r>
          </a:p>
          <a:p>
            <a:r>
              <a:rPr lang="en-US" dirty="0"/>
              <a:t>Change color of OWF box</a:t>
            </a:r>
          </a:p>
          <a:p>
            <a:endParaRPr lang="en-US" dirty="0"/>
          </a:p>
          <a:p>
            <a:r>
              <a:rPr lang="en-US" dirty="0"/>
              <a:t>Emphasize: earlier work focus on compiling IOPs to arguments, here we do proofs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58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nutshell: don’t have succinct ZKPs for all of NP under OWF</a:t>
            </a:r>
          </a:p>
          <a:p>
            <a:endParaRPr lang="en-US" dirty="0"/>
          </a:p>
          <a:p>
            <a:r>
              <a:rPr lang="en-US" dirty="0"/>
              <a:t>Don’t have ZKP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55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Bounded space NP relations: can be verifier in polynomial time and n^\eps space for a small enough epsilon (which implies this result for polylog(n) space as well!)</a:t>
            </a:r>
          </a:p>
          <a:p>
            <a:endParaRPr lang="en-US" dirty="0"/>
          </a:p>
          <a:p>
            <a:r>
              <a:rPr lang="en-US" dirty="0"/>
              <a:t>That’s our first result, let’s see the 2</a:t>
            </a:r>
            <a:r>
              <a:rPr lang="en-US" baseline="30000" dirty="0"/>
              <a:t>nd</a:t>
            </a:r>
            <a:r>
              <a:rPr lang="en-US" dirty="0"/>
              <a:t> result…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D23A-03CC-2A4D-AA68-71D78F95D0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5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38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4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3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23.png"/><Relationship Id="rId4" Type="http://schemas.openxmlformats.org/officeDocument/2006/relationships/image" Target="../media/image62.png"/><Relationship Id="rId9" Type="http://schemas.openxmlformats.org/officeDocument/2006/relationships/image" Target="../media/image2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9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12" Type="http://schemas.openxmlformats.org/officeDocument/2006/relationships/image" Target="../media/image3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Relationship Id="rId14" Type="http://schemas.openxmlformats.org/officeDocument/2006/relationships/image" Target="../media/image40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9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12" Type="http://schemas.openxmlformats.org/officeDocument/2006/relationships/image" Target="../media/image3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5" Type="http://schemas.openxmlformats.org/officeDocument/2006/relationships/image" Target="../media/image150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Relationship Id="rId14" Type="http://schemas.openxmlformats.org/officeDocument/2006/relationships/image" Target="../media/image40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6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86.png"/><Relationship Id="rId4" Type="http://schemas.openxmlformats.org/officeDocument/2006/relationships/image" Target="../media/image57.png"/><Relationship Id="rId9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6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7.png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1.png"/><Relationship Id="rId4" Type="http://schemas.openxmlformats.org/officeDocument/2006/relationships/image" Target="../media/image4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0F1D-4EF6-D450-2AB3-B231F82CB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79303"/>
            <a:ext cx="6469003" cy="3329581"/>
          </a:xfrm>
        </p:spPr>
        <p:txBody>
          <a:bodyPr/>
          <a:lstStyle/>
          <a:p>
            <a:r>
              <a:rPr lang="en-US" dirty="0"/>
              <a:t>Succinct Interactive Oracle Proofs: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608A1-4A94-3D15-901A-D4579B616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518702"/>
            <a:ext cx="8825658" cy="86142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Shafik Nassar</a:t>
            </a:r>
            <a:r>
              <a:rPr lang="en-US" dirty="0">
                <a:solidFill>
                  <a:schemeClr val="tx2"/>
                </a:solidFill>
              </a:rPr>
              <a:t>, Ron Rothblum</a:t>
            </a:r>
          </a:p>
          <a:p>
            <a:r>
              <a:rPr lang="en-US" dirty="0">
                <a:solidFill>
                  <a:schemeClr val="tx2"/>
                </a:solidFill>
              </a:rPr>
              <a:t>Technion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ADC586-80D7-5008-327A-190A5AEA64D9}"/>
              </a:ext>
            </a:extLst>
          </p:cNvPr>
          <p:cNvSpPr txBox="1">
            <a:spLocks/>
          </p:cNvSpPr>
          <p:nvPr/>
        </p:nvSpPr>
        <p:spPr>
          <a:xfrm>
            <a:off x="1154955" y="3324269"/>
            <a:ext cx="10812719" cy="1011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Applications and Limitations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48D3E-3005-7C63-9EB7-B639F6A836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395" y="5164670"/>
            <a:ext cx="11308605" cy="169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9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6CE5-E211-67A4-1D49-E997E2CF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[Result 1]</a:t>
            </a:r>
            <a:br>
              <a:rPr lang="en-US" dirty="0"/>
            </a:br>
            <a:r>
              <a:rPr lang="en-US" dirty="0"/>
              <a:t>Application of Succinct IOPs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74C77-6AF9-C149-CA19-8D72A7A9B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4466256"/>
            <a:ext cx="8372158" cy="1782143"/>
          </a:xfrm>
        </p:spPr>
        <p:txBody>
          <a:bodyPr>
            <a:normAutofit/>
          </a:bodyPr>
          <a:lstStyle/>
          <a:p>
            <a:r>
              <a:rPr lang="en-US" sz="2400" dirty="0"/>
              <a:t>Earlier work focused on compiling IOPs to arguments</a:t>
            </a:r>
          </a:p>
          <a:p>
            <a:r>
              <a:rPr lang="en-US" sz="2400" dirty="0"/>
              <a:t>Here, we do </a:t>
            </a:r>
            <a:r>
              <a:rPr lang="en-US" sz="2400" i="1" dirty="0"/>
              <a:t>proofs</a:t>
            </a:r>
          </a:p>
          <a:p>
            <a:pPr lvl="1"/>
            <a:r>
              <a:rPr lang="en-US" sz="2400" i="1" dirty="0"/>
              <a:t>Statistically </a:t>
            </a:r>
            <a:r>
              <a:rPr lang="en-US" sz="2400" dirty="0"/>
              <a:t>sound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4E768C4-437F-5867-8250-CE84C756FB8D}"/>
              </a:ext>
            </a:extLst>
          </p:cNvPr>
          <p:cNvSpPr/>
          <p:nvPr/>
        </p:nvSpPr>
        <p:spPr>
          <a:xfrm>
            <a:off x="4208066" y="2125489"/>
            <a:ext cx="3120571" cy="222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IOP-2-ZKP</a:t>
            </a:r>
          </a:p>
          <a:p>
            <a:pPr algn="ctr"/>
            <a:r>
              <a:rPr lang="en-US" sz="3600" dirty="0"/>
              <a:t>Compiler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0E807F8-F35E-7702-3918-A082EAE80413}"/>
              </a:ext>
            </a:extLst>
          </p:cNvPr>
          <p:cNvSpPr/>
          <p:nvPr/>
        </p:nvSpPr>
        <p:spPr>
          <a:xfrm>
            <a:off x="975541" y="2052918"/>
            <a:ext cx="3232525" cy="236582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Succinct IOP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2FAD5BB-C9C1-6504-C149-B01EDFE19D82}"/>
              </a:ext>
            </a:extLst>
          </p:cNvPr>
          <p:cNvSpPr/>
          <p:nvPr/>
        </p:nvSpPr>
        <p:spPr>
          <a:xfrm>
            <a:off x="7409144" y="2089203"/>
            <a:ext cx="3232525" cy="236582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Succinct ZKP</a:t>
            </a:r>
          </a:p>
        </p:txBody>
      </p:sp>
      <p:sp>
        <p:nvSpPr>
          <p:cNvPr id="9" name="Folded Corner 8">
            <a:extLst>
              <a:ext uri="{FF2B5EF4-FFF2-40B4-BE49-F238E27FC236}">
                <a16:creationId xmlns:a16="http://schemas.microsoft.com/office/drawing/2014/main" id="{0A49F100-8799-10D6-5CE2-7D9373BE730E}"/>
              </a:ext>
            </a:extLst>
          </p:cNvPr>
          <p:cNvSpPr/>
          <p:nvPr/>
        </p:nvSpPr>
        <p:spPr>
          <a:xfrm>
            <a:off x="9612630" y="4690986"/>
            <a:ext cx="2424075" cy="1400530"/>
          </a:xfrm>
          <a:prstGeom prst="foldedCorner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Under minimal assumption: OWF</a:t>
            </a:r>
          </a:p>
        </p:txBody>
      </p:sp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62966442-225F-565E-9766-49A0733A880C}"/>
              </a:ext>
            </a:extLst>
          </p:cNvPr>
          <p:cNvSpPr/>
          <p:nvPr/>
        </p:nvSpPr>
        <p:spPr>
          <a:xfrm>
            <a:off x="9943232" y="6038445"/>
            <a:ext cx="1592926" cy="7336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OW93</a:t>
            </a:r>
          </a:p>
        </p:txBody>
      </p:sp>
    </p:spTree>
    <p:extLst>
      <p:ext uri="{BB962C8B-B14F-4D97-AF65-F5344CB8AC3E}">
        <p14:creationId xmlns:p14="http://schemas.microsoft.com/office/powerpoint/2010/main" val="10542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743A-9BDC-8269-56C5-6384DBEC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37AD6-8141-C7D2-F253-3C80AF4BF7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An Interactive Proof in which the verifier learns nothing</a:t>
                </a:r>
              </a:p>
              <a:p>
                <a:pPr lvl="1"/>
                <a:r>
                  <a:rPr lang="en-US" sz="2400" dirty="0"/>
                  <a:t>Other than the fact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2400" dirty="0"/>
              </a:p>
              <a:p>
                <a:r>
                  <a:rPr lang="en-US" sz="2600" dirty="0"/>
                  <a:t>For any PPT verifier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 there exists a PPT simulator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 s.t.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br>
                  <a:rPr lang="en-US" sz="26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37AD6-8141-C7D2-F253-3C80AF4BF7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F7539595-7840-8896-F1CC-7F9CA9A15DDA}"/>
              </a:ext>
            </a:extLst>
          </p:cNvPr>
          <p:cNvSpPr/>
          <p:nvPr/>
        </p:nvSpPr>
        <p:spPr>
          <a:xfrm>
            <a:off x="6754362" y="321049"/>
            <a:ext cx="1592926" cy="11002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GMR85</a:t>
            </a:r>
          </a:p>
        </p:txBody>
      </p:sp>
    </p:spTree>
    <p:extLst>
      <p:ext uri="{BB962C8B-B14F-4D97-AF65-F5344CB8AC3E}">
        <p14:creationId xmlns:p14="http://schemas.microsoft.com/office/powerpoint/2010/main" val="258671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0592-252F-A517-21DB-E0B9D071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Succinct ZKPs state of the 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29C7CB-EC63-EC03-53A2-91E3613783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3" y="2052918"/>
                <a:ext cx="7878642" cy="41954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Assuming </a:t>
                </a:r>
                <a:r>
                  <a:rPr lang="en-US" sz="2400" dirty="0">
                    <a:solidFill>
                      <a:srgbClr val="0070C0"/>
                    </a:solidFill>
                  </a:rPr>
                  <a:t>full-fledged FHE</a:t>
                </a:r>
                <a:r>
                  <a:rPr lang="en-US" sz="2400" dirty="0"/>
                  <a:t>: ZKP for all of NP with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200" dirty="0"/>
              </a:p>
              <a:p>
                <a:r>
                  <a:rPr lang="en-US" sz="2400" dirty="0"/>
                  <a:t>Assuming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OWF</a:t>
                </a:r>
                <a:r>
                  <a:rPr lang="en-US" sz="2400" dirty="0"/>
                  <a:t>, ZKP for NP relations that can be verified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NC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29C7CB-EC63-EC03-53A2-91E3613783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3" y="2052918"/>
                <a:ext cx="7878642" cy="4195481"/>
              </a:xfrm>
              <a:blipFill>
                <a:blip r:embed="rId3"/>
                <a:stretch>
                  <a:fillRect l="-482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A0BB9BEE-9D58-5053-890F-0B67FDECEC63}"/>
              </a:ext>
            </a:extLst>
          </p:cNvPr>
          <p:cNvSpPr/>
          <p:nvPr/>
        </p:nvSpPr>
        <p:spPr>
          <a:xfrm>
            <a:off x="8981955" y="2052918"/>
            <a:ext cx="2106732" cy="7336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GGI+15</a:t>
            </a:r>
            <a:endParaRPr lang="en-US" dirty="0"/>
          </a:p>
        </p:txBody>
      </p:sp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24A2480C-7429-FBB1-EDBA-CF76ED7619AA}"/>
              </a:ext>
            </a:extLst>
          </p:cNvPr>
          <p:cNvSpPr/>
          <p:nvPr/>
        </p:nvSpPr>
        <p:spPr>
          <a:xfrm>
            <a:off x="8974199" y="2965003"/>
            <a:ext cx="1897001" cy="7336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IKOS08,KR08,GKR08</a:t>
            </a:r>
          </a:p>
        </p:txBody>
      </p:sp>
    </p:spTree>
    <p:extLst>
      <p:ext uri="{BB962C8B-B14F-4D97-AF65-F5344CB8AC3E}">
        <p14:creationId xmlns:p14="http://schemas.microsoft.com/office/powerpoint/2010/main" val="2688904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6CE5-E211-67A4-1D49-E997E2CF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Corollary:</a:t>
            </a:r>
            <a:br>
              <a:rPr lang="en-US" dirty="0"/>
            </a:br>
            <a:r>
              <a:rPr lang="en-US" dirty="0"/>
              <a:t>Succinct ZKP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74C77-6AF9-C149-CA19-8D72A7A9B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029864"/>
          </a:xfrm>
        </p:spPr>
        <p:txBody>
          <a:bodyPr>
            <a:normAutofit/>
          </a:bodyPr>
          <a:lstStyle/>
          <a:p>
            <a:r>
              <a:rPr lang="en-US" sz="2400" dirty="0"/>
              <a:t>Combining this compiler with RR21, we get the shortest known ZKP for </a:t>
            </a:r>
            <a:r>
              <a:rPr lang="en-US" sz="2400" i="1" dirty="0"/>
              <a:t>bounded space NP </a:t>
            </a:r>
            <a:r>
              <a:rPr lang="en-US" sz="2400" dirty="0"/>
              <a:t>relations under OWF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6A21DDB-AFB6-6E0D-69E4-7978E7684411}"/>
              </a:ext>
            </a:extLst>
          </p:cNvPr>
          <p:cNvSpPr/>
          <p:nvPr/>
        </p:nvSpPr>
        <p:spPr>
          <a:xfrm>
            <a:off x="4341469" y="3775218"/>
            <a:ext cx="3120571" cy="222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IOP-2-ZKP</a:t>
            </a:r>
          </a:p>
          <a:p>
            <a:pPr algn="ctr"/>
            <a:r>
              <a:rPr lang="en-US" sz="3600" dirty="0"/>
              <a:t>Compiler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8944868-C179-D228-CF65-FD044AA200A6}"/>
              </a:ext>
            </a:extLst>
          </p:cNvPr>
          <p:cNvSpPr/>
          <p:nvPr/>
        </p:nvSpPr>
        <p:spPr>
          <a:xfrm>
            <a:off x="391322" y="3775218"/>
            <a:ext cx="3950147" cy="222068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RR21 IOP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ight Arrow 6">
                <a:extLst>
                  <a:ext uri="{FF2B5EF4-FFF2-40B4-BE49-F238E27FC236}">
                    <a16:creationId xmlns:a16="http://schemas.microsoft.com/office/drawing/2014/main" id="{97ECA528-9700-1F07-ABE5-AB3F8EB7FE9C}"/>
                  </a:ext>
                </a:extLst>
              </p:cNvPr>
              <p:cNvSpPr/>
              <p:nvPr/>
            </p:nvSpPr>
            <p:spPr>
              <a:xfrm>
                <a:off x="7462040" y="3775218"/>
                <a:ext cx="3950147" cy="2220686"/>
              </a:xfrm>
              <a:prstGeom prst="rightArrow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ZKP with length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Right Arrow 6">
                <a:extLst>
                  <a:ext uri="{FF2B5EF4-FFF2-40B4-BE49-F238E27FC236}">
                    <a16:creationId xmlns:a16="http://schemas.microsoft.com/office/drawing/2014/main" id="{97ECA528-9700-1F07-ABE5-AB3F8EB7F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040" y="3775218"/>
                <a:ext cx="3950147" cy="2220686"/>
              </a:xfrm>
              <a:prstGeom prst="rightArrow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7A2B80-9DC7-B9DD-D76E-A2D20CD18DDD}"/>
                  </a:ext>
                </a:extLst>
              </p:cNvPr>
              <p:cNvSpPr txBox="1"/>
              <p:nvPr/>
            </p:nvSpPr>
            <p:spPr>
              <a:xfrm>
                <a:off x="3277271" y="6067988"/>
                <a:ext cx="61598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 can be an arbitrarily small constant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7A2B80-9DC7-B9DD-D76E-A2D20CD18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271" y="6067988"/>
                <a:ext cx="6159842" cy="461665"/>
              </a:xfrm>
              <a:prstGeom prst="rect">
                <a:avLst/>
              </a:prstGeom>
              <a:blipFill>
                <a:blip r:embed="rId4"/>
                <a:stretch>
                  <a:fillRect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362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0592-252F-A517-21DB-E0B9D071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Succinct ZKPs state of the 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29C7CB-EC63-EC03-53A2-91E3613783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3" y="2052918"/>
                <a:ext cx="7878642" cy="41954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Assuming </a:t>
                </a:r>
                <a:r>
                  <a:rPr lang="en-US" sz="2400" dirty="0">
                    <a:solidFill>
                      <a:srgbClr val="0070C0"/>
                    </a:solidFill>
                  </a:rPr>
                  <a:t>full-fledged FHE</a:t>
                </a:r>
                <a:r>
                  <a:rPr lang="en-US" sz="2400" dirty="0"/>
                  <a:t>: ZKP for all of NP with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200" dirty="0"/>
              </a:p>
              <a:p>
                <a:r>
                  <a:rPr lang="en-US" sz="2400" dirty="0"/>
                  <a:t>Assuming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OWF</a:t>
                </a:r>
                <a:r>
                  <a:rPr lang="en-US" sz="2400" dirty="0"/>
                  <a:t>, ZKP for NP relations that can be verified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NC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Assuming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OWF</a:t>
                </a:r>
                <a:r>
                  <a:rPr lang="en-US" sz="2400" dirty="0"/>
                  <a:t>, ZKP for NP relations that can be verified in small space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6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29C7CB-EC63-EC03-53A2-91E3613783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3" y="2052918"/>
                <a:ext cx="7878642" cy="4195481"/>
              </a:xfrm>
              <a:blipFill>
                <a:blip r:embed="rId3"/>
                <a:stretch>
                  <a:fillRect l="-482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A0BB9BEE-9D58-5053-890F-0B67FDECEC63}"/>
              </a:ext>
            </a:extLst>
          </p:cNvPr>
          <p:cNvSpPr/>
          <p:nvPr/>
        </p:nvSpPr>
        <p:spPr>
          <a:xfrm>
            <a:off x="8981955" y="2052918"/>
            <a:ext cx="2106732" cy="7336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GGI+15</a:t>
            </a:r>
            <a:endParaRPr lang="en-US" dirty="0"/>
          </a:p>
        </p:txBody>
      </p:sp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24A2480C-7429-FBB1-EDBA-CF76ED7619AA}"/>
              </a:ext>
            </a:extLst>
          </p:cNvPr>
          <p:cNvSpPr/>
          <p:nvPr/>
        </p:nvSpPr>
        <p:spPr>
          <a:xfrm>
            <a:off x="8974199" y="2965003"/>
            <a:ext cx="1897001" cy="7336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IKOS08,KR08,GKR08</a:t>
            </a:r>
          </a:p>
        </p:txBody>
      </p:sp>
      <p:sp>
        <p:nvSpPr>
          <p:cNvPr id="6" name="Horizontal Scroll 5">
            <a:extLst>
              <a:ext uri="{FF2B5EF4-FFF2-40B4-BE49-F238E27FC236}">
                <a16:creationId xmlns:a16="http://schemas.microsoft.com/office/drawing/2014/main" id="{EAC2083E-D08A-3B8C-590C-83BBE7CBC271}"/>
              </a:ext>
            </a:extLst>
          </p:cNvPr>
          <p:cNvSpPr/>
          <p:nvPr/>
        </p:nvSpPr>
        <p:spPr>
          <a:xfrm>
            <a:off x="8981955" y="4431853"/>
            <a:ext cx="1897001" cy="7336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work</a:t>
            </a:r>
          </a:p>
        </p:txBody>
      </p:sp>
    </p:spTree>
    <p:extLst>
      <p:ext uri="{BB962C8B-B14F-4D97-AF65-F5344CB8AC3E}">
        <p14:creationId xmlns:p14="http://schemas.microsoft.com/office/powerpoint/2010/main" val="405011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2E13C9-75DC-3C8A-AEEB-12BC75F1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EBEBEB"/>
                </a:solidFill>
              </a:rPr>
              <a:t>Beyond bounded-space?</a:t>
            </a:r>
          </a:p>
        </p:txBody>
      </p:sp>
      <p:sp>
        <p:nvSpPr>
          <p:cNvPr id="103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26" name="Picture 2" descr="Bleacher Report">
            <a:extLst>
              <a:ext uri="{FF2B5EF4-FFF2-40B4-BE49-F238E27FC236}">
                <a16:creationId xmlns:a16="http://schemas.microsoft.com/office/drawing/2014/main" id="{4FC44B09-52A1-B341-9E61-474035C9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1451216"/>
            <a:ext cx="5449889" cy="39555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364B7-00C3-C4EB-2382-5DAA121CD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Succinct IOPs imply succinct ZKPs</a:t>
            </a:r>
          </a:p>
          <a:p>
            <a:r>
              <a:rPr lang="en-US" dirty="0">
                <a:solidFill>
                  <a:srgbClr val="EBEBEB"/>
                </a:solidFill>
              </a:rPr>
              <a:t>We’d like to get succinct ZKPs for all of NP</a:t>
            </a:r>
          </a:p>
          <a:p>
            <a:r>
              <a:rPr lang="en-US" dirty="0">
                <a:solidFill>
                  <a:srgbClr val="EBEBEB"/>
                </a:solidFill>
              </a:rPr>
              <a:t>Back to the question: succinct IOP for all of NP?</a:t>
            </a:r>
          </a:p>
        </p:txBody>
      </p:sp>
    </p:spTree>
    <p:extLst>
      <p:ext uri="{BB962C8B-B14F-4D97-AF65-F5344CB8AC3E}">
        <p14:creationId xmlns:p14="http://schemas.microsoft.com/office/powerpoint/2010/main" val="573863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F5AF-6361-F71E-7544-29D72B84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Succinct IOP for NP?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837EA-FD48-B384-151F-379A7B43E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Known limitations on PCPs/IPs are inapplicable:</a:t>
            </a:r>
          </a:p>
          <a:p>
            <a:r>
              <a:rPr lang="en-US" sz="2800" dirty="0"/>
              <a:t>We have succinct IPs: just send the witness</a:t>
            </a:r>
          </a:p>
          <a:p>
            <a:r>
              <a:rPr lang="en-US" sz="2800" dirty="0"/>
              <a:t>[FS11] technique rules out succinct PCP for SAT – but we have succinct IOP for SAT!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891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F5AF-6361-F71E-7544-29D72B84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2 : TL;DR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837EA-FD48-B384-151F-379A7B43E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Under a new but reasonable complexity conjecture, there is </a:t>
            </a:r>
            <a:r>
              <a:rPr lang="en-US" sz="3200" i="1" dirty="0"/>
              <a:t>no</a:t>
            </a:r>
            <a:r>
              <a:rPr lang="en-US" sz="3200" dirty="0"/>
              <a:t> succinct IOP for all of NP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1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688CE-9FF5-B744-8F0C-578199938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[Result 2]</a:t>
            </a:r>
            <a:br>
              <a:rPr lang="en-US" dirty="0"/>
            </a:br>
            <a:r>
              <a:rPr lang="en-US" dirty="0"/>
              <a:t>Limitation of Succinct IOPs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7CF1878-3D98-1635-4570-97D1AD6A8F67}"/>
              </a:ext>
            </a:extLst>
          </p:cNvPr>
          <p:cNvSpPr/>
          <p:nvPr/>
        </p:nvSpPr>
        <p:spPr>
          <a:xfrm>
            <a:off x="4204981" y="2784067"/>
            <a:ext cx="3120571" cy="222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IOP-2-SSPP</a:t>
            </a:r>
          </a:p>
          <a:p>
            <a:pPr algn="ctr"/>
            <a:r>
              <a:rPr lang="en-US" sz="3600" dirty="0"/>
              <a:t>Compiler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7F4FB7F3-B926-94B1-0627-1D56C9C2F16E}"/>
              </a:ext>
            </a:extLst>
          </p:cNvPr>
          <p:cNvSpPr/>
          <p:nvPr/>
        </p:nvSpPr>
        <p:spPr>
          <a:xfrm>
            <a:off x="522352" y="2711496"/>
            <a:ext cx="3682629" cy="236582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Succinct IOP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A8A9740-E219-128A-9904-249E7121C001}"/>
              </a:ext>
            </a:extLst>
          </p:cNvPr>
          <p:cNvSpPr/>
          <p:nvPr/>
        </p:nvSpPr>
        <p:spPr>
          <a:xfrm>
            <a:off x="7406058" y="2747781"/>
            <a:ext cx="3682629" cy="236582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Small space alg.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with preprocessing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E20C20B-7FED-92EB-417B-618DEB610014}"/>
                  </a:ext>
                </a:extLst>
              </p:cNvPr>
              <p:cNvSpPr/>
              <p:nvPr/>
            </p:nvSpPr>
            <p:spPr>
              <a:xfrm>
                <a:off x="7663543" y="4750752"/>
                <a:ext cx="827314" cy="725714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E20C20B-7FED-92EB-417B-618DEB610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543" y="4750752"/>
                <a:ext cx="827314" cy="72571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2EEF2F8-C4EB-E5D7-C270-8A3977F6D5DC}"/>
                  </a:ext>
                </a:extLst>
              </p:cNvPr>
              <p:cNvSpPr/>
              <p:nvPr/>
            </p:nvSpPr>
            <p:spPr>
              <a:xfrm>
                <a:off x="8621713" y="4750752"/>
                <a:ext cx="827314" cy="725714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2EEF2F8-C4EB-E5D7-C270-8A3977F6D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713" y="4750752"/>
                <a:ext cx="827314" cy="72571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469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>
            <a:extLst>
              <a:ext uri="{FF2B5EF4-FFF2-40B4-BE49-F238E27FC236}">
                <a16:creationId xmlns:a16="http://schemas.microsoft.com/office/drawing/2014/main" id="{F3EF91D9-7775-EA16-7C8E-D8A3940DDAAE}"/>
              </a:ext>
            </a:extLst>
          </p:cNvPr>
          <p:cNvSpPr/>
          <p:nvPr/>
        </p:nvSpPr>
        <p:spPr>
          <a:xfrm>
            <a:off x="8494175" y="4734529"/>
            <a:ext cx="1496036" cy="115746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/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ight Arrow 6">
                <a:extLst>
                  <a:ext uri="{FF2B5EF4-FFF2-40B4-BE49-F238E27FC236}">
                    <a16:creationId xmlns:a16="http://schemas.microsoft.com/office/drawing/2014/main" id="{0CD0A12C-48F3-DC9A-B8BC-556B592BB64F}"/>
                  </a:ext>
                </a:extLst>
              </p:cNvPr>
              <p:cNvSpPr/>
              <p:nvPr/>
            </p:nvSpPr>
            <p:spPr>
              <a:xfrm>
                <a:off x="4965539" y="4734529"/>
                <a:ext cx="1496036" cy="1157468"/>
              </a:xfrm>
              <a:prstGeom prst="rightArrow">
                <a:avLst/>
              </a:prstGeom>
              <a:solidFill>
                <a:schemeClr val="tx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ight Arrow 6">
                <a:extLst>
                  <a:ext uri="{FF2B5EF4-FFF2-40B4-BE49-F238E27FC236}">
                    <a16:creationId xmlns:a16="http://schemas.microsoft.com/office/drawing/2014/main" id="{0CD0A12C-48F3-DC9A-B8BC-556B592BB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539" y="4734529"/>
                <a:ext cx="1496036" cy="1157468"/>
              </a:xfrm>
              <a:prstGeom prst="rightArrow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E7091E5-06F0-3D83-E415-0B7E79CA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Space with Preprocessing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1D17ED-5855-E074-CFFD-DA22407156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-space </a:t>
                </a:r>
                <a:r>
                  <a:rPr lang="en-US" sz="2400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-time probabilistic </a:t>
                </a:r>
                <a:r>
                  <a:rPr lang="en-US" sz="2400" dirty="0">
                    <a:solidFill>
                      <a:schemeClr val="tx1"/>
                    </a:solidFill>
                  </a:rPr>
                  <a:t>preprocessing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pair of algorithms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s.t.</a:t>
                </a:r>
              </a:p>
              <a:p>
                <a:pPr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1D17ED-5855-E074-CFFD-DA22407156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25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E95FF683-1A0D-26E4-88A7-41C86123BA10}"/>
                  </a:ext>
                </a:extLst>
              </p:cNvPr>
              <p:cNvSpPr/>
              <p:nvPr/>
            </p:nvSpPr>
            <p:spPr>
              <a:xfrm>
                <a:off x="2992580" y="4572000"/>
                <a:ext cx="1972959" cy="1482529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E95FF683-1A0D-26E4-88A7-41C86123B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580" y="4572000"/>
                <a:ext cx="1972959" cy="14825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33540CB-727C-C551-1C96-FC8DB81C6C41}"/>
                  </a:ext>
                </a:extLst>
              </p:cNvPr>
              <p:cNvSpPr/>
              <p:nvPr/>
            </p:nvSpPr>
            <p:spPr>
              <a:xfrm>
                <a:off x="6521216" y="4572000"/>
                <a:ext cx="1972959" cy="1482529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33540CB-727C-C551-1C96-FC8DB81C6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216" y="4572000"/>
                <a:ext cx="1972959" cy="148252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id="{410DD14B-9847-C7D5-1949-A2B49900F6C0}"/>
                  </a:ext>
                </a:extLst>
              </p:cNvPr>
              <p:cNvSpPr/>
              <p:nvPr/>
            </p:nvSpPr>
            <p:spPr>
              <a:xfrm>
                <a:off x="1495501" y="4734529"/>
                <a:ext cx="1496036" cy="1157468"/>
              </a:xfrm>
              <a:prstGeom prst="rightArrow">
                <a:avLst/>
              </a:prstGeom>
              <a:solidFill>
                <a:schemeClr val="tx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id="{410DD14B-9847-C7D5-1949-A2B49900F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01" y="4734529"/>
                <a:ext cx="1496036" cy="1157468"/>
              </a:xfrm>
              <a:prstGeom prst="rightArrow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6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7211F-A68E-3418-DD50-6E0CD5BE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Interactive Oracle Proof</a:t>
            </a:r>
          </a:p>
        </p:txBody>
      </p:sp>
      <p:sp>
        <p:nvSpPr>
          <p:cNvPr id="103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26" name="Picture 2" descr="family guy penguin elephant Blank Template - Imgflip">
            <a:extLst>
              <a:ext uri="{FF2B5EF4-FFF2-40B4-BE49-F238E27FC236}">
                <a16:creationId xmlns:a16="http://schemas.microsoft.com/office/drawing/2014/main" id="{7346AE76-5201-0C88-B9E8-9305003B6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3492" y="1440426"/>
            <a:ext cx="6594765" cy="49460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43131-2304-DA50-5468-512F805CB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558288" cy="3785419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EBEBEB"/>
                </a:solidFill>
              </a:rPr>
              <a:t>IPs where the verifier gets oracle access to the prover messages</a:t>
            </a:r>
          </a:p>
          <a:p>
            <a:r>
              <a:rPr lang="en-US" sz="2200" dirty="0">
                <a:solidFill>
                  <a:srgbClr val="EBEBEB"/>
                </a:solidFill>
              </a:rPr>
              <a:t>Alternatively…</a:t>
            </a:r>
            <a:br>
              <a:rPr lang="en-US" sz="2200" dirty="0">
                <a:solidFill>
                  <a:srgbClr val="EBEBEB"/>
                </a:solidFill>
              </a:rPr>
            </a:br>
            <a:r>
              <a:rPr lang="en-US" sz="2200" dirty="0">
                <a:solidFill>
                  <a:srgbClr val="EBEBEB"/>
                </a:solidFill>
              </a:rPr>
              <a:t>Interactive analogue of PCPs</a:t>
            </a:r>
          </a:p>
          <a:p>
            <a:pPr marL="0" indent="0">
              <a:buNone/>
            </a:pPr>
            <a:br>
              <a:rPr lang="en-US" sz="2200" dirty="0">
                <a:solidFill>
                  <a:srgbClr val="EBEBEB"/>
                </a:solidFill>
              </a:rPr>
            </a:br>
            <a:endParaRPr lang="en-US" sz="2200" dirty="0">
              <a:solidFill>
                <a:srgbClr val="EBEBE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5C3A6C-2C55-D1F2-ED95-72445AFA82E7}"/>
              </a:ext>
            </a:extLst>
          </p:cNvPr>
          <p:cNvSpPr txBox="1"/>
          <p:nvPr/>
        </p:nvSpPr>
        <p:spPr>
          <a:xfrm>
            <a:off x="10760711" y="2844225"/>
            <a:ext cx="529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5BFA8-CF53-AE7C-D53F-FDBE830B748E}"/>
              </a:ext>
            </a:extLst>
          </p:cNvPr>
          <p:cNvSpPr txBox="1"/>
          <p:nvPr/>
        </p:nvSpPr>
        <p:spPr>
          <a:xfrm>
            <a:off x="10702880" y="4540411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PCP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256BB-21C4-0A78-86DF-D5E593308552}"/>
              </a:ext>
            </a:extLst>
          </p:cNvPr>
          <p:cNvSpPr txBox="1"/>
          <p:nvPr/>
        </p:nvSpPr>
        <p:spPr>
          <a:xfrm>
            <a:off x="5945271" y="3417253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IOP</a:t>
            </a:r>
          </a:p>
        </p:txBody>
      </p:sp>
    </p:spTree>
    <p:extLst>
      <p:ext uri="{BB962C8B-B14F-4D97-AF65-F5344CB8AC3E}">
        <p14:creationId xmlns:p14="http://schemas.microsoft.com/office/powerpoint/2010/main" val="256818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688CE-9FF5-B744-8F0C-578199938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[Result 2]</a:t>
            </a:r>
            <a:br>
              <a:rPr lang="en-US" dirty="0"/>
            </a:br>
            <a:r>
              <a:rPr lang="en-US" dirty="0"/>
              <a:t>Limitation of Succinct IOPs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Folded Corner 8">
                <a:extLst>
                  <a:ext uri="{FF2B5EF4-FFF2-40B4-BE49-F238E27FC236}">
                    <a16:creationId xmlns:a16="http://schemas.microsoft.com/office/drawing/2014/main" id="{DE8967D9-F26C-073F-DED2-A7F6A14EDEDF}"/>
                  </a:ext>
                </a:extLst>
              </p:cNvPr>
              <p:cNvSpPr/>
              <p:nvPr/>
            </p:nvSpPr>
            <p:spPr>
              <a:xfrm>
                <a:off x="646111" y="3340697"/>
                <a:ext cx="3983038" cy="2644812"/>
              </a:xfrm>
              <a:prstGeom prst="foldedCorner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IOP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US" sz="2400" b="1" dirty="0"/>
                  <a:t>: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Communication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𝑐𝑐</m:t>
                    </m:r>
                  </m:oMath>
                </a14:m>
                <a:endParaRPr lang="en-US" sz="240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Rounds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Queries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𝑞𝑐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Folded Corner 8">
                <a:extLst>
                  <a:ext uri="{FF2B5EF4-FFF2-40B4-BE49-F238E27FC236}">
                    <a16:creationId xmlns:a16="http://schemas.microsoft.com/office/drawing/2014/main" id="{DE8967D9-F26C-073F-DED2-A7F6A14EDE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1" y="3340697"/>
                <a:ext cx="3983038" cy="2644812"/>
              </a:xfrm>
              <a:prstGeom prst="foldedCorner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olded Corner 9">
                <a:extLst>
                  <a:ext uri="{FF2B5EF4-FFF2-40B4-BE49-F238E27FC236}">
                    <a16:creationId xmlns:a16="http://schemas.microsoft.com/office/drawing/2014/main" id="{379B6222-BEE8-9BBD-8E72-69B8C9192B09}"/>
                  </a:ext>
                </a:extLst>
              </p:cNvPr>
              <p:cNvSpPr/>
              <p:nvPr/>
            </p:nvSpPr>
            <p:spPr>
              <a:xfrm>
                <a:off x="7293929" y="3134957"/>
                <a:ext cx="3794759" cy="3113442"/>
              </a:xfrm>
              <a:prstGeom prst="foldedCorner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Algorithm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US" sz="2400" b="1" dirty="0"/>
                  <a:t>: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Space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Preprocessing time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𝑞𝑐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Folded Corner 9">
                <a:extLst>
                  <a:ext uri="{FF2B5EF4-FFF2-40B4-BE49-F238E27FC236}">
                    <a16:creationId xmlns:a16="http://schemas.microsoft.com/office/drawing/2014/main" id="{379B6222-BEE8-9BBD-8E72-69B8C9192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929" y="3134957"/>
                <a:ext cx="3794759" cy="3113442"/>
              </a:xfrm>
              <a:prstGeom prst="foldedCorner">
                <a:avLst/>
              </a:prstGeom>
              <a:blipFill>
                <a:blip r:embed="rId4"/>
                <a:stretch>
                  <a:fillRect r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>
            <a:extLst>
              <a:ext uri="{FF2B5EF4-FFF2-40B4-BE49-F238E27FC236}">
                <a16:creationId xmlns:a16="http://schemas.microsoft.com/office/drawing/2014/main" id="{4D63C91E-745A-B98C-DD1C-B8F91E7A0BA1}"/>
              </a:ext>
            </a:extLst>
          </p:cNvPr>
          <p:cNvSpPr/>
          <p:nvPr/>
        </p:nvSpPr>
        <p:spPr>
          <a:xfrm>
            <a:off x="4835684" y="4053838"/>
            <a:ext cx="2251710" cy="994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79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688CE-9FF5-B744-8F0C-578199938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[Result 2]</a:t>
            </a:r>
            <a:br>
              <a:rPr lang="en-US" dirty="0"/>
            </a:br>
            <a:r>
              <a:rPr lang="en-US" dirty="0"/>
              <a:t>Limitation of Succinct IOPs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A8E60-29F6-9DE3-F82A-E841A3A82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Corollary: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Folded Corner 8">
                <a:extLst>
                  <a:ext uri="{FF2B5EF4-FFF2-40B4-BE49-F238E27FC236}">
                    <a16:creationId xmlns:a16="http://schemas.microsoft.com/office/drawing/2014/main" id="{DE8967D9-F26C-073F-DED2-A7F6A14EDEDF}"/>
                  </a:ext>
                </a:extLst>
              </p:cNvPr>
              <p:cNvSpPr/>
              <p:nvPr/>
            </p:nvSpPr>
            <p:spPr>
              <a:xfrm>
                <a:off x="646111" y="3340697"/>
                <a:ext cx="3983038" cy="2644812"/>
              </a:xfrm>
              <a:prstGeom prst="foldedCorner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IOP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US" sz="2400" b="1" dirty="0"/>
                  <a:t>: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Communication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Rounds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Queries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Folded Corner 8">
                <a:extLst>
                  <a:ext uri="{FF2B5EF4-FFF2-40B4-BE49-F238E27FC236}">
                    <a16:creationId xmlns:a16="http://schemas.microsoft.com/office/drawing/2014/main" id="{DE8967D9-F26C-073F-DED2-A7F6A14EDE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1" y="3340697"/>
                <a:ext cx="3983038" cy="2644812"/>
              </a:xfrm>
              <a:prstGeom prst="foldedCorner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olded Corner 9">
                <a:extLst>
                  <a:ext uri="{FF2B5EF4-FFF2-40B4-BE49-F238E27FC236}">
                    <a16:creationId xmlns:a16="http://schemas.microsoft.com/office/drawing/2014/main" id="{379B6222-BEE8-9BBD-8E72-69B8C9192B09}"/>
                  </a:ext>
                </a:extLst>
              </p:cNvPr>
              <p:cNvSpPr/>
              <p:nvPr/>
            </p:nvSpPr>
            <p:spPr>
              <a:xfrm>
                <a:off x="7293929" y="3134957"/>
                <a:ext cx="3794759" cy="3113442"/>
              </a:xfrm>
              <a:prstGeom prst="foldedCorner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Algorithm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US" sz="2400" b="1" dirty="0"/>
                  <a:t>: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Space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Preprocessing time 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Folded Corner 9">
                <a:extLst>
                  <a:ext uri="{FF2B5EF4-FFF2-40B4-BE49-F238E27FC236}">
                    <a16:creationId xmlns:a16="http://schemas.microsoft.com/office/drawing/2014/main" id="{379B6222-BEE8-9BBD-8E72-69B8C9192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929" y="3134957"/>
                <a:ext cx="3794759" cy="3113442"/>
              </a:xfrm>
              <a:prstGeom prst="foldedCorner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>
            <a:extLst>
              <a:ext uri="{FF2B5EF4-FFF2-40B4-BE49-F238E27FC236}">
                <a16:creationId xmlns:a16="http://schemas.microsoft.com/office/drawing/2014/main" id="{4D63C91E-745A-B98C-DD1C-B8F91E7A0BA1}"/>
              </a:ext>
            </a:extLst>
          </p:cNvPr>
          <p:cNvSpPr/>
          <p:nvPr/>
        </p:nvSpPr>
        <p:spPr>
          <a:xfrm>
            <a:off x="4835684" y="4053838"/>
            <a:ext cx="2251710" cy="994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54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4077-E307-331B-FE0E-8DB37651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Conjecture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697ED-ECCE-A3DA-33F7-2DD666691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“Succinct space” =</a:t>
            </a:r>
            <a:br>
              <a:rPr lang="en-US" sz="2400" dirty="0"/>
            </a:br>
            <a:r>
              <a:rPr lang="en-US" sz="2400" dirty="0"/>
              <a:t>space polynomial in the witness (and log in instance)</a:t>
            </a:r>
          </a:p>
          <a:p>
            <a:r>
              <a:rPr lang="en-US" sz="2400" dirty="0"/>
              <a:t>SAT can be solved in succinct space</a:t>
            </a:r>
          </a:p>
          <a:p>
            <a:r>
              <a:rPr lang="en-US" sz="2400" dirty="0"/>
              <a:t>CSAT seems to require circuit-size space</a:t>
            </a:r>
          </a:p>
          <a:p>
            <a:r>
              <a:rPr lang="en-US" sz="2400" dirty="0"/>
              <a:t>In fact, evaluating a circuit on a certain input is believed to require circuit-size space</a:t>
            </a:r>
          </a:p>
          <a:p>
            <a:r>
              <a:rPr lang="en-US" sz="2400" dirty="0"/>
              <a:t>If we perform PPT preprocessing, will succinct space be sufficient for CSAT?</a:t>
            </a:r>
          </a:p>
        </p:txBody>
      </p:sp>
      <p:pic>
        <p:nvPicPr>
          <p:cNvPr id="2052" name="Picture 4" descr="spongebob-hmm-thinking-stroking-chin - The Midult">
            <a:extLst>
              <a:ext uri="{FF2B5EF4-FFF2-40B4-BE49-F238E27FC236}">
                <a16:creationId xmlns:a16="http://schemas.microsoft.com/office/drawing/2014/main" id="{209B9E44-7AB6-CB2F-E535-68E3CBF6E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209" y="5208609"/>
            <a:ext cx="2597791" cy="16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815BB604-D87E-A89F-D8C7-E80DD8687D5F}"/>
              </a:ext>
            </a:extLst>
          </p:cNvPr>
          <p:cNvSpPr/>
          <p:nvPr/>
        </p:nvSpPr>
        <p:spPr>
          <a:xfrm>
            <a:off x="10082091" y="4034790"/>
            <a:ext cx="1038835" cy="5829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PTC77 </a:t>
            </a:r>
          </a:p>
        </p:txBody>
      </p:sp>
    </p:spTree>
    <p:extLst>
      <p:ext uri="{BB962C8B-B14F-4D97-AF65-F5344CB8AC3E}">
        <p14:creationId xmlns:p14="http://schemas.microsoft.com/office/powerpoint/2010/main" val="11089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4077-E307-331B-FE0E-8DB37651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Conjecture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B697ED-ECCE-A3DA-33F7-2DD6666916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u="sng" dirty="0">
                    <a:solidFill>
                      <a:srgbClr val="C00000"/>
                    </a:solidFill>
                  </a:rPr>
                  <a:t>Conjecture:</a:t>
                </a:r>
                <a:r>
                  <a:rPr lang="en-US" sz="2800" dirty="0"/>
                  <a:t> There is 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assignment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sz="2800" dirty="0"/>
                  <a:t>-space algorithm with probabilistic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ckt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-time preprocessing that can decide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CSAT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b="1" u="sng" dirty="0">
                    <a:solidFill>
                      <a:srgbClr val="C00000"/>
                    </a:solidFill>
                  </a:rPr>
                  <a:t>Corollary:</a:t>
                </a:r>
                <a:r>
                  <a:rPr lang="en-US" sz="2800" dirty="0"/>
                  <a:t> Under the conjecture, there is no constant-round succinct IOP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𝑞𝑐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ckt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CSAT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B697ED-ECCE-A3DA-33F7-2DD6666916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50" t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Folded Corner 3">
                <a:extLst>
                  <a:ext uri="{FF2B5EF4-FFF2-40B4-BE49-F238E27FC236}">
                    <a16:creationId xmlns:a16="http://schemas.microsoft.com/office/drawing/2014/main" id="{6AC4E5A4-6CBE-7A48-B35D-3573582FCB31}"/>
                  </a:ext>
                </a:extLst>
              </p:cNvPr>
              <p:cNvSpPr/>
              <p:nvPr/>
            </p:nvSpPr>
            <p:spPr>
              <a:xfrm>
                <a:off x="4360478" y="4795836"/>
                <a:ext cx="3154364" cy="1870709"/>
              </a:xfrm>
              <a:prstGeom prst="foldedCorner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IOP for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US" sz="2000" b="1" dirty="0"/>
                  <a:t>: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Communication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Rounds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Queries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" name="Folded Corner 3">
                <a:extLst>
                  <a:ext uri="{FF2B5EF4-FFF2-40B4-BE49-F238E27FC236}">
                    <a16:creationId xmlns:a16="http://schemas.microsoft.com/office/drawing/2014/main" id="{6AC4E5A4-6CBE-7A48-B35D-3573582FC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478" y="4795836"/>
                <a:ext cx="3154364" cy="1870709"/>
              </a:xfrm>
              <a:prstGeom prst="foldedCorner">
                <a:avLst/>
              </a:prstGeom>
              <a:blipFill>
                <a:blip r:embed="rId4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Folded Corner 4">
                <a:extLst>
                  <a:ext uri="{FF2B5EF4-FFF2-40B4-BE49-F238E27FC236}">
                    <a16:creationId xmlns:a16="http://schemas.microsoft.com/office/drawing/2014/main" id="{70459983-900D-6B3B-449D-C3018DA2645C}"/>
                  </a:ext>
                </a:extLst>
              </p:cNvPr>
              <p:cNvSpPr/>
              <p:nvPr/>
            </p:nvSpPr>
            <p:spPr>
              <a:xfrm>
                <a:off x="8775158" y="4795836"/>
                <a:ext cx="2962459" cy="1704973"/>
              </a:xfrm>
              <a:prstGeom prst="foldedCorner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Algorithm for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US" sz="2000" b="1" dirty="0"/>
                  <a:t>: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Space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Preprocessing time 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" name="Folded Corner 4">
                <a:extLst>
                  <a:ext uri="{FF2B5EF4-FFF2-40B4-BE49-F238E27FC236}">
                    <a16:creationId xmlns:a16="http://schemas.microsoft.com/office/drawing/2014/main" id="{70459983-900D-6B3B-449D-C3018DA26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158" y="4795836"/>
                <a:ext cx="2962459" cy="1704973"/>
              </a:xfrm>
              <a:prstGeom prst="foldedCorner">
                <a:avLst/>
              </a:prstGeom>
              <a:blipFill>
                <a:blip r:embed="rId5"/>
                <a:stretch>
                  <a:fillRect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5D0DA17D-1BAC-F474-1C69-89148C4DA5C1}"/>
              </a:ext>
            </a:extLst>
          </p:cNvPr>
          <p:cNvSpPr/>
          <p:nvPr/>
        </p:nvSpPr>
        <p:spPr>
          <a:xfrm>
            <a:off x="7514842" y="5418773"/>
            <a:ext cx="1260316" cy="504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4077-E307-331B-FE0E-8DB37651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Conjecture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B697ED-ECCE-A3DA-33F7-2DD6666916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u="sng" dirty="0">
                    <a:solidFill>
                      <a:srgbClr val="C00000"/>
                    </a:solidFill>
                  </a:rPr>
                  <a:t>Conjecture:</a:t>
                </a:r>
                <a:r>
                  <a:rPr lang="en-US" sz="2800" dirty="0"/>
                  <a:t> There is 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assignment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-space algorithm with probabilistic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assignment</m:t>
                                </m:r>
                              </m:e>
                            </m:d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ckt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-time preprocessing that can decide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CSAT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b="1" u="sng" dirty="0">
                    <a:solidFill>
                      <a:srgbClr val="C00000"/>
                    </a:solidFill>
                  </a:rPr>
                  <a:t>Corollary:</a:t>
                </a:r>
                <a:r>
                  <a:rPr lang="en-US" sz="2800" dirty="0"/>
                  <a:t> Under the conjecture, there is no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assignment</m:t>
                                </m:r>
                              </m:e>
                            </m:d>
                          </m:num>
                          <m:den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assignment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-round succinct IOP with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𝑞𝑐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assignment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ckt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CSAT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B697ED-ECCE-A3DA-33F7-2DD6666916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50" t="-1807" r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925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A9BE-CBDD-0F9A-C26F-FEA08310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249C-9B88-5D7B-C360-923C8F29A1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Clr>
                    <a:schemeClr val="tx2"/>
                  </a:buClr>
                  <a:buFont typeface="+mj-lt"/>
                  <a:buAutoNum type="arabicPeriod"/>
                </a:pPr>
                <a:r>
                  <a:rPr lang="en-US" sz="2400" b="1" u="sng" dirty="0">
                    <a:solidFill>
                      <a:srgbClr val="C00000"/>
                    </a:solidFill>
                  </a:rPr>
                  <a:t>Theorem:</a:t>
                </a:r>
                <a:r>
                  <a:rPr lang="en-US" sz="2400" dirty="0"/>
                  <a:t> Under OWF, any bounded space NP relation has ZKP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br>
                  <a:rPr lang="en-US" sz="2400" dirty="0"/>
                </a:b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 is arbitrarily small constant.</a:t>
                </a:r>
              </a:p>
              <a:p>
                <a:pPr marL="457200" indent="-457200">
                  <a:buClr>
                    <a:schemeClr val="tx2"/>
                  </a:buClr>
                  <a:buFont typeface="+mj-lt"/>
                  <a:buAutoNum type="arabicPeriod"/>
                </a:pPr>
                <a:r>
                  <a:rPr lang="en-US" sz="2400" b="1" u="sng" dirty="0">
                    <a:solidFill>
                      <a:srgbClr val="C00000"/>
                    </a:solidFill>
                  </a:rPr>
                  <a:t>Theorem: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has a constant-round succinct IOP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can be decided by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-space with probabilistic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-time preprocessing.</a:t>
                </a:r>
              </a:p>
              <a:p>
                <a:pPr marL="857250" lvl="1" indent="-457200">
                  <a:buClr>
                    <a:schemeClr val="tx2"/>
                  </a:buClr>
                </a:pPr>
                <a:r>
                  <a:rPr lang="en-US" sz="2000" dirty="0"/>
                  <a:t>Under the conjecture, there is no such IOP for CSAT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249C-9B88-5D7B-C360-923C8F29A1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180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CA75-5503-16DC-4447-91E64248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87AAC-4D74-A97D-23D4-C58108C899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/>
                  <a:t>Can we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400" dirty="0"/>
                  <a:t> ZKPs under OWF?</a:t>
                </a:r>
              </a:p>
              <a:p>
                <a:pPr lvl="1"/>
                <a:r>
                  <a:rPr lang="en-US" sz="2000" dirty="0"/>
                  <a:t>More ambitiously: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400" dirty="0"/>
                  <a:t>Does succinct-space with preprocessing imply succinct IOPs with the same parameters?</a:t>
                </a:r>
              </a:p>
              <a:p>
                <a:r>
                  <a:rPr lang="en-US" sz="2400" dirty="0"/>
                  <a:t>Base our conjecture on other known conjectures? More evidence?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87AAC-4D74-A97D-23D4-C58108C899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25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13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4005-A50E-7FB6-7C84-1D8BFEC8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EDD11-9D10-834B-53CF-D7F3A7915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0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03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42" name="Picture 103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44" name="Oval 103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41" name="Picture 104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43" name="Picture 104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5788C-5560-96B7-FDDD-4585E24C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rgbClr val="EBEBEB"/>
                </a:solidFill>
              </a:rPr>
              <a:t>Techniques</a:t>
            </a:r>
          </a:p>
        </p:txBody>
      </p:sp>
      <p:sp>
        <p:nvSpPr>
          <p:cNvPr id="1049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Diving - Active &amp; Safe">
            <a:extLst>
              <a:ext uri="{FF2B5EF4-FFF2-40B4-BE49-F238E27FC236}">
                <a16:creationId xmlns:a16="http://schemas.microsoft.com/office/drawing/2014/main" id="{636EC578-59ED-5D48-274F-FF96CFEFEE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01"/>
          <a:stretch/>
        </p:blipFill>
        <p:spPr bwMode="auto"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Rectangle 1050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E40CA-ABCB-FC40-8833-E25496D8E234}"/>
              </a:ext>
            </a:extLst>
          </p:cNvPr>
          <p:cNvSpPr txBox="1"/>
          <p:nvPr/>
        </p:nvSpPr>
        <p:spPr>
          <a:xfrm>
            <a:off x="8300546" y="4619379"/>
            <a:ext cx="24801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IOP to ZKP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IOP to SSPP</a:t>
            </a:r>
          </a:p>
        </p:txBody>
      </p:sp>
    </p:spTree>
    <p:extLst>
      <p:ext uri="{BB962C8B-B14F-4D97-AF65-F5344CB8AC3E}">
        <p14:creationId xmlns:p14="http://schemas.microsoft.com/office/powerpoint/2010/main" val="30378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6CE5-E211-67A4-1D49-E997E2CF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[Result 1]</a:t>
            </a:r>
            <a:br>
              <a:rPr lang="en-US" dirty="0"/>
            </a:br>
            <a:r>
              <a:rPr lang="en-US" dirty="0"/>
              <a:t>Application of Succinct IOPs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4E768C4-437F-5867-8250-CE84C756FB8D}"/>
              </a:ext>
            </a:extLst>
          </p:cNvPr>
          <p:cNvSpPr/>
          <p:nvPr/>
        </p:nvSpPr>
        <p:spPr>
          <a:xfrm>
            <a:off x="4208066" y="2125489"/>
            <a:ext cx="3120571" cy="222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IOP-2-ZKP</a:t>
            </a:r>
          </a:p>
          <a:p>
            <a:pPr algn="ctr"/>
            <a:r>
              <a:rPr lang="en-US" sz="3600" dirty="0"/>
              <a:t>Compiler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0E807F8-F35E-7702-3918-A082EAE80413}"/>
              </a:ext>
            </a:extLst>
          </p:cNvPr>
          <p:cNvSpPr/>
          <p:nvPr/>
        </p:nvSpPr>
        <p:spPr>
          <a:xfrm>
            <a:off x="975541" y="2052918"/>
            <a:ext cx="3232525" cy="236582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Succinct IOP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2FAD5BB-C9C1-6504-C149-B01EDFE19D82}"/>
              </a:ext>
            </a:extLst>
          </p:cNvPr>
          <p:cNvSpPr/>
          <p:nvPr/>
        </p:nvSpPr>
        <p:spPr>
          <a:xfrm>
            <a:off x="7409144" y="2089203"/>
            <a:ext cx="3232525" cy="236582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Succinct ZKP</a:t>
            </a:r>
          </a:p>
        </p:txBody>
      </p:sp>
    </p:spTree>
    <p:extLst>
      <p:ext uri="{BB962C8B-B14F-4D97-AF65-F5344CB8AC3E}">
        <p14:creationId xmlns:p14="http://schemas.microsoft.com/office/powerpoint/2010/main" val="375741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9DE9-0752-9ECB-DF3C-317C406F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Oracle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91E35DB-AAD3-53CF-2893-A16FCB8B0ED0}"/>
                  </a:ext>
                </a:extLst>
              </p:cNvPr>
              <p:cNvSpPr/>
              <p:nvPr/>
            </p:nvSpPr>
            <p:spPr>
              <a:xfrm>
                <a:off x="8253642" y="1763395"/>
                <a:ext cx="612928" cy="593767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91E35DB-AAD3-53CF-2893-A16FCB8B0E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642" y="1763395"/>
                <a:ext cx="612928" cy="59376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19990-04BA-3AC7-4AB7-DC9AEB976F15}"/>
                  </a:ext>
                </a:extLst>
              </p:cNvPr>
              <p:cNvSpPr txBox="1"/>
              <p:nvPr/>
            </p:nvSpPr>
            <p:spPr>
              <a:xfrm>
                <a:off x="8735942" y="1763395"/>
                <a:ext cx="7837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19990-04BA-3AC7-4AB7-DC9AEB976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942" y="1763395"/>
                <a:ext cx="78374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BE2EED-96E0-7A32-1479-E1AE3C2178CF}"/>
                  </a:ext>
                </a:extLst>
              </p:cNvPr>
              <p:cNvSpPr/>
              <p:nvPr/>
            </p:nvSpPr>
            <p:spPr>
              <a:xfrm>
                <a:off x="2167853" y="1763395"/>
                <a:ext cx="612928" cy="593767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BE2EED-96E0-7A32-1479-E1AE3C217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853" y="1763395"/>
                <a:ext cx="612928" cy="59376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8F6D51-0863-B0B7-6893-8D3106300A01}"/>
                  </a:ext>
                </a:extLst>
              </p:cNvPr>
              <p:cNvSpPr txBox="1"/>
              <p:nvPr/>
            </p:nvSpPr>
            <p:spPr>
              <a:xfrm>
                <a:off x="2650153" y="1763395"/>
                <a:ext cx="11923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8F6D51-0863-B0B7-6893-8D3106300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153" y="1763395"/>
                <a:ext cx="119231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Left Arrow 7">
                <a:extLst>
                  <a:ext uri="{FF2B5EF4-FFF2-40B4-BE49-F238E27FC236}">
                    <a16:creationId xmlns:a16="http://schemas.microsoft.com/office/drawing/2014/main" id="{1A74B5D2-F1D6-FA31-11C1-F01EF445B662}"/>
                  </a:ext>
                </a:extLst>
              </p:cNvPr>
              <p:cNvSpPr/>
              <p:nvPr/>
            </p:nvSpPr>
            <p:spPr>
              <a:xfrm rot="10800000" flipV="1">
                <a:off x="3513911" y="2742980"/>
                <a:ext cx="4388592" cy="723207"/>
              </a:xfrm>
              <a:prstGeom prst="lef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Left Arrow 7">
                <a:extLst>
                  <a:ext uri="{FF2B5EF4-FFF2-40B4-BE49-F238E27FC236}">
                    <a16:creationId xmlns:a16="http://schemas.microsoft.com/office/drawing/2014/main" id="{1A74B5D2-F1D6-FA31-11C1-F01EF445B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13911" y="2742980"/>
                <a:ext cx="4388592" cy="723207"/>
              </a:xfrm>
              <a:prstGeom prst="leftArrow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ight Arrow 10">
                <a:extLst>
                  <a:ext uri="{FF2B5EF4-FFF2-40B4-BE49-F238E27FC236}">
                    <a16:creationId xmlns:a16="http://schemas.microsoft.com/office/drawing/2014/main" id="{E0DD6723-7CCF-97A0-362E-3D08414411B8}"/>
                  </a:ext>
                </a:extLst>
              </p:cNvPr>
              <p:cNvSpPr/>
              <p:nvPr/>
            </p:nvSpPr>
            <p:spPr>
              <a:xfrm flipH="1">
                <a:off x="4451331" y="2248479"/>
                <a:ext cx="1973516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ight Arrow 10">
                <a:extLst>
                  <a:ext uri="{FF2B5EF4-FFF2-40B4-BE49-F238E27FC236}">
                    <a16:creationId xmlns:a16="http://schemas.microsoft.com/office/drawing/2014/main" id="{E0DD6723-7CCF-97A0-362E-3D0841441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51331" y="2248479"/>
                <a:ext cx="1973516" cy="616043"/>
              </a:xfrm>
              <a:prstGeom prst="rightArrow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Left Arrow 15">
                <a:extLst>
                  <a:ext uri="{FF2B5EF4-FFF2-40B4-BE49-F238E27FC236}">
                    <a16:creationId xmlns:a16="http://schemas.microsoft.com/office/drawing/2014/main" id="{6A1E800A-96AD-7701-5A23-46556C748456}"/>
                  </a:ext>
                </a:extLst>
              </p:cNvPr>
              <p:cNvSpPr/>
              <p:nvPr/>
            </p:nvSpPr>
            <p:spPr>
              <a:xfrm rot="10800000" flipV="1">
                <a:off x="3513912" y="3726389"/>
                <a:ext cx="4388592" cy="733477"/>
              </a:xfrm>
              <a:prstGeom prst="lef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Left Arrow 15">
                <a:extLst>
                  <a:ext uri="{FF2B5EF4-FFF2-40B4-BE49-F238E27FC236}">
                    <a16:creationId xmlns:a16="http://schemas.microsoft.com/office/drawing/2014/main" id="{6A1E800A-96AD-7701-5A23-46556C748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13912" y="3726389"/>
                <a:ext cx="4388592" cy="733477"/>
              </a:xfrm>
              <a:prstGeom prst="leftArrow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D170E32F-5CD1-8907-538D-2F6C3C09695C}"/>
                  </a:ext>
                </a:extLst>
              </p:cNvPr>
              <p:cNvSpPr/>
              <p:nvPr/>
            </p:nvSpPr>
            <p:spPr>
              <a:xfrm flipH="1">
                <a:off x="4447549" y="3315994"/>
                <a:ext cx="1973516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D170E32F-5CD1-8907-538D-2F6C3C096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47549" y="3315994"/>
                <a:ext cx="1973516" cy="616043"/>
              </a:xfrm>
              <a:prstGeom prst="rightArrow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Left Arrow 17">
                <a:extLst>
                  <a:ext uri="{FF2B5EF4-FFF2-40B4-BE49-F238E27FC236}">
                    <a16:creationId xmlns:a16="http://schemas.microsoft.com/office/drawing/2014/main" id="{4A0241BB-99FB-407C-0713-EC39B05BF464}"/>
                  </a:ext>
                </a:extLst>
              </p:cNvPr>
              <p:cNvSpPr/>
              <p:nvPr/>
            </p:nvSpPr>
            <p:spPr>
              <a:xfrm rot="10800000" flipV="1">
                <a:off x="3513911" y="4736051"/>
                <a:ext cx="4388592" cy="733477"/>
              </a:xfrm>
              <a:prstGeom prst="lef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Left Arrow 17">
                <a:extLst>
                  <a:ext uri="{FF2B5EF4-FFF2-40B4-BE49-F238E27FC236}">
                    <a16:creationId xmlns:a16="http://schemas.microsoft.com/office/drawing/2014/main" id="{4A0241BB-99FB-407C-0713-EC39B05BF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13911" y="4736051"/>
                <a:ext cx="4388592" cy="733477"/>
              </a:xfrm>
              <a:prstGeom prst="leftArrow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ight Arrow 18">
                <a:extLst>
                  <a:ext uri="{FF2B5EF4-FFF2-40B4-BE49-F238E27FC236}">
                    <a16:creationId xmlns:a16="http://schemas.microsoft.com/office/drawing/2014/main" id="{49169C77-9D81-6210-AEB7-DD1734DC2E0A}"/>
                  </a:ext>
                </a:extLst>
              </p:cNvPr>
              <p:cNvSpPr/>
              <p:nvPr/>
            </p:nvSpPr>
            <p:spPr>
              <a:xfrm flipH="1">
                <a:off x="4447549" y="4346097"/>
                <a:ext cx="1973516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ight Arrow 18">
                <a:extLst>
                  <a:ext uri="{FF2B5EF4-FFF2-40B4-BE49-F238E27FC236}">
                    <a16:creationId xmlns:a16="http://schemas.microsoft.com/office/drawing/2014/main" id="{49169C77-9D81-6210-AEB7-DD1734DC2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47549" y="4346097"/>
                <a:ext cx="1973516" cy="616043"/>
              </a:xfrm>
              <a:prstGeom prst="rightArrow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9259825F-2DC0-B02F-687D-E6F7A8BCAE43}"/>
              </a:ext>
            </a:extLst>
          </p:cNvPr>
          <p:cNvSpPr/>
          <p:nvPr/>
        </p:nvSpPr>
        <p:spPr>
          <a:xfrm>
            <a:off x="6058209" y="2927288"/>
            <a:ext cx="362857" cy="3640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F35D50-0F0F-4F11-BC61-4FC748D18253}"/>
              </a:ext>
            </a:extLst>
          </p:cNvPr>
          <p:cNvSpPr/>
          <p:nvPr/>
        </p:nvSpPr>
        <p:spPr>
          <a:xfrm>
            <a:off x="4447550" y="3910309"/>
            <a:ext cx="362857" cy="366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480A4E-BCFF-5549-3D12-74D7F5A1945E}"/>
              </a:ext>
            </a:extLst>
          </p:cNvPr>
          <p:cNvSpPr/>
          <p:nvPr/>
        </p:nvSpPr>
        <p:spPr>
          <a:xfrm>
            <a:off x="4947824" y="4916973"/>
            <a:ext cx="362857" cy="366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B0FA47-48B3-1EA5-69C9-F3176951432A}"/>
              </a:ext>
            </a:extLst>
          </p:cNvPr>
          <p:cNvSpPr/>
          <p:nvPr/>
        </p:nvSpPr>
        <p:spPr>
          <a:xfrm>
            <a:off x="6058209" y="4916973"/>
            <a:ext cx="362857" cy="366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4622B4A-0A65-BED2-2734-9CC5F255BEF5}"/>
              </a:ext>
            </a:extLst>
          </p:cNvPr>
          <p:cNvSpPr/>
          <p:nvPr/>
        </p:nvSpPr>
        <p:spPr>
          <a:xfrm>
            <a:off x="9113297" y="3024693"/>
            <a:ext cx="1757902" cy="61604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Public-coin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EC65E0F3-E6CF-836D-FA2A-DF0B5B625872}"/>
                  </a:ext>
                </a:extLst>
              </p:cNvPr>
              <p:cNvSpPr/>
              <p:nvPr/>
            </p:nvSpPr>
            <p:spPr>
              <a:xfrm>
                <a:off x="350548" y="3003451"/>
                <a:ext cx="1807790" cy="639463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=∑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EC65E0F3-E6CF-836D-FA2A-DF0B5B625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48" y="3003451"/>
                <a:ext cx="1807790" cy="63946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37E83526-468F-725A-E900-F5E4F76E9FD2}"/>
                  </a:ext>
                </a:extLst>
              </p:cNvPr>
              <p:cNvSpPr/>
              <p:nvPr/>
            </p:nvSpPr>
            <p:spPr>
              <a:xfrm>
                <a:off x="341700" y="3860309"/>
                <a:ext cx="1807790" cy="639463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=∑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37E83526-468F-725A-E900-F5E4F76E9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00" y="3860309"/>
                <a:ext cx="1807790" cy="63946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orizontal Scroll 8">
            <a:extLst>
              <a:ext uri="{FF2B5EF4-FFF2-40B4-BE49-F238E27FC236}">
                <a16:creationId xmlns:a16="http://schemas.microsoft.com/office/drawing/2014/main" id="{9DE0077C-73B7-4BDF-AF5F-CD555AC2385A}"/>
              </a:ext>
            </a:extLst>
          </p:cNvPr>
          <p:cNvSpPr/>
          <p:nvPr/>
        </p:nvSpPr>
        <p:spPr>
          <a:xfrm>
            <a:off x="7309220" y="294363"/>
            <a:ext cx="1592926" cy="11002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BCS16</a:t>
            </a:r>
          </a:p>
          <a:p>
            <a:pPr algn="ctr"/>
            <a:r>
              <a:rPr lang="en-US" dirty="0"/>
              <a:t>RRR16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EFA2861A-B21C-0671-3B2F-C43243986BCA}"/>
                  </a:ext>
                </a:extLst>
              </p:cNvPr>
              <p:cNvSpPr/>
              <p:nvPr/>
            </p:nvSpPr>
            <p:spPr>
              <a:xfrm>
                <a:off x="321171" y="4717167"/>
                <a:ext cx="1807790" cy="63946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=#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queries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EFA2861A-B21C-0671-3B2F-C43243986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71" y="4717167"/>
                <a:ext cx="1807790" cy="63946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F2E297BE-1298-4168-09F4-0D67EFE7159B}"/>
                  </a:ext>
                </a:extLst>
              </p:cNvPr>
              <p:cNvSpPr/>
              <p:nvPr/>
            </p:nvSpPr>
            <p:spPr>
              <a:xfrm>
                <a:off x="2474317" y="5649725"/>
                <a:ext cx="6149340" cy="1164557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Completeness: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/>
              </a:p>
              <a:p>
                <a:pPr algn="ctr"/>
                <a:r>
                  <a:rPr lang="en-US" sz="2000" b="1" dirty="0"/>
                  <a:t>Soundness: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∀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F2E297BE-1298-4168-09F4-0D67EFE715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317" y="5649725"/>
                <a:ext cx="6149340" cy="1164557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0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47E8-4EEC-1298-E7CE-1C8C3303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E713F-F467-B6C9-023E-50D4C52E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953025"/>
          </a:xfrm>
        </p:spPr>
        <p:txBody>
          <a:bodyPr>
            <a:normAutofit/>
          </a:bodyPr>
          <a:lstStyle/>
          <a:p>
            <a:r>
              <a:rPr lang="en-US" sz="2400" dirty="0"/>
              <a:t>Notarized Envelopes: </a:t>
            </a:r>
          </a:p>
          <a:p>
            <a:pPr lvl="1"/>
            <a:r>
              <a:rPr lang="en-US" sz="2400" dirty="0"/>
              <a:t>“Encrypted Interaction”: P </a:t>
            </a:r>
            <a:r>
              <a:rPr lang="en-US" sz="2400" i="1" dirty="0"/>
              <a:t>commits</a:t>
            </a:r>
            <a:r>
              <a:rPr lang="en-US" sz="2400" dirty="0"/>
              <a:t> to msgs</a:t>
            </a:r>
          </a:p>
          <a:p>
            <a:pPr lvl="1"/>
            <a:r>
              <a:rPr lang="en-US" sz="2400" dirty="0"/>
              <a:t>Instead of P revealing msgs, it proves in ZK that had it indeed revealed, V would accept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1B554-1AA8-133F-011B-D5B0A370B4B1}"/>
              </a:ext>
            </a:extLst>
          </p:cNvPr>
          <p:cNvSpPr txBox="1"/>
          <p:nvPr/>
        </p:nvSpPr>
        <p:spPr>
          <a:xfrm>
            <a:off x="10487504" y="13732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IOP</a:t>
            </a:r>
            <a:br>
              <a:rPr lang="en-US" sz="2000" b="1" dirty="0"/>
            </a:br>
            <a:r>
              <a:rPr lang="en-US" sz="2000" b="1" dirty="0"/>
              <a:t>to</a:t>
            </a:r>
            <a:br>
              <a:rPr lang="en-US" sz="2000" b="1" dirty="0"/>
            </a:br>
            <a:r>
              <a:rPr lang="en-US" sz="2000" b="1" dirty="0"/>
              <a:t>ZKP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321A87-CE89-199A-70AC-D2413D4E1F55}"/>
                  </a:ext>
                </a:extLst>
              </p:cNvPr>
              <p:cNvSpPr/>
              <p:nvPr/>
            </p:nvSpPr>
            <p:spPr>
              <a:xfrm rot="10800000" flipV="1">
                <a:off x="3304960" y="4022557"/>
                <a:ext cx="4388592" cy="36611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321A87-CE89-199A-70AC-D2413D4E1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304960" y="4022557"/>
                <a:ext cx="4388592" cy="366111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id="{671C742C-66AD-FAAE-3413-D913F2918616}"/>
                  </a:ext>
                </a:extLst>
              </p:cNvPr>
              <p:cNvSpPr/>
              <p:nvPr/>
            </p:nvSpPr>
            <p:spPr>
              <a:xfrm flipH="1">
                <a:off x="3750844" y="4388669"/>
                <a:ext cx="3496819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id="{671C742C-66AD-FAAE-3413-D913F2918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50844" y="4388669"/>
                <a:ext cx="3496819" cy="616043"/>
              </a:xfrm>
              <a:prstGeom prst="rightArrow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B4C67E-5A6A-0F77-B6A8-FA658B5DADB5}"/>
                  </a:ext>
                </a:extLst>
              </p:cNvPr>
              <p:cNvSpPr/>
              <p:nvPr/>
            </p:nvSpPr>
            <p:spPr>
              <a:xfrm rot="10800000" flipV="1">
                <a:off x="3304960" y="5028132"/>
                <a:ext cx="4388592" cy="36611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B4C67E-5A6A-0F77-B6A8-FA658B5DA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304960" y="5028132"/>
                <a:ext cx="4388592" cy="366111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ight Arrow 7">
                <a:extLst>
                  <a:ext uri="{FF2B5EF4-FFF2-40B4-BE49-F238E27FC236}">
                    <a16:creationId xmlns:a16="http://schemas.microsoft.com/office/drawing/2014/main" id="{C6E4E6AD-E000-B692-EA22-35DE844CD4A4}"/>
                  </a:ext>
                </a:extLst>
              </p:cNvPr>
              <p:cNvSpPr/>
              <p:nvPr/>
            </p:nvSpPr>
            <p:spPr>
              <a:xfrm flipH="1">
                <a:off x="3750844" y="5394244"/>
                <a:ext cx="3496819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ight Arrow 7">
                <a:extLst>
                  <a:ext uri="{FF2B5EF4-FFF2-40B4-BE49-F238E27FC236}">
                    <a16:creationId xmlns:a16="http://schemas.microsoft.com/office/drawing/2014/main" id="{C6E4E6AD-E000-B692-EA22-35DE844CD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50844" y="5394244"/>
                <a:ext cx="3496819" cy="616043"/>
              </a:xfrm>
              <a:prstGeom prst="rightArrow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E8C71032-C833-D960-B8F9-B35A5643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471" y="3776849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1E0708DB-A35B-CA64-A529-5D1DEA664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8457" y="3772626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1B35745E-F41B-C142-D12A-EAA551D7A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2443" y="3768403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190A06FD-A834-973F-2367-675EE566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6429" y="3764180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94427F09-ACE1-2A0C-785A-B5541A093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4043" y="3761497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12863A25-1485-6970-1996-3D0C54599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8029" y="3757274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1F9A26E5-AFCD-1759-9B9F-E2E1EC541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2015" y="3753051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9E5DD059-ABC1-404C-BF75-E024A814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6001" y="3748828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EB898913-C3E5-1278-3DFC-C0B3233C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3571" y="3744781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E0F2514C-B115-C51D-96CB-F80FB2E8C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7557" y="3740558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1B60CC1E-CC77-B9B6-4EC4-FC2956CE4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1543" y="3736335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3B23F413-37FD-58C4-481E-A4BF5E8D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1262" y="4750157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C7AB178B-46AA-7792-424E-444140C3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7853" y="4750158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8E12C7AD-F55B-F981-25CE-A1C2556FD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1839" y="4745935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3BCD11FB-AADB-5066-3835-1D0E481F1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25825" y="4741712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4E3B2E25-6A81-BE58-BF89-FADA3C659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3439" y="4739029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E67093AC-F7E6-4760-299D-F84E104F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7425" y="4734806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C8B8447D-6A32-F9AC-9260-C7DBEF17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1411" y="4730583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9C2E8FCF-8297-4976-7254-090490780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5397" y="4726360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13014E37-6FE6-68C4-D8F9-FE66F412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2967" y="4722313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FEEE9174-FC57-A88C-A370-EFB1EC7A9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6953" y="4718090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E8D09FC1-7596-6DAD-BB4B-5A80FC6D3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1543" y="4722313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262FC81A-C6D4-E76B-0AED-3BBDC879C9C5}"/>
              </a:ext>
            </a:extLst>
          </p:cNvPr>
          <p:cNvSpPr/>
          <p:nvPr/>
        </p:nvSpPr>
        <p:spPr>
          <a:xfrm>
            <a:off x="3161262" y="6010287"/>
            <a:ext cx="4755308" cy="847713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ZKP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242FEB5-9568-2350-7F6F-02B34C779044}"/>
              </a:ext>
            </a:extLst>
          </p:cNvPr>
          <p:cNvSpPr/>
          <p:nvPr/>
        </p:nvSpPr>
        <p:spPr>
          <a:xfrm>
            <a:off x="8491551" y="4221805"/>
            <a:ext cx="3513430" cy="212189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There exists a decommitment s.t. the revealed msgs make V accept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8DEF26C-EDC8-50BD-5F49-1DDB704D04DD}"/>
                  </a:ext>
                </a:extLst>
              </p:cNvPr>
              <p:cNvSpPr/>
              <p:nvPr/>
            </p:nvSpPr>
            <p:spPr>
              <a:xfrm>
                <a:off x="169358" y="5347632"/>
                <a:ext cx="2893762" cy="806861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ℛ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𝑑𝑒𝑐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8DEF26C-EDC8-50BD-5F49-1DDB704D04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58" y="5347632"/>
                <a:ext cx="2893762" cy="80686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orizontal Scroll 37">
            <a:extLst>
              <a:ext uri="{FF2B5EF4-FFF2-40B4-BE49-F238E27FC236}">
                <a16:creationId xmlns:a16="http://schemas.microsoft.com/office/drawing/2014/main" id="{464571FA-252E-B1AE-AEC0-AA8B845A8EDF}"/>
              </a:ext>
            </a:extLst>
          </p:cNvPr>
          <p:cNvSpPr/>
          <p:nvPr/>
        </p:nvSpPr>
        <p:spPr>
          <a:xfrm>
            <a:off x="8491551" y="2320557"/>
            <a:ext cx="1605624" cy="7336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BGG+88</a:t>
            </a:r>
          </a:p>
        </p:txBody>
      </p:sp>
    </p:spTree>
    <p:extLst>
      <p:ext uri="{BB962C8B-B14F-4D97-AF65-F5344CB8AC3E}">
        <p14:creationId xmlns:p14="http://schemas.microsoft.com/office/powerpoint/2010/main" val="19151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47E8-4EEC-1298-E7CE-1C8C3303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E713F-F467-B6C9-023E-50D4C52E4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9384192" cy="195302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Local Openings:</a:t>
                </a:r>
              </a:p>
              <a:p>
                <a:pPr lvl="1"/>
                <a:r>
                  <a:rPr lang="en-US" sz="2400" dirty="0"/>
                  <a:t>In an IOP, we care about a small number of “locks”</a:t>
                </a:r>
              </a:p>
              <a:p>
                <a:pPr lvl="1"/>
                <a:r>
                  <a:rPr lang="en-US" sz="2400" dirty="0"/>
                  <a:t>Use a commitment with local openings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efficient ZKP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E713F-F467-B6C9-023E-50D4C52E4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9384192" cy="1953025"/>
              </a:xfrm>
              <a:blipFill>
                <a:blip r:embed="rId3"/>
                <a:stretch>
                  <a:fillRect l="-405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81B554-1AA8-133F-011B-D5B0A370B4B1}"/>
              </a:ext>
            </a:extLst>
          </p:cNvPr>
          <p:cNvSpPr txBox="1"/>
          <p:nvPr/>
        </p:nvSpPr>
        <p:spPr>
          <a:xfrm>
            <a:off x="10487504" y="13732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IOP</a:t>
            </a:r>
            <a:br>
              <a:rPr lang="en-US" sz="2000" b="1" dirty="0"/>
            </a:br>
            <a:r>
              <a:rPr lang="en-US" sz="2000" b="1" dirty="0"/>
              <a:t>to</a:t>
            </a:r>
            <a:br>
              <a:rPr lang="en-US" sz="2000" b="1" dirty="0"/>
            </a:br>
            <a:r>
              <a:rPr lang="en-US" sz="2000" b="1" dirty="0"/>
              <a:t>ZKP</a:t>
            </a:r>
          </a:p>
        </p:txBody>
      </p:sp>
      <p:sp>
        <p:nvSpPr>
          <p:cNvPr id="37" name="Left-Right Arrow 36">
            <a:extLst>
              <a:ext uri="{FF2B5EF4-FFF2-40B4-BE49-F238E27FC236}">
                <a16:creationId xmlns:a16="http://schemas.microsoft.com/office/drawing/2014/main" id="{51D59C8A-9AAA-DA5D-FCAF-603EE2B24B53}"/>
              </a:ext>
            </a:extLst>
          </p:cNvPr>
          <p:cNvSpPr/>
          <p:nvPr/>
        </p:nvSpPr>
        <p:spPr>
          <a:xfrm>
            <a:off x="3161262" y="6010287"/>
            <a:ext cx="4755308" cy="847713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ZKP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8DFFF97-6B86-A53C-0C40-A0FF49265616}"/>
                  </a:ext>
                </a:extLst>
              </p:cNvPr>
              <p:cNvSpPr/>
              <p:nvPr/>
            </p:nvSpPr>
            <p:spPr>
              <a:xfrm rot="10800000" flipV="1">
                <a:off x="3304960" y="4022557"/>
                <a:ext cx="4388592" cy="36611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8DFFF97-6B86-A53C-0C40-A0FF49265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304960" y="4022557"/>
                <a:ext cx="4388592" cy="366111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ight Arrow 38">
                <a:extLst>
                  <a:ext uri="{FF2B5EF4-FFF2-40B4-BE49-F238E27FC236}">
                    <a16:creationId xmlns:a16="http://schemas.microsoft.com/office/drawing/2014/main" id="{9C901C2B-4DB8-7B18-7C2C-B3127001E08E}"/>
                  </a:ext>
                </a:extLst>
              </p:cNvPr>
              <p:cNvSpPr/>
              <p:nvPr/>
            </p:nvSpPr>
            <p:spPr>
              <a:xfrm flipH="1">
                <a:off x="3750844" y="4388669"/>
                <a:ext cx="3496819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ight Arrow 38">
                <a:extLst>
                  <a:ext uri="{FF2B5EF4-FFF2-40B4-BE49-F238E27FC236}">
                    <a16:creationId xmlns:a16="http://schemas.microsoft.com/office/drawing/2014/main" id="{9C901C2B-4DB8-7B18-7C2C-B3127001E0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50844" y="4388669"/>
                <a:ext cx="3496819" cy="616043"/>
              </a:xfrm>
              <a:prstGeom prst="rightArrow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8610139-E282-55C1-7E22-0C5BAF076C23}"/>
                  </a:ext>
                </a:extLst>
              </p:cNvPr>
              <p:cNvSpPr/>
              <p:nvPr/>
            </p:nvSpPr>
            <p:spPr>
              <a:xfrm rot="10800000" flipV="1">
                <a:off x="3304960" y="5028132"/>
                <a:ext cx="4388592" cy="36611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8610139-E282-55C1-7E22-0C5BAF076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304960" y="5028132"/>
                <a:ext cx="4388592" cy="366111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ight Arrow 40">
                <a:extLst>
                  <a:ext uri="{FF2B5EF4-FFF2-40B4-BE49-F238E27FC236}">
                    <a16:creationId xmlns:a16="http://schemas.microsoft.com/office/drawing/2014/main" id="{1B3F5222-FFCF-6F01-CAD9-07ECB63CE7D3}"/>
                  </a:ext>
                </a:extLst>
              </p:cNvPr>
              <p:cNvSpPr/>
              <p:nvPr/>
            </p:nvSpPr>
            <p:spPr>
              <a:xfrm flipH="1">
                <a:off x="3750844" y="5394244"/>
                <a:ext cx="3496819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ight Arrow 40">
                <a:extLst>
                  <a:ext uri="{FF2B5EF4-FFF2-40B4-BE49-F238E27FC236}">
                    <a16:creationId xmlns:a16="http://schemas.microsoft.com/office/drawing/2014/main" id="{1B3F5222-FFCF-6F01-CAD9-07ECB63CE7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50844" y="5394244"/>
                <a:ext cx="3496819" cy="616043"/>
              </a:xfrm>
              <a:prstGeom prst="rightArrow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5AE55797-4E73-E7BA-8CC7-4B3967A8F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471" y="3776849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2BEE73C4-77DF-9309-1615-80A87478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8457" y="3772626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4ABA588B-84C8-F35E-0C3C-37C65A7E9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2443" y="3768403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4D91EBE5-5D5B-F646-DFD0-F4756CFC9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6429" y="3764180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4F26E66A-8051-4087-F6C4-99A1FD338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4043" y="3761497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5144BB4F-8698-8BAD-6B42-8C7E8EEE9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8029" y="3757274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01CF0C74-C848-0FDA-A464-57892D0E5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2015" y="3753051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6F8BBF72-3F36-74EB-289F-E665EC44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6001" y="3748828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E7A2B8C4-3480-D556-724B-3817C5DE7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3571" y="3744781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E60EC372-6C6B-1D03-27A9-3583C1715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7557" y="3740558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1F4A62D8-55CC-0E29-1B17-9CCF5868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1543" y="3736335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648B8A47-0149-4708-C8DD-B97A53265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1262" y="4750157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01ABF199-B87F-9D36-C956-CB2FB5D79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7853" y="4750158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01B7ABFD-7C95-E64F-3681-00CF4339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1839" y="4745935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5E32A778-6D11-98E7-F2CE-74499CB66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25825" y="4741712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AFBA2561-FCF2-243E-A909-79E805B6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3439" y="4739029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E25C9F9E-2C7B-310E-D216-DC71831FC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7425" y="4734806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93CDDCD6-161C-F3A1-8057-2508D7AB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1411" y="4730583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15C29CDD-E6B4-0D5E-8F92-330D153EA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5397" y="4726360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9D038779-761E-2429-5231-4F19B0343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2967" y="4722313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34470A43-85AC-B948-D93D-300C4D82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6953" y="4718090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DEEDD056-D802-B98D-5FD1-EACDF5E2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1543" y="4722313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7694C8A-AFEE-02C2-D8FC-887E2C229079}"/>
              </a:ext>
            </a:extLst>
          </p:cNvPr>
          <p:cNvSpPr/>
          <p:nvPr/>
        </p:nvSpPr>
        <p:spPr>
          <a:xfrm>
            <a:off x="7855151" y="3706807"/>
            <a:ext cx="4177104" cy="2698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Just use PRF, commit to seed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The end statement depends on the seed and the specific locations!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5CB18DD4-5378-2BAD-E2FF-45462C44267F}"/>
                  </a:ext>
                </a:extLst>
              </p:cNvPr>
              <p:cNvSpPr/>
              <p:nvPr/>
            </p:nvSpPr>
            <p:spPr>
              <a:xfrm>
                <a:off x="169358" y="5347632"/>
                <a:ext cx="2893762" cy="806861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ℛ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𝑑𝑒𝑐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5CB18DD4-5378-2BAD-E2FF-45462C442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58" y="5347632"/>
                <a:ext cx="2893762" cy="80686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46374AA3-B79D-99CD-550A-78259A3F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2254" y="5460690"/>
            <a:ext cx="580744" cy="5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FA2C8B6-65A6-C4B9-BA53-3AF63AFB12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90" y="3255766"/>
            <a:ext cx="997751" cy="99775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F471651-0DEE-9E03-52C6-7AC9202052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20" y="5086914"/>
            <a:ext cx="747552" cy="74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3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E13A-AF28-3E6D-7859-D1F874A53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issue…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F9842F-EDBA-19E1-3BAB-B53A5C40CB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Verifying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,  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𝑑𝑒𝑐</m:t>
                        </m:r>
                      </m:e>
                    </m:d>
                  </m:oMath>
                </a14:m>
                <a:r>
                  <a:rPr lang="en-US" sz="2400" dirty="0"/>
                  <a:t> requires running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Can be polynomial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Loses succinctness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F9842F-EDBA-19E1-3BAB-B53A5C40CB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25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spongebob-hmm-thinking-stroking-chin - The Midult">
            <a:extLst>
              <a:ext uri="{FF2B5EF4-FFF2-40B4-BE49-F238E27FC236}">
                <a16:creationId xmlns:a16="http://schemas.microsoft.com/office/drawing/2014/main" id="{AC0B160D-A4E6-7012-C491-C9DFE97C1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30" y="3257451"/>
            <a:ext cx="5504002" cy="349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C83CD7-C4E4-D8C5-11FB-B7385E435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66" y="2052918"/>
            <a:ext cx="658338" cy="658338"/>
          </a:xfrm>
          <a:prstGeom prst="rect">
            <a:avLst/>
          </a:prstGeom>
        </p:spPr>
      </p:pic>
      <p:pic>
        <p:nvPicPr>
          <p:cNvPr id="6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07036D59-4591-273E-B8A4-0FAAE780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2934" y="1942462"/>
            <a:ext cx="580744" cy="5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9DE9-0752-9ECB-DF3C-317C406F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Non-adaptive IOP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91E35DB-AAD3-53CF-2893-A16FCB8B0ED0}"/>
                  </a:ext>
                </a:extLst>
              </p:cNvPr>
              <p:cNvSpPr/>
              <p:nvPr/>
            </p:nvSpPr>
            <p:spPr>
              <a:xfrm>
                <a:off x="8239128" y="2254661"/>
                <a:ext cx="612928" cy="593767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91E35DB-AAD3-53CF-2893-A16FCB8B0E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128" y="2254661"/>
                <a:ext cx="612928" cy="59376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19990-04BA-3AC7-4AB7-DC9AEB976F15}"/>
                  </a:ext>
                </a:extLst>
              </p:cNvPr>
              <p:cNvSpPr txBox="1"/>
              <p:nvPr/>
            </p:nvSpPr>
            <p:spPr>
              <a:xfrm>
                <a:off x="8721428" y="2254661"/>
                <a:ext cx="7837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19990-04BA-3AC7-4AB7-DC9AEB976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428" y="2254661"/>
                <a:ext cx="78374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BE2EED-96E0-7A32-1479-E1AE3C2178CF}"/>
                  </a:ext>
                </a:extLst>
              </p:cNvPr>
              <p:cNvSpPr/>
              <p:nvPr/>
            </p:nvSpPr>
            <p:spPr>
              <a:xfrm>
                <a:off x="2153339" y="2254661"/>
                <a:ext cx="612928" cy="593767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BE2EED-96E0-7A32-1479-E1AE3C217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339" y="2254661"/>
                <a:ext cx="612928" cy="59376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8F6D51-0863-B0B7-6893-8D3106300A01}"/>
                  </a:ext>
                </a:extLst>
              </p:cNvPr>
              <p:cNvSpPr txBox="1"/>
              <p:nvPr/>
            </p:nvSpPr>
            <p:spPr>
              <a:xfrm>
                <a:off x="2635639" y="2254661"/>
                <a:ext cx="11923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8F6D51-0863-B0B7-6893-8D3106300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639" y="2254661"/>
                <a:ext cx="119231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A74B5D2-F1D6-FA31-11C1-F01EF445B662}"/>
                  </a:ext>
                </a:extLst>
              </p:cNvPr>
              <p:cNvSpPr/>
              <p:nvPr/>
            </p:nvSpPr>
            <p:spPr>
              <a:xfrm rot="10800000" flipV="1">
                <a:off x="3551703" y="2777880"/>
                <a:ext cx="4388592" cy="36611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A74B5D2-F1D6-FA31-11C1-F01EF445B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51703" y="2777880"/>
                <a:ext cx="4388592" cy="366111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ight Arrow 10">
                <a:extLst>
                  <a:ext uri="{FF2B5EF4-FFF2-40B4-BE49-F238E27FC236}">
                    <a16:creationId xmlns:a16="http://schemas.microsoft.com/office/drawing/2014/main" id="{E0DD6723-7CCF-97A0-362E-3D08414411B8}"/>
                  </a:ext>
                </a:extLst>
              </p:cNvPr>
              <p:cNvSpPr/>
              <p:nvPr/>
            </p:nvSpPr>
            <p:spPr>
              <a:xfrm flipH="1">
                <a:off x="3997587" y="3143992"/>
                <a:ext cx="3496819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ight Arrow 10">
                <a:extLst>
                  <a:ext uri="{FF2B5EF4-FFF2-40B4-BE49-F238E27FC236}">
                    <a16:creationId xmlns:a16="http://schemas.microsoft.com/office/drawing/2014/main" id="{E0DD6723-7CCF-97A0-362E-3D0841441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97587" y="3143992"/>
                <a:ext cx="3496819" cy="616043"/>
              </a:xfrm>
              <a:prstGeom prst="rightArrow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1E800A-96AD-7701-5A23-46556C748456}"/>
                  </a:ext>
                </a:extLst>
              </p:cNvPr>
              <p:cNvSpPr/>
              <p:nvPr/>
            </p:nvSpPr>
            <p:spPr>
              <a:xfrm rot="10800000" flipV="1">
                <a:off x="3551703" y="3783455"/>
                <a:ext cx="4388592" cy="36611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1E800A-96AD-7701-5A23-46556C748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51703" y="3783455"/>
                <a:ext cx="4388592" cy="366111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D170E32F-5CD1-8907-538D-2F6C3C09695C}"/>
                  </a:ext>
                </a:extLst>
              </p:cNvPr>
              <p:cNvSpPr/>
              <p:nvPr/>
            </p:nvSpPr>
            <p:spPr>
              <a:xfrm flipH="1">
                <a:off x="3997587" y="4149567"/>
                <a:ext cx="3496819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D170E32F-5CD1-8907-538D-2F6C3C096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97587" y="4149567"/>
                <a:ext cx="3496819" cy="616043"/>
              </a:xfrm>
              <a:prstGeom prst="rightArrow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A0241BB-99FB-407C-0713-EC39B05BF464}"/>
                  </a:ext>
                </a:extLst>
              </p:cNvPr>
              <p:cNvSpPr/>
              <p:nvPr/>
            </p:nvSpPr>
            <p:spPr>
              <a:xfrm rot="10800000" flipV="1">
                <a:off x="3551702" y="4793117"/>
                <a:ext cx="4388592" cy="36611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A0241BB-99FB-407C-0713-EC39B05BF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51702" y="4793117"/>
                <a:ext cx="4388592" cy="366111"/>
              </a:xfrm>
              <a:prstGeom prst="rect">
                <a:avLst/>
              </a:prstGeom>
              <a:blipFill>
                <a:blip r:embed="rId11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ight Arrow 18">
                <a:extLst>
                  <a:ext uri="{FF2B5EF4-FFF2-40B4-BE49-F238E27FC236}">
                    <a16:creationId xmlns:a16="http://schemas.microsoft.com/office/drawing/2014/main" id="{49169C77-9D81-6210-AEB7-DD1734DC2E0A}"/>
                  </a:ext>
                </a:extLst>
              </p:cNvPr>
              <p:cNvSpPr/>
              <p:nvPr/>
            </p:nvSpPr>
            <p:spPr>
              <a:xfrm flipH="1">
                <a:off x="3997586" y="5159229"/>
                <a:ext cx="3496819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ight Arrow 18">
                <a:extLst>
                  <a:ext uri="{FF2B5EF4-FFF2-40B4-BE49-F238E27FC236}">
                    <a16:creationId xmlns:a16="http://schemas.microsoft.com/office/drawing/2014/main" id="{49169C77-9D81-6210-AEB7-DD1734DC2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97586" y="5159229"/>
                <a:ext cx="3496819" cy="616043"/>
              </a:xfrm>
              <a:prstGeom prst="rightArrow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9259825F-2DC0-B02F-687D-E6F7A8BCAE43}"/>
              </a:ext>
            </a:extLst>
          </p:cNvPr>
          <p:cNvSpPr/>
          <p:nvPr/>
        </p:nvSpPr>
        <p:spPr>
          <a:xfrm>
            <a:off x="6096000" y="2777879"/>
            <a:ext cx="362857" cy="36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F35D50-0F0F-4F11-BC61-4FC748D18253}"/>
              </a:ext>
            </a:extLst>
          </p:cNvPr>
          <p:cNvSpPr/>
          <p:nvPr/>
        </p:nvSpPr>
        <p:spPr>
          <a:xfrm>
            <a:off x="4477657" y="3769702"/>
            <a:ext cx="362857" cy="36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480A4E-BCFF-5549-3D12-74D7F5A1945E}"/>
              </a:ext>
            </a:extLst>
          </p:cNvPr>
          <p:cNvSpPr/>
          <p:nvPr/>
        </p:nvSpPr>
        <p:spPr>
          <a:xfrm>
            <a:off x="4985615" y="4799261"/>
            <a:ext cx="362857" cy="36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B0FA47-48B3-1EA5-69C9-F3176951432A}"/>
              </a:ext>
            </a:extLst>
          </p:cNvPr>
          <p:cNvSpPr/>
          <p:nvPr/>
        </p:nvSpPr>
        <p:spPr>
          <a:xfrm>
            <a:off x="6095999" y="4791062"/>
            <a:ext cx="362857" cy="36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F2658A0-D82F-4025-B54A-747DD32FAF96}"/>
              </a:ext>
            </a:extLst>
          </p:cNvPr>
          <p:cNvSpPr/>
          <p:nvPr/>
        </p:nvSpPr>
        <p:spPr>
          <a:xfrm>
            <a:off x="8998857" y="2696585"/>
            <a:ext cx="2452914" cy="764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1. Interaction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6C76F7B-051D-0D8C-5070-C99E76669A43}"/>
              </a:ext>
            </a:extLst>
          </p:cNvPr>
          <p:cNvSpPr/>
          <p:nvPr/>
        </p:nvSpPr>
        <p:spPr>
          <a:xfrm>
            <a:off x="8998857" y="3310522"/>
            <a:ext cx="2452914" cy="764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2. Local Computation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91D8300-0073-C20B-B3D6-EC1D99E63497}"/>
              </a:ext>
            </a:extLst>
          </p:cNvPr>
          <p:cNvSpPr/>
          <p:nvPr/>
        </p:nvSpPr>
        <p:spPr>
          <a:xfrm>
            <a:off x="8998857" y="3720740"/>
            <a:ext cx="2452914" cy="764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3.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riangle 8">
                <a:extLst>
                  <a:ext uri="{FF2B5EF4-FFF2-40B4-BE49-F238E27FC236}">
                    <a16:creationId xmlns:a16="http://schemas.microsoft.com/office/drawing/2014/main" id="{4EDA1BED-305F-D5F2-8C7D-1B8B17524B6C}"/>
                  </a:ext>
                </a:extLst>
              </p:cNvPr>
              <p:cNvSpPr/>
              <p:nvPr/>
            </p:nvSpPr>
            <p:spPr>
              <a:xfrm>
                <a:off x="8482434" y="4959250"/>
                <a:ext cx="1367665" cy="10160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riangle 8">
                <a:extLst>
                  <a:ext uri="{FF2B5EF4-FFF2-40B4-BE49-F238E27FC236}">
                    <a16:creationId xmlns:a16="http://schemas.microsoft.com/office/drawing/2014/main" id="{4EDA1BED-305F-D5F2-8C7D-1B8B17524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434" y="4959250"/>
                <a:ext cx="1367665" cy="1016000"/>
              </a:xfrm>
              <a:prstGeom prst="triangle">
                <a:avLst/>
              </a:prstGeom>
              <a:blipFill>
                <a:blip r:embed="rId13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9FB7D9-8F85-E780-C180-580C039CE05A}"/>
                  </a:ext>
                </a:extLst>
              </p:cNvPr>
              <p:cNvSpPr/>
              <p:nvPr/>
            </p:nvSpPr>
            <p:spPr>
              <a:xfrm>
                <a:off x="10196285" y="5509379"/>
                <a:ext cx="1676709" cy="48360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9FB7D9-8F85-E780-C180-580C039CE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285" y="5509379"/>
                <a:ext cx="1676709" cy="483607"/>
              </a:xfrm>
              <a:prstGeom prst="rect">
                <a:avLst/>
              </a:prstGeom>
              <a:blipFill>
                <a:blip r:embed="rId14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F2163C9-816B-92BB-E6BE-D82343728256}"/>
              </a:ext>
            </a:extLst>
          </p:cNvPr>
          <p:cNvSpPr/>
          <p:nvPr/>
        </p:nvSpPr>
        <p:spPr>
          <a:xfrm>
            <a:off x="4477657" y="1518285"/>
            <a:ext cx="2184442" cy="61604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Non-adaptive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A8AD8D-EBDC-A430-00C2-CB0085A4229C}"/>
              </a:ext>
            </a:extLst>
          </p:cNvPr>
          <p:cNvSpPr txBox="1"/>
          <p:nvPr/>
        </p:nvSpPr>
        <p:spPr>
          <a:xfrm>
            <a:off x="10487504" y="13732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IOP</a:t>
            </a:r>
            <a:br>
              <a:rPr lang="en-US" sz="2000" b="1" dirty="0"/>
            </a:br>
            <a:r>
              <a:rPr lang="en-US" sz="2000" b="1" dirty="0"/>
              <a:t>to</a:t>
            </a:r>
            <a:br>
              <a:rPr lang="en-US" sz="2000" b="1" dirty="0"/>
            </a:br>
            <a:r>
              <a:rPr lang="en-US" sz="2000" b="1" dirty="0"/>
              <a:t>ZKP</a:t>
            </a:r>
          </a:p>
        </p:txBody>
      </p:sp>
    </p:spTree>
    <p:extLst>
      <p:ext uri="{BB962C8B-B14F-4D97-AF65-F5344CB8AC3E}">
        <p14:creationId xmlns:p14="http://schemas.microsoft.com/office/powerpoint/2010/main" val="108121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" grpId="0" animBg="1"/>
      <p:bldP spid="30" grpId="0" animBg="1"/>
      <p:bldP spid="31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9DE9-0752-9ECB-DF3C-317C406F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IOP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91E35DB-AAD3-53CF-2893-A16FCB8B0ED0}"/>
                  </a:ext>
                </a:extLst>
              </p:cNvPr>
              <p:cNvSpPr/>
              <p:nvPr/>
            </p:nvSpPr>
            <p:spPr>
              <a:xfrm>
                <a:off x="8239128" y="2254661"/>
                <a:ext cx="612928" cy="593767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91E35DB-AAD3-53CF-2893-A16FCB8B0E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128" y="2254661"/>
                <a:ext cx="612928" cy="59376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19990-04BA-3AC7-4AB7-DC9AEB976F15}"/>
                  </a:ext>
                </a:extLst>
              </p:cNvPr>
              <p:cNvSpPr txBox="1"/>
              <p:nvPr/>
            </p:nvSpPr>
            <p:spPr>
              <a:xfrm>
                <a:off x="8721428" y="2254661"/>
                <a:ext cx="7837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19990-04BA-3AC7-4AB7-DC9AEB976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428" y="2254661"/>
                <a:ext cx="78374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BE2EED-96E0-7A32-1479-E1AE3C2178CF}"/>
                  </a:ext>
                </a:extLst>
              </p:cNvPr>
              <p:cNvSpPr/>
              <p:nvPr/>
            </p:nvSpPr>
            <p:spPr>
              <a:xfrm>
                <a:off x="2153339" y="2254661"/>
                <a:ext cx="612928" cy="593767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BE2EED-96E0-7A32-1479-E1AE3C217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339" y="2254661"/>
                <a:ext cx="612928" cy="59376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8F6D51-0863-B0B7-6893-8D3106300A01}"/>
                  </a:ext>
                </a:extLst>
              </p:cNvPr>
              <p:cNvSpPr txBox="1"/>
              <p:nvPr/>
            </p:nvSpPr>
            <p:spPr>
              <a:xfrm>
                <a:off x="2635639" y="2254661"/>
                <a:ext cx="11923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8F6D51-0863-B0B7-6893-8D3106300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639" y="2254661"/>
                <a:ext cx="119231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A74B5D2-F1D6-FA31-11C1-F01EF445B662}"/>
                  </a:ext>
                </a:extLst>
              </p:cNvPr>
              <p:cNvSpPr/>
              <p:nvPr/>
            </p:nvSpPr>
            <p:spPr>
              <a:xfrm rot="10800000" flipV="1">
                <a:off x="3551703" y="2777880"/>
                <a:ext cx="4388592" cy="36611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A74B5D2-F1D6-FA31-11C1-F01EF445B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51703" y="2777880"/>
                <a:ext cx="4388592" cy="366111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ight Arrow 10">
                <a:extLst>
                  <a:ext uri="{FF2B5EF4-FFF2-40B4-BE49-F238E27FC236}">
                    <a16:creationId xmlns:a16="http://schemas.microsoft.com/office/drawing/2014/main" id="{E0DD6723-7CCF-97A0-362E-3D08414411B8}"/>
                  </a:ext>
                </a:extLst>
              </p:cNvPr>
              <p:cNvSpPr/>
              <p:nvPr/>
            </p:nvSpPr>
            <p:spPr>
              <a:xfrm flipH="1">
                <a:off x="3997587" y="3143992"/>
                <a:ext cx="3496819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ight Arrow 10">
                <a:extLst>
                  <a:ext uri="{FF2B5EF4-FFF2-40B4-BE49-F238E27FC236}">
                    <a16:creationId xmlns:a16="http://schemas.microsoft.com/office/drawing/2014/main" id="{E0DD6723-7CCF-97A0-362E-3D0841441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97587" y="3143992"/>
                <a:ext cx="3496819" cy="616043"/>
              </a:xfrm>
              <a:prstGeom prst="rightArrow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1E800A-96AD-7701-5A23-46556C748456}"/>
                  </a:ext>
                </a:extLst>
              </p:cNvPr>
              <p:cNvSpPr/>
              <p:nvPr/>
            </p:nvSpPr>
            <p:spPr>
              <a:xfrm rot="10800000" flipV="1">
                <a:off x="3551703" y="3783455"/>
                <a:ext cx="4388592" cy="36611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1E800A-96AD-7701-5A23-46556C748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51703" y="3783455"/>
                <a:ext cx="4388592" cy="366111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D170E32F-5CD1-8907-538D-2F6C3C09695C}"/>
                  </a:ext>
                </a:extLst>
              </p:cNvPr>
              <p:cNvSpPr/>
              <p:nvPr/>
            </p:nvSpPr>
            <p:spPr>
              <a:xfrm flipH="1">
                <a:off x="3997587" y="4149567"/>
                <a:ext cx="3496819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D170E32F-5CD1-8907-538D-2F6C3C096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97587" y="4149567"/>
                <a:ext cx="3496819" cy="616043"/>
              </a:xfrm>
              <a:prstGeom prst="rightArrow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A0241BB-99FB-407C-0713-EC39B05BF464}"/>
                  </a:ext>
                </a:extLst>
              </p:cNvPr>
              <p:cNvSpPr/>
              <p:nvPr/>
            </p:nvSpPr>
            <p:spPr>
              <a:xfrm rot="10800000" flipV="1">
                <a:off x="3551702" y="4793117"/>
                <a:ext cx="4388592" cy="36611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A0241BB-99FB-407C-0713-EC39B05BF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51702" y="4793117"/>
                <a:ext cx="4388592" cy="366111"/>
              </a:xfrm>
              <a:prstGeom prst="rect">
                <a:avLst/>
              </a:prstGeom>
              <a:blipFill>
                <a:blip r:embed="rId11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ight Arrow 18">
                <a:extLst>
                  <a:ext uri="{FF2B5EF4-FFF2-40B4-BE49-F238E27FC236}">
                    <a16:creationId xmlns:a16="http://schemas.microsoft.com/office/drawing/2014/main" id="{49169C77-9D81-6210-AEB7-DD1734DC2E0A}"/>
                  </a:ext>
                </a:extLst>
              </p:cNvPr>
              <p:cNvSpPr/>
              <p:nvPr/>
            </p:nvSpPr>
            <p:spPr>
              <a:xfrm flipH="1">
                <a:off x="3997586" y="5159229"/>
                <a:ext cx="3496819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ight Arrow 18">
                <a:extLst>
                  <a:ext uri="{FF2B5EF4-FFF2-40B4-BE49-F238E27FC236}">
                    <a16:creationId xmlns:a16="http://schemas.microsoft.com/office/drawing/2014/main" id="{49169C77-9D81-6210-AEB7-DD1734DC2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97586" y="5159229"/>
                <a:ext cx="3496819" cy="616043"/>
              </a:xfrm>
              <a:prstGeom prst="rightArrow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9259825F-2DC0-B02F-687D-E6F7A8BCAE43}"/>
              </a:ext>
            </a:extLst>
          </p:cNvPr>
          <p:cNvSpPr/>
          <p:nvPr/>
        </p:nvSpPr>
        <p:spPr>
          <a:xfrm>
            <a:off x="6096000" y="2777879"/>
            <a:ext cx="362857" cy="36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F35D50-0F0F-4F11-BC61-4FC748D18253}"/>
              </a:ext>
            </a:extLst>
          </p:cNvPr>
          <p:cNvSpPr/>
          <p:nvPr/>
        </p:nvSpPr>
        <p:spPr>
          <a:xfrm>
            <a:off x="4477657" y="3769702"/>
            <a:ext cx="362857" cy="36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480A4E-BCFF-5549-3D12-74D7F5A1945E}"/>
              </a:ext>
            </a:extLst>
          </p:cNvPr>
          <p:cNvSpPr/>
          <p:nvPr/>
        </p:nvSpPr>
        <p:spPr>
          <a:xfrm>
            <a:off x="4985615" y="4799261"/>
            <a:ext cx="362857" cy="36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B0FA47-48B3-1EA5-69C9-F3176951432A}"/>
              </a:ext>
            </a:extLst>
          </p:cNvPr>
          <p:cNvSpPr/>
          <p:nvPr/>
        </p:nvSpPr>
        <p:spPr>
          <a:xfrm>
            <a:off x="6095999" y="4791062"/>
            <a:ext cx="362857" cy="36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6C76F7B-051D-0D8C-5070-C99E76669A43}"/>
              </a:ext>
            </a:extLst>
          </p:cNvPr>
          <p:cNvSpPr/>
          <p:nvPr/>
        </p:nvSpPr>
        <p:spPr>
          <a:xfrm>
            <a:off x="9654091" y="1826306"/>
            <a:ext cx="2452914" cy="764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2. Local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riangle 8">
                <a:extLst>
                  <a:ext uri="{FF2B5EF4-FFF2-40B4-BE49-F238E27FC236}">
                    <a16:creationId xmlns:a16="http://schemas.microsoft.com/office/drawing/2014/main" id="{4EDA1BED-305F-D5F2-8C7D-1B8B17524B6C}"/>
                  </a:ext>
                </a:extLst>
              </p:cNvPr>
              <p:cNvSpPr/>
              <p:nvPr/>
            </p:nvSpPr>
            <p:spPr>
              <a:xfrm>
                <a:off x="8482434" y="4959250"/>
                <a:ext cx="1367665" cy="10160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riangle 8">
                <a:extLst>
                  <a:ext uri="{FF2B5EF4-FFF2-40B4-BE49-F238E27FC236}">
                    <a16:creationId xmlns:a16="http://schemas.microsoft.com/office/drawing/2014/main" id="{4EDA1BED-305F-D5F2-8C7D-1B8B17524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434" y="4959250"/>
                <a:ext cx="1367665" cy="1016000"/>
              </a:xfrm>
              <a:prstGeom prst="triangle">
                <a:avLst/>
              </a:prstGeom>
              <a:blipFill>
                <a:blip r:embed="rId13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9FB7D9-8F85-E780-C180-580C039CE05A}"/>
                  </a:ext>
                </a:extLst>
              </p:cNvPr>
              <p:cNvSpPr/>
              <p:nvPr/>
            </p:nvSpPr>
            <p:spPr>
              <a:xfrm>
                <a:off x="10196285" y="5509379"/>
                <a:ext cx="1676709" cy="48360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9FB7D9-8F85-E780-C180-580C039CE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285" y="5509379"/>
                <a:ext cx="1676709" cy="483607"/>
              </a:xfrm>
              <a:prstGeom prst="rect">
                <a:avLst/>
              </a:prstGeom>
              <a:blipFill>
                <a:blip r:embed="rId14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F2163C9-816B-92BB-E6BE-D82343728256}"/>
              </a:ext>
            </a:extLst>
          </p:cNvPr>
          <p:cNvSpPr/>
          <p:nvPr/>
        </p:nvSpPr>
        <p:spPr>
          <a:xfrm>
            <a:off x="4477657" y="1518285"/>
            <a:ext cx="2184442" cy="61604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Non-adaptive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F422E9D-9CF7-EFF9-8722-85C261334318}"/>
                  </a:ext>
                </a:extLst>
              </p:cNvPr>
              <p:cNvSpPr/>
              <p:nvPr/>
            </p:nvSpPr>
            <p:spPr>
              <a:xfrm>
                <a:off x="8852056" y="3323771"/>
                <a:ext cx="2846458" cy="1467291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/>
                  <a:t>-compact</a:t>
                </a:r>
              </a:p>
              <a:p>
                <a:pPr algn="ctr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F422E9D-9CF7-EFF9-8722-85C261334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056" y="3323771"/>
                <a:ext cx="2846458" cy="1467291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92FEAAE-5130-07DB-3511-C991DBFCE324}"/>
              </a:ext>
            </a:extLst>
          </p:cNvPr>
          <p:cNvSpPr txBox="1"/>
          <p:nvPr/>
        </p:nvSpPr>
        <p:spPr>
          <a:xfrm>
            <a:off x="10487504" y="13732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IOP</a:t>
            </a:r>
            <a:br>
              <a:rPr lang="en-US" sz="2000" b="1" dirty="0"/>
            </a:br>
            <a:r>
              <a:rPr lang="en-US" sz="2000" b="1" dirty="0"/>
              <a:t>to</a:t>
            </a:r>
            <a:br>
              <a:rPr lang="en-US" sz="2000" b="1" dirty="0"/>
            </a:br>
            <a:r>
              <a:rPr lang="en-US" sz="2000" b="1" dirty="0"/>
              <a:t>ZKP</a:t>
            </a:r>
          </a:p>
        </p:txBody>
      </p:sp>
    </p:spTree>
    <p:extLst>
      <p:ext uri="{BB962C8B-B14F-4D97-AF65-F5344CB8AC3E}">
        <p14:creationId xmlns:p14="http://schemas.microsoft.com/office/powerpoint/2010/main" val="32963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47E8-4EEC-1298-E7CE-1C8C3303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E713F-F467-B6C9-023E-50D4C52E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384192" cy="1953025"/>
          </a:xfrm>
        </p:spPr>
        <p:txBody>
          <a:bodyPr>
            <a:normAutofit/>
          </a:bodyPr>
          <a:lstStyle/>
          <a:p>
            <a:r>
              <a:rPr lang="en-US" sz="2400" dirty="0"/>
              <a:t>Utilizing Compactness:</a:t>
            </a:r>
          </a:p>
          <a:p>
            <a:pPr lvl="1"/>
            <a:r>
              <a:rPr lang="en-US" sz="2400" dirty="0"/>
              <a:t>ZKP only depends on compactness and security parameter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1B554-1AA8-133F-011B-D5B0A370B4B1}"/>
              </a:ext>
            </a:extLst>
          </p:cNvPr>
          <p:cNvSpPr txBox="1"/>
          <p:nvPr/>
        </p:nvSpPr>
        <p:spPr>
          <a:xfrm>
            <a:off x="10487504" y="13732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IOP</a:t>
            </a:r>
            <a:br>
              <a:rPr lang="en-US" sz="2000" b="1" dirty="0"/>
            </a:br>
            <a:r>
              <a:rPr lang="en-US" sz="2000" b="1" dirty="0"/>
              <a:t>to</a:t>
            </a:r>
            <a:br>
              <a:rPr lang="en-US" sz="2000" b="1" dirty="0"/>
            </a:br>
            <a:r>
              <a:rPr lang="en-US" sz="2000" b="1" dirty="0"/>
              <a:t>ZKP</a:t>
            </a:r>
          </a:p>
        </p:txBody>
      </p:sp>
      <p:sp>
        <p:nvSpPr>
          <p:cNvPr id="37" name="Left-Right Arrow 36">
            <a:extLst>
              <a:ext uri="{FF2B5EF4-FFF2-40B4-BE49-F238E27FC236}">
                <a16:creationId xmlns:a16="http://schemas.microsoft.com/office/drawing/2014/main" id="{51D59C8A-9AAA-DA5D-FCAF-603EE2B24B53}"/>
              </a:ext>
            </a:extLst>
          </p:cNvPr>
          <p:cNvSpPr/>
          <p:nvPr/>
        </p:nvSpPr>
        <p:spPr>
          <a:xfrm>
            <a:off x="3161262" y="6010287"/>
            <a:ext cx="4755308" cy="847713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ZKP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41A4249-9E3C-42A6-8342-597D46A374D0}"/>
                  </a:ext>
                </a:extLst>
              </p:cNvPr>
              <p:cNvSpPr/>
              <p:nvPr/>
            </p:nvSpPr>
            <p:spPr>
              <a:xfrm rot="10800000" flipV="1">
                <a:off x="3304960" y="4022557"/>
                <a:ext cx="4388592" cy="36611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41A4249-9E3C-42A6-8342-597D46A37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304960" y="4022557"/>
                <a:ext cx="4388592" cy="366111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ight Arrow 38">
                <a:extLst>
                  <a:ext uri="{FF2B5EF4-FFF2-40B4-BE49-F238E27FC236}">
                    <a16:creationId xmlns:a16="http://schemas.microsoft.com/office/drawing/2014/main" id="{8417A5F8-65E4-AA16-4487-A5ACF9EEA686}"/>
                  </a:ext>
                </a:extLst>
              </p:cNvPr>
              <p:cNvSpPr/>
              <p:nvPr/>
            </p:nvSpPr>
            <p:spPr>
              <a:xfrm flipH="1">
                <a:off x="3750844" y="4388669"/>
                <a:ext cx="3496819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ight Arrow 38">
                <a:extLst>
                  <a:ext uri="{FF2B5EF4-FFF2-40B4-BE49-F238E27FC236}">
                    <a16:creationId xmlns:a16="http://schemas.microsoft.com/office/drawing/2014/main" id="{8417A5F8-65E4-AA16-4487-A5ACF9EEA6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50844" y="4388669"/>
                <a:ext cx="3496819" cy="616043"/>
              </a:xfrm>
              <a:prstGeom prst="rightArrow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5951EDD-EDBF-C890-A1C3-5D5746929799}"/>
                  </a:ext>
                </a:extLst>
              </p:cNvPr>
              <p:cNvSpPr/>
              <p:nvPr/>
            </p:nvSpPr>
            <p:spPr>
              <a:xfrm rot="10800000" flipV="1">
                <a:off x="3304960" y="5028132"/>
                <a:ext cx="4388592" cy="36611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5951EDD-EDBF-C890-A1C3-5D5746929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304960" y="5028132"/>
                <a:ext cx="4388592" cy="366111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ight Arrow 40">
                <a:extLst>
                  <a:ext uri="{FF2B5EF4-FFF2-40B4-BE49-F238E27FC236}">
                    <a16:creationId xmlns:a16="http://schemas.microsoft.com/office/drawing/2014/main" id="{17F13325-8243-158A-88A2-74FB50C0A6EB}"/>
                  </a:ext>
                </a:extLst>
              </p:cNvPr>
              <p:cNvSpPr/>
              <p:nvPr/>
            </p:nvSpPr>
            <p:spPr>
              <a:xfrm flipH="1">
                <a:off x="3750844" y="5394244"/>
                <a:ext cx="3496819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ight Arrow 40">
                <a:extLst>
                  <a:ext uri="{FF2B5EF4-FFF2-40B4-BE49-F238E27FC236}">
                    <a16:creationId xmlns:a16="http://schemas.microsoft.com/office/drawing/2014/main" id="{17F13325-8243-158A-88A2-74FB50C0A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50844" y="5394244"/>
                <a:ext cx="3496819" cy="616043"/>
              </a:xfrm>
              <a:prstGeom prst="rightArrow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D72D9135-F87C-7102-E058-C02BCB4DA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471" y="3776849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7B2B1427-0DF2-DF70-6A74-8261685E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8457" y="3772626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26C02D98-2539-257A-8E61-C6BC6B94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2443" y="3768403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B1703186-562A-EA63-14E7-6F8E6153C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6429" y="3764180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6D61340C-55AD-40A4-4F85-D708CB9E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4043" y="3761497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CE9996FC-6627-4F02-B009-7869CD89C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8029" y="3757274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9E8006AD-7E40-844D-2673-341AECDA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2015" y="3753051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80F507F7-C61C-694A-4FB6-70F2B46A6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6001" y="3748828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F11CAD47-FF13-0775-6804-0A2D0A2A4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3571" y="3744781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FE249609-3A51-57D9-9F5B-7215B24B0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7557" y="3740558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D7F90C24-3859-0FE6-DE05-3B9111DDF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1543" y="3736335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6377E1A7-D4F6-0E2F-6F14-682A1311F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1262" y="4750157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824D2732-FA50-A0AC-3099-463BE690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7853" y="4750158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C1F9F0A3-A16B-5435-A8E8-8E74D3A3F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1839" y="4745935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6F1D309E-483B-EDE5-DAA1-D0FB89614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25825" y="4741712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515543AE-C111-FABE-1901-9786E53A4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3439" y="4739029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CF59D0C8-BBB0-E9D9-DCF0-89EADE11F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7425" y="4734806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6526EF7A-2F68-5107-272B-C94770F4F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1411" y="4730583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309D12D7-E429-F444-73F6-17E42F890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5397" y="4726360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CFC612FF-C05A-C9B9-5172-283452B05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2967" y="4722313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802F1ECD-F807-CA0D-E51C-E979F9FCD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6953" y="4718090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83B2C25D-0AC1-D50F-14AD-1B15EF8FC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1543" y="4722313"/>
            <a:ext cx="806861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C22A83E4-5BA2-097F-1BBD-D3C123A37626}"/>
                  </a:ext>
                </a:extLst>
              </p:cNvPr>
              <p:cNvSpPr/>
              <p:nvPr/>
            </p:nvSpPr>
            <p:spPr>
              <a:xfrm>
                <a:off x="8182994" y="4295552"/>
                <a:ext cx="3797358" cy="806861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 ,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𝑑𝑒𝑐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C22A83E4-5BA2-097F-1BBD-D3C123A376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994" y="4295552"/>
                <a:ext cx="3797358" cy="80686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6" descr="Albany Lock &amp; Security Home | Albany Lock and Security">
            <a:extLst>
              <a:ext uri="{FF2B5EF4-FFF2-40B4-BE49-F238E27FC236}">
                <a16:creationId xmlns:a16="http://schemas.microsoft.com/office/drawing/2014/main" id="{83516BE3-6C60-E4E0-0443-75ADC447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26183" y="4360374"/>
            <a:ext cx="595177" cy="5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AD01F1C-F1AF-D3AE-EB5F-ADBFDE7ABA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90" y="3255766"/>
            <a:ext cx="997751" cy="9977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73E95CA-8B35-B623-A7B1-A70D8BFCC8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527" y="4434975"/>
            <a:ext cx="582769" cy="5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47E8-4EEC-1298-E7CE-1C8C3303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E713F-F467-B6C9-023E-50D4C52E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384192" cy="4110815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sz="2800" dirty="0"/>
              <a:t>Your favorite ZKP for NP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sz="2800" dirty="0"/>
              <a:t>Statistically binding Commitment scheme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sz="2800" dirty="0"/>
              <a:t>Pseudorandom Function</a:t>
            </a:r>
          </a:p>
          <a:p>
            <a:pPr marL="0" indent="0">
              <a:buClr>
                <a:schemeClr val="tx2"/>
              </a:buClr>
              <a:buNone/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1B554-1AA8-133F-011B-D5B0A370B4B1}"/>
              </a:ext>
            </a:extLst>
          </p:cNvPr>
          <p:cNvSpPr txBox="1"/>
          <p:nvPr/>
        </p:nvSpPr>
        <p:spPr>
          <a:xfrm>
            <a:off x="10487504" y="13732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IOP</a:t>
            </a:r>
            <a:br>
              <a:rPr lang="en-US" sz="2000" b="1" dirty="0"/>
            </a:br>
            <a:r>
              <a:rPr lang="en-US" sz="2000" b="1" dirty="0"/>
              <a:t>to</a:t>
            </a:r>
            <a:br>
              <a:rPr lang="en-US" sz="2000" b="1" dirty="0"/>
            </a:br>
            <a:r>
              <a:rPr lang="en-US" sz="2000" b="1" dirty="0"/>
              <a:t>ZKP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DEB03E36-51A8-CA38-E5E5-B12642A0E8A4}"/>
              </a:ext>
            </a:extLst>
          </p:cNvPr>
          <p:cNvSpPr/>
          <p:nvPr/>
        </p:nvSpPr>
        <p:spPr>
          <a:xfrm>
            <a:off x="5795408" y="4108325"/>
            <a:ext cx="2424075" cy="1400530"/>
          </a:xfrm>
          <a:prstGeom prst="foldedCorner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Under minimal assumption: OWF</a:t>
            </a:r>
          </a:p>
        </p:txBody>
      </p:sp>
    </p:spTree>
    <p:extLst>
      <p:ext uri="{BB962C8B-B14F-4D97-AF65-F5344CB8AC3E}">
        <p14:creationId xmlns:p14="http://schemas.microsoft.com/office/powerpoint/2010/main" val="6914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47E8-4EEC-1298-E7CE-1C8C3303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E713F-F467-B6C9-023E-50D4C52E4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9384192" cy="4110815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Clr>
                    <a:schemeClr val="tx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generates a random PRF seed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, and send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800" b="0" dirty="0"/>
              </a:p>
              <a:p>
                <a:pPr marL="857250" lvl="1" indent="-457200">
                  <a:buClr>
                    <a:schemeClr val="tx2"/>
                  </a:buClr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commitment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600" dirty="0"/>
              </a:p>
              <a:p>
                <a:pPr marL="457200" indent="-457200">
                  <a:buClr>
                    <a:schemeClr val="tx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emulate an encrypted version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𝐼𝑂𝑃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𝐼𝑂𝑃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857250" lvl="1" indent="-457200">
                  <a:buClr>
                    <a:schemeClr val="tx2"/>
                  </a:buClr>
                </a:pPr>
                <a:r>
                  <a:rPr lang="en-US" sz="2600" dirty="0"/>
                  <a:t>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/>
                  <a:t> as a OTP</a:t>
                </a:r>
              </a:p>
              <a:p>
                <a:pPr marL="857250" lvl="1" indent="-457200">
                  <a:buClr>
                    <a:schemeClr val="tx2"/>
                  </a:buClr>
                </a:pPr>
                <a:r>
                  <a:rPr lang="en-US" sz="2600" dirty="0"/>
                  <a:t>Only the interaction phase</a:t>
                </a:r>
              </a:p>
              <a:p>
                <a:pPr marL="457200" indent="-457200">
                  <a:buClr>
                    <a:schemeClr val="tx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perform a ZKP for the statement:</a:t>
                </a:r>
                <a:br>
                  <a:rPr lang="en-US" sz="2800" dirty="0"/>
                </a:br>
                <a:r>
                  <a:rPr lang="en-US" sz="2800" dirty="0"/>
                  <a:t>There exists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that can be decommitted and would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𝐼𝑂𝑃</m:t>
                        </m:r>
                      </m:sub>
                    </m:sSub>
                  </m:oMath>
                </a14:m>
                <a:r>
                  <a:rPr lang="en-US" sz="2800" dirty="0"/>
                  <a:t> accept</a:t>
                </a:r>
                <a:br>
                  <a:rPr lang="en-US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E713F-F467-B6C9-023E-50D4C52E4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9384192" cy="4110815"/>
              </a:xfrm>
              <a:blipFill>
                <a:blip r:embed="rId3"/>
                <a:stretch>
                  <a:fillRect l="-405" t="-2154" r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81B554-1AA8-133F-011B-D5B0A370B4B1}"/>
              </a:ext>
            </a:extLst>
          </p:cNvPr>
          <p:cNvSpPr txBox="1"/>
          <p:nvPr/>
        </p:nvSpPr>
        <p:spPr>
          <a:xfrm>
            <a:off x="10487504" y="13732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IOP</a:t>
            </a:r>
            <a:br>
              <a:rPr lang="en-US" sz="2000" b="1" dirty="0"/>
            </a:br>
            <a:r>
              <a:rPr lang="en-US" sz="2000" b="1" dirty="0"/>
              <a:t>to</a:t>
            </a:r>
            <a:br>
              <a:rPr lang="en-US" sz="2000" b="1" dirty="0"/>
            </a:br>
            <a:r>
              <a:rPr lang="en-US" sz="2000" b="1" dirty="0"/>
              <a:t>ZKP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0F61F42-575C-A63B-50FA-2102A3800385}"/>
                  </a:ext>
                </a:extLst>
              </p:cNvPr>
              <p:cNvSpPr/>
              <p:nvPr/>
            </p:nvSpPr>
            <p:spPr>
              <a:xfrm>
                <a:off x="7695211" y="5237018"/>
                <a:ext cx="3871356" cy="1483662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Communication: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Commitment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IOP communication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𝑐𝑐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ZKP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0F61F42-575C-A63B-50FA-2102A380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1" y="5237018"/>
                <a:ext cx="3871356" cy="1483662"/>
              </a:xfrm>
              <a:prstGeom prst="roundRect">
                <a:avLst/>
              </a:prstGeom>
              <a:blipFill>
                <a:blip r:embed="rId4"/>
                <a:stretch>
                  <a:fillRect b="-840"/>
                </a:stretch>
              </a:blipFill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45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6CE5-E211-67A4-1D49-E997E2CF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IOP to ZKP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74C77-6AF9-C149-CA19-8D72A7A9B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4E768C4-437F-5867-8250-CE84C756FB8D}"/>
              </a:ext>
            </a:extLst>
          </p:cNvPr>
          <p:cNvSpPr/>
          <p:nvPr/>
        </p:nvSpPr>
        <p:spPr>
          <a:xfrm>
            <a:off x="4208066" y="3264861"/>
            <a:ext cx="3120571" cy="222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IOP-2-ZKP</a:t>
            </a:r>
          </a:p>
          <a:p>
            <a:pPr algn="ctr"/>
            <a:r>
              <a:rPr lang="en-US" sz="3600" dirty="0"/>
              <a:t>Compiler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ight Arrow 4">
                <a:extLst>
                  <a:ext uri="{FF2B5EF4-FFF2-40B4-BE49-F238E27FC236}">
                    <a16:creationId xmlns:a16="http://schemas.microsoft.com/office/drawing/2014/main" id="{00E807F8-F35E-7702-3918-A082EAE80413}"/>
                  </a:ext>
                </a:extLst>
              </p:cNvPr>
              <p:cNvSpPr/>
              <p:nvPr/>
            </p:nvSpPr>
            <p:spPr>
              <a:xfrm>
                <a:off x="975541" y="3192290"/>
                <a:ext cx="3232525" cy="2365828"/>
              </a:xfrm>
              <a:prstGeom prst="rightArrow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IOP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/>
                  <a:t>-compact</a:t>
                </a:r>
              </a:p>
            </p:txBody>
          </p:sp>
        </mc:Choice>
        <mc:Fallback xmlns="">
          <p:sp>
            <p:nvSpPr>
              <p:cNvPr id="5" name="Right Arrow 4">
                <a:extLst>
                  <a:ext uri="{FF2B5EF4-FFF2-40B4-BE49-F238E27FC236}">
                    <a16:creationId xmlns:a16="http://schemas.microsoft.com/office/drawing/2014/main" id="{00E807F8-F35E-7702-3918-A082EAE804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41" y="3192290"/>
                <a:ext cx="3232525" cy="2365828"/>
              </a:xfrm>
              <a:prstGeom prst="rightArrow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Down Arrow 5">
                <a:extLst>
                  <a:ext uri="{FF2B5EF4-FFF2-40B4-BE49-F238E27FC236}">
                    <a16:creationId xmlns:a16="http://schemas.microsoft.com/office/drawing/2014/main" id="{EAD4B0A5-451D-B4E8-980F-15801DF5EAC9}"/>
                  </a:ext>
                </a:extLst>
              </p:cNvPr>
              <p:cNvSpPr/>
              <p:nvPr/>
            </p:nvSpPr>
            <p:spPr>
              <a:xfrm>
                <a:off x="5040895" y="2052918"/>
                <a:ext cx="1535419" cy="1175657"/>
              </a:xfrm>
              <a:prstGeom prst="downArrow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Down Arrow 5">
                <a:extLst>
                  <a:ext uri="{FF2B5EF4-FFF2-40B4-BE49-F238E27FC236}">
                    <a16:creationId xmlns:a16="http://schemas.microsoft.com/office/drawing/2014/main" id="{EAD4B0A5-451D-B4E8-980F-15801DF5EA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895" y="2052918"/>
                <a:ext cx="1535419" cy="1175657"/>
              </a:xfrm>
              <a:prstGeom prst="down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ight Arrow 6">
                <a:extLst>
                  <a:ext uri="{FF2B5EF4-FFF2-40B4-BE49-F238E27FC236}">
                    <a16:creationId xmlns:a16="http://schemas.microsoft.com/office/drawing/2014/main" id="{C2FAD5BB-C9C1-6504-C149-B01EDFE19D82}"/>
                  </a:ext>
                </a:extLst>
              </p:cNvPr>
              <p:cNvSpPr/>
              <p:nvPr/>
            </p:nvSpPr>
            <p:spPr>
              <a:xfrm>
                <a:off x="7409144" y="3228575"/>
                <a:ext cx="3462108" cy="2365828"/>
              </a:xfrm>
              <a:prstGeom prst="rightArrow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ZKP</a:t>
                </a:r>
                <a:br>
                  <a:rPr lang="en-US" sz="2400" dirty="0"/>
                </a:br>
                <a:r>
                  <a:rPr lang="en-US" sz="2400" dirty="0"/>
                  <a:t>cc’ =</a:t>
                </a:r>
                <a:r>
                  <a:rPr lang="en-US" sz="2400" b="1" dirty="0" err="1"/>
                  <a:t>cc</a:t>
                </a:r>
                <a:r>
                  <a:rPr lang="en-US" sz="2400" dirty="0" err="1"/>
                  <a:t>+poly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" name="Right Arrow 6">
                <a:extLst>
                  <a:ext uri="{FF2B5EF4-FFF2-40B4-BE49-F238E27FC236}">
                    <a16:creationId xmlns:a16="http://schemas.microsoft.com/office/drawing/2014/main" id="{C2FAD5BB-C9C1-6504-C149-B01EDFE19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144" y="3228575"/>
                <a:ext cx="3462108" cy="2365828"/>
              </a:xfrm>
              <a:prstGeom prst="rightArrow">
                <a:avLst/>
              </a:prstGeom>
              <a:blipFill>
                <a:blip r:embed="rId5"/>
                <a:stretch>
                  <a:fillRect l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lded Corner 9">
            <a:extLst>
              <a:ext uri="{FF2B5EF4-FFF2-40B4-BE49-F238E27FC236}">
                <a16:creationId xmlns:a16="http://schemas.microsoft.com/office/drawing/2014/main" id="{33FA0A78-FDEA-E75C-9B24-40BEBEC9709D}"/>
              </a:ext>
            </a:extLst>
          </p:cNvPr>
          <p:cNvSpPr/>
          <p:nvPr/>
        </p:nvSpPr>
        <p:spPr>
          <a:xfrm>
            <a:off x="9670644" y="5303206"/>
            <a:ext cx="2424075" cy="1400530"/>
          </a:xfrm>
          <a:prstGeom prst="foldedCorner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Under minimal assumption: OWF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19F95-EBDF-3E36-2B3F-D2AEC3536F7F}"/>
              </a:ext>
            </a:extLst>
          </p:cNvPr>
          <p:cNvSpPr txBox="1"/>
          <p:nvPr/>
        </p:nvSpPr>
        <p:spPr>
          <a:xfrm>
            <a:off x="10487504" y="13732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IOP</a:t>
            </a:r>
            <a:br>
              <a:rPr lang="en-US" sz="2000" b="1" dirty="0"/>
            </a:br>
            <a:r>
              <a:rPr lang="en-US" sz="2000" b="1" dirty="0"/>
              <a:t>to</a:t>
            </a:r>
            <a:br>
              <a:rPr lang="en-US" sz="2000" b="1" dirty="0"/>
            </a:br>
            <a:r>
              <a:rPr lang="en-US" sz="2000" b="1" dirty="0"/>
              <a:t>ZKP</a:t>
            </a:r>
          </a:p>
        </p:txBody>
      </p:sp>
    </p:spTree>
    <p:extLst>
      <p:ext uri="{BB962C8B-B14F-4D97-AF65-F5344CB8AC3E}">
        <p14:creationId xmlns:p14="http://schemas.microsoft.com/office/powerpoint/2010/main" val="26428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6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6" name="Picture 28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8" name="Oval 30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Diving - Active &amp; Safe">
            <a:extLst>
              <a:ext uri="{FF2B5EF4-FFF2-40B4-BE49-F238E27FC236}">
                <a16:creationId xmlns:a16="http://schemas.microsoft.com/office/drawing/2014/main" id="{124454CB-D75C-6CDA-F5F1-21A7D23173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01"/>
          <a:stretch/>
        </p:blipFill>
        <p:spPr bwMode="auto"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6D9FEF1-5175-42ED-397E-6AD3D2B094FA}"/>
              </a:ext>
            </a:extLst>
          </p:cNvPr>
          <p:cNvSpPr txBox="1">
            <a:spLocks/>
          </p:cNvSpPr>
          <p:nvPr/>
        </p:nvSpPr>
        <p:spPr>
          <a:xfrm>
            <a:off x="8000837" y="1325880"/>
            <a:ext cx="3543464" cy="3066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>
                <a:solidFill>
                  <a:srgbClr val="EBEBEB"/>
                </a:solidFill>
              </a:rPr>
              <a:t>Techniques</a:t>
            </a:r>
            <a:endParaRPr lang="en-US" sz="4800" b="1" dirty="0">
              <a:solidFill>
                <a:srgbClr val="EBEBEB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CA0A83-58F4-7317-F613-3C6CCFC8A9D3}"/>
              </a:ext>
            </a:extLst>
          </p:cNvPr>
          <p:cNvSpPr txBox="1"/>
          <p:nvPr/>
        </p:nvSpPr>
        <p:spPr>
          <a:xfrm>
            <a:off x="8300546" y="4619379"/>
            <a:ext cx="24801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IOP to ZKP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IOP to SSPP</a:t>
            </a:r>
          </a:p>
        </p:txBody>
      </p:sp>
    </p:spTree>
    <p:extLst>
      <p:ext uri="{BB962C8B-B14F-4D97-AF65-F5344CB8AC3E}">
        <p14:creationId xmlns:p14="http://schemas.microsoft.com/office/powerpoint/2010/main" val="12594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CB7F-E2C7-F61F-6A7C-555B9D5C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IOPs good for?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E145F-3ED1-2689-8700-5A35885E8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992688" cy="4195481"/>
          </a:xfrm>
        </p:spPr>
        <p:txBody>
          <a:bodyPr>
            <a:normAutofit/>
          </a:bodyPr>
          <a:lstStyle/>
          <a:p>
            <a:r>
              <a:rPr lang="en-US" sz="2400" dirty="0"/>
              <a:t>Applications:</a:t>
            </a:r>
          </a:p>
          <a:p>
            <a:pPr lvl="1"/>
            <a:r>
              <a:rPr lang="en-US" sz="2400" dirty="0"/>
              <a:t>Succinct Arguments</a:t>
            </a:r>
          </a:p>
          <a:p>
            <a:pPr lvl="1"/>
            <a:r>
              <a:rPr lang="en-US" sz="2400" dirty="0"/>
              <a:t>Delegation of computation</a:t>
            </a:r>
          </a:p>
          <a:p>
            <a:pPr lvl="1"/>
            <a:r>
              <a:rPr lang="en-US" sz="2400" dirty="0"/>
              <a:t>Hardness of approximation</a:t>
            </a:r>
          </a:p>
        </p:txBody>
      </p:sp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014E3F47-F9DD-8669-15DA-C4582C77520B}"/>
              </a:ext>
            </a:extLst>
          </p:cNvPr>
          <p:cNvSpPr/>
          <p:nvPr/>
        </p:nvSpPr>
        <p:spPr>
          <a:xfrm>
            <a:off x="6123433" y="2480918"/>
            <a:ext cx="1592926" cy="5075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BCS16,….</a:t>
            </a:r>
          </a:p>
        </p:txBody>
      </p:sp>
      <p:sp>
        <p:nvSpPr>
          <p:cNvPr id="6" name="Horizontal Scroll 5">
            <a:extLst>
              <a:ext uri="{FF2B5EF4-FFF2-40B4-BE49-F238E27FC236}">
                <a16:creationId xmlns:a16="http://schemas.microsoft.com/office/drawing/2014/main" id="{D7C21FDA-83D9-E416-C4D7-FA6AF66429F7}"/>
              </a:ext>
            </a:extLst>
          </p:cNvPr>
          <p:cNvSpPr/>
          <p:nvPr/>
        </p:nvSpPr>
        <p:spPr>
          <a:xfrm>
            <a:off x="6096000" y="2988460"/>
            <a:ext cx="1592926" cy="5075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RRR16</a:t>
            </a:r>
          </a:p>
        </p:txBody>
      </p:sp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F002902B-111B-2363-69DE-001DEF849FD4}"/>
              </a:ext>
            </a:extLst>
          </p:cNvPr>
          <p:cNvSpPr/>
          <p:nvPr/>
        </p:nvSpPr>
        <p:spPr>
          <a:xfrm>
            <a:off x="6096000" y="3535974"/>
            <a:ext cx="1886858" cy="5075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ACY21,ACY22</a:t>
            </a:r>
          </a:p>
        </p:txBody>
      </p:sp>
    </p:spTree>
    <p:extLst>
      <p:ext uri="{BB962C8B-B14F-4D97-AF65-F5344CB8AC3E}">
        <p14:creationId xmlns:p14="http://schemas.microsoft.com/office/powerpoint/2010/main" val="322666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82DA-553D-7E46-41FB-5253576E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IOP Verifier in Small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30E2A-1699-6265-4302-06DE45F4C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122559" cy="419548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Each randomness defines a formula</a:t>
            </a:r>
          </a:p>
          <a:p>
            <a:pPr lvl="1"/>
            <a:r>
              <a:rPr lang="en-US" sz="2400" dirty="0"/>
              <a:t>Think of the predicate for a non-adaptive IOP</a:t>
            </a:r>
          </a:p>
          <a:p>
            <a:r>
              <a:rPr lang="en-US" sz="2800" dirty="0"/>
              <a:t>If we write all formulas in advance</a:t>
            </a:r>
          </a:p>
          <a:p>
            <a:pPr lvl="1"/>
            <a:r>
              <a:rPr lang="en-US" sz="2400" dirty="0"/>
              <a:t>As truth-tables</a:t>
            </a:r>
          </a:p>
          <a:p>
            <a:pPr lvl="1"/>
            <a:r>
              <a:rPr lang="en-US" sz="2400" dirty="0"/>
              <a:t>Decision trees (adaptive IOPs)</a:t>
            </a:r>
          </a:p>
          <a:p>
            <a:r>
              <a:rPr lang="en-US" sz="2800" dirty="0"/>
              <a:t> Then the verifier can run in very, very small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11641-6A97-F29A-C26A-F571BCF664F6}"/>
              </a:ext>
            </a:extLst>
          </p:cNvPr>
          <p:cNvSpPr txBox="1"/>
          <p:nvPr/>
        </p:nvSpPr>
        <p:spPr>
          <a:xfrm>
            <a:off x="10425788" y="137320"/>
            <a:ext cx="739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IOP</a:t>
            </a:r>
            <a:br>
              <a:rPr lang="en-US" sz="2000" b="1" dirty="0"/>
            </a:br>
            <a:r>
              <a:rPr lang="en-US" sz="2000" b="1" dirty="0"/>
              <a:t>to</a:t>
            </a:r>
            <a:br>
              <a:rPr lang="en-US" sz="2000" b="1" dirty="0"/>
            </a:br>
            <a:r>
              <a:rPr lang="en-US" sz="2000" b="1" dirty="0"/>
              <a:t>SSPP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B141E4C-B110-E7A2-4055-32A2689C0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37270"/>
              </p:ext>
            </p:extLst>
          </p:nvPr>
        </p:nvGraphicFramePr>
        <p:xfrm>
          <a:off x="8051432" y="1978962"/>
          <a:ext cx="2877213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9071">
                  <a:extLst>
                    <a:ext uri="{9D8B030D-6E8A-4147-A177-3AD203B41FA5}">
                      <a16:colId xmlns:a16="http://schemas.microsoft.com/office/drawing/2014/main" val="795346736"/>
                    </a:ext>
                  </a:extLst>
                </a:gridCol>
                <a:gridCol w="959071">
                  <a:extLst>
                    <a:ext uri="{9D8B030D-6E8A-4147-A177-3AD203B41FA5}">
                      <a16:colId xmlns:a16="http://schemas.microsoft.com/office/drawing/2014/main" val="4125186629"/>
                    </a:ext>
                  </a:extLst>
                </a:gridCol>
                <a:gridCol w="959071">
                  <a:extLst>
                    <a:ext uri="{9D8B030D-6E8A-4147-A177-3AD203B41FA5}">
                      <a16:colId xmlns:a16="http://schemas.microsoft.com/office/drawing/2014/main" val="3455167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612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657019"/>
                  </a:ext>
                </a:extLst>
              </a:tr>
            </a:tbl>
          </a:graphicData>
        </a:graphic>
      </p:graphicFrame>
      <p:pic>
        <p:nvPicPr>
          <p:cNvPr id="6" name="Picture 2" descr="Toss, Heads or Tails - אפליקציות ב-Google Play">
            <a:extLst>
              <a:ext uri="{FF2B5EF4-FFF2-40B4-BE49-F238E27FC236}">
                <a16:creationId xmlns:a16="http://schemas.microsoft.com/office/drawing/2014/main" id="{C9C17E9D-A097-37F1-8106-426E61A9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09" y="2052918"/>
            <a:ext cx="593767" cy="5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7A906A-5D6E-E537-8FD8-26DB83E733FF}"/>
                  </a:ext>
                </a:extLst>
              </p:cNvPr>
              <p:cNvSpPr txBox="1"/>
              <p:nvPr/>
            </p:nvSpPr>
            <p:spPr>
              <a:xfrm>
                <a:off x="7103682" y="2165135"/>
                <a:ext cx="87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7A906A-5D6E-E537-8FD8-26DB83E73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682" y="2165135"/>
                <a:ext cx="8707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1B47610D-79A0-8D1C-A71C-35BAF075C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28410"/>
              </p:ext>
            </p:extLst>
          </p:nvPr>
        </p:nvGraphicFramePr>
        <p:xfrm>
          <a:off x="8051432" y="2880806"/>
          <a:ext cx="2877213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9071">
                  <a:extLst>
                    <a:ext uri="{9D8B030D-6E8A-4147-A177-3AD203B41FA5}">
                      <a16:colId xmlns:a16="http://schemas.microsoft.com/office/drawing/2014/main" val="795346736"/>
                    </a:ext>
                  </a:extLst>
                </a:gridCol>
                <a:gridCol w="959071">
                  <a:extLst>
                    <a:ext uri="{9D8B030D-6E8A-4147-A177-3AD203B41FA5}">
                      <a16:colId xmlns:a16="http://schemas.microsoft.com/office/drawing/2014/main" val="4125186629"/>
                    </a:ext>
                  </a:extLst>
                </a:gridCol>
                <a:gridCol w="959071">
                  <a:extLst>
                    <a:ext uri="{9D8B030D-6E8A-4147-A177-3AD203B41FA5}">
                      <a16:colId xmlns:a16="http://schemas.microsoft.com/office/drawing/2014/main" val="3455167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612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657019"/>
                  </a:ext>
                </a:extLst>
              </a:tr>
            </a:tbl>
          </a:graphicData>
        </a:graphic>
      </p:graphicFrame>
      <p:pic>
        <p:nvPicPr>
          <p:cNvPr id="9" name="Picture 2" descr="Toss, Heads or Tails - אפליקציות ב-Google Play">
            <a:extLst>
              <a:ext uri="{FF2B5EF4-FFF2-40B4-BE49-F238E27FC236}">
                <a16:creationId xmlns:a16="http://schemas.microsoft.com/office/drawing/2014/main" id="{E049AD32-34CD-6C9C-057A-59F063478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09" y="2954762"/>
            <a:ext cx="593767" cy="5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DD0F62-D1D9-6A1C-BD8A-FCEC425AC7BE}"/>
                  </a:ext>
                </a:extLst>
              </p:cNvPr>
              <p:cNvSpPr txBox="1"/>
              <p:nvPr/>
            </p:nvSpPr>
            <p:spPr>
              <a:xfrm>
                <a:off x="7103682" y="3066979"/>
                <a:ext cx="87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DD0F62-D1D9-6A1C-BD8A-FCEC425AC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682" y="3066979"/>
                <a:ext cx="8707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DE3E48DD-8526-40C9-BCFC-FB170C267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00579"/>
              </p:ext>
            </p:extLst>
          </p:nvPr>
        </p:nvGraphicFramePr>
        <p:xfrm>
          <a:off x="8051432" y="5301636"/>
          <a:ext cx="2877213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9071">
                  <a:extLst>
                    <a:ext uri="{9D8B030D-6E8A-4147-A177-3AD203B41FA5}">
                      <a16:colId xmlns:a16="http://schemas.microsoft.com/office/drawing/2014/main" val="795346736"/>
                    </a:ext>
                  </a:extLst>
                </a:gridCol>
                <a:gridCol w="959071">
                  <a:extLst>
                    <a:ext uri="{9D8B030D-6E8A-4147-A177-3AD203B41FA5}">
                      <a16:colId xmlns:a16="http://schemas.microsoft.com/office/drawing/2014/main" val="4125186629"/>
                    </a:ext>
                  </a:extLst>
                </a:gridCol>
                <a:gridCol w="959071">
                  <a:extLst>
                    <a:ext uri="{9D8B030D-6E8A-4147-A177-3AD203B41FA5}">
                      <a16:colId xmlns:a16="http://schemas.microsoft.com/office/drawing/2014/main" val="3455167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612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657019"/>
                  </a:ext>
                </a:extLst>
              </a:tr>
            </a:tbl>
          </a:graphicData>
        </a:graphic>
      </p:graphicFrame>
      <p:pic>
        <p:nvPicPr>
          <p:cNvPr id="12" name="Picture 2" descr="Toss, Heads or Tails - אפליקציות ב-Google Play">
            <a:extLst>
              <a:ext uri="{FF2B5EF4-FFF2-40B4-BE49-F238E27FC236}">
                <a16:creationId xmlns:a16="http://schemas.microsoft.com/office/drawing/2014/main" id="{A3067AC4-8085-8627-F7A3-40622675E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09" y="5375592"/>
            <a:ext cx="593767" cy="5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C7EDCE-3E1C-4BB0-A3EE-9E8776229F6F}"/>
                  </a:ext>
                </a:extLst>
              </p:cNvPr>
              <p:cNvSpPr txBox="1"/>
              <p:nvPr/>
            </p:nvSpPr>
            <p:spPr>
              <a:xfrm>
                <a:off x="7103682" y="5487809"/>
                <a:ext cx="87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C7EDCE-3E1C-4BB0-A3EE-9E8776229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682" y="5487809"/>
                <a:ext cx="8707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FF1DB2-2E5B-816D-4CCC-5576C20A19C1}"/>
                  </a:ext>
                </a:extLst>
              </p:cNvPr>
              <p:cNvSpPr txBox="1"/>
              <p:nvPr/>
            </p:nvSpPr>
            <p:spPr>
              <a:xfrm rot="5400000">
                <a:off x="7008880" y="4295103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FF1DB2-2E5B-816D-4CCC-5576C20A1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08880" y="4295103"/>
                <a:ext cx="473206" cy="369332"/>
              </a:xfrm>
              <a:prstGeom prst="rect">
                <a:avLst/>
              </a:prstGeom>
              <a:blipFill>
                <a:blip r:embed="rId7"/>
                <a:stretch>
                  <a:fillRect l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3AF377-17A4-AF7B-C887-EE3003401357}"/>
                  </a:ext>
                </a:extLst>
              </p:cNvPr>
              <p:cNvSpPr txBox="1"/>
              <p:nvPr/>
            </p:nvSpPr>
            <p:spPr>
              <a:xfrm>
                <a:off x="10605581" y="2069371"/>
                <a:ext cx="2050105" cy="487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3AF377-17A4-AF7B-C887-EE3003401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581" y="2069371"/>
                <a:ext cx="2050105" cy="4875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5390DB-F27C-1519-C886-31805B3239F5}"/>
                  </a:ext>
                </a:extLst>
              </p:cNvPr>
              <p:cNvSpPr txBox="1"/>
              <p:nvPr/>
            </p:nvSpPr>
            <p:spPr>
              <a:xfrm>
                <a:off x="10524517" y="3008674"/>
                <a:ext cx="2050105" cy="487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001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5390DB-F27C-1519-C886-31805B323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517" y="3008674"/>
                <a:ext cx="2050105" cy="4875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1B3C69-E7EB-7514-4986-959B99888A19}"/>
                  </a:ext>
                </a:extLst>
              </p:cNvPr>
              <p:cNvSpPr txBox="1"/>
              <p:nvPr/>
            </p:nvSpPr>
            <p:spPr>
              <a:xfrm>
                <a:off x="10605580" y="5375592"/>
                <a:ext cx="2050105" cy="487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001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1B3C69-E7EB-7514-4986-959B99888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580" y="5375592"/>
                <a:ext cx="2050105" cy="4875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96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0" grpId="0"/>
      <p:bldP spid="13" grpId="0"/>
      <p:bldP spid="14" grpId="0"/>
      <p:bldP spid="16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82DA-553D-7E46-41FB-5253576E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IOPs to Small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30E2A-1699-6265-4302-06DE45F4C1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Theorem: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can be implemented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space, then 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can be computed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space</a:t>
                </a:r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is the optimal prover strategy</a:t>
                </a:r>
              </a:p>
              <a:p>
                <a:pPr marL="0" indent="0">
                  <a:buNone/>
                </a:pPr>
                <a:r>
                  <a:rPr lang="en-US" sz="2800" dirty="0"/>
                  <a:t>Given the truth tables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/>
                  <a:t>, the verifier can be implemented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∼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30E2A-1699-6265-4302-06DE45F4C1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6" t="-1807" r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E111641-6A97-F29A-C26A-F571BCF664F6}"/>
              </a:ext>
            </a:extLst>
          </p:cNvPr>
          <p:cNvSpPr txBox="1"/>
          <p:nvPr/>
        </p:nvSpPr>
        <p:spPr>
          <a:xfrm>
            <a:off x="10425788" y="137320"/>
            <a:ext cx="739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IOP</a:t>
            </a:r>
            <a:br>
              <a:rPr lang="en-US" sz="2000" b="1" dirty="0"/>
            </a:br>
            <a:r>
              <a:rPr lang="en-US" sz="2000" b="1" dirty="0"/>
              <a:t>to</a:t>
            </a:r>
            <a:br>
              <a:rPr lang="en-US" sz="2000" b="1" dirty="0"/>
            </a:br>
            <a:r>
              <a:rPr lang="en-US" sz="2000" b="1" dirty="0"/>
              <a:t>SSPP</a:t>
            </a:r>
          </a:p>
        </p:txBody>
      </p:sp>
    </p:spTree>
    <p:extLst>
      <p:ext uri="{BB962C8B-B14F-4D97-AF65-F5344CB8AC3E}">
        <p14:creationId xmlns:p14="http://schemas.microsoft.com/office/powerpoint/2010/main" val="4262076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82DA-553D-7E46-41FB-5253576E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Space with Preprocessing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30E2A-1699-6265-4302-06DE45F4C1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Preprocessing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:</a:t>
                </a:r>
              </a:p>
              <a:p>
                <a:pPr lvl="1"/>
                <a:r>
                  <a:rPr lang="en-US" sz="2800" dirty="0"/>
                  <a:t>Iterate over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𝑟𝑐</m:t>
                        </m:r>
                      </m:sup>
                    </m:sSup>
                  </m:oMath>
                </a14:m>
                <a:r>
                  <a:rPr lang="en-US" sz="2800" dirty="0"/>
                  <a:t> and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Time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𝑟𝑐</m:t>
                        </m:r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/>
                  <a:t>Small Space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: </a:t>
                </a:r>
              </a:p>
              <a:p>
                <a:pPr lvl="1"/>
                <a:r>
                  <a:rPr lang="en-US" sz="2800" dirty="0"/>
                  <a:t>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Space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𝑟𝑐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30E2A-1699-6265-4302-06DE45F4C1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50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E111641-6A97-F29A-C26A-F571BCF664F6}"/>
              </a:ext>
            </a:extLst>
          </p:cNvPr>
          <p:cNvSpPr txBox="1"/>
          <p:nvPr/>
        </p:nvSpPr>
        <p:spPr>
          <a:xfrm>
            <a:off x="10425788" y="137320"/>
            <a:ext cx="739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IOP</a:t>
            </a:r>
            <a:br>
              <a:rPr lang="en-US" sz="2000" b="1" dirty="0"/>
            </a:br>
            <a:r>
              <a:rPr lang="en-US" sz="2000" b="1" dirty="0"/>
              <a:t>to</a:t>
            </a:r>
            <a:br>
              <a:rPr lang="en-US" sz="2000" b="1" dirty="0"/>
            </a:br>
            <a:r>
              <a:rPr lang="en-US" sz="2000" b="1" dirty="0"/>
              <a:t>SSPP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B20485-F278-1F18-6DB4-72EF3AFBBBA2}"/>
              </a:ext>
            </a:extLst>
          </p:cNvPr>
          <p:cNvSpPr/>
          <p:nvPr/>
        </p:nvSpPr>
        <p:spPr>
          <a:xfrm>
            <a:off x="4353229" y="3106930"/>
            <a:ext cx="723055" cy="64413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mm? *Long Pause* Hmm. – The Blue Facade">
            <a:extLst>
              <a:ext uri="{FF2B5EF4-FFF2-40B4-BE49-F238E27FC236}">
                <a16:creationId xmlns:a16="http://schemas.microsoft.com/office/drawing/2014/main" id="{6140721D-2AFD-F8DE-615C-4B2E697A4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557265"/>
            <a:ext cx="34290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4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82DA-553D-7E46-41FB-5253576E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30E2A-1699-6265-4302-06DE45F4C1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9140826" cy="943095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Ideally: the randomness can be reduced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30E2A-1699-6265-4302-06DE45F4C1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9140826" cy="943095"/>
              </a:xfrm>
              <a:blipFill>
                <a:blip r:embed="rId3"/>
                <a:stretch>
                  <a:fillRect l="-832"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E111641-6A97-F29A-C26A-F571BCF664F6}"/>
              </a:ext>
            </a:extLst>
          </p:cNvPr>
          <p:cNvSpPr txBox="1"/>
          <p:nvPr/>
        </p:nvSpPr>
        <p:spPr>
          <a:xfrm>
            <a:off x="10425788" y="137320"/>
            <a:ext cx="739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IOP</a:t>
            </a:r>
            <a:br>
              <a:rPr lang="en-US" sz="2000" b="1" dirty="0"/>
            </a:br>
            <a:r>
              <a:rPr lang="en-US" sz="2000" b="1" dirty="0"/>
              <a:t>to</a:t>
            </a:r>
            <a:br>
              <a:rPr lang="en-US" sz="2000" b="1" dirty="0"/>
            </a:br>
            <a:r>
              <a:rPr lang="en-US" sz="2000" b="1" dirty="0"/>
              <a:t>SSPP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5F7A56-2430-7D42-6F9A-D7D340255B07}"/>
                  </a:ext>
                </a:extLst>
              </p:cNvPr>
              <p:cNvSpPr/>
              <p:nvPr/>
            </p:nvSpPr>
            <p:spPr>
              <a:xfrm rot="10800000" flipV="1">
                <a:off x="3570630" y="3861988"/>
                <a:ext cx="4388592" cy="36611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5F7A56-2430-7D42-6F9A-D7D340255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70630" y="3861988"/>
                <a:ext cx="4388592" cy="366111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ight Arrow 7">
                <a:extLst>
                  <a:ext uri="{FF2B5EF4-FFF2-40B4-BE49-F238E27FC236}">
                    <a16:creationId xmlns:a16="http://schemas.microsoft.com/office/drawing/2014/main" id="{CD6C5843-DB6C-EC24-AFA6-579EA20AF27C}"/>
                  </a:ext>
                </a:extLst>
              </p:cNvPr>
              <p:cNvSpPr/>
              <p:nvPr/>
            </p:nvSpPr>
            <p:spPr>
              <a:xfrm flipH="1">
                <a:off x="4016514" y="4228100"/>
                <a:ext cx="3496819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ight Arrow 7">
                <a:extLst>
                  <a:ext uri="{FF2B5EF4-FFF2-40B4-BE49-F238E27FC236}">
                    <a16:creationId xmlns:a16="http://schemas.microsoft.com/office/drawing/2014/main" id="{CD6C5843-DB6C-EC24-AFA6-579EA20AF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16514" y="4228100"/>
                <a:ext cx="3496819" cy="616043"/>
              </a:xfrm>
              <a:prstGeom prst="rightArrow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10FE08-DBD7-D9E1-C3E8-FA8876876FBF}"/>
                  </a:ext>
                </a:extLst>
              </p:cNvPr>
              <p:cNvSpPr/>
              <p:nvPr/>
            </p:nvSpPr>
            <p:spPr>
              <a:xfrm rot="10800000" flipV="1">
                <a:off x="3570630" y="4867563"/>
                <a:ext cx="4388592" cy="36611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10FE08-DBD7-D9E1-C3E8-FA8876876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70630" y="4867563"/>
                <a:ext cx="4388592" cy="366111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>
                <a:extLst>
                  <a:ext uri="{FF2B5EF4-FFF2-40B4-BE49-F238E27FC236}">
                    <a16:creationId xmlns:a16="http://schemas.microsoft.com/office/drawing/2014/main" id="{0E1AD88B-E104-850E-64DF-0BEE10ABE092}"/>
                  </a:ext>
                </a:extLst>
              </p:cNvPr>
              <p:cNvSpPr/>
              <p:nvPr/>
            </p:nvSpPr>
            <p:spPr>
              <a:xfrm flipH="1">
                <a:off x="4016514" y="5233675"/>
                <a:ext cx="3496819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ight Arrow 9">
                <a:extLst>
                  <a:ext uri="{FF2B5EF4-FFF2-40B4-BE49-F238E27FC236}">
                    <a16:creationId xmlns:a16="http://schemas.microsoft.com/office/drawing/2014/main" id="{0E1AD88B-E104-850E-64DF-0BEE10AB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16514" y="5233675"/>
                <a:ext cx="3496819" cy="616043"/>
              </a:xfrm>
              <a:prstGeom prst="rightArrow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2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FEDA-5ED7-8FE7-870B-1B05AA8F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BB1A9C-7F57-A0EB-53A1-2FBDBDD75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Denote the randomness complexity of round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The verifier chooses a string uniformly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We choose a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/>
                  <a:t> a priori</a:t>
                </a:r>
              </a:p>
              <a:p>
                <a:r>
                  <a:rPr lang="en-US" sz="2400" dirty="0"/>
                  <a:t>The randomness in this round is now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BB1A9C-7F57-A0EB-53A1-2FBDBDD75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25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8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82DA-553D-7E46-41FB-5253576E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30E2A-1699-6265-4302-06DE45F4C1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9140826" cy="119302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How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?</a:t>
                </a:r>
              </a:p>
              <a:p>
                <a:pPr lvl="1"/>
                <a:r>
                  <a:rPr lang="en-US" sz="2600" dirty="0"/>
                  <a:t>Sample them uniformly before the interaction starts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30E2A-1699-6265-4302-06DE45F4C1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9140826" cy="1193026"/>
              </a:xfrm>
              <a:blipFill>
                <a:blip r:embed="rId3"/>
                <a:stretch>
                  <a:fillRect l="-832" t="-5263" r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E111641-6A97-F29A-C26A-F571BCF664F6}"/>
              </a:ext>
            </a:extLst>
          </p:cNvPr>
          <p:cNvSpPr txBox="1"/>
          <p:nvPr/>
        </p:nvSpPr>
        <p:spPr>
          <a:xfrm>
            <a:off x="10425788" y="137320"/>
            <a:ext cx="739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IOP</a:t>
            </a:r>
            <a:br>
              <a:rPr lang="en-US" sz="2000" b="1" dirty="0"/>
            </a:br>
            <a:r>
              <a:rPr lang="en-US" sz="2000" b="1" dirty="0"/>
              <a:t>to</a:t>
            </a:r>
            <a:br>
              <a:rPr lang="en-US" sz="2000" b="1" dirty="0"/>
            </a:br>
            <a:r>
              <a:rPr lang="en-US" sz="2000" b="1" dirty="0"/>
              <a:t>SSPP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5F7A56-2430-7D42-6F9A-D7D340255B07}"/>
                  </a:ext>
                </a:extLst>
              </p:cNvPr>
              <p:cNvSpPr/>
              <p:nvPr/>
            </p:nvSpPr>
            <p:spPr>
              <a:xfrm rot="10800000" flipV="1">
                <a:off x="3570630" y="3861988"/>
                <a:ext cx="4388592" cy="36611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5F7A56-2430-7D42-6F9A-D7D340255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70630" y="3861988"/>
                <a:ext cx="4388592" cy="366111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ight Arrow 7">
                <a:extLst>
                  <a:ext uri="{FF2B5EF4-FFF2-40B4-BE49-F238E27FC236}">
                    <a16:creationId xmlns:a16="http://schemas.microsoft.com/office/drawing/2014/main" id="{CD6C5843-DB6C-EC24-AFA6-579EA20AF27C}"/>
                  </a:ext>
                </a:extLst>
              </p:cNvPr>
              <p:cNvSpPr/>
              <p:nvPr/>
            </p:nvSpPr>
            <p:spPr>
              <a:xfrm flipH="1">
                <a:off x="4990291" y="4228099"/>
                <a:ext cx="1921148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ight Arrow 7">
                <a:extLst>
                  <a:ext uri="{FF2B5EF4-FFF2-40B4-BE49-F238E27FC236}">
                    <a16:creationId xmlns:a16="http://schemas.microsoft.com/office/drawing/2014/main" id="{CD6C5843-DB6C-EC24-AFA6-579EA20AF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90291" y="4228099"/>
                <a:ext cx="1921148" cy="616043"/>
              </a:xfrm>
              <a:prstGeom prst="rightArrow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10FE08-DBD7-D9E1-C3E8-FA8876876FBF}"/>
                  </a:ext>
                </a:extLst>
              </p:cNvPr>
              <p:cNvSpPr/>
              <p:nvPr/>
            </p:nvSpPr>
            <p:spPr>
              <a:xfrm rot="10800000" flipV="1">
                <a:off x="3570630" y="4867563"/>
                <a:ext cx="4388592" cy="36611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10FE08-DBD7-D9E1-C3E8-FA8876876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70630" y="4867563"/>
                <a:ext cx="4388592" cy="366111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>
                <a:extLst>
                  <a:ext uri="{FF2B5EF4-FFF2-40B4-BE49-F238E27FC236}">
                    <a16:creationId xmlns:a16="http://schemas.microsoft.com/office/drawing/2014/main" id="{0E1AD88B-E104-850E-64DF-0BEE10ABE092}"/>
                  </a:ext>
                </a:extLst>
              </p:cNvPr>
              <p:cNvSpPr/>
              <p:nvPr/>
            </p:nvSpPr>
            <p:spPr>
              <a:xfrm flipH="1">
                <a:off x="4990291" y="5206801"/>
                <a:ext cx="1921148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ight Arrow 9">
                <a:extLst>
                  <a:ext uri="{FF2B5EF4-FFF2-40B4-BE49-F238E27FC236}">
                    <a16:creationId xmlns:a16="http://schemas.microsoft.com/office/drawing/2014/main" id="{0E1AD88B-E104-850E-64DF-0BEE10AB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90291" y="5206801"/>
                <a:ext cx="1921148" cy="616043"/>
              </a:xfrm>
              <a:prstGeom prst="rightArrow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ight Arrow 10">
                <a:extLst>
                  <a:ext uri="{FF2B5EF4-FFF2-40B4-BE49-F238E27FC236}">
                    <a16:creationId xmlns:a16="http://schemas.microsoft.com/office/drawing/2014/main" id="{6E229711-2C36-A2E7-AB64-D191ACC7A9E8}"/>
                  </a:ext>
                </a:extLst>
              </p:cNvPr>
              <p:cNvSpPr/>
              <p:nvPr/>
            </p:nvSpPr>
            <p:spPr>
              <a:xfrm flipH="1">
                <a:off x="2945081" y="3242590"/>
                <a:ext cx="5581402" cy="61604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ight Arrow 10">
                <a:extLst>
                  <a:ext uri="{FF2B5EF4-FFF2-40B4-BE49-F238E27FC236}">
                    <a16:creationId xmlns:a16="http://schemas.microsoft.com/office/drawing/2014/main" id="{6E229711-2C36-A2E7-AB64-D191ACC7A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45081" y="3242590"/>
                <a:ext cx="5581402" cy="616043"/>
              </a:xfrm>
              <a:prstGeom prst="rightArrow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2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ACF3-CF5F-F0D2-B080-A040B2D6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9A566-6D18-4D2B-A151-A49B2B481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We show that:</a:t>
                </a:r>
              </a:p>
              <a:p>
                <a:r>
                  <a:rPr lang="en-US" sz="2400" dirty="0"/>
                  <a:t>We can choose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e>
                    </m:d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/>
                  <a:t> randomness per round</a:t>
                </a:r>
              </a:p>
              <a:p>
                <a:r>
                  <a:rPr lang="en-US" sz="2400" dirty="0"/>
                  <a:t>The probability that we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that preserve soundness and completeness is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𝑐𝑐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/>
                <a:r>
                  <a:rPr lang="en-US" sz="2200" dirty="0"/>
                  <a:t>Perfect completeness is always preserved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9A566-6D18-4D2B-A151-A49B2B481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2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3005A02-E36E-8C86-0E05-AFC3B09CA674}"/>
              </a:ext>
            </a:extLst>
          </p:cNvPr>
          <p:cNvSpPr txBox="1"/>
          <p:nvPr/>
        </p:nvSpPr>
        <p:spPr>
          <a:xfrm>
            <a:off x="10425788" y="137320"/>
            <a:ext cx="739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IOP</a:t>
            </a:r>
            <a:br>
              <a:rPr lang="en-US" sz="2000" b="1" dirty="0"/>
            </a:br>
            <a:r>
              <a:rPr lang="en-US" sz="2000" b="1" dirty="0"/>
              <a:t>to</a:t>
            </a:r>
            <a:br>
              <a:rPr lang="en-US" sz="2000" b="1" dirty="0"/>
            </a:br>
            <a:r>
              <a:rPr lang="en-US" sz="2000" b="1" dirty="0"/>
              <a:t>SSPP</a:t>
            </a:r>
          </a:p>
        </p:txBody>
      </p:sp>
    </p:spTree>
    <p:extLst>
      <p:ext uri="{BB962C8B-B14F-4D97-AF65-F5344CB8AC3E}">
        <p14:creationId xmlns:p14="http://schemas.microsoft.com/office/powerpoint/2010/main" val="415596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98F3-D749-4985-7A8C-7A1D2C6E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Preprocessing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266682-A5EF-C53B-D02B-43D065D5DB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Modified Preprocessing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:</a:t>
                </a:r>
              </a:p>
              <a:p>
                <a:pPr lvl="1"/>
                <a:r>
                  <a:rPr lang="en-US" sz="2600" dirty="0">
                    <a:solidFill>
                      <a:srgbClr val="C00000"/>
                    </a:solidFill>
                  </a:rPr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600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sz="2800" dirty="0"/>
                  <a:t>Iterate over </a:t>
                </a:r>
                <a:r>
                  <a:rPr lang="en-US" sz="2800" dirty="0">
                    <a:solidFill>
                      <a:srgbClr val="C00000"/>
                    </a:solidFill>
                  </a:rPr>
                  <a:t>every remaining verifier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and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Time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266682-A5EF-C53B-D02B-43D065D5DB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0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93C7468-5FCF-0D3E-8E0B-4CEF9CCC003C}"/>
              </a:ext>
            </a:extLst>
          </p:cNvPr>
          <p:cNvSpPr txBox="1"/>
          <p:nvPr/>
        </p:nvSpPr>
        <p:spPr>
          <a:xfrm>
            <a:off x="10425788" y="137320"/>
            <a:ext cx="739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IOP</a:t>
            </a:r>
            <a:br>
              <a:rPr lang="en-US" sz="2000" b="1" dirty="0"/>
            </a:br>
            <a:r>
              <a:rPr lang="en-US" sz="2000" b="1" dirty="0"/>
              <a:t>to</a:t>
            </a:r>
            <a:br>
              <a:rPr lang="en-US" sz="2000" b="1" dirty="0"/>
            </a:br>
            <a:r>
              <a:rPr lang="en-US" sz="2000" b="1" dirty="0"/>
              <a:t>SSPP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FCC870C-54AE-824D-059C-B00E56B3D8BE}"/>
                  </a:ext>
                </a:extLst>
              </p:cNvPr>
              <p:cNvSpPr/>
              <p:nvPr/>
            </p:nvSpPr>
            <p:spPr>
              <a:xfrm>
                <a:off x="6096000" y="3990109"/>
                <a:ext cx="6095999" cy="2529444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/>
                  <a:t>Small Space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: </a:t>
                </a:r>
              </a:p>
              <a:p>
                <a:pPr marL="914400" lvl="1" indent="-457200">
                  <a:buFont typeface="Wingdings" pitchFamily="2" charset="2"/>
                  <a:buChar char="Ø"/>
                </a:pPr>
                <a:r>
                  <a:rPr lang="en-US" sz="2800" dirty="0"/>
                  <a:t>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/>
              </a:p>
              <a:p>
                <a:pPr marL="914400" lvl="1" indent="-457200">
                  <a:buFont typeface="Wingdings" pitchFamily="2" charset="2"/>
                  <a:buChar char="Ø"/>
                </a:pPr>
                <a:r>
                  <a:rPr lang="en-US" sz="2800" dirty="0"/>
                  <a:t>Space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𝑐𝑐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FCC870C-54AE-824D-059C-B00E56B3D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90109"/>
                <a:ext cx="6095999" cy="25294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8048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A9BE-CBDD-0F9A-C26F-FEA08310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249C-9B88-5D7B-C360-923C8F29A1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Clr>
                    <a:schemeClr val="tx2"/>
                  </a:buClr>
                  <a:buFont typeface="+mj-lt"/>
                  <a:buAutoNum type="arabicPeriod"/>
                </a:pPr>
                <a:r>
                  <a:rPr lang="en-US" sz="2400" b="1" u="sng" dirty="0">
                    <a:solidFill>
                      <a:srgbClr val="C00000"/>
                    </a:solidFill>
                  </a:rPr>
                  <a:t>Theorem:</a:t>
                </a:r>
                <a:r>
                  <a:rPr lang="en-US" sz="2400" dirty="0"/>
                  <a:t> Under OWF, any bounded space NP relation has ZKP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br>
                  <a:rPr lang="en-US" sz="2400" dirty="0"/>
                </a:b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 is arbitrarily small constant.</a:t>
                </a:r>
              </a:p>
              <a:p>
                <a:pPr marL="457200" indent="-457200">
                  <a:buClr>
                    <a:schemeClr val="tx2"/>
                  </a:buClr>
                  <a:buFont typeface="+mj-lt"/>
                  <a:buAutoNum type="arabicPeriod"/>
                </a:pPr>
                <a:r>
                  <a:rPr lang="en-US" sz="2400" b="1" u="sng" dirty="0">
                    <a:solidFill>
                      <a:srgbClr val="C00000"/>
                    </a:solidFill>
                  </a:rPr>
                  <a:t>Theorem: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has a constant-round succinct IOP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can be decided by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-space with probabilistic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-time preprocessing.</a:t>
                </a:r>
              </a:p>
              <a:p>
                <a:pPr marL="857250" lvl="1" indent="-457200">
                  <a:buClr>
                    <a:schemeClr val="tx2"/>
                  </a:buClr>
                </a:pPr>
                <a:r>
                  <a:rPr lang="en-US" sz="2000" dirty="0"/>
                  <a:t>Under the conjecture, there is no such IOP for CSAT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249C-9B88-5D7B-C360-923C8F29A1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021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CA75-5503-16DC-4447-91E64248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87AAC-4D74-A97D-23D4-C58108C899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we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 ZKPs under OWF?</a:t>
                </a:r>
              </a:p>
              <a:p>
                <a:pPr lvl="1"/>
                <a:r>
                  <a:rPr lang="en-US" dirty="0"/>
                  <a:t>E.g., get rid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/>
                  <a:t> in the IOP and have compactness</a:t>
                </a:r>
              </a:p>
              <a:p>
                <a:pPr lvl="1"/>
                <a:r>
                  <a:rPr lang="en-US" dirty="0"/>
                  <a:t>More ambitiously: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Does succinct-space with preprocessing imply succinct IOPs with the same parameters?</a:t>
                </a:r>
              </a:p>
              <a:p>
                <a:pPr lvl="1"/>
                <a:r>
                  <a:rPr lang="en-US" dirty="0"/>
                  <a:t>With small query complexity</a:t>
                </a:r>
              </a:p>
              <a:p>
                <a:r>
                  <a:rPr lang="en-US" dirty="0"/>
                  <a:t>Base our conjecture on other known conjectures? More evidence?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87AAC-4D74-A97D-23D4-C58108C899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3" t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52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BD50C-D846-38F0-41B7-256986F4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short can PCP/IOP be?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46971-C3F4-CA5B-BF7C-76423C258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𝑁𝑇𝐼𝑀𝐸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original proof of the PCP theorem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Nowadays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[BS06,Dinur06</a:t>
                </a:r>
                <a:r>
                  <a:rPr lang="en-US" b="1" dirty="0"/>
                  <a:t>]</a:t>
                </a:r>
                <a:endParaRPr lang="en-US" dirty="0"/>
              </a:p>
              <a:p>
                <a:r>
                  <a:rPr lang="en-US" dirty="0"/>
                  <a:t>Close to original witness size?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46971-C3F4-CA5B-BF7C-76423C258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5059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4005-A50E-7FB6-7C84-1D8BFEC8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EDD11-9D10-834B-53CF-D7F3A7915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0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40CAC-6D4E-D698-8430-984264B49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Succinct IOPs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4CF3C-34EF-C7D3-F668-1DD82B5E2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7546417" cy="419548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Succinct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𝑐𝑐</m:t>
                    </m:r>
                  </m:oMath>
                </a14:m>
                <a:r>
                  <a:rPr lang="en-US" sz="2400" dirty="0"/>
                  <a:t> is polynomial in the </a:t>
                </a:r>
                <a:r>
                  <a:rPr lang="en-US" sz="2400" b="1" dirty="0"/>
                  <a:t>witness</a:t>
                </a:r>
                <a:r>
                  <a:rPr lang="en-US" sz="2400" dirty="0"/>
                  <a:t> length</a:t>
                </a:r>
              </a:p>
              <a:p>
                <a:r>
                  <a:rPr lang="en-US" sz="2400" dirty="0"/>
                  <a:t>Negative result for PCP: No succinct PCP for SAT unless PH collapses </a:t>
                </a:r>
                <a:r>
                  <a:rPr lang="en-US" sz="2400" dirty="0">
                    <a:sym typeface="Wingdings" pitchFamily="2" charset="2"/>
                  </a:rPr>
                  <a:t></a:t>
                </a:r>
                <a:endParaRPr lang="en-US" sz="2400" dirty="0"/>
              </a:p>
              <a:p>
                <a:r>
                  <a:rPr lang="en-US" sz="2400" dirty="0"/>
                  <a:t>However, there is a succinct IOP for SAT </a:t>
                </a:r>
                <a:r>
                  <a:rPr lang="en-US" sz="2400" dirty="0">
                    <a:sym typeface="Wingdings" pitchFamily="2" charset="2"/>
                  </a:rPr>
                  <a:t></a:t>
                </a:r>
                <a:endParaRPr lang="en-US" sz="2400" dirty="0"/>
              </a:p>
              <a:p>
                <a:r>
                  <a:rPr lang="en-US" sz="2400" dirty="0"/>
                  <a:t>Is there a succinct IOP for all NP relations?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4CF3C-34EF-C7D3-F668-1DD82B5E2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7546417" cy="4195481"/>
              </a:xfrm>
              <a:blipFill>
                <a:blip r:embed="rId3"/>
                <a:stretch>
                  <a:fillRect l="-503" t="-1506" r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21AB191B-FC1D-B472-DD01-FC23747869B0}"/>
              </a:ext>
            </a:extLst>
          </p:cNvPr>
          <p:cNvSpPr/>
          <p:nvPr/>
        </p:nvSpPr>
        <p:spPr>
          <a:xfrm>
            <a:off x="8553819" y="2597270"/>
            <a:ext cx="1592926" cy="7336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FS11</a:t>
            </a:r>
          </a:p>
        </p:txBody>
      </p:sp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D53B3C28-94FF-9713-ED4B-7E77CF723751}"/>
              </a:ext>
            </a:extLst>
          </p:cNvPr>
          <p:cNvSpPr/>
          <p:nvPr/>
        </p:nvSpPr>
        <p:spPr>
          <a:xfrm>
            <a:off x="8553819" y="3330944"/>
            <a:ext cx="1592926" cy="7336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KR08</a:t>
            </a:r>
          </a:p>
          <a:p>
            <a:pPr algn="ctr"/>
            <a:r>
              <a:rPr lang="en-US" dirty="0"/>
              <a:t>RR21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CAA66A-3C46-D591-3531-E20E7B851373}"/>
                  </a:ext>
                </a:extLst>
              </p:cNvPr>
              <p:cNvSpPr/>
              <p:nvPr/>
            </p:nvSpPr>
            <p:spPr>
              <a:xfrm>
                <a:off x="4051140" y="5345274"/>
                <a:ext cx="3220387" cy="451322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NP instance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CAA66A-3C46-D591-3531-E20E7B851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40" y="5345274"/>
                <a:ext cx="3220387" cy="451322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7387FD8-1AE6-8BFE-E6EB-7D9A2A2EDD59}"/>
                  </a:ext>
                </a:extLst>
              </p:cNvPr>
              <p:cNvSpPr/>
              <p:nvPr/>
            </p:nvSpPr>
            <p:spPr>
              <a:xfrm>
                <a:off x="4051140" y="5996266"/>
                <a:ext cx="3220387" cy="451322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NP witness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7387FD8-1AE6-8BFE-E6EB-7D9A2A2ED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40" y="5996266"/>
                <a:ext cx="3220387" cy="451322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6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A30D-BF5A-6364-6051-7ED17116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Succinct IOPs good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BBD66-378B-AEF3-6382-679B77F99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question (theoretical perspective)</a:t>
            </a:r>
          </a:p>
          <a:p>
            <a:r>
              <a:rPr lang="en-US" dirty="0"/>
              <a:t>But…</a:t>
            </a:r>
          </a:p>
          <a:p>
            <a:r>
              <a:rPr lang="en-US" dirty="0"/>
              <a:t>For succinct arguments, the communication complexity is actually not the bottleneck!</a:t>
            </a:r>
          </a:p>
        </p:txBody>
      </p:sp>
    </p:spTree>
    <p:extLst>
      <p:ext uri="{BB962C8B-B14F-4D97-AF65-F5344CB8AC3E}">
        <p14:creationId xmlns:p14="http://schemas.microsoft.com/office/powerpoint/2010/main" val="133683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0F1D-4EF6-D450-2AB3-B231F82CB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79303"/>
            <a:ext cx="6469003" cy="3329581"/>
          </a:xfrm>
        </p:spPr>
        <p:txBody>
          <a:bodyPr/>
          <a:lstStyle/>
          <a:p>
            <a:r>
              <a:rPr lang="en-US" dirty="0"/>
              <a:t>Succinct Interactive Oracle Proofs: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608A1-4A94-3D15-901A-D4579B616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518702"/>
            <a:ext cx="8825658" cy="86142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Shafik Nassar</a:t>
            </a:r>
            <a:r>
              <a:rPr lang="en-US" dirty="0">
                <a:solidFill>
                  <a:schemeClr val="tx2"/>
                </a:solidFill>
              </a:rPr>
              <a:t>, Ron Rothblum</a:t>
            </a:r>
          </a:p>
          <a:p>
            <a:r>
              <a:rPr lang="en-US" dirty="0">
                <a:solidFill>
                  <a:schemeClr val="tx2"/>
                </a:solidFill>
              </a:rPr>
              <a:t>Technion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ADC586-80D7-5008-327A-190A5AEA64D9}"/>
              </a:ext>
            </a:extLst>
          </p:cNvPr>
          <p:cNvSpPr txBox="1">
            <a:spLocks/>
          </p:cNvSpPr>
          <p:nvPr/>
        </p:nvSpPr>
        <p:spPr>
          <a:xfrm>
            <a:off x="1154955" y="3324269"/>
            <a:ext cx="10812719" cy="1011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Applications and Limitations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48D3E-3005-7C63-9EB7-B639F6A836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395" y="5164670"/>
            <a:ext cx="11308605" cy="169333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997810A-389C-834C-5C87-F08E2D64D471}"/>
              </a:ext>
            </a:extLst>
          </p:cNvPr>
          <p:cNvSpPr/>
          <p:nvPr/>
        </p:nvSpPr>
        <p:spPr>
          <a:xfrm>
            <a:off x="1014413" y="3324269"/>
            <a:ext cx="5081587" cy="119443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03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39" name="Oval 103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41" name="Picture 104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43" name="Picture 104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5788C-5560-96B7-FDDD-4585E24C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Results</a:t>
            </a:r>
          </a:p>
        </p:txBody>
      </p:sp>
      <p:sp>
        <p:nvSpPr>
          <p:cNvPr id="1049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0558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17782</TotalTime>
  <Words>2661</Words>
  <Application>Microsoft Macintosh PowerPoint</Application>
  <PresentationFormat>Widescreen</PresentationFormat>
  <Paragraphs>492</Paragraphs>
  <Slides>50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Cambria Math</vt:lpstr>
      <vt:lpstr>Century Gothic</vt:lpstr>
      <vt:lpstr>Wingdings</vt:lpstr>
      <vt:lpstr>Wingdings 3</vt:lpstr>
      <vt:lpstr>Ion</vt:lpstr>
      <vt:lpstr>Succinct Interactive Oracle Proofs:</vt:lpstr>
      <vt:lpstr>Interactive Oracle Proof</vt:lpstr>
      <vt:lpstr>Interactive Oracle Proofs</vt:lpstr>
      <vt:lpstr>What are IOPs good for?</vt:lpstr>
      <vt:lpstr>How short can PCP/IOP be?</vt:lpstr>
      <vt:lpstr>Succinct IOPs</vt:lpstr>
      <vt:lpstr>What are Succinct IOPs good for?</vt:lpstr>
      <vt:lpstr>Succinct Interactive Oracle Proofs:</vt:lpstr>
      <vt:lpstr>Results</vt:lpstr>
      <vt:lpstr>[Result 1] Application of Succinct IOPs</vt:lpstr>
      <vt:lpstr>Zero-Knowledge Proofs</vt:lpstr>
      <vt:lpstr>Succinct ZKPs state of the art</vt:lpstr>
      <vt:lpstr>Corollary: Succinct ZKP</vt:lpstr>
      <vt:lpstr>Succinct ZKPs state of the art</vt:lpstr>
      <vt:lpstr>Beyond bounded-space?</vt:lpstr>
      <vt:lpstr>Succinct IOP for NP?</vt:lpstr>
      <vt:lpstr>Result 2 : TL;DR</vt:lpstr>
      <vt:lpstr>[Result 2] Limitation of Succinct IOPs</vt:lpstr>
      <vt:lpstr>Small Space with Preprocessing</vt:lpstr>
      <vt:lpstr>[Result 2] Limitation of Succinct IOPs</vt:lpstr>
      <vt:lpstr>[Result 2] Limitation of Succinct IOPs</vt:lpstr>
      <vt:lpstr>Complexity Conjecture</vt:lpstr>
      <vt:lpstr>Complexity Conjecture</vt:lpstr>
      <vt:lpstr>Complexity Conjecture</vt:lpstr>
      <vt:lpstr>Summary of Results</vt:lpstr>
      <vt:lpstr>Open Questions…</vt:lpstr>
      <vt:lpstr>Questions?</vt:lpstr>
      <vt:lpstr>Techniques</vt:lpstr>
      <vt:lpstr>[Result 1] Application of Succinct IOPs</vt:lpstr>
      <vt:lpstr>Techniques</vt:lpstr>
      <vt:lpstr>Techniques</vt:lpstr>
      <vt:lpstr>An issue…</vt:lpstr>
      <vt:lpstr>Non-adaptive IOP</vt:lpstr>
      <vt:lpstr>Compact IOP</vt:lpstr>
      <vt:lpstr>Techniques</vt:lpstr>
      <vt:lpstr>Ingredients</vt:lpstr>
      <vt:lpstr>The Protocol</vt:lpstr>
      <vt:lpstr>IOP to ZKP</vt:lpstr>
      <vt:lpstr>PowerPoint Presentation</vt:lpstr>
      <vt:lpstr>IOP Verifier in Small Space</vt:lpstr>
      <vt:lpstr>IOPs to Small Space</vt:lpstr>
      <vt:lpstr>Small Space with Preprocessing</vt:lpstr>
      <vt:lpstr>Randomness Reduction</vt:lpstr>
      <vt:lpstr>Randomness Reduction</vt:lpstr>
      <vt:lpstr>Randomness Reduction</vt:lpstr>
      <vt:lpstr>Randomness Reduction</vt:lpstr>
      <vt:lpstr>Probabilistic Preprocessing</vt:lpstr>
      <vt:lpstr>Summary of Results</vt:lpstr>
      <vt:lpstr>Open Problems…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Interactive Oracle Proofs:</dc:title>
  <dc:creator>Shafik Nassar</dc:creator>
  <cp:lastModifiedBy>Shafik Nassar</cp:lastModifiedBy>
  <cp:revision>26</cp:revision>
  <dcterms:created xsi:type="dcterms:W3CDTF">2022-05-17T13:09:58Z</dcterms:created>
  <dcterms:modified xsi:type="dcterms:W3CDTF">2022-08-14T22:59:14Z</dcterms:modified>
</cp:coreProperties>
</file>