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6"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2" r:id="rId15"/>
    <p:sldId id="273" r:id="rId16"/>
    <p:sldId id="274" r:id="rId17"/>
    <p:sldId id="275" r:id="rId18"/>
    <p:sldId id="276" r:id="rId19"/>
    <p:sldId id="278" r:id="rId20"/>
    <p:sldId id="279" r:id="rId21"/>
    <p:sldId id="280" r:id="rId22"/>
    <p:sldId id="281" r:id="rId23"/>
    <p:sldId id="282" r:id="rId24"/>
    <p:sldId id="284" r:id="rId25"/>
    <p:sldId id="283"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3FA"/>
    <a:srgbClr val="D1E0CD"/>
    <a:srgbClr val="C9E0BC"/>
    <a:srgbClr val="CDF1CA"/>
    <a:srgbClr val="C1F1BF"/>
    <a:srgbClr val="CCF1C3"/>
    <a:srgbClr val="FFE799"/>
    <a:srgbClr val="E2F0D9"/>
    <a:srgbClr val="FFD0FB"/>
    <a:srgbClr val="F8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38"/>
    <p:restoredTop sz="82241"/>
  </p:normalViewPr>
  <p:slideViewPr>
    <p:cSldViewPr snapToGrid="0" snapToObjects="1">
      <p:cViewPr varScale="1">
        <p:scale>
          <a:sx n="182" d="100"/>
          <a:sy n="182" d="100"/>
        </p:scale>
        <p:origin x="1008" y="168"/>
      </p:cViewPr>
      <p:guideLst/>
    </p:cSldViewPr>
  </p:slideViewPr>
  <p:outlineViewPr>
    <p:cViewPr>
      <p:scale>
        <a:sx n="33" d="100"/>
        <a:sy n="33" d="100"/>
      </p:scale>
      <p:origin x="0" y="-11944"/>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90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49B56-E389-394E-A4DB-B7F312E90E58}" type="datetimeFigureOut">
              <a:rPr lang="en-US" smtClean="0"/>
              <a:t>8/15/22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264AB-D423-2D4B-8718-E1ACC8E03D77}" type="slidenum">
              <a:rPr lang="en-US" smtClean="0"/>
              <a:t>‹#›</a:t>
            </a:fld>
            <a:endParaRPr lang="en-US"/>
          </a:p>
        </p:txBody>
      </p:sp>
    </p:spTree>
    <p:extLst>
      <p:ext uri="{BB962C8B-B14F-4D97-AF65-F5344CB8AC3E}">
        <p14:creationId xmlns:p14="http://schemas.microsoft.com/office/powerpoint/2010/main" val="1315075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Everyone. Today I will be talking about a new idealized model which refines the random oracle model to avoid </a:t>
            </a:r>
            <a:r>
              <a:rPr lang="en-US" dirty="0" err="1"/>
              <a:t>uninstantiability</a:t>
            </a:r>
            <a:r>
              <a:rPr lang="en-US" dirty="0"/>
              <a:t> results.</a:t>
            </a:r>
          </a:p>
        </p:txBody>
      </p:sp>
      <p:sp>
        <p:nvSpPr>
          <p:cNvPr id="4" name="Slide Number Placeholder 3"/>
          <p:cNvSpPr>
            <a:spLocks noGrp="1"/>
          </p:cNvSpPr>
          <p:nvPr>
            <p:ph type="sldNum" sz="quarter" idx="10"/>
          </p:nvPr>
        </p:nvSpPr>
        <p:spPr/>
        <p:txBody>
          <a:bodyPr/>
          <a:lstStyle/>
          <a:p>
            <a:fld id="{1C4264AB-D423-2D4B-8718-E1ACC8E03D77}" type="slidenum">
              <a:rPr lang="en-US" smtClean="0"/>
              <a:t>1</a:t>
            </a:fld>
            <a:endParaRPr lang="en-US"/>
          </a:p>
        </p:txBody>
      </p:sp>
    </p:spTree>
    <p:extLst>
      <p:ext uri="{BB962C8B-B14F-4D97-AF65-F5344CB8AC3E}">
        <p14:creationId xmlns:p14="http://schemas.microsoft.com/office/powerpoint/2010/main" val="117174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a:t>
            </a:r>
            <a:r>
              <a:rPr lang="en-US" dirty="0" err="1"/>
              <a:t>Brzuska</a:t>
            </a:r>
            <a:r>
              <a:rPr lang="en-US" dirty="0"/>
              <a:t> et</a:t>
            </a:r>
            <a:r>
              <a:rPr lang="en-US" baseline="0" dirty="0"/>
              <a:t> al do is, instead of giving P_{</a:t>
            </a:r>
            <a:r>
              <a:rPr lang="en-US" baseline="0" dirty="0" err="1"/>
              <a:t>m,r</a:t>
            </a:r>
            <a:r>
              <a:rPr lang="en-US" baseline="0" dirty="0"/>
              <a:t>} in the clear as part of the </a:t>
            </a:r>
            <a:r>
              <a:rPr lang="en-US" baseline="0" dirty="0" err="1"/>
              <a:t>ciphertext</a:t>
            </a:r>
            <a:r>
              <a:rPr lang="en-US" baseline="0" dirty="0"/>
              <a:t>, they provide an *obfuscated* version of P_{</a:t>
            </a:r>
            <a:r>
              <a:rPr lang="en-US" baseline="0" dirty="0" err="1"/>
              <a:t>m,r</a:t>
            </a:r>
            <a:r>
              <a:rPr lang="en-US" baseline="0" dirty="0"/>
              <a:t>}. This obfuscation hopefully hides the program code, and therefore m, while still preserving the functionality of the code.</a:t>
            </a:r>
          </a:p>
          <a:p>
            <a:endParaRPr lang="en-US" baseline="0" dirty="0"/>
          </a:p>
          <a:p>
            <a:r>
              <a:rPr lang="en-US" baseline="0" dirty="0"/>
              <a:t>The insecurity of encrypt-with-hash is still trivial, just using the obfuscated program instead of the original program.</a:t>
            </a:r>
          </a:p>
          <a:p>
            <a:endParaRPr lang="en-US" baseline="0" dirty="0"/>
          </a:p>
          <a:p>
            <a:r>
              <a:rPr lang="en-US" baseline="0" dirty="0"/>
              <a:t>But now, there’s hope to prove the security of PKE. Namely, if you can’t look at the code and just have black box access to the program, there’s really nothing you can do. Since r is random, no matter what code you try to input, the program will reject with overwhelming probability.</a:t>
            </a:r>
          </a:p>
          <a:p>
            <a:endParaRPr lang="en-US" baseline="0" dirty="0"/>
          </a:p>
          <a:p>
            <a:r>
              <a:rPr lang="en-US" baseline="0" dirty="0"/>
              <a:t>Under appropriate obfuscation assumptions, and with appropriate tweaks to the construction, </a:t>
            </a:r>
            <a:r>
              <a:rPr lang="en-US" baseline="0" dirty="0" err="1"/>
              <a:t>Brzuska</a:t>
            </a:r>
            <a:r>
              <a:rPr lang="en-US" baseline="0" dirty="0"/>
              <a:t> et al were able to prove that PKE is, indeed, IND-CPA. Thus encrypt-with-hash is </a:t>
            </a:r>
            <a:r>
              <a:rPr lang="en-US" baseline="0" dirty="0" err="1"/>
              <a:t>uninstantiable</a:t>
            </a:r>
            <a:r>
              <a:rPr lang="en-US" baseline="0" dirty="0"/>
              <a:t>.</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10</a:t>
            </a:fld>
            <a:endParaRPr lang="en-US"/>
          </a:p>
        </p:txBody>
      </p:sp>
    </p:spTree>
    <p:extLst>
      <p:ext uri="{BB962C8B-B14F-4D97-AF65-F5344CB8AC3E}">
        <p14:creationId xmlns:p14="http://schemas.microsoft.com/office/powerpoint/2010/main" val="1389975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key takeaway from this exercise</a:t>
            </a:r>
            <a:r>
              <a:rPr lang="en-US" baseline="0" dirty="0"/>
              <a:t> is that ROM </a:t>
            </a:r>
            <a:r>
              <a:rPr lang="en-US" baseline="0" dirty="0" err="1"/>
              <a:t>uninstantiabilities</a:t>
            </a:r>
            <a:r>
              <a:rPr lang="en-US" baseline="0" dirty="0"/>
              <a:t> use that concrete hash functions have code but random oracles do not. This allows concrete hash </a:t>
            </a:r>
            <a:r>
              <a:rPr lang="en-US" baseline="0" dirty="0" err="1"/>
              <a:t>fuctions</a:t>
            </a:r>
            <a:r>
              <a:rPr lang="en-US" baseline="0" dirty="0"/>
              <a:t> to be fed as input to non-black-box tools such as obfuscation. Meanwhile, a random oracle cannot be fed into such tools since it lacks code. </a:t>
            </a:r>
          </a:p>
          <a:p>
            <a:endParaRPr lang="en-US" baseline="0" dirty="0"/>
          </a:p>
          <a:p>
            <a:r>
              <a:rPr lang="en-US" baseline="0" dirty="0"/>
              <a:t>However, we note that the impossibilities don’t care about what the actual code does, just that it exists in the first place so it can be fed into these tools.</a:t>
            </a:r>
          </a:p>
          <a:p>
            <a:endParaRPr lang="en-US" baseline="0" dirty="0"/>
          </a:p>
          <a:p>
            <a:r>
              <a:rPr lang="en-US" baseline="0" dirty="0"/>
              <a:t>Our goal, then is to design a model where O does have code. Looking ahead, we will have that the code of O is just the instruction to make a query. Now, cryptographic tools like obfuscation don’t work on code that involves query instructions. But our goal will be to design a model that nevertheless captures how </a:t>
            </a:r>
            <a:r>
              <a:rPr lang="en-US" baseline="0" dirty="0" err="1"/>
              <a:t>uninstantiabilities</a:t>
            </a:r>
            <a:r>
              <a:rPr lang="en-US" baseline="0" dirty="0"/>
              <a:t> work.</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11</a:t>
            </a:fld>
            <a:endParaRPr lang="en-US"/>
          </a:p>
        </p:txBody>
      </p:sp>
    </p:spTree>
    <p:extLst>
      <p:ext uri="{BB962C8B-B14F-4D97-AF65-F5344CB8AC3E}">
        <p14:creationId xmlns:p14="http://schemas.microsoft.com/office/powerpoint/2010/main" val="179079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inspiration</a:t>
            </a:r>
            <a:r>
              <a:rPr lang="en-US" baseline="0" dirty="0"/>
              <a:t> will come from an oracle model of </a:t>
            </a:r>
            <a:r>
              <a:rPr lang="en-US" baseline="0" dirty="0" err="1"/>
              <a:t>Asharov</a:t>
            </a:r>
            <a:r>
              <a:rPr lang="en-US" baseline="0" dirty="0"/>
              <a:t> and </a:t>
            </a:r>
            <a:r>
              <a:rPr lang="en-US" baseline="0" dirty="0" err="1"/>
              <a:t>Segev</a:t>
            </a:r>
            <a:r>
              <a:rPr lang="en-US" baseline="0" dirty="0"/>
              <a:t>, which was used for an entirely different goal.</a:t>
            </a:r>
          </a:p>
          <a:p>
            <a:endParaRPr lang="en-US" baseline="0" dirty="0"/>
          </a:p>
          <a:p>
            <a:r>
              <a:rPr lang="en-US" baseline="0" dirty="0"/>
              <a:t>They start from the random oracle O. **click** Then they augment it with an obfuscation oracle. **click** This will contain two parts, the first being a random permutation oracle sigma. Sigma is going to represent an obfuscator. So we will think of the input as the description of a program P, together with randomness. The output is just a bit-string, but we will think of it as an obfuscated program P’. Note that these queries are only allowed to be in the forward direction, so there’s no direct access to the inverse of sigma.</a:t>
            </a:r>
          </a:p>
          <a:p>
            <a:endParaRPr lang="en-US" baseline="0" dirty="0"/>
          </a:p>
          <a:p>
            <a:r>
              <a:rPr lang="en-US" baseline="0" dirty="0"/>
              <a:t>**click** To enable evaluation, we additionally provide an eval oracle. This takes as input a bit-string P’ representing an obfuscated program, and an input x. It inverts sigma to get the code of P. Then it evaluates P of x. </a:t>
            </a:r>
          </a:p>
          <a:p>
            <a:endParaRPr lang="en-US" baseline="0" dirty="0"/>
          </a:p>
          <a:p>
            <a:r>
              <a:rPr lang="en-US" baseline="0" dirty="0"/>
              <a:t>Importantly, in this setup, there is no reason we can’t treat P as being an oracle-aided program, containing instructions to query O. We will just need to let Eval make queries to O in order to run the program. **click** Likewise, it makes inverse queries to sigma in order to recover P. In this way, O now actually has program code.</a:t>
            </a:r>
          </a:p>
          <a:p>
            <a:endParaRPr lang="en-US" baseline="0" dirty="0"/>
          </a:p>
          <a:p>
            <a:r>
              <a:rPr lang="en-US" baseline="0" dirty="0"/>
              <a:t>**click** Now, </a:t>
            </a:r>
            <a:r>
              <a:rPr lang="en-US" baseline="0" dirty="0" err="1"/>
              <a:t>Asharov</a:t>
            </a:r>
            <a:r>
              <a:rPr lang="en-US" baseline="0" dirty="0"/>
              <a:t> and </a:t>
            </a:r>
            <a:r>
              <a:rPr lang="en-US" baseline="0" dirty="0" err="1"/>
              <a:t>Segev</a:t>
            </a:r>
            <a:r>
              <a:rPr lang="en-US" baseline="0" dirty="0"/>
              <a:t> introduce this model to argue about the limits of the power of obfuscation. Cryptographic applications of obfuscation additionally make use of one-way functions. Following usual black-box separation techniques, you might want to model the one-way function as a random oracle. But obfuscation is non-black box, making use of the actual code of the one-way </a:t>
            </a:r>
            <a:r>
              <a:rPr lang="en-US" baseline="0" dirty="0" err="1"/>
              <a:t>funciton</a:t>
            </a:r>
            <a:r>
              <a:rPr lang="en-US" baseline="0" dirty="0"/>
              <a:t>. But just like in the case of random oracle </a:t>
            </a:r>
            <a:r>
              <a:rPr lang="en-US" baseline="0" dirty="0" err="1"/>
              <a:t>uninstantiabilities</a:t>
            </a:r>
            <a:r>
              <a:rPr lang="en-US" baseline="0" dirty="0"/>
              <a:t>, the applications don’t care what the code is, as long as it can be inputted into a program obfuscator. So </a:t>
            </a:r>
            <a:r>
              <a:rPr lang="en-US" baseline="0" dirty="0" err="1"/>
              <a:t>Asharov</a:t>
            </a:r>
            <a:r>
              <a:rPr lang="en-US" baseline="0" dirty="0"/>
              <a:t> and </a:t>
            </a:r>
            <a:r>
              <a:rPr lang="en-US" baseline="0" dirty="0" err="1"/>
              <a:t>Segev</a:t>
            </a:r>
            <a:r>
              <a:rPr lang="en-US" baseline="0" dirty="0"/>
              <a:t> developed their model to capture many of the available techniques for applications of obfuscation, by giving an oracle model where O has code.</a:t>
            </a:r>
          </a:p>
          <a:p>
            <a:endParaRPr lang="en-US" baseline="0" dirty="0"/>
          </a:p>
          <a:p>
            <a:endParaRPr lang="en-US" baseline="0" dirty="0"/>
          </a:p>
          <a:p>
            <a:endParaRPr lang="en-US" baseline="0" dirty="0"/>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12</a:t>
            </a:fld>
            <a:endParaRPr lang="en-US"/>
          </a:p>
        </p:txBody>
      </p:sp>
    </p:spTree>
    <p:extLst>
      <p:ext uri="{BB962C8B-B14F-4D97-AF65-F5344CB8AC3E}">
        <p14:creationId xmlns:p14="http://schemas.microsoft.com/office/powerpoint/2010/main" val="1055471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here’s our starting idea:</a:t>
            </a:r>
          </a:p>
          <a:p>
            <a:endParaRPr lang="en-US" dirty="0"/>
          </a:p>
          <a:p>
            <a:r>
              <a:rPr lang="en-US" dirty="0"/>
              <a:t>Instead of proving security in the the plain ROM, prove security in the </a:t>
            </a:r>
            <a:r>
              <a:rPr lang="en-US" dirty="0" err="1"/>
              <a:t>Asharov-Segev</a:t>
            </a:r>
            <a:r>
              <a:rPr lang="en-US" dirty="0"/>
              <a:t> obfuscation</a:t>
            </a:r>
            <a:r>
              <a:rPr lang="en-US" baseline="0" dirty="0"/>
              <a:t> model. In such a model, </a:t>
            </a:r>
            <a:r>
              <a:rPr lang="en-US" baseline="0" dirty="0" err="1"/>
              <a:t>EwH</a:t>
            </a:r>
            <a:r>
              <a:rPr lang="en-US" baseline="0" dirty="0"/>
              <a:t> would be </a:t>
            </a:r>
            <a:r>
              <a:rPr lang="en-US" baseline="0" dirty="0" err="1"/>
              <a:t>uninstantiable</a:t>
            </a:r>
            <a:r>
              <a:rPr lang="en-US" baseline="0" dirty="0"/>
              <a:t>. Namely, we can take the </a:t>
            </a:r>
            <a:r>
              <a:rPr lang="en-US" baseline="0" dirty="0" err="1"/>
              <a:t>Brzuska</a:t>
            </a:r>
            <a:r>
              <a:rPr lang="en-US" baseline="0" dirty="0"/>
              <a:t> et al. impossibility, and use the obfuscation oracle instead of a standard-model obfuscation scheme. Since the random oracle now has code, the impossibility applies. By capturing the </a:t>
            </a:r>
            <a:r>
              <a:rPr lang="en-US" baseline="0" dirty="0" err="1"/>
              <a:t>iO</a:t>
            </a:r>
            <a:r>
              <a:rPr lang="en-US" baseline="0" dirty="0"/>
              <a:t>-based impossibility, any proof in this model is a stronger result, and would give us more confidence in security.</a:t>
            </a:r>
          </a:p>
        </p:txBody>
      </p:sp>
      <p:sp>
        <p:nvSpPr>
          <p:cNvPr id="4" name="Slide Number Placeholder 3"/>
          <p:cNvSpPr>
            <a:spLocks noGrp="1"/>
          </p:cNvSpPr>
          <p:nvPr>
            <p:ph type="sldNum" sz="quarter" idx="10"/>
          </p:nvPr>
        </p:nvSpPr>
        <p:spPr/>
        <p:txBody>
          <a:bodyPr/>
          <a:lstStyle/>
          <a:p>
            <a:fld id="{1C4264AB-D423-2D4B-8718-E1ACC8E03D77}" type="slidenum">
              <a:rPr lang="en-US" smtClean="0"/>
              <a:t>13</a:t>
            </a:fld>
            <a:endParaRPr lang="en-US"/>
          </a:p>
        </p:txBody>
      </p:sp>
    </p:spTree>
    <p:extLst>
      <p:ext uri="{BB962C8B-B14F-4D97-AF65-F5344CB8AC3E}">
        <p14:creationId xmlns:p14="http://schemas.microsoft.com/office/powerpoint/2010/main" val="802942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However, this idea is not really sufficient. For example, there are a number of design choices in the model, that may effect what can be proven. </a:t>
            </a:r>
            <a:r>
              <a:rPr lang="en-US" baseline="0" dirty="0" err="1"/>
              <a:t>Asharov</a:t>
            </a:r>
            <a:r>
              <a:rPr lang="en-US" baseline="0" dirty="0"/>
              <a:t> and </a:t>
            </a:r>
            <a:r>
              <a:rPr lang="en-US" baseline="0" dirty="0" err="1"/>
              <a:t>Segev</a:t>
            </a:r>
            <a:r>
              <a:rPr lang="en-US" baseline="0" dirty="0"/>
              <a:t> imagined their model only applies to circuit obfuscation. **click** But maybe it should be Turing machines instead? **click** For another example, their model doesn’t allow for obfuscating programs that also make obfuscation queries. There are a handful of results using obfuscation recursively, so maybe we should handle this as well. </a:t>
            </a:r>
          </a:p>
          <a:p>
            <a:endParaRPr lang="en-US" baseline="0" dirty="0"/>
          </a:p>
          <a:p>
            <a:r>
              <a:rPr lang="en-US" baseline="0" dirty="0"/>
              <a:t>**click** Moving beyond obfuscation, </a:t>
            </a:r>
            <a:r>
              <a:rPr lang="en-US" baseline="0" dirty="0" err="1"/>
              <a:t>Asharov</a:t>
            </a:r>
            <a:r>
              <a:rPr lang="en-US" baseline="0" dirty="0"/>
              <a:t> and </a:t>
            </a:r>
            <a:r>
              <a:rPr lang="en-US" baseline="0" dirty="0" err="1"/>
              <a:t>Segev</a:t>
            </a:r>
            <a:r>
              <a:rPr lang="en-US" baseline="0" dirty="0"/>
              <a:t> point out that many </a:t>
            </a:r>
            <a:r>
              <a:rPr lang="en-US" baseline="0" dirty="0" err="1"/>
              <a:t>obufscation</a:t>
            </a:r>
            <a:r>
              <a:rPr lang="en-US" baseline="0" dirty="0"/>
              <a:t> techniques involves NIZKs, and are not handled by their model. We could potentially handle this by also constructing an oracle for NIZKs. Like in the case of obfuscation, maybe it makes sense to allow the NIZK to operate on languages that involve statements out NIZKs.</a:t>
            </a:r>
          </a:p>
          <a:p>
            <a:endParaRPr lang="en-US" baseline="0" dirty="0"/>
          </a:p>
          <a:p>
            <a:r>
              <a:rPr lang="en-US" baseline="0" dirty="0"/>
              <a:t>**click** But, looking at other </a:t>
            </a:r>
            <a:r>
              <a:rPr lang="en-US" baseline="0" dirty="0" err="1"/>
              <a:t>uninstantiabilities</a:t>
            </a:r>
            <a:r>
              <a:rPr lang="en-US" baseline="0" dirty="0"/>
              <a:t> like the original one of Canetti et al, we see that they use different tools, namely </a:t>
            </a:r>
            <a:r>
              <a:rPr lang="en-US" baseline="0" dirty="0" err="1"/>
              <a:t>Micali’s</a:t>
            </a:r>
            <a:r>
              <a:rPr lang="en-US" baseline="0" dirty="0"/>
              <a:t> computationally sound proofs, which can be abstracted as SNARGs. Once again, we can ask that the SNARG can be recursively </a:t>
            </a:r>
            <a:r>
              <a:rPr lang="en-US" baseline="0" dirty="0" err="1"/>
              <a:t>composable</a:t>
            </a:r>
            <a:r>
              <a:rPr lang="en-US" baseline="0" dirty="0"/>
              <a:t>, which is something that is actually desired in many settings.</a:t>
            </a:r>
          </a:p>
          <a:p>
            <a:endParaRPr lang="en-US" baseline="0" dirty="0"/>
          </a:p>
          <a:p>
            <a:r>
              <a:rPr lang="en-US" baseline="0" dirty="0"/>
              <a:t>**click** Maybe we also want to include other non-black box techniques, where we want to allow them to run on a random oracle by giving it code. For example, maybe we want to be able to </a:t>
            </a:r>
            <a:r>
              <a:rPr lang="en-US" baseline="0" dirty="0" err="1"/>
              <a:t>homomorphically</a:t>
            </a:r>
            <a:r>
              <a:rPr lang="en-US" baseline="0" dirty="0"/>
              <a:t> apply a random oracle to an encrypted message.</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14</a:t>
            </a:fld>
            <a:endParaRPr lang="en-US"/>
          </a:p>
        </p:txBody>
      </p:sp>
    </p:spTree>
    <p:extLst>
      <p:ext uri="{BB962C8B-B14F-4D97-AF65-F5344CB8AC3E}">
        <p14:creationId xmlns:p14="http://schemas.microsoft.com/office/powerpoint/2010/main" val="1768300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Wanting to including FHE isn’t crazy. In this work, we weaken the assumptions under which </a:t>
            </a:r>
            <a:r>
              <a:rPr lang="en-US" dirty="0" err="1"/>
              <a:t>EwH</a:t>
            </a:r>
            <a:r>
              <a:rPr lang="en-US" dirty="0"/>
              <a:t> is </a:t>
            </a:r>
            <a:r>
              <a:rPr lang="en-US" dirty="0" err="1"/>
              <a:t>uninstantiable</a:t>
            </a:r>
            <a:r>
              <a:rPr lang="en-US" dirty="0"/>
              <a:t> to FHE plus something called lockable</a:t>
            </a:r>
            <a:r>
              <a:rPr lang="en-US" baseline="0" dirty="0"/>
              <a:t> obfuscation. Both of these follow from circularly secure LWE.</a:t>
            </a:r>
            <a:endParaRPr lang="en-US" dirty="0"/>
          </a:p>
          <a:p>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15</a:t>
            </a:fld>
            <a:endParaRPr lang="en-US"/>
          </a:p>
        </p:txBody>
      </p:sp>
    </p:spTree>
    <p:extLst>
      <p:ext uri="{BB962C8B-B14F-4D97-AF65-F5344CB8AC3E}">
        <p14:creationId xmlns:p14="http://schemas.microsoft.com/office/powerpoint/2010/main" val="911661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 to our picture. There are numerous other non-black-box techniques we</a:t>
            </a:r>
            <a:r>
              <a:rPr lang="en-US" baseline="0" dirty="0"/>
              <a:t> could consider. </a:t>
            </a:r>
          </a:p>
          <a:p>
            <a:endParaRPr lang="en-US" baseline="0" dirty="0"/>
          </a:p>
          <a:p>
            <a:r>
              <a:rPr lang="en-US" baseline="0" dirty="0"/>
              <a:t>**click** Maybe there could be an impossibility based on MPC, so we should maybe have an oracle for that. **click** Or maybe we need an oracle for garbled circuits, too. **click** Or what about function secret sharing, which potentially can be run on cryptographic objects?</a:t>
            </a:r>
          </a:p>
          <a:p>
            <a:endParaRPr lang="en-US" baseline="0" dirty="0"/>
          </a:p>
          <a:p>
            <a:r>
              <a:rPr lang="en-US" baseline="0" dirty="0"/>
              <a:t>**click** Worse, maybe there are yet-to-be-discovered non-black box objects that could give rise to </a:t>
            </a:r>
            <a:r>
              <a:rPr lang="en-US" baseline="0" dirty="0" err="1"/>
              <a:t>uninstantiability</a:t>
            </a:r>
            <a:r>
              <a:rPr lang="en-US" baseline="0" dirty="0"/>
              <a:t> results. Ideally we would include those as well, but that’s hard since we don’t know what they are yet.</a:t>
            </a:r>
          </a:p>
          <a:p>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16</a:t>
            </a:fld>
            <a:endParaRPr lang="en-US"/>
          </a:p>
        </p:txBody>
      </p:sp>
    </p:spTree>
    <p:extLst>
      <p:ext uri="{BB962C8B-B14F-4D97-AF65-F5344CB8AC3E}">
        <p14:creationId xmlns:p14="http://schemas.microsoft.com/office/powerpoint/2010/main" val="677824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to make matters worse, you need all these objects</a:t>
            </a:r>
            <a:r>
              <a:rPr lang="en-US" baseline="0" dirty="0"/>
              <a:t> to be self-referential, and also potentially make queries to the other objects as well, to really capture all the available techniques.</a:t>
            </a:r>
          </a:p>
          <a:p>
            <a:endParaRPr lang="en-US" baseline="0" dirty="0"/>
          </a:p>
          <a:p>
            <a:r>
              <a:rPr lang="en-US" baseline="0" dirty="0"/>
              <a:t>**click** Good luck defining an explicit model capturing all of these techniques</a:t>
            </a:r>
          </a:p>
          <a:p>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17</a:t>
            </a:fld>
            <a:endParaRPr lang="en-US"/>
          </a:p>
        </p:txBody>
      </p:sp>
    </p:spTree>
    <p:extLst>
      <p:ext uri="{BB962C8B-B14F-4D97-AF65-F5344CB8AC3E}">
        <p14:creationId xmlns:p14="http://schemas.microsoft.com/office/powerpoint/2010/main" val="297252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our solution, which we call the augmented random oracle model.</a:t>
            </a:r>
            <a:r>
              <a:rPr lang="en-US" baseline="0" dirty="0"/>
              <a:t> Let me take a moment to explain this picture.</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18</a:t>
            </a:fld>
            <a:endParaRPr lang="en-US"/>
          </a:p>
        </p:txBody>
      </p:sp>
    </p:spTree>
    <p:extLst>
      <p:ext uri="{BB962C8B-B14F-4D97-AF65-F5344CB8AC3E}">
        <p14:creationId xmlns:p14="http://schemas.microsoft.com/office/powerpoint/2010/main" val="486457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Everything in the circle here is the same as the plain ROM. On the bottom left, we have the transform. In our example, this will be the encrypt-with hash transform. The input to the transform is some building block, in our example it will be a public key encryption scheme. The transform therefore gets to query the building block, denoted by the black arrows. The transform also gets to make use of a random oracle O.</a:t>
            </a:r>
          </a:p>
          <a:p>
            <a:endParaRPr lang="en-US" baseline="0" dirty="0"/>
          </a:p>
          <a:p>
            <a:r>
              <a:rPr lang="en-US" baseline="0" dirty="0"/>
              <a:t>The adversary then gets to interact with the security experiment for the transformed scheme. It also gets to make queries to the random oracle O. This is the model in which </a:t>
            </a:r>
            <a:r>
              <a:rPr lang="en-US" baseline="0" dirty="0" err="1"/>
              <a:t>Bellare</a:t>
            </a:r>
            <a:r>
              <a:rPr lang="en-US" baseline="0" dirty="0"/>
              <a:t> et al prove that encrypt-with-hash is secure</a:t>
            </a:r>
          </a:p>
        </p:txBody>
      </p:sp>
      <p:sp>
        <p:nvSpPr>
          <p:cNvPr id="4" name="Slide Number Placeholder 3"/>
          <p:cNvSpPr>
            <a:spLocks noGrp="1"/>
          </p:cNvSpPr>
          <p:nvPr>
            <p:ph type="sldNum" sz="quarter" idx="10"/>
          </p:nvPr>
        </p:nvSpPr>
        <p:spPr/>
        <p:txBody>
          <a:bodyPr/>
          <a:lstStyle/>
          <a:p>
            <a:fld id="{1C4264AB-D423-2D4B-8718-E1ACC8E03D77}" type="slidenum">
              <a:rPr lang="en-US" smtClean="0"/>
              <a:t>19</a:t>
            </a:fld>
            <a:endParaRPr lang="en-US"/>
          </a:p>
        </p:txBody>
      </p:sp>
    </p:spTree>
    <p:extLst>
      <p:ext uri="{BB962C8B-B14F-4D97-AF65-F5344CB8AC3E}">
        <p14:creationId xmlns:p14="http://schemas.microsoft.com/office/powerpoint/2010/main" val="7000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a:t>
            </a:r>
            <a:r>
              <a:rPr lang="en-US" baseline="0" dirty="0"/>
              <a:t> we have some cryptosystem that makes use of a hash function H.</a:t>
            </a:r>
          </a:p>
          <a:p>
            <a:endParaRPr lang="en-US" baseline="0" dirty="0"/>
          </a:p>
          <a:p>
            <a:r>
              <a:rPr lang="en-US" baseline="0" dirty="0"/>
              <a:t>Unfortunately, no matter how hard we try, we cannot prove security based on typical properties of H such as collision resistance. Maybe there is even a meta-reduction or some other impossibility demonstrating that such a proof is impossible. Nevertheless the scheme seems to resist attacks. So what do we do?</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2</a:t>
            </a:fld>
            <a:endParaRPr lang="en-US"/>
          </a:p>
        </p:txBody>
      </p:sp>
    </p:spTree>
    <p:extLst>
      <p:ext uri="{BB962C8B-B14F-4D97-AF65-F5344CB8AC3E}">
        <p14:creationId xmlns:p14="http://schemas.microsoft.com/office/powerpoint/2010/main" val="253949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Now, where things differ from the plain ROM is in the upper-right, where we have another oracle M. This oracle will represent the non-black box tools, in our case obfuscation. We want to treat O has having code that can be inputted into M. We accomplish this by allowing M to query O, like in the </a:t>
            </a:r>
            <a:r>
              <a:rPr lang="en-US" baseline="0" dirty="0" err="1"/>
              <a:t>Asharov-Segev</a:t>
            </a:r>
            <a:r>
              <a:rPr lang="en-US" baseline="0" dirty="0"/>
              <a:t> model. Now O has code, namely the instruction to query O, which M can evaluate just by making the query. We also allow the building block to query M; in our case this corresponds to the building block generating an obfuscated program. Finally we allow the adversary also to query M, in our case corresponding to the adversary running the obfuscated code.</a:t>
            </a:r>
          </a:p>
          <a:p>
            <a:endParaRPr lang="en-US" baseline="0" dirty="0"/>
          </a:p>
          <a:p>
            <a:r>
              <a:rPr lang="en-US" baseline="0" dirty="0"/>
              <a:t>The security of the transform now quantifies over all possible building blocks meeting the prescribed security notion. This is part is the same as in the plain ROM, where, for example, we would want that for all IND-CPA secure PKE, the transform is secure.</a:t>
            </a:r>
          </a:p>
          <a:p>
            <a:endParaRPr lang="en-US" baseline="0" dirty="0"/>
          </a:p>
          <a:p>
            <a:r>
              <a:rPr lang="en-US" baseline="0" dirty="0"/>
              <a:t>Where things differ is that we *also* quantify over all possible M. So the transform is secure in the AROM if security holds for any building block meeting the desired security notion, and also for any M. If an </a:t>
            </a:r>
            <a:r>
              <a:rPr lang="en-US" baseline="0" dirty="0" err="1"/>
              <a:t>uninstantiability</a:t>
            </a:r>
            <a:r>
              <a:rPr lang="en-US" baseline="0" dirty="0"/>
              <a:t> uses obfuscation, NIZKs, MPC and other tools, there will exist an M capturing this </a:t>
            </a:r>
            <a:r>
              <a:rPr lang="en-US" baseline="0" dirty="0" err="1"/>
              <a:t>uninstantiability</a:t>
            </a:r>
            <a:r>
              <a:rPr lang="en-US" baseline="0" dirty="0"/>
              <a:t>, rendering the transform insecure in the AROM. Thus, security for all M implies some resiliency to these </a:t>
            </a:r>
            <a:r>
              <a:rPr lang="en-US" baseline="0" dirty="0" err="1"/>
              <a:t>uninstantiability</a:t>
            </a:r>
            <a:r>
              <a:rPr lang="en-US" baseline="0" dirty="0"/>
              <a:t> results.</a:t>
            </a:r>
          </a:p>
          <a:p>
            <a:endParaRPr lang="en-US" baseline="0" dirty="0"/>
          </a:p>
          <a:p>
            <a:r>
              <a:rPr lang="en-US" baseline="0" dirty="0"/>
              <a:t>Note that we *do not* allow the transform to query M. This is for at least two reasons. One, if the transform requires some structure, we would prefer to model it as an explicit assumed building block. The oracle M is for tools not needed by the transform, but whose existence could make the transform insecure. Second, if we allowed the transform to query M, the transform would require some structure of M. But then we couldn’t meaningfully quantify over all possible structures of M, without breaking the functionality of the transform.</a:t>
            </a:r>
          </a:p>
          <a:p>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20</a:t>
            </a:fld>
            <a:endParaRPr lang="en-US"/>
          </a:p>
        </p:txBody>
      </p:sp>
    </p:spTree>
    <p:extLst>
      <p:ext uri="{BB962C8B-B14F-4D97-AF65-F5344CB8AC3E}">
        <p14:creationId xmlns:p14="http://schemas.microsoft.com/office/powerpoint/2010/main" val="1435706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a model, there are still</a:t>
            </a:r>
            <a:r>
              <a:rPr lang="en-US" baseline="0" dirty="0"/>
              <a:t> some lingering questions.</a:t>
            </a:r>
          </a:p>
          <a:p>
            <a:endParaRPr lang="en-US" baseline="0" dirty="0"/>
          </a:p>
          <a:p>
            <a:r>
              <a:rPr lang="en-US" baseline="0" dirty="0"/>
              <a:t>First, how do we prove security in the AROM, now that we somehow have to reason about any possible M? It’s not hard to see that we can still do standard-model reductions, and so all existing standard-model proofs will carry over the the AROM. But can we do anything else beyond reductions?</a:t>
            </a:r>
          </a:p>
          <a:p>
            <a:endParaRPr lang="en-US" baseline="0" dirty="0"/>
          </a:p>
          <a:p>
            <a:r>
              <a:rPr lang="en-US" baseline="0" dirty="0"/>
              <a:t>**click** Second, can the AROM prove anything beyond the standard model? If not, then what was the point of moving beyond the standard model? In order to justify security beyond the standard model, it seems we need proof techniques beyond reductions.</a:t>
            </a:r>
          </a:p>
          <a:p>
            <a:endParaRPr lang="en-US" baseline="0" dirty="0"/>
          </a:p>
          <a:p>
            <a:r>
              <a:rPr lang="en-US" baseline="0" dirty="0"/>
              <a:t>**click** Concretely, there numerous challenges to employing standard ROM techniques to the AROM (and we would expect challenges, since we know the ROM techniques sometimes result in </a:t>
            </a:r>
            <a:r>
              <a:rPr lang="en-US" baseline="0" dirty="0" err="1"/>
              <a:t>uninstantiable</a:t>
            </a:r>
            <a:r>
              <a:rPr lang="en-US" baseline="0" dirty="0"/>
              <a:t> schemes that our model is trying to prevent). Consider for example observability, where the reduction sees which queries the adversary makes to the random oracle. The problem in the AROM is that the adversary learns about the random oracle also through M. Importantly, the adversary will typically not be privy to the queries M makes to O, which may allow the adversary to somehow hide its queries to O through making queries to M.</a:t>
            </a:r>
          </a:p>
          <a:p>
            <a:endParaRPr lang="en-US" baseline="0" dirty="0"/>
          </a:p>
          <a:p>
            <a:r>
              <a:rPr lang="en-US" baseline="0" dirty="0"/>
              <a:t>Also consider programmability, where the adversary embeds some challenge into an output of O seen by the adversary. The problem in the AROM is that such programming may be detectable since it could make the random oracle inconsistent with M. We could *also* try to re-program M, but remember that M is arbitrary, and may contain secrets we as the efficient reduction cannot learn. As such, how do we guarantee that we can re-program M in a way that looks indistinguishable to the adversary?</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21</a:t>
            </a:fld>
            <a:endParaRPr lang="en-US"/>
          </a:p>
        </p:txBody>
      </p:sp>
    </p:spTree>
    <p:extLst>
      <p:ext uri="{BB962C8B-B14F-4D97-AF65-F5344CB8AC3E}">
        <p14:creationId xmlns:p14="http://schemas.microsoft.com/office/powerpoint/2010/main" val="18945362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give several initial results along these lines.</a:t>
            </a:r>
          </a:p>
          <a:p>
            <a:endParaRPr lang="en-US" dirty="0"/>
          </a:p>
          <a:p>
            <a:r>
              <a:rPr lang="en-US" dirty="0"/>
              <a:t>For</a:t>
            </a:r>
            <a:r>
              <a:rPr lang="en-US" baseline="0" dirty="0"/>
              <a:t> </a:t>
            </a:r>
            <a:r>
              <a:rPr lang="en-US" baseline="0" dirty="0" err="1"/>
              <a:t>EwH</a:t>
            </a:r>
            <a:r>
              <a:rPr lang="en-US" baseline="0" dirty="0"/>
              <a:t>, we prove that </a:t>
            </a:r>
            <a:r>
              <a:rPr lang="en-US" baseline="0" dirty="0" err="1"/>
              <a:t>EwH</a:t>
            </a:r>
            <a:r>
              <a:rPr lang="en-US" baseline="0" dirty="0"/>
              <a:t> is secure in the AROM, assuming we upgrade the underlying public key encryption scheme to being lossy. </a:t>
            </a:r>
            <a:r>
              <a:rPr lang="en-US" baseline="0" dirty="0" err="1"/>
              <a:t>Lossiness</a:t>
            </a:r>
            <a:r>
              <a:rPr lang="en-US" baseline="0" dirty="0"/>
              <a:t> means that there is a mode of the public key where encrypting under this mode statistically hides the message. Lossy public keys and regular public keys are computationally indistinguishable. </a:t>
            </a:r>
            <a:r>
              <a:rPr lang="en-US" baseline="0" dirty="0" err="1"/>
              <a:t>Lossiness</a:t>
            </a:r>
            <a:r>
              <a:rPr lang="en-US" baseline="0" dirty="0"/>
              <a:t> follows from many standard techniques, often with little overhead relative to standard schemes. Note that following some results of </a:t>
            </a:r>
            <a:r>
              <a:rPr lang="en-US" baseline="0" dirty="0" err="1"/>
              <a:t>Wichs</a:t>
            </a:r>
            <a:r>
              <a:rPr lang="en-US" baseline="0" dirty="0"/>
              <a:t>, the notion of security we prove for </a:t>
            </a:r>
            <a:r>
              <a:rPr lang="en-US" baseline="0" dirty="0" err="1"/>
              <a:t>EwH</a:t>
            </a:r>
            <a:r>
              <a:rPr lang="en-US" baseline="0" dirty="0"/>
              <a:t> is unlikely to be provable in the standard model relative to standard assumptions.</a:t>
            </a:r>
          </a:p>
          <a:p>
            <a:endParaRPr lang="en-US" baseline="0" dirty="0"/>
          </a:p>
          <a:p>
            <a:r>
              <a:rPr lang="en-US" baseline="0" dirty="0"/>
              <a:t>**click** Next, we consider Fiat-Shamir, which was shown by Goldwasser-</a:t>
            </a:r>
            <a:r>
              <a:rPr lang="en-US" baseline="0" dirty="0" err="1"/>
              <a:t>Kalai</a:t>
            </a:r>
            <a:r>
              <a:rPr lang="en-US" baseline="0" dirty="0"/>
              <a:t> to be </a:t>
            </a:r>
            <a:r>
              <a:rPr lang="en-US" baseline="0" dirty="0" err="1"/>
              <a:t>uninstantiable</a:t>
            </a:r>
            <a:r>
              <a:rPr lang="en-US" baseline="0" dirty="0"/>
              <a:t> for general proof systems. However, it was observed by </a:t>
            </a:r>
            <a:r>
              <a:rPr lang="en-US" baseline="0" dirty="0" err="1"/>
              <a:t>Bitasnky</a:t>
            </a:r>
            <a:r>
              <a:rPr lang="en-US" baseline="0" dirty="0"/>
              <a:t> et al. that the </a:t>
            </a:r>
            <a:r>
              <a:rPr lang="en-US" baseline="0" dirty="0" err="1"/>
              <a:t>uninstantiability</a:t>
            </a:r>
            <a:r>
              <a:rPr lang="en-US" baseline="0" dirty="0"/>
              <a:t> only applies to computationally-sound proof systems, leaving the possibility that Fiat-Shamir is sound for statistically sound proofs. </a:t>
            </a:r>
            <a:r>
              <a:rPr lang="en-US" baseline="0" dirty="0" err="1"/>
              <a:t>Bitansky</a:t>
            </a:r>
            <a:r>
              <a:rPr lang="en-US" baseline="0" dirty="0"/>
              <a:t> et al. show that even in the </a:t>
            </a:r>
            <a:r>
              <a:rPr lang="en-US" baseline="0" dirty="0" err="1"/>
              <a:t>statsitcal</a:t>
            </a:r>
            <a:r>
              <a:rPr lang="en-US" baseline="0" dirty="0"/>
              <a:t> soundness case, it is unlikely that Fiat-Shamir can be proved in the standard model. We complement this by showing that Fiat-Shamir is secure for statistically sound proofs in the AROM. </a:t>
            </a:r>
          </a:p>
          <a:p>
            <a:endParaRPr lang="en-US" baseline="0" dirty="0"/>
          </a:p>
          <a:p>
            <a:r>
              <a:rPr lang="en-US" baseline="0" dirty="0"/>
              <a:t>**click** Finally, we turn to CCA-secure encryption. It turns out that Fujisaki-Okamoto cannot be proved in the AROM, even if the underlying encryption scheme is </a:t>
            </a:r>
            <a:r>
              <a:rPr lang="en-US" baseline="0" dirty="0" err="1"/>
              <a:t>strengthend</a:t>
            </a:r>
            <a:r>
              <a:rPr lang="en-US" baseline="0" dirty="0"/>
              <a:t> to be </a:t>
            </a:r>
            <a:r>
              <a:rPr lang="en-US" baseline="0" dirty="0" err="1"/>
              <a:t>lossy</a:t>
            </a:r>
            <a:r>
              <a:rPr lang="en-US" baseline="0" dirty="0"/>
              <a:t>. We give a different, less efficient construction of CCA-secure encryption from </a:t>
            </a:r>
            <a:r>
              <a:rPr lang="en-US" baseline="0" dirty="0" err="1"/>
              <a:t>Lossy</a:t>
            </a:r>
            <a:r>
              <a:rPr lang="en-US" baseline="0" dirty="0"/>
              <a:t> PKE in the AROM. We note that </a:t>
            </a:r>
            <a:r>
              <a:rPr lang="en-US" baseline="0" dirty="0" err="1"/>
              <a:t>lossy</a:t>
            </a:r>
            <a:r>
              <a:rPr lang="en-US" baseline="0" dirty="0"/>
              <a:t> encryption is not known to imply CCA-secure encryption in the standard model, meaning the idealized model might be necessary.</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22</a:t>
            </a:fld>
            <a:endParaRPr lang="en-US"/>
          </a:p>
        </p:txBody>
      </p:sp>
    </p:spTree>
    <p:extLst>
      <p:ext uri="{BB962C8B-B14F-4D97-AF65-F5344CB8AC3E}">
        <p14:creationId xmlns:p14="http://schemas.microsoft.com/office/powerpoint/2010/main" val="2048673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central theme in all of these positive results is that we leverage statistical properties of the base cryptosystem (either statistical security in the </a:t>
            </a:r>
            <a:r>
              <a:rPr lang="en-US" dirty="0" err="1"/>
              <a:t>lossy</a:t>
            </a:r>
            <a:r>
              <a:rPr lang="en-US" dirty="0"/>
              <a:t> mode for PKE, or the statistical soundness of the proof system) in order to brute</a:t>
            </a:r>
            <a:r>
              <a:rPr lang="en-US" baseline="0" dirty="0"/>
              <a:t>-force the oracles O,M. This allows us to recover certain observability and programmability techniques often used in the plain ROM. </a:t>
            </a:r>
          </a:p>
          <a:p>
            <a:endParaRPr lang="en-US" baseline="0" dirty="0"/>
          </a:p>
          <a:p>
            <a:r>
              <a:rPr lang="en-US" baseline="0" dirty="0"/>
              <a:t>In slightly more detail, take </a:t>
            </a:r>
            <a:r>
              <a:rPr lang="en-US" baseline="0" dirty="0" err="1"/>
              <a:t>EwH</a:t>
            </a:r>
            <a:r>
              <a:rPr lang="en-US" baseline="0" dirty="0"/>
              <a:t> from lossy encryption, for example. We first switch the encryption scheme into the lossy mode, which the adversary cannot detect by lossy security. This step is just a plain reduction, which works in the AROM just as it does in the standard model. At this point, we have *statistical* security, namely security against unbounded attackers. Such an attacker can query the random oracle *and* the oracle M on all inputs, building a massive truth table for the oracles. This allows it to, for example, figure out which queries M makes to O. It can even program the random oracle as seen by the adversary, as long as it also re-programs M accordingly; again, here the proof uses its unlimited power to learn all of M’s secrets, and then re-sample it from an appropriate conditional distribution.</a:t>
            </a:r>
          </a:p>
          <a:p>
            <a:endParaRPr lang="en-US" baseline="0" dirty="0"/>
          </a:p>
          <a:p>
            <a:endParaRPr lang="en-US" baseline="0" dirty="0"/>
          </a:p>
          <a:p>
            <a:r>
              <a:rPr lang="en-US" baseline="0" dirty="0"/>
              <a:t>Please see the paper for details.</a:t>
            </a:r>
          </a:p>
        </p:txBody>
      </p:sp>
      <p:sp>
        <p:nvSpPr>
          <p:cNvPr id="4" name="Slide Number Placeholder 3"/>
          <p:cNvSpPr>
            <a:spLocks noGrp="1"/>
          </p:cNvSpPr>
          <p:nvPr>
            <p:ph type="sldNum" sz="quarter" idx="10"/>
          </p:nvPr>
        </p:nvSpPr>
        <p:spPr/>
        <p:txBody>
          <a:bodyPr/>
          <a:lstStyle/>
          <a:p>
            <a:fld id="{1C4264AB-D423-2D4B-8718-E1ACC8E03D77}" type="slidenum">
              <a:rPr lang="en-US" smtClean="0"/>
              <a:t>23</a:t>
            </a:fld>
            <a:endParaRPr lang="en-US"/>
          </a:p>
        </p:txBody>
      </p:sp>
    </p:spTree>
    <p:extLst>
      <p:ext uri="{BB962C8B-B14F-4D97-AF65-F5344CB8AC3E}">
        <p14:creationId xmlns:p14="http://schemas.microsoft.com/office/powerpoint/2010/main" val="298639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concluding, I just wanted to briefly mention that this work is of course far from the first to consider ways to mitigate the issues with ROM </a:t>
            </a:r>
            <a:r>
              <a:rPr lang="en-US" dirty="0" err="1"/>
              <a:t>uninstantiabilities</a:t>
            </a:r>
            <a:r>
              <a:rPr lang="en-US" dirty="0"/>
              <a:t>. There are other refinements to the ROM, such as the non-programmable ROM and non-observable ROM, which seek to block some of the typical ROM proof strategies, in the hopes that the model more closely reflects reality. But notice that both of these models are still </a:t>
            </a:r>
            <a:r>
              <a:rPr lang="en-US" dirty="0" err="1"/>
              <a:t>uninstantiable</a:t>
            </a:r>
            <a:r>
              <a:rPr lang="en-US" dirty="0"/>
              <a:t>, since Encrypt-with-hash can be proven in both models.</a:t>
            </a:r>
          </a:p>
          <a:p>
            <a:endParaRPr lang="en-US" dirty="0"/>
          </a:p>
          <a:p>
            <a:r>
              <a:rPr lang="en-US" dirty="0"/>
              <a:t>Another example is the universal computational extractor of </a:t>
            </a:r>
            <a:r>
              <a:rPr lang="en-US" dirty="0" err="1"/>
              <a:t>Bellare</a:t>
            </a:r>
            <a:r>
              <a:rPr lang="en-US" dirty="0"/>
              <a:t> et al. This is a family of standard-model definitions of a hash function that aims to capture a wide range of ROM properties. Unfortunately, the original version of UCE turned out to be </a:t>
            </a:r>
            <a:r>
              <a:rPr lang="en-US" dirty="0" err="1"/>
              <a:t>uninstantiable</a:t>
            </a:r>
            <a:r>
              <a:rPr lang="en-US" dirty="0"/>
              <a:t>, since, for example, encrypt-with-hash can be proven assuming it. </a:t>
            </a:r>
          </a:p>
          <a:p>
            <a:endParaRPr lang="en-US" dirty="0"/>
          </a:p>
          <a:p>
            <a:r>
              <a:rPr lang="en-US" dirty="0"/>
              <a:t>There’s also Canetti’s program to instantiate certain ROM properties from well-established tools, as well as a number of works that just try to eliminate the ROM from security proofs altogether. The problem with these approaches is that they result in much less efficient schemes.</a:t>
            </a:r>
          </a:p>
          <a:p>
            <a:endParaRPr lang="en-US" dirty="0"/>
          </a:p>
          <a:p>
            <a:r>
              <a:rPr lang="en-US" dirty="0"/>
              <a:t>**click** The advantage of our work is that the AROM is the only model specifically designed based on the structure of </a:t>
            </a:r>
            <a:r>
              <a:rPr lang="en-US" dirty="0" err="1"/>
              <a:t>uninstantiability</a:t>
            </a:r>
            <a:r>
              <a:rPr lang="en-US" dirty="0"/>
              <a:t> results by explicitly capturing all known techniques for such </a:t>
            </a:r>
            <a:r>
              <a:rPr lang="en-US" dirty="0" err="1"/>
              <a:t>uninstantiabilities</a:t>
            </a:r>
            <a:r>
              <a:rPr lang="en-US" dirty="0"/>
              <a:t>. This allows us to give some of the best arguments yet that practical cryptosystems avoid known </a:t>
            </a:r>
            <a:r>
              <a:rPr lang="en-US" dirty="0" err="1"/>
              <a:t>uninstantiability</a:t>
            </a:r>
            <a:r>
              <a:rPr lang="en-US" dirty="0"/>
              <a:t> techniques.</a:t>
            </a:r>
          </a:p>
        </p:txBody>
      </p:sp>
      <p:sp>
        <p:nvSpPr>
          <p:cNvPr id="4" name="Slide Number Placeholder 3"/>
          <p:cNvSpPr>
            <a:spLocks noGrp="1"/>
          </p:cNvSpPr>
          <p:nvPr>
            <p:ph type="sldNum" sz="quarter" idx="5"/>
          </p:nvPr>
        </p:nvSpPr>
        <p:spPr/>
        <p:txBody>
          <a:bodyPr/>
          <a:lstStyle/>
          <a:p>
            <a:fld id="{1C4264AB-D423-2D4B-8718-E1ACC8E03D77}" type="slidenum">
              <a:rPr lang="en-US" smtClean="0"/>
              <a:t>24</a:t>
            </a:fld>
            <a:endParaRPr lang="en-US"/>
          </a:p>
        </p:txBody>
      </p:sp>
    </p:spTree>
    <p:extLst>
      <p:ext uri="{BB962C8B-B14F-4D97-AF65-F5344CB8AC3E}">
        <p14:creationId xmlns:p14="http://schemas.microsoft.com/office/powerpoint/2010/main" val="1241876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proposal</a:t>
            </a:r>
            <a:r>
              <a:rPr lang="en-US" baseline="0" dirty="0"/>
              <a:t>, by </a:t>
            </a:r>
            <a:r>
              <a:rPr lang="en-US" baseline="0" dirty="0" err="1"/>
              <a:t>Bellare</a:t>
            </a:r>
            <a:r>
              <a:rPr lang="en-US" baseline="0" dirty="0"/>
              <a:t> and </a:t>
            </a:r>
            <a:r>
              <a:rPr lang="en-US" baseline="0" dirty="0" err="1"/>
              <a:t>Rogaway</a:t>
            </a:r>
            <a:r>
              <a:rPr lang="en-US" baseline="0" dirty="0"/>
              <a:t>, is the famous random oracle model, or ROM. Here, they observe that most of the time, the cryptosystem only interacts with the hash function as a black box. Most real-world *attacks* against cryptosystems also only interact with the hash function as a black box. So what if we actually limit the adversary from doing anything else? In order to formalize this, </a:t>
            </a:r>
            <a:r>
              <a:rPr lang="en-US" baseline="0" dirty="0" err="1"/>
              <a:t>Bellare</a:t>
            </a:r>
            <a:r>
              <a:rPr lang="en-US" baseline="0" dirty="0"/>
              <a:t> and </a:t>
            </a:r>
            <a:r>
              <a:rPr lang="en-US" baseline="0" dirty="0" err="1"/>
              <a:t>Rogaway</a:t>
            </a:r>
            <a:r>
              <a:rPr lang="en-US" baseline="0" dirty="0"/>
              <a:t> model the hash function as a random function, and give both the cryptosystem and adversary black box access.</a:t>
            </a:r>
          </a:p>
          <a:p>
            <a:endParaRPr lang="en-US" baseline="0" dirty="0"/>
          </a:p>
          <a:p>
            <a:r>
              <a:rPr lang="en-US" baseline="0" dirty="0"/>
              <a:t>The idea is that one proves security in this idealized model. This gives at least some assurances that we didn’t totally mess up the cryptosystem design. Then we just pray that security holds when we replace O with a concrete hash function, say SHA2.</a:t>
            </a:r>
          </a:p>
        </p:txBody>
      </p:sp>
      <p:sp>
        <p:nvSpPr>
          <p:cNvPr id="4" name="Slide Number Placeholder 3"/>
          <p:cNvSpPr>
            <a:spLocks noGrp="1"/>
          </p:cNvSpPr>
          <p:nvPr>
            <p:ph type="sldNum" sz="quarter" idx="10"/>
          </p:nvPr>
        </p:nvSpPr>
        <p:spPr/>
        <p:txBody>
          <a:bodyPr/>
          <a:lstStyle/>
          <a:p>
            <a:fld id="{1C4264AB-D423-2D4B-8718-E1ACC8E03D77}" type="slidenum">
              <a:rPr lang="en-US" smtClean="0"/>
              <a:t>3</a:t>
            </a:fld>
            <a:endParaRPr lang="en-US"/>
          </a:p>
        </p:txBody>
      </p:sp>
    </p:spTree>
    <p:extLst>
      <p:ext uri="{BB962C8B-B14F-4D97-AF65-F5344CB8AC3E}">
        <p14:creationId xmlns:p14="http://schemas.microsoft.com/office/powerpoint/2010/main" val="978476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Canetti,</a:t>
            </a:r>
            <a:r>
              <a:rPr lang="en-US" baseline="0" dirty="0"/>
              <a:t> </a:t>
            </a:r>
            <a:r>
              <a:rPr lang="en-US" dirty="0" err="1"/>
              <a:t>Goldreich</a:t>
            </a:r>
            <a:r>
              <a:rPr lang="en-US" dirty="0"/>
              <a:t>, and </a:t>
            </a:r>
            <a:r>
              <a:rPr lang="en-US" dirty="0" err="1"/>
              <a:t>Halevi</a:t>
            </a:r>
            <a:r>
              <a:rPr lang="en-US" dirty="0"/>
              <a:t> show that the random oracle</a:t>
            </a:r>
            <a:r>
              <a:rPr lang="en-US" baseline="0" dirty="0"/>
              <a:t> heuristic must sometimes fail. They give what is now called an </a:t>
            </a:r>
            <a:r>
              <a:rPr lang="en-US" baseline="0" dirty="0" err="1"/>
              <a:t>uninstantiability</a:t>
            </a:r>
            <a:r>
              <a:rPr lang="en-US" baseline="0" dirty="0"/>
              <a:t> result for random oracles: they exhibit a scheme S that is secure in the random oracle model, but insecure under any concrete hash function. Since their work, numerous other </a:t>
            </a:r>
            <a:r>
              <a:rPr lang="en-US" baseline="0" dirty="0" err="1"/>
              <a:t>uninstantiability</a:t>
            </a:r>
            <a:r>
              <a:rPr lang="en-US" baseline="0" dirty="0"/>
              <a:t> results have been shown.</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Despite these results, the ROM remains widely used, and very important tool for analyzing practical cryptosystems. In many cases, the ROM is the *only* way we have to justify the security of practical cryptosystems.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So the question is: what can we do to get a better understanding of the guarantees of the ROM, despite these problems?</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4</a:t>
            </a:fld>
            <a:endParaRPr lang="en-US"/>
          </a:p>
        </p:txBody>
      </p:sp>
    </p:spTree>
    <p:extLst>
      <p:ext uri="{BB962C8B-B14F-4D97-AF65-F5344CB8AC3E}">
        <p14:creationId xmlns:p14="http://schemas.microsoft.com/office/powerpoint/2010/main" val="1905733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brings us to the</a:t>
            </a:r>
            <a:r>
              <a:rPr lang="en-US" baseline="0" dirty="0"/>
              <a:t> goal of our work, which is to refine the model so as to avoid </a:t>
            </a:r>
            <a:r>
              <a:rPr lang="en-US" baseline="0" dirty="0" err="1"/>
              <a:t>uninstantiability</a:t>
            </a:r>
            <a:r>
              <a:rPr lang="en-US" baseline="0" dirty="0"/>
              <a:t> results, while still maintaining some of </a:t>
            </a:r>
            <a:r>
              <a:rPr lang="en-US" baseline="0"/>
              <a:t>the utility of the idealized model.</a:t>
            </a:r>
            <a:endParaRPr lang="en-US"/>
          </a:p>
        </p:txBody>
      </p:sp>
      <p:sp>
        <p:nvSpPr>
          <p:cNvPr id="4" name="Slide Number Placeholder 3"/>
          <p:cNvSpPr>
            <a:spLocks noGrp="1"/>
          </p:cNvSpPr>
          <p:nvPr>
            <p:ph type="sldNum" sz="quarter" idx="10"/>
          </p:nvPr>
        </p:nvSpPr>
        <p:spPr/>
        <p:txBody>
          <a:bodyPr/>
          <a:lstStyle/>
          <a:p>
            <a:fld id="{1C4264AB-D423-2D4B-8718-E1ACC8E03D77}" type="slidenum">
              <a:rPr lang="en-US" smtClean="0"/>
              <a:t>5</a:t>
            </a:fld>
            <a:endParaRPr lang="en-US"/>
          </a:p>
        </p:txBody>
      </p:sp>
    </p:spTree>
    <p:extLst>
      <p:ext uri="{BB962C8B-B14F-4D97-AF65-F5344CB8AC3E}">
        <p14:creationId xmlns:p14="http://schemas.microsoft.com/office/powerpoint/2010/main" val="388847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motivate our solution, we will use the encrypt-with-hash transform as a case</a:t>
            </a:r>
            <a:r>
              <a:rPr lang="en-US" baseline="0" dirty="0"/>
              <a:t> study</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6</a:t>
            </a:fld>
            <a:endParaRPr lang="en-US"/>
          </a:p>
        </p:txBody>
      </p:sp>
    </p:spTree>
    <p:extLst>
      <p:ext uri="{BB962C8B-B14F-4D97-AF65-F5344CB8AC3E}">
        <p14:creationId xmlns:p14="http://schemas.microsoft.com/office/powerpoint/2010/main" val="1379807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encrypt-with-hash transform, introduced by </a:t>
            </a:r>
            <a:r>
              <a:rPr lang="en-US" dirty="0" err="1"/>
              <a:t>Bellare</a:t>
            </a:r>
            <a:r>
              <a:rPr lang="en-US" dirty="0"/>
              <a:t>, </a:t>
            </a:r>
            <a:r>
              <a:rPr lang="en-US" dirty="0" err="1"/>
              <a:t>Boldyreva</a:t>
            </a:r>
            <a:r>
              <a:rPr lang="en-US" dirty="0"/>
              <a:t>, and </a:t>
            </a:r>
            <a:r>
              <a:rPr lang="en-US" dirty="0" err="1"/>
              <a:t>O’neill</a:t>
            </a:r>
            <a:r>
              <a:rPr lang="en-US" dirty="0"/>
              <a:t>, simply takes a public key encryption scheme, and</a:t>
            </a:r>
            <a:r>
              <a:rPr lang="en-US" baseline="0" dirty="0"/>
              <a:t> makes encryption deterministic by setting the random coins to be the hash of the message and public key.</a:t>
            </a:r>
          </a:p>
          <a:p>
            <a:endParaRPr lang="en-US" baseline="0" dirty="0"/>
          </a:p>
          <a:p>
            <a:r>
              <a:rPr lang="en-US" baseline="0" dirty="0"/>
              <a:t>I won’t define deterministic encryption here since it’s a bit subtle, but they prove that if the PKE is </a:t>
            </a:r>
            <a:r>
              <a:rPr lang="en-US" baseline="0" dirty="0" err="1"/>
              <a:t>ind-cpa</a:t>
            </a:r>
            <a:r>
              <a:rPr lang="en-US" baseline="0" dirty="0"/>
              <a:t> secure, then encrypt-with-hash is a secure </a:t>
            </a:r>
            <a:r>
              <a:rPr lang="en-US" baseline="0" dirty="0" err="1"/>
              <a:t>determinietic</a:t>
            </a:r>
            <a:r>
              <a:rPr lang="en-US" baseline="0" dirty="0"/>
              <a:t> encryption scheme in the random oracle model. The idea is that if m is unpredictable, then the adversary won’t be able to query the random oracle on </a:t>
            </a:r>
            <a:r>
              <a:rPr lang="en-US" baseline="0" dirty="0" err="1"/>
              <a:t>pk</a:t>
            </a:r>
            <a:r>
              <a:rPr lang="en-US" baseline="0" dirty="0"/>
              <a:t>||m. This means that the hash output is independent of the adversaries view, so the </a:t>
            </a:r>
            <a:r>
              <a:rPr lang="en-US" baseline="0" dirty="0" err="1"/>
              <a:t>ciphertext</a:t>
            </a:r>
            <a:r>
              <a:rPr lang="en-US" baseline="0" dirty="0"/>
              <a:t> is distributed exactly as a randomized </a:t>
            </a:r>
            <a:r>
              <a:rPr lang="en-US" baseline="0" dirty="0" err="1"/>
              <a:t>ciphertext</a:t>
            </a:r>
            <a:r>
              <a:rPr lang="en-US" baseline="0" dirty="0"/>
              <a:t>, and therefore hides the message.</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7</a:t>
            </a:fld>
            <a:endParaRPr lang="en-US"/>
          </a:p>
        </p:txBody>
      </p:sp>
    </p:spTree>
    <p:extLst>
      <p:ext uri="{BB962C8B-B14F-4D97-AF65-F5344CB8AC3E}">
        <p14:creationId xmlns:p14="http://schemas.microsoft.com/office/powerpoint/2010/main" val="965006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encrypt-with-hash</a:t>
            </a:r>
            <a:r>
              <a:rPr lang="en-US" baseline="0" dirty="0"/>
              <a:t> is </a:t>
            </a:r>
            <a:r>
              <a:rPr lang="en-US" baseline="0" dirty="0" err="1"/>
              <a:t>uninstantiable</a:t>
            </a:r>
            <a:r>
              <a:rPr lang="en-US" baseline="0" dirty="0"/>
              <a:t>, in the following sense. </a:t>
            </a:r>
            <a:r>
              <a:rPr lang="en-US" baseline="0" dirty="0" err="1"/>
              <a:t>Brzuska</a:t>
            </a:r>
            <a:r>
              <a:rPr lang="en-US" baseline="0" dirty="0"/>
              <a:t>, </a:t>
            </a:r>
            <a:r>
              <a:rPr lang="en-US" baseline="0" dirty="0" err="1"/>
              <a:t>Farshim</a:t>
            </a:r>
            <a:r>
              <a:rPr lang="en-US" baseline="0" dirty="0"/>
              <a:t>, and </a:t>
            </a:r>
            <a:r>
              <a:rPr lang="en-US" baseline="0" dirty="0" err="1"/>
              <a:t>Mittelback</a:t>
            </a:r>
            <a:r>
              <a:rPr lang="en-US" baseline="0" dirty="0"/>
              <a:t> show, under suitable assumptions, that there exists an </a:t>
            </a:r>
            <a:r>
              <a:rPr lang="en-US" baseline="0" dirty="0" err="1"/>
              <a:t>ind-cpa</a:t>
            </a:r>
            <a:r>
              <a:rPr lang="en-US" baseline="0" dirty="0"/>
              <a:t> secure public key encryption scheme that is insecure no matter what hash function you use to instantiate the random oracle.</a:t>
            </a:r>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8</a:t>
            </a:fld>
            <a:endParaRPr lang="en-US"/>
          </a:p>
        </p:txBody>
      </p:sp>
    </p:spTree>
    <p:extLst>
      <p:ext uri="{BB962C8B-B14F-4D97-AF65-F5344CB8AC3E}">
        <p14:creationId xmlns:p14="http://schemas.microsoft.com/office/powerpoint/2010/main" val="799908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does</a:t>
            </a:r>
            <a:r>
              <a:rPr lang="en-US" baseline="0" dirty="0"/>
              <a:t> this work? Let’s assume we are given an IND-CPA public key encryption scheme PKE’. PKE’ may or may not be insecure when plugged into encrypt-with-hash. But the proof will construct a new public key encryption scheme PKE that is still IND-CPA secure, but insecure once plugged into encrypt-with-hash.</a:t>
            </a:r>
          </a:p>
          <a:p>
            <a:endParaRPr lang="en-US" baseline="0" dirty="0"/>
          </a:p>
          <a:p>
            <a:r>
              <a:rPr lang="en-US" baseline="0" dirty="0"/>
              <a:t>The idea is to just encrypt as you would in PKE’, but now additionally output the program P_{</a:t>
            </a:r>
            <a:r>
              <a:rPr lang="en-US" baseline="0" dirty="0" err="1"/>
              <a:t>m,r</a:t>
            </a:r>
            <a:r>
              <a:rPr lang="en-US" baseline="0" dirty="0"/>
              <a:t>}. P_{</a:t>
            </a:r>
            <a:r>
              <a:rPr lang="en-US" baseline="0" dirty="0" err="1"/>
              <a:t>m,r</a:t>
            </a:r>
            <a:r>
              <a:rPr lang="en-US" baseline="0" dirty="0"/>
              <a:t>} takes as input the code of a function H. It then runs H on m, checks if the result is equal to r, and outputs m if this is the case. Otherwise it outputs a special reject symbol bot.</a:t>
            </a:r>
          </a:p>
          <a:p>
            <a:endParaRPr lang="en-US" baseline="0" dirty="0"/>
          </a:p>
          <a:p>
            <a:r>
              <a:rPr lang="en-US" baseline="0" dirty="0"/>
              <a:t>**click** The insecurity of PKE when plugged into encrypt-with-hash is trivial. Just feed the code of whatever hash function you are using into P_{</a:t>
            </a:r>
            <a:r>
              <a:rPr lang="en-US" baseline="0" dirty="0" err="1"/>
              <a:t>m,r</a:t>
            </a:r>
            <a:r>
              <a:rPr lang="en-US" baseline="0" dirty="0"/>
              <a:t>}. Since r was chosen to be the hash of m, H(m) will always equal r, and so P_{</a:t>
            </a:r>
            <a:r>
              <a:rPr lang="en-US" baseline="0" dirty="0" err="1"/>
              <a:t>m,r</a:t>
            </a:r>
            <a:r>
              <a:rPr lang="en-US" baseline="0" dirty="0"/>
              <a:t>} will return m, completely breaking security.</a:t>
            </a:r>
          </a:p>
          <a:p>
            <a:endParaRPr lang="en-US" baseline="0" dirty="0"/>
          </a:p>
          <a:p>
            <a:r>
              <a:rPr lang="en-US" baseline="0" dirty="0"/>
              <a:t>**click** What about the security of PKE? Well unfortunately the program P_{</a:t>
            </a:r>
            <a:r>
              <a:rPr lang="en-US" baseline="0" dirty="0" err="1"/>
              <a:t>m,r</a:t>
            </a:r>
            <a:r>
              <a:rPr lang="en-US" baseline="0" dirty="0"/>
              <a:t>} has m hard-coded in the code, and therefore completely reveals the message m anyway. So this doesn't quite work</a:t>
            </a:r>
          </a:p>
          <a:p>
            <a:endParaRPr lang="en-US" dirty="0"/>
          </a:p>
        </p:txBody>
      </p:sp>
      <p:sp>
        <p:nvSpPr>
          <p:cNvPr id="4" name="Slide Number Placeholder 3"/>
          <p:cNvSpPr>
            <a:spLocks noGrp="1"/>
          </p:cNvSpPr>
          <p:nvPr>
            <p:ph type="sldNum" sz="quarter" idx="10"/>
          </p:nvPr>
        </p:nvSpPr>
        <p:spPr/>
        <p:txBody>
          <a:bodyPr/>
          <a:lstStyle/>
          <a:p>
            <a:fld id="{1C4264AB-D423-2D4B-8718-E1ACC8E03D77}" type="slidenum">
              <a:rPr lang="en-US" smtClean="0"/>
              <a:t>9</a:t>
            </a:fld>
            <a:endParaRPr lang="en-US"/>
          </a:p>
        </p:txBody>
      </p:sp>
    </p:spTree>
    <p:extLst>
      <p:ext uri="{BB962C8B-B14F-4D97-AF65-F5344CB8AC3E}">
        <p14:creationId xmlns:p14="http://schemas.microsoft.com/office/powerpoint/2010/main" val="190363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52C9ED-1AFA-CA41-B5A6-48B7518DF4B3}" type="datetimeFigureOut">
              <a:rPr lang="en-US" smtClean="0"/>
              <a:t>8/15/22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C9ED-1AFA-CA41-B5A6-48B7518DF4B3}" type="datetimeFigureOut">
              <a:rPr lang="en-US" smtClean="0"/>
              <a:t>8/15/22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C9ED-1AFA-CA41-B5A6-48B7518DF4B3}" type="datetimeFigureOut">
              <a:rPr lang="en-US" smtClean="0"/>
              <a:t>8/15/22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C9ED-1AFA-CA41-B5A6-48B7518DF4B3}" type="datetimeFigureOut">
              <a:rPr lang="en-US" smtClean="0"/>
              <a:t>8/15/22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2C9ED-1AFA-CA41-B5A6-48B7518DF4B3}" type="datetimeFigureOut">
              <a:rPr lang="en-US" smtClean="0"/>
              <a:t>8/15/22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52C9ED-1AFA-CA41-B5A6-48B7518DF4B3}" type="datetimeFigureOut">
              <a:rPr lang="en-US" smtClean="0"/>
              <a:t>8/15/22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52C9ED-1AFA-CA41-B5A6-48B7518DF4B3}" type="datetimeFigureOut">
              <a:rPr lang="en-US" smtClean="0"/>
              <a:t>8/15/22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52C9ED-1AFA-CA41-B5A6-48B7518DF4B3}" type="datetimeFigureOut">
              <a:rPr lang="en-US" smtClean="0"/>
              <a:t>8/15/22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2C9ED-1AFA-CA41-B5A6-48B7518DF4B3}" type="datetimeFigureOut">
              <a:rPr lang="en-US" smtClean="0"/>
              <a:t>8/15/22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52C9ED-1AFA-CA41-B5A6-48B7518DF4B3}" type="datetimeFigureOut">
              <a:rPr lang="en-US" smtClean="0"/>
              <a:t>8/15/22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52C9ED-1AFA-CA41-B5A6-48B7518DF4B3}" type="datetimeFigureOut">
              <a:rPr lang="en-US" smtClean="0"/>
              <a:t>8/15/22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6B1CA-4AAA-6A4D-8AB4-9CD35BCEE9E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D52C9ED-1AFA-CA41-B5A6-48B7518DF4B3}" type="datetimeFigureOut">
              <a:rPr lang="en-US" smtClean="0"/>
              <a:t>8/15/22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BB6B1CA-4AAA-6A4D-8AB4-9CD35BCEE9E7}" type="slidenum">
              <a:rPr lang="en-US" smtClean="0"/>
              <a:t>‹#›</a:t>
            </a:fld>
            <a:endParaRPr lang="en-US"/>
          </a:p>
        </p:txBody>
      </p:sp>
    </p:spTree>
    <p:extLst>
      <p:ext uri="{BB962C8B-B14F-4D97-AF65-F5344CB8AC3E}">
        <p14:creationId xmlns:p14="http://schemas.microsoft.com/office/powerpoint/2010/main" val="607929610"/>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7687" y="1683577"/>
            <a:ext cx="8388626" cy="1057831"/>
          </a:xfrm>
        </p:spPr>
        <p:txBody>
          <a:bodyPr>
            <a:noAutofit/>
          </a:bodyPr>
          <a:lstStyle/>
          <a:p>
            <a:r>
              <a:rPr lang="en-US" sz="3600" dirty="0"/>
              <a:t>Augmented Random Oracles</a:t>
            </a:r>
            <a:endParaRPr lang="en-US" sz="3600" dirty="0">
              <a:effectLst/>
            </a:endParaRPr>
          </a:p>
        </p:txBody>
      </p:sp>
      <p:sp>
        <p:nvSpPr>
          <p:cNvPr id="3" name="Subtitle 2"/>
          <p:cNvSpPr>
            <a:spLocks noGrp="1"/>
          </p:cNvSpPr>
          <p:nvPr>
            <p:ph type="subTitle" idx="1"/>
          </p:nvPr>
        </p:nvSpPr>
        <p:spPr>
          <a:xfrm>
            <a:off x="1380767" y="3138999"/>
            <a:ext cx="6382466" cy="551098"/>
          </a:xfrm>
        </p:spPr>
        <p:txBody>
          <a:bodyPr>
            <a:normAutofit/>
          </a:bodyPr>
          <a:lstStyle/>
          <a:p>
            <a:pPr>
              <a:lnSpc>
                <a:spcPct val="100000"/>
              </a:lnSpc>
              <a:spcBef>
                <a:spcPts val="0"/>
              </a:spcBef>
            </a:pPr>
            <a:r>
              <a:rPr lang="en-US" sz="1600" b="1" dirty="0">
                <a:effectLst>
                  <a:glow rad="139700">
                    <a:schemeClr val="bg1">
                      <a:alpha val="40000"/>
                    </a:schemeClr>
                  </a:glow>
                </a:effectLst>
              </a:rPr>
              <a:t>Mark </a:t>
            </a:r>
            <a:r>
              <a:rPr lang="en-US" sz="1600" b="1" dirty="0" err="1">
                <a:effectLst>
                  <a:glow rad="139700">
                    <a:schemeClr val="bg1">
                      <a:alpha val="40000"/>
                    </a:schemeClr>
                  </a:glow>
                </a:effectLst>
              </a:rPr>
              <a:t>Zhandry</a:t>
            </a:r>
            <a:r>
              <a:rPr lang="en-US" sz="1600" b="1" dirty="0">
                <a:effectLst>
                  <a:glow rad="139700">
                    <a:schemeClr val="bg1">
                      <a:alpha val="40000"/>
                    </a:schemeClr>
                  </a:glow>
                </a:effectLst>
              </a:rPr>
              <a:t> </a:t>
            </a:r>
            <a:r>
              <a:rPr lang="en-US" sz="1600" dirty="0">
                <a:effectLst>
                  <a:glow rad="139700">
                    <a:schemeClr val="bg1">
                      <a:alpha val="40000"/>
                    </a:schemeClr>
                  </a:glow>
                </a:effectLst>
              </a:rPr>
              <a:t>(NTT Research &amp; Princeton University)</a:t>
            </a:r>
          </a:p>
        </p:txBody>
      </p:sp>
    </p:spTree>
    <p:extLst>
      <p:ext uri="{BB962C8B-B14F-4D97-AF65-F5344CB8AC3E}">
        <p14:creationId xmlns:p14="http://schemas.microsoft.com/office/powerpoint/2010/main" val="835604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9336" y="316787"/>
            <a:ext cx="8403972" cy="455316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schemeClr val="tx1"/>
                </a:solidFill>
              </a:rPr>
              <a:t>Proof sketch:</a:t>
            </a:r>
            <a:r>
              <a:rPr lang="en-US" sz="2400" dirty="0">
                <a:solidFill>
                  <a:schemeClr val="tx1"/>
                </a:solidFill>
              </a:rPr>
              <a:t> Assume IND-CPA PKE’. Construct new PKE</a:t>
            </a:r>
          </a:p>
          <a:p>
            <a:endParaRPr lang="en-US" sz="2400" dirty="0">
              <a:solidFill>
                <a:schemeClr val="tx1"/>
              </a:solidFill>
            </a:endParaRPr>
          </a:p>
          <a:p>
            <a:endParaRPr lang="en-US" sz="2400" dirty="0">
              <a:solidFill>
                <a:schemeClr val="tx1"/>
              </a:solidFill>
            </a:endParaRPr>
          </a:p>
        </p:txBody>
      </p:sp>
      <p:sp>
        <p:nvSpPr>
          <p:cNvPr id="5" name="Rectangle 4"/>
          <p:cNvSpPr/>
          <p:nvPr/>
        </p:nvSpPr>
        <p:spPr>
          <a:xfrm>
            <a:off x="507427" y="1298825"/>
            <a:ext cx="4383123" cy="523220"/>
          </a:xfrm>
          <a:prstGeom prst="rect">
            <a:avLst/>
          </a:prstGeom>
        </p:spPr>
        <p:txBody>
          <a:bodyPr wrap="none">
            <a:spAutoFit/>
          </a:bodyPr>
          <a:lstStyle/>
          <a:p>
            <a:r>
              <a:rPr lang="en-US" sz="2800" dirty="0">
                <a:latin typeface="Chalkboard" charset="0"/>
                <a:ea typeface="Chalkboard" charset="0"/>
                <a:cs typeface="Chalkboard" charset="0"/>
              </a:rPr>
              <a:t>c = </a:t>
            </a:r>
            <a:r>
              <a:rPr lang="en-US" sz="2800" dirty="0" err="1">
                <a:latin typeface="Chalkboard" charset="0"/>
                <a:ea typeface="Chalkboard" charset="0"/>
                <a:cs typeface="Chalkboard" charset="0"/>
              </a:rPr>
              <a:t>Enc</a:t>
            </a:r>
            <a:r>
              <a:rPr lang="en-US" sz="2800" dirty="0">
                <a:latin typeface="Chalkboard" charset="0"/>
                <a:ea typeface="Chalkboard" charset="0"/>
                <a:cs typeface="Chalkboard" charset="0"/>
              </a:rPr>
              <a:t>’(m ; r ), </a:t>
            </a:r>
            <a:r>
              <a:rPr lang="en-US" sz="2800" dirty="0" err="1">
                <a:latin typeface="Chalkboard" charset="0"/>
                <a:ea typeface="Chalkboard" charset="0"/>
                <a:cs typeface="Chalkboard" charset="0"/>
              </a:rPr>
              <a:t>Obf</a:t>
            </a:r>
            <a:r>
              <a:rPr lang="en-US" sz="2800" dirty="0">
                <a:latin typeface="Chalkboard" charset="0"/>
                <a:ea typeface="Chalkboard" charset="0"/>
                <a:cs typeface="Chalkboard" charset="0"/>
              </a:rPr>
              <a:t>(</a:t>
            </a:r>
            <a:r>
              <a:rPr lang="en-US" sz="2800" dirty="0" err="1">
                <a:latin typeface="Consolas" charset="0"/>
                <a:ea typeface="Consolas" charset="0"/>
                <a:cs typeface="Consolas" charset="0"/>
              </a:rPr>
              <a:t>P</a:t>
            </a:r>
            <a:r>
              <a:rPr lang="en-US" sz="2800" baseline="-25000" dirty="0" err="1">
                <a:latin typeface="Consolas" charset="0"/>
                <a:ea typeface="Consolas" charset="0"/>
                <a:cs typeface="Consolas" charset="0"/>
              </a:rPr>
              <a:t>m,r</a:t>
            </a:r>
            <a:r>
              <a:rPr lang="en-US" sz="2800" dirty="0">
                <a:latin typeface="Chalkboard" charset="0"/>
                <a:ea typeface="Chalkboard" charset="0"/>
                <a:cs typeface="Chalkboard" charset="0"/>
              </a:rPr>
              <a:t>)</a:t>
            </a:r>
          </a:p>
        </p:txBody>
      </p:sp>
      <p:sp>
        <p:nvSpPr>
          <p:cNvPr id="7" name="TextBox 6"/>
          <p:cNvSpPr txBox="1"/>
          <p:nvPr/>
        </p:nvSpPr>
        <p:spPr>
          <a:xfrm>
            <a:off x="339336" y="2793047"/>
            <a:ext cx="6909264" cy="461665"/>
          </a:xfrm>
          <a:prstGeom prst="rect">
            <a:avLst/>
          </a:prstGeom>
          <a:noFill/>
        </p:spPr>
        <p:txBody>
          <a:bodyPr wrap="none" rtlCol="0">
            <a:spAutoFit/>
          </a:bodyPr>
          <a:lstStyle/>
          <a:p>
            <a:r>
              <a:rPr lang="en-US" sz="2400" b="1" dirty="0"/>
              <a:t>Insecurity of </a:t>
            </a:r>
            <a:r>
              <a:rPr lang="en-US" sz="2400" b="1" dirty="0" err="1"/>
              <a:t>EwH</a:t>
            </a:r>
            <a:r>
              <a:rPr lang="en-US" sz="2400" b="1" dirty="0"/>
              <a:t>: </a:t>
            </a:r>
            <a:r>
              <a:rPr lang="en-US" sz="2400" dirty="0"/>
              <a:t>just feed code into obfuscated </a:t>
            </a:r>
            <a:r>
              <a:rPr lang="en-US" sz="2400" dirty="0" err="1">
                <a:latin typeface="Consolas" charset="0"/>
                <a:ea typeface="Consolas" charset="0"/>
                <a:cs typeface="Consolas" charset="0"/>
              </a:rPr>
              <a:t>P</a:t>
            </a:r>
            <a:r>
              <a:rPr lang="en-US" sz="2400" baseline="-25000" dirty="0" err="1">
                <a:latin typeface="Consolas" charset="0"/>
                <a:ea typeface="Consolas" charset="0"/>
                <a:cs typeface="Consolas" charset="0"/>
              </a:rPr>
              <a:t>m,r</a:t>
            </a:r>
            <a:endParaRPr lang="en-US" sz="2400" dirty="0">
              <a:latin typeface="Consolas" charset="0"/>
              <a:ea typeface="Consolas" charset="0"/>
              <a:cs typeface="Consolas" charset="0"/>
            </a:endParaRPr>
          </a:p>
        </p:txBody>
      </p:sp>
      <p:sp>
        <p:nvSpPr>
          <p:cNvPr id="8" name="TextBox 7"/>
          <p:cNvSpPr txBox="1"/>
          <p:nvPr/>
        </p:nvSpPr>
        <p:spPr>
          <a:xfrm>
            <a:off x="7943888" y="2669936"/>
            <a:ext cx="697627" cy="707886"/>
          </a:xfrm>
          <a:prstGeom prst="rect">
            <a:avLst/>
          </a:prstGeom>
          <a:noFill/>
        </p:spPr>
        <p:txBody>
          <a:bodyPr wrap="none" rtlCol="0">
            <a:spAutoFit/>
          </a:bodyPr>
          <a:lstStyle/>
          <a:p>
            <a:r>
              <a:rPr lang="en-US" sz="4000">
                <a:solidFill>
                  <a:srgbClr val="00B050"/>
                </a:solidFill>
              </a:rPr>
              <a:t>✓</a:t>
            </a:r>
          </a:p>
        </p:txBody>
      </p:sp>
      <p:sp>
        <p:nvSpPr>
          <p:cNvPr id="9" name="TextBox 8"/>
          <p:cNvSpPr txBox="1"/>
          <p:nvPr/>
        </p:nvSpPr>
        <p:spPr>
          <a:xfrm>
            <a:off x="339336" y="3836640"/>
            <a:ext cx="7824514" cy="830997"/>
          </a:xfrm>
          <a:prstGeom prst="rect">
            <a:avLst/>
          </a:prstGeom>
          <a:noFill/>
        </p:spPr>
        <p:txBody>
          <a:bodyPr wrap="none" rtlCol="0">
            <a:spAutoFit/>
          </a:bodyPr>
          <a:lstStyle/>
          <a:p>
            <a:r>
              <a:rPr lang="en-US" sz="2400" b="1" dirty="0"/>
              <a:t>Security of PKE</a:t>
            </a:r>
            <a:r>
              <a:rPr lang="en-US" sz="2400" dirty="0"/>
              <a:t>, intuition: given just black-box access to </a:t>
            </a:r>
            <a:r>
              <a:rPr lang="en-US" sz="2400" dirty="0" err="1">
                <a:latin typeface="Consolas" charset="0"/>
                <a:ea typeface="Consolas" charset="0"/>
                <a:cs typeface="Consolas" charset="0"/>
              </a:rPr>
              <a:t>P</a:t>
            </a:r>
            <a:r>
              <a:rPr lang="en-US" sz="2400" baseline="-25000" dirty="0" err="1">
                <a:latin typeface="Consolas" charset="0"/>
                <a:ea typeface="Consolas" charset="0"/>
                <a:cs typeface="Consolas" charset="0"/>
              </a:rPr>
              <a:t>m,r</a:t>
            </a:r>
            <a:r>
              <a:rPr lang="en-US" sz="2400" dirty="0">
                <a:ea typeface="Consolas" charset="0"/>
                <a:cs typeface="Consolas" charset="0"/>
              </a:rPr>
              <a:t>, </a:t>
            </a:r>
          </a:p>
          <a:p>
            <a:r>
              <a:rPr lang="en-US" sz="2400" dirty="0">
                <a:ea typeface="Consolas" charset="0"/>
                <a:cs typeface="Consolas" charset="0"/>
              </a:rPr>
              <a:t>			       no way to find accepting input</a:t>
            </a:r>
            <a:r>
              <a:rPr lang="en-US" sz="2400" dirty="0"/>
              <a:t>  </a:t>
            </a:r>
            <a:endParaRPr lang="en-US" sz="2400" dirty="0">
              <a:latin typeface="Consolas" charset="0"/>
              <a:ea typeface="Consolas" charset="0"/>
              <a:cs typeface="Consolas" charset="0"/>
            </a:endParaRPr>
          </a:p>
        </p:txBody>
      </p:sp>
      <p:cxnSp>
        <p:nvCxnSpPr>
          <p:cNvPr id="3" name="Straight Connector 2"/>
          <p:cNvCxnSpPr/>
          <p:nvPr/>
        </p:nvCxnSpPr>
        <p:spPr>
          <a:xfrm>
            <a:off x="3246634" y="1822045"/>
            <a:ext cx="14589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943887" y="3836640"/>
            <a:ext cx="697627" cy="707886"/>
          </a:xfrm>
          <a:prstGeom prst="rect">
            <a:avLst/>
          </a:prstGeom>
          <a:noFill/>
        </p:spPr>
        <p:txBody>
          <a:bodyPr wrap="none" rtlCol="0">
            <a:spAutoFit/>
          </a:bodyPr>
          <a:lstStyle/>
          <a:p>
            <a:r>
              <a:rPr lang="en-US" sz="4000">
                <a:solidFill>
                  <a:srgbClr val="00B050"/>
                </a:solidFill>
              </a:rPr>
              <a:t>✓</a:t>
            </a:r>
          </a:p>
        </p:txBody>
      </p:sp>
      <p:sp>
        <p:nvSpPr>
          <p:cNvPr id="10" name="TextBox 9"/>
          <p:cNvSpPr txBox="1"/>
          <p:nvPr/>
        </p:nvSpPr>
        <p:spPr>
          <a:xfrm>
            <a:off x="4716129" y="919577"/>
            <a:ext cx="3883341" cy="1446550"/>
          </a:xfrm>
          <a:prstGeom prst="rect">
            <a:avLst/>
          </a:prstGeom>
          <a:noFill/>
          <a:ln>
            <a:solidFill>
              <a:schemeClr val="tx1"/>
            </a:solidFill>
            <a:prstDash val="sysDash"/>
          </a:ln>
        </p:spPr>
        <p:txBody>
          <a:bodyPr wrap="square" rtlCol="0">
            <a:spAutoFit/>
          </a:bodyPr>
          <a:lstStyle/>
          <a:p>
            <a:r>
              <a:rPr lang="en-US" sz="2200" dirty="0" err="1">
                <a:latin typeface="Consolas" charset="0"/>
                <a:ea typeface="Consolas" charset="0"/>
                <a:cs typeface="Consolas" charset="0"/>
              </a:rPr>
              <a:t>P</a:t>
            </a:r>
            <a:r>
              <a:rPr lang="en-US" sz="2200" baseline="-25000" dirty="0" err="1">
                <a:latin typeface="Consolas" charset="0"/>
                <a:ea typeface="Consolas" charset="0"/>
                <a:cs typeface="Consolas" charset="0"/>
              </a:rPr>
              <a:t>m,r</a:t>
            </a:r>
            <a:r>
              <a:rPr lang="en-US" sz="2200" dirty="0">
                <a:latin typeface="Consolas" charset="0"/>
                <a:ea typeface="Consolas" charset="0"/>
                <a:cs typeface="Consolas" charset="0"/>
              </a:rPr>
              <a:t>( &lt;H&gt; ) {</a:t>
            </a:r>
          </a:p>
          <a:p>
            <a:r>
              <a:rPr lang="en-US" sz="2200" dirty="0">
                <a:latin typeface="Consolas" charset="0"/>
                <a:ea typeface="Consolas" charset="0"/>
                <a:cs typeface="Consolas" charset="0"/>
              </a:rPr>
              <a:t>   if H(m)==r: return m;</a:t>
            </a:r>
          </a:p>
          <a:p>
            <a:r>
              <a:rPr lang="en-US" sz="2200" dirty="0">
                <a:latin typeface="Consolas" charset="0"/>
                <a:ea typeface="Consolas" charset="0"/>
                <a:cs typeface="Consolas" charset="0"/>
              </a:rPr>
              <a:t>   else: return ⟂;</a:t>
            </a:r>
          </a:p>
          <a:p>
            <a:r>
              <a:rPr lang="en-US" sz="2200" dirty="0"/>
              <a:t>}</a:t>
            </a:r>
          </a:p>
        </p:txBody>
      </p:sp>
    </p:spTree>
    <p:extLst>
      <p:ext uri="{BB962C8B-B14F-4D97-AF65-F5344CB8AC3E}">
        <p14:creationId xmlns:p14="http://schemas.microsoft.com/office/powerpoint/2010/main" val="200505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8061" y="1198232"/>
            <a:ext cx="5687878" cy="1596325"/>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schemeClr val="tx1"/>
                </a:solidFill>
              </a:rPr>
              <a:t>Key Takeaway: </a:t>
            </a:r>
            <a:r>
              <a:rPr lang="en-US" sz="2400" dirty="0">
                <a:solidFill>
                  <a:schemeClr val="tx1"/>
                </a:solidFill>
              </a:rPr>
              <a:t>ROM </a:t>
            </a:r>
            <a:r>
              <a:rPr lang="en-US" sz="2400" dirty="0" err="1">
                <a:solidFill>
                  <a:schemeClr val="tx1"/>
                </a:solidFill>
              </a:rPr>
              <a:t>uninstantiabilities</a:t>
            </a:r>
            <a:r>
              <a:rPr lang="en-US" sz="2400" dirty="0">
                <a:solidFill>
                  <a:schemeClr val="tx1"/>
                </a:solidFill>
              </a:rPr>
              <a:t> use that concrete hash functions have code, but random oracles do not. However, they don’t care about what the actual code does</a:t>
            </a:r>
          </a:p>
        </p:txBody>
      </p:sp>
      <p:sp>
        <p:nvSpPr>
          <p:cNvPr id="8" name="Rectangle 7"/>
          <p:cNvSpPr/>
          <p:nvPr/>
        </p:nvSpPr>
        <p:spPr>
          <a:xfrm>
            <a:off x="1728061" y="3015045"/>
            <a:ext cx="5687878" cy="868583"/>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schemeClr val="tx1"/>
                </a:solidFill>
              </a:rPr>
              <a:t>Our goal:</a:t>
            </a:r>
            <a:r>
              <a:rPr lang="en-US" sz="2400" dirty="0">
                <a:solidFill>
                  <a:schemeClr val="tx1"/>
                </a:solidFill>
              </a:rPr>
              <a:t> Design model where O does have code, namely instruction to make query</a:t>
            </a:r>
          </a:p>
        </p:txBody>
      </p:sp>
    </p:spTree>
    <p:extLst>
      <p:ext uri="{BB962C8B-B14F-4D97-AF65-F5344CB8AC3E}">
        <p14:creationId xmlns:p14="http://schemas.microsoft.com/office/powerpoint/2010/main" val="114933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1528" y="568291"/>
            <a:ext cx="6780944" cy="3171502"/>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a:solidFill>
                  <a:schemeClr val="tx1"/>
                </a:solidFill>
              </a:rPr>
              <a:t>Asharov-Segev’15 Model:</a:t>
            </a:r>
          </a:p>
        </p:txBody>
      </p:sp>
      <p:sp>
        <p:nvSpPr>
          <p:cNvPr id="5" name="Rectangle 4"/>
          <p:cNvSpPr/>
          <p:nvPr/>
        </p:nvSpPr>
        <p:spPr>
          <a:xfrm>
            <a:off x="1879843" y="1727038"/>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7" name="Rectangle 6"/>
          <p:cNvSpPr/>
          <p:nvPr/>
        </p:nvSpPr>
        <p:spPr>
          <a:xfrm>
            <a:off x="5003937" y="1476879"/>
            <a:ext cx="2182007" cy="868840"/>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443541" y="1727038"/>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latin typeface="Chalkboard" charset="0"/>
                <a:ea typeface="Chalkboard" charset="0"/>
                <a:cs typeface="Chalkboard" charset="0"/>
              </a:rPr>
              <a:t>σ</a:t>
            </a:r>
            <a:endParaRPr lang="en-US" sz="2400" dirty="0">
              <a:solidFill>
                <a:schemeClr val="tx1"/>
              </a:solidFill>
              <a:latin typeface="Chalkboard" charset="0"/>
              <a:ea typeface="Chalkboard" charset="0"/>
              <a:cs typeface="Chalkboard" charset="0"/>
            </a:endParaRPr>
          </a:p>
        </p:txBody>
      </p:sp>
      <p:sp>
        <p:nvSpPr>
          <p:cNvPr id="13" name="TextBox 12"/>
          <p:cNvSpPr txBox="1"/>
          <p:nvPr/>
        </p:nvSpPr>
        <p:spPr>
          <a:xfrm>
            <a:off x="3034819" y="1393599"/>
            <a:ext cx="1356653" cy="369332"/>
          </a:xfrm>
          <a:prstGeom prst="rect">
            <a:avLst/>
          </a:prstGeom>
          <a:noFill/>
        </p:spPr>
        <p:txBody>
          <a:bodyPr wrap="none" rtlCol="0">
            <a:spAutoFit/>
          </a:bodyPr>
          <a:lstStyle/>
          <a:p>
            <a:r>
              <a:rPr lang="en-US"/>
              <a:t>Permutation</a:t>
            </a:r>
          </a:p>
        </p:txBody>
      </p:sp>
      <p:cxnSp>
        <p:nvCxnSpPr>
          <p:cNvPr id="17" name="Straight Arrow Connector 16"/>
          <p:cNvCxnSpPr/>
          <p:nvPr/>
        </p:nvCxnSpPr>
        <p:spPr>
          <a:xfrm flipV="1">
            <a:off x="5415631" y="2345719"/>
            <a:ext cx="0" cy="482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003938" y="2823086"/>
            <a:ext cx="1143262" cy="523220"/>
          </a:xfrm>
          <a:prstGeom prst="rect">
            <a:avLst/>
          </a:prstGeom>
          <a:noFill/>
        </p:spPr>
        <p:txBody>
          <a:bodyPr wrap="none" rtlCol="0">
            <a:spAutoFit/>
          </a:bodyPr>
          <a:lstStyle/>
          <a:p>
            <a:r>
              <a:rPr lang="en-US" sz="2800" dirty="0">
                <a:latin typeface="Chalkboard" charset="0"/>
                <a:ea typeface="Chalkboard" charset="0"/>
                <a:cs typeface="Chalkboard" charset="0"/>
              </a:rPr>
              <a:t>(P’, x)</a:t>
            </a:r>
          </a:p>
        </p:txBody>
      </p:sp>
      <p:cxnSp>
        <p:nvCxnSpPr>
          <p:cNvPr id="20" name="Straight Arrow Connector 19"/>
          <p:cNvCxnSpPr/>
          <p:nvPr/>
        </p:nvCxnSpPr>
        <p:spPr>
          <a:xfrm flipV="1">
            <a:off x="3251358" y="2127730"/>
            <a:ext cx="231443" cy="6890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701744" y="2823086"/>
            <a:ext cx="1040670" cy="523220"/>
          </a:xfrm>
          <a:prstGeom prst="rect">
            <a:avLst/>
          </a:prstGeom>
          <a:noFill/>
        </p:spPr>
        <p:txBody>
          <a:bodyPr wrap="none" rtlCol="0">
            <a:spAutoFit/>
          </a:bodyPr>
          <a:lstStyle/>
          <a:p>
            <a:r>
              <a:rPr lang="en-US" sz="2800" dirty="0">
                <a:latin typeface="Chalkboard" charset="0"/>
                <a:ea typeface="Chalkboard" charset="0"/>
                <a:cs typeface="Chalkboard" charset="0"/>
              </a:rPr>
              <a:t>&lt;P&gt;||r</a:t>
            </a:r>
          </a:p>
        </p:txBody>
      </p:sp>
      <p:sp>
        <p:nvSpPr>
          <p:cNvPr id="23" name="TextBox 22"/>
          <p:cNvSpPr txBox="1"/>
          <p:nvPr/>
        </p:nvSpPr>
        <p:spPr>
          <a:xfrm>
            <a:off x="4000119" y="2816805"/>
            <a:ext cx="486030" cy="523220"/>
          </a:xfrm>
          <a:prstGeom prst="rect">
            <a:avLst/>
          </a:prstGeom>
          <a:noFill/>
        </p:spPr>
        <p:txBody>
          <a:bodyPr wrap="none" rtlCol="0">
            <a:spAutoFit/>
          </a:bodyPr>
          <a:lstStyle/>
          <a:p>
            <a:r>
              <a:rPr lang="en-US" sz="2800">
                <a:latin typeface="Chalkboard" charset="0"/>
                <a:ea typeface="Chalkboard" charset="0"/>
                <a:cs typeface="Chalkboard" charset="0"/>
              </a:rPr>
              <a:t>P’</a:t>
            </a:r>
            <a:endParaRPr lang="en-US" sz="2800" dirty="0">
              <a:latin typeface="Chalkboard" charset="0"/>
              <a:ea typeface="Chalkboard" charset="0"/>
              <a:cs typeface="Chalkboard" charset="0"/>
            </a:endParaRPr>
          </a:p>
        </p:txBody>
      </p:sp>
      <p:cxnSp>
        <p:nvCxnSpPr>
          <p:cNvPr id="24" name="Straight Arrow Connector 23"/>
          <p:cNvCxnSpPr/>
          <p:nvPr/>
        </p:nvCxnSpPr>
        <p:spPr>
          <a:xfrm>
            <a:off x="6729009" y="2353088"/>
            <a:ext cx="0" cy="482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404556" y="2823086"/>
            <a:ext cx="967252" cy="523220"/>
          </a:xfrm>
          <a:prstGeom prst="rect">
            <a:avLst/>
          </a:prstGeom>
          <a:noFill/>
        </p:spPr>
        <p:txBody>
          <a:bodyPr wrap="none" rtlCol="0">
            <a:spAutoFit/>
          </a:bodyPr>
          <a:lstStyle/>
          <a:p>
            <a:r>
              <a:rPr lang="en-US" sz="2800" dirty="0">
                <a:latin typeface="Chalkboard" charset="0"/>
                <a:ea typeface="Chalkboard" charset="0"/>
                <a:cs typeface="Chalkboard" charset="0"/>
              </a:rPr>
              <a:t>P</a:t>
            </a:r>
            <a:r>
              <a:rPr lang="en-US" sz="2800" baseline="30000" dirty="0">
                <a:latin typeface="Chalkboard" charset="0"/>
                <a:ea typeface="Chalkboard" charset="0"/>
                <a:cs typeface="Chalkboard" charset="0"/>
              </a:rPr>
              <a:t>O</a:t>
            </a:r>
            <a:r>
              <a:rPr lang="en-US" sz="2800" dirty="0">
                <a:latin typeface="Chalkboard" charset="0"/>
                <a:ea typeface="Chalkboard" charset="0"/>
                <a:cs typeface="Chalkboard" charset="0"/>
              </a:rPr>
              <a:t>(x)</a:t>
            </a:r>
          </a:p>
        </p:txBody>
      </p:sp>
      <p:sp>
        <p:nvSpPr>
          <p:cNvPr id="26" name="TextBox 25"/>
          <p:cNvSpPr txBox="1"/>
          <p:nvPr/>
        </p:nvSpPr>
        <p:spPr>
          <a:xfrm>
            <a:off x="5090498" y="1884054"/>
            <a:ext cx="2008883" cy="461665"/>
          </a:xfrm>
          <a:prstGeom prst="rect">
            <a:avLst/>
          </a:prstGeom>
          <a:noFill/>
        </p:spPr>
        <p:txBody>
          <a:bodyPr wrap="none" rtlCol="0">
            <a:spAutoFit/>
          </a:bodyPr>
          <a:lstStyle/>
          <a:p>
            <a:r>
              <a:rPr lang="en-US" sz="2400" dirty="0">
                <a:latin typeface="Chalkboard" charset="0"/>
                <a:ea typeface="Chalkboard" charset="0"/>
                <a:cs typeface="Chalkboard" charset="0"/>
              </a:rPr>
              <a:t>&lt;P&gt;||r</a:t>
            </a:r>
            <a:r>
              <a:rPr lang="en-US" sz="2400" dirty="0">
                <a:latin typeface="Chalkboard" charset="0"/>
                <a:ea typeface="Chalkboard" charset="0"/>
                <a:cs typeface="Chalkboard" charset="0"/>
                <a:sym typeface="Wingdings"/>
              </a:rPr>
              <a:t></a:t>
            </a:r>
            <a:r>
              <a:rPr lang="en-US" sz="2400" dirty="0">
                <a:latin typeface="Chalkboard" charset="0"/>
                <a:ea typeface="Chalkboard" charset="0"/>
                <a:cs typeface="Chalkboard" charset="0"/>
              </a:rPr>
              <a:t>σ</a:t>
            </a:r>
            <a:r>
              <a:rPr lang="en-US" sz="2400" baseline="30000" dirty="0">
                <a:latin typeface="Chalkboard" charset="0"/>
                <a:ea typeface="Chalkboard" charset="0"/>
                <a:cs typeface="Chalkboard" charset="0"/>
              </a:rPr>
              <a:t>-1</a:t>
            </a:r>
            <a:r>
              <a:rPr lang="en-US" sz="2400" dirty="0">
                <a:latin typeface="Chalkboard" charset="0"/>
                <a:ea typeface="Chalkboard" charset="0"/>
                <a:cs typeface="Chalkboard" charset="0"/>
              </a:rPr>
              <a:t>(P’)</a:t>
            </a:r>
          </a:p>
        </p:txBody>
      </p:sp>
      <p:cxnSp>
        <p:nvCxnSpPr>
          <p:cNvPr id="29" name="Straight Arrow Connector 28"/>
          <p:cNvCxnSpPr/>
          <p:nvPr/>
        </p:nvCxnSpPr>
        <p:spPr>
          <a:xfrm>
            <a:off x="3908127" y="2127729"/>
            <a:ext cx="231443" cy="6890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973115" y="1407316"/>
            <a:ext cx="723724" cy="492443"/>
          </a:xfrm>
          <a:prstGeom prst="rect">
            <a:avLst/>
          </a:prstGeom>
          <a:noFill/>
        </p:spPr>
        <p:txBody>
          <a:bodyPr wrap="none" rtlCol="0">
            <a:spAutoFit/>
          </a:bodyPr>
          <a:lstStyle/>
          <a:p>
            <a:r>
              <a:rPr lang="en-US" sz="2600"/>
              <a:t>Eval</a:t>
            </a:r>
            <a:endParaRPr lang="en-US" sz="2600" dirty="0"/>
          </a:p>
        </p:txBody>
      </p:sp>
      <p:cxnSp>
        <p:nvCxnSpPr>
          <p:cNvPr id="34" name="Straight Arrow Connector 33"/>
          <p:cNvCxnSpPr/>
          <p:nvPr/>
        </p:nvCxnSpPr>
        <p:spPr>
          <a:xfrm flipH="1">
            <a:off x="3908127" y="1884054"/>
            <a:ext cx="10958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3908127" y="1974810"/>
            <a:ext cx="10958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Freeform 35"/>
          <p:cNvSpPr/>
          <p:nvPr/>
        </p:nvSpPr>
        <p:spPr>
          <a:xfrm>
            <a:off x="2342508" y="1250816"/>
            <a:ext cx="2661007" cy="560648"/>
          </a:xfrm>
          <a:custGeom>
            <a:avLst/>
            <a:gdLst>
              <a:gd name="connsiteX0" fmla="*/ 2661007 w 2661007"/>
              <a:gd name="connsiteY0" fmla="*/ 356404 h 572161"/>
              <a:gd name="connsiteX1" fmla="*/ 1684962 w 2661007"/>
              <a:gd name="connsiteY1" fmla="*/ 58453 h 572161"/>
              <a:gd name="connsiteX2" fmla="*/ 431514 w 2661007"/>
              <a:gd name="connsiteY2" fmla="*/ 48179 h 572161"/>
              <a:gd name="connsiteX3" fmla="*/ 0 w 2661007"/>
              <a:gd name="connsiteY3" fmla="*/ 572161 h 572161"/>
              <a:gd name="connsiteX0" fmla="*/ 2661007 w 2661007"/>
              <a:gd name="connsiteY0" fmla="*/ 352146 h 567903"/>
              <a:gd name="connsiteX1" fmla="*/ 1941816 w 2661007"/>
              <a:gd name="connsiteY1" fmla="*/ 64469 h 567903"/>
              <a:gd name="connsiteX2" fmla="*/ 431514 w 2661007"/>
              <a:gd name="connsiteY2" fmla="*/ 43921 h 567903"/>
              <a:gd name="connsiteX3" fmla="*/ 0 w 2661007"/>
              <a:gd name="connsiteY3" fmla="*/ 567903 h 567903"/>
              <a:gd name="connsiteX0" fmla="*/ 2661007 w 2661007"/>
              <a:gd name="connsiteY0" fmla="*/ 344891 h 560648"/>
              <a:gd name="connsiteX1" fmla="*/ 1941816 w 2661007"/>
              <a:gd name="connsiteY1" fmla="*/ 57214 h 560648"/>
              <a:gd name="connsiteX2" fmla="*/ 678093 w 2661007"/>
              <a:gd name="connsiteY2" fmla="*/ 46940 h 560648"/>
              <a:gd name="connsiteX3" fmla="*/ 0 w 2661007"/>
              <a:gd name="connsiteY3" fmla="*/ 560648 h 560648"/>
              <a:gd name="connsiteX0" fmla="*/ 2661007 w 2661007"/>
              <a:gd name="connsiteY0" fmla="*/ 344891 h 560648"/>
              <a:gd name="connsiteX1" fmla="*/ 1941816 w 2661007"/>
              <a:gd name="connsiteY1" fmla="*/ 57214 h 560648"/>
              <a:gd name="connsiteX2" fmla="*/ 678093 w 2661007"/>
              <a:gd name="connsiteY2" fmla="*/ 46940 h 560648"/>
              <a:gd name="connsiteX3" fmla="*/ 0 w 2661007"/>
              <a:gd name="connsiteY3" fmla="*/ 560648 h 560648"/>
            </a:gdLst>
            <a:ahLst/>
            <a:cxnLst>
              <a:cxn ang="0">
                <a:pos x="connsiteX0" y="connsiteY0"/>
              </a:cxn>
              <a:cxn ang="0">
                <a:pos x="connsiteX1" y="connsiteY1"/>
              </a:cxn>
              <a:cxn ang="0">
                <a:pos x="connsiteX2" y="connsiteY2"/>
              </a:cxn>
              <a:cxn ang="0">
                <a:pos x="connsiteX3" y="connsiteY3"/>
              </a:cxn>
            </a:cxnLst>
            <a:rect l="l" t="t" r="r" b="b"/>
            <a:pathLst>
              <a:path w="2661007" h="560648">
                <a:moveTo>
                  <a:pt x="2661007" y="344891"/>
                </a:moveTo>
                <a:cubicBezTo>
                  <a:pt x="2379323" y="190778"/>
                  <a:pt x="2272302" y="106872"/>
                  <a:pt x="1941816" y="57214"/>
                </a:cubicBezTo>
                <a:cubicBezTo>
                  <a:pt x="1611330" y="7556"/>
                  <a:pt x="1001729" y="-36966"/>
                  <a:pt x="678093" y="46940"/>
                </a:cubicBezTo>
                <a:cubicBezTo>
                  <a:pt x="354457" y="130846"/>
                  <a:pt x="159249" y="382563"/>
                  <a:pt x="0" y="560648"/>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339675" y="1341571"/>
            <a:ext cx="2661007" cy="560648"/>
          </a:xfrm>
          <a:custGeom>
            <a:avLst/>
            <a:gdLst>
              <a:gd name="connsiteX0" fmla="*/ 2661007 w 2661007"/>
              <a:gd name="connsiteY0" fmla="*/ 356404 h 572161"/>
              <a:gd name="connsiteX1" fmla="*/ 1684962 w 2661007"/>
              <a:gd name="connsiteY1" fmla="*/ 58453 h 572161"/>
              <a:gd name="connsiteX2" fmla="*/ 431514 w 2661007"/>
              <a:gd name="connsiteY2" fmla="*/ 48179 h 572161"/>
              <a:gd name="connsiteX3" fmla="*/ 0 w 2661007"/>
              <a:gd name="connsiteY3" fmla="*/ 572161 h 572161"/>
              <a:gd name="connsiteX0" fmla="*/ 2661007 w 2661007"/>
              <a:gd name="connsiteY0" fmla="*/ 352146 h 567903"/>
              <a:gd name="connsiteX1" fmla="*/ 1941816 w 2661007"/>
              <a:gd name="connsiteY1" fmla="*/ 64469 h 567903"/>
              <a:gd name="connsiteX2" fmla="*/ 431514 w 2661007"/>
              <a:gd name="connsiteY2" fmla="*/ 43921 h 567903"/>
              <a:gd name="connsiteX3" fmla="*/ 0 w 2661007"/>
              <a:gd name="connsiteY3" fmla="*/ 567903 h 567903"/>
              <a:gd name="connsiteX0" fmla="*/ 2661007 w 2661007"/>
              <a:gd name="connsiteY0" fmla="*/ 344891 h 560648"/>
              <a:gd name="connsiteX1" fmla="*/ 1941816 w 2661007"/>
              <a:gd name="connsiteY1" fmla="*/ 57214 h 560648"/>
              <a:gd name="connsiteX2" fmla="*/ 678093 w 2661007"/>
              <a:gd name="connsiteY2" fmla="*/ 46940 h 560648"/>
              <a:gd name="connsiteX3" fmla="*/ 0 w 2661007"/>
              <a:gd name="connsiteY3" fmla="*/ 560648 h 560648"/>
              <a:gd name="connsiteX0" fmla="*/ 2661007 w 2661007"/>
              <a:gd name="connsiteY0" fmla="*/ 344891 h 560648"/>
              <a:gd name="connsiteX1" fmla="*/ 1941816 w 2661007"/>
              <a:gd name="connsiteY1" fmla="*/ 57214 h 560648"/>
              <a:gd name="connsiteX2" fmla="*/ 678093 w 2661007"/>
              <a:gd name="connsiteY2" fmla="*/ 46940 h 560648"/>
              <a:gd name="connsiteX3" fmla="*/ 0 w 2661007"/>
              <a:gd name="connsiteY3" fmla="*/ 560648 h 560648"/>
            </a:gdLst>
            <a:ahLst/>
            <a:cxnLst>
              <a:cxn ang="0">
                <a:pos x="connsiteX0" y="connsiteY0"/>
              </a:cxn>
              <a:cxn ang="0">
                <a:pos x="connsiteX1" y="connsiteY1"/>
              </a:cxn>
              <a:cxn ang="0">
                <a:pos x="connsiteX2" y="connsiteY2"/>
              </a:cxn>
              <a:cxn ang="0">
                <a:pos x="connsiteX3" y="connsiteY3"/>
              </a:cxn>
            </a:cxnLst>
            <a:rect l="l" t="t" r="r" b="b"/>
            <a:pathLst>
              <a:path w="2661007" h="560648">
                <a:moveTo>
                  <a:pt x="2661007" y="344891"/>
                </a:moveTo>
                <a:cubicBezTo>
                  <a:pt x="2379323" y="190778"/>
                  <a:pt x="2272302" y="106872"/>
                  <a:pt x="1941816" y="57214"/>
                </a:cubicBezTo>
                <a:cubicBezTo>
                  <a:pt x="1611330" y="7556"/>
                  <a:pt x="1001729" y="-36966"/>
                  <a:pt x="678093" y="46940"/>
                </a:cubicBezTo>
                <a:cubicBezTo>
                  <a:pt x="354457" y="130846"/>
                  <a:pt x="159249" y="382563"/>
                  <a:pt x="0" y="560648"/>
                </a:cubicBezTo>
              </a:path>
            </a:pathLst>
          </a:custGeom>
          <a:noFill/>
          <a:ln>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966491" y="3306832"/>
            <a:ext cx="3368486" cy="338554"/>
          </a:xfrm>
          <a:prstGeom prst="rect">
            <a:avLst/>
          </a:prstGeom>
          <a:noFill/>
        </p:spPr>
        <p:txBody>
          <a:bodyPr wrap="none" rtlCol="0">
            <a:spAutoFit/>
          </a:bodyPr>
          <a:lstStyle/>
          <a:p>
            <a:r>
              <a:rPr lang="en-US" sz="1600" dirty="0"/>
              <a:t>(only direct access </a:t>
            </a:r>
            <a:r>
              <a:rPr lang="en-US" sz="1600"/>
              <a:t>to forward queries)</a:t>
            </a:r>
          </a:p>
        </p:txBody>
      </p:sp>
      <p:sp>
        <p:nvSpPr>
          <p:cNvPr id="41" name="Rectangle 40"/>
          <p:cNvSpPr/>
          <p:nvPr/>
        </p:nvSpPr>
        <p:spPr>
          <a:xfrm>
            <a:off x="1181528" y="3883631"/>
            <a:ext cx="6780944" cy="44772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err="1">
                <a:solidFill>
                  <a:schemeClr val="tx1"/>
                </a:solidFill>
              </a:rPr>
              <a:t>Thm</a:t>
            </a:r>
            <a:r>
              <a:rPr lang="en-US" sz="2100" dirty="0">
                <a:solidFill>
                  <a:schemeClr val="tx1"/>
                </a:solidFill>
              </a:rPr>
              <a:t> [AS’15] (informal): Limits on the power of obfuscation</a:t>
            </a:r>
          </a:p>
        </p:txBody>
      </p:sp>
      <p:sp>
        <p:nvSpPr>
          <p:cNvPr id="42" name="Rectangle 41"/>
          <p:cNvSpPr/>
          <p:nvPr/>
        </p:nvSpPr>
        <p:spPr>
          <a:xfrm>
            <a:off x="2701744" y="1130156"/>
            <a:ext cx="4952503" cy="1393850"/>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6994139" y="1076725"/>
            <a:ext cx="678904" cy="492443"/>
          </a:xfrm>
          <a:prstGeom prst="rect">
            <a:avLst/>
          </a:prstGeom>
          <a:noFill/>
        </p:spPr>
        <p:txBody>
          <a:bodyPr wrap="none" rtlCol="0">
            <a:spAutoFit/>
          </a:bodyPr>
          <a:lstStyle/>
          <a:p>
            <a:r>
              <a:rPr lang="en-US" sz="2600"/>
              <a:t>Obf</a:t>
            </a:r>
            <a:endParaRPr lang="en-US" sz="2600" dirty="0"/>
          </a:p>
        </p:txBody>
      </p:sp>
    </p:spTree>
    <p:extLst>
      <p:ext uri="{BB962C8B-B14F-4D97-AF65-F5344CB8AC3E}">
        <p14:creationId xmlns:p14="http://schemas.microsoft.com/office/powerpoint/2010/main" val="160368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13" grpId="0"/>
      <p:bldP spid="18" grpId="0"/>
      <p:bldP spid="22" grpId="0"/>
      <p:bldP spid="23" grpId="0"/>
      <p:bldP spid="25" grpId="0"/>
      <p:bldP spid="26" grpId="0"/>
      <p:bldP spid="32" grpId="0"/>
      <p:bldP spid="36" grpId="0" animBg="1"/>
      <p:bldP spid="37" grpId="0" animBg="1"/>
      <p:bldP spid="40" grpId="0"/>
      <p:bldP spid="41" grpId="0" animBg="1"/>
      <p:bldP spid="42" grpId="0" animBg="1"/>
      <p:bldP spid="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9685" y="2371404"/>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5" name="Rectangle 4"/>
          <p:cNvSpPr/>
          <p:nvPr/>
        </p:nvSpPr>
        <p:spPr>
          <a:xfrm>
            <a:off x="5493439"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Obf</a:t>
            </a:r>
            <a:endParaRPr lang="en-US" sz="2400" dirty="0">
              <a:solidFill>
                <a:schemeClr val="tx1"/>
              </a:solidFill>
            </a:endParaRPr>
          </a:p>
        </p:txBody>
      </p:sp>
      <p:sp>
        <p:nvSpPr>
          <p:cNvPr id="7" name="TextBox 6"/>
          <p:cNvSpPr txBox="1"/>
          <p:nvPr/>
        </p:nvSpPr>
        <p:spPr>
          <a:xfrm>
            <a:off x="904169" y="464950"/>
            <a:ext cx="7335663" cy="461665"/>
          </a:xfrm>
          <a:prstGeom prst="rect">
            <a:avLst/>
          </a:prstGeom>
          <a:solidFill>
            <a:schemeClr val="accent4">
              <a:lumMod val="20000"/>
              <a:lumOff val="80000"/>
            </a:schemeClr>
          </a:solidFill>
          <a:ln>
            <a:solidFill>
              <a:schemeClr val="tx1"/>
            </a:solidFill>
          </a:ln>
        </p:spPr>
        <p:txBody>
          <a:bodyPr wrap="none" rtlCol="0">
            <a:spAutoFit/>
          </a:bodyPr>
          <a:lstStyle/>
          <a:p>
            <a:r>
              <a:rPr lang="en-US" sz="2400" b="1" dirty="0"/>
              <a:t>Initial idea: </a:t>
            </a:r>
            <a:r>
              <a:rPr lang="en-US" sz="2400" dirty="0"/>
              <a:t>prove security in AS’15 model instead of ROM</a:t>
            </a:r>
          </a:p>
        </p:txBody>
      </p:sp>
      <p:cxnSp>
        <p:nvCxnSpPr>
          <p:cNvPr id="9" name="Straight Arrow Connector 8"/>
          <p:cNvCxnSpPr/>
          <p:nvPr/>
        </p:nvCxnSpPr>
        <p:spPr>
          <a:xfrm flipH="1">
            <a:off x="4804317" y="2572878"/>
            <a:ext cx="6891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405459" y="3759685"/>
            <a:ext cx="4333082" cy="9144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Security in AS’15 model </a:t>
            </a:r>
            <a:r>
              <a:rPr lang="en-US" sz="2400" dirty="0">
                <a:solidFill>
                  <a:schemeClr val="tx1"/>
                </a:solidFill>
                <a:sym typeface="Wingdings"/>
              </a:rPr>
              <a:t> resilience to </a:t>
            </a:r>
            <a:r>
              <a:rPr lang="en-US" sz="2400">
                <a:solidFill>
                  <a:schemeClr val="tx1"/>
                </a:solidFill>
                <a:sym typeface="Wingdings"/>
              </a:rPr>
              <a:t>BFM’14 techniques</a:t>
            </a:r>
            <a:endParaRPr lang="en-US" sz="2400">
              <a:solidFill>
                <a:schemeClr val="tx1"/>
              </a:solidFill>
            </a:endParaRPr>
          </a:p>
        </p:txBody>
      </p:sp>
    </p:spTree>
    <p:extLst>
      <p:ext uri="{BB962C8B-B14F-4D97-AF65-F5344CB8AC3E}">
        <p14:creationId xmlns:p14="http://schemas.microsoft.com/office/powerpoint/2010/main" val="65188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9685" y="2371404"/>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5" name="Rectangle 4"/>
          <p:cNvSpPr/>
          <p:nvPr/>
        </p:nvSpPr>
        <p:spPr>
          <a:xfrm>
            <a:off x="5493439"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Obf</a:t>
            </a:r>
            <a:endParaRPr lang="en-US" sz="2400" dirty="0">
              <a:solidFill>
                <a:schemeClr val="tx1"/>
              </a:solidFill>
            </a:endParaRPr>
          </a:p>
        </p:txBody>
      </p:sp>
      <p:sp>
        <p:nvSpPr>
          <p:cNvPr id="14" name="Rectangle 13"/>
          <p:cNvSpPr/>
          <p:nvPr/>
        </p:nvSpPr>
        <p:spPr>
          <a:xfrm>
            <a:off x="6626831" y="3177152"/>
            <a:ext cx="2123268" cy="52694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TM or circuits?</a:t>
            </a:r>
          </a:p>
        </p:txBody>
      </p:sp>
      <p:sp>
        <p:nvSpPr>
          <p:cNvPr id="15" name="Rectangle 14"/>
          <p:cNvSpPr/>
          <p:nvPr/>
        </p:nvSpPr>
        <p:spPr>
          <a:xfrm>
            <a:off x="6626831" y="3954120"/>
            <a:ext cx="2123268" cy="66508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Can </a:t>
            </a:r>
            <a:r>
              <a:rPr lang="en-US" dirty="0">
                <a:solidFill>
                  <a:schemeClr val="tx1"/>
                </a:solidFill>
                <a:latin typeface="Chalkboard" charset="0"/>
                <a:ea typeface="Chalkboard" charset="0"/>
                <a:cs typeface="Chalkboard" charset="0"/>
              </a:rPr>
              <a:t>P</a:t>
            </a:r>
            <a:r>
              <a:rPr lang="en-US" dirty="0">
                <a:solidFill>
                  <a:schemeClr val="tx1"/>
                </a:solidFill>
              </a:rPr>
              <a:t> make obfuscate queries?</a:t>
            </a:r>
          </a:p>
        </p:txBody>
      </p:sp>
      <p:sp>
        <p:nvSpPr>
          <p:cNvPr id="16" name="Rectangle 15"/>
          <p:cNvSpPr/>
          <p:nvPr/>
        </p:nvSpPr>
        <p:spPr>
          <a:xfrm>
            <a:off x="2517170"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NIZK</a:t>
            </a:r>
          </a:p>
        </p:txBody>
      </p:sp>
      <p:sp>
        <p:nvSpPr>
          <p:cNvPr id="20" name="Freeform 19"/>
          <p:cNvSpPr/>
          <p:nvPr/>
        </p:nvSpPr>
        <p:spPr>
          <a:xfrm>
            <a:off x="6648773" y="235202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flipH="1">
            <a:off x="1468428" y="229810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005304" y="344062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SNARG</a:t>
            </a:r>
          </a:p>
        </p:txBody>
      </p:sp>
      <p:sp>
        <p:nvSpPr>
          <p:cNvPr id="32" name="Rectangle 31"/>
          <p:cNvSpPr/>
          <p:nvPr/>
        </p:nvSpPr>
        <p:spPr>
          <a:xfrm>
            <a:off x="4005304" y="110664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FHE</a:t>
            </a:r>
          </a:p>
        </p:txBody>
      </p:sp>
      <p:cxnSp>
        <p:nvCxnSpPr>
          <p:cNvPr id="33" name="Straight Arrow Connector 32"/>
          <p:cNvCxnSpPr/>
          <p:nvPr/>
        </p:nvCxnSpPr>
        <p:spPr>
          <a:xfrm flipH="1">
            <a:off x="4804317" y="2572878"/>
            <a:ext cx="6891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a:stCxn id="24" idx="0"/>
            <a:endCxn id="4" idx="2"/>
          </p:cNvCxnSpPr>
          <p:nvPr/>
        </p:nvCxnSpPr>
        <p:spPr>
          <a:xfrm flipV="1">
            <a:off x="4572000" y="2772096"/>
            <a:ext cx="1" cy="66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32" idx="2"/>
            <a:endCxn id="4" idx="0"/>
          </p:cNvCxnSpPr>
          <p:nvPr/>
        </p:nvCxnSpPr>
        <p:spPr>
          <a:xfrm>
            <a:off x="4572000" y="1711001"/>
            <a:ext cx="1" cy="6604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6" idx="3"/>
            <a:endCxn id="4" idx="1"/>
          </p:cNvCxnSpPr>
          <p:nvPr/>
        </p:nvCxnSpPr>
        <p:spPr>
          <a:xfrm>
            <a:off x="3650562" y="2571750"/>
            <a:ext cx="6891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Freeform 33"/>
          <p:cNvSpPr/>
          <p:nvPr/>
        </p:nvSpPr>
        <p:spPr>
          <a:xfrm rot="16200000" flipH="1">
            <a:off x="4132618" y="4295508"/>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5400000" flipH="1">
            <a:off x="4051997" y="310906"/>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127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0" grpId="0" animBg="1"/>
      <p:bldP spid="21" grpId="0" animBg="1"/>
      <p:bldP spid="24" grpId="0" animBg="1"/>
      <p:bldP spid="32" grpId="0" animBg="1"/>
      <p:bldP spid="34" grpId="0" animBg="1"/>
      <p:bldP spid="3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9685" y="2371404"/>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5" name="Rectangle 4"/>
          <p:cNvSpPr/>
          <p:nvPr/>
        </p:nvSpPr>
        <p:spPr>
          <a:xfrm>
            <a:off x="5493439"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Obf</a:t>
            </a:r>
            <a:endParaRPr lang="en-US" sz="2400" dirty="0">
              <a:solidFill>
                <a:schemeClr val="tx1"/>
              </a:solidFill>
            </a:endParaRPr>
          </a:p>
        </p:txBody>
      </p:sp>
      <p:sp>
        <p:nvSpPr>
          <p:cNvPr id="6" name="Rectangle 5"/>
          <p:cNvSpPr/>
          <p:nvPr/>
        </p:nvSpPr>
        <p:spPr>
          <a:xfrm>
            <a:off x="6626831" y="3177152"/>
            <a:ext cx="2123268" cy="52694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TM or circuits?</a:t>
            </a:r>
          </a:p>
        </p:txBody>
      </p:sp>
      <p:sp>
        <p:nvSpPr>
          <p:cNvPr id="7" name="Rectangle 6"/>
          <p:cNvSpPr/>
          <p:nvPr/>
        </p:nvSpPr>
        <p:spPr>
          <a:xfrm>
            <a:off x="6626831" y="3953414"/>
            <a:ext cx="2123268" cy="66508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Can </a:t>
            </a:r>
            <a:r>
              <a:rPr lang="en-US" dirty="0">
                <a:solidFill>
                  <a:schemeClr val="tx1"/>
                </a:solidFill>
                <a:latin typeface="Chalkboard" charset="0"/>
                <a:ea typeface="Chalkboard" charset="0"/>
                <a:cs typeface="Chalkboard" charset="0"/>
              </a:rPr>
              <a:t>P</a:t>
            </a:r>
            <a:r>
              <a:rPr lang="en-US" dirty="0">
                <a:solidFill>
                  <a:schemeClr val="tx1"/>
                </a:solidFill>
              </a:rPr>
              <a:t> make obfuscate queries?</a:t>
            </a:r>
          </a:p>
        </p:txBody>
      </p:sp>
      <p:sp>
        <p:nvSpPr>
          <p:cNvPr id="8" name="Rectangle 7"/>
          <p:cNvSpPr/>
          <p:nvPr/>
        </p:nvSpPr>
        <p:spPr>
          <a:xfrm>
            <a:off x="2517170"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NIZK</a:t>
            </a:r>
          </a:p>
        </p:txBody>
      </p:sp>
      <p:sp>
        <p:nvSpPr>
          <p:cNvPr id="9" name="Freeform 8"/>
          <p:cNvSpPr/>
          <p:nvPr/>
        </p:nvSpPr>
        <p:spPr>
          <a:xfrm>
            <a:off x="6648773" y="235202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468428" y="229810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05304" y="344062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SNARG</a:t>
            </a:r>
          </a:p>
        </p:txBody>
      </p:sp>
      <p:sp>
        <p:nvSpPr>
          <p:cNvPr id="12" name="Rectangle 11"/>
          <p:cNvSpPr/>
          <p:nvPr/>
        </p:nvSpPr>
        <p:spPr>
          <a:xfrm>
            <a:off x="4005304" y="110664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FHE</a:t>
            </a:r>
          </a:p>
        </p:txBody>
      </p:sp>
      <p:cxnSp>
        <p:nvCxnSpPr>
          <p:cNvPr id="13" name="Straight Arrow Connector 12"/>
          <p:cNvCxnSpPr/>
          <p:nvPr/>
        </p:nvCxnSpPr>
        <p:spPr>
          <a:xfrm flipH="1">
            <a:off x="4804317" y="2572878"/>
            <a:ext cx="6891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2"/>
          </p:cNvCxnSpPr>
          <p:nvPr/>
        </p:nvCxnSpPr>
        <p:spPr>
          <a:xfrm flipV="1">
            <a:off x="4572000" y="2772096"/>
            <a:ext cx="1" cy="66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6" idx="0"/>
          </p:cNvCxnSpPr>
          <p:nvPr/>
        </p:nvCxnSpPr>
        <p:spPr>
          <a:xfrm>
            <a:off x="4572000" y="1711001"/>
            <a:ext cx="1" cy="6604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8" idx="3"/>
            <a:endCxn id="6" idx="1"/>
          </p:cNvCxnSpPr>
          <p:nvPr/>
        </p:nvCxnSpPr>
        <p:spPr>
          <a:xfrm>
            <a:off x="3650562" y="2571750"/>
            <a:ext cx="6891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rot="16200000" flipH="1">
            <a:off x="4132618" y="4295508"/>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5400000" flipH="1">
            <a:off x="4051997" y="310906"/>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0"/>
            <a:ext cx="9144000" cy="5143500"/>
          </a:xfrm>
          <a:prstGeom prst="rect">
            <a:avLst/>
          </a:pr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773747" y="2005893"/>
            <a:ext cx="5596507" cy="117125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err="1">
                <a:solidFill>
                  <a:schemeClr val="tx1"/>
                </a:solidFill>
              </a:rPr>
              <a:t>Thm</a:t>
            </a:r>
            <a:r>
              <a:rPr lang="en-US" sz="2400" dirty="0">
                <a:solidFill>
                  <a:schemeClr val="tx1"/>
                </a:solidFill>
              </a:rPr>
              <a:t> (this work): </a:t>
            </a:r>
            <a:r>
              <a:rPr lang="en-US" sz="2400" dirty="0" err="1">
                <a:solidFill>
                  <a:schemeClr val="tx1"/>
                </a:solidFill>
              </a:rPr>
              <a:t>EwH</a:t>
            </a:r>
            <a:r>
              <a:rPr lang="en-US" sz="2400" dirty="0">
                <a:solidFill>
                  <a:schemeClr val="tx1"/>
                </a:solidFill>
              </a:rPr>
              <a:t> </a:t>
            </a:r>
            <a:r>
              <a:rPr lang="en-US" sz="2400" dirty="0" err="1">
                <a:solidFill>
                  <a:schemeClr val="tx1"/>
                </a:solidFill>
              </a:rPr>
              <a:t>uninstantiable</a:t>
            </a:r>
            <a:r>
              <a:rPr lang="en-US" sz="2400" dirty="0">
                <a:solidFill>
                  <a:schemeClr val="tx1"/>
                </a:solidFill>
              </a:rPr>
              <a:t> from FHE + “lockable obfuscation” (both implied by circularly secure LWE) </a:t>
            </a:r>
          </a:p>
        </p:txBody>
      </p:sp>
    </p:spTree>
    <p:extLst>
      <p:ext uri="{BB962C8B-B14F-4D97-AF65-F5344CB8AC3E}">
        <p14:creationId xmlns:p14="http://schemas.microsoft.com/office/powerpoint/2010/main" val="120586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468428" y="64552"/>
            <a:ext cx="7281671" cy="5024607"/>
            <a:chOff x="1468428" y="64552"/>
            <a:chExt cx="7281671" cy="5024607"/>
          </a:xfrm>
        </p:grpSpPr>
        <p:sp>
          <p:nvSpPr>
            <p:cNvPr id="4" name="Rectangle 3"/>
            <p:cNvSpPr/>
            <p:nvPr/>
          </p:nvSpPr>
          <p:spPr>
            <a:xfrm>
              <a:off x="4339685" y="2371404"/>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5" name="Rectangle 4"/>
            <p:cNvSpPr/>
            <p:nvPr/>
          </p:nvSpPr>
          <p:spPr>
            <a:xfrm>
              <a:off x="5493439"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Obf</a:t>
              </a:r>
              <a:endParaRPr lang="en-US" sz="2400" dirty="0">
                <a:solidFill>
                  <a:schemeClr val="tx1"/>
                </a:solidFill>
              </a:endParaRPr>
            </a:p>
          </p:txBody>
        </p:sp>
        <p:sp>
          <p:nvSpPr>
            <p:cNvPr id="6" name="Rectangle 5"/>
            <p:cNvSpPr/>
            <p:nvPr/>
          </p:nvSpPr>
          <p:spPr>
            <a:xfrm>
              <a:off x="6626831" y="3177152"/>
              <a:ext cx="2123268" cy="52694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TM or circuits?</a:t>
              </a:r>
            </a:p>
          </p:txBody>
        </p:sp>
        <p:sp>
          <p:nvSpPr>
            <p:cNvPr id="7" name="Rectangle 6"/>
            <p:cNvSpPr/>
            <p:nvPr/>
          </p:nvSpPr>
          <p:spPr>
            <a:xfrm>
              <a:off x="6626831" y="3953414"/>
              <a:ext cx="2123268" cy="66508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Can </a:t>
              </a:r>
              <a:r>
                <a:rPr lang="en-US" dirty="0">
                  <a:solidFill>
                    <a:schemeClr val="tx1"/>
                  </a:solidFill>
                  <a:latin typeface="Chalkboard" charset="0"/>
                  <a:ea typeface="Chalkboard" charset="0"/>
                  <a:cs typeface="Chalkboard" charset="0"/>
                </a:rPr>
                <a:t>P</a:t>
              </a:r>
              <a:r>
                <a:rPr lang="en-US" dirty="0">
                  <a:solidFill>
                    <a:schemeClr val="tx1"/>
                  </a:solidFill>
                </a:rPr>
                <a:t> make obfuscate queries?</a:t>
              </a:r>
            </a:p>
          </p:txBody>
        </p:sp>
        <p:sp>
          <p:nvSpPr>
            <p:cNvPr id="8" name="Rectangle 7"/>
            <p:cNvSpPr/>
            <p:nvPr/>
          </p:nvSpPr>
          <p:spPr>
            <a:xfrm>
              <a:off x="2517170"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NIZK</a:t>
              </a:r>
            </a:p>
          </p:txBody>
        </p:sp>
        <p:sp>
          <p:nvSpPr>
            <p:cNvPr id="9" name="Freeform 8"/>
            <p:cNvSpPr/>
            <p:nvPr/>
          </p:nvSpPr>
          <p:spPr>
            <a:xfrm>
              <a:off x="6648773" y="235202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468428" y="229810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05304" y="344062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SNARG</a:t>
              </a:r>
            </a:p>
          </p:txBody>
        </p:sp>
        <p:sp>
          <p:nvSpPr>
            <p:cNvPr id="12" name="Rectangle 11"/>
            <p:cNvSpPr/>
            <p:nvPr/>
          </p:nvSpPr>
          <p:spPr>
            <a:xfrm>
              <a:off x="4005304" y="110664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FHE</a:t>
              </a:r>
            </a:p>
          </p:txBody>
        </p:sp>
        <p:cxnSp>
          <p:nvCxnSpPr>
            <p:cNvPr id="13" name="Straight Arrow Connector 12"/>
            <p:cNvCxnSpPr/>
            <p:nvPr/>
          </p:nvCxnSpPr>
          <p:spPr>
            <a:xfrm flipH="1">
              <a:off x="4804317" y="2572878"/>
              <a:ext cx="6891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2"/>
            </p:cNvCxnSpPr>
            <p:nvPr/>
          </p:nvCxnSpPr>
          <p:spPr>
            <a:xfrm flipV="1">
              <a:off x="4572000" y="2772096"/>
              <a:ext cx="1" cy="66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6" idx="0"/>
            </p:cNvCxnSpPr>
            <p:nvPr/>
          </p:nvCxnSpPr>
          <p:spPr>
            <a:xfrm>
              <a:off x="4572000" y="1711001"/>
              <a:ext cx="1" cy="6604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8" idx="3"/>
              <a:endCxn id="6" idx="1"/>
            </p:cNvCxnSpPr>
            <p:nvPr/>
          </p:nvCxnSpPr>
          <p:spPr>
            <a:xfrm>
              <a:off x="3650562" y="2571750"/>
              <a:ext cx="6891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rot="16200000" flipH="1">
              <a:off x="4132618" y="4295508"/>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5400000" flipH="1">
              <a:off x="4051997" y="310906"/>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2664556" y="1425271"/>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MPC</a:t>
            </a:r>
            <a:endParaRPr lang="en-US" sz="2400" dirty="0">
              <a:solidFill>
                <a:schemeClr val="tx1"/>
              </a:solidFill>
            </a:endParaRPr>
          </a:p>
        </p:txBody>
      </p:sp>
      <p:sp>
        <p:nvSpPr>
          <p:cNvPr id="21" name="Rectangle 20"/>
          <p:cNvSpPr/>
          <p:nvPr/>
        </p:nvSpPr>
        <p:spPr>
          <a:xfrm>
            <a:off x="5369493" y="3084160"/>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FSS</a:t>
            </a:r>
          </a:p>
        </p:txBody>
      </p:sp>
      <p:sp>
        <p:nvSpPr>
          <p:cNvPr id="22" name="Rectangle 21"/>
          <p:cNvSpPr/>
          <p:nvPr/>
        </p:nvSpPr>
        <p:spPr>
          <a:xfrm>
            <a:off x="2702391" y="3084164"/>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Garbled circuits</a:t>
            </a:r>
            <a:endParaRPr lang="en-US" sz="2000" dirty="0">
              <a:solidFill>
                <a:schemeClr val="tx1"/>
              </a:solidFill>
            </a:endParaRPr>
          </a:p>
        </p:txBody>
      </p:sp>
      <p:sp>
        <p:nvSpPr>
          <p:cNvPr id="23" name="Rectangle 22"/>
          <p:cNvSpPr/>
          <p:nvPr/>
        </p:nvSpPr>
        <p:spPr>
          <a:xfrm>
            <a:off x="5369493" y="147081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a:solidFill>
                  <a:schemeClr val="tx1"/>
                </a:solidFill>
              </a:rPr>
              <a:t>Yet-to-be-discovered</a:t>
            </a:r>
            <a:endParaRPr lang="en-US" sz="1700" dirty="0">
              <a:solidFill>
                <a:schemeClr val="tx1"/>
              </a:solidFill>
            </a:endParaRPr>
          </a:p>
        </p:txBody>
      </p:sp>
      <p:cxnSp>
        <p:nvCxnSpPr>
          <p:cNvPr id="25" name="Straight Arrow Connector 24"/>
          <p:cNvCxnSpPr/>
          <p:nvPr/>
        </p:nvCxnSpPr>
        <p:spPr>
          <a:xfrm flipH="1" flipV="1">
            <a:off x="4845648" y="2772096"/>
            <a:ext cx="523845" cy="312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4825741" y="2061597"/>
            <a:ext cx="543752" cy="3098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797948" y="2014307"/>
            <a:ext cx="541736" cy="3570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3835783" y="2781987"/>
            <a:ext cx="503901" cy="298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Freeform 31"/>
          <p:cNvSpPr/>
          <p:nvPr/>
        </p:nvSpPr>
        <p:spPr>
          <a:xfrm rot="2312714" flipH="1">
            <a:off x="1805658" y="946254"/>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rot="8407261" flipH="1">
            <a:off x="6295619" y="940902"/>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3437106" flipH="1">
            <a:off x="6316849" y="3700393"/>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8654747" flipH="1">
            <a:off x="1939064" y="3772662"/>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308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32" grpId="0" animBg="1"/>
      <p:bldP spid="33" grpId="0" animBg="1"/>
      <p:bldP spid="34" grpId="0" animBg="1"/>
      <p:bldP spid="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68428" y="64552"/>
            <a:ext cx="7281671" cy="5024607"/>
            <a:chOff x="1468428" y="64552"/>
            <a:chExt cx="7281671" cy="5024607"/>
          </a:xfrm>
        </p:grpSpPr>
        <p:grpSp>
          <p:nvGrpSpPr>
            <p:cNvPr id="19" name="Group 18"/>
            <p:cNvGrpSpPr/>
            <p:nvPr/>
          </p:nvGrpSpPr>
          <p:grpSpPr>
            <a:xfrm>
              <a:off x="1468428" y="64552"/>
              <a:ext cx="7281671" cy="5024607"/>
              <a:chOff x="1468428" y="64552"/>
              <a:chExt cx="7281671" cy="5024607"/>
            </a:xfrm>
          </p:grpSpPr>
          <p:sp>
            <p:nvSpPr>
              <p:cNvPr id="4" name="Rectangle 3"/>
              <p:cNvSpPr/>
              <p:nvPr/>
            </p:nvSpPr>
            <p:spPr>
              <a:xfrm>
                <a:off x="4339685" y="2371404"/>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halkboard" charset="0"/>
                    <a:ea typeface="Chalkboard" charset="0"/>
                    <a:cs typeface="Chalkboard" charset="0"/>
                  </a:rPr>
                  <a:t>O</a:t>
                </a:r>
              </a:p>
            </p:txBody>
          </p:sp>
          <p:sp>
            <p:nvSpPr>
              <p:cNvPr id="5" name="Rectangle 4"/>
              <p:cNvSpPr/>
              <p:nvPr/>
            </p:nvSpPr>
            <p:spPr>
              <a:xfrm>
                <a:off x="5493439"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Obf</a:t>
                </a:r>
                <a:endParaRPr lang="en-US" sz="2400" dirty="0">
                  <a:solidFill>
                    <a:schemeClr val="tx1"/>
                  </a:solidFill>
                </a:endParaRPr>
              </a:p>
            </p:txBody>
          </p:sp>
          <p:sp>
            <p:nvSpPr>
              <p:cNvPr id="6" name="Rectangle 5"/>
              <p:cNvSpPr/>
              <p:nvPr/>
            </p:nvSpPr>
            <p:spPr>
              <a:xfrm>
                <a:off x="6626831" y="3177152"/>
                <a:ext cx="2123268" cy="52694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TM or circuits?</a:t>
                </a:r>
              </a:p>
            </p:txBody>
          </p:sp>
          <p:sp>
            <p:nvSpPr>
              <p:cNvPr id="7" name="Rectangle 6"/>
              <p:cNvSpPr/>
              <p:nvPr/>
            </p:nvSpPr>
            <p:spPr>
              <a:xfrm>
                <a:off x="6626831" y="3953414"/>
                <a:ext cx="2123268" cy="665081"/>
              </a:xfrm>
              <a:prstGeom prst="rect">
                <a:avLst/>
              </a:prstGeom>
              <a:solidFill>
                <a:srgbClr val="FFE3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Q: </a:t>
                </a:r>
                <a:r>
                  <a:rPr lang="en-US" dirty="0">
                    <a:solidFill>
                      <a:schemeClr val="tx1"/>
                    </a:solidFill>
                  </a:rPr>
                  <a:t>Can </a:t>
                </a:r>
                <a:r>
                  <a:rPr lang="en-US" dirty="0">
                    <a:solidFill>
                      <a:schemeClr val="tx1"/>
                    </a:solidFill>
                    <a:latin typeface="Chalkboard" charset="0"/>
                    <a:ea typeface="Chalkboard" charset="0"/>
                    <a:cs typeface="Chalkboard" charset="0"/>
                  </a:rPr>
                  <a:t>P</a:t>
                </a:r>
                <a:r>
                  <a:rPr lang="en-US" dirty="0">
                    <a:solidFill>
                      <a:schemeClr val="tx1"/>
                    </a:solidFill>
                  </a:rPr>
                  <a:t> make obfuscate queries?</a:t>
                </a:r>
              </a:p>
            </p:txBody>
          </p:sp>
          <p:sp>
            <p:nvSpPr>
              <p:cNvPr id="8" name="Rectangle 7"/>
              <p:cNvSpPr/>
              <p:nvPr/>
            </p:nvSpPr>
            <p:spPr>
              <a:xfrm>
                <a:off x="2517170" y="226957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NIZK</a:t>
                </a:r>
              </a:p>
            </p:txBody>
          </p:sp>
          <p:sp>
            <p:nvSpPr>
              <p:cNvPr id="9" name="Freeform 8"/>
              <p:cNvSpPr/>
              <p:nvPr/>
            </p:nvSpPr>
            <p:spPr>
              <a:xfrm>
                <a:off x="6648773" y="235202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468428" y="2298101"/>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05304" y="3440622"/>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SNARG</a:t>
                </a:r>
              </a:p>
            </p:txBody>
          </p:sp>
          <p:sp>
            <p:nvSpPr>
              <p:cNvPr id="12" name="Rectangle 11"/>
              <p:cNvSpPr/>
              <p:nvPr/>
            </p:nvSpPr>
            <p:spPr>
              <a:xfrm>
                <a:off x="4005304" y="110664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FHE</a:t>
                </a:r>
              </a:p>
            </p:txBody>
          </p:sp>
          <p:cxnSp>
            <p:nvCxnSpPr>
              <p:cNvPr id="13" name="Straight Arrow Connector 12"/>
              <p:cNvCxnSpPr/>
              <p:nvPr/>
            </p:nvCxnSpPr>
            <p:spPr>
              <a:xfrm flipH="1">
                <a:off x="4804317" y="2572878"/>
                <a:ext cx="6891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2"/>
              </p:cNvCxnSpPr>
              <p:nvPr/>
            </p:nvCxnSpPr>
            <p:spPr>
              <a:xfrm flipV="1">
                <a:off x="4572000" y="2772096"/>
                <a:ext cx="1" cy="66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6" idx="0"/>
              </p:cNvCxnSpPr>
              <p:nvPr/>
            </p:nvCxnSpPr>
            <p:spPr>
              <a:xfrm>
                <a:off x="4572000" y="1711001"/>
                <a:ext cx="1" cy="6604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8" idx="3"/>
                <a:endCxn id="6" idx="1"/>
              </p:cNvCxnSpPr>
              <p:nvPr/>
            </p:nvCxnSpPr>
            <p:spPr>
              <a:xfrm>
                <a:off x="3650562" y="2571750"/>
                <a:ext cx="6891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rot="16200000" flipH="1">
                <a:off x="4132618" y="4295508"/>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5400000" flipH="1">
                <a:off x="4051997" y="310906"/>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2664556" y="1425271"/>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MPC</a:t>
              </a:r>
              <a:endParaRPr lang="en-US" sz="2400" dirty="0">
                <a:solidFill>
                  <a:schemeClr val="tx1"/>
                </a:solidFill>
              </a:endParaRPr>
            </a:p>
          </p:txBody>
        </p:sp>
        <p:sp>
          <p:nvSpPr>
            <p:cNvPr id="21" name="Rectangle 20"/>
            <p:cNvSpPr/>
            <p:nvPr/>
          </p:nvSpPr>
          <p:spPr>
            <a:xfrm>
              <a:off x="5369493" y="3084160"/>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FSS</a:t>
              </a:r>
            </a:p>
          </p:txBody>
        </p:sp>
        <p:sp>
          <p:nvSpPr>
            <p:cNvPr id="22" name="Rectangle 21"/>
            <p:cNvSpPr/>
            <p:nvPr/>
          </p:nvSpPr>
          <p:spPr>
            <a:xfrm>
              <a:off x="2702391" y="3084164"/>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Garbled circuits</a:t>
              </a:r>
              <a:endParaRPr lang="en-US" sz="2000" dirty="0">
                <a:solidFill>
                  <a:schemeClr val="tx1"/>
                </a:solidFill>
              </a:endParaRPr>
            </a:p>
          </p:txBody>
        </p:sp>
        <p:sp>
          <p:nvSpPr>
            <p:cNvPr id="23" name="Rectangle 22"/>
            <p:cNvSpPr/>
            <p:nvPr/>
          </p:nvSpPr>
          <p:spPr>
            <a:xfrm>
              <a:off x="5369493" y="1470815"/>
              <a:ext cx="1133392" cy="604356"/>
            </a:xfrm>
            <a:prstGeom prst="rect">
              <a:avLst/>
            </a:prstGeom>
            <a:solidFill>
              <a:schemeClr val="bg1">
                <a:lumMod val="9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a:solidFill>
                    <a:schemeClr val="tx1"/>
                  </a:solidFill>
                </a:rPr>
                <a:t>Yet-to-be-discovered</a:t>
              </a:r>
              <a:endParaRPr lang="en-US" sz="1700" dirty="0">
                <a:solidFill>
                  <a:schemeClr val="tx1"/>
                </a:solidFill>
              </a:endParaRPr>
            </a:p>
          </p:txBody>
        </p:sp>
        <p:cxnSp>
          <p:nvCxnSpPr>
            <p:cNvPr id="25" name="Straight Arrow Connector 24"/>
            <p:cNvCxnSpPr/>
            <p:nvPr/>
          </p:nvCxnSpPr>
          <p:spPr>
            <a:xfrm flipH="1" flipV="1">
              <a:off x="4845648" y="2772096"/>
              <a:ext cx="523845" cy="312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4825741" y="2061597"/>
              <a:ext cx="543752" cy="3098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797948" y="2014307"/>
              <a:ext cx="541736" cy="3570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3835783" y="2781987"/>
              <a:ext cx="503901" cy="298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Freeform 31"/>
            <p:cNvSpPr/>
            <p:nvPr/>
          </p:nvSpPr>
          <p:spPr>
            <a:xfrm rot="2312714" flipH="1">
              <a:off x="1805658" y="946254"/>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rot="8407261" flipH="1">
              <a:off x="6295619" y="940902"/>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3437106" flipH="1">
              <a:off x="6316849" y="3700393"/>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8654747" flipH="1">
              <a:off x="1939064" y="3772662"/>
              <a:ext cx="1040005" cy="547297"/>
            </a:xfrm>
            <a:custGeom>
              <a:avLst/>
              <a:gdLst>
                <a:gd name="connsiteX0" fmla="*/ 0 w 1040005"/>
                <a:gd name="connsiteY0" fmla="*/ 360182 h 547297"/>
                <a:gd name="connsiteX1" fmla="*/ 449451 w 1040005"/>
                <a:gd name="connsiteY1" fmla="*/ 546162 h 547297"/>
                <a:gd name="connsiteX2" fmla="*/ 1038386 w 1040005"/>
                <a:gd name="connsiteY2" fmla="*/ 282691 h 547297"/>
                <a:gd name="connsiteX3" fmla="*/ 604434 w 1040005"/>
                <a:gd name="connsiteY3" fmla="*/ 3721 h 547297"/>
                <a:gd name="connsiteX4" fmla="*/ 15498 w 1040005"/>
                <a:gd name="connsiteY4" fmla="*/ 143206 h 547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05" h="547297">
                  <a:moveTo>
                    <a:pt x="0" y="360182"/>
                  </a:moveTo>
                  <a:cubicBezTo>
                    <a:pt x="138193" y="459629"/>
                    <a:pt x="276387" y="559077"/>
                    <a:pt x="449451" y="546162"/>
                  </a:cubicBezTo>
                  <a:cubicBezTo>
                    <a:pt x="622515" y="533247"/>
                    <a:pt x="1012556" y="373098"/>
                    <a:pt x="1038386" y="282691"/>
                  </a:cubicBezTo>
                  <a:cubicBezTo>
                    <a:pt x="1064217" y="192284"/>
                    <a:pt x="774915" y="26969"/>
                    <a:pt x="604434" y="3721"/>
                  </a:cubicBezTo>
                  <a:cubicBezTo>
                    <a:pt x="433953" y="-19527"/>
                    <a:pt x="142067" y="70881"/>
                    <a:pt x="15498" y="143206"/>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4" name="Straight Arrow Connector 23"/>
          <p:cNvCxnSpPr/>
          <p:nvPr/>
        </p:nvCxnSpPr>
        <p:spPr>
          <a:xfrm flipV="1">
            <a:off x="3440624" y="1239864"/>
            <a:ext cx="564680" cy="18540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0" idx="3"/>
          </p:cNvCxnSpPr>
          <p:nvPr/>
        </p:nvCxnSpPr>
        <p:spPr>
          <a:xfrm flipH="1">
            <a:off x="3797948" y="1580827"/>
            <a:ext cx="207356" cy="1466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138696" y="1239864"/>
            <a:ext cx="533684" cy="2309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5138696" y="1580827"/>
            <a:ext cx="230797"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5672380" y="2075171"/>
            <a:ext cx="123986" cy="1944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6272562" y="2075171"/>
            <a:ext cx="0" cy="1944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5672380" y="2899318"/>
            <a:ext cx="0" cy="18067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272562" y="2873928"/>
            <a:ext cx="0" cy="2060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1" idx="1"/>
          </p:cNvCxnSpPr>
          <p:nvPr/>
        </p:nvCxnSpPr>
        <p:spPr>
          <a:xfrm flipH="1">
            <a:off x="5138696" y="3386338"/>
            <a:ext cx="230797" cy="3021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5138696" y="3704093"/>
            <a:ext cx="533684" cy="2493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22" idx="3"/>
          </p:cNvCxnSpPr>
          <p:nvPr/>
        </p:nvCxnSpPr>
        <p:spPr>
          <a:xfrm flipH="1" flipV="1">
            <a:off x="3835783" y="3386342"/>
            <a:ext cx="169521" cy="8778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650562" y="3704093"/>
            <a:ext cx="354742" cy="2493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flipV="1">
            <a:off x="3440624" y="2873928"/>
            <a:ext cx="209938" cy="2060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endCxn id="8" idx="2"/>
          </p:cNvCxnSpPr>
          <p:nvPr/>
        </p:nvCxnSpPr>
        <p:spPr>
          <a:xfrm flipV="1">
            <a:off x="3006418" y="2873928"/>
            <a:ext cx="77448" cy="2060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2902883" y="2029627"/>
            <a:ext cx="103535" cy="23994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3440624" y="2029627"/>
            <a:ext cx="0" cy="23994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endCxn id="23" idx="1"/>
          </p:cNvCxnSpPr>
          <p:nvPr/>
        </p:nvCxnSpPr>
        <p:spPr>
          <a:xfrm>
            <a:off x="3835783" y="1580827"/>
            <a:ext cx="1533710" cy="19216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endCxn id="20" idx="3"/>
          </p:cNvCxnSpPr>
          <p:nvPr/>
        </p:nvCxnSpPr>
        <p:spPr>
          <a:xfrm flipH="1" flipV="1">
            <a:off x="3797948" y="1727449"/>
            <a:ext cx="1571545" cy="28685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5" idx="0"/>
          </p:cNvCxnSpPr>
          <p:nvPr/>
        </p:nvCxnSpPr>
        <p:spPr>
          <a:xfrm>
            <a:off x="5138696" y="1104557"/>
            <a:ext cx="921439" cy="11650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endCxn id="12" idx="3"/>
          </p:cNvCxnSpPr>
          <p:nvPr/>
        </p:nvCxnSpPr>
        <p:spPr>
          <a:xfrm flipH="1" flipV="1">
            <a:off x="5138696" y="1408823"/>
            <a:ext cx="1364189" cy="8607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5672380" y="2075171"/>
            <a:ext cx="123986" cy="100481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a:off x="6369803" y="2075171"/>
            <a:ext cx="133082" cy="10089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H="1">
            <a:off x="4804316" y="2772096"/>
            <a:ext cx="689123" cy="6685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V="1">
            <a:off x="5138696" y="2873928"/>
            <a:ext cx="766158" cy="5666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21" idx="1"/>
          </p:cNvCxnSpPr>
          <p:nvPr/>
        </p:nvCxnSpPr>
        <p:spPr>
          <a:xfrm flipH="1" flipV="1">
            <a:off x="3835783" y="3177152"/>
            <a:ext cx="1533710" cy="2091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22" idx="3"/>
          </p:cNvCxnSpPr>
          <p:nvPr/>
        </p:nvCxnSpPr>
        <p:spPr>
          <a:xfrm>
            <a:off x="3835783" y="3386342"/>
            <a:ext cx="1526631" cy="19376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flipH="1" flipV="1">
            <a:off x="3650562" y="2772096"/>
            <a:ext cx="1153754" cy="6440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3285641" y="2873928"/>
            <a:ext cx="712922" cy="72167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H="1" flipV="1">
            <a:off x="2702391" y="2014307"/>
            <a:ext cx="381475" cy="10656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650562" y="2029627"/>
            <a:ext cx="69031" cy="103903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endCxn id="12" idx="1"/>
          </p:cNvCxnSpPr>
          <p:nvPr/>
        </p:nvCxnSpPr>
        <p:spPr>
          <a:xfrm flipV="1">
            <a:off x="3285641" y="1408823"/>
            <a:ext cx="719663" cy="8607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3650562" y="1711001"/>
            <a:ext cx="647789" cy="66040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5138696" y="1711001"/>
            <a:ext cx="354743" cy="13689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flipH="1" flipV="1">
            <a:off x="4825741" y="1727449"/>
            <a:ext cx="1234394" cy="13525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H="1">
            <a:off x="4339684" y="2075171"/>
            <a:ext cx="1901432" cy="13654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11" idx="3"/>
          </p:cNvCxnSpPr>
          <p:nvPr/>
        </p:nvCxnSpPr>
        <p:spPr>
          <a:xfrm flipV="1">
            <a:off x="5138696" y="2075171"/>
            <a:ext cx="354743" cy="166762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flipH="1">
            <a:off x="3859078" y="2873928"/>
            <a:ext cx="2382038" cy="79917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stCxn id="22" idx="3"/>
          </p:cNvCxnSpPr>
          <p:nvPr/>
        </p:nvCxnSpPr>
        <p:spPr>
          <a:xfrm flipV="1">
            <a:off x="3835783" y="2402237"/>
            <a:ext cx="1650617" cy="98410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flipH="1" flipV="1">
            <a:off x="3673098" y="2448732"/>
            <a:ext cx="1696395" cy="7284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endCxn id="21" idx="1"/>
          </p:cNvCxnSpPr>
          <p:nvPr/>
        </p:nvCxnSpPr>
        <p:spPr>
          <a:xfrm>
            <a:off x="3650562" y="2772096"/>
            <a:ext cx="1718931" cy="6142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11" idx="0"/>
          </p:cNvCxnSpPr>
          <p:nvPr/>
        </p:nvCxnSpPr>
        <p:spPr>
          <a:xfrm flipH="1" flipV="1">
            <a:off x="3812583" y="1875295"/>
            <a:ext cx="759417" cy="156532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20" idx="2"/>
          </p:cNvCxnSpPr>
          <p:nvPr/>
        </p:nvCxnSpPr>
        <p:spPr>
          <a:xfrm>
            <a:off x="3231252" y="2029627"/>
            <a:ext cx="906795" cy="14109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22" idx="0"/>
          </p:cNvCxnSpPr>
          <p:nvPr/>
        </p:nvCxnSpPr>
        <p:spPr>
          <a:xfrm flipV="1">
            <a:off x="3269087" y="1720312"/>
            <a:ext cx="899957" cy="13638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flipH="1">
            <a:off x="3781586" y="1711001"/>
            <a:ext cx="1144683" cy="13886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V="1">
            <a:off x="3285641" y="1921790"/>
            <a:ext cx="2076773" cy="3477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flipH="1">
            <a:off x="3688597" y="2075171"/>
            <a:ext cx="1983783" cy="6370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20" idx="3"/>
          </p:cNvCxnSpPr>
          <p:nvPr/>
        </p:nvCxnSpPr>
        <p:spPr>
          <a:xfrm>
            <a:off x="3797948" y="1727449"/>
            <a:ext cx="2106906" cy="54212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flipH="1" flipV="1">
            <a:off x="3812583" y="1906292"/>
            <a:ext cx="1680856" cy="87569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4339684" y="1720312"/>
            <a:ext cx="650770" cy="175130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V="1">
            <a:off x="4298351" y="1720312"/>
            <a:ext cx="459629" cy="17203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flipH="1">
            <a:off x="3828081" y="2075171"/>
            <a:ext cx="1844299" cy="15204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22" idx="0"/>
          </p:cNvCxnSpPr>
          <p:nvPr/>
        </p:nvCxnSpPr>
        <p:spPr>
          <a:xfrm flipV="1">
            <a:off x="3269087" y="1890793"/>
            <a:ext cx="2093327" cy="119337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H="1" flipV="1">
            <a:off x="3704095" y="2386739"/>
            <a:ext cx="1789344" cy="3853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stCxn id="8" idx="3"/>
          </p:cNvCxnSpPr>
          <p:nvPr/>
        </p:nvCxnSpPr>
        <p:spPr>
          <a:xfrm>
            <a:off x="3650562" y="2571750"/>
            <a:ext cx="1851336" cy="18694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flipH="1" flipV="1">
            <a:off x="3828081" y="1844298"/>
            <a:ext cx="2232054" cy="12553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a:off x="2902883" y="2061597"/>
            <a:ext cx="2459531" cy="145651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4203" y="781696"/>
            <a:ext cx="3695595" cy="3580108"/>
          </a:xfrm>
          <a:prstGeom prst="rect">
            <a:avLst/>
          </a:prstGeom>
        </p:spPr>
      </p:pic>
    </p:spTree>
    <p:extLst>
      <p:ext uri="{BB962C8B-B14F-4D97-AF65-F5344CB8AC3E}">
        <p14:creationId xmlns:p14="http://schemas.microsoft.com/office/powerpoint/2010/main" val="175127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6980" y="225337"/>
            <a:ext cx="8110041" cy="523220"/>
          </a:xfrm>
          <a:prstGeom prst="rect">
            <a:avLst/>
          </a:prstGeom>
          <a:noFill/>
        </p:spPr>
        <p:txBody>
          <a:bodyPr wrap="none" rtlCol="0">
            <a:spAutoFit/>
          </a:bodyPr>
          <a:lstStyle/>
          <a:p>
            <a:r>
              <a:rPr lang="en-US" sz="2800" dirty="0"/>
              <a:t>This Work: Augmented Random Oracle Model (AROM)</a:t>
            </a:r>
          </a:p>
        </p:txBody>
      </p:sp>
      <p:sp>
        <p:nvSpPr>
          <p:cNvPr id="5" name="TextBox 4"/>
          <p:cNvSpPr txBox="1"/>
          <p:nvPr/>
        </p:nvSpPr>
        <p:spPr>
          <a:xfrm>
            <a:off x="76518" y="4226087"/>
            <a:ext cx="8990964" cy="830997"/>
          </a:xfrm>
          <a:prstGeom prst="rect">
            <a:avLst/>
          </a:prstGeom>
          <a:solidFill>
            <a:schemeClr val="accent5">
              <a:lumMod val="20000"/>
              <a:lumOff val="80000"/>
            </a:schemeClr>
          </a:solidFill>
          <a:ln>
            <a:solidFill>
              <a:schemeClr val="tx1"/>
            </a:solidFill>
          </a:ln>
        </p:spPr>
        <p:txBody>
          <a:bodyPr wrap="square" rtlCol="0">
            <a:spAutoFit/>
          </a:bodyPr>
          <a:lstStyle/>
          <a:p>
            <a:r>
              <a:rPr lang="en-US" sz="2400" b="1" dirty="0"/>
              <a:t>Def: </a:t>
            </a:r>
            <a:r>
              <a:rPr lang="en-US" sz="2400" dirty="0"/>
              <a:t>Transform is secure in AROM if security holds </a:t>
            </a:r>
            <a:r>
              <a:rPr lang="en-US" sz="2400" b="1" dirty="0"/>
              <a:t>for all </a:t>
            </a:r>
            <a:r>
              <a:rPr lang="en-US" sz="2400" dirty="0"/>
              <a:t>possible building blocks (meeting prescribed security notion) and </a:t>
            </a:r>
            <a:r>
              <a:rPr lang="en-US" sz="2400" b="1" dirty="0"/>
              <a:t>all</a:t>
            </a:r>
            <a:r>
              <a:rPr lang="en-US" sz="2400" dirty="0"/>
              <a:t> efficient </a:t>
            </a:r>
            <a:r>
              <a:rPr lang="en-US" sz="2400" dirty="0">
                <a:latin typeface="Chalkboard" charset="0"/>
                <a:ea typeface="Chalkboard" charset="0"/>
                <a:cs typeface="Chalkboard" charset="0"/>
              </a:rPr>
              <a:t>M</a:t>
            </a:r>
          </a:p>
        </p:txBody>
      </p:sp>
      <p:sp>
        <p:nvSpPr>
          <p:cNvPr id="33" name="Rectangle 32"/>
          <p:cNvSpPr/>
          <p:nvPr/>
        </p:nvSpPr>
        <p:spPr>
          <a:xfrm flipH="1">
            <a:off x="2447444" y="3038326"/>
            <a:ext cx="2208035" cy="98415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Transform</a:t>
            </a:r>
          </a:p>
        </p:txBody>
      </p:sp>
      <p:cxnSp>
        <p:nvCxnSpPr>
          <p:cNvPr id="34" name="Straight Arrow Connector 33"/>
          <p:cNvCxnSpPr>
            <a:endCxn id="36" idx="1"/>
          </p:cNvCxnSpPr>
          <p:nvPr/>
        </p:nvCxnSpPr>
        <p:spPr>
          <a:xfrm flipH="1">
            <a:off x="4771991" y="3530403"/>
            <a:ext cx="1062794" cy="0"/>
          </a:xfrm>
          <a:prstGeom prst="straightConnector1">
            <a:avLst/>
          </a:prstGeom>
          <a:ln w="1143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5139228" y="2351673"/>
            <a:ext cx="710131" cy="684853"/>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3822948" y="2355742"/>
            <a:ext cx="718055" cy="68078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Diamond 37"/>
          <p:cNvSpPr/>
          <p:nvPr/>
        </p:nvSpPr>
        <p:spPr>
          <a:xfrm flipH="1">
            <a:off x="5999781" y="1245851"/>
            <a:ext cx="973493" cy="984153"/>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M</a:t>
            </a:r>
          </a:p>
        </p:txBody>
      </p:sp>
      <p:cxnSp>
        <p:nvCxnSpPr>
          <p:cNvPr id="39" name="Straight Arrow Connector 38"/>
          <p:cNvCxnSpPr/>
          <p:nvPr/>
        </p:nvCxnSpPr>
        <p:spPr>
          <a:xfrm flipV="1">
            <a:off x="6486526" y="2230004"/>
            <a:ext cx="2" cy="80832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5168357" y="1737927"/>
            <a:ext cx="860067" cy="12139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Diamond 40"/>
          <p:cNvSpPr/>
          <p:nvPr/>
        </p:nvSpPr>
        <p:spPr>
          <a:xfrm flipH="1">
            <a:off x="2170726" y="1160143"/>
            <a:ext cx="2208035" cy="1155569"/>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r>
              <a:rPr lang="en-US" sz="2600" dirty="0">
                <a:solidFill>
                  <a:schemeClr val="tx1"/>
                </a:solidFill>
              </a:rPr>
              <a:t>Building Block</a:t>
            </a:r>
          </a:p>
        </p:txBody>
      </p:sp>
      <p:cxnSp>
        <p:nvCxnSpPr>
          <p:cNvPr id="42" name="Straight Arrow Connector 41"/>
          <p:cNvCxnSpPr/>
          <p:nvPr/>
        </p:nvCxnSpPr>
        <p:spPr>
          <a:xfrm flipH="1" flipV="1">
            <a:off x="3274742" y="2315712"/>
            <a:ext cx="0" cy="72261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a:xfrm flipH="1">
            <a:off x="3605155" y="929545"/>
            <a:ext cx="2662513" cy="531792"/>
          </a:xfrm>
          <a:custGeom>
            <a:avLst/>
            <a:gdLst>
              <a:gd name="connsiteX0" fmla="*/ 2667000 w 2667000"/>
              <a:gd name="connsiteY0" fmla="*/ 396334 h 426814"/>
              <a:gd name="connsiteX1" fmla="*/ 1158240 w 2667000"/>
              <a:gd name="connsiteY1" fmla="*/ 94 h 426814"/>
              <a:gd name="connsiteX2" fmla="*/ 0 w 2667000"/>
              <a:gd name="connsiteY2" fmla="*/ 426814 h 426814"/>
              <a:gd name="connsiteX0" fmla="*/ 2522717 w 2522717"/>
              <a:gd name="connsiteY0" fmla="*/ 326934 h 426862"/>
              <a:gd name="connsiteX1" fmla="*/ 1158240 w 2522717"/>
              <a:gd name="connsiteY1" fmla="*/ 142 h 426862"/>
              <a:gd name="connsiteX2" fmla="*/ 0 w 2522717"/>
              <a:gd name="connsiteY2" fmla="*/ 426862 h 426862"/>
            </a:gdLst>
            <a:ahLst/>
            <a:cxnLst>
              <a:cxn ang="0">
                <a:pos x="connsiteX0" y="connsiteY0"/>
              </a:cxn>
              <a:cxn ang="0">
                <a:pos x="connsiteX1" y="connsiteY1"/>
              </a:cxn>
              <a:cxn ang="0">
                <a:pos x="connsiteX2" y="connsiteY2"/>
              </a:cxn>
            </a:cxnLst>
            <a:rect l="l" t="t" r="r" b="b"/>
            <a:pathLst>
              <a:path w="2522717" h="426862">
                <a:moveTo>
                  <a:pt x="2522717" y="326934"/>
                </a:moveTo>
                <a:cubicBezTo>
                  <a:pt x="1990587" y="126274"/>
                  <a:pt x="1602740" y="-4938"/>
                  <a:pt x="1158240" y="142"/>
                </a:cubicBezTo>
                <a:cubicBezTo>
                  <a:pt x="713740" y="5222"/>
                  <a:pt x="304800" y="231282"/>
                  <a:pt x="0" y="426862"/>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5" name="Graphic 4">
            <a:extLst>
              <a:ext uri="{FF2B5EF4-FFF2-40B4-BE49-F238E27FC236}">
                <a16:creationId xmlns:a16="http://schemas.microsoft.com/office/drawing/2014/main" id="{67193565-3286-53D9-0096-537A88F27E3D}"/>
              </a:ext>
            </a:extLst>
          </p:cNvPr>
          <p:cNvPicPr>
            <a:picLocks noChangeAspect="1"/>
          </p:cNvPicPr>
          <p:nvPr/>
        </p:nvPicPr>
        <p:blipFill>
          <a:blip r:embed="rId3"/>
          <a:srcRect/>
          <a:stretch/>
        </p:blipFill>
        <p:spPr>
          <a:xfrm flipH="1">
            <a:off x="5852143" y="3058742"/>
            <a:ext cx="969236" cy="969236"/>
          </a:xfrm>
          <a:prstGeom prst="rect">
            <a:avLst/>
          </a:prstGeom>
        </p:spPr>
      </p:pic>
      <p:sp>
        <p:nvSpPr>
          <p:cNvPr id="46" name="TextBox 45"/>
          <p:cNvSpPr txBox="1"/>
          <p:nvPr/>
        </p:nvSpPr>
        <p:spPr>
          <a:xfrm>
            <a:off x="541926" y="3099489"/>
            <a:ext cx="997581" cy="369332"/>
          </a:xfrm>
          <a:prstGeom prst="rect">
            <a:avLst/>
          </a:prstGeom>
          <a:noFill/>
        </p:spPr>
        <p:txBody>
          <a:bodyPr wrap="none" rtlCol="0">
            <a:spAutoFit/>
          </a:bodyPr>
          <a:lstStyle/>
          <a:p>
            <a:r>
              <a:rPr lang="en-US" dirty="0"/>
              <a:t>e.g. </a:t>
            </a:r>
            <a:r>
              <a:rPr lang="en-US" dirty="0" err="1"/>
              <a:t>EwH</a:t>
            </a:r>
            <a:endParaRPr lang="en-US" dirty="0"/>
          </a:p>
        </p:txBody>
      </p:sp>
      <p:cxnSp>
        <p:nvCxnSpPr>
          <p:cNvPr id="48" name="Straight Arrow Connector 47"/>
          <p:cNvCxnSpPr>
            <a:stCxn id="46" idx="3"/>
            <a:endCxn id="33" idx="3"/>
          </p:cNvCxnSpPr>
          <p:nvPr/>
        </p:nvCxnSpPr>
        <p:spPr>
          <a:xfrm>
            <a:off x="1539507" y="3284155"/>
            <a:ext cx="907937" cy="2462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36394" y="1021034"/>
            <a:ext cx="1731891" cy="646331"/>
          </a:xfrm>
          <a:prstGeom prst="rect">
            <a:avLst/>
          </a:prstGeom>
          <a:noFill/>
        </p:spPr>
        <p:txBody>
          <a:bodyPr wrap="square" rtlCol="0">
            <a:spAutoFit/>
          </a:bodyPr>
          <a:lstStyle/>
          <a:p>
            <a:r>
              <a:rPr lang="en-US" dirty="0"/>
              <a:t>e.g. underlying IND-CPA PKE</a:t>
            </a:r>
          </a:p>
        </p:txBody>
      </p:sp>
      <p:cxnSp>
        <p:nvCxnSpPr>
          <p:cNvPr id="51" name="Straight Arrow Connector 50"/>
          <p:cNvCxnSpPr/>
          <p:nvPr/>
        </p:nvCxnSpPr>
        <p:spPr>
          <a:xfrm>
            <a:off x="1828800" y="1298877"/>
            <a:ext cx="867906" cy="95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540425" y="1655804"/>
            <a:ext cx="614302" cy="671286"/>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O</a:t>
            </a:r>
          </a:p>
        </p:txBody>
      </p:sp>
      <p:sp>
        <p:nvSpPr>
          <p:cNvPr id="54" name="TextBox 53"/>
          <p:cNvSpPr txBox="1"/>
          <p:nvPr/>
        </p:nvSpPr>
        <p:spPr>
          <a:xfrm>
            <a:off x="7066239" y="929545"/>
            <a:ext cx="2040943" cy="369332"/>
          </a:xfrm>
          <a:prstGeom prst="rect">
            <a:avLst/>
          </a:prstGeom>
          <a:noFill/>
        </p:spPr>
        <p:txBody>
          <a:bodyPr wrap="none" rtlCol="0">
            <a:spAutoFit/>
          </a:bodyPr>
          <a:lstStyle/>
          <a:p>
            <a:r>
              <a:rPr lang="en-US" dirty="0"/>
              <a:t>Non-black box tools</a:t>
            </a:r>
          </a:p>
        </p:txBody>
      </p:sp>
      <p:cxnSp>
        <p:nvCxnSpPr>
          <p:cNvPr id="56" name="Straight Arrow Connector 55"/>
          <p:cNvCxnSpPr/>
          <p:nvPr/>
        </p:nvCxnSpPr>
        <p:spPr>
          <a:xfrm flipH="1">
            <a:off x="6803756" y="1245851"/>
            <a:ext cx="371959" cy="2884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686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518" y="4226087"/>
            <a:ext cx="8990964" cy="830997"/>
          </a:xfrm>
          <a:prstGeom prst="rect">
            <a:avLst/>
          </a:prstGeom>
          <a:solidFill>
            <a:schemeClr val="accent5">
              <a:lumMod val="20000"/>
              <a:lumOff val="80000"/>
            </a:schemeClr>
          </a:solidFill>
          <a:ln>
            <a:solidFill>
              <a:schemeClr val="tx1"/>
            </a:solidFill>
          </a:ln>
        </p:spPr>
        <p:txBody>
          <a:bodyPr wrap="square" rtlCol="0">
            <a:spAutoFit/>
          </a:bodyPr>
          <a:lstStyle/>
          <a:p>
            <a:r>
              <a:rPr lang="en-US" sz="2400" b="1" dirty="0"/>
              <a:t>Def: </a:t>
            </a:r>
            <a:r>
              <a:rPr lang="en-US" sz="2400" dirty="0"/>
              <a:t>Transform is secure in AROM if security holds </a:t>
            </a:r>
            <a:r>
              <a:rPr lang="en-US" sz="2400" b="1" dirty="0"/>
              <a:t>for all </a:t>
            </a:r>
            <a:r>
              <a:rPr lang="en-US" sz="2400" dirty="0"/>
              <a:t>possible building blocks (meeting prescribed security notion) and </a:t>
            </a:r>
            <a:r>
              <a:rPr lang="en-US" sz="2400" b="1" dirty="0"/>
              <a:t>all</a:t>
            </a:r>
            <a:r>
              <a:rPr lang="en-US" sz="2400" dirty="0"/>
              <a:t> efficient </a:t>
            </a:r>
            <a:r>
              <a:rPr lang="en-US" sz="2400" dirty="0">
                <a:latin typeface="Chalkboard" charset="0"/>
                <a:ea typeface="Chalkboard" charset="0"/>
                <a:cs typeface="Chalkboard" charset="0"/>
              </a:rPr>
              <a:t>M</a:t>
            </a:r>
          </a:p>
        </p:txBody>
      </p:sp>
      <p:sp>
        <p:nvSpPr>
          <p:cNvPr id="4" name="TextBox 3"/>
          <p:cNvSpPr txBox="1"/>
          <p:nvPr/>
        </p:nvSpPr>
        <p:spPr>
          <a:xfrm>
            <a:off x="516980" y="225337"/>
            <a:ext cx="8110041" cy="523220"/>
          </a:xfrm>
          <a:prstGeom prst="rect">
            <a:avLst/>
          </a:prstGeom>
          <a:noFill/>
        </p:spPr>
        <p:txBody>
          <a:bodyPr wrap="none" rtlCol="0">
            <a:spAutoFit/>
          </a:bodyPr>
          <a:lstStyle/>
          <a:p>
            <a:r>
              <a:rPr lang="en-US" sz="2800" dirty="0"/>
              <a:t>This Work: Augmented Random Oracle Model (AROM)</a:t>
            </a:r>
          </a:p>
        </p:txBody>
      </p:sp>
      <p:sp>
        <p:nvSpPr>
          <p:cNvPr id="33" name="Rectangle 32"/>
          <p:cNvSpPr/>
          <p:nvPr/>
        </p:nvSpPr>
        <p:spPr>
          <a:xfrm flipH="1">
            <a:off x="2447444" y="3038326"/>
            <a:ext cx="2208035" cy="98415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Transform</a:t>
            </a:r>
          </a:p>
        </p:txBody>
      </p:sp>
      <p:cxnSp>
        <p:nvCxnSpPr>
          <p:cNvPr id="34" name="Straight Arrow Connector 33"/>
          <p:cNvCxnSpPr>
            <a:endCxn id="36" idx="1"/>
          </p:cNvCxnSpPr>
          <p:nvPr/>
        </p:nvCxnSpPr>
        <p:spPr>
          <a:xfrm flipH="1">
            <a:off x="4771991" y="3530403"/>
            <a:ext cx="1062794" cy="0"/>
          </a:xfrm>
          <a:prstGeom prst="straightConnector1">
            <a:avLst/>
          </a:prstGeom>
          <a:ln w="1143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5139228" y="2351673"/>
            <a:ext cx="710131" cy="684853"/>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3822948" y="2355742"/>
            <a:ext cx="718055" cy="68078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Diamond 37"/>
          <p:cNvSpPr/>
          <p:nvPr/>
        </p:nvSpPr>
        <p:spPr>
          <a:xfrm flipH="1">
            <a:off x="5999781" y="1245851"/>
            <a:ext cx="973493" cy="984153"/>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M</a:t>
            </a:r>
          </a:p>
        </p:txBody>
      </p:sp>
      <p:cxnSp>
        <p:nvCxnSpPr>
          <p:cNvPr id="39" name="Straight Arrow Connector 38"/>
          <p:cNvCxnSpPr/>
          <p:nvPr/>
        </p:nvCxnSpPr>
        <p:spPr>
          <a:xfrm flipV="1">
            <a:off x="6486526" y="2230004"/>
            <a:ext cx="2" cy="80832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5168357" y="1737927"/>
            <a:ext cx="860067" cy="12139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Diamond 40"/>
          <p:cNvSpPr/>
          <p:nvPr/>
        </p:nvSpPr>
        <p:spPr>
          <a:xfrm flipH="1">
            <a:off x="2170726" y="1160143"/>
            <a:ext cx="2208035" cy="1155569"/>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r>
              <a:rPr lang="en-US" sz="2600" dirty="0">
                <a:solidFill>
                  <a:schemeClr val="tx1"/>
                </a:solidFill>
              </a:rPr>
              <a:t>Building Block</a:t>
            </a:r>
          </a:p>
        </p:txBody>
      </p:sp>
      <p:cxnSp>
        <p:nvCxnSpPr>
          <p:cNvPr id="42" name="Straight Arrow Connector 41"/>
          <p:cNvCxnSpPr/>
          <p:nvPr/>
        </p:nvCxnSpPr>
        <p:spPr>
          <a:xfrm flipH="1" flipV="1">
            <a:off x="3274742" y="2315712"/>
            <a:ext cx="0" cy="72261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a:xfrm flipH="1">
            <a:off x="3605155" y="929545"/>
            <a:ext cx="2662513" cy="531792"/>
          </a:xfrm>
          <a:custGeom>
            <a:avLst/>
            <a:gdLst>
              <a:gd name="connsiteX0" fmla="*/ 2667000 w 2667000"/>
              <a:gd name="connsiteY0" fmla="*/ 396334 h 426814"/>
              <a:gd name="connsiteX1" fmla="*/ 1158240 w 2667000"/>
              <a:gd name="connsiteY1" fmla="*/ 94 h 426814"/>
              <a:gd name="connsiteX2" fmla="*/ 0 w 2667000"/>
              <a:gd name="connsiteY2" fmla="*/ 426814 h 426814"/>
              <a:gd name="connsiteX0" fmla="*/ 2522717 w 2522717"/>
              <a:gd name="connsiteY0" fmla="*/ 326934 h 426862"/>
              <a:gd name="connsiteX1" fmla="*/ 1158240 w 2522717"/>
              <a:gd name="connsiteY1" fmla="*/ 142 h 426862"/>
              <a:gd name="connsiteX2" fmla="*/ 0 w 2522717"/>
              <a:gd name="connsiteY2" fmla="*/ 426862 h 426862"/>
            </a:gdLst>
            <a:ahLst/>
            <a:cxnLst>
              <a:cxn ang="0">
                <a:pos x="connsiteX0" y="connsiteY0"/>
              </a:cxn>
              <a:cxn ang="0">
                <a:pos x="connsiteX1" y="connsiteY1"/>
              </a:cxn>
              <a:cxn ang="0">
                <a:pos x="connsiteX2" y="connsiteY2"/>
              </a:cxn>
            </a:cxnLst>
            <a:rect l="l" t="t" r="r" b="b"/>
            <a:pathLst>
              <a:path w="2522717" h="426862">
                <a:moveTo>
                  <a:pt x="2522717" y="326934"/>
                </a:moveTo>
                <a:cubicBezTo>
                  <a:pt x="1990587" y="126274"/>
                  <a:pt x="1602740" y="-4938"/>
                  <a:pt x="1158240" y="142"/>
                </a:cubicBezTo>
                <a:cubicBezTo>
                  <a:pt x="713740" y="5222"/>
                  <a:pt x="304800" y="231282"/>
                  <a:pt x="0" y="426862"/>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5" name="Graphic 4">
            <a:extLst>
              <a:ext uri="{FF2B5EF4-FFF2-40B4-BE49-F238E27FC236}">
                <a16:creationId xmlns:a16="http://schemas.microsoft.com/office/drawing/2014/main" id="{67193565-3286-53D9-0096-537A88F27E3D}"/>
              </a:ext>
            </a:extLst>
          </p:cNvPr>
          <p:cNvPicPr>
            <a:picLocks noChangeAspect="1"/>
          </p:cNvPicPr>
          <p:nvPr/>
        </p:nvPicPr>
        <p:blipFill>
          <a:blip r:embed="rId3"/>
          <a:srcRect/>
          <a:stretch/>
        </p:blipFill>
        <p:spPr>
          <a:xfrm flipH="1">
            <a:off x="5852143" y="3058742"/>
            <a:ext cx="969236" cy="969236"/>
          </a:xfrm>
          <a:prstGeom prst="rect">
            <a:avLst/>
          </a:prstGeom>
        </p:spPr>
      </p:pic>
      <p:sp>
        <p:nvSpPr>
          <p:cNvPr id="46" name="TextBox 45"/>
          <p:cNvSpPr txBox="1"/>
          <p:nvPr/>
        </p:nvSpPr>
        <p:spPr>
          <a:xfrm>
            <a:off x="541926" y="3099489"/>
            <a:ext cx="997581" cy="369332"/>
          </a:xfrm>
          <a:prstGeom prst="rect">
            <a:avLst/>
          </a:prstGeom>
          <a:noFill/>
        </p:spPr>
        <p:txBody>
          <a:bodyPr wrap="none" rtlCol="0">
            <a:spAutoFit/>
          </a:bodyPr>
          <a:lstStyle/>
          <a:p>
            <a:r>
              <a:rPr lang="en-US" dirty="0"/>
              <a:t>e.g. </a:t>
            </a:r>
            <a:r>
              <a:rPr lang="en-US" dirty="0" err="1"/>
              <a:t>EwH</a:t>
            </a:r>
            <a:endParaRPr lang="en-US" dirty="0"/>
          </a:p>
        </p:txBody>
      </p:sp>
      <p:cxnSp>
        <p:nvCxnSpPr>
          <p:cNvPr id="48" name="Straight Arrow Connector 47"/>
          <p:cNvCxnSpPr>
            <a:stCxn id="46" idx="3"/>
            <a:endCxn id="33" idx="3"/>
          </p:cNvCxnSpPr>
          <p:nvPr/>
        </p:nvCxnSpPr>
        <p:spPr>
          <a:xfrm>
            <a:off x="1539507" y="3284155"/>
            <a:ext cx="907937" cy="2462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36394" y="1021034"/>
            <a:ext cx="1731891" cy="646331"/>
          </a:xfrm>
          <a:prstGeom prst="rect">
            <a:avLst/>
          </a:prstGeom>
          <a:noFill/>
        </p:spPr>
        <p:txBody>
          <a:bodyPr wrap="square" rtlCol="0">
            <a:spAutoFit/>
          </a:bodyPr>
          <a:lstStyle/>
          <a:p>
            <a:r>
              <a:rPr lang="en-US" dirty="0"/>
              <a:t>e.g. underlying IND-CPA PKE</a:t>
            </a:r>
          </a:p>
        </p:txBody>
      </p:sp>
      <p:cxnSp>
        <p:nvCxnSpPr>
          <p:cNvPr id="51" name="Straight Arrow Connector 50"/>
          <p:cNvCxnSpPr/>
          <p:nvPr/>
        </p:nvCxnSpPr>
        <p:spPr>
          <a:xfrm>
            <a:off x="1828800" y="1298877"/>
            <a:ext cx="867906" cy="95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540425" y="1655804"/>
            <a:ext cx="614302" cy="671286"/>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O</a:t>
            </a:r>
          </a:p>
        </p:txBody>
      </p:sp>
      <p:sp>
        <p:nvSpPr>
          <p:cNvPr id="54" name="TextBox 53"/>
          <p:cNvSpPr txBox="1"/>
          <p:nvPr/>
        </p:nvSpPr>
        <p:spPr>
          <a:xfrm>
            <a:off x="7066239" y="929545"/>
            <a:ext cx="2040943" cy="369332"/>
          </a:xfrm>
          <a:prstGeom prst="rect">
            <a:avLst/>
          </a:prstGeom>
          <a:noFill/>
        </p:spPr>
        <p:txBody>
          <a:bodyPr wrap="none" rtlCol="0">
            <a:spAutoFit/>
          </a:bodyPr>
          <a:lstStyle/>
          <a:p>
            <a:r>
              <a:rPr lang="en-US" dirty="0"/>
              <a:t>Non-black box tools</a:t>
            </a:r>
          </a:p>
        </p:txBody>
      </p:sp>
      <p:cxnSp>
        <p:nvCxnSpPr>
          <p:cNvPr id="56" name="Straight Arrow Connector 55"/>
          <p:cNvCxnSpPr/>
          <p:nvPr/>
        </p:nvCxnSpPr>
        <p:spPr>
          <a:xfrm flipH="1">
            <a:off x="6803756" y="1245851"/>
            <a:ext cx="371959" cy="2884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143838" y="-82193"/>
            <a:ext cx="9390580" cy="5383658"/>
          </a:xfrm>
          <a:custGeom>
            <a:avLst/>
            <a:gdLst>
              <a:gd name="connsiteX0" fmla="*/ 2056477 w 9390580"/>
              <a:gd name="connsiteY0" fmla="*/ 830178 h 5383658"/>
              <a:gd name="connsiteX1" fmla="*/ 595902 w 9390580"/>
              <a:gd name="connsiteY1" fmla="*/ 1160979 h 5383658"/>
              <a:gd name="connsiteX2" fmla="*/ 380144 w 9390580"/>
              <a:gd name="connsiteY2" fmla="*/ 2445248 h 5383658"/>
              <a:gd name="connsiteX3" fmla="*/ 1356188 w 9390580"/>
              <a:gd name="connsiteY3" fmla="*/ 4089114 h 5383658"/>
              <a:gd name="connsiteX4" fmla="*/ 5178175 w 9390580"/>
              <a:gd name="connsiteY4" fmla="*/ 4171307 h 5383658"/>
              <a:gd name="connsiteX5" fmla="*/ 7643973 w 9390580"/>
              <a:gd name="connsiteY5" fmla="*/ 3842534 h 5383658"/>
              <a:gd name="connsiteX6" fmla="*/ 4880225 w 9390580"/>
              <a:gd name="connsiteY6" fmla="*/ 1335639 h 5383658"/>
              <a:gd name="connsiteX7" fmla="*/ 2321960 w 9390580"/>
              <a:gd name="connsiteY7" fmla="*/ 832205 h 5383658"/>
              <a:gd name="connsiteX8" fmla="*/ 2056477 w 9390580"/>
              <a:gd name="connsiteY8" fmla="*/ 830178 h 5383658"/>
              <a:gd name="connsiteX9" fmla="*/ 0 w 9390580"/>
              <a:gd name="connsiteY9" fmla="*/ 0 h 5383658"/>
              <a:gd name="connsiteX10" fmla="*/ 9390580 w 9390580"/>
              <a:gd name="connsiteY10" fmla="*/ 0 h 5383658"/>
              <a:gd name="connsiteX11" fmla="*/ 9390580 w 9390580"/>
              <a:gd name="connsiteY11" fmla="*/ 5383658 h 5383658"/>
              <a:gd name="connsiteX12" fmla="*/ 0 w 9390580"/>
              <a:gd name="connsiteY12" fmla="*/ 5383658 h 5383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90580" h="5383658">
                <a:moveTo>
                  <a:pt x="2056477" y="830178"/>
                </a:moveTo>
                <a:cubicBezTo>
                  <a:pt x="1443761" y="845396"/>
                  <a:pt x="888073" y="994666"/>
                  <a:pt x="595902" y="1160979"/>
                </a:cubicBezTo>
                <a:cubicBezTo>
                  <a:pt x="261992" y="1351051"/>
                  <a:pt x="253430" y="1957226"/>
                  <a:pt x="380144" y="2445248"/>
                </a:cubicBezTo>
                <a:cubicBezTo>
                  <a:pt x="506858" y="2933271"/>
                  <a:pt x="741451" y="3798013"/>
                  <a:pt x="1356188" y="4089114"/>
                </a:cubicBezTo>
                <a:cubicBezTo>
                  <a:pt x="1970925" y="4380215"/>
                  <a:pt x="4130211" y="4212404"/>
                  <a:pt x="5178175" y="4171307"/>
                </a:cubicBezTo>
                <a:cubicBezTo>
                  <a:pt x="6226139" y="4130210"/>
                  <a:pt x="7693631" y="4315145"/>
                  <a:pt x="7643973" y="3842534"/>
                </a:cubicBezTo>
                <a:cubicBezTo>
                  <a:pt x="7594315" y="3369923"/>
                  <a:pt x="5767227" y="1837360"/>
                  <a:pt x="4880225" y="1335639"/>
                </a:cubicBezTo>
                <a:cubicBezTo>
                  <a:pt x="3993223" y="833918"/>
                  <a:pt x="3036014" y="861315"/>
                  <a:pt x="2321960" y="832205"/>
                </a:cubicBezTo>
                <a:cubicBezTo>
                  <a:pt x="2232704" y="828566"/>
                  <a:pt x="2144009" y="828005"/>
                  <a:pt x="2056477" y="830178"/>
                </a:cubicBezTo>
                <a:close/>
                <a:moveTo>
                  <a:pt x="0" y="0"/>
                </a:moveTo>
                <a:lnTo>
                  <a:pt x="9390580" y="0"/>
                </a:lnTo>
                <a:lnTo>
                  <a:pt x="9390580" y="5383658"/>
                </a:lnTo>
                <a:lnTo>
                  <a:pt x="0" y="5383658"/>
                </a:lnTo>
                <a:close/>
              </a:path>
            </a:pathLst>
          </a:custGeom>
          <a:solidFill>
            <a:schemeClr val="bg1">
              <a:lumMod val="95000"/>
              <a:alpha val="94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363415" y="155041"/>
            <a:ext cx="2366545" cy="707886"/>
          </a:xfrm>
          <a:prstGeom prst="rect">
            <a:avLst/>
          </a:prstGeom>
          <a:noFill/>
        </p:spPr>
        <p:txBody>
          <a:bodyPr wrap="none" rtlCol="0">
            <a:spAutoFit/>
          </a:bodyPr>
          <a:lstStyle/>
          <a:p>
            <a:r>
              <a:rPr lang="en-US" sz="4000" dirty="0">
                <a:effectLst>
                  <a:glow rad="152400">
                    <a:schemeClr val="bg1">
                      <a:lumMod val="95000"/>
                    </a:schemeClr>
                  </a:glow>
                </a:effectLst>
              </a:rPr>
              <a:t>Plain ROM</a:t>
            </a:r>
          </a:p>
        </p:txBody>
      </p:sp>
    </p:spTree>
    <p:extLst>
      <p:ext uri="{BB962C8B-B14F-4D97-AF65-F5344CB8AC3E}">
        <p14:creationId xmlns:p14="http://schemas.microsoft.com/office/powerpoint/2010/main" val="120362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710648" y="2167844"/>
            <a:ext cx="5722704" cy="1068512"/>
            <a:chOff x="1382425" y="1910994"/>
            <a:chExt cx="5722704" cy="1068512"/>
          </a:xfrm>
        </p:grpSpPr>
        <p:grpSp>
          <p:nvGrpSpPr>
            <p:cNvPr id="8" name="Group 7"/>
            <p:cNvGrpSpPr/>
            <p:nvPr/>
          </p:nvGrpSpPr>
          <p:grpSpPr>
            <a:xfrm>
              <a:off x="1382425" y="1910994"/>
              <a:ext cx="2671280" cy="1037690"/>
              <a:chOff x="5650787" y="1284270"/>
              <a:chExt cx="2671280" cy="1037690"/>
            </a:xfrm>
          </p:grpSpPr>
          <p:sp>
            <p:nvSpPr>
              <p:cNvPr id="4" name="Rectangle 3"/>
              <p:cNvSpPr/>
              <p:nvPr/>
            </p:nvSpPr>
            <p:spPr>
              <a:xfrm>
                <a:off x="5650787" y="1284270"/>
                <a:ext cx="2671280" cy="103769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tx1"/>
                  </a:solidFill>
                </a:endParaRPr>
              </a:p>
            </p:txBody>
          </p:sp>
          <p:sp>
            <p:nvSpPr>
              <p:cNvPr id="5" name="Rectangle 4"/>
              <p:cNvSpPr/>
              <p:nvPr/>
            </p:nvSpPr>
            <p:spPr>
              <a:xfrm>
                <a:off x="7335749" y="1379485"/>
                <a:ext cx="883578"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Hash </a:t>
                </a:r>
                <a:r>
                  <a:rPr lang="en-US" dirty="0">
                    <a:solidFill>
                      <a:schemeClr val="tx1"/>
                    </a:solidFill>
                    <a:latin typeface="Chalkboard" charset="0"/>
                    <a:ea typeface="Chalkboard" charset="0"/>
                    <a:cs typeface="Chalkboard" charset="0"/>
                  </a:rPr>
                  <a:t>H</a:t>
                </a:r>
              </a:p>
            </p:txBody>
          </p:sp>
          <p:sp>
            <p:nvSpPr>
              <p:cNvPr id="6" name="TextBox 5"/>
              <p:cNvSpPr txBox="1"/>
              <p:nvPr/>
            </p:nvSpPr>
            <p:spPr>
              <a:xfrm>
                <a:off x="5673767" y="1803114"/>
                <a:ext cx="1885581" cy="461665"/>
              </a:xfrm>
              <a:prstGeom prst="rect">
                <a:avLst/>
              </a:prstGeom>
              <a:noFill/>
            </p:spPr>
            <p:txBody>
              <a:bodyPr wrap="none" rtlCol="0">
                <a:spAutoFit/>
              </a:bodyPr>
              <a:lstStyle/>
              <a:p>
                <a:r>
                  <a:rPr lang="en-US" sz="2400" dirty="0"/>
                  <a:t>Cryptosystem</a:t>
                </a:r>
              </a:p>
            </p:txBody>
          </p:sp>
        </p:grpSp>
        <p:pic>
          <p:nvPicPr>
            <p:cNvPr id="7" name="Graphic 4">
              <a:extLst>
                <a:ext uri="{FF2B5EF4-FFF2-40B4-BE49-F238E27FC236}">
                  <a16:creationId xmlns:a16="http://schemas.microsoft.com/office/drawing/2014/main" id="{67193565-3286-53D9-0096-537A88F27E3D}"/>
                </a:ext>
              </a:extLst>
            </p:cNvPr>
            <p:cNvPicPr>
              <a:picLocks noChangeAspect="1"/>
            </p:cNvPicPr>
            <p:nvPr/>
          </p:nvPicPr>
          <p:blipFill>
            <a:blip r:embed="rId3"/>
            <a:srcRect/>
            <a:stretch/>
          </p:blipFill>
          <p:spPr>
            <a:xfrm>
              <a:off x="6067798" y="1942175"/>
              <a:ext cx="1037331" cy="1037331"/>
            </a:xfrm>
            <a:prstGeom prst="rect">
              <a:avLst/>
            </a:prstGeom>
          </p:spPr>
        </p:pic>
        <p:cxnSp>
          <p:nvCxnSpPr>
            <p:cNvPr id="10" name="Straight Arrow Connector 9"/>
            <p:cNvCxnSpPr/>
            <p:nvPr/>
          </p:nvCxnSpPr>
          <p:spPr>
            <a:xfrm flipH="1">
              <a:off x="4135898" y="2229493"/>
              <a:ext cx="18436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212404" y="2660671"/>
              <a:ext cx="184512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1723496" y="3724378"/>
            <a:ext cx="5697009" cy="461665"/>
          </a:xfrm>
          <a:prstGeom prst="rect">
            <a:avLst/>
          </a:prstGeom>
          <a:noFill/>
        </p:spPr>
        <p:txBody>
          <a:bodyPr wrap="none" rtlCol="0">
            <a:spAutoFit/>
          </a:bodyPr>
          <a:lstStyle/>
          <a:p>
            <a:r>
              <a:rPr lang="en-US" sz="2400" dirty="0"/>
              <a:t>Sometimes can’t prove security. Then what?</a:t>
            </a:r>
          </a:p>
        </p:txBody>
      </p:sp>
    </p:spTree>
    <p:extLst>
      <p:ext uri="{BB962C8B-B14F-4D97-AF65-F5344CB8AC3E}">
        <p14:creationId xmlns:p14="http://schemas.microsoft.com/office/powerpoint/2010/main" val="487315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6980" y="225337"/>
            <a:ext cx="8110041" cy="523220"/>
          </a:xfrm>
          <a:prstGeom prst="rect">
            <a:avLst/>
          </a:prstGeom>
          <a:noFill/>
        </p:spPr>
        <p:txBody>
          <a:bodyPr wrap="none" rtlCol="0">
            <a:spAutoFit/>
          </a:bodyPr>
          <a:lstStyle/>
          <a:p>
            <a:r>
              <a:rPr lang="en-US" sz="2800" dirty="0"/>
              <a:t>This Work: Augmented Random Oracle Model (AROM)</a:t>
            </a:r>
          </a:p>
        </p:txBody>
      </p:sp>
      <p:sp>
        <p:nvSpPr>
          <p:cNvPr id="5" name="TextBox 4"/>
          <p:cNvSpPr txBox="1"/>
          <p:nvPr/>
        </p:nvSpPr>
        <p:spPr>
          <a:xfrm>
            <a:off x="76518" y="4226087"/>
            <a:ext cx="8990964" cy="830997"/>
          </a:xfrm>
          <a:prstGeom prst="rect">
            <a:avLst/>
          </a:prstGeom>
          <a:solidFill>
            <a:schemeClr val="accent5">
              <a:lumMod val="20000"/>
              <a:lumOff val="80000"/>
            </a:schemeClr>
          </a:solidFill>
          <a:ln>
            <a:solidFill>
              <a:schemeClr val="tx1"/>
            </a:solidFill>
          </a:ln>
        </p:spPr>
        <p:txBody>
          <a:bodyPr wrap="square" rtlCol="0">
            <a:spAutoFit/>
          </a:bodyPr>
          <a:lstStyle/>
          <a:p>
            <a:r>
              <a:rPr lang="en-US" sz="2400" b="1" dirty="0"/>
              <a:t>Def: </a:t>
            </a:r>
            <a:r>
              <a:rPr lang="en-US" sz="2400" dirty="0"/>
              <a:t>Transform is secure in AROM if security holds </a:t>
            </a:r>
            <a:r>
              <a:rPr lang="en-US" sz="2400" b="1" dirty="0"/>
              <a:t>for all </a:t>
            </a:r>
            <a:r>
              <a:rPr lang="en-US" sz="2400" dirty="0"/>
              <a:t>possible building blocks (meeting prescribed security notion) and </a:t>
            </a:r>
            <a:r>
              <a:rPr lang="en-US" sz="2400" b="1" dirty="0"/>
              <a:t>all</a:t>
            </a:r>
            <a:r>
              <a:rPr lang="en-US" sz="2400" dirty="0"/>
              <a:t> efficient </a:t>
            </a:r>
            <a:r>
              <a:rPr lang="en-US" sz="2400" dirty="0">
                <a:latin typeface="Chalkboard" charset="0"/>
                <a:ea typeface="Chalkboard" charset="0"/>
                <a:cs typeface="Chalkboard" charset="0"/>
              </a:rPr>
              <a:t>M</a:t>
            </a:r>
          </a:p>
        </p:txBody>
      </p:sp>
      <p:sp>
        <p:nvSpPr>
          <p:cNvPr id="33" name="Rectangle 32"/>
          <p:cNvSpPr/>
          <p:nvPr/>
        </p:nvSpPr>
        <p:spPr>
          <a:xfrm flipH="1">
            <a:off x="2447444" y="3038326"/>
            <a:ext cx="2208035" cy="98415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Transform</a:t>
            </a:r>
          </a:p>
        </p:txBody>
      </p:sp>
      <p:cxnSp>
        <p:nvCxnSpPr>
          <p:cNvPr id="34" name="Straight Arrow Connector 33"/>
          <p:cNvCxnSpPr>
            <a:endCxn id="36" idx="1"/>
          </p:cNvCxnSpPr>
          <p:nvPr/>
        </p:nvCxnSpPr>
        <p:spPr>
          <a:xfrm flipH="1">
            <a:off x="4771991" y="3530403"/>
            <a:ext cx="1062794" cy="0"/>
          </a:xfrm>
          <a:prstGeom prst="straightConnector1">
            <a:avLst/>
          </a:prstGeom>
          <a:ln w="1143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5139228" y="2351673"/>
            <a:ext cx="710131" cy="684853"/>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3822948" y="2355742"/>
            <a:ext cx="718055" cy="68078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Diamond 37"/>
          <p:cNvSpPr/>
          <p:nvPr/>
        </p:nvSpPr>
        <p:spPr>
          <a:xfrm flipH="1">
            <a:off x="5999781" y="1245851"/>
            <a:ext cx="973493" cy="984153"/>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M</a:t>
            </a:r>
          </a:p>
        </p:txBody>
      </p:sp>
      <p:cxnSp>
        <p:nvCxnSpPr>
          <p:cNvPr id="39" name="Straight Arrow Connector 38"/>
          <p:cNvCxnSpPr/>
          <p:nvPr/>
        </p:nvCxnSpPr>
        <p:spPr>
          <a:xfrm flipV="1">
            <a:off x="6486526" y="2230004"/>
            <a:ext cx="2" cy="80832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5168357" y="1737927"/>
            <a:ext cx="860067" cy="12139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Diamond 40"/>
          <p:cNvSpPr/>
          <p:nvPr/>
        </p:nvSpPr>
        <p:spPr>
          <a:xfrm flipH="1">
            <a:off x="2170726" y="1160143"/>
            <a:ext cx="2208035" cy="1155569"/>
          </a:xfrm>
          <a:prstGeom prst="diamond">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r>
              <a:rPr lang="en-US" sz="2600" dirty="0">
                <a:solidFill>
                  <a:schemeClr val="tx1"/>
                </a:solidFill>
              </a:rPr>
              <a:t>Building Block</a:t>
            </a:r>
          </a:p>
        </p:txBody>
      </p:sp>
      <p:cxnSp>
        <p:nvCxnSpPr>
          <p:cNvPr id="42" name="Straight Arrow Connector 41"/>
          <p:cNvCxnSpPr/>
          <p:nvPr/>
        </p:nvCxnSpPr>
        <p:spPr>
          <a:xfrm flipH="1" flipV="1">
            <a:off x="3274742" y="2315712"/>
            <a:ext cx="0" cy="72261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a:xfrm flipH="1">
            <a:off x="3605155" y="929545"/>
            <a:ext cx="2662513" cy="531792"/>
          </a:xfrm>
          <a:custGeom>
            <a:avLst/>
            <a:gdLst>
              <a:gd name="connsiteX0" fmla="*/ 2667000 w 2667000"/>
              <a:gd name="connsiteY0" fmla="*/ 396334 h 426814"/>
              <a:gd name="connsiteX1" fmla="*/ 1158240 w 2667000"/>
              <a:gd name="connsiteY1" fmla="*/ 94 h 426814"/>
              <a:gd name="connsiteX2" fmla="*/ 0 w 2667000"/>
              <a:gd name="connsiteY2" fmla="*/ 426814 h 426814"/>
              <a:gd name="connsiteX0" fmla="*/ 2522717 w 2522717"/>
              <a:gd name="connsiteY0" fmla="*/ 326934 h 426862"/>
              <a:gd name="connsiteX1" fmla="*/ 1158240 w 2522717"/>
              <a:gd name="connsiteY1" fmla="*/ 142 h 426862"/>
              <a:gd name="connsiteX2" fmla="*/ 0 w 2522717"/>
              <a:gd name="connsiteY2" fmla="*/ 426862 h 426862"/>
            </a:gdLst>
            <a:ahLst/>
            <a:cxnLst>
              <a:cxn ang="0">
                <a:pos x="connsiteX0" y="connsiteY0"/>
              </a:cxn>
              <a:cxn ang="0">
                <a:pos x="connsiteX1" y="connsiteY1"/>
              </a:cxn>
              <a:cxn ang="0">
                <a:pos x="connsiteX2" y="connsiteY2"/>
              </a:cxn>
            </a:cxnLst>
            <a:rect l="l" t="t" r="r" b="b"/>
            <a:pathLst>
              <a:path w="2522717" h="426862">
                <a:moveTo>
                  <a:pt x="2522717" y="326934"/>
                </a:moveTo>
                <a:cubicBezTo>
                  <a:pt x="1990587" y="126274"/>
                  <a:pt x="1602740" y="-4938"/>
                  <a:pt x="1158240" y="142"/>
                </a:cubicBezTo>
                <a:cubicBezTo>
                  <a:pt x="713740" y="5222"/>
                  <a:pt x="304800" y="231282"/>
                  <a:pt x="0" y="426862"/>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5" name="Graphic 4">
            <a:extLst>
              <a:ext uri="{FF2B5EF4-FFF2-40B4-BE49-F238E27FC236}">
                <a16:creationId xmlns:a16="http://schemas.microsoft.com/office/drawing/2014/main" id="{67193565-3286-53D9-0096-537A88F27E3D}"/>
              </a:ext>
            </a:extLst>
          </p:cNvPr>
          <p:cNvPicPr>
            <a:picLocks noChangeAspect="1"/>
          </p:cNvPicPr>
          <p:nvPr/>
        </p:nvPicPr>
        <p:blipFill>
          <a:blip r:embed="rId3"/>
          <a:srcRect/>
          <a:stretch/>
        </p:blipFill>
        <p:spPr>
          <a:xfrm flipH="1">
            <a:off x="5852143" y="3058742"/>
            <a:ext cx="969236" cy="969236"/>
          </a:xfrm>
          <a:prstGeom prst="rect">
            <a:avLst/>
          </a:prstGeom>
        </p:spPr>
      </p:pic>
      <p:sp>
        <p:nvSpPr>
          <p:cNvPr id="46" name="TextBox 45"/>
          <p:cNvSpPr txBox="1"/>
          <p:nvPr/>
        </p:nvSpPr>
        <p:spPr>
          <a:xfrm>
            <a:off x="541926" y="3099489"/>
            <a:ext cx="997581" cy="369332"/>
          </a:xfrm>
          <a:prstGeom prst="rect">
            <a:avLst/>
          </a:prstGeom>
          <a:noFill/>
        </p:spPr>
        <p:txBody>
          <a:bodyPr wrap="none" rtlCol="0">
            <a:spAutoFit/>
          </a:bodyPr>
          <a:lstStyle/>
          <a:p>
            <a:r>
              <a:rPr lang="en-US" dirty="0"/>
              <a:t>e.g. </a:t>
            </a:r>
            <a:r>
              <a:rPr lang="en-US" dirty="0" err="1"/>
              <a:t>EwH</a:t>
            </a:r>
            <a:endParaRPr lang="en-US" dirty="0"/>
          </a:p>
        </p:txBody>
      </p:sp>
      <p:cxnSp>
        <p:nvCxnSpPr>
          <p:cNvPr id="48" name="Straight Arrow Connector 47"/>
          <p:cNvCxnSpPr>
            <a:stCxn id="46" idx="3"/>
            <a:endCxn id="33" idx="3"/>
          </p:cNvCxnSpPr>
          <p:nvPr/>
        </p:nvCxnSpPr>
        <p:spPr>
          <a:xfrm>
            <a:off x="1539507" y="3284155"/>
            <a:ext cx="907937" cy="2462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36394" y="1021034"/>
            <a:ext cx="1731891" cy="646331"/>
          </a:xfrm>
          <a:prstGeom prst="rect">
            <a:avLst/>
          </a:prstGeom>
          <a:noFill/>
        </p:spPr>
        <p:txBody>
          <a:bodyPr wrap="square" rtlCol="0">
            <a:spAutoFit/>
          </a:bodyPr>
          <a:lstStyle/>
          <a:p>
            <a:r>
              <a:rPr lang="en-US" dirty="0"/>
              <a:t>e.g. underlying IND-CPA PKE</a:t>
            </a:r>
          </a:p>
        </p:txBody>
      </p:sp>
      <p:cxnSp>
        <p:nvCxnSpPr>
          <p:cNvPr id="51" name="Straight Arrow Connector 50"/>
          <p:cNvCxnSpPr/>
          <p:nvPr/>
        </p:nvCxnSpPr>
        <p:spPr>
          <a:xfrm>
            <a:off x="1828800" y="1298877"/>
            <a:ext cx="867906" cy="95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540425" y="1655804"/>
            <a:ext cx="614302" cy="671286"/>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latin typeface="Chalkboard" charset="0"/>
                <a:ea typeface="Chalkboard" charset="0"/>
                <a:cs typeface="Chalkboard" charset="0"/>
              </a:rPr>
              <a:t>O</a:t>
            </a:r>
          </a:p>
        </p:txBody>
      </p:sp>
      <p:sp>
        <p:nvSpPr>
          <p:cNvPr id="54" name="TextBox 53"/>
          <p:cNvSpPr txBox="1"/>
          <p:nvPr/>
        </p:nvSpPr>
        <p:spPr>
          <a:xfrm>
            <a:off x="7066239" y="929545"/>
            <a:ext cx="2040943" cy="369332"/>
          </a:xfrm>
          <a:prstGeom prst="rect">
            <a:avLst/>
          </a:prstGeom>
          <a:noFill/>
        </p:spPr>
        <p:txBody>
          <a:bodyPr wrap="none" rtlCol="0">
            <a:spAutoFit/>
          </a:bodyPr>
          <a:lstStyle/>
          <a:p>
            <a:r>
              <a:rPr lang="en-US" dirty="0"/>
              <a:t>Non-black box tools</a:t>
            </a:r>
          </a:p>
        </p:txBody>
      </p:sp>
      <p:cxnSp>
        <p:nvCxnSpPr>
          <p:cNvPr id="56" name="Straight Arrow Connector 55"/>
          <p:cNvCxnSpPr/>
          <p:nvPr/>
        </p:nvCxnSpPr>
        <p:spPr>
          <a:xfrm flipH="1">
            <a:off x="6803756" y="1245851"/>
            <a:ext cx="371959" cy="2884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794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0671" y="1255364"/>
            <a:ext cx="7702658" cy="464949"/>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Q:</a:t>
            </a:r>
            <a:r>
              <a:rPr lang="en-US" sz="2400" dirty="0">
                <a:solidFill>
                  <a:schemeClr val="tx1"/>
                </a:solidFill>
              </a:rPr>
              <a:t> How to prove security in the AROM?</a:t>
            </a:r>
          </a:p>
        </p:txBody>
      </p:sp>
      <p:sp>
        <p:nvSpPr>
          <p:cNvPr id="5" name="Rectangle 4"/>
          <p:cNvSpPr/>
          <p:nvPr/>
        </p:nvSpPr>
        <p:spPr>
          <a:xfrm>
            <a:off x="720671" y="2597071"/>
            <a:ext cx="7702658" cy="464949"/>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Q: </a:t>
            </a:r>
            <a:r>
              <a:rPr lang="en-US" sz="2400" dirty="0">
                <a:solidFill>
                  <a:schemeClr val="tx1"/>
                </a:solidFill>
              </a:rPr>
              <a:t>Can the AROM prove anything beyond standard model?</a:t>
            </a:r>
          </a:p>
        </p:txBody>
      </p:sp>
      <p:sp>
        <p:nvSpPr>
          <p:cNvPr id="6" name="TextBox 5"/>
          <p:cNvSpPr txBox="1"/>
          <p:nvPr/>
        </p:nvSpPr>
        <p:spPr>
          <a:xfrm>
            <a:off x="1152603" y="1883068"/>
            <a:ext cx="6838795" cy="430887"/>
          </a:xfrm>
          <a:prstGeom prst="rect">
            <a:avLst/>
          </a:prstGeom>
          <a:noFill/>
        </p:spPr>
        <p:txBody>
          <a:bodyPr wrap="none" rtlCol="0">
            <a:spAutoFit/>
          </a:bodyPr>
          <a:lstStyle/>
          <a:p>
            <a:r>
              <a:rPr lang="en-US" sz="2200" dirty="0"/>
              <a:t>Can still do standard-model reductions. But anything else?</a:t>
            </a:r>
          </a:p>
        </p:txBody>
      </p:sp>
      <p:sp>
        <p:nvSpPr>
          <p:cNvPr id="2" name="Rectangle 1">
            <a:extLst>
              <a:ext uri="{FF2B5EF4-FFF2-40B4-BE49-F238E27FC236}">
                <a16:creationId xmlns:a16="http://schemas.microsoft.com/office/drawing/2014/main" id="{F4281D01-F67B-DE40-18B1-A0A37720FABE}"/>
              </a:ext>
            </a:extLst>
          </p:cNvPr>
          <p:cNvSpPr/>
          <p:nvPr/>
        </p:nvSpPr>
        <p:spPr>
          <a:xfrm>
            <a:off x="720671" y="3570235"/>
            <a:ext cx="7702658" cy="101146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Challenges:</a:t>
            </a:r>
          </a:p>
          <a:p>
            <a:pPr marL="342900" indent="-342900">
              <a:buFont typeface="Arial" panose="020B0604020202020204" pitchFamily="34" charset="0"/>
              <a:buChar char="•"/>
            </a:pPr>
            <a:r>
              <a:rPr lang="en-US" sz="2000" dirty="0">
                <a:solidFill>
                  <a:schemeClr val="tx1"/>
                </a:solidFill>
              </a:rPr>
              <a:t>Observability: adversary may “hide” queries to </a:t>
            </a:r>
            <a:r>
              <a:rPr lang="en-US" sz="2000" dirty="0">
                <a:solidFill>
                  <a:schemeClr val="tx1"/>
                </a:solidFill>
                <a:latin typeface="Chalkboard" panose="03050602040202020205" pitchFamily="66" charset="77"/>
              </a:rPr>
              <a:t>O</a:t>
            </a:r>
            <a:r>
              <a:rPr lang="en-US" sz="2000" dirty="0">
                <a:solidFill>
                  <a:schemeClr val="tx1"/>
                </a:solidFill>
              </a:rPr>
              <a:t> inside queries to </a:t>
            </a:r>
            <a:r>
              <a:rPr lang="en-US" sz="2000" dirty="0">
                <a:solidFill>
                  <a:schemeClr val="tx1"/>
                </a:solidFill>
                <a:latin typeface="Chalkboard" panose="03050602040202020205" pitchFamily="66" charset="77"/>
              </a:rPr>
              <a:t>M</a:t>
            </a:r>
          </a:p>
          <a:p>
            <a:pPr marL="342900" indent="-342900">
              <a:buFont typeface="Arial" panose="020B0604020202020204" pitchFamily="34" charset="0"/>
              <a:buChar char="•"/>
            </a:pPr>
            <a:r>
              <a:rPr lang="en-US" sz="2000" dirty="0">
                <a:solidFill>
                  <a:schemeClr val="tx1"/>
                </a:solidFill>
              </a:rPr>
              <a:t>Programmability: reprogrammed </a:t>
            </a:r>
            <a:r>
              <a:rPr lang="en-US" sz="2000" dirty="0">
                <a:solidFill>
                  <a:schemeClr val="tx1"/>
                </a:solidFill>
                <a:latin typeface="Chalkboard" panose="03050602040202020205" pitchFamily="66" charset="77"/>
              </a:rPr>
              <a:t>O</a:t>
            </a:r>
            <a:r>
              <a:rPr lang="en-US" sz="2000" dirty="0">
                <a:solidFill>
                  <a:schemeClr val="tx1"/>
                </a:solidFill>
              </a:rPr>
              <a:t> will be inconsistent with </a:t>
            </a:r>
            <a:r>
              <a:rPr lang="en-US" sz="2000" dirty="0">
                <a:solidFill>
                  <a:schemeClr val="tx1"/>
                </a:solidFill>
                <a:latin typeface="Chalkboard" panose="03050602040202020205" pitchFamily="66" charset="77"/>
              </a:rPr>
              <a:t>M</a:t>
            </a:r>
          </a:p>
        </p:txBody>
      </p:sp>
    </p:spTree>
    <p:extLst>
      <p:ext uri="{BB962C8B-B14F-4D97-AF65-F5344CB8AC3E}">
        <p14:creationId xmlns:p14="http://schemas.microsoft.com/office/powerpoint/2010/main" val="195061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3370" y="626392"/>
            <a:ext cx="6757261" cy="52694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rPr>
              <a:t>Thm</a:t>
            </a:r>
            <a:r>
              <a:rPr lang="en-US" sz="2400" dirty="0">
                <a:solidFill>
                  <a:schemeClr val="tx1"/>
                </a:solidFill>
              </a:rPr>
              <a:t> (this work): </a:t>
            </a:r>
            <a:r>
              <a:rPr lang="en-US" sz="2400" b="1" dirty="0" err="1">
                <a:solidFill>
                  <a:schemeClr val="tx1"/>
                </a:solidFill>
              </a:rPr>
              <a:t>Lossy</a:t>
            </a:r>
            <a:r>
              <a:rPr lang="en-US" sz="2400" dirty="0">
                <a:solidFill>
                  <a:schemeClr val="tx1"/>
                </a:solidFill>
              </a:rPr>
              <a:t> PKE </a:t>
            </a:r>
            <a:r>
              <a:rPr lang="en-US" sz="2400" dirty="0">
                <a:solidFill>
                  <a:schemeClr val="tx1"/>
                </a:solidFill>
                <a:sym typeface="Wingdings"/>
              </a:rPr>
              <a:t> </a:t>
            </a:r>
            <a:r>
              <a:rPr lang="en-US" sz="2400" dirty="0" err="1">
                <a:solidFill>
                  <a:schemeClr val="tx1"/>
                </a:solidFill>
                <a:sym typeface="Wingdings"/>
              </a:rPr>
              <a:t>EwH</a:t>
            </a:r>
            <a:r>
              <a:rPr lang="en-US" sz="2400" dirty="0">
                <a:solidFill>
                  <a:schemeClr val="tx1"/>
                </a:solidFill>
                <a:sym typeface="Wingdings"/>
              </a:rPr>
              <a:t> secure in AROM</a:t>
            </a:r>
            <a:endParaRPr lang="en-US" sz="2400" dirty="0">
              <a:solidFill>
                <a:schemeClr val="tx1"/>
              </a:solidFill>
            </a:endParaRPr>
          </a:p>
        </p:txBody>
      </p:sp>
      <p:sp>
        <p:nvSpPr>
          <p:cNvPr id="5" name="Rectangle 4"/>
          <p:cNvSpPr/>
          <p:nvPr/>
        </p:nvSpPr>
        <p:spPr>
          <a:xfrm>
            <a:off x="1193370" y="1996700"/>
            <a:ext cx="6757261" cy="77749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rPr>
              <a:t>Thm</a:t>
            </a:r>
            <a:r>
              <a:rPr lang="en-US" sz="2400" dirty="0">
                <a:solidFill>
                  <a:schemeClr val="tx1"/>
                </a:solidFill>
              </a:rPr>
              <a:t> (this work): Statistically sound </a:t>
            </a:r>
            <a:r>
              <a:rPr lang="en-US" sz="2400" dirty="0">
                <a:solidFill>
                  <a:schemeClr val="tx1"/>
                </a:solidFill>
                <a:sym typeface="Wingdings"/>
              </a:rPr>
              <a:t>public coin proof </a:t>
            </a:r>
          </a:p>
          <a:p>
            <a:pPr algn="ctr"/>
            <a:r>
              <a:rPr lang="en-US" sz="2400" dirty="0">
                <a:solidFill>
                  <a:schemeClr val="tx1"/>
                </a:solidFill>
                <a:sym typeface="Wingdings"/>
              </a:rPr>
              <a:t> Fiat-Shamir secure in the AROM</a:t>
            </a:r>
            <a:endParaRPr lang="en-US" sz="2400" dirty="0">
              <a:solidFill>
                <a:schemeClr val="tx1"/>
              </a:solidFill>
            </a:endParaRPr>
          </a:p>
        </p:txBody>
      </p:sp>
      <p:sp>
        <p:nvSpPr>
          <p:cNvPr id="6" name="Rectangle 5"/>
          <p:cNvSpPr/>
          <p:nvPr/>
        </p:nvSpPr>
        <p:spPr>
          <a:xfrm>
            <a:off x="1193370" y="3617562"/>
            <a:ext cx="6757261" cy="79945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rPr>
              <a:t>Thm</a:t>
            </a:r>
            <a:r>
              <a:rPr lang="en-US" sz="2400" dirty="0">
                <a:solidFill>
                  <a:schemeClr val="tx1"/>
                </a:solidFill>
              </a:rPr>
              <a:t> (this work):</a:t>
            </a:r>
            <a:r>
              <a:rPr lang="en-US" sz="2400" dirty="0" err="1">
                <a:solidFill>
                  <a:schemeClr val="tx1"/>
                </a:solidFill>
              </a:rPr>
              <a:t>Lossy</a:t>
            </a:r>
            <a:r>
              <a:rPr lang="en-US" sz="2400" dirty="0">
                <a:solidFill>
                  <a:schemeClr val="tx1"/>
                </a:solidFill>
              </a:rPr>
              <a:t> PKE </a:t>
            </a:r>
            <a:r>
              <a:rPr lang="en-US" sz="2400" dirty="0">
                <a:solidFill>
                  <a:schemeClr val="tx1"/>
                </a:solidFill>
                <a:sym typeface="Wingdings"/>
              </a:rPr>
              <a:t> CCA-secure encryption in AROM</a:t>
            </a:r>
            <a:endParaRPr lang="en-US" sz="2400" dirty="0"/>
          </a:p>
        </p:txBody>
      </p:sp>
      <p:sp>
        <p:nvSpPr>
          <p:cNvPr id="7" name="TextBox 6"/>
          <p:cNvSpPr txBox="1"/>
          <p:nvPr/>
        </p:nvSpPr>
        <p:spPr>
          <a:xfrm>
            <a:off x="1781556" y="1153334"/>
            <a:ext cx="5580887" cy="430887"/>
          </a:xfrm>
          <a:prstGeom prst="rect">
            <a:avLst/>
          </a:prstGeom>
          <a:noFill/>
        </p:spPr>
        <p:txBody>
          <a:bodyPr wrap="none" rtlCol="0">
            <a:spAutoFit/>
          </a:bodyPr>
          <a:lstStyle/>
          <a:p>
            <a:r>
              <a:rPr lang="en-US" sz="2200" dirty="0"/>
              <a:t>[Wichs’13]: unlikely to prove in standard model</a:t>
            </a:r>
          </a:p>
        </p:txBody>
      </p:sp>
      <p:sp>
        <p:nvSpPr>
          <p:cNvPr id="8" name="TextBox 7"/>
          <p:cNvSpPr txBox="1"/>
          <p:nvPr/>
        </p:nvSpPr>
        <p:spPr>
          <a:xfrm>
            <a:off x="1542080" y="2774196"/>
            <a:ext cx="6059836" cy="646331"/>
          </a:xfrm>
          <a:prstGeom prst="rect">
            <a:avLst/>
          </a:prstGeom>
          <a:noFill/>
        </p:spPr>
        <p:txBody>
          <a:bodyPr wrap="square" rtlCol="0">
            <a:spAutoFit/>
          </a:bodyPr>
          <a:lstStyle/>
          <a:p>
            <a:pPr algn="ctr"/>
            <a:r>
              <a:rPr lang="en-US"/>
              <a:t>[Bitansky-Dachman-Soled-Garg-Jain-Kalai-López-Alt-Wichs’13]: unlikely to prove in standard model  </a:t>
            </a:r>
            <a:endParaRPr lang="en-US" dirty="0"/>
          </a:p>
        </p:txBody>
      </p:sp>
      <p:sp>
        <p:nvSpPr>
          <p:cNvPr id="9" name="TextBox 8"/>
          <p:cNvSpPr txBox="1"/>
          <p:nvPr/>
        </p:nvSpPr>
        <p:spPr>
          <a:xfrm>
            <a:off x="2765153" y="4417017"/>
            <a:ext cx="3613690" cy="430887"/>
          </a:xfrm>
          <a:prstGeom prst="rect">
            <a:avLst/>
          </a:prstGeom>
          <a:noFill/>
        </p:spPr>
        <p:txBody>
          <a:bodyPr wrap="square" rtlCol="0">
            <a:spAutoFit/>
          </a:bodyPr>
          <a:lstStyle/>
          <a:p>
            <a:r>
              <a:rPr lang="en-US" sz="2200" dirty="0"/>
              <a:t>Not known </a:t>
            </a:r>
            <a:r>
              <a:rPr lang="en-US" sz="2200"/>
              <a:t>in standard model</a:t>
            </a:r>
            <a:endParaRPr lang="en-US" sz="2200" dirty="0"/>
          </a:p>
        </p:txBody>
      </p:sp>
    </p:spTree>
    <p:extLst>
      <p:ext uri="{BB962C8B-B14F-4D97-AF65-F5344CB8AC3E}">
        <p14:creationId xmlns:p14="http://schemas.microsoft.com/office/powerpoint/2010/main" val="142683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6841" y="2156252"/>
            <a:ext cx="6230318" cy="830997"/>
          </a:xfrm>
          <a:prstGeom prst="rect">
            <a:avLst/>
          </a:prstGeom>
          <a:solidFill>
            <a:schemeClr val="accent5">
              <a:lumMod val="20000"/>
              <a:lumOff val="80000"/>
            </a:schemeClr>
          </a:solidFill>
          <a:ln>
            <a:solidFill>
              <a:schemeClr val="tx1"/>
            </a:solidFill>
          </a:ln>
        </p:spPr>
        <p:txBody>
          <a:bodyPr wrap="square" rtlCol="0">
            <a:spAutoFit/>
          </a:bodyPr>
          <a:lstStyle/>
          <a:p>
            <a:r>
              <a:rPr lang="en-US" sz="2400" b="1" dirty="0"/>
              <a:t>Idea: </a:t>
            </a:r>
            <a:r>
              <a:rPr lang="en-US" sz="2400" dirty="0"/>
              <a:t>statistical properties of base cryptosystem </a:t>
            </a:r>
            <a:r>
              <a:rPr lang="en-US" sz="2400" dirty="0">
                <a:sym typeface="Wingdings"/>
              </a:rPr>
              <a:t> can brute-force </a:t>
            </a:r>
            <a:r>
              <a:rPr lang="en-US" sz="2400" dirty="0">
                <a:latin typeface="Chalkboard" charset="0"/>
                <a:ea typeface="Chalkboard" charset="0"/>
                <a:cs typeface="Chalkboard" charset="0"/>
                <a:sym typeface="Wingdings"/>
              </a:rPr>
              <a:t>O,M</a:t>
            </a:r>
            <a:r>
              <a:rPr lang="en-US" sz="2400" dirty="0">
                <a:sym typeface="Wingdings"/>
              </a:rPr>
              <a:t> to observe/program </a:t>
            </a:r>
            <a:r>
              <a:rPr lang="en-US" sz="2400" dirty="0">
                <a:latin typeface="Chalkboard" charset="0"/>
                <a:ea typeface="Chalkboard" charset="0"/>
                <a:cs typeface="Chalkboard" charset="0"/>
                <a:sym typeface="Wingdings"/>
              </a:rPr>
              <a:t>O</a:t>
            </a:r>
            <a:endParaRPr lang="en-US" sz="2400" dirty="0">
              <a:latin typeface="Chalkboard" charset="0"/>
              <a:ea typeface="Chalkboard" charset="0"/>
              <a:cs typeface="Chalkboard" charset="0"/>
            </a:endParaRPr>
          </a:p>
        </p:txBody>
      </p:sp>
    </p:spTree>
    <p:extLst>
      <p:ext uri="{BB962C8B-B14F-4D97-AF65-F5344CB8AC3E}">
        <p14:creationId xmlns:p14="http://schemas.microsoft.com/office/powerpoint/2010/main" val="892534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F17AA5-B891-5C9E-5F92-5FA4C20C0B6D}"/>
              </a:ext>
            </a:extLst>
          </p:cNvPr>
          <p:cNvSpPr/>
          <p:nvPr/>
        </p:nvSpPr>
        <p:spPr>
          <a:xfrm>
            <a:off x="556591" y="1240404"/>
            <a:ext cx="8102379" cy="18447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Related Work:</a:t>
            </a:r>
          </a:p>
          <a:p>
            <a:pPr marL="285750" indent="-285750">
              <a:buFont typeface="Arial" panose="020B0604020202020204" pitchFamily="34" charset="0"/>
              <a:buChar char="•"/>
            </a:pPr>
            <a:r>
              <a:rPr lang="en-US" dirty="0">
                <a:solidFill>
                  <a:schemeClr val="tx1"/>
                </a:solidFill>
              </a:rPr>
              <a:t>Non-programmable ROM [Nielsen’02, Fischlin-Lehmann-Ristenpart’10]</a:t>
            </a:r>
          </a:p>
          <a:p>
            <a:pPr marL="285750" indent="-285750">
              <a:buFont typeface="Arial" panose="020B0604020202020204" pitchFamily="34" charset="0"/>
              <a:buChar char="•"/>
            </a:pPr>
            <a:r>
              <a:rPr lang="en-US" dirty="0">
                <a:solidFill>
                  <a:schemeClr val="tx1"/>
                </a:solidFill>
              </a:rPr>
              <a:t>Non-observable ROM [Ananth-Bhaskar’12]</a:t>
            </a:r>
          </a:p>
          <a:p>
            <a:pPr marL="285750" indent="-285750">
              <a:buFont typeface="Arial" panose="020B0604020202020204" pitchFamily="34" charset="0"/>
              <a:buChar char="•"/>
            </a:pPr>
            <a:r>
              <a:rPr lang="en-US" dirty="0">
                <a:solidFill>
                  <a:schemeClr val="tx1"/>
                </a:solidFill>
              </a:rPr>
              <a:t>Universal computational extractors (UCE) [Bellare-Hoang-Keelveedhi’13]</a:t>
            </a:r>
          </a:p>
          <a:p>
            <a:pPr marL="285750" indent="-285750">
              <a:buFont typeface="Arial" panose="020B0604020202020204" pitchFamily="34" charset="0"/>
              <a:buChar char="•"/>
            </a:pPr>
            <a:r>
              <a:rPr lang="en-US" dirty="0">
                <a:solidFill>
                  <a:schemeClr val="tx1"/>
                </a:solidFill>
              </a:rPr>
              <a:t>[Canetti’97,…]: instantiate certain ROM properties from well-established tools</a:t>
            </a:r>
          </a:p>
          <a:p>
            <a:pPr marL="285750" indent="-285750">
              <a:buFont typeface="Arial" panose="020B0604020202020204" pitchFamily="34" charset="0"/>
              <a:buChar char="•"/>
            </a:pPr>
            <a:r>
              <a:rPr lang="en-US" dirty="0">
                <a:solidFill>
                  <a:schemeClr val="tx1"/>
                </a:solidFill>
              </a:rPr>
              <a:t>[Boneh-Boyen’04,…]: remove ROM from cryptosystem</a:t>
            </a:r>
          </a:p>
        </p:txBody>
      </p:sp>
      <p:sp>
        <p:nvSpPr>
          <p:cNvPr id="5" name="Rectangle 4">
            <a:extLst>
              <a:ext uri="{FF2B5EF4-FFF2-40B4-BE49-F238E27FC236}">
                <a16:creationId xmlns:a16="http://schemas.microsoft.com/office/drawing/2014/main" id="{297B9137-FEE8-57EC-D911-8FB1C826CA52}"/>
              </a:ext>
            </a:extLst>
          </p:cNvPr>
          <p:cNvSpPr/>
          <p:nvPr/>
        </p:nvSpPr>
        <p:spPr>
          <a:xfrm>
            <a:off x="556591" y="3514476"/>
            <a:ext cx="8102379" cy="500933"/>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AROM: </a:t>
            </a:r>
            <a:r>
              <a:rPr lang="en-US" sz="2000" dirty="0">
                <a:solidFill>
                  <a:schemeClr val="tx1"/>
                </a:solidFill>
              </a:rPr>
              <a:t>Only model designed specifically based on </a:t>
            </a:r>
            <a:r>
              <a:rPr lang="en-US" sz="2000" dirty="0" err="1">
                <a:solidFill>
                  <a:schemeClr val="tx1"/>
                </a:solidFill>
              </a:rPr>
              <a:t>uninstantiability</a:t>
            </a:r>
            <a:r>
              <a:rPr lang="en-US" sz="2000" dirty="0">
                <a:solidFill>
                  <a:schemeClr val="tx1"/>
                </a:solidFill>
              </a:rPr>
              <a:t> results </a:t>
            </a:r>
          </a:p>
        </p:txBody>
      </p:sp>
    </p:spTree>
    <p:extLst>
      <p:ext uri="{BB962C8B-B14F-4D97-AF65-F5344CB8AC3E}">
        <p14:creationId xmlns:p14="http://schemas.microsoft.com/office/powerpoint/2010/main" val="301629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56833" y="2063919"/>
            <a:ext cx="2630335" cy="1015663"/>
          </a:xfrm>
          <a:prstGeom prst="rect">
            <a:avLst/>
          </a:prstGeom>
          <a:noFill/>
        </p:spPr>
        <p:txBody>
          <a:bodyPr wrap="none" rtlCol="0">
            <a:spAutoFit/>
          </a:bodyPr>
          <a:lstStyle/>
          <a:p>
            <a:r>
              <a:rPr lang="en-US" sz="6000"/>
              <a:t>Thanks!</a:t>
            </a:r>
          </a:p>
        </p:txBody>
      </p:sp>
    </p:spTree>
    <p:extLst>
      <p:ext uri="{BB962C8B-B14F-4D97-AF65-F5344CB8AC3E}">
        <p14:creationId xmlns:p14="http://schemas.microsoft.com/office/powerpoint/2010/main" val="16336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710648" y="1278795"/>
            <a:ext cx="4117092" cy="1926739"/>
            <a:chOff x="5650787" y="395221"/>
            <a:chExt cx="4117092" cy="1926739"/>
          </a:xfrm>
        </p:grpSpPr>
        <p:sp>
          <p:nvSpPr>
            <p:cNvPr id="4" name="Rectangle 3"/>
            <p:cNvSpPr/>
            <p:nvPr/>
          </p:nvSpPr>
          <p:spPr>
            <a:xfrm>
              <a:off x="5650787" y="1284270"/>
              <a:ext cx="2671280" cy="103769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tx1"/>
                </a:solidFill>
              </a:endParaRPr>
            </a:p>
          </p:txBody>
        </p:sp>
        <p:sp>
          <p:nvSpPr>
            <p:cNvPr id="5" name="Rectangle 4"/>
            <p:cNvSpPr/>
            <p:nvPr/>
          </p:nvSpPr>
          <p:spPr>
            <a:xfrm>
              <a:off x="9303248" y="395221"/>
              <a:ext cx="464631" cy="40069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Chalkboard" charset="0"/>
                  <a:ea typeface="Chalkboard" charset="0"/>
                  <a:cs typeface="Chalkboard" charset="0"/>
                </a:rPr>
                <a:t>O</a:t>
              </a:r>
              <a:endParaRPr lang="en-US" sz="2400" dirty="0">
                <a:solidFill>
                  <a:schemeClr val="tx1"/>
                </a:solidFill>
                <a:latin typeface="Chalkboard" charset="0"/>
                <a:ea typeface="Chalkboard" charset="0"/>
                <a:cs typeface="Chalkboard" charset="0"/>
              </a:endParaRPr>
            </a:p>
          </p:txBody>
        </p:sp>
        <p:sp>
          <p:nvSpPr>
            <p:cNvPr id="6" name="TextBox 5"/>
            <p:cNvSpPr txBox="1"/>
            <p:nvPr/>
          </p:nvSpPr>
          <p:spPr>
            <a:xfrm>
              <a:off x="5673767" y="1803114"/>
              <a:ext cx="1885581" cy="461665"/>
            </a:xfrm>
            <a:prstGeom prst="rect">
              <a:avLst/>
            </a:prstGeom>
            <a:noFill/>
          </p:spPr>
          <p:txBody>
            <a:bodyPr wrap="none" rtlCol="0">
              <a:spAutoFit/>
            </a:bodyPr>
            <a:lstStyle/>
            <a:p>
              <a:r>
                <a:rPr lang="en-US" sz="2400" dirty="0"/>
                <a:t>Cryptosystem</a:t>
              </a:r>
            </a:p>
          </p:txBody>
        </p:sp>
      </p:grpSp>
      <p:pic>
        <p:nvPicPr>
          <p:cNvPr id="7" name="Graphic 4">
            <a:extLst>
              <a:ext uri="{FF2B5EF4-FFF2-40B4-BE49-F238E27FC236}">
                <a16:creationId xmlns:a16="http://schemas.microsoft.com/office/drawing/2014/main" id="{67193565-3286-53D9-0096-537A88F27E3D}"/>
              </a:ext>
            </a:extLst>
          </p:cNvPr>
          <p:cNvPicPr>
            <a:picLocks noChangeAspect="1"/>
          </p:cNvPicPr>
          <p:nvPr/>
        </p:nvPicPr>
        <p:blipFill>
          <a:blip r:embed="rId3"/>
          <a:srcRect/>
          <a:stretch/>
        </p:blipFill>
        <p:spPr>
          <a:xfrm>
            <a:off x="6396021" y="2199025"/>
            <a:ext cx="1037331" cy="1037331"/>
          </a:xfrm>
          <a:prstGeom prst="rect">
            <a:avLst/>
          </a:prstGeom>
        </p:spPr>
      </p:pic>
      <p:cxnSp>
        <p:nvCxnSpPr>
          <p:cNvPr id="10" name="Straight Arrow Connector 9"/>
          <p:cNvCxnSpPr/>
          <p:nvPr/>
        </p:nvCxnSpPr>
        <p:spPr>
          <a:xfrm flipH="1">
            <a:off x="4464121" y="2486343"/>
            <a:ext cx="18436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40627" y="2917521"/>
            <a:ext cx="184512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4397339" y="1581714"/>
            <a:ext cx="924674" cy="617311"/>
            <a:chOff x="4397339" y="1324864"/>
            <a:chExt cx="924674" cy="617311"/>
          </a:xfrm>
        </p:grpSpPr>
        <p:cxnSp>
          <p:nvCxnSpPr>
            <p:cNvPr id="3" name="Straight Arrow Connector 2"/>
            <p:cNvCxnSpPr/>
            <p:nvPr/>
          </p:nvCxnSpPr>
          <p:spPr>
            <a:xfrm flipV="1">
              <a:off x="4397339" y="1324864"/>
              <a:ext cx="880734" cy="4984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4464122" y="1458930"/>
              <a:ext cx="857891" cy="4832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3" name="Straight Arrow Connector 22"/>
          <p:cNvCxnSpPr/>
          <p:nvPr/>
        </p:nvCxnSpPr>
        <p:spPr>
          <a:xfrm flipH="1" flipV="1">
            <a:off x="5928189" y="1679487"/>
            <a:ext cx="688368" cy="4006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81954" y="1819218"/>
            <a:ext cx="662685" cy="3999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326417" y="349323"/>
            <a:ext cx="4491166" cy="523220"/>
          </a:xfrm>
          <a:prstGeom prst="rect">
            <a:avLst/>
          </a:prstGeom>
          <a:noFill/>
        </p:spPr>
        <p:txBody>
          <a:bodyPr wrap="none" rtlCol="0">
            <a:spAutoFit/>
          </a:bodyPr>
          <a:lstStyle/>
          <a:p>
            <a:r>
              <a:rPr lang="en-US" sz="2800" dirty="0"/>
              <a:t>Random </a:t>
            </a:r>
            <a:r>
              <a:rPr lang="en-US" sz="2800"/>
              <a:t>Oracle Model (ROM)</a:t>
            </a:r>
            <a:endParaRPr lang="en-US" sz="2800" dirty="0"/>
          </a:p>
        </p:txBody>
      </p:sp>
      <p:sp>
        <p:nvSpPr>
          <p:cNvPr id="27" name="TextBox 26"/>
          <p:cNvSpPr txBox="1"/>
          <p:nvPr/>
        </p:nvSpPr>
        <p:spPr>
          <a:xfrm>
            <a:off x="2326417" y="683553"/>
            <a:ext cx="2173800" cy="369332"/>
          </a:xfrm>
          <a:prstGeom prst="rect">
            <a:avLst/>
          </a:prstGeom>
          <a:noFill/>
        </p:spPr>
        <p:txBody>
          <a:bodyPr wrap="none" rtlCol="0">
            <a:spAutoFit/>
          </a:bodyPr>
          <a:lstStyle/>
          <a:p>
            <a:r>
              <a:rPr lang="en-US"/>
              <a:t>[Bellare-Rogaway’93]</a:t>
            </a:r>
          </a:p>
        </p:txBody>
      </p:sp>
      <p:cxnSp>
        <p:nvCxnSpPr>
          <p:cNvPr id="30" name="Straight Arrow Connector 29"/>
          <p:cNvCxnSpPr/>
          <p:nvPr/>
        </p:nvCxnSpPr>
        <p:spPr>
          <a:xfrm flipH="1">
            <a:off x="5928189" y="1479141"/>
            <a:ext cx="616450" cy="0"/>
          </a:xfrm>
          <a:prstGeom prst="straightConnector1">
            <a:avLst/>
          </a:prstGeom>
          <a:ln w="571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553850" y="1217151"/>
            <a:ext cx="1021433" cy="523220"/>
          </a:xfrm>
          <a:prstGeom prst="rect">
            <a:avLst/>
          </a:prstGeom>
          <a:noFill/>
        </p:spPr>
        <p:txBody>
          <a:bodyPr wrap="none" rtlCol="0">
            <a:spAutoFit/>
          </a:bodyPr>
          <a:lstStyle/>
          <a:p>
            <a:r>
              <a:rPr lang="en-US" sz="2800"/>
              <a:t>Funcs</a:t>
            </a:r>
            <a:endParaRPr lang="en-US" sz="2800" dirty="0"/>
          </a:p>
        </p:txBody>
      </p:sp>
      <p:sp>
        <p:nvSpPr>
          <p:cNvPr id="32" name="TextBox 31"/>
          <p:cNvSpPr txBox="1"/>
          <p:nvPr/>
        </p:nvSpPr>
        <p:spPr>
          <a:xfrm>
            <a:off x="6213156" y="1114476"/>
            <a:ext cx="301686" cy="369332"/>
          </a:xfrm>
          <a:prstGeom prst="rect">
            <a:avLst/>
          </a:prstGeom>
          <a:noFill/>
        </p:spPr>
        <p:txBody>
          <a:bodyPr wrap="none" rtlCol="0">
            <a:spAutoFit/>
          </a:bodyPr>
          <a:lstStyle/>
          <a:p>
            <a:r>
              <a:rPr lang="en-US"/>
              <a:t>$</a:t>
            </a:r>
          </a:p>
        </p:txBody>
      </p:sp>
      <p:sp>
        <p:nvSpPr>
          <p:cNvPr id="33" name="TextBox 32"/>
          <p:cNvSpPr txBox="1"/>
          <p:nvPr/>
        </p:nvSpPr>
        <p:spPr>
          <a:xfrm>
            <a:off x="2248090" y="3720159"/>
            <a:ext cx="4647820" cy="646331"/>
          </a:xfrm>
          <a:prstGeom prst="rect">
            <a:avLst/>
          </a:prstGeom>
          <a:solidFill>
            <a:schemeClr val="accent4">
              <a:lumMod val="20000"/>
              <a:lumOff val="80000"/>
            </a:schemeClr>
          </a:solidFill>
          <a:ln>
            <a:solidFill>
              <a:schemeClr val="tx1"/>
            </a:solidFill>
          </a:ln>
        </p:spPr>
        <p:txBody>
          <a:bodyPr wrap="square" rtlCol="0">
            <a:spAutoFit/>
          </a:bodyPr>
          <a:lstStyle/>
          <a:p>
            <a:r>
              <a:rPr lang="en-US" b="1" dirty="0"/>
              <a:t>Idea: </a:t>
            </a:r>
            <a:r>
              <a:rPr lang="en-US" dirty="0"/>
              <a:t>Prove security in ROM, then hope security translates to concrete hash e.g. SHA2</a:t>
            </a:r>
          </a:p>
        </p:txBody>
      </p:sp>
    </p:spTree>
    <p:extLst>
      <p:ext uri="{BB962C8B-B14F-4D97-AF65-F5344CB8AC3E}">
        <p14:creationId xmlns:p14="http://schemas.microsoft.com/office/powerpoint/2010/main" val="1602264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637" y="750017"/>
            <a:ext cx="5126805" cy="1592492"/>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dirty="0">
                <a:solidFill>
                  <a:schemeClr val="tx1"/>
                </a:solidFill>
              </a:rPr>
              <a:t>[</a:t>
            </a:r>
            <a:r>
              <a:rPr lang="en-US" sz="2400">
                <a:solidFill>
                  <a:schemeClr val="tx1"/>
                </a:solidFill>
              </a:rPr>
              <a:t>Canetti-Goldreich-Halevi’98]</a:t>
            </a:r>
          </a:p>
          <a:p>
            <a:r>
              <a:rPr lang="en-US" sz="2400" dirty="0">
                <a:solidFill>
                  <a:schemeClr val="tx1"/>
                </a:solidFill>
              </a:rPr>
              <a:t> ROM </a:t>
            </a:r>
            <a:r>
              <a:rPr lang="en-US" sz="2400" dirty="0" err="1">
                <a:solidFill>
                  <a:schemeClr val="tx1"/>
                </a:solidFill>
              </a:rPr>
              <a:t>uninstantiability</a:t>
            </a:r>
            <a:r>
              <a:rPr lang="en-US" sz="2400" dirty="0">
                <a:solidFill>
                  <a:schemeClr val="tx1"/>
                </a:solidFill>
              </a:rPr>
              <a:t>: ∃scheme </a:t>
            </a:r>
            <a:r>
              <a:rPr lang="en-US" sz="2400" dirty="0">
                <a:solidFill>
                  <a:schemeClr val="tx1"/>
                </a:solidFill>
                <a:latin typeface="Chalkboard" charset="0"/>
                <a:ea typeface="Chalkboard" charset="0"/>
                <a:cs typeface="Chalkboard" charset="0"/>
              </a:rPr>
              <a:t>S</a:t>
            </a:r>
            <a:r>
              <a:rPr lang="en-US" sz="2400" dirty="0">
                <a:solidFill>
                  <a:schemeClr val="tx1"/>
                </a:solidFill>
              </a:rPr>
              <a:t> </a:t>
            </a:r>
            <a:r>
              <a:rPr lang="en-US" sz="2400" dirty="0" err="1">
                <a:solidFill>
                  <a:schemeClr val="tx1"/>
                </a:solidFill>
              </a:rPr>
              <a:t>st</a:t>
            </a:r>
            <a:r>
              <a:rPr lang="en-US" sz="2400" dirty="0">
                <a:solidFill>
                  <a:schemeClr val="tx1"/>
                </a:solidFill>
              </a:rPr>
              <a:t>:</a:t>
            </a:r>
          </a:p>
          <a:p>
            <a:r>
              <a:rPr lang="en-US" sz="2400" dirty="0">
                <a:solidFill>
                  <a:schemeClr val="tx1"/>
                </a:solidFill>
              </a:rPr>
              <a:t>(1) </a:t>
            </a:r>
            <a:r>
              <a:rPr lang="en-US" sz="2400" dirty="0">
                <a:solidFill>
                  <a:schemeClr val="tx1"/>
                </a:solidFill>
                <a:latin typeface="Chalkboard" charset="0"/>
                <a:ea typeface="Chalkboard" charset="0"/>
                <a:cs typeface="Chalkboard" charset="0"/>
              </a:rPr>
              <a:t>S</a:t>
            </a:r>
            <a:r>
              <a:rPr lang="en-US" sz="2400" baseline="30000" dirty="0">
                <a:solidFill>
                  <a:schemeClr val="tx1"/>
                </a:solidFill>
                <a:latin typeface="Chalkboard" charset="0"/>
                <a:ea typeface="Chalkboard" charset="0"/>
                <a:cs typeface="Chalkboard" charset="0"/>
              </a:rPr>
              <a:t>O</a:t>
            </a:r>
            <a:r>
              <a:rPr lang="en-US" sz="2400" dirty="0">
                <a:solidFill>
                  <a:schemeClr val="tx1"/>
                </a:solidFill>
              </a:rPr>
              <a:t> secure in ROM, but</a:t>
            </a:r>
          </a:p>
          <a:p>
            <a:r>
              <a:rPr lang="en-US" sz="2400" dirty="0">
                <a:solidFill>
                  <a:schemeClr val="tx1"/>
                </a:solidFill>
              </a:rPr>
              <a:t>(2)∀concrete </a:t>
            </a:r>
            <a:r>
              <a:rPr lang="en-US" sz="2400" dirty="0">
                <a:solidFill>
                  <a:schemeClr val="tx1"/>
                </a:solidFill>
                <a:latin typeface="Chalkboard" charset="0"/>
                <a:ea typeface="Chalkboard" charset="0"/>
                <a:cs typeface="Chalkboard" charset="0"/>
              </a:rPr>
              <a:t>H</a:t>
            </a:r>
            <a:r>
              <a:rPr lang="en-US" sz="2400" dirty="0">
                <a:solidFill>
                  <a:schemeClr val="tx1"/>
                </a:solidFill>
              </a:rPr>
              <a:t>, </a:t>
            </a:r>
            <a:r>
              <a:rPr lang="en-US" sz="2400" dirty="0">
                <a:solidFill>
                  <a:schemeClr val="tx1"/>
                </a:solidFill>
                <a:latin typeface="Chalkboard" charset="0"/>
                <a:ea typeface="Chalkboard" charset="0"/>
                <a:cs typeface="Chalkboard" charset="0"/>
              </a:rPr>
              <a:t>S</a:t>
            </a:r>
            <a:r>
              <a:rPr lang="en-US" sz="2400" baseline="30000" dirty="0">
                <a:solidFill>
                  <a:schemeClr val="tx1"/>
                </a:solidFill>
                <a:latin typeface="Chalkboard" charset="0"/>
                <a:ea typeface="Chalkboard" charset="0"/>
                <a:cs typeface="Chalkboard" charset="0"/>
              </a:rPr>
              <a:t>H</a:t>
            </a:r>
            <a:r>
              <a:rPr lang="en-US" sz="2400" dirty="0">
                <a:solidFill>
                  <a:schemeClr val="tx1"/>
                </a:solidFill>
              </a:rPr>
              <a:t> insecure</a:t>
            </a:r>
          </a:p>
        </p:txBody>
      </p:sp>
      <p:sp>
        <p:nvSpPr>
          <p:cNvPr id="3" name="TextBox 2"/>
          <p:cNvSpPr txBox="1"/>
          <p:nvPr/>
        </p:nvSpPr>
        <p:spPr>
          <a:xfrm>
            <a:off x="1972637" y="2580717"/>
            <a:ext cx="5126805" cy="1200329"/>
          </a:xfrm>
          <a:prstGeom prst="rect">
            <a:avLst/>
          </a:prstGeom>
          <a:noFill/>
        </p:spPr>
        <p:txBody>
          <a:bodyPr wrap="square" rtlCol="0">
            <a:spAutoFit/>
          </a:bodyPr>
          <a:lstStyle/>
          <a:p>
            <a:r>
              <a:rPr lang="en-US" dirty="0"/>
              <a:t>Since CGH’98, numerous other </a:t>
            </a:r>
            <a:r>
              <a:rPr lang="en-US" dirty="0" err="1"/>
              <a:t>uninstantiabilities</a:t>
            </a:r>
            <a:r>
              <a:rPr lang="en-US" dirty="0"/>
              <a:t>:</a:t>
            </a:r>
          </a:p>
          <a:p>
            <a:r>
              <a:rPr lang="en-US" dirty="0"/>
              <a:t>[Dent’02, Goldwasser-Kalai’03, Bellare-Boldyreva-Palacio’04, Maurer-Renner-Holenstein’04, Black’06, Brzuska-Farshim-Mittleback’15]</a:t>
            </a:r>
          </a:p>
        </p:txBody>
      </p:sp>
      <p:sp>
        <p:nvSpPr>
          <p:cNvPr id="10" name="Rectangle 9"/>
          <p:cNvSpPr/>
          <p:nvPr/>
        </p:nvSpPr>
        <p:spPr>
          <a:xfrm>
            <a:off x="1972637" y="4111567"/>
            <a:ext cx="5126805" cy="390261"/>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50">
                <a:solidFill>
                  <a:schemeClr val="tx1"/>
                </a:solidFill>
              </a:rPr>
              <a:t>Despite these works, the ROM remains widely used</a:t>
            </a:r>
          </a:p>
        </p:txBody>
      </p:sp>
    </p:spTree>
    <p:extLst>
      <p:ext uri="{BB962C8B-B14F-4D97-AF65-F5344CB8AC3E}">
        <p14:creationId xmlns:p14="http://schemas.microsoft.com/office/powerpoint/2010/main" val="433114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9277" y="1971586"/>
            <a:ext cx="5825447" cy="1200329"/>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sz="2400" dirty="0"/>
              <a:t>Our goal: Design a model that avoids </a:t>
            </a:r>
            <a:r>
              <a:rPr lang="en-US" sz="2400" dirty="0" err="1"/>
              <a:t>uninstantiability</a:t>
            </a:r>
            <a:r>
              <a:rPr lang="en-US" sz="2400" dirty="0"/>
              <a:t> results, while still allowing proofs beyond the standard model</a:t>
            </a:r>
          </a:p>
        </p:txBody>
      </p:sp>
    </p:spTree>
    <p:extLst>
      <p:ext uri="{BB962C8B-B14F-4D97-AF65-F5344CB8AC3E}">
        <p14:creationId xmlns:p14="http://schemas.microsoft.com/office/powerpoint/2010/main" val="516901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6508" y="2094697"/>
            <a:ext cx="3830985" cy="954107"/>
          </a:xfrm>
          <a:prstGeom prst="rect">
            <a:avLst/>
          </a:prstGeom>
          <a:noFill/>
        </p:spPr>
        <p:txBody>
          <a:bodyPr wrap="none" rtlCol="0">
            <a:spAutoFit/>
          </a:bodyPr>
          <a:lstStyle/>
          <a:p>
            <a:pPr algn="ctr"/>
            <a:r>
              <a:rPr lang="en-US" sz="2800" dirty="0"/>
              <a:t>Case study</a:t>
            </a:r>
            <a:r>
              <a:rPr lang="en-US" sz="2800"/>
              <a:t>: </a:t>
            </a:r>
          </a:p>
          <a:p>
            <a:pPr algn="ctr"/>
            <a:r>
              <a:rPr lang="en-US" sz="2800" dirty="0"/>
              <a:t>Encrypt-with-Hash (</a:t>
            </a:r>
            <a:r>
              <a:rPr lang="en-US" sz="2800" dirty="0" err="1"/>
              <a:t>EwH</a:t>
            </a:r>
            <a:r>
              <a:rPr lang="en-US" sz="2800" dirty="0"/>
              <a:t>)</a:t>
            </a:r>
          </a:p>
        </p:txBody>
      </p:sp>
    </p:spTree>
    <p:extLst>
      <p:ext uri="{BB962C8B-B14F-4D97-AF65-F5344CB8AC3E}">
        <p14:creationId xmlns:p14="http://schemas.microsoft.com/office/powerpoint/2010/main" val="1437080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33245" y="1273997"/>
            <a:ext cx="6277510" cy="1458930"/>
            <a:chOff x="1664414" y="1273997"/>
            <a:chExt cx="6277510" cy="1458930"/>
          </a:xfrm>
        </p:grpSpPr>
        <p:sp>
          <p:nvSpPr>
            <p:cNvPr id="5" name="Rectangle 4"/>
            <p:cNvSpPr/>
            <p:nvPr/>
          </p:nvSpPr>
          <p:spPr>
            <a:xfrm>
              <a:off x="1664414" y="1273997"/>
              <a:ext cx="6277510" cy="145893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err="1">
                  <a:solidFill>
                    <a:schemeClr val="tx1"/>
                  </a:solidFill>
                </a:rPr>
                <a:t>EwH</a:t>
              </a:r>
              <a:r>
                <a:rPr lang="en-US" sz="2400" dirty="0">
                  <a:solidFill>
                    <a:schemeClr val="tx1"/>
                  </a:solidFill>
                </a:rPr>
                <a:t> [Bellare-Boldyreva-O’Neill’07]:</a:t>
              </a:r>
            </a:p>
          </p:txBody>
        </p:sp>
        <p:sp>
          <p:nvSpPr>
            <p:cNvPr id="6" name="TextBox 5"/>
            <p:cNvSpPr txBox="1"/>
            <p:nvPr/>
          </p:nvSpPr>
          <p:spPr>
            <a:xfrm>
              <a:off x="2044560" y="1910996"/>
              <a:ext cx="731290" cy="523220"/>
            </a:xfrm>
            <a:prstGeom prst="rect">
              <a:avLst/>
            </a:prstGeom>
            <a:noFill/>
          </p:spPr>
          <p:txBody>
            <a:bodyPr wrap="none" rtlCol="0">
              <a:spAutoFit/>
            </a:bodyPr>
            <a:lstStyle/>
            <a:p>
              <a:r>
                <a:rPr lang="en-US" sz="2800"/>
                <a:t>PKE</a:t>
              </a:r>
            </a:p>
          </p:txBody>
        </p:sp>
        <p:sp>
          <p:nvSpPr>
            <p:cNvPr id="7" name="Right Arrow 6"/>
            <p:cNvSpPr/>
            <p:nvPr/>
          </p:nvSpPr>
          <p:spPr>
            <a:xfrm>
              <a:off x="3042979" y="1992808"/>
              <a:ext cx="554804" cy="35959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36487" y="1910995"/>
              <a:ext cx="3643305" cy="523220"/>
            </a:xfrm>
            <a:prstGeom prst="rect">
              <a:avLst/>
            </a:prstGeom>
            <a:noFill/>
          </p:spPr>
          <p:txBody>
            <a:bodyPr wrap="none" rtlCol="0">
              <a:spAutoFit/>
            </a:bodyPr>
            <a:lstStyle/>
            <a:p>
              <a:r>
                <a:rPr lang="en-US" sz="2800" dirty="0">
                  <a:latin typeface="Chalkboard" charset="0"/>
                  <a:ea typeface="Chalkboard" charset="0"/>
                  <a:cs typeface="Chalkboard" charset="0"/>
                </a:rPr>
                <a:t>c = </a:t>
              </a:r>
              <a:r>
                <a:rPr lang="en-US" sz="2800" dirty="0" err="1">
                  <a:latin typeface="Chalkboard" charset="0"/>
                  <a:ea typeface="Chalkboard" charset="0"/>
                  <a:cs typeface="Chalkboard" charset="0"/>
                </a:rPr>
                <a:t>Enc</a:t>
              </a:r>
              <a:r>
                <a:rPr lang="en-US" sz="2800" dirty="0">
                  <a:latin typeface="Chalkboard" charset="0"/>
                  <a:ea typeface="Chalkboard" charset="0"/>
                  <a:cs typeface="Chalkboard" charset="0"/>
                </a:rPr>
                <a:t>(m ; H(</a:t>
              </a:r>
              <a:r>
                <a:rPr lang="en-US" sz="2800" dirty="0" err="1">
                  <a:latin typeface="Chalkboard" charset="0"/>
                  <a:ea typeface="Chalkboard" charset="0"/>
                  <a:cs typeface="Chalkboard" charset="0"/>
                </a:rPr>
                <a:t>pk</a:t>
              </a:r>
              <a:r>
                <a:rPr lang="en-US" sz="2800" dirty="0">
                  <a:latin typeface="Chalkboard" charset="0"/>
                  <a:ea typeface="Chalkboard" charset="0"/>
                  <a:cs typeface="Chalkboard" charset="0"/>
                </a:rPr>
                <a:t>||m) )</a:t>
              </a:r>
            </a:p>
          </p:txBody>
        </p:sp>
      </p:grpSp>
      <p:sp>
        <p:nvSpPr>
          <p:cNvPr id="10" name="Rectangle 9"/>
          <p:cNvSpPr/>
          <p:nvPr/>
        </p:nvSpPr>
        <p:spPr>
          <a:xfrm>
            <a:off x="1433246" y="3010328"/>
            <a:ext cx="6277509" cy="86302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solidFill>
              </a:rPr>
              <a:t>Thm</a:t>
            </a:r>
            <a:r>
              <a:rPr lang="en-US" sz="2400" dirty="0">
                <a:solidFill>
                  <a:schemeClr val="tx1"/>
                </a:solidFill>
              </a:rPr>
              <a:t> [BBO’07]: If PKE is IND-CPA </a:t>
            </a:r>
            <a:r>
              <a:rPr lang="en-US" sz="2400" dirty="0">
                <a:solidFill>
                  <a:schemeClr val="tx1"/>
                </a:solidFill>
                <a:sym typeface="Wingdings"/>
              </a:rPr>
              <a:t> </a:t>
            </a:r>
            <a:r>
              <a:rPr lang="en-US" sz="2400" dirty="0" err="1">
                <a:solidFill>
                  <a:schemeClr val="tx1"/>
                </a:solidFill>
                <a:sym typeface="Wingdings"/>
              </a:rPr>
              <a:t>EwH</a:t>
            </a:r>
            <a:r>
              <a:rPr lang="en-US" sz="2400" dirty="0">
                <a:solidFill>
                  <a:schemeClr val="tx1"/>
                </a:solidFill>
                <a:sym typeface="Wingdings"/>
              </a:rPr>
              <a:t> is secure deterministic encryption in random oracle model</a:t>
            </a:r>
            <a:endParaRPr lang="en-US" sz="2400" dirty="0">
              <a:solidFill>
                <a:schemeClr val="tx1"/>
              </a:solidFill>
            </a:endParaRPr>
          </a:p>
        </p:txBody>
      </p:sp>
    </p:spTree>
    <p:extLst>
      <p:ext uri="{BB962C8B-B14F-4D97-AF65-F5344CB8AC3E}">
        <p14:creationId xmlns:p14="http://schemas.microsoft.com/office/powerpoint/2010/main" val="1519227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433246" y="1996397"/>
            <a:ext cx="6277509" cy="1150706"/>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solidFill>
              </a:rPr>
              <a:t>Thm</a:t>
            </a:r>
            <a:r>
              <a:rPr lang="en-US" sz="2400" dirty="0">
                <a:solidFill>
                  <a:schemeClr val="tx1"/>
                </a:solidFill>
              </a:rPr>
              <a:t> [Brzuska-Farshim-Mittelbach’14]: Under suitable assumptions, ∃IND-CPA PKE </a:t>
            </a:r>
            <a:r>
              <a:rPr lang="en-US" sz="2400" dirty="0" err="1">
                <a:solidFill>
                  <a:schemeClr val="tx1"/>
                </a:solidFill>
              </a:rPr>
              <a:t>s.t.</a:t>
            </a:r>
            <a:r>
              <a:rPr lang="en-US" sz="2400" dirty="0">
                <a:solidFill>
                  <a:schemeClr val="tx1"/>
                </a:solidFill>
              </a:rPr>
              <a:t> </a:t>
            </a:r>
            <a:r>
              <a:rPr lang="en-US" sz="2400" dirty="0" err="1">
                <a:solidFill>
                  <a:schemeClr val="tx1"/>
                </a:solidFill>
              </a:rPr>
              <a:t>EwH</a:t>
            </a:r>
            <a:r>
              <a:rPr lang="en-US" sz="2400" dirty="0">
                <a:solidFill>
                  <a:schemeClr val="tx1"/>
                </a:solidFill>
              </a:rPr>
              <a:t> is insecure for </a:t>
            </a:r>
            <a:r>
              <a:rPr lang="en-US" sz="2400" b="1" dirty="0">
                <a:solidFill>
                  <a:schemeClr val="tx1"/>
                </a:solidFill>
              </a:rPr>
              <a:t>any</a:t>
            </a:r>
            <a:r>
              <a:rPr lang="en-US" sz="2400" dirty="0">
                <a:solidFill>
                  <a:schemeClr val="tx1"/>
                </a:solidFill>
              </a:rPr>
              <a:t> hash function</a:t>
            </a:r>
          </a:p>
        </p:txBody>
      </p:sp>
    </p:spTree>
    <p:extLst>
      <p:ext uri="{BB962C8B-B14F-4D97-AF65-F5344CB8AC3E}">
        <p14:creationId xmlns:p14="http://schemas.microsoft.com/office/powerpoint/2010/main" val="1062613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9336" y="316787"/>
            <a:ext cx="8403972" cy="455316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schemeClr val="tx1"/>
                </a:solidFill>
              </a:rPr>
              <a:t>Proof sketch:</a:t>
            </a:r>
            <a:r>
              <a:rPr lang="en-US" sz="2400" dirty="0">
                <a:solidFill>
                  <a:schemeClr val="tx1"/>
                </a:solidFill>
              </a:rPr>
              <a:t> Assume IND-CPA PKE’. Construct new PKE</a:t>
            </a:r>
          </a:p>
          <a:p>
            <a:endParaRPr lang="en-US" sz="2400" dirty="0">
              <a:solidFill>
                <a:schemeClr val="tx1"/>
              </a:solidFill>
            </a:endParaRPr>
          </a:p>
          <a:p>
            <a:endParaRPr lang="en-US" sz="2400" dirty="0">
              <a:solidFill>
                <a:schemeClr val="tx1"/>
              </a:solidFill>
            </a:endParaRPr>
          </a:p>
        </p:txBody>
      </p:sp>
      <p:sp>
        <p:nvSpPr>
          <p:cNvPr id="5" name="Rectangle 4"/>
          <p:cNvSpPr/>
          <p:nvPr/>
        </p:nvSpPr>
        <p:spPr>
          <a:xfrm>
            <a:off x="507427" y="1298825"/>
            <a:ext cx="3454985" cy="523220"/>
          </a:xfrm>
          <a:prstGeom prst="rect">
            <a:avLst/>
          </a:prstGeom>
        </p:spPr>
        <p:txBody>
          <a:bodyPr wrap="none">
            <a:spAutoFit/>
          </a:bodyPr>
          <a:lstStyle/>
          <a:p>
            <a:r>
              <a:rPr lang="en-US" sz="2800" dirty="0">
                <a:latin typeface="Chalkboard" charset="0"/>
                <a:ea typeface="Chalkboard" charset="0"/>
                <a:cs typeface="Chalkboard" charset="0"/>
              </a:rPr>
              <a:t>c = </a:t>
            </a:r>
            <a:r>
              <a:rPr lang="en-US" sz="2800" dirty="0" err="1">
                <a:latin typeface="Chalkboard" charset="0"/>
                <a:ea typeface="Chalkboard" charset="0"/>
                <a:cs typeface="Chalkboard" charset="0"/>
              </a:rPr>
              <a:t>Enc</a:t>
            </a:r>
            <a:r>
              <a:rPr lang="en-US" sz="2800" dirty="0">
                <a:latin typeface="Chalkboard" charset="0"/>
                <a:ea typeface="Chalkboard" charset="0"/>
                <a:cs typeface="Chalkboard" charset="0"/>
              </a:rPr>
              <a:t>’(m ; r ), </a:t>
            </a:r>
            <a:r>
              <a:rPr lang="en-US" sz="2800" dirty="0" err="1">
                <a:latin typeface="Consolas" charset="0"/>
                <a:ea typeface="Consolas" charset="0"/>
                <a:cs typeface="Consolas" charset="0"/>
              </a:rPr>
              <a:t>P</a:t>
            </a:r>
            <a:r>
              <a:rPr lang="en-US" sz="2800" baseline="-25000" dirty="0" err="1">
                <a:latin typeface="Consolas" charset="0"/>
                <a:ea typeface="Consolas" charset="0"/>
                <a:cs typeface="Consolas" charset="0"/>
              </a:rPr>
              <a:t>m,r</a:t>
            </a:r>
            <a:endParaRPr lang="en-US" sz="2800" dirty="0">
              <a:latin typeface="Consolas" charset="0"/>
              <a:ea typeface="Consolas" charset="0"/>
              <a:cs typeface="Consolas" charset="0"/>
            </a:endParaRPr>
          </a:p>
        </p:txBody>
      </p:sp>
      <p:sp>
        <p:nvSpPr>
          <p:cNvPr id="6" name="TextBox 5"/>
          <p:cNvSpPr txBox="1"/>
          <p:nvPr/>
        </p:nvSpPr>
        <p:spPr>
          <a:xfrm>
            <a:off x="4716129" y="919577"/>
            <a:ext cx="3883341" cy="1446550"/>
          </a:xfrm>
          <a:prstGeom prst="rect">
            <a:avLst/>
          </a:prstGeom>
          <a:noFill/>
          <a:ln>
            <a:solidFill>
              <a:schemeClr val="tx1"/>
            </a:solidFill>
            <a:prstDash val="sysDash"/>
          </a:ln>
        </p:spPr>
        <p:txBody>
          <a:bodyPr wrap="square" rtlCol="0">
            <a:spAutoFit/>
          </a:bodyPr>
          <a:lstStyle/>
          <a:p>
            <a:r>
              <a:rPr lang="en-US" sz="2200" dirty="0" err="1">
                <a:latin typeface="Consolas" charset="0"/>
                <a:ea typeface="Consolas" charset="0"/>
                <a:cs typeface="Consolas" charset="0"/>
              </a:rPr>
              <a:t>P</a:t>
            </a:r>
            <a:r>
              <a:rPr lang="en-US" sz="2200" baseline="-25000" dirty="0" err="1">
                <a:latin typeface="Consolas" charset="0"/>
                <a:ea typeface="Consolas" charset="0"/>
                <a:cs typeface="Consolas" charset="0"/>
              </a:rPr>
              <a:t>m,r</a:t>
            </a:r>
            <a:r>
              <a:rPr lang="en-US" sz="2200" dirty="0">
                <a:latin typeface="Consolas" charset="0"/>
                <a:ea typeface="Consolas" charset="0"/>
                <a:cs typeface="Consolas" charset="0"/>
              </a:rPr>
              <a:t>( &lt;H&gt; ) {</a:t>
            </a:r>
          </a:p>
          <a:p>
            <a:r>
              <a:rPr lang="en-US" sz="2200" dirty="0">
                <a:latin typeface="Consolas" charset="0"/>
                <a:ea typeface="Consolas" charset="0"/>
                <a:cs typeface="Consolas" charset="0"/>
              </a:rPr>
              <a:t>   if H(m)==r: return m;</a:t>
            </a:r>
          </a:p>
          <a:p>
            <a:r>
              <a:rPr lang="en-US" sz="2200" dirty="0">
                <a:latin typeface="Consolas" charset="0"/>
                <a:ea typeface="Consolas" charset="0"/>
                <a:cs typeface="Consolas" charset="0"/>
              </a:rPr>
              <a:t>   else: return ⟂;</a:t>
            </a:r>
          </a:p>
          <a:p>
            <a:r>
              <a:rPr lang="en-US" sz="2200" dirty="0"/>
              <a:t>}</a:t>
            </a:r>
          </a:p>
        </p:txBody>
      </p:sp>
      <p:sp>
        <p:nvSpPr>
          <p:cNvPr id="7" name="TextBox 6"/>
          <p:cNvSpPr txBox="1"/>
          <p:nvPr/>
        </p:nvSpPr>
        <p:spPr>
          <a:xfrm>
            <a:off x="339336" y="2793047"/>
            <a:ext cx="7502760" cy="461665"/>
          </a:xfrm>
          <a:prstGeom prst="rect">
            <a:avLst/>
          </a:prstGeom>
          <a:noFill/>
        </p:spPr>
        <p:txBody>
          <a:bodyPr wrap="none" rtlCol="0">
            <a:spAutoFit/>
          </a:bodyPr>
          <a:lstStyle/>
          <a:p>
            <a:r>
              <a:rPr lang="en-US" sz="2400" b="1" dirty="0"/>
              <a:t>Insecurity of </a:t>
            </a:r>
            <a:r>
              <a:rPr lang="en-US" sz="2400" b="1" dirty="0" err="1"/>
              <a:t>EwH</a:t>
            </a:r>
            <a:r>
              <a:rPr lang="en-US" sz="2400" b="1" dirty="0"/>
              <a:t>: </a:t>
            </a:r>
            <a:r>
              <a:rPr lang="en-US" sz="2400" dirty="0"/>
              <a:t>just feed code of hash function into </a:t>
            </a:r>
            <a:r>
              <a:rPr lang="en-US" sz="2400" dirty="0" err="1">
                <a:latin typeface="Consolas" charset="0"/>
                <a:ea typeface="Consolas" charset="0"/>
                <a:cs typeface="Consolas" charset="0"/>
              </a:rPr>
              <a:t>P</a:t>
            </a:r>
            <a:r>
              <a:rPr lang="en-US" sz="2400" baseline="-25000" dirty="0" err="1">
                <a:latin typeface="Consolas" charset="0"/>
                <a:ea typeface="Consolas" charset="0"/>
                <a:cs typeface="Consolas" charset="0"/>
              </a:rPr>
              <a:t>m,r</a:t>
            </a:r>
            <a:endParaRPr lang="en-US" sz="2400" dirty="0">
              <a:latin typeface="Consolas" charset="0"/>
              <a:ea typeface="Consolas" charset="0"/>
              <a:cs typeface="Consolas" charset="0"/>
            </a:endParaRPr>
          </a:p>
        </p:txBody>
      </p:sp>
      <p:sp>
        <p:nvSpPr>
          <p:cNvPr id="8" name="TextBox 7"/>
          <p:cNvSpPr txBox="1"/>
          <p:nvPr/>
        </p:nvSpPr>
        <p:spPr>
          <a:xfrm>
            <a:off x="7943888" y="2669936"/>
            <a:ext cx="697627" cy="707886"/>
          </a:xfrm>
          <a:prstGeom prst="rect">
            <a:avLst/>
          </a:prstGeom>
          <a:noFill/>
        </p:spPr>
        <p:txBody>
          <a:bodyPr wrap="none" rtlCol="0">
            <a:spAutoFit/>
          </a:bodyPr>
          <a:lstStyle/>
          <a:p>
            <a:r>
              <a:rPr lang="en-US" sz="4000">
                <a:solidFill>
                  <a:srgbClr val="00B050"/>
                </a:solidFill>
              </a:rPr>
              <a:t>✓</a:t>
            </a:r>
          </a:p>
        </p:txBody>
      </p:sp>
      <p:sp>
        <p:nvSpPr>
          <p:cNvPr id="9" name="TextBox 8"/>
          <p:cNvSpPr txBox="1"/>
          <p:nvPr/>
        </p:nvSpPr>
        <p:spPr>
          <a:xfrm>
            <a:off x="339336" y="3836640"/>
            <a:ext cx="4198650" cy="461665"/>
          </a:xfrm>
          <a:prstGeom prst="rect">
            <a:avLst/>
          </a:prstGeom>
          <a:noFill/>
        </p:spPr>
        <p:txBody>
          <a:bodyPr wrap="none" rtlCol="0">
            <a:spAutoFit/>
          </a:bodyPr>
          <a:lstStyle/>
          <a:p>
            <a:r>
              <a:rPr lang="en-US" sz="2400" b="1" dirty="0"/>
              <a:t>Security of PKE: </a:t>
            </a:r>
            <a:r>
              <a:rPr lang="en-US" sz="2400" dirty="0" err="1">
                <a:latin typeface="Consolas" charset="0"/>
                <a:ea typeface="Consolas" charset="0"/>
                <a:cs typeface="Consolas" charset="0"/>
              </a:rPr>
              <a:t>P</a:t>
            </a:r>
            <a:r>
              <a:rPr lang="en-US" sz="2400" baseline="-25000" dirty="0" err="1">
                <a:latin typeface="Consolas" charset="0"/>
                <a:ea typeface="Consolas" charset="0"/>
                <a:cs typeface="Consolas" charset="0"/>
              </a:rPr>
              <a:t>m,r</a:t>
            </a:r>
            <a:r>
              <a:rPr lang="en-US" sz="2400" dirty="0">
                <a:ea typeface="Consolas" charset="0"/>
                <a:cs typeface="Consolas" charset="0"/>
              </a:rPr>
              <a:t> reveals m!</a:t>
            </a:r>
            <a:r>
              <a:rPr lang="en-US" sz="2400" dirty="0"/>
              <a:t> </a:t>
            </a:r>
            <a:endParaRPr lang="en-US" sz="2400" dirty="0">
              <a:latin typeface="Consolas" charset="0"/>
              <a:ea typeface="Consolas" charset="0"/>
              <a:cs typeface="Consolas" charset="0"/>
            </a:endParaRPr>
          </a:p>
        </p:txBody>
      </p:sp>
      <p:sp>
        <p:nvSpPr>
          <p:cNvPr id="10" name="TextBox 9"/>
          <p:cNvSpPr txBox="1"/>
          <p:nvPr/>
        </p:nvSpPr>
        <p:spPr>
          <a:xfrm>
            <a:off x="7943888" y="3590419"/>
            <a:ext cx="697627" cy="707886"/>
          </a:xfrm>
          <a:prstGeom prst="rect">
            <a:avLst/>
          </a:prstGeom>
          <a:noFill/>
        </p:spPr>
        <p:txBody>
          <a:bodyPr wrap="none" rtlCol="0">
            <a:spAutoFit/>
          </a:bodyPr>
          <a:lstStyle/>
          <a:p>
            <a:r>
              <a:rPr lang="en-US" sz="4000" dirty="0">
                <a:solidFill>
                  <a:srgbClr val="C00000"/>
                </a:solidFill>
              </a:rPr>
              <a:t>✘</a:t>
            </a:r>
          </a:p>
        </p:txBody>
      </p:sp>
    </p:spTree>
    <p:extLst>
      <p:ext uri="{BB962C8B-B14F-4D97-AF65-F5344CB8AC3E}">
        <p14:creationId xmlns:p14="http://schemas.microsoft.com/office/powerpoint/2010/main" val="88101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94591</TotalTime>
  <Words>4728</Words>
  <Application>Microsoft Macintosh PowerPoint</Application>
  <PresentationFormat>On-screen Show (16:9)</PresentationFormat>
  <Paragraphs>288</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Chalkboard</vt:lpstr>
      <vt:lpstr>Consolas</vt:lpstr>
      <vt:lpstr>Office Theme</vt:lpstr>
      <vt:lpstr>Augmented Random Oracles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Mark Zhandry</cp:lastModifiedBy>
  <cp:revision>1886</cp:revision>
  <cp:lastPrinted>2021-02-15T04:08:20Z</cp:lastPrinted>
  <dcterms:created xsi:type="dcterms:W3CDTF">2016-01-07T00:31:13Z</dcterms:created>
  <dcterms:modified xsi:type="dcterms:W3CDTF">2022-08-16T04:03:51Z</dcterms:modified>
</cp:coreProperties>
</file>