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2" r:id="rId3"/>
    <p:sldId id="312" r:id="rId4"/>
    <p:sldId id="275" r:id="rId5"/>
    <p:sldId id="261" r:id="rId6"/>
    <p:sldId id="298" r:id="rId7"/>
    <p:sldId id="309" r:id="rId8"/>
    <p:sldId id="311" r:id="rId9"/>
    <p:sldId id="263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64" r:id="rId18"/>
    <p:sldId id="283" r:id="rId19"/>
    <p:sldId id="306" r:id="rId20"/>
    <p:sldId id="266" r:id="rId21"/>
    <p:sldId id="285" r:id="rId22"/>
    <p:sldId id="286" r:id="rId23"/>
    <p:sldId id="300" r:id="rId24"/>
    <p:sldId id="287" r:id="rId25"/>
    <p:sldId id="288" r:id="rId26"/>
    <p:sldId id="290" r:id="rId27"/>
    <p:sldId id="291" r:id="rId28"/>
    <p:sldId id="301" r:id="rId29"/>
    <p:sldId id="292" r:id="rId30"/>
    <p:sldId id="295" r:id="rId31"/>
    <p:sldId id="296" r:id="rId32"/>
    <p:sldId id="313" r:id="rId33"/>
    <p:sldId id="27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9E5"/>
    <a:srgbClr val="1E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74" autoAdjust="0"/>
    <p:restoredTop sz="80625" autoAdjust="0"/>
  </p:normalViewPr>
  <p:slideViewPr>
    <p:cSldViewPr snapToGrid="0">
      <p:cViewPr varScale="1">
        <p:scale>
          <a:sx n="88" d="100"/>
          <a:sy n="88" d="100"/>
        </p:scale>
        <p:origin x="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6FC54-4A5C-4B10-862C-21C4432C053C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BD5D9-40D8-41F4-9C26-10BC62AF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91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9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6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5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50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0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2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9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3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L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89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7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3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1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5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BD5D9-40D8-41F4-9C26-10BC62AF6A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5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9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8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3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0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7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36AFA-AE3B-4E54-AF47-E7AD05E3E82F}" type="datetimeFigureOut">
              <a:rPr lang="en-US" smtClean="0"/>
              <a:t>8/16/22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5209-250B-4CC5-8026-591FC77C5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13907" y="580103"/>
                <a:ext cx="11164186" cy="2387600"/>
              </a:xfrm>
            </p:spPr>
            <p:txBody>
              <a:bodyPr>
                <a:normAutofit/>
              </a:bodyPr>
              <a:lstStyle/>
              <a:p>
                <a:r>
                  <a:rPr lang="en-US" sz="4400" dirty="0">
                    <a:solidFill>
                      <a:srgbClr val="1149E5"/>
                    </a:solidFill>
                  </a:rPr>
                  <a:t>Multi-Collision-Resistance</a:t>
                </a:r>
                <a:r>
                  <a:rPr lang="he-IL" sz="4400" dirty="0">
                    <a:solidFill>
                      <a:srgbClr val="1149E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4400" b="0" i="1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SG" sz="4400" dirty="0">
                    <a:solidFill>
                      <a:srgbClr val="1149E5"/>
                    </a:solidFill>
                  </a:rPr>
                  <a:t> Collision Resistance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13907" y="580103"/>
                <a:ext cx="11164186" cy="2387600"/>
              </a:xfrm>
              <a:blipFill>
                <a:blip r:embed="rId2"/>
                <a:stretch>
                  <a:fillRect l="-1818" r="-1818" b="-126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2051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/>
              <a:t>Ron Rothblum (</a:t>
            </a:r>
            <a:r>
              <a:rPr lang="en-US" sz="3200" dirty="0" err="1"/>
              <a:t>Technion</a:t>
            </a:r>
            <a:r>
              <a:rPr lang="en-US" sz="3200" dirty="0"/>
              <a:t>)</a:t>
            </a:r>
          </a:p>
          <a:p>
            <a:endParaRPr lang="en-US" sz="3200" dirty="0"/>
          </a:p>
          <a:p>
            <a:r>
              <a:rPr lang="en-US" sz="3200" dirty="0"/>
              <a:t>Joint work with Prashant Vasudevan (NUS)</a:t>
            </a:r>
          </a:p>
        </p:txBody>
      </p:sp>
    </p:spTree>
    <p:extLst>
      <p:ext uri="{BB962C8B-B14F-4D97-AF65-F5344CB8AC3E}">
        <p14:creationId xmlns:p14="http://schemas.microsoft.com/office/powerpoint/2010/main" val="2610555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09F0-C78B-4948-B4A8-483DA9C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Crypto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Want to build crypto primitive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L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50F84-5837-7147-952F-75FD76C82FE8}"/>
              </a:ext>
            </a:extLst>
          </p:cNvPr>
          <p:cNvSpPr/>
          <p:nvPr/>
        </p:nvSpPr>
        <p:spPr>
          <a:xfrm>
            <a:off x="2880988" y="2906039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A160D-7681-2641-8BFB-9206D2211BBF}"/>
              </a:ext>
            </a:extLst>
          </p:cNvPr>
          <p:cNvSpPr/>
          <p:nvPr/>
        </p:nvSpPr>
        <p:spPr>
          <a:xfrm>
            <a:off x="7409148" y="2433180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FF844-B5C1-DB44-8791-73AFC24F18E8}"/>
              </a:ext>
            </a:extLst>
          </p:cNvPr>
          <p:cNvCxnSpPr/>
          <p:nvPr/>
        </p:nvCxnSpPr>
        <p:spPr>
          <a:xfrm>
            <a:off x="4146116" y="3281819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89AA6A-7FE0-7948-8142-237B0B81793C}"/>
              </a:ext>
            </a:extLst>
          </p:cNvPr>
          <p:cNvSpPr/>
          <p:nvPr/>
        </p:nvSpPr>
        <p:spPr>
          <a:xfrm>
            <a:off x="2880988" y="289351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B69B8-8D52-1646-81F8-C54908C30FD0}"/>
              </a:ext>
            </a:extLst>
          </p:cNvPr>
          <p:cNvSpPr txBox="1"/>
          <p:nvPr/>
        </p:nvSpPr>
        <p:spPr>
          <a:xfrm>
            <a:off x="187551" y="3020208"/>
            <a:ext cx="219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Construction:</a:t>
            </a:r>
          </a:p>
        </p:txBody>
      </p:sp>
    </p:spTree>
    <p:extLst>
      <p:ext uri="{BB962C8B-B14F-4D97-AF65-F5344CB8AC3E}">
        <p14:creationId xmlns:p14="http://schemas.microsoft.com/office/powerpoint/2010/main" val="42199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04 0.00255 0.00807 0.00556 0.01224 0.00741 C 0.01524 0.00857 0.01849 0.00857 0.02149 0.00926 C 0.02396 0.00972 0.0263 0.01042 0.02865 0.01111 L 0.04818 0.00926 L 0.08529 0.00741 C 0.08802 0.00718 0.09076 0.00602 0.09349 0.00556 C 0.1043 0.0037 0.1155 0.00255 0.1263 0.00185 C 0.15677 0 0.19219 -0.00069 0.22188 -0.00162 L 0.29388 0 C 0.30026 0.00046 0.30964 0.00232 0.31641 0.0037 C 0.32357 0.00787 0.31497 0.00324 0.32774 0.00741 C 0.32878 0.00764 0.32982 0.0088 0.33086 0.00926 C 0.3332 0.01019 0.33672 0.01088 0.33906 0.01296 C 0.34154 0.01505 0.34479 0.01921 0.34727 0.02199 C 0.34792 0.02454 0.34844 0.02708 0.34935 0.0294 C 0.34987 0.03079 0.35078 0.03171 0.35143 0.03287 C 0.35716 0.0456 0.34922 0.03079 0.35651 0.04398 C 0.35899 0.05695 0.35547 0.0412 0.36068 0.05486 C 0.3668 0.0713 0.3556 0.04861 0.36367 0.06574 C 0.36458 0.06782 0.36589 0.06921 0.3668 0.0713 C 0.36836 0.07477 0.36953 0.0787 0.37096 0.08218 L 0.37292 0.08773 C 0.3737 0.08958 0.37383 0.09259 0.375 0.09329 L 0.38125 0.09699 L 0.38125 0.09699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09F0-C78B-4948-B4A8-483DA9C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Crypto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Want to build crypto primitive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L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50F84-5837-7147-952F-75FD76C82FE8}"/>
              </a:ext>
            </a:extLst>
          </p:cNvPr>
          <p:cNvSpPr/>
          <p:nvPr/>
        </p:nvSpPr>
        <p:spPr>
          <a:xfrm>
            <a:off x="2880988" y="2906039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A160D-7681-2641-8BFB-9206D2211BBF}"/>
              </a:ext>
            </a:extLst>
          </p:cNvPr>
          <p:cNvSpPr/>
          <p:nvPr/>
        </p:nvSpPr>
        <p:spPr>
          <a:xfrm>
            <a:off x="7409148" y="2433180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FF844-B5C1-DB44-8791-73AFC24F18E8}"/>
              </a:ext>
            </a:extLst>
          </p:cNvPr>
          <p:cNvCxnSpPr/>
          <p:nvPr/>
        </p:nvCxnSpPr>
        <p:spPr>
          <a:xfrm>
            <a:off x="4146116" y="3281819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89AA6A-7FE0-7948-8142-237B0B81793C}"/>
              </a:ext>
            </a:extLst>
          </p:cNvPr>
          <p:cNvSpPr/>
          <p:nvPr/>
        </p:nvSpPr>
        <p:spPr>
          <a:xfrm>
            <a:off x="2880988" y="289351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8463A-0C56-9F44-B2E0-696D964852AC}"/>
              </a:ext>
            </a:extLst>
          </p:cNvPr>
          <p:cNvSpPr/>
          <p:nvPr/>
        </p:nvSpPr>
        <p:spPr>
          <a:xfrm>
            <a:off x="7530232" y="347910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D10E3-6913-2342-AF85-DFA4091C760D}"/>
              </a:ext>
            </a:extLst>
          </p:cNvPr>
          <p:cNvSpPr txBox="1"/>
          <p:nvPr/>
        </p:nvSpPr>
        <p:spPr>
          <a:xfrm>
            <a:off x="187551" y="3020208"/>
            <a:ext cx="219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Construction:</a:t>
            </a:r>
          </a:p>
        </p:txBody>
      </p:sp>
    </p:spTree>
    <p:extLst>
      <p:ext uri="{BB962C8B-B14F-4D97-AF65-F5344CB8AC3E}">
        <p14:creationId xmlns:p14="http://schemas.microsoft.com/office/powerpoint/2010/main" val="296554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3 -0.00278 0.00925 -0.00486 0.01328 -0.00926 C 0.01471 -0.01088 0.01628 -0.0125 0.01745 -0.01481 C 0.01901 -0.01805 0.02018 -0.02199 0.02149 -0.02569 L 0.02357 -0.03125 C 0.02539 -0.03611 0.0263 -0.03819 0.0276 -0.04398 C 0.02839 -0.04745 0.02904 -0.05116 0.02969 -0.05486 C 0.03008 -0.05671 0.03047 -0.05856 0.03073 -0.06041 C 0.03112 -0.06342 0.03138 -0.06643 0.03177 -0.06944 C 0.03242 -0.0743 0.0332 -0.07916 0.03385 -0.08403 C 0.03412 -0.08727 0.03438 -0.09028 0.03477 -0.09329 C 0.03516 -0.09514 0.03555 -0.09676 0.03581 -0.09861 C 0.03659 -0.10347 0.03698 -0.10856 0.03789 -0.11342 C 0.03828 -0.11504 0.03854 -0.11713 0.03893 -0.11875 C 0.04024 -0.125 0.04219 -0.13079 0.0431 -0.13704 C 0.04336 -0.13958 0.04375 -0.1419 0.04401 -0.14444 C 0.04479 -0.15046 0.04505 -0.15671 0.04609 -0.16273 L 0.04818 -0.17361 C 0.05078 -0.22986 0.04818 -0.15949 0.04818 -0.21921 C 0.04818 -0.23009 0.04831 -0.26782 0.05026 -0.2868 C 0.05039 -0.28866 0.05091 -0.29051 0.0513 -0.29236 C 0.05169 -0.29467 0.05195 -0.29722 0.05234 -0.29954 C 0.05195 -0.30579 0.05182 -0.3118 0.0513 -0.31782 C 0.05091 -0.32176 0.04922 -0.3287 0.04922 -0.3287 L 0.04922 -0.3287 L 0.04922 -0.3287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09F0-C78B-4948-B4A8-483DA9C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Crypto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Want to build crypto primitive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L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50F84-5837-7147-952F-75FD76C82FE8}"/>
              </a:ext>
            </a:extLst>
          </p:cNvPr>
          <p:cNvSpPr/>
          <p:nvPr/>
        </p:nvSpPr>
        <p:spPr>
          <a:xfrm>
            <a:off x="2880988" y="2906039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A160D-7681-2641-8BFB-9206D2211BBF}"/>
              </a:ext>
            </a:extLst>
          </p:cNvPr>
          <p:cNvSpPr/>
          <p:nvPr/>
        </p:nvSpPr>
        <p:spPr>
          <a:xfrm>
            <a:off x="7409148" y="2433180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FF844-B5C1-DB44-8791-73AFC24F18E8}"/>
              </a:ext>
            </a:extLst>
          </p:cNvPr>
          <p:cNvCxnSpPr/>
          <p:nvPr/>
        </p:nvCxnSpPr>
        <p:spPr>
          <a:xfrm>
            <a:off x="4146116" y="3281819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89AA6A-7FE0-7948-8142-237B0B81793C}"/>
              </a:ext>
            </a:extLst>
          </p:cNvPr>
          <p:cNvSpPr/>
          <p:nvPr/>
        </p:nvSpPr>
        <p:spPr>
          <a:xfrm>
            <a:off x="2880988" y="289351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40D414-6525-F249-B1B7-6B03D86F5C6C}"/>
              </a:ext>
            </a:extLst>
          </p:cNvPr>
          <p:cNvSpPr/>
          <p:nvPr/>
        </p:nvSpPr>
        <p:spPr>
          <a:xfrm>
            <a:off x="8127307" y="120079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F81407-EFA1-B14F-AAF4-448AF1F9D97D}"/>
              </a:ext>
            </a:extLst>
          </p:cNvPr>
          <p:cNvCxnSpPr/>
          <p:nvPr/>
        </p:nvCxnSpPr>
        <p:spPr>
          <a:xfrm flipV="1">
            <a:off x="8317282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730165-5464-A24F-9303-49EE0FD7FCA4}"/>
              </a:ext>
            </a:extLst>
          </p:cNvPr>
          <p:cNvCxnSpPr>
            <a:cxnSpLocks/>
          </p:cNvCxnSpPr>
          <p:nvPr/>
        </p:nvCxnSpPr>
        <p:spPr>
          <a:xfrm>
            <a:off x="8670098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167A47-7522-FB4F-BCBB-F6D714FD40B0}"/>
              </a:ext>
            </a:extLst>
          </p:cNvPr>
          <p:cNvSpPr txBox="1"/>
          <p:nvPr/>
        </p:nvSpPr>
        <p:spPr>
          <a:xfrm>
            <a:off x="187551" y="3020208"/>
            <a:ext cx="219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Construction:</a:t>
            </a:r>
          </a:p>
        </p:txBody>
      </p:sp>
    </p:spTree>
    <p:extLst>
      <p:ext uri="{BB962C8B-B14F-4D97-AF65-F5344CB8AC3E}">
        <p14:creationId xmlns:p14="http://schemas.microsoft.com/office/powerpoint/2010/main" val="421994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09F0-C78B-4948-B4A8-483DA9C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Crypto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Want to build crypto primitive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L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50F84-5837-7147-952F-75FD76C82FE8}"/>
              </a:ext>
            </a:extLst>
          </p:cNvPr>
          <p:cNvSpPr/>
          <p:nvPr/>
        </p:nvSpPr>
        <p:spPr>
          <a:xfrm>
            <a:off x="2880988" y="2906039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A160D-7681-2641-8BFB-9206D2211BBF}"/>
              </a:ext>
            </a:extLst>
          </p:cNvPr>
          <p:cNvSpPr/>
          <p:nvPr/>
        </p:nvSpPr>
        <p:spPr>
          <a:xfrm>
            <a:off x="7409148" y="2433180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FF844-B5C1-DB44-8791-73AFC24F18E8}"/>
              </a:ext>
            </a:extLst>
          </p:cNvPr>
          <p:cNvCxnSpPr/>
          <p:nvPr/>
        </p:nvCxnSpPr>
        <p:spPr>
          <a:xfrm>
            <a:off x="4146116" y="3281819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89AA6A-7FE0-7948-8142-237B0B81793C}"/>
              </a:ext>
            </a:extLst>
          </p:cNvPr>
          <p:cNvSpPr/>
          <p:nvPr/>
        </p:nvSpPr>
        <p:spPr>
          <a:xfrm>
            <a:off x="2880988" y="289351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40D414-6525-F249-B1B7-6B03D86F5C6C}"/>
              </a:ext>
            </a:extLst>
          </p:cNvPr>
          <p:cNvSpPr/>
          <p:nvPr/>
        </p:nvSpPr>
        <p:spPr>
          <a:xfrm>
            <a:off x="8127307" y="120079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F81407-EFA1-B14F-AAF4-448AF1F9D97D}"/>
              </a:ext>
            </a:extLst>
          </p:cNvPr>
          <p:cNvCxnSpPr/>
          <p:nvPr/>
        </p:nvCxnSpPr>
        <p:spPr>
          <a:xfrm flipV="1">
            <a:off x="8317282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730165-5464-A24F-9303-49EE0FD7FCA4}"/>
              </a:ext>
            </a:extLst>
          </p:cNvPr>
          <p:cNvCxnSpPr>
            <a:cxnSpLocks/>
          </p:cNvCxnSpPr>
          <p:nvPr/>
        </p:nvCxnSpPr>
        <p:spPr>
          <a:xfrm>
            <a:off x="8670098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6490D8-A952-7446-897B-FC51AF84694D}"/>
              </a:ext>
            </a:extLst>
          </p:cNvPr>
          <p:cNvSpPr txBox="1"/>
          <p:nvPr/>
        </p:nvSpPr>
        <p:spPr>
          <a:xfrm>
            <a:off x="187551" y="3020208"/>
            <a:ext cx="219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Construction: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F8072D-686B-F94E-8CE6-0D5F8F8F000E}"/>
              </a:ext>
            </a:extLst>
          </p:cNvPr>
          <p:cNvSpPr txBox="1"/>
          <p:nvPr/>
        </p:nvSpPr>
        <p:spPr>
          <a:xfrm>
            <a:off x="187551" y="4971913"/>
            <a:ext cx="1795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Security </a:t>
            </a:r>
          </a:p>
          <a:p>
            <a:r>
              <a:rPr lang="en-IL" sz="2800" b="1" u="sng" dirty="0">
                <a:solidFill>
                  <a:srgbClr val="7030A0"/>
                </a:solidFill>
              </a:rPr>
              <a:t>Reduction: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43764A-9BD3-D047-A28E-59377D903D3F}"/>
              </a:ext>
            </a:extLst>
          </p:cNvPr>
          <p:cNvCxnSpPr>
            <a:cxnSpLocks/>
          </p:cNvCxnSpPr>
          <p:nvPr/>
        </p:nvCxnSpPr>
        <p:spPr>
          <a:xfrm flipH="1" flipV="1">
            <a:off x="4146116" y="5654218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✓ critter eyes drawing cartoon free vector eps, cdr, ai, svg vector  illustration graphic art">
            <a:extLst>
              <a:ext uri="{FF2B5EF4-FFF2-40B4-BE49-F238E27FC236}">
                <a16:creationId xmlns:a16="http://schemas.microsoft.com/office/drawing/2014/main" id="{C58B736C-DF08-A74D-A01D-B6416D3B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00" y="5141690"/>
            <a:ext cx="2090716" cy="11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rtoon red devil Stock Vector Image by ©kanate #13830278">
            <a:extLst>
              <a:ext uri="{FF2B5EF4-FFF2-40B4-BE49-F238E27FC236}">
                <a16:creationId xmlns:a16="http://schemas.microsoft.com/office/drawing/2014/main" id="{00F2014C-F669-B04E-BBB6-8247E1C1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48" y="4971913"/>
            <a:ext cx="1205050" cy="12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6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09F0-C78B-4948-B4A8-483DA9C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Crypto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Want to build crypto primitive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L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50F84-5837-7147-952F-75FD76C82FE8}"/>
              </a:ext>
            </a:extLst>
          </p:cNvPr>
          <p:cNvSpPr/>
          <p:nvPr/>
        </p:nvSpPr>
        <p:spPr>
          <a:xfrm>
            <a:off x="2880988" y="2906039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A160D-7681-2641-8BFB-9206D2211BBF}"/>
              </a:ext>
            </a:extLst>
          </p:cNvPr>
          <p:cNvSpPr/>
          <p:nvPr/>
        </p:nvSpPr>
        <p:spPr>
          <a:xfrm>
            <a:off x="7409148" y="2433180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FF844-B5C1-DB44-8791-73AFC24F18E8}"/>
              </a:ext>
            </a:extLst>
          </p:cNvPr>
          <p:cNvCxnSpPr/>
          <p:nvPr/>
        </p:nvCxnSpPr>
        <p:spPr>
          <a:xfrm>
            <a:off x="4146116" y="3281819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89AA6A-7FE0-7948-8142-237B0B81793C}"/>
              </a:ext>
            </a:extLst>
          </p:cNvPr>
          <p:cNvSpPr/>
          <p:nvPr/>
        </p:nvSpPr>
        <p:spPr>
          <a:xfrm>
            <a:off x="2880988" y="289351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40D414-6525-F249-B1B7-6B03D86F5C6C}"/>
              </a:ext>
            </a:extLst>
          </p:cNvPr>
          <p:cNvSpPr/>
          <p:nvPr/>
        </p:nvSpPr>
        <p:spPr>
          <a:xfrm>
            <a:off x="8127307" y="120079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F81407-EFA1-B14F-AAF4-448AF1F9D97D}"/>
              </a:ext>
            </a:extLst>
          </p:cNvPr>
          <p:cNvCxnSpPr/>
          <p:nvPr/>
        </p:nvCxnSpPr>
        <p:spPr>
          <a:xfrm flipV="1">
            <a:off x="8317282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730165-5464-A24F-9303-49EE0FD7FCA4}"/>
              </a:ext>
            </a:extLst>
          </p:cNvPr>
          <p:cNvCxnSpPr>
            <a:cxnSpLocks/>
          </p:cNvCxnSpPr>
          <p:nvPr/>
        </p:nvCxnSpPr>
        <p:spPr>
          <a:xfrm>
            <a:off x="8670098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6490D8-A952-7446-897B-FC51AF84694D}"/>
              </a:ext>
            </a:extLst>
          </p:cNvPr>
          <p:cNvSpPr txBox="1"/>
          <p:nvPr/>
        </p:nvSpPr>
        <p:spPr>
          <a:xfrm>
            <a:off x="187551" y="3020208"/>
            <a:ext cx="219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Construction: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43764A-9BD3-D047-A28E-59377D903D3F}"/>
              </a:ext>
            </a:extLst>
          </p:cNvPr>
          <p:cNvCxnSpPr>
            <a:cxnSpLocks/>
          </p:cNvCxnSpPr>
          <p:nvPr/>
        </p:nvCxnSpPr>
        <p:spPr>
          <a:xfrm flipH="1" flipV="1">
            <a:off x="4146116" y="5654218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✓ critter eyes drawing cartoon free vector eps, cdr, ai, svg vector  illustration graphic art">
            <a:extLst>
              <a:ext uri="{FF2B5EF4-FFF2-40B4-BE49-F238E27FC236}">
                <a16:creationId xmlns:a16="http://schemas.microsoft.com/office/drawing/2014/main" id="{C58B736C-DF08-A74D-A01D-B6416D3B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00" y="5141690"/>
            <a:ext cx="2090716" cy="11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rtoon red devil Stock Vector Image by ©kanate #13830278">
            <a:extLst>
              <a:ext uri="{FF2B5EF4-FFF2-40B4-BE49-F238E27FC236}">
                <a16:creationId xmlns:a16="http://schemas.microsoft.com/office/drawing/2014/main" id="{D4AB559F-962D-7F45-B1DA-6653CD3B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48" y="4971913"/>
            <a:ext cx="1205050" cy="12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artoon red devil Stock Vector Image by ©kanate #13830278">
            <a:extLst>
              <a:ext uri="{FF2B5EF4-FFF2-40B4-BE49-F238E27FC236}">
                <a16:creationId xmlns:a16="http://schemas.microsoft.com/office/drawing/2014/main" id="{14034E71-6382-FE4C-8B06-FB6713B7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48" y="4999776"/>
            <a:ext cx="1205050" cy="12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410196-D465-C645-96BB-4BC4E782E4E5}"/>
              </a:ext>
            </a:extLst>
          </p:cNvPr>
          <p:cNvSpPr txBox="1"/>
          <p:nvPr/>
        </p:nvSpPr>
        <p:spPr>
          <a:xfrm>
            <a:off x="187551" y="4971913"/>
            <a:ext cx="1795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Security </a:t>
            </a:r>
          </a:p>
          <a:p>
            <a:r>
              <a:rPr lang="en-IL" sz="2800" b="1" u="sng" dirty="0">
                <a:solidFill>
                  <a:srgbClr val="7030A0"/>
                </a:solidFill>
              </a:rPr>
              <a:t>Reduction:</a:t>
            </a:r>
          </a:p>
        </p:txBody>
      </p:sp>
    </p:spTree>
    <p:extLst>
      <p:ext uri="{BB962C8B-B14F-4D97-AF65-F5344CB8AC3E}">
        <p14:creationId xmlns:p14="http://schemas.microsoft.com/office/powerpoint/2010/main" val="39388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0556 L 0.00638 0.00556 C 0.00326 0.00602 0.00013 0.00648 -0.00299 0.00741 C -0.00494 0.00787 -0.00703 0.00926 -0.00911 0.00926 C -0.01393 0.00926 -0.01862 0.00787 -0.02343 0.00741 L -0.03072 0.00556 C -0.03268 0.00486 -0.03476 0.00417 -0.03684 0.00371 C -0.04023 0.00301 -0.04375 0.00255 -0.04713 0.00185 C -0.05612 0.00023 -0.05807 -0.00046 -0.0677 -0.00185 C -0.09635 -0.00555 -0.07304 -0.00162 -0.0944 -0.00555 C -0.10065 -0.00833 -0.09804 -0.00741 -0.10664 -0.00903 C -0.11015 -0.00972 -0.11354 -0.01088 -0.11692 -0.01088 C -0.14231 -0.01204 -0.1677 -0.01227 -0.19296 -0.01273 C -0.20716 -0.01435 -0.20546 -0.01366 -0.21666 -0.01643 C -0.21731 -0.01667 -0.23177 -0.01991 -0.23619 -0.02199 C -0.23828 -0.02292 -0.24023 -0.02454 -0.24231 -0.02546 C -0.24362 -0.02639 -0.24505 -0.02639 -0.24635 -0.02731 C -0.24778 -0.02824 -0.24908 -0.03032 -0.25052 -0.03102 C -0.25247 -0.03217 -0.25468 -0.03217 -0.25664 -0.03287 C -0.26549 -0.04329 -0.25429 -0.03079 -0.26289 -0.03842 C -0.27252 -0.04699 -0.26406 -0.04143 -0.27109 -0.0456 C -0.27447 -0.05162 -0.27148 -0.04745 -0.27617 -0.05116 C -0.2776 -0.05208 -0.2789 -0.0537 -0.28033 -0.05486 C -0.28229 -0.05625 -0.2845 -0.05694 -0.28645 -0.05833 C -0.2914 -0.06204 -0.29049 -0.06296 -0.2957 -0.06759 C -0.30768 -0.07824 -0.29335 -0.06227 -0.30703 -0.07847 L -0.31015 -0.08217 C -0.31171 -0.08657 -0.31328 -0.09097 -0.31523 -0.09491 C -0.31614 -0.09699 -0.31731 -0.09861 -0.31835 -0.10046 C -0.32018 -0.11018 -0.31875 -0.1044 -0.32343 -0.1169 L -0.32552 -0.12245 C -0.32617 -0.12407 -0.32656 -0.12662 -0.3276 -0.12778 C -0.3289 -0.12963 -0.3302 -0.13171 -0.33164 -0.13333 C -0.33268 -0.13426 -0.33372 -0.13472 -0.33476 -0.13518 C -0.3375 -0.13634 -0.34023 -0.1375 -0.34296 -0.13889 C -0.34778 -0.14097 -0.3457 -0.14051 -0.34908 -0.14051 L -0.34908 -0.14051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09F0-C78B-4948-B4A8-483DA9C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Crypto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Want to build crypto primitive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L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50F84-5837-7147-952F-75FD76C82FE8}"/>
              </a:ext>
            </a:extLst>
          </p:cNvPr>
          <p:cNvSpPr/>
          <p:nvPr/>
        </p:nvSpPr>
        <p:spPr>
          <a:xfrm>
            <a:off x="2880988" y="2906039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A160D-7681-2641-8BFB-9206D2211BBF}"/>
              </a:ext>
            </a:extLst>
          </p:cNvPr>
          <p:cNvSpPr/>
          <p:nvPr/>
        </p:nvSpPr>
        <p:spPr>
          <a:xfrm>
            <a:off x="7409148" y="2433180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FF844-B5C1-DB44-8791-73AFC24F18E8}"/>
              </a:ext>
            </a:extLst>
          </p:cNvPr>
          <p:cNvCxnSpPr/>
          <p:nvPr/>
        </p:nvCxnSpPr>
        <p:spPr>
          <a:xfrm>
            <a:off x="4146116" y="3281819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89AA6A-7FE0-7948-8142-237B0B81793C}"/>
              </a:ext>
            </a:extLst>
          </p:cNvPr>
          <p:cNvSpPr/>
          <p:nvPr/>
        </p:nvSpPr>
        <p:spPr>
          <a:xfrm>
            <a:off x="2880988" y="289351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40D414-6525-F249-B1B7-6B03D86F5C6C}"/>
              </a:ext>
            </a:extLst>
          </p:cNvPr>
          <p:cNvSpPr/>
          <p:nvPr/>
        </p:nvSpPr>
        <p:spPr>
          <a:xfrm>
            <a:off x="8127307" y="120079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F81407-EFA1-B14F-AAF4-448AF1F9D97D}"/>
              </a:ext>
            </a:extLst>
          </p:cNvPr>
          <p:cNvCxnSpPr/>
          <p:nvPr/>
        </p:nvCxnSpPr>
        <p:spPr>
          <a:xfrm flipV="1">
            <a:off x="8317282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730165-5464-A24F-9303-49EE0FD7FCA4}"/>
              </a:ext>
            </a:extLst>
          </p:cNvPr>
          <p:cNvCxnSpPr>
            <a:cxnSpLocks/>
          </p:cNvCxnSpPr>
          <p:nvPr/>
        </p:nvCxnSpPr>
        <p:spPr>
          <a:xfrm>
            <a:off x="8670098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6490D8-A952-7446-897B-FC51AF84694D}"/>
              </a:ext>
            </a:extLst>
          </p:cNvPr>
          <p:cNvSpPr txBox="1"/>
          <p:nvPr/>
        </p:nvSpPr>
        <p:spPr>
          <a:xfrm>
            <a:off x="187551" y="3020208"/>
            <a:ext cx="219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Construction: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43764A-9BD3-D047-A28E-59377D903D3F}"/>
              </a:ext>
            </a:extLst>
          </p:cNvPr>
          <p:cNvCxnSpPr>
            <a:cxnSpLocks/>
          </p:cNvCxnSpPr>
          <p:nvPr/>
        </p:nvCxnSpPr>
        <p:spPr>
          <a:xfrm flipH="1" flipV="1">
            <a:off x="4146116" y="5654218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✓ critter eyes drawing cartoon free vector eps, cdr, ai, svg vector  illustration graphic art">
            <a:extLst>
              <a:ext uri="{FF2B5EF4-FFF2-40B4-BE49-F238E27FC236}">
                <a16:creationId xmlns:a16="http://schemas.microsoft.com/office/drawing/2014/main" id="{C58B736C-DF08-A74D-A01D-B6416D3B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00" y="5141690"/>
            <a:ext cx="2090716" cy="11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rtoon red devil Stock Vector Image by ©kanate #13830278">
            <a:extLst>
              <a:ext uri="{FF2B5EF4-FFF2-40B4-BE49-F238E27FC236}">
                <a16:creationId xmlns:a16="http://schemas.microsoft.com/office/drawing/2014/main" id="{D4AB559F-962D-7F45-B1DA-6653CD3B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48" y="4971913"/>
            <a:ext cx="1205050" cy="12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rtoon red devil Stock Vector Image by ©kanate #13830278">
            <a:extLst>
              <a:ext uri="{FF2B5EF4-FFF2-40B4-BE49-F238E27FC236}">
                <a16:creationId xmlns:a16="http://schemas.microsoft.com/office/drawing/2014/main" id="{63ACCD62-D8B9-E244-85FE-C3ECC918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99" y="3949167"/>
            <a:ext cx="1205050" cy="12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12756D-80F4-594F-B731-47ACEBD32B8F}"/>
              </a:ext>
            </a:extLst>
          </p:cNvPr>
          <p:cNvSpPr txBox="1"/>
          <p:nvPr/>
        </p:nvSpPr>
        <p:spPr>
          <a:xfrm>
            <a:off x="187551" y="4971913"/>
            <a:ext cx="1795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Security </a:t>
            </a:r>
          </a:p>
          <a:p>
            <a:r>
              <a:rPr lang="en-IL" sz="2800" b="1" u="sng" dirty="0">
                <a:solidFill>
                  <a:srgbClr val="7030A0"/>
                </a:solidFill>
              </a:rPr>
              <a:t>Reduction:</a:t>
            </a:r>
          </a:p>
        </p:txBody>
      </p:sp>
    </p:spTree>
    <p:extLst>
      <p:ext uri="{BB962C8B-B14F-4D97-AF65-F5344CB8AC3E}">
        <p14:creationId xmlns:p14="http://schemas.microsoft.com/office/powerpoint/2010/main" val="33870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26 0.00532 0.00105 0.01088 0.00105 0.0162 C 0.00105 0.01829 0.00026 0.01991 0 0.02176 C -0.00039 0.02431 -0.00065 0.02662 -0.00104 0.02917 C -0.00169 0.03287 -0.00273 0.03634 -0.00312 0.04005 C -0.00351 0.04375 -0.00377 0.04722 -0.00416 0.05093 C -0.00455 0.05532 -0.00481 0.05949 -0.0052 0.06366 C -0.00546 0.0669 -0.00586 0.06991 -0.00625 0.07292 C -0.00677 0.07778 -0.00807 0.09514 -0.00924 0.09838 L -0.01132 0.10394 C -0.01302 0.11597 -0.01132 0.10694 -0.01445 0.11667 C -0.01653 0.12338 -0.01627 0.12546 -0.01953 0.13125 C -0.02044 0.13287 -0.02174 0.13356 -0.02265 0.13495 C -0.02369 0.13657 -0.02461 0.13889 -0.02565 0.14028 C -0.0276 0.14306 -0.03007 0.14468 -0.0319 0.14769 C -0.03671 0.15625 -0.03372 0.15162 -0.04114 0.16042 C -0.04218 0.16157 -0.04309 0.16319 -0.04414 0.16412 C -0.04596 0.16528 -0.04765 0.16667 -0.04934 0.16782 C -0.05039 0.16852 -0.05143 0.16875 -0.05234 0.16968 C -0.05768 0.17477 -0.05755 0.175 -0.06054 0.18056 L -0.05755 0.18611 " pathEditMode="relative" ptsTypes="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09F0-C78B-4948-B4A8-483DA9C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Crypto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Want to build crypto primitive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L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50F84-5837-7147-952F-75FD76C82FE8}"/>
              </a:ext>
            </a:extLst>
          </p:cNvPr>
          <p:cNvSpPr/>
          <p:nvPr/>
        </p:nvSpPr>
        <p:spPr>
          <a:xfrm>
            <a:off x="2880988" y="2906039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A160D-7681-2641-8BFB-9206D2211BBF}"/>
              </a:ext>
            </a:extLst>
          </p:cNvPr>
          <p:cNvSpPr/>
          <p:nvPr/>
        </p:nvSpPr>
        <p:spPr>
          <a:xfrm>
            <a:off x="7409148" y="2433180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FF844-B5C1-DB44-8791-73AFC24F18E8}"/>
              </a:ext>
            </a:extLst>
          </p:cNvPr>
          <p:cNvCxnSpPr/>
          <p:nvPr/>
        </p:nvCxnSpPr>
        <p:spPr>
          <a:xfrm>
            <a:off x="4146116" y="3281819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C89AA6A-7FE0-7948-8142-237B0B81793C}"/>
              </a:ext>
            </a:extLst>
          </p:cNvPr>
          <p:cNvSpPr/>
          <p:nvPr/>
        </p:nvSpPr>
        <p:spPr>
          <a:xfrm>
            <a:off x="2880988" y="289351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40D414-6525-F249-B1B7-6B03D86F5C6C}"/>
              </a:ext>
            </a:extLst>
          </p:cNvPr>
          <p:cNvSpPr/>
          <p:nvPr/>
        </p:nvSpPr>
        <p:spPr>
          <a:xfrm>
            <a:off x="8127307" y="120079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F81407-EFA1-B14F-AAF4-448AF1F9D97D}"/>
              </a:ext>
            </a:extLst>
          </p:cNvPr>
          <p:cNvCxnSpPr/>
          <p:nvPr/>
        </p:nvCxnSpPr>
        <p:spPr>
          <a:xfrm flipV="1">
            <a:off x="8317282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730165-5464-A24F-9303-49EE0FD7FCA4}"/>
              </a:ext>
            </a:extLst>
          </p:cNvPr>
          <p:cNvCxnSpPr>
            <a:cxnSpLocks/>
          </p:cNvCxnSpPr>
          <p:nvPr/>
        </p:nvCxnSpPr>
        <p:spPr>
          <a:xfrm>
            <a:off x="8670098" y="1977405"/>
            <a:ext cx="0" cy="455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16490D8-A952-7446-897B-FC51AF84694D}"/>
              </a:ext>
            </a:extLst>
          </p:cNvPr>
          <p:cNvSpPr txBox="1"/>
          <p:nvPr/>
        </p:nvSpPr>
        <p:spPr>
          <a:xfrm>
            <a:off x="187551" y="3020208"/>
            <a:ext cx="219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Construction: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43764A-9BD3-D047-A28E-59377D903D3F}"/>
              </a:ext>
            </a:extLst>
          </p:cNvPr>
          <p:cNvCxnSpPr>
            <a:cxnSpLocks/>
          </p:cNvCxnSpPr>
          <p:nvPr/>
        </p:nvCxnSpPr>
        <p:spPr>
          <a:xfrm flipH="1" flipV="1">
            <a:off x="4146116" y="5654218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00" name="Picture 4" descr="✓ critter eyes drawing cartoon free vector eps, cdr, ai, svg vector  illustration graphic art">
            <a:extLst>
              <a:ext uri="{FF2B5EF4-FFF2-40B4-BE49-F238E27FC236}">
                <a16:creationId xmlns:a16="http://schemas.microsoft.com/office/drawing/2014/main" id="{C58B736C-DF08-A74D-A01D-B6416D3B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00" y="5141690"/>
            <a:ext cx="2090716" cy="118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rtoon red devil Stock Vector Image by ©kanate #13830278">
            <a:extLst>
              <a:ext uri="{FF2B5EF4-FFF2-40B4-BE49-F238E27FC236}">
                <a16:creationId xmlns:a16="http://schemas.microsoft.com/office/drawing/2014/main" id="{D4AB559F-962D-7F45-B1DA-6653CD3B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248" y="4971913"/>
            <a:ext cx="1205050" cy="12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artoon red devil Stock Vector Image by ©kanate #13830278">
            <a:extLst>
              <a:ext uri="{FF2B5EF4-FFF2-40B4-BE49-F238E27FC236}">
                <a16:creationId xmlns:a16="http://schemas.microsoft.com/office/drawing/2014/main" id="{63ACCD62-D8B9-E244-85FE-C3ECC918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99" y="3949167"/>
            <a:ext cx="1205050" cy="12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A4D978-B606-9C47-855E-24ADD00EF835}"/>
              </a:ext>
            </a:extLst>
          </p:cNvPr>
          <p:cNvSpPr/>
          <p:nvPr/>
        </p:nvSpPr>
        <p:spPr>
          <a:xfrm>
            <a:off x="2200405" y="4119192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9156FA-151D-CB43-B8CB-7C65B946D715}"/>
              </a:ext>
            </a:extLst>
          </p:cNvPr>
          <p:cNvCxnSpPr>
            <a:cxnSpLocks/>
          </p:cNvCxnSpPr>
          <p:nvPr/>
        </p:nvCxnSpPr>
        <p:spPr>
          <a:xfrm flipV="1">
            <a:off x="3269293" y="4672208"/>
            <a:ext cx="288099" cy="366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74CD4A-976A-3B4C-BA21-F4FC76F39F82}"/>
              </a:ext>
            </a:extLst>
          </p:cNvPr>
          <p:cNvCxnSpPr>
            <a:cxnSpLocks/>
          </p:cNvCxnSpPr>
          <p:nvPr/>
        </p:nvCxnSpPr>
        <p:spPr>
          <a:xfrm flipH="1">
            <a:off x="3369791" y="4855597"/>
            <a:ext cx="202358" cy="2735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8290C6-2885-9C41-BD5D-F5C092FE1FC5}"/>
              </a:ext>
            </a:extLst>
          </p:cNvPr>
          <p:cNvCxnSpPr>
            <a:cxnSpLocks/>
          </p:cNvCxnSpPr>
          <p:nvPr/>
        </p:nvCxnSpPr>
        <p:spPr>
          <a:xfrm flipH="1" flipV="1">
            <a:off x="2404953" y="4914350"/>
            <a:ext cx="98960" cy="3298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BC3B1A-68F4-B640-B0C4-B7776EA2CDD9}"/>
              </a:ext>
            </a:extLst>
          </p:cNvPr>
          <p:cNvCxnSpPr>
            <a:cxnSpLocks/>
          </p:cNvCxnSpPr>
          <p:nvPr/>
        </p:nvCxnSpPr>
        <p:spPr>
          <a:xfrm>
            <a:off x="2599064" y="4951254"/>
            <a:ext cx="112385" cy="202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654217-1236-A747-9B24-5BE35C3BD914}"/>
              </a:ext>
            </a:extLst>
          </p:cNvPr>
          <p:cNvSpPr txBox="1"/>
          <p:nvPr/>
        </p:nvSpPr>
        <p:spPr>
          <a:xfrm>
            <a:off x="187551" y="4971913"/>
            <a:ext cx="1795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Security </a:t>
            </a:r>
          </a:p>
          <a:p>
            <a:r>
              <a:rPr lang="en-IL" sz="2800" b="1" u="sng" dirty="0">
                <a:solidFill>
                  <a:srgbClr val="7030A0"/>
                </a:solidFill>
              </a:rPr>
              <a:t>Reduction:</a:t>
            </a:r>
          </a:p>
        </p:txBody>
      </p:sp>
    </p:spTree>
    <p:extLst>
      <p:ext uri="{BB962C8B-B14F-4D97-AF65-F5344CB8AC3E}">
        <p14:creationId xmlns:p14="http://schemas.microsoft.com/office/powerpoint/2010/main" val="14154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A3DE-DD9B-3246-9CA6-121E386A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149E5"/>
                </a:solidFill>
              </a:rPr>
              <a:t>Our Approach (following </a:t>
            </a:r>
            <a:r>
              <a:rPr lang="en-IL" dirty="0">
                <a:solidFill>
                  <a:schemeClr val="accent1">
                    <a:lumMod val="75000"/>
                  </a:schemeClr>
                </a:solidFill>
              </a:rPr>
              <a:t>[KY18]</a:t>
            </a:r>
            <a:r>
              <a:rPr lang="en-IL" dirty="0">
                <a:solidFill>
                  <a:srgbClr val="1149E5"/>
                </a:solidFill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2F59AD-3ECD-804B-B18F-F24B429D3E3F}"/>
              </a:ext>
            </a:extLst>
          </p:cNvPr>
          <p:cNvSpPr/>
          <p:nvPr/>
        </p:nvSpPr>
        <p:spPr>
          <a:xfrm>
            <a:off x="516699" y="3654425"/>
            <a:ext cx="1388301" cy="879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MCRH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50710C-3762-7941-9D39-174606919F1F}"/>
              </a:ext>
            </a:extLst>
          </p:cNvPr>
          <p:cNvCxnSpPr>
            <a:cxnSpLocks/>
          </p:cNvCxnSpPr>
          <p:nvPr/>
        </p:nvCxnSpPr>
        <p:spPr>
          <a:xfrm flipV="1">
            <a:off x="3507288" y="2801542"/>
            <a:ext cx="0" cy="294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832F542-1311-1243-8732-3EF0889C3036}"/>
              </a:ext>
            </a:extLst>
          </p:cNvPr>
          <p:cNvSpPr/>
          <p:nvPr/>
        </p:nvSpPr>
        <p:spPr>
          <a:xfrm>
            <a:off x="2567836" y="3098603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Candidate CRH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C5F71-409A-0940-8CD6-EC3A262AB8D1}"/>
              </a:ext>
            </a:extLst>
          </p:cNvPr>
          <p:cNvSpPr/>
          <p:nvPr/>
        </p:nvSpPr>
        <p:spPr>
          <a:xfrm>
            <a:off x="2973887" y="1924200"/>
            <a:ext cx="1388301" cy="879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MCRH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E50EE0B-7A16-B444-A5AE-733C95CC4832}"/>
              </a:ext>
            </a:extLst>
          </p:cNvPr>
          <p:cNvCxnSpPr>
            <a:cxnSpLocks/>
          </p:cNvCxnSpPr>
          <p:nvPr/>
        </p:nvCxnSpPr>
        <p:spPr>
          <a:xfrm>
            <a:off x="3809999" y="2801542"/>
            <a:ext cx="0" cy="294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DCC676D-7320-2844-90FC-DEE6E10A3FB1}"/>
              </a:ext>
            </a:extLst>
          </p:cNvPr>
          <p:cNvSpPr/>
          <p:nvPr/>
        </p:nvSpPr>
        <p:spPr>
          <a:xfrm>
            <a:off x="2068771" y="3841949"/>
            <a:ext cx="386823" cy="504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1A28CE5-A87D-444E-A30D-0A4B88385719}"/>
              </a:ext>
            </a:extLst>
          </p:cNvPr>
          <p:cNvSpPr/>
          <p:nvPr/>
        </p:nvSpPr>
        <p:spPr>
          <a:xfrm rot="19932669">
            <a:off x="5022066" y="3149069"/>
            <a:ext cx="450586" cy="559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60DEF6-E2E7-4149-A8E2-BC874489BF4B}"/>
              </a:ext>
            </a:extLst>
          </p:cNvPr>
          <p:cNvSpPr/>
          <p:nvPr/>
        </p:nvSpPr>
        <p:spPr>
          <a:xfrm>
            <a:off x="5707692" y="1924200"/>
            <a:ext cx="1733807" cy="13255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Works? Great!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710CD320-0CC2-6245-873A-515E2C7432B1}"/>
              </a:ext>
            </a:extLst>
          </p:cNvPr>
          <p:cNvSpPr/>
          <p:nvPr/>
        </p:nvSpPr>
        <p:spPr>
          <a:xfrm rot="2295048">
            <a:off x="5049785" y="4364750"/>
            <a:ext cx="450586" cy="559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16" name="Picture 2" descr="Cartoon red devil Stock Vector Image by ©kanate #13830278">
            <a:extLst>
              <a:ext uri="{FF2B5EF4-FFF2-40B4-BE49-F238E27FC236}">
                <a16:creationId xmlns:a16="http://schemas.microsoft.com/office/drawing/2014/main" id="{27C0EAFB-AEC7-2441-8405-911DF9CE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92" y="4284627"/>
            <a:ext cx="1205050" cy="12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CD0800F-8E34-564F-9D03-4566963EA0E2}"/>
              </a:ext>
            </a:extLst>
          </p:cNvPr>
          <p:cNvSpPr/>
          <p:nvPr/>
        </p:nvSpPr>
        <p:spPr>
          <a:xfrm>
            <a:off x="7054676" y="4582414"/>
            <a:ext cx="386823" cy="504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2A5107-C956-A242-9D8B-9BA22F72EAAD}"/>
              </a:ext>
            </a:extLst>
          </p:cNvPr>
          <p:cNvSpPr/>
          <p:nvPr/>
        </p:nvSpPr>
        <p:spPr>
          <a:xfrm>
            <a:off x="7907162" y="3860585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CRH!</a:t>
            </a:r>
          </a:p>
        </p:txBody>
      </p:sp>
      <p:pic>
        <p:nvPicPr>
          <p:cNvPr id="19" name="Picture 2" descr="Cartoon red devil Stock Vector Image by ©kanate #13830278">
            <a:extLst>
              <a:ext uri="{FF2B5EF4-FFF2-40B4-BE49-F238E27FC236}">
                <a16:creationId xmlns:a16="http://schemas.microsoft.com/office/drawing/2014/main" id="{A3191C6A-85E6-4147-9DF3-76A6A957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62" y="2586982"/>
            <a:ext cx="1067443" cy="106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545E318-DCF8-5D4F-BC31-73D9474150C0}"/>
              </a:ext>
            </a:extLst>
          </p:cNvPr>
          <p:cNvSpPr/>
          <p:nvPr/>
        </p:nvSpPr>
        <p:spPr>
          <a:xfrm>
            <a:off x="9077332" y="2695275"/>
            <a:ext cx="1388301" cy="879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28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MCRH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A7F866-728D-A14E-8AD6-8D9A72DCB942}"/>
              </a:ext>
            </a:extLst>
          </p:cNvPr>
          <p:cNvCxnSpPr>
            <a:cxnSpLocks/>
          </p:cNvCxnSpPr>
          <p:nvPr/>
        </p:nvCxnSpPr>
        <p:spPr>
          <a:xfrm flipV="1">
            <a:off x="8331896" y="3547543"/>
            <a:ext cx="0" cy="294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3C9E6A-B3BE-834D-8A5E-AEA7B42F7611}"/>
              </a:ext>
            </a:extLst>
          </p:cNvPr>
          <p:cNvCxnSpPr>
            <a:cxnSpLocks/>
          </p:cNvCxnSpPr>
          <p:nvPr/>
        </p:nvCxnSpPr>
        <p:spPr>
          <a:xfrm flipV="1">
            <a:off x="9534395" y="3547543"/>
            <a:ext cx="0" cy="294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4D680A-6B42-A344-A6E6-899B73E11BE4}"/>
              </a:ext>
            </a:extLst>
          </p:cNvPr>
          <p:cNvCxnSpPr>
            <a:cxnSpLocks/>
          </p:cNvCxnSpPr>
          <p:nvPr/>
        </p:nvCxnSpPr>
        <p:spPr>
          <a:xfrm>
            <a:off x="8571977" y="3592337"/>
            <a:ext cx="0" cy="294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3CEE3DA-DAA5-BD43-8872-142845C7C00E}"/>
              </a:ext>
            </a:extLst>
          </p:cNvPr>
          <p:cNvCxnSpPr>
            <a:cxnSpLocks/>
          </p:cNvCxnSpPr>
          <p:nvPr/>
        </p:nvCxnSpPr>
        <p:spPr>
          <a:xfrm>
            <a:off x="9837106" y="3580243"/>
            <a:ext cx="0" cy="2944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4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693B-A996-834F-AFB8-8875E8DD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149E5"/>
                </a:solidFill>
              </a:rPr>
              <a:t>Reprecussions of Proof Strategy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E1BF-6A1C-2147-BFB7-E071EBF5E1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:r>
                  <a:rPr lang="en-IL" dirty="0"/>
                  <a:t>Non-constructive: Given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can prove that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 exists but not point to an explicit construction.</a:t>
                </a:r>
              </a:p>
              <a:p>
                <a:pPr marL="514350" indent="-514350">
                  <a:buAutoNum type="arabicPeriod"/>
                </a:pPr>
                <a:endParaRPr lang="en-IL" dirty="0"/>
              </a:p>
              <a:p>
                <a:pPr marL="514350" indent="-514350">
                  <a:buAutoNum type="arabicPeriod"/>
                </a:pPr>
                <a:r>
                  <a:rPr lang="en-IL" dirty="0"/>
                  <a:t>Non-uniform: adversaries in crypto are modeled as non-uniform circuits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 is non-uniform.</a:t>
                </a:r>
              </a:p>
              <a:p>
                <a:pPr marL="514350" indent="-514350">
                  <a:buAutoNum type="arabicPeriod"/>
                </a:pPr>
                <a:endParaRPr lang="en-IL" dirty="0"/>
              </a:p>
              <a:p>
                <a:pPr marL="514350" indent="-514350">
                  <a:buAutoNum type="arabicPeriod"/>
                </a:pPr>
                <a:r>
                  <a:rPr lang="en-IL" dirty="0"/>
                  <a:t>Infinitely-often: adversary succeeds infinitely-often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our constrution only has infinitely-often security.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E1BF-6A1C-2147-BFB7-E071EBF5E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3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693B-A996-834F-AFB8-8875E8DD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E1BF-6A1C-2147-BFB7-E071EBF5E1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944" y="1838151"/>
                <a:ext cx="1162519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Theorem:</a:t>
                </a:r>
                <a:r>
                  <a:rPr lang="en-IL" dirty="0">
                    <a:solidFill>
                      <a:srgbClr val="7030A0"/>
                    </a:solidFill>
                  </a:rPr>
                  <a:t> </a:t>
                </a:r>
                <a:r>
                  <a:rPr lang="en-IL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CRH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exist.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Theorem:</a:t>
                </a:r>
                <a:r>
                  <a:rPr lang="en-IL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CRH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exist.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Open:</a:t>
                </a:r>
                <a:r>
                  <a:rPr lang="en-IL" b="1" dirty="0"/>
                  <a:t> </a:t>
                </a:r>
                <a:r>
                  <a:rPr lang="en-IL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𝑎𝑛𝑦𝑡h𝑖𝑛𝑔</m:t>
                        </m:r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CRH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dirty="0"/>
                  <a:t>exist?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Theorem:</a:t>
                </a:r>
                <a:r>
                  <a:rPr lang="en-IL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MCRH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for suitable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,ℓ′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E1BF-6A1C-2147-BFB7-E071EBF5E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944" y="1838151"/>
                <a:ext cx="11625197" cy="4351338"/>
              </a:xfrm>
              <a:blipFill>
                <a:blip r:embed="rId3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8CE06E5-E4C8-1C44-86EC-A9686D5921B8}"/>
                  </a:ext>
                </a:extLst>
              </p:cNvPr>
              <p:cNvSpPr/>
              <p:nvPr/>
            </p:nvSpPr>
            <p:spPr>
              <a:xfrm>
                <a:off x="8094133" y="188036"/>
                <a:ext cx="3912874" cy="16848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CR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L" sz="2800" dirty="0"/>
                  <a:t> infinitely-often, non-uniform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8CE06E5-E4C8-1C44-86EC-A9686D592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133" y="188036"/>
                <a:ext cx="3912874" cy="1684866"/>
              </a:xfrm>
              <a:prstGeom prst="roundRect">
                <a:avLst/>
              </a:prstGeom>
              <a:blipFill>
                <a:blip r:embed="rId4"/>
                <a:stretch>
                  <a:fillRect r="-19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05D4-E520-AB4B-A36A-5CD34130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149E5"/>
                </a:solidFill>
              </a:rPr>
              <a:t>Collision Resistant Hash Functions</a:t>
            </a:r>
            <a:endParaRPr lang="en-IL" dirty="0">
              <a:solidFill>
                <a:srgbClr val="1149E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515D-82FC-DE40-928F-361E3088E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83" y="15854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sz="3200" dirty="0"/>
              <a:t>Shrinking function but computationally hard to find collisions (although they are abundant!)</a:t>
            </a:r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B82DFF-C5C9-5D4B-90AE-786877DB882A}"/>
              </a:ext>
            </a:extLst>
          </p:cNvPr>
          <p:cNvSpPr/>
          <p:nvPr/>
        </p:nvSpPr>
        <p:spPr>
          <a:xfrm>
            <a:off x="3799774" y="2727106"/>
            <a:ext cx="1578279" cy="3009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511720-FE90-4A4E-937F-53BF0FE860C9}"/>
              </a:ext>
            </a:extLst>
          </p:cNvPr>
          <p:cNvSpPr/>
          <p:nvPr/>
        </p:nvSpPr>
        <p:spPr>
          <a:xfrm>
            <a:off x="7090590" y="3054966"/>
            <a:ext cx="1125252" cy="2295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30720F-1C54-9F45-B7DF-D706CCC6F5DB}"/>
              </a:ext>
            </a:extLst>
          </p:cNvPr>
          <p:cNvCxnSpPr>
            <a:cxnSpLocks/>
          </p:cNvCxnSpPr>
          <p:nvPr/>
        </p:nvCxnSpPr>
        <p:spPr>
          <a:xfrm>
            <a:off x="4588913" y="3259460"/>
            <a:ext cx="2881270" cy="1300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D0D2D7-AA98-B642-A03B-BF48746E9693}"/>
              </a:ext>
            </a:extLst>
          </p:cNvPr>
          <p:cNvCxnSpPr>
            <a:cxnSpLocks/>
          </p:cNvCxnSpPr>
          <p:nvPr/>
        </p:nvCxnSpPr>
        <p:spPr>
          <a:xfrm>
            <a:off x="4588913" y="3900713"/>
            <a:ext cx="33818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4C5BEA-40DE-D74F-A189-618C58A1C896}"/>
              </a:ext>
            </a:extLst>
          </p:cNvPr>
          <p:cNvCxnSpPr>
            <a:cxnSpLocks/>
          </p:cNvCxnSpPr>
          <p:nvPr/>
        </p:nvCxnSpPr>
        <p:spPr>
          <a:xfrm flipV="1">
            <a:off x="4582726" y="3575925"/>
            <a:ext cx="3070490" cy="1012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3853C5-1CB3-0F4D-9A40-E833EC8A898D}"/>
              </a:ext>
            </a:extLst>
          </p:cNvPr>
          <p:cNvCxnSpPr>
            <a:cxnSpLocks/>
          </p:cNvCxnSpPr>
          <p:nvPr/>
        </p:nvCxnSpPr>
        <p:spPr>
          <a:xfrm>
            <a:off x="4741313" y="3411860"/>
            <a:ext cx="2905144" cy="15816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B9A8E5-8DFB-C443-87B1-29D464385D41}"/>
              </a:ext>
            </a:extLst>
          </p:cNvPr>
          <p:cNvCxnSpPr>
            <a:cxnSpLocks/>
          </p:cNvCxnSpPr>
          <p:nvPr/>
        </p:nvCxnSpPr>
        <p:spPr>
          <a:xfrm flipV="1">
            <a:off x="4665113" y="4202664"/>
            <a:ext cx="2738737" cy="907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CEF73E-407D-1C43-A8B3-4EFB9666DABD}"/>
              </a:ext>
            </a:extLst>
          </p:cNvPr>
          <p:cNvCxnSpPr>
            <a:cxnSpLocks/>
          </p:cNvCxnSpPr>
          <p:nvPr/>
        </p:nvCxnSpPr>
        <p:spPr>
          <a:xfrm>
            <a:off x="4664296" y="4178191"/>
            <a:ext cx="2739554" cy="244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1D69AB-2644-6B47-BB8A-CA8FBE0EE8AF}"/>
              </a:ext>
            </a:extLst>
          </p:cNvPr>
          <p:cNvCxnSpPr>
            <a:cxnSpLocks/>
          </p:cNvCxnSpPr>
          <p:nvPr/>
        </p:nvCxnSpPr>
        <p:spPr>
          <a:xfrm flipV="1">
            <a:off x="4741313" y="4559558"/>
            <a:ext cx="2728870" cy="851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689817-1640-CF42-94BF-C92AD596169E}"/>
              </a:ext>
            </a:extLst>
          </p:cNvPr>
          <p:cNvCxnSpPr>
            <a:cxnSpLocks/>
          </p:cNvCxnSpPr>
          <p:nvPr/>
        </p:nvCxnSpPr>
        <p:spPr>
          <a:xfrm>
            <a:off x="4953000" y="4829627"/>
            <a:ext cx="2700216" cy="163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68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EB6597-B1B9-C845-9ED6-9307BD9B0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548813" cy="2387600"/>
          </a:xfrm>
        </p:spPr>
        <p:txBody>
          <a:bodyPr/>
          <a:lstStyle/>
          <a:p>
            <a:r>
              <a:rPr lang="en-IL" dirty="0">
                <a:solidFill>
                  <a:srgbClr val="1149E5"/>
                </a:solidFill>
              </a:rPr>
              <a:t>Worm’s Eye View of the Proof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68EB50-A64D-CF47-B863-ECE20F1B6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0121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BEE054-90CA-1A46-BD3C-81CF838FBF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IL" dirty="0">
                    <a:solidFill>
                      <a:srgbClr val="1149E5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L" dirty="0">
                        <a:solidFill>
                          <a:srgbClr val="1149E5"/>
                        </a:solidFill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>
                    <a:solidFill>
                      <a:srgbClr val="1149E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endParaRPr lang="en-IL" dirty="0">
                  <a:solidFill>
                    <a:srgbClr val="1149E5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5BEE054-90CA-1A46-BD3C-81CF838FB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3028F-0BA2-D848-970D-40CB01689A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10995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IL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US" dirty="0"/>
                  <a:t>Also </a:t>
                </a:r>
                <a:r>
                  <a:rPr lang="en-IL" dirty="0"/>
                  <a:t>use a non-cryptographic function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−ℓ+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L" dirty="0"/>
                  <a:t>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53028F-0BA2-D848-970D-40CB01689A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109959" cy="4351338"/>
              </a:xfrm>
              <a:blipFill>
                <a:blip r:embed="rId4"/>
                <a:stretch>
                  <a:fillRect l="-1027" t="-17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34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94051C-4F98-1649-A930-FCFD9CDDA6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IL" dirty="0">
                    <a:solidFill>
                      <a:srgbClr val="1149E5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L" dirty="0">
                    <a:solidFill>
                      <a:srgbClr val="1149E5"/>
                    </a:solidFill>
                  </a:rPr>
                  <a:t> a CRH?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94051C-4F98-1649-A930-FCFD9CDDA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78946-E389-FB44-934A-4E7B97CAA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04395" cy="4351338"/>
              </a:xfrm>
            </p:spPr>
            <p:txBody>
              <a:bodyPr/>
              <a:lstStyle/>
              <a:p>
                <a:r>
                  <a:rPr lang="en-IL" dirty="0"/>
                  <a:t>Yes?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Yay!</a:t>
                </a:r>
              </a:p>
              <a:p>
                <a:endParaRPr lang="en-IL" dirty="0"/>
              </a:p>
              <a:p>
                <a:r>
                  <a:rPr lang="en-IL" dirty="0"/>
                  <a:t>No? so there is an adversary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L" dirty="0"/>
                  <a:t> that breaks it:</a:t>
                </a:r>
              </a:p>
              <a:p>
                <a:endParaRPr lang="en-I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finds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Simplifying Assumption: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L" dirty="0"/>
                  <a:t> is perfect (works for every input length with probability 1).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78946-E389-FB44-934A-4E7B97CAA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04395" cy="4351338"/>
              </a:xfrm>
              <a:blipFill>
                <a:blip r:embed="rId3"/>
                <a:stretch>
                  <a:fillRect l="-1037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60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75548C-955F-4E49-8F11-AF76FADA79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IL" dirty="0">
                    <a:solidFill>
                      <a:srgbClr val="1149E5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L" dirty="0">
                    <a:solidFill>
                      <a:srgbClr val="1149E5"/>
                    </a:solidFill>
                  </a:rPr>
                  <a:t> to find larger collision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IL" dirty="0">
                  <a:solidFill>
                    <a:srgbClr val="1149E5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975548C-955F-4E49-8F11-AF76FADA79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B43B5-92DA-7141-A416-EAD2C272A7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IL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L" dirty="0"/>
                  <a:t>: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L" dirty="0"/>
                  <a:t> s.t.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r>
                  <a:rPr lang="en-IL" dirty="0"/>
                  <a:t>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for 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IL" dirty="0"/>
                  <a:t>: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L" dirty="0"/>
                  <a:t> s.t.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Can we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IL" dirty="0">
                    <a:solidFill>
                      <a:schemeClr val="tx1"/>
                    </a:solidFill>
                  </a:rPr>
                  <a:t>so that these pairs collide?</a:t>
                </a:r>
              </a:p>
              <a:p>
                <a:pPr marL="0" indent="0">
                  <a:buNone/>
                </a:pPr>
                <a:endParaRPr lang="en-IL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IL" dirty="0">
                    <a:solidFill>
                      <a:schemeClr val="tx1"/>
                    </a:solidFill>
                  </a:rPr>
                  <a:t>Yes? Broke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L" dirty="0">
                    <a:solidFill>
                      <a:schemeClr val="tx1"/>
                    </a:solidFill>
                  </a:rPr>
                  <a:t>!</a:t>
                </a:r>
              </a:p>
              <a:p>
                <a:pPr marL="0" indent="0">
                  <a:buNone/>
                </a:pPr>
                <a:r>
                  <a:rPr lang="en-IL" dirty="0">
                    <a:solidFill>
                      <a:schemeClr val="tx1"/>
                    </a:solidFill>
                  </a:rPr>
                  <a:t>No? Intuively at least -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L" dirty="0">
                    <a:solidFill>
                      <a:schemeClr val="tx1"/>
                    </a:solidFill>
                  </a:rPr>
                  <a:t> is </a:t>
                </a:r>
                <a:r>
                  <a:rPr lang="en-IL" dirty="0"/>
                  <a:t>collision resistant!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B43B5-92DA-7141-A416-EAD2C272A7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55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051C-4F98-1649-A930-FCFD9CDD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149E5"/>
                </a:solidFill>
              </a:rPr>
              <a:t>A new CRH</a:t>
            </a:r>
            <a:endParaRPr lang="en-IL" dirty="0">
              <a:solidFill>
                <a:srgbClr val="1149E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78946-E389-FB44-934A-4E7B97CAA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IL" dirty="0"/>
                  <a:t> defined as: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</m:oMath>
                </a14:m>
                <a:r>
                  <a:rPr lang="en-IL" b="1" dirty="0"/>
                  <a:t>:</a:t>
                </a:r>
              </a:p>
              <a:p>
                <a:pPr marL="514350" indent="-514350">
                  <a:buAutoNum type="arabicPeriod"/>
                </a:pPr>
                <a:r>
                  <a:rPr lang="en-IL" dirty="0"/>
                  <a:t>Run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 marL="514350" indent="-514350">
                  <a:buAutoNum type="arabicPeriod"/>
                </a:pPr>
                <a:r>
                  <a:rPr lang="en-IL" dirty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78946-E389-FB44-934A-4E7B97CAA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17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5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94051C-4F98-1649-A930-FCFD9CDDA6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114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149E5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149E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L" dirty="0">
                    <a:solidFill>
                      <a:srgbClr val="1149E5"/>
                    </a:solidFill>
                  </a:rPr>
                  <a:t> is Collision Resistant!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94051C-4F98-1649-A930-FCFD9CDDA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78946-E389-FB44-934A-4E7B97CAA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u="sng" dirty="0">
                    <a:solidFill>
                      <a:srgbClr val="7030A0"/>
                    </a:solidFill>
                  </a:rPr>
                  <a:t>Proof:</a:t>
                </a:r>
                <a:r>
                  <a:rPr lang="en-US" dirty="0"/>
                  <a:t> suppose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can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What do we know? 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IL" dirty="0"/>
                  <a:t> such that: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L" dirty="0"/>
                  <a:t>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C78946-E389-FB44-934A-4E7B97CAA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1744" b="-31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4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051C-4F98-1649-A930-FCFD9CDD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149E5"/>
                </a:solidFill>
              </a:rPr>
              <a:t>A 4-way collision?</a:t>
            </a:r>
            <a:endParaRPr lang="en-IL" dirty="0">
              <a:solidFill>
                <a:srgbClr val="1149E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57AD98-B392-854F-A138-3E5C254E1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IL" dirty="0"/>
                  <a:t>Yes!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No! for all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L" dirty="0"/>
                  <a:t>…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IL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Want: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IL" dirty="0"/>
                  <a:t>distinct pair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L" dirty="0"/>
                  <a:t> at most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Idea: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IL" dirty="0"/>
                  <a:t>distinct pair of lines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at most one intersection point.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57AD98-B392-854F-A138-3E5C254E1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31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2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94051C-4F98-1649-A930-FCFD9CDDA6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>
                    <a:solidFill>
                      <a:srgbClr val="1149E5"/>
                    </a:solidFill>
                  </a:rPr>
                  <a:t>The family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IL" dirty="0">
                  <a:solidFill>
                    <a:srgbClr val="1149E5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294051C-4F98-1649-A930-FCFD9CDDA6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57AD98-B392-854F-A138-3E5C254E1E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Fix finite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Each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L" dirty="0"/>
                  <a:t> is specifed by a field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Each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L" dirty="0"/>
                  <a:t> is interpreted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57AD98-B392-854F-A138-3E5C254E1E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06" t="-203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B2CB48-04F3-E447-86F7-A14C49D0EA60}"/>
                  </a:ext>
                </a:extLst>
              </p:cNvPr>
              <p:cNvSpPr/>
              <p:nvPr/>
            </p:nvSpPr>
            <p:spPr>
              <a:xfrm>
                <a:off x="1066800" y="5352895"/>
                <a:ext cx="9907928" cy="959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sz="2400" b="1" u="sng" dirty="0"/>
                  <a:t>Fact:</a:t>
                </a:r>
                <a:r>
                  <a:rPr lang="en-IL" sz="2400" dirty="0"/>
                  <a:t> for every distinct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IL" sz="2400" dirty="0"/>
                  <a:t> exists at most one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L" sz="2400" dirty="0"/>
                  <a:t> so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B2CB48-04F3-E447-86F7-A14C49D0E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352895"/>
                <a:ext cx="9907928" cy="959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2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3A736-CE4F-C34E-86FA-CCCB2301A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149E5"/>
                </a:solidFill>
              </a:rPr>
              <a:t>A 3-way collision!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CD6CFB-01E2-CD4A-B36E-C35D72A9F0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IL" dirty="0"/>
                  <a:t>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IL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514350" indent="-514350">
                  <a:buAutoNum type="arabicPeriod"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Cannot be the case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found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IL" dirty="0"/>
                  <a:t>-way collision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CD6CFB-01E2-CD4A-B36E-C35D72A9F0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7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8F5D-AB2D-0144-87C3-3AF3144F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149E5"/>
                </a:solidFill>
              </a:rPr>
              <a:t>Shrinkage?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83043-05A6-EC4E-A6D3-1B4096C87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By construction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}.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IL" dirty="0"/>
                  <a:t> 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IL" dirty="0"/>
                  <a:t> bit inputs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−ℓ+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shrinks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IL" dirty="0"/>
                  <a:t> maps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L" dirty="0"/>
                  <a:t> bit inputs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−ℓ</m:t>
                    </m:r>
                  </m:oMath>
                </a14:m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shrinks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Q:</a:t>
                </a:r>
                <a:r>
                  <a:rPr lang="en-IL" dirty="0"/>
                  <a:t> better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IL" dirty="0"/>
                  <a:t>?</a:t>
                </a:r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A:</a:t>
                </a:r>
                <a:r>
                  <a:rPr lang="en-IL" dirty="0"/>
                  <a:t> no </a:t>
                </a:r>
                <a:r>
                  <a:rPr lang="en-IL" dirty="0">
                    <a:sym typeface="Wingdings" pitchFamily="2" charset="2"/>
                  </a:rPr>
                  <a:t> (via Singleton bound)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483043-05A6-EC4E-A6D3-1B4096C87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35" b="-2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6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505D4-E520-AB4B-A36A-5CD34130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Multi-</a:t>
            </a:r>
            <a:r>
              <a:rPr lang="en-US" dirty="0">
                <a:solidFill>
                  <a:srgbClr val="1149E5"/>
                </a:solidFill>
              </a:rPr>
              <a:t>Collision Resistant Hash Functions</a:t>
            </a:r>
            <a:endParaRPr lang="en-IL" dirty="0">
              <a:solidFill>
                <a:srgbClr val="1149E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515D-82FC-DE40-928F-361E3088E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83" y="15854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L" sz="3200" dirty="0"/>
              <a:t>Maybe easy to find pairwise collisions but still hard to find 3-way (or more) collisions?</a:t>
            </a:r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  <a:p>
            <a:pPr marL="0" indent="0">
              <a:buNone/>
            </a:pPr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B82DFF-C5C9-5D4B-90AE-786877DB882A}"/>
              </a:ext>
            </a:extLst>
          </p:cNvPr>
          <p:cNvSpPr/>
          <p:nvPr/>
        </p:nvSpPr>
        <p:spPr>
          <a:xfrm>
            <a:off x="3799774" y="2727106"/>
            <a:ext cx="1578279" cy="30093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511720-FE90-4A4E-937F-53BF0FE860C9}"/>
              </a:ext>
            </a:extLst>
          </p:cNvPr>
          <p:cNvSpPr/>
          <p:nvPr/>
        </p:nvSpPr>
        <p:spPr>
          <a:xfrm>
            <a:off x="7090590" y="3054966"/>
            <a:ext cx="1125252" cy="2295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30720F-1C54-9F45-B7DF-D706CCC6F5DB}"/>
              </a:ext>
            </a:extLst>
          </p:cNvPr>
          <p:cNvCxnSpPr>
            <a:cxnSpLocks/>
          </p:cNvCxnSpPr>
          <p:nvPr/>
        </p:nvCxnSpPr>
        <p:spPr>
          <a:xfrm>
            <a:off x="4588913" y="3259460"/>
            <a:ext cx="2881270" cy="13000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D0D2D7-AA98-B642-A03B-BF48746E9693}"/>
              </a:ext>
            </a:extLst>
          </p:cNvPr>
          <p:cNvCxnSpPr>
            <a:cxnSpLocks/>
          </p:cNvCxnSpPr>
          <p:nvPr/>
        </p:nvCxnSpPr>
        <p:spPr>
          <a:xfrm>
            <a:off x="4588913" y="3900713"/>
            <a:ext cx="33818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4C5BEA-40DE-D74F-A189-618C58A1C896}"/>
              </a:ext>
            </a:extLst>
          </p:cNvPr>
          <p:cNvCxnSpPr>
            <a:cxnSpLocks/>
          </p:cNvCxnSpPr>
          <p:nvPr/>
        </p:nvCxnSpPr>
        <p:spPr>
          <a:xfrm flipV="1">
            <a:off x="4582726" y="3575925"/>
            <a:ext cx="3070490" cy="1012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3853C5-1CB3-0F4D-9A40-E833EC8A898D}"/>
              </a:ext>
            </a:extLst>
          </p:cNvPr>
          <p:cNvCxnSpPr>
            <a:cxnSpLocks/>
          </p:cNvCxnSpPr>
          <p:nvPr/>
        </p:nvCxnSpPr>
        <p:spPr>
          <a:xfrm>
            <a:off x="4741313" y="3411860"/>
            <a:ext cx="2905144" cy="15816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B9A8E5-8DFB-C443-87B1-29D464385D41}"/>
              </a:ext>
            </a:extLst>
          </p:cNvPr>
          <p:cNvCxnSpPr>
            <a:cxnSpLocks/>
          </p:cNvCxnSpPr>
          <p:nvPr/>
        </p:nvCxnSpPr>
        <p:spPr>
          <a:xfrm flipV="1">
            <a:off x="4665113" y="4202664"/>
            <a:ext cx="2738737" cy="907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CEF73E-407D-1C43-A8B3-4EFB9666DABD}"/>
              </a:ext>
            </a:extLst>
          </p:cNvPr>
          <p:cNvCxnSpPr>
            <a:cxnSpLocks/>
          </p:cNvCxnSpPr>
          <p:nvPr/>
        </p:nvCxnSpPr>
        <p:spPr>
          <a:xfrm>
            <a:off x="4664296" y="4178191"/>
            <a:ext cx="2739554" cy="244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1D69AB-2644-6B47-BB8A-CA8FBE0EE8AF}"/>
              </a:ext>
            </a:extLst>
          </p:cNvPr>
          <p:cNvCxnSpPr>
            <a:cxnSpLocks/>
          </p:cNvCxnSpPr>
          <p:nvPr/>
        </p:nvCxnSpPr>
        <p:spPr>
          <a:xfrm flipV="1">
            <a:off x="4741313" y="4559558"/>
            <a:ext cx="2728870" cy="8513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689817-1640-CF42-94BF-C92AD596169E}"/>
              </a:ext>
            </a:extLst>
          </p:cNvPr>
          <p:cNvCxnSpPr>
            <a:cxnSpLocks/>
          </p:cNvCxnSpPr>
          <p:nvPr/>
        </p:nvCxnSpPr>
        <p:spPr>
          <a:xfrm>
            <a:off x="4953000" y="4829627"/>
            <a:ext cx="2700216" cy="1638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382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1200-FD9A-994A-8AD5-DE6AD5F20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149E5"/>
                </a:solidFill>
              </a:rPr>
              <a:t>Dealing with Imperfections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892B53-06E2-F84E-A6E4-6A297D5E8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8126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Problem 1:</a:t>
                </a:r>
                <a:r>
                  <a:rPr lang="en-IL" b="1" dirty="0">
                    <a:solidFill>
                      <a:srgbClr val="7030A0"/>
                    </a:solidFill>
                  </a:rPr>
                  <a:t> </a:t>
                </a:r>
                <a:r>
                  <a:rPr lang="en-IL" dirty="0"/>
                  <a:t>Adversary may only succeed on infinitely many input lengths.</a:t>
                </a:r>
              </a:p>
              <a:p>
                <a:pPr marL="0" indent="0">
                  <a:buNone/>
                </a:pPr>
                <a:r>
                  <a:rPr lang="en-IL" b="1" dirty="0">
                    <a:solidFill>
                      <a:srgbClr val="7030A0"/>
                    </a:solidFill>
                  </a:rPr>
                  <a:t>“</a:t>
                </a:r>
                <a:r>
                  <a:rPr lang="en-IL" b="1" u="sng" dirty="0">
                    <a:solidFill>
                      <a:srgbClr val="7030A0"/>
                    </a:solidFill>
                  </a:rPr>
                  <a:t>Solution 1:</a:t>
                </a:r>
                <a:r>
                  <a:rPr lang="en-IL" b="1" dirty="0">
                    <a:solidFill>
                      <a:srgbClr val="7030A0"/>
                    </a:solidFill>
                  </a:rPr>
                  <a:t>”</a:t>
                </a:r>
                <a:r>
                  <a:rPr lang="en-IL" dirty="0"/>
                  <a:t> </a:t>
                </a:r>
                <a:r>
                  <a:rPr lang="en-US" dirty="0"/>
                  <a:t>resulting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 is only infinitely-often secure.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Problem 2:</a:t>
                </a:r>
                <a:r>
                  <a:rPr lang="en-IL" b="1" dirty="0">
                    <a:solidFill>
                      <a:srgbClr val="7030A0"/>
                    </a:solidFill>
                  </a:rPr>
                  <a:t> </a:t>
                </a:r>
                <a:r>
                  <a:rPr lang="en-IL" dirty="0"/>
                  <a:t>adversary only works for a smallish fraction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IL" b="1" dirty="0"/>
                  <a:t>.</a:t>
                </a:r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Solution 2:</a:t>
                </a:r>
                <a:r>
                  <a:rPr lang="en-IL" b="1" dirty="0">
                    <a:solidFill>
                      <a:srgbClr val="7030A0"/>
                    </a:solidFill>
                  </a:rPr>
                  <a:t> </a:t>
                </a:r>
                <a:r>
                  <a:rPr lang="en-IL" dirty="0"/>
                  <a:t>only sample “good”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IL" dirty="0">
                    <a:solidFill>
                      <a:schemeClr val="tx1"/>
                    </a:solidFill>
                  </a:rPr>
                  <a:t> for our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CRH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Problem 3: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IL" dirty="0"/>
                  <a:t> is only defined for a small fraction of its domain.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892B53-06E2-F84E-A6E4-6A297D5E8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81267" cy="4351338"/>
              </a:xfrm>
              <a:blipFill>
                <a:blip r:embed="rId3"/>
                <a:stretch>
                  <a:fillRect l="-1039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6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AA7120-5C11-D04E-8659-AA4A559D10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IL" dirty="0">
                    <a:solidFill>
                      <a:srgbClr val="1149E5"/>
                    </a:solidFill>
                  </a:rPr>
                  <a:t>Partial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endParaRPr lang="en-IL" dirty="0">
                  <a:solidFill>
                    <a:srgbClr val="1149E5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AA7120-5C11-D04E-8659-AA4A559D10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D55EE-3251-6548-9E98-C486977C38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≠⊥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&gt;1/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IL" dirty="0"/>
                  <a:t>,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𝑝𝑜𝑙𝑦</m:t>
                    </m:r>
                  </m:oMath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Poly-size adverary cannot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L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Lemma:</a:t>
                </a:r>
                <a:r>
                  <a:rPr lang="en-IL" dirty="0"/>
                  <a:t> partial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b="0" i="0" smtClean="0"/>
                      <m:t>standard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7D55EE-3251-6548-9E98-C486977C38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9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28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693B-A996-834F-AFB8-8875E8DD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E1BF-6A1C-2147-BFB7-E071EBF5E1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944" y="1838151"/>
                <a:ext cx="1162519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Theorem:</a:t>
                </a:r>
                <a:r>
                  <a:rPr lang="en-IL" dirty="0">
                    <a:solidFill>
                      <a:srgbClr val="7030A0"/>
                    </a:solidFill>
                  </a:rPr>
                  <a:t> </a:t>
                </a:r>
                <a:r>
                  <a:rPr lang="en-IL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CRH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exist.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Theorem:</a:t>
                </a:r>
                <a:r>
                  <a:rPr lang="en-IL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CRH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exist.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Open:</a:t>
                </a:r>
                <a:r>
                  <a:rPr lang="en-IL" b="1" dirty="0"/>
                  <a:t> </a:t>
                </a:r>
                <a:r>
                  <a:rPr lang="en-IL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𝑎𝑛𝑦𝑡h𝑖𝑛𝑔</m:t>
                        </m:r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CRH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dirty="0"/>
                  <a:t>exist?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Theorem:</a:t>
                </a:r>
                <a:r>
                  <a:rPr lang="en-IL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MCRH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for suitable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,ℓ′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E1BF-6A1C-2147-BFB7-E071EBF5E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944" y="1838151"/>
                <a:ext cx="11625197" cy="4351338"/>
              </a:xfrm>
              <a:blipFill>
                <a:blip r:embed="rId3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8CE06E5-E4C8-1C44-86EC-A9686D5921B8}"/>
                  </a:ext>
                </a:extLst>
              </p:cNvPr>
              <p:cNvSpPr/>
              <p:nvPr/>
            </p:nvSpPr>
            <p:spPr>
              <a:xfrm>
                <a:off x="8094133" y="188036"/>
                <a:ext cx="3912874" cy="168486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CR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L" sz="2800" dirty="0"/>
                  <a:t> infinitely-often, non-uniform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8CE06E5-E4C8-1C44-86EC-A9686D5921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133" y="188036"/>
                <a:ext cx="3912874" cy="1684866"/>
              </a:xfrm>
              <a:prstGeom prst="roundRect">
                <a:avLst/>
              </a:prstGeom>
              <a:blipFill>
                <a:blip r:embed="rId4"/>
                <a:stretch>
                  <a:fillRect r="-19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937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4EDD-4F17-DF4D-89EC-97E28E30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149E5"/>
                </a:solidFill>
              </a:rPr>
              <a:t>O</a:t>
            </a:r>
            <a:r>
              <a:rPr lang="en-US" dirty="0">
                <a:solidFill>
                  <a:srgbClr val="1149E5"/>
                </a:solidFill>
              </a:rPr>
              <a:t>p</a:t>
            </a:r>
            <a:r>
              <a:rPr lang="en-IL" dirty="0">
                <a:solidFill>
                  <a:srgbClr val="1149E5"/>
                </a:solidFill>
              </a:rPr>
              <a:t>en Questions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EFE57-2380-CE41-84BB-EA0A42DAD8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14350" indent="-514350">
                  <a:buAutoNum type="arabicPeriod"/>
                </a:pPr>
                <a:r>
                  <a:rPr lang="en-IL" dirty="0"/>
                  <a:t>Get rid of all the annoying qualifiers</a:t>
                </a:r>
              </a:p>
              <a:p>
                <a:pPr lvl="1"/>
                <a:r>
                  <a:rPr lang="en-IL" dirty="0"/>
                  <a:t>Explicit via Levin-style universal construction?</a:t>
                </a:r>
              </a:p>
              <a:p>
                <a:pPr marL="971550" lvl="1" indent="-514350">
                  <a:buAutoNum type="arabicPeriod"/>
                </a:pPr>
                <a:endParaRPr lang="en-IL" dirty="0"/>
              </a:p>
              <a:p>
                <a:pPr marL="514350" indent="-514350">
                  <a:buAutoNum type="arabicPeriod"/>
                </a:pPr>
                <a:r>
                  <a:rPr lang="en-IL" dirty="0"/>
                  <a:t>CRH from 5-MCRH? Any constant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dirty="0"/>
                  <a:t>? </a:t>
                </a:r>
                <a:r>
                  <a:rPr lang="en-US" dirty="0"/>
                  <a:t>Super constant?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BB separation?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[KNY18,BD19]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/>
                  <a:t>A weird but powerful technique – useful in other contexts?</a:t>
                </a:r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From OWP/OWF to CRH</a:t>
                </a:r>
              </a:p>
              <a:p>
                <a:pPr lvl="1"/>
                <a:r>
                  <a:rPr lang="en-US" dirty="0"/>
                  <a:t>Our technique ”relativizes” and so by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[Simon98] </a:t>
                </a:r>
                <a:r>
                  <a:rPr lang="en-US" dirty="0"/>
                  <a:t>is insufficient</a:t>
                </a: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9EFE57-2380-CE41-84BB-EA0A42DAD8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37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895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9960-9076-F448-B274-DBA0B46F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Multi-Collision Resistant Hashing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B9BE1-F38C-C141-852A-83FB71A92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550041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,ℓ)</m:t>
                    </m:r>
                    <m:r>
                      <m:rPr>
                        <m:nor/>
                      </m:rPr>
                      <a:rPr lang="en-IL" b="1" dirty="0" smtClean="0">
                        <a:solidFill>
                          <a:srgbClr val="7030A0"/>
                        </a:solidFill>
                      </a:rPr>
                      <m:t>−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𝐌𝐂𝐑𝐇</m:t>
                    </m:r>
                  </m:oMath>
                </a14:m>
                <a:r>
                  <a:rPr lang="en-IL" b="1" dirty="0">
                    <a:solidFill>
                      <a:srgbClr val="7030A0"/>
                    </a:solidFill>
                  </a:rPr>
                  <a:t>:</a:t>
                </a:r>
                <a:r>
                  <a:rPr lang="en-IL" dirty="0"/>
                  <a:t> collection of hash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−ℓ</m:t>
                            </m:r>
                          </m:sup>
                        </m:sSup>
                      </m:e>
                    </m:d>
                  </m:oMath>
                </a14:m>
                <a:endParaRPr lang="en-IL" dirty="0"/>
              </a:p>
              <a:p>
                <a:pPr marL="514350" indent="-514350">
                  <a:buAutoNum type="arabicParenBoth"/>
                </a:pPr>
                <a:r>
                  <a:rPr lang="en-US" dirty="0"/>
                  <a:t>E</a:t>
                </a:r>
                <a:r>
                  <a:rPr lang="en-IL" dirty="0"/>
                  <a:t>fficiently computable.</a:t>
                </a:r>
              </a:p>
              <a:p>
                <a:pPr marL="514350" indent="-514350">
                  <a:buAutoNum type="arabicParenBoth"/>
                </a:pPr>
                <a:r>
                  <a:rPr lang="en-IL" dirty="0"/>
                  <a:t>For every polysize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L" dirty="0"/>
                  <a:t>:</a:t>
                </a:r>
                <a:endParaRPr lang="he-IL" dirty="0"/>
              </a:p>
              <a:p>
                <a:pPr marL="514350" indent="-514350">
                  <a:buAutoNum type="arabicParenBoth"/>
                </a:pPr>
                <a:endParaRPr lang="en-IL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neg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Sanity check: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</m:oMath>
                </a14:m>
                <a:r>
                  <a:rPr lang="en-IL" dirty="0"/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BB9BE1-F38C-C141-852A-83FB71A92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550041" cy="4351338"/>
              </a:xfrm>
              <a:blipFill>
                <a:blip r:embed="rId3"/>
                <a:stretch>
                  <a:fillRect l="-988" t="-17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2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C217B-C5F7-3C43-8256-AA3B51109E3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CRH</m:t>
                    </m:r>
                    <m:r>
                      <a:rPr lang="en-US" i="1" dirty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dirty="0">
                    <a:solidFill>
                      <a:srgbClr val="1149E5"/>
                    </a:solidFill>
                  </a:rPr>
                  <a:t>vs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1149E5"/>
                        </a:solidFill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endParaRPr lang="en-IL" dirty="0">
                  <a:solidFill>
                    <a:srgbClr val="1149E5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C217B-C5F7-3C43-8256-AA3B51109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377AC-E23A-8944-9FD8-A02BAC0A3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 seem to be qualitatively different from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/>
                  <a:t>Still,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 suffice for key applications: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514350" indent="-514350">
                  <a:buAutoNum type="arabicPeriod"/>
                </a:pPr>
                <a:r>
                  <a:rPr lang="en-IL" dirty="0"/>
                  <a:t>Constant round statistically hiding commitments </a:t>
                </a:r>
                <a:r>
                  <a:rPr lang="en-IL" dirty="0">
                    <a:solidFill>
                      <a:schemeClr val="accent1">
                        <a:lumMod val="75000"/>
                      </a:schemeClr>
                    </a:solidFill>
                  </a:rPr>
                  <a:t>[KNY18,BDRV18]</a:t>
                </a:r>
              </a:p>
              <a:p>
                <a:pPr marL="514350" indent="-514350">
                  <a:buAutoNum type="arabicPeriod"/>
                </a:pPr>
                <a:r>
                  <a:rPr lang="en-IL" dirty="0"/>
                  <a:t>Succinct arguments </a:t>
                </a:r>
                <a:r>
                  <a:rPr lang="en-IL" dirty="0">
                    <a:solidFill>
                      <a:schemeClr val="accent1">
                        <a:lumMod val="75000"/>
                      </a:schemeClr>
                    </a:solidFill>
                  </a:rPr>
                  <a:t>[BKP18,KNY18]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 algn="ctr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Question:</a:t>
                </a:r>
                <a:r>
                  <a:rPr lang="en-IL" dirty="0"/>
                  <a:t>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CRH</m:t>
                    </m:r>
                  </m:oMath>
                </a14:m>
                <a:r>
                  <a:rPr lang="en-IL" dirty="0"/>
                  <a:t> stronger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7377AC-E23A-8944-9FD8-A02BAC0A3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8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4693B-A996-834F-AFB8-8875E8DD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Main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E1BF-6A1C-2147-BFB7-E071EBF5E1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944" y="1838151"/>
                <a:ext cx="11625197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Theorem:</a:t>
                </a:r>
                <a:r>
                  <a:rPr lang="en-IL" dirty="0">
                    <a:solidFill>
                      <a:srgbClr val="7030A0"/>
                    </a:solidFill>
                  </a:rPr>
                  <a:t> </a:t>
                </a:r>
                <a:r>
                  <a:rPr lang="en-IL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CRH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exist.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Theorem:</a:t>
                </a:r>
                <a:r>
                  <a:rPr lang="en-IL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CRH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exist.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Open:</a:t>
                </a:r>
                <a:r>
                  <a:rPr lang="en-IL" b="1" dirty="0"/>
                  <a:t> </a:t>
                </a:r>
                <a:r>
                  <a:rPr lang="en-IL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𝑎𝑛𝑦𝑡h𝑖𝑛𝑔</m:t>
                        </m:r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CRH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L" dirty="0"/>
                  <a:t>exist?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b="1" u="sng" dirty="0">
                    <a:solidFill>
                      <a:srgbClr val="7030A0"/>
                    </a:solidFill>
                  </a:rPr>
                  <a:t>Theorem:</a:t>
                </a:r>
                <a:r>
                  <a:rPr lang="en-IL" dirty="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e>
                    </m:d>
                    <m:r>
                      <m:rPr>
                        <m:nor/>
                      </m:rPr>
                      <a:rPr lang="en-IL" dirty="0"/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exist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L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MCRH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L" dirty="0"/>
                  <a:t> for suitable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,ℓ′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5E1BF-6A1C-2147-BFB7-E071EBF5E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944" y="1838151"/>
                <a:ext cx="11625197" cy="4351338"/>
              </a:xfrm>
              <a:blipFill>
                <a:blip r:embed="rId3"/>
                <a:stretch>
                  <a:fillRect l="-10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8A7A0A35-F306-4545-B817-7540E3C60D00}"/>
                  </a:ext>
                </a:extLst>
              </p:cNvPr>
              <p:cNvSpPr/>
              <p:nvPr/>
            </p:nvSpPr>
            <p:spPr>
              <a:xfrm>
                <a:off x="8039915" y="2955849"/>
                <a:ext cx="3836652" cy="1583401"/>
              </a:xfrm>
              <a:prstGeom prst="wedgeRoundRectCallout">
                <a:avLst>
                  <a:gd name="adj1" fmla="val -4654"/>
                  <a:gd name="adj2" fmla="val 10712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L" sz="2000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100,0.9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en-IL" sz="2000" dirty="0"/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sz="2000" dirty="0"/>
                  <a:t> implies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,0.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m:rPr>
                        <m:nor/>
                      </m:rPr>
                      <a:rPr lang="en-IL" sz="2000" dirty="0"/>
                      <m:t>−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4" name="Rounded Rectangular Callout 3">
                <a:extLst>
                  <a:ext uri="{FF2B5EF4-FFF2-40B4-BE49-F238E27FC236}">
                    <a16:creationId xmlns:a16="http://schemas.microsoft.com/office/drawing/2014/main" id="{8A7A0A35-F306-4545-B817-7540E3C60D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915" y="2955849"/>
                <a:ext cx="3836652" cy="1583401"/>
              </a:xfrm>
              <a:prstGeom prst="wedgeRoundRectCallout">
                <a:avLst>
                  <a:gd name="adj1" fmla="val -4654"/>
                  <a:gd name="adj2" fmla="val 107127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8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9E00D-2AC6-814F-A68B-EFCA3BA0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149E5"/>
                </a:solidFill>
              </a:rPr>
              <a:t>Prior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F18F2-AC4E-C845-97B4-B8B1B5C5C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>
                    <a:solidFill>
                      <a:schemeClr val="accent1">
                        <a:lumMod val="75000"/>
                      </a:schemeClr>
                    </a:solidFill>
                  </a:rPr>
                  <a:t>[Joux04]:</a:t>
                </a:r>
                <a:r>
                  <a:rPr lang="en-IL" dirty="0"/>
                  <a:t> studied multi-collisions in iterated hash functions.</a:t>
                </a:r>
              </a:p>
              <a:p>
                <a:pPr marL="0" indent="0">
                  <a:buNone/>
                </a:pPr>
                <a:endParaRPr lang="en-IL" dirty="0"/>
              </a:p>
              <a:p>
                <a:pPr marL="0" indent="0">
                  <a:buNone/>
                </a:pPr>
                <a:r>
                  <a:rPr lang="en-IL" dirty="0">
                    <a:solidFill>
                      <a:schemeClr val="accent1">
                        <a:lumMod val="75000"/>
                      </a:schemeClr>
                    </a:solidFill>
                  </a:rPr>
                  <a:t>[KNY17]:</a:t>
                </a:r>
                <a:r>
                  <a:rPr lang="en-IL" dirty="0"/>
                  <a:t> connection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to a Ramsey problem.</a:t>
                </a:r>
              </a:p>
              <a:p>
                <a:endParaRPr lang="en-IL" dirty="0"/>
              </a:p>
              <a:p>
                <a:pPr marL="0" indent="0">
                  <a:buNone/>
                </a:pPr>
                <a:r>
                  <a:rPr lang="en-IL" dirty="0">
                    <a:solidFill>
                      <a:schemeClr val="accent1">
                        <a:lumMod val="75000"/>
                      </a:schemeClr>
                    </a:solidFill>
                  </a:rPr>
                  <a:t>[BDRV18,BKP18,KNY18]: </a:t>
                </a:r>
                <a:r>
                  <a:rPr lang="en-IL" dirty="0"/>
                  <a:t>systematic study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.</a:t>
                </a:r>
              </a:p>
              <a:p>
                <a:endParaRPr lang="en-IL" dirty="0"/>
              </a:p>
              <a:p>
                <a:pPr marL="0" indent="0">
                  <a:buNone/>
                </a:pPr>
                <a:r>
                  <a:rPr lang="en-IL" dirty="0">
                    <a:solidFill>
                      <a:schemeClr val="accent1">
                        <a:lumMod val="75000"/>
                      </a:schemeClr>
                    </a:solidFill>
                  </a:rPr>
                  <a:t>[KY18]:</a:t>
                </a:r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MCRH</m:t>
                    </m:r>
                  </m:oMath>
                </a14:m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IL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DCRH</m:t>
                    </m:r>
                  </m:oMath>
                </a14:m>
                <a:r>
                  <a:rPr lang="en-IL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6F18F2-AC4E-C845-97B4-B8B1B5C5C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584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75BECA-2BC1-BD44-9236-F6B5E856A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L" dirty="0">
                <a:solidFill>
                  <a:srgbClr val="1149E5"/>
                </a:solidFill>
              </a:rPr>
              <a:t>Bird’s Eye View of the Proof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9604BD-A7B5-8247-89B2-84C542E1F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9019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09F0-C78B-4948-B4A8-483DA9C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L" dirty="0">
                <a:solidFill>
                  <a:srgbClr val="1E0AB6"/>
                </a:solidFill>
              </a:rPr>
              <a:t>Crypto 101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L" dirty="0"/>
                  <a:t>Want to build crypto primitive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IL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61B0EC-DB2B-174E-B14C-9B409801B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7450F84-5837-7147-952F-75FD76C82FE8}"/>
              </a:ext>
            </a:extLst>
          </p:cNvPr>
          <p:cNvSpPr/>
          <p:nvPr/>
        </p:nvSpPr>
        <p:spPr>
          <a:xfrm>
            <a:off x="2880988" y="2906039"/>
            <a:ext cx="764086" cy="776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AA160D-7681-2641-8BFB-9206D2211BBF}"/>
              </a:ext>
            </a:extLst>
          </p:cNvPr>
          <p:cNvSpPr/>
          <p:nvPr/>
        </p:nvSpPr>
        <p:spPr>
          <a:xfrm>
            <a:off x="7409148" y="2433180"/>
            <a:ext cx="2200404" cy="19916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L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B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3FF844-B5C1-DB44-8791-73AFC24F18E8}"/>
              </a:ext>
            </a:extLst>
          </p:cNvPr>
          <p:cNvCxnSpPr/>
          <p:nvPr/>
        </p:nvCxnSpPr>
        <p:spPr>
          <a:xfrm>
            <a:off x="4146116" y="3281819"/>
            <a:ext cx="2630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26ED16-52F5-2446-85AA-599BAEED3DE1}"/>
              </a:ext>
            </a:extLst>
          </p:cNvPr>
          <p:cNvSpPr txBox="1"/>
          <p:nvPr/>
        </p:nvSpPr>
        <p:spPr>
          <a:xfrm>
            <a:off x="187551" y="3020208"/>
            <a:ext cx="2192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2800" b="1" u="sng" dirty="0">
                <a:solidFill>
                  <a:srgbClr val="7030A0"/>
                </a:solidFill>
              </a:rPr>
              <a:t>Construction:</a:t>
            </a:r>
          </a:p>
        </p:txBody>
      </p:sp>
    </p:spTree>
    <p:extLst>
      <p:ext uri="{BB962C8B-B14F-4D97-AF65-F5344CB8AC3E}">
        <p14:creationId xmlns:p14="http://schemas.microsoft.com/office/powerpoint/2010/main" val="18313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33217</TotalTime>
  <Words>1430</Words>
  <Application>Microsoft Macintosh PowerPoint</Application>
  <PresentationFormat>Widescreen</PresentationFormat>
  <Paragraphs>269</Paragraphs>
  <Slides>33</Slides>
  <Notes>20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Apple Chancery</vt:lpstr>
      <vt:lpstr>Arial</vt:lpstr>
      <vt:lpstr>Calibri</vt:lpstr>
      <vt:lpstr>Calibri Light</vt:lpstr>
      <vt:lpstr>Cambria Math</vt:lpstr>
      <vt:lpstr>Office Theme</vt:lpstr>
      <vt:lpstr>Multi-Collision-Resistance ⇒ Collision Resistance</vt:lpstr>
      <vt:lpstr>Collision Resistant Hash Functions</vt:lpstr>
      <vt:lpstr>Multi-Collision Resistant Hash Functions</vt:lpstr>
      <vt:lpstr>Multi-Collision Resistant Hashing</vt:lpstr>
      <vt:lpstr>CRH vs MCRH</vt:lpstr>
      <vt:lpstr>Main Result</vt:lpstr>
      <vt:lpstr>Prior Work</vt:lpstr>
      <vt:lpstr>Bird’s Eye View of the Proof</vt:lpstr>
      <vt:lpstr>Crypto 101</vt:lpstr>
      <vt:lpstr>Crypto 101</vt:lpstr>
      <vt:lpstr>Crypto 101</vt:lpstr>
      <vt:lpstr>Crypto 101</vt:lpstr>
      <vt:lpstr>Crypto 101</vt:lpstr>
      <vt:lpstr>Crypto 101</vt:lpstr>
      <vt:lpstr>Crypto 101</vt:lpstr>
      <vt:lpstr>Crypto 101</vt:lpstr>
      <vt:lpstr>Our Approach (following [KY18])</vt:lpstr>
      <vt:lpstr>Reprecussions of Proof Strategy</vt:lpstr>
      <vt:lpstr>Main Result</vt:lpstr>
      <vt:lpstr>Worm’s Eye View of the Proof</vt:lpstr>
      <vt:lpstr>3"-" MCRH ⇒CRH</vt:lpstr>
      <vt:lpstr>Is F a CRH?</vt:lpstr>
      <vt:lpstr>Use A to find larger collision for h∈H</vt:lpstr>
      <vt:lpstr>A new CRH</vt:lpstr>
      <vt:lpstr>F_A is Collision Resistant!</vt:lpstr>
      <vt:lpstr>A 4-way collision?</vt:lpstr>
      <vt:lpstr>The family G</vt:lpstr>
      <vt:lpstr>A 3-way collision!</vt:lpstr>
      <vt:lpstr>Shrinkage?</vt:lpstr>
      <vt:lpstr>Dealing with Imperfections</vt:lpstr>
      <vt:lpstr>Partial Domain CRH</vt:lpstr>
      <vt:lpstr>Main Result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Proofs Approaching the Witness Length</dc:title>
  <dc:creator>Ron Rothblum</dc:creator>
  <cp:lastModifiedBy>Ron Rothblum</cp:lastModifiedBy>
  <cp:revision>270</cp:revision>
  <dcterms:created xsi:type="dcterms:W3CDTF">2020-01-27T10:32:22Z</dcterms:created>
  <dcterms:modified xsi:type="dcterms:W3CDTF">2022-08-17T05:53:10Z</dcterms:modified>
</cp:coreProperties>
</file>