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2" r:id="rId3"/>
    <p:sldId id="437" r:id="rId4"/>
    <p:sldId id="438" r:id="rId5"/>
    <p:sldId id="466" r:id="rId6"/>
    <p:sldId id="463" r:id="rId7"/>
    <p:sldId id="464" r:id="rId8"/>
    <p:sldId id="479" r:id="rId9"/>
    <p:sldId id="480" r:id="rId10"/>
    <p:sldId id="458" r:id="rId11"/>
    <p:sldId id="459" r:id="rId12"/>
    <p:sldId id="455" r:id="rId13"/>
    <p:sldId id="482" r:id="rId14"/>
    <p:sldId id="468" r:id="rId15"/>
    <p:sldId id="484" r:id="rId16"/>
    <p:sldId id="443" r:id="rId17"/>
    <p:sldId id="476" r:id="rId18"/>
    <p:sldId id="486" r:id="rId19"/>
    <p:sldId id="485" r:id="rId20"/>
    <p:sldId id="471" r:id="rId21"/>
    <p:sldId id="42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6F057-CE68-4B6B-A59D-3B966BBBB10F}" v="282" dt="2022-05-30T05:01:02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725" autoAdjust="0"/>
  </p:normalViewPr>
  <p:slideViewPr>
    <p:cSldViewPr snapToGrid="0">
      <p:cViewPr varScale="1">
        <p:scale>
          <a:sx n="63" d="100"/>
          <a:sy n="63" d="100"/>
        </p:scale>
        <p:origin x="80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Adv.</a:t>
            </a:r>
            <a:r>
              <a:rPr lang="en-US" baseline="0" dirty="0"/>
              <a:t> 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851279731417303E-2"/>
          <c:y val="0.15745184217184319"/>
          <c:w val="0.88788530552686207"/>
          <c:h val="0.697618279432620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500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DA-4557-BAD0-F5EDF9875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4986720"/>
        <c:axId val="1604992128"/>
      </c:lineChart>
      <c:catAx>
        <c:axId val="1604986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992128"/>
        <c:crosses val="autoZero"/>
        <c:auto val="1"/>
        <c:lblAlgn val="ctr"/>
        <c:lblOffset val="100"/>
        <c:noMultiLvlLbl val="0"/>
      </c:catAx>
      <c:valAx>
        <c:axId val="1604992128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Storage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986720"/>
        <c:crosses val="autoZero"/>
        <c:crossBetween val="between"/>
      </c:valAx>
      <c:spPr>
        <a:noFill/>
        <a:ln w="19050">
          <a:solidFill>
            <a:schemeClr val="accent1">
              <a:shade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Adv.</a:t>
            </a:r>
            <a:r>
              <a:rPr lang="en-US" baseline="0" dirty="0"/>
              <a:t> 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2000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50-4AC5-92DA-587A995B1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4986720"/>
        <c:axId val="1604992128"/>
      </c:lineChart>
      <c:catAx>
        <c:axId val="1604986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992128"/>
        <c:crosses val="autoZero"/>
        <c:auto val="1"/>
        <c:lblAlgn val="ctr"/>
        <c:lblOffset val="100"/>
        <c:noMultiLvlLbl val="0"/>
      </c:catAx>
      <c:valAx>
        <c:axId val="160499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Storage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986720"/>
        <c:crosses val="autoZero"/>
        <c:crossBetween val="between"/>
      </c:valAx>
      <c:spPr>
        <a:noFill/>
        <a:ln w="19050">
          <a:solidFill>
            <a:schemeClr val="accent1">
              <a:shade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DBAF5-E741-4410-AF6F-1896944BB875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69FAF-A17D-4550-824B-B0185F969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69FAF-A17D-4550-824B-B0185F9697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6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88A37-8EB2-4EDB-A2E4-BC15A337AE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8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3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6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0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9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CB59E2-4124-473B-8819-66EFE9A921D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59E2-4124-473B-8819-66EFE9A921D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1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CB59E2-4124-473B-8819-66EFE9A921D9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501C91-E205-4C85-98D0-0D4CE663C09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9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90.png"/><Relationship Id="rId5" Type="http://schemas.openxmlformats.org/officeDocument/2006/relationships/image" Target="../media/image21.svg"/><Relationship Id="rId10" Type="http://schemas.openxmlformats.org/officeDocument/2006/relationships/image" Target="../media/image51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340.png"/><Relationship Id="rId12" Type="http://schemas.openxmlformats.org/officeDocument/2006/relationships/image" Target="../media/image3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11" Type="http://schemas.openxmlformats.org/officeDocument/2006/relationships/image" Target="../media/image380.png"/><Relationship Id="rId15" Type="http://schemas.openxmlformats.org/officeDocument/2006/relationships/image" Target="../media/image250.png"/><Relationship Id="rId10" Type="http://schemas.openxmlformats.org/officeDocument/2006/relationships/image" Target="../media/image370.png"/><Relationship Id="rId4" Type="http://schemas.openxmlformats.org/officeDocument/2006/relationships/image" Target="../media/image5.png"/><Relationship Id="rId9" Type="http://schemas.openxmlformats.org/officeDocument/2006/relationships/image" Target="../media/image360.png"/><Relationship Id="rId1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0.png"/><Relationship Id="rId13" Type="http://schemas.openxmlformats.org/officeDocument/2006/relationships/image" Target="../media/image22.png"/><Relationship Id="rId1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400.png"/><Relationship Id="rId12" Type="http://schemas.openxmlformats.org/officeDocument/2006/relationships/image" Target="../media/image210.pn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0.png"/><Relationship Id="rId1" Type="http://schemas.openxmlformats.org/officeDocument/2006/relationships/tags" Target="../tags/tag9.xml"/><Relationship Id="rId11" Type="http://schemas.openxmlformats.org/officeDocument/2006/relationships/image" Target="../media/image200.png"/><Relationship Id="rId15" Type="http://schemas.openxmlformats.org/officeDocument/2006/relationships/image" Target="../media/image190.png"/><Relationship Id="rId10" Type="http://schemas.openxmlformats.org/officeDocument/2006/relationships/image" Target="../media/image3700.png"/><Relationship Id="rId4" Type="http://schemas.openxmlformats.org/officeDocument/2006/relationships/image" Target="../media/image5.png"/><Relationship Id="rId9" Type="http://schemas.openxmlformats.org/officeDocument/2006/relationships/image" Target="../media/image40.png"/><Relationship Id="rId1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www.google.com/url?sa=i&amp;rct=j&amp;q=&amp;esrc=s&amp;source=images&amp;cd=&amp;ved=2ahUKEwiOkITC5bDiAhWCCewKHf5nAygQjRx6BAgBEAU&amp;url=https%3A%2F%2Fbgr.com%2F2015%2F06%2F19%2Ffunny-cat-youtube-videos-study%2F&amp;psig=AOvVaw37YQRToAyQ0qXCf2JYXE9v&amp;ust=1558671377298532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11" Type="http://schemas.openxmlformats.org/officeDocument/2006/relationships/image" Target="../media/image7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12.sv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6AF5-ADAB-4606-9672-AC4159F00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530348"/>
            <a:ext cx="10058400" cy="3566160"/>
          </a:xfrm>
        </p:spPr>
        <p:txBody>
          <a:bodyPr>
            <a:normAutofit/>
          </a:bodyPr>
          <a:lstStyle/>
          <a:p>
            <a:r>
              <a:rPr lang="en-US" sz="6000" dirty="0"/>
              <a:t>Incompressible Cryptography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9B7F9-A7C6-493B-90AA-370F83DBC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562780"/>
            <a:ext cx="10058400" cy="164342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Jiaxin Guan</a:t>
            </a:r>
            <a:r>
              <a:rPr lang="en-US" baseline="30000" dirty="0"/>
              <a:t>1</a:t>
            </a:r>
            <a:r>
              <a:rPr lang="en-US" dirty="0"/>
              <a:t>, Daniel Wichs</a:t>
            </a:r>
            <a:r>
              <a:rPr lang="en-US" baseline="30000" dirty="0"/>
              <a:t>2,3</a:t>
            </a:r>
            <a:r>
              <a:rPr lang="en-US" dirty="0"/>
              <a:t>, and Mark Zhandry</a:t>
            </a:r>
            <a:r>
              <a:rPr lang="en-US" baseline="30000" dirty="0"/>
              <a:t>1,2</a:t>
            </a:r>
          </a:p>
          <a:p>
            <a:r>
              <a:rPr lang="en-US" sz="1700" dirty="0"/>
              <a:t>1</a:t>
            </a:r>
            <a:r>
              <a:rPr lang="en-US" sz="1900" dirty="0"/>
              <a:t> Princeton University</a:t>
            </a:r>
          </a:p>
          <a:p>
            <a:r>
              <a:rPr lang="en-US" sz="1700" dirty="0"/>
              <a:t>2</a:t>
            </a:r>
            <a:r>
              <a:rPr lang="en-US" sz="1900" dirty="0"/>
              <a:t> NTT Research, Inc.</a:t>
            </a:r>
          </a:p>
          <a:p>
            <a:r>
              <a:rPr lang="en-US" sz="1700" dirty="0"/>
              <a:t>3</a:t>
            </a:r>
            <a:r>
              <a:rPr lang="en-US" sz="1900" dirty="0"/>
              <a:t> Northeastern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36153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6F0FC01-67B9-4F9A-A505-B5D80F555655}"/>
              </a:ext>
            </a:extLst>
          </p:cNvPr>
          <p:cNvSpPr txBox="1"/>
          <p:nvPr/>
        </p:nvSpPr>
        <p:spPr>
          <a:xfrm>
            <a:off x="954786" y="2413337"/>
            <a:ext cx="1028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atin typeface="+mj-lt"/>
              </a:rPr>
              <a:t>Bounded Storage Model [Mau92]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817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147F098-E34B-499A-A736-FB74463FA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711" y="2785294"/>
            <a:ext cx="2542252" cy="232887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4E302-78EC-483A-83E5-B08107F282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33680" y="300603"/>
            <a:ext cx="4938713" cy="4022725"/>
          </a:xfrm>
        </p:spPr>
        <p:txBody>
          <a:bodyPr>
            <a:normAutofit/>
          </a:bodyPr>
          <a:lstStyle/>
          <a:p>
            <a:r>
              <a:rPr lang="en-US" sz="3200" dirty="0"/>
              <a:t>Traditionally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AF30FB-F48A-4EDD-B7CE-F1947CCF68A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69355" y="300603"/>
            <a:ext cx="5688965" cy="4022725"/>
          </a:xfrm>
        </p:spPr>
        <p:txBody>
          <a:bodyPr>
            <a:normAutofit/>
          </a:bodyPr>
          <a:lstStyle/>
          <a:p>
            <a:r>
              <a:rPr lang="en-US" sz="3200" dirty="0"/>
              <a:t>Bounded Storage Model [Mau92]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A26DD4-79E4-4CF2-B802-508707F6F015}"/>
              </a:ext>
            </a:extLst>
          </p:cNvPr>
          <p:cNvCxnSpPr/>
          <p:nvPr/>
        </p:nvCxnSpPr>
        <p:spPr>
          <a:xfrm>
            <a:off x="6096000" y="89893"/>
            <a:ext cx="0" cy="613664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Graphic 12" descr="Stopwatch">
            <a:extLst>
              <a:ext uri="{FF2B5EF4-FFF2-40B4-BE49-F238E27FC236}">
                <a16:creationId xmlns:a16="http://schemas.microsoft.com/office/drawing/2014/main" id="{F13A44C2-9574-467D-8518-5B2CB77CC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467" y="1401892"/>
            <a:ext cx="914400" cy="914400"/>
          </a:xfrm>
          <a:prstGeom prst="rect">
            <a:avLst/>
          </a:prstGeom>
        </p:spPr>
      </p:pic>
      <p:pic>
        <p:nvPicPr>
          <p:cNvPr id="15" name="Graphic 14" descr="Disk">
            <a:extLst>
              <a:ext uri="{FF2B5EF4-FFF2-40B4-BE49-F238E27FC236}">
                <a16:creationId xmlns:a16="http://schemas.microsoft.com/office/drawing/2014/main" id="{53E77483-0FD8-4A75-ADFA-B80DA7A0A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2294" y="132941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1F1645-1095-4891-8351-8617B932AEE7}"/>
                  </a:ext>
                </a:extLst>
              </p:cNvPr>
              <p:cNvSpPr txBox="1"/>
              <p:nvPr/>
            </p:nvSpPr>
            <p:spPr>
              <a:xfrm>
                <a:off x="2017010" y="1401892"/>
                <a:ext cx="30690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=  poly(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400" dirty="0"/>
                  <a:t>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1F1645-1095-4891-8351-8617B932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10" y="1401892"/>
                <a:ext cx="3069073" cy="769441"/>
              </a:xfrm>
              <a:prstGeom prst="rect">
                <a:avLst/>
              </a:prstGeom>
              <a:blipFill>
                <a:blip r:embed="rId10"/>
                <a:stretch>
                  <a:fillRect l="-8151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ED3A5C-0778-4C92-AED5-3231EEE0ECA1}"/>
                  </a:ext>
                </a:extLst>
              </p:cNvPr>
              <p:cNvSpPr txBox="1"/>
              <p:nvPr/>
            </p:nvSpPr>
            <p:spPr>
              <a:xfrm>
                <a:off x="8501338" y="1401892"/>
                <a:ext cx="3777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=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/>
              </a:p>
              <a:p>
                <a:r>
                  <a:rPr lang="en-US" sz="4400" dirty="0"/>
                  <a:t>    fixed poly.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ED3A5C-0778-4C92-AED5-3231EEE0E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338" y="1401892"/>
                <a:ext cx="3777748" cy="1446550"/>
              </a:xfrm>
              <a:prstGeom prst="rect">
                <a:avLst/>
              </a:prstGeom>
              <a:blipFill>
                <a:blip r:embed="rId11"/>
                <a:stretch>
                  <a:fillRect l="-6624"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9">
            <a:extLst>
              <a:ext uri="{FF2B5EF4-FFF2-40B4-BE49-F238E27FC236}">
                <a16:creationId xmlns:a16="http://schemas.microsoft.com/office/drawing/2014/main" id="{F1FAC111-4D41-45C8-A63E-8944EB133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22" y="2678680"/>
            <a:ext cx="2542252" cy="232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2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BD8F6F56-0C11-48BE-8526-A418AE1D7E0F}"/>
              </a:ext>
            </a:extLst>
          </p:cNvPr>
          <p:cNvSpPr/>
          <p:nvPr/>
        </p:nvSpPr>
        <p:spPr>
          <a:xfrm>
            <a:off x="4353061" y="3310691"/>
            <a:ext cx="3648765" cy="328039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ABC07A5-1A78-42AD-9512-FA855859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Disappearing PKE [</a:t>
            </a:r>
            <a:r>
              <a:rPr lang="en-US" altLang="zh-CN" b="1" dirty="0"/>
              <a:t>G</a:t>
            </a:r>
            <a:r>
              <a:rPr lang="en-US" altLang="zh-CN" dirty="0"/>
              <a:t>Z21]</a:t>
            </a:r>
            <a:endParaRPr lang="en-US" dirty="0"/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D70E8AE7-6A2F-4CFE-A6E6-B4ED41AD9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796" y="3059258"/>
            <a:ext cx="1093135" cy="1107907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876A5444-E2F0-4772-8673-B18B89A3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7" t="13860" r="7209" b="27483"/>
          <a:stretch/>
        </p:blipFill>
        <p:spPr>
          <a:xfrm>
            <a:off x="2058069" y="2953233"/>
            <a:ext cx="1438956" cy="1319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思想气泡: 云 6">
                <a:extLst>
                  <a:ext uri="{FF2B5EF4-FFF2-40B4-BE49-F238E27FC236}">
                    <a16:creationId xmlns:a16="http://schemas.microsoft.com/office/drawing/2014/main" id="{F2E54024-3903-4047-A3B5-C103B37ADF27}"/>
                  </a:ext>
                </a:extLst>
              </p:cNvPr>
              <p:cNvSpPr/>
              <p:nvPr/>
            </p:nvSpPr>
            <p:spPr>
              <a:xfrm>
                <a:off x="9902952" y="1845326"/>
                <a:ext cx="1741932" cy="1107907"/>
              </a:xfrm>
              <a:prstGeom prst="cloudCallout">
                <a:avLst>
                  <a:gd name="adj1" fmla="val -37106"/>
                  <a:gd name="adj2" fmla="val 9014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思想气泡: 云 6">
                <a:extLst>
                  <a:ext uri="{FF2B5EF4-FFF2-40B4-BE49-F238E27FC236}">
                    <a16:creationId xmlns:a16="http://schemas.microsoft.com/office/drawing/2014/main" id="{F2E54024-3903-4047-A3B5-C103B37AD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952" y="1845326"/>
                <a:ext cx="1741932" cy="1107907"/>
              </a:xfrm>
              <a:prstGeom prst="cloudCallout">
                <a:avLst>
                  <a:gd name="adj1" fmla="val -37106"/>
                  <a:gd name="adj2" fmla="val 9014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7A1F0C5-C1AA-4101-817F-439F93BD34CF}"/>
              </a:ext>
            </a:extLst>
          </p:cNvPr>
          <p:cNvCxnSpPr>
            <a:cxnSpLocks/>
          </p:cNvCxnSpPr>
          <p:nvPr/>
        </p:nvCxnSpPr>
        <p:spPr>
          <a:xfrm flipH="1">
            <a:off x="3940726" y="2735229"/>
            <a:ext cx="449427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8B14D8E-7667-4F51-9C1A-C38E6774FEBB}"/>
                  </a:ext>
                </a:extLst>
              </p:cNvPr>
              <p:cNvSpPr txBox="1"/>
              <p:nvPr/>
            </p:nvSpPr>
            <p:spPr>
              <a:xfrm>
                <a:off x="6030609" y="2396649"/>
                <a:ext cx="3145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8B14D8E-7667-4F51-9C1A-C38E6774F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09" y="2396649"/>
                <a:ext cx="314510" cy="276999"/>
              </a:xfrm>
              <a:prstGeom prst="rect">
                <a:avLst/>
              </a:prstGeom>
              <a:blipFill>
                <a:blip r:embed="rId8"/>
                <a:stretch>
                  <a:fillRect l="-25000" t="-2174" r="-2500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137DE5C7-4AB2-4B22-BDC6-E30C6913F649}"/>
              </a:ext>
            </a:extLst>
          </p:cNvPr>
          <p:cNvCxnSpPr>
            <a:cxnSpLocks/>
          </p:cNvCxnSpPr>
          <p:nvPr/>
        </p:nvCxnSpPr>
        <p:spPr>
          <a:xfrm flipH="1">
            <a:off x="3935921" y="3207444"/>
            <a:ext cx="4494276" cy="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ED7F886-4B6D-4656-8A0B-40160E7F2F78}"/>
                  </a:ext>
                </a:extLst>
              </p:cNvPr>
              <p:cNvSpPr txBox="1"/>
              <p:nvPr/>
            </p:nvSpPr>
            <p:spPr>
              <a:xfrm>
                <a:off x="5814689" y="2863998"/>
                <a:ext cx="7367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ED7F886-4B6D-4656-8A0B-40160E7F2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689" y="2863998"/>
                <a:ext cx="736740" cy="276999"/>
              </a:xfrm>
              <a:prstGeom prst="rect">
                <a:avLst/>
              </a:prstGeom>
              <a:blipFill>
                <a:blip r:embed="rId9"/>
                <a:stretch>
                  <a:fillRect l="-4132" r="-247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81BD7C9-C98A-48D0-A61B-B0F76DC5A2B1}"/>
              </a:ext>
            </a:extLst>
          </p:cNvPr>
          <p:cNvCxnSpPr>
            <a:cxnSpLocks/>
          </p:cNvCxnSpPr>
          <p:nvPr/>
        </p:nvCxnSpPr>
        <p:spPr>
          <a:xfrm flipH="1">
            <a:off x="3940726" y="3679659"/>
            <a:ext cx="449427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C5E3B15-D063-4CB4-BC2E-434BFC039B7A}"/>
                  </a:ext>
                </a:extLst>
              </p:cNvPr>
              <p:cNvSpPr txBox="1"/>
              <p:nvPr/>
            </p:nvSpPr>
            <p:spPr>
              <a:xfrm>
                <a:off x="5548635" y="3336212"/>
                <a:ext cx="1264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C5E3B15-D063-4CB4-BC2E-434BFC03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635" y="3336212"/>
                <a:ext cx="1264705" cy="276999"/>
              </a:xfrm>
              <a:prstGeom prst="rect">
                <a:avLst/>
              </a:prstGeom>
              <a:blipFill>
                <a:blip r:embed="rId10"/>
                <a:stretch>
                  <a:fillRect l="-3846" t="-2174" r="-625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E51ADF5-8B61-43B9-A676-DDE3E0E7F39E}"/>
              </a:ext>
            </a:extLst>
          </p:cNvPr>
          <p:cNvCxnSpPr>
            <a:cxnSpLocks/>
          </p:cNvCxnSpPr>
          <p:nvPr/>
        </p:nvCxnSpPr>
        <p:spPr>
          <a:xfrm flipH="1">
            <a:off x="3971146" y="4145235"/>
            <a:ext cx="4494276" cy="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DE77B44-E750-4BC0-8C70-70B92E4D0A17}"/>
                  </a:ext>
                </a:extLst>
              </p:cNvPr>
              <p:cNvSpPr txBox="1"/>
              <p:nvPr/>
            </p:nvSpPr>
            <p:spPr>
              <a:xfrm>
                <a:off x="6107875" y="3814795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DE77B44-E750-4BC0-8C70-70B92E4D0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875" y="3814795"/>
                <a:ext cx="237244" cy="276999"/>
              </a:xfrm>
              <a:prstGeom prst="rect">
                <a:avLst/>
              </a:prstGeom>
              <a:blipFill>
                <a:blip r:embed="rId11"/>
                <a:stretch>
                  <a:fillRect l="-28205" t="-4444" r="-2564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5ED69F6-F2C9-4C19-9812-2BA8C6896E40}"/>
              </a:ext>
            </a:extLst>
          </p:cNvPr>
          <p:cNvCxnSpPr>
            <a:cxnSpLocks/>
          </p:cNvCxnSpPr>
          <p:nvPr/>
        </p:nvCxnSpPr>
        <p:spPr>
          <a:xfrm flipH="1">
            <a:off x="3940726" y="4151874"/>
            <a:ext cx="449427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0F594D3-476D-425D-B6E4-5B1286B0D905}"/>
                  </a:ext>
                </a:extLst>
              </p:cNvPr>
              <p:cNvSpPr txBox="1"/>
              <p:nvPr/>
            </p:nvSpPr>
            <p:spPr>
              <a:xfrm>
                <a:off x="6030609" y="3813294"/>
                <a:ext cx="293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0F594D3-476D-425D-B6E4-5B1286B0D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09" y="3813294"/>
                <a:ext cx="293670" cy="276999"/>
              </a:xfrm>
              <a:prstGeom prst="rect">
                <a:avLst/>
              </a:prstGeom>
              <a:blipFill>
                <a:blip r:embed="rId12"/>
                <a:stretch>
                  <a:fillRect l="-20833" r="-1875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 descr="Disk">
            <a:extLst>
              <a:ext uri="{FF2B5EF4-FFF2-40B4-BE49-F238E27FC236}">
                <a16:creationId xmlns:a16="http://schemas.microsoft.com/office/drawing/2014/main" id="{7D3289FE-BCC6-4B97-ADC5-E9045EBC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47410" y="2059493"/>
            <a:ext cx="702834" cy="702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1">
                <a:extLst>
                  <a:ext uri="{FF2B5EF4-FFF2-40B4-BE49-F238E27FC236}">
                    <a16:creationId xmlns:a16="http://schemas.microsoft.com/office/drawing/2014/main" id="{32462E5A-C9B8-441E-AFFC-10CF87E3FBE0}"/>
                  </a:ext>
                </a:extLst>
              </p:cNvPr>
              <p:cNvSpPr txBox="1"/>
              <p:nvPr/>
            </p:nvSpPr>
            <p:spPr>
              <a:xfrm>
                <a:off x="1893094" y="2168110"/>
                <a:ext cx="6485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文本框 11">
                <a:extLst>
                  <a:ext uri="{FF2B5EF4-FFF2-40B4-BE49-F238E27FC236}">
                    <a16:creationId xmlns:a16="http://schemas.microsoft.com/office/drawing/2014/main" id="{32462E5A-C9B8-441E-AFFC-10CF87E3F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094" y="2168110"/>
                <a:ext cx="648575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78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0039 0.068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0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00104 0.0708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2" grpId="0"/>
      <p:bldP spid="14" grpId="0"/>
      <p:bldP spid="16" grpId="0"/>
      <p:bldP spid="18" grpId="0"/>
      <p:bldP spid="18" grpId="1"/>
      <p:bldP spid="2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0E75D3D-B7B8-4E74-B192-03FA885410DD}"/>
              </a:ext>
            </a:extLst>
          </p:cNvPr>
          <p:cNvSpPr txBox="1"/>
          <p:nvPr/>
        </p:nvSpPr>
        <p:spPr>
          <a:xfrm>
            <a:off x="954786" y="2641937"/>
            <a:ext cx="1028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+mj-lt"/>
              </a:rPr>
              <a:t>Key Difference: Memory Bound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244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48EE-3D5A-41D3-BA3D-0C594AF7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Bound for Adv.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630A44-D057-4816-9D1B-10421DA7B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035242"/>
              </p:ext>
            </p:extLst>
          </p:nvPr>
        </p:nvGraphicFramePr>
        <p:xfrm>
          <a:off x="6260123" y="2141416"/>
          <a:ext cx="4895557" cy="344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611619F-F39F-44F6-BEDD-CEB2D8002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30752"/>
              </p:ext>
            </p:extLst>
          </p:nvPr>
        </p:nvGraphicFramePr>
        <p:xfrm>
          <a:off x="907514" y="2141416"/>
          <a:ext cx="4895557" cy="344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E614DE-615F-4893-887C-92B89D2A7B48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>
            <a:off x="907514" y="3864708"/>
            <a:ext cx="1024816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71B674-8D2D-4C2C-84E7-D7CA5A9D782D}"/>
                  </a:ext>
                </a:extLst>
              </p:cNvPr>
              <p:cNvSpPr txBox="1"/>
              <p:nvPr/>
            </p:nvSpPr>
            <p:spPr>
              <a:xfrm>
                <a:off x="11155680" y="3632881"/>
                <a:ext cx="36732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71B674-8D2D-4C2C-84E7-D7CA5A9D7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680" y="3632881"/>
                <a:ext cx="367323" cy="461665"/>
              </a:xfrm>
              <a:prstGeom prst="rect">
                <a:avLst/>
              </a:prstGeom>
              <a:blipFill>
                <a:blip r:embed="rId7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9865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>
            <a:extLst>
              <a:ext uri="{FF2B5EF4-FFF2-40B4-BE49-F238E27FC236}">
                <a16:creationId xmlns:a16="http://schemas.microsoft.com/office/drawing/2014/main" id="{41D12C53-61DF-4479-90E5-A7531A5600ED}"/>
              </a:ext>
            </a:extLst>
          </p:cNvPr>
          <p:cNvSpPr txBox="1"/>
          <p:nvPr/>
        </p:nvSpPr>
        <p:spPr>
          <a:xfrm>
            <a:off x="464820" y="2641937"/>
            <a:ext cx="1146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+mj-lt"/>
              </a:rPr>
              <a:t>Incompressible Cryptography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0486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C07A5-1A78-42AD-9512-FA855859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Incompressible PKE Security</a:t>
            </a:r>
            <a:endParaRPr lang="en-US" dirty="0"/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D70E8AE7-6A2F-4CFE-A6E6-B4ED41AD9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796" y="3059258"/>
            <a:ext cx="1093135" cy="1107907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876A5444-E2F0-4772-8673-B18B89A34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7" t="13860" r="7209" b="27483"/>
          <a:stretch/>
        </p:blipFill>
        <p:spPr>
          <a:xfrm>
            <a:off x="2058069" y="2953233"/>
            <a:ext cx="1438956" cy="1319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思想气泡: 云 6">
                <a:extLst>
                  <a:ext uri="{FF2B5EF4-FFF2-40B4-BE49-F238E27FC236}">
                    <a16:creationId xmlns:a16="http://schemas.microsoft.com/office/drawing/2014/main" id="{F2E54024-3903-4047-A3B5-C103B37ADF27}"/>
                  </a:ext>
                </a:extLst>
              </p:cNvPr>
              <p:cNvSpPr/>
              <p:nvPr/>
            </p:nvSpPr>
            <p:spPr>
              <a:xfrm>
                <a:off x="9902952" y="1845326"/>
                <a:ext cx="1741932" cy="1107907"/>
              </a:xfrm>
              <a:prstGeom prst="cloudCallout">
                <a:avLst>
                  <a:gd name="adj1" fmla="val -37106"/>
                  <a:gd name="adj2" fmla="val 90149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思想气泡: 云 6">
                <a:extLst>
                  <a:ext uri="{FF2B5EF4-FFF2-40B4-BE49-F238E27FC236}">
                    <a16:creationId xmlns:a16="http://schemas.microsoft.com/office/drawing/2014/main" id="{F2E54024-3903-4047-A3B5-C103B37AD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952" y="1845326"/>
                <a:ext cx="1741932" cy="1107907"/>
              </a:xfrm>
              <a:prstGeom prst="cloudCallout">
                <a:avLst>
                  <a:gd name="adj1" fmla="val -37106"/>
                  <a:gd name="adj2" fmla="val 9014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7A1F0C5-C1AA-4101-817F-439F93BD34CF}"/>
              </a:ext>
            </a:extLst>
          </p:cNvPr>
          <p:cNvCxnSpPr>
            <a:cxnSpLocks/>
          </p:cNvCxnSpPr>
          <p:nvPr/>
        </p:nvCxnSpPr>
        <p:spPr>
          <a:xfrm flipH="1">
            <a:off x="3940726" y="2735229"/>
            <a:ext cx="449427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8B14D8E-7667-4F51-9C1A-C38E6774FEBB}"/>
                  </a:ext>
                </a:extLst>
              </p:cNvPr>
              <p:cNvSpPr txBox="1"/>
              <p:nvPr/>
            </p:nvSpPr>
            <p:spPr>
              <a:xfrm>
                <a:off x="6030609" y="2396649"/>
                <a:ext cx="3145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8B14D8E-7667-4F51-9C1A-C38E6774F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09" y="2396649"/>
                <a:ext cx="314510" cy="276999"/>
              </a:xfrm>
              <a:prstGeom prst="rect">
                <a:avLst/>
              </a:prstGeom>
              <a:blipFill>
                <a:blip r:embed="rId8"/>
                <a:stretch>
                  <a:fillRect l="-25000" t="-2174" r="-2500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137DE5C7-4AB2-4B22-BDC6-E30C6913F649}"/>
              </a:ext>
            </a:extLst>
          </p:cNvPr>
          <p:cNvCxnSpPr>
            <a:cxnSpLocks/>
          </p:cNvCxnSpPr>
          <p:nvPr/>
        </p:nvCxnSpPr>
        <p:spPr>
          <a:xfrm flipH="1">
            <a:off x="3935921" y="3207444"/>
            <a:ext cx="4494276" cy="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ED7F886-4B6D-4656-8A0B-40160E7F2F78}"/>
                  </a:ext>
                </a:extLst>
              </p:cNvPr>
              <p:cNvSpPr txBox="1"/>
              <p:nvPr/>
            </p:nvSpPr>
            <p:spPr>
              <a:xfrm>
                <a:off x="5812350" y="2874241"/>
                <a:ext cx="7367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ED7F886-4B6D-4656-8A0B-40160E7F2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350" y="2874241"/>
                <a:ext cx="736740" cy="276999"/>
              </a:xfrm>
              <a:prstGeom prst="rect">
                <a:avLst/>
              </a:prstGeom>
              <a:blipFill>
                <a:blip r:embed="rId9"/>
                <a:stretch>
                  <a:fillRect l="-4132" r="-330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81BD7C9-C98A-48D0-A61B-B0F76DC5A2B1}"/>
              </a:ext>
            </a:extLst>
          </p:cNvPr>
          <p:cNvCxnSpPr>
            <a:cxnSpLocks/>
          </p:cNvCxnSpPr>
          <p:nvPr/>
        </p:nvCxnSpPr>
        <p:spPr>
          <a:xfrm flipH="1">
            <a:off x="3940726" y="3679659"/>
            <a:ext cx="449427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C5E3B15-D063-4CB4-BC2E-434BFC039B7A}"/>
                  </a:ext>
                </a:extLst>
              </p:cNvPr>
              <p:cNvSpPr txBox="1"/>
              <p:nvPr/>
            </p:nvSpPr>
            <p:spPr>
              <a:xfrm>
                <a:off x="5548635" y="3336212"/>
                <a:ext cx="1264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C5E3B15-D063-4CB4-BC2E-434BFC039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635" y="3336212"/>
                <a:ext cx="1264705" cy="276999"/>
              </a:xfrm>
              <a:prstGeom prst="rect">
                <a:avLst/>
              </a:prstGeom>
              <a:blipFill>
                <a:blip r:embed="rId10"/>
                <a:stretch>
                  <a:fillRect l="-3846" t="-2174" r="-625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71CFEB64-F900-46F6-AB05-199369E2CDA4}"/>
              </a:ext>
            </a:extLst>
          </p:cNvPr>
          <p:cNvGrpSpPr/>
          <p:nvPr/>
        </p:nvGrpSpPr>
        <p:grpSpPr>
          <a:xfrm>
            <a:off x="3935921" y="3817723"/>
            <a:ext cx="4527078" cy="792871"/>
            <a:chOff x="3935921" y="3817723"/>
            <a:chExt cx="4527078" cy="792871"/>
          </a:xfrm>
        </p:grpSpPr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2E51ADF5-8B61-43B9-A676-DDE3E0E7F3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8723" y="4610594"/>
              <a:ext cx="4494276" cy="0"/>
            </a:xfrm>
            <a:prstGeom prst="straightConnector1">
              <a:avLst/>
            </a:prstGeom>
            <a:ln w="254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DE77B44-E750-4BC0-8C70-70B92E4D0A17}"/>
                    </a:ext>
                  </a:extLst>
                </p:cNvPr>
                <p:cNvSpPr txBox="1"/>
                <p:nvPr/>
              </p:nvSpPr>
              <p:spPr>
                <a:xfrm>
                  <a:off x="6098085" y="4300878"/>
                  <a:ext cx="23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DE77B44-E750-4BC0-8C70-70B92E4D0A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085" y="4300878"/>
                  <a:ext cx="237244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8205" t="-4444" r="-25641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95ED69F6-F2C9-4C19-9812-2BA8C6896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5921" y="4151706"/>
              <a:ext cx="4494276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0F594D3-476D-425D-B6E4-5B1286B0D905}"/>
                    </a:ext>
                  </a:extLst>
                </p:cNvPr>
                <p:cNvSpPr txBox="1"/>
                <p:nvPr/>
              </p:nvSpPr>
              <p:spPr>
                <a:xfrm>
                  <a:off x="6033885" y="3817723"/>
                  <a:ext cx="2936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70F594D3-476D-425D-B6E4-5B1286B0D9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3885" y="3817723"/>
                  <a:ext cx="29367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0833" r="-1875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Graphic 22" descr="Disk">
            <a:extLst>
              <a:ext uri="{FF2B5EF4-FFF2-40B4-BE49-F238E27FC236}">
                <a16:creationId xmlns:a16="http://schemas.microsoft.com/office/drawing/2014/main" id="{E27BCD22-2E19-48F9-A9E0-64BF6DA30E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47410" y="2059493"/>
            <a:ext cx="702834" cy="702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11">
                <a:extLst>
                  <a:ext uri="{FF2B5EF4-FFF2-40B4-BE49-F238E27FC236}">
                    <a16:creationId xmlns:a16="http://schemas.microsoft.com/office/drawing/2014/main" id="{9402979A-E774-4FC1-89B4-36964A744CB5}"/>
                  </a:ext>
                </a:extLst>
              </p:cNvPr>
              <p:cNvSpPr txBox="1"/>
              <p:nvPr/>
            </p:nvSpPr>
            <p:spPr>
              <a:xfrm>
                <a:off x="1893094" y="2168110"/>
                <a:ext cx="6485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文本框 11">
                <a:extLst>
                  <a:ext uri="{FF2B5EF4-FFF2-40B4-BE49-F238E27FC236}">
                    <a16:creationId xmlns:a16="http://schemas.microsoft.com/office/drawing/2014/main" id="{9402979A-E774-4FC1-89B4-36964A744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094" y="2168110"/>
                <a:ext cx="648575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12">
            <a:extLst>
              <a:ext uri="{FF2B5EF4-FFF2-40B4-BE49-F238E27FC236}">
                <a16:creationId xmlns:a16="http://schemas.microsoft.com/office/drawing/2014/main" id="{DC7485AB-D761-49EB-B273-FF95E95C9977}"/>
              </a:ext>
            </a:extLst>
          </p:cNvPr>
          <p:cNvCxnSpPr>
            <a:cxnSpLocks/>
          </p:cNvCxnSpPr>
          <p:nvPr/>
        </p:nvCxnSpPr>
        <p:spPr>
          <a:xfrm flipH="1">
            <a:off x="3986400" y="4150926"/>
            <a:ext cx="4494276" cy="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13">
                <a:extLst>
                  <a:ext uri="{FF2B5EF4-FFF2-40B4-BE49-F238E27FC236}">
                    <a16:creationId xmlns:a16="http://schemas.microsoft.com/office/drawing/2014/main" id="{5231C640-CD0F-4691-8ABF-187DFD3ED605}"/>
                  </a:ext>
                </a:extLst>
              </p:cNvPr>
              <p:cNvSpPr txBox="1"/>
              <p:nvPr/>
            </p:nvSpPr>
            <p:spPr>
              <a:xfrm>
                <a:off x="5512987" y="3817723"/>
                <a:ext cx="15208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st</m:t>
                      </m:r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st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本框 13">
                <a:extLst>
                  <a:ext uri="{FF2B5EF4-FFF2-40B4-BE49-F238E27FC236}">
                    <a16:creationId xmlns:a16="http://schemas.microsoft.com/office/drawing/2014/main" id="{5231C640-CD0F-4691-8ABF-187DFD3ED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987" y="3817723"/>
                <a:ext cx="1520859" cy="276999"/>
              </a:xfrm>
              <a:prstGeom prst="rect">
                <a:avLst/>
              </a:prstGeom>
              <a:blipFill>
                <a:blip r:embed="rId16"/>
                <a:stretch>
                  <a:fillRect l="-2400" r="-2800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9">
            <a:extLst>
              <a:ext uri="{FF2B5EF4-FFF2-40B4-BE49-F238E27FC236}">
                <a16:creationId xmlns:a16="http://schemas.microsoft.com/office/drawing/2014/main" id="{A0BD20B0-EF8F-4916-A8A0-F03F03E974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7" t="13860" r="7209" b="27483"/>
          <a:stretch/>
        </p:blipFill>
        <p:spPr>
          <a:xfrm>
            <a:off x="2066024" y="4634725"/>
            <a:ext cx="1431001" cy="13126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B2D526-52E4-46D7-B8D9-01986C34B4EA}"/>
                  </a:ext>
                </a:extLst>
              </p:cNvPr>
              <p:cNvSpPr txBox="1"/>
              <p:nvPr/>
            </p:nvSpPr>
            <p:spPr>
              <a:xfrm>
                <a:off x="6284122" y="4942984"/>
                <a:ext cx="1104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aux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st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B2D526-52E4-46D7-B8D9-01986C34B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122" y="4942984"/>
                <a:ext cx="1104790" cy="276999"/>
              </a:xfrm>
              <a:prstGeom prst="rect">
                <a:avLst/>
              </a:prstGeom>
              <a:blipFill>
                <a:blip r:embed="rId17"/>
                <a:stretch>
                  <a:fillRect t="-2222" r="-386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6E403E-C564-4547-80BA-1B5EB0E770EF}"/>
              </a:ext>
            </a:extLst>
          </p:cNvPr>
          <p:cNvSpPr/>
          <p:nvPr/>
        </p:nvSpPr>
        <p:spPr>
          <a:xfrm>
            <a:off x="8542020" y="4942985"/>
            <a:ext cx="3000812" cy="11112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Implies Disappearing PKE Security!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3AEFF9-1606-497C-AC5E-4AFA7B57A14C}"/>
                  </a:ext>
                </a:extLst>
              </p:cNvPr>
              <p:cNvSpPr txBox="1"/>
              <p:nvPr/>
            </p:nvSpPr>
            <p:spPr>
              <a:xfrm>
                <a:off x="6502463" y="2869921"/>
                <a:ext cx="492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aux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3AEFF9-1606-497C-AC5E-4AFA7B57A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63" y="2869921"/>
                <a:ext cx="492121" cy="276999"/>
              </a:xfrm>
              <a:prstGeom prst="rect">
                <a:avLst/>
              </a:prstGeom>
              <a:blipFill>
                <a:blip r:embed="rId18"/>
                <a:stretch>
                  <a:fillRect r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3176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3.54167E-6 0.164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9" grpId="0"/>
      <p:bldP spid="28" grpId="0" uiExpand="1" build="p" animBg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14D6-47B0-463B-A043-62C74F71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Feature: Low Space Streaming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41FF-CC91-4337-B153-847511CCD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BSM requires honest parties run protocol with lower storage bound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Enc, Dec, Sig, Ver runs in low space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Incompressible PKE + Low Space Streaming -&gt; Disappearing PKE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9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6AFB92-0B9D-4640-B0D7-BCC4C2B2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Feature: Rate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BEE95D-8638-499B-9480-16E8E581F587}"/>
              </a:ext>
            </a:extLst>
          </p:cNvPr>
          <p:cNvSpPr/>
          <p:nvPr/>
        </p:nvSpPr>
        <p:spPr>
          <a:xfrm>
            <a:off x="7002780" y="4183492"/>
            <a:ext cx="3223260" cy="3199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ct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A0E30-9DA5-4557-8B05-94E88C41317F}"/>
              </a:ext>
            </a:extLst>
          </p:cNvPr>
          <p:cNvSpPr txBox="1"/>
          <p:nvPr/>
        </p:nvSpPr>
        <p:spPr>
          <a:xfrm>
            <a:off x="1219200" y="2294543"/>
            <a:ext cx="217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 Rate PKE: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8763351-2F24-4AB6-A5B0-32D2536A064B}"/>
                  </a:ext>
                </a:extLst>
              </p:cNvPr>
              <p:cNvSpPr/>
              <p:nvPr/>
            </p:nvSpPr>
            <p:spPr>
              <a:xfrm>
                <a:off x="6987540" y="3497580"/>
                <a:ext cx="3238500" cy="35052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8763351-2F24-4AB6-A5B0-32D2536A0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540" y="3497580"/>
                <a:ext cx="3238500" cy="35052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42A375-E98C-4C44-A1D9-3570D7C074E3}"/>
              </a:ext>
            </a:extLst>
          </p:cNvPr>
          <p:cNvCxnSpPr/>
          <p:nvPr/>
        </p:nvCxnSpPr>
        <p:spPr>
          <a:xfrm>
            <a:off x="6987540" y="4000500"/>
            <a:ext cx="3238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2A7513-89B8-4134-BC79-37AD5B61D435}"/>
              </a:ext>
            </a:extLst>
          </p:cNvPr>
          <p:cNvSpPr txBox="1"/>
          <p:nvPr/>
        </p:nvSpPr>
        <p:spPr>
          <a:xfrm>
            <a:off x="6126480" y="2294543"/>
            <a:ext cx="160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Rate-1 PKE: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0512AA-7A99-4A99-9386-2AADD7CB270A}"/>
              </a:ext>
            </a:extLst>
          </p:cNvPr>
          <p:cNvSpPr/>
          <p:nvPr/>
        </p:nvSpPr>
        <p:spPr>
          <a:xfrm>
            <a:off x="1661160" y="4191112"/>
            <a:ext cx="3223260" cy="3199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ct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06AD0FD-6FDD-4285-9B84-12ADF45827CB}"/>
                  </a:ext>
                </a:extLst>
              </p:cNvPr>
              <p:cNvSpPr/>
              <p:nvPr/>
            </p:nvSpPr>
            <p:spPr>
              <a:xfrm>
                <a:off x="2926080" y="3497580"/>
                <a:ext cx="678180" cy="36576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06AD0FD-6FDD-4285-9B84-12ADF4582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0" y="3497580"/>
                <a:ext cx="678180" cy="36576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AA1644-C54D-4A18-BB2B-C1550923209A}"/>
              </a:ext>
            </a:extLst>
          </p:cNvPr>
          <p:cNvCxnSpPr/>
          <p:nvPr/>
        </p:nvCxnSpPr>
        <p:spPr>
          <a:xfrm>
            <a:off x="1645920" y="4008120"/>
            <a:ext cx="3238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68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CB2D9E-356B-41D4-ADCC-74472DBFED71}"/>
              </a:ext>
            </a:extLst>
          </p:cNvPr>
          <p:cNvSpPr txBox="1"/>
          <p:nvPr/>
        </p:nvSpPr>
        <p:spPr>
          <a:xfrm>
            <a:off x="918210" y="2468880"/>
            <a:ext cx="10355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Key Idea: Manually blow up the ciphertext / signature size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3E8762-E0DB-4E1C-9A00-8C5E99217F98}"/>
              </a:ext>
            </a:extLst>
          </p:cNvPr>
          <p:cNvCxnSpPr>
            <a:cxnSpLocks/>
          </p:cNvCxnSpPr>
          <p:nvPr/>
        </p:nvCxnSpPr>
        <p:spPr>
          <a:xfrm>
            <a:off x="6697785" y="3581400"/>
            <a:ext cx="103944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D9FDD3-1E01-4500-BCF1-F74516122C91}"/>
              </a:ext>
            </a:extLst>
          </p:cNvPr>
          <p:cNvSpPr txBox="1"/>
          <p:nvPr/>
        </p:nvSpPr>
        <p:spPr>
          <a:xfrm>
            <a:off x="7682523" y="3157282"/>
            <a:ext cx="2500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Entropy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4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14B44744-71DA-41AE-B452-BA5C653F1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04" y="2227856"/>
            <a:ext cx="1450757" cy="1450757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9A3F0CC1-A7E8-4159-ADAA-7A7615EB4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714" y="2399282"/>
            <a:ext cx="1093135" cy="1107907"/>
          </a:xfrm>
          <a:prstGeom prst="rect">
            <a:avLst/>
          </a:prstGeom>
        </p:spPr>
      </p:pic>
      <p:sp>
        <p:nvSpPr>
          <p:cNvPr id="6" name="Scroll: Vertical 6">
            <a:extLst>
              <a:ext uri="{FF2B5EF4-FFF2-40B4-BE49-F238E27FC236}">
                <a16:creationId xmlns:a16="http://schemas.microsoft.com/office/drawing/2014/main" id="{C181849E-B2C1-4944-8713-7890908753AA}"/>
              </a:ext>
            </a:extLst>
          </p:cNvPr>
          <p:cNvSpPr/>
          <p:nvPr/>
        </p:nvSpPr>
        <p:spPr>
          <a:xfrm>
            <a:off x="5585849" y="2062948"/>
            <a:ext cx="847164" cy="80680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8" descr="Lock">
            <a:extLst>
              <a:ext uri="{FF2B5EF4-FFF2-40B4-BE49-F238E27FC236}">
                <a16:creationId xmlns:a16="http://schemas.microsoft.com/office/drawing/2014/main" id="{18FF2BE6-4436-4A1F-BAE0-602A4335B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1160" y="2355440"/>
            <a:ext cx="664866" cy="664866"/>
          </a:xfrm>
          <a:prstGeom prst="rect">
            <a:avLst/>
          </a:prstGeom>
          <a:effectLst>
            <a:glow rad="76200">
              <a:srgbClr val="D6A300">
                <a:alpha val="40000"/>
              </a:srgbClr>
            </a:glow>
          </a:effectLst>
        </p:spPr>
      </p:pic>
      <p:cxnSp>
        <p:nvCxnSpPr>
          <p:cNvPr id="8" name="直接箭头连接符 12">
            <a:extLst>
              <a:ext uri="{FF2B5EF4-FFF2-40B4-BE49-F238E27FC236}">
                <a16:creationId xmlns:a16="http://schemas.microsoft.com/office/drawing/2014/main" id="{01C8E6DD-C7A9-4E4B-858B-1A181F6ECF86}"/>
              </a:ext>
            </a:extLst>
          </p:cNvPr>
          <p:cNvCxnSpPr>
            <a:cxnSpLocks/>
          </p:cNvCxnSpPr>
          <p:nvPr/>
        </p:nvCxnSpPr>
        <p:spPr>
          <a:xfrm>
            <a:off x="3647552" y="3051144"/>
            <a:ext cx="474282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F4015D98-7086-44E9-B92E-33D73FE597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87" t="13860" r="7209" b="27483"/>
          <a:stretch/>
        </p:blipFill>
        <p:spPr>
          <a:xfrm>
            <a:off x="5221682" y="3806856"/>
            <a:ext cx="1438956" cy="1319959"/>
          </a:xfrm>
          <a:prstGeom prst="rect">
            <a:avLst/>
          </a:prstGeom>
        </p:spPr>
      </p:pic>
      <p:sp>
        <p:nvSpPr>
          <p:cNvPr id="10" name="Scroll: Vertical 6">
            <a:extLst>
              <a:ext uri="{FF2B5EF4-FFF2-40B4-BE49-F238E27FC236}">
                <a16:creationId xmlns:a16="http://schemas.microsoft.com/office/drawing/2014/main" id="{10974BB0-F84C-4C2A-A47C-0962F7487F8D}"/>
              </a:ext>
            </a:extLst>
          </p:cNvPr>
          <p:cNvSpPr/>
          <p:nvPr/>
        </p:nvSpPr>
        <p:spPr>
          <a:xfrm>
            <a:off x="7017624" y="4048073"/>
            <a:ext cx="847164" cy="80680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8" descr="Lock">
            <a:extLst>
              <a:ext uri="{FF2B5EF4-FFF2-40B4-BE49-F238E27FC236}">
                <a16:creationId xmlns:a16="http://schemas.microsoft.com/office/drawing/2014/main" id="{DFD1DEED-A58B-46F2-A249-C58A51FC4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2935" y="4340565"/>
            <a:ext cx="664866" cy="664866"/>
          </a:xfrm>
          <a:prstGeom prst="rect">
            <a:avLst/>
          </a:prstGeom>
          <a:effectLst>
            <a:glow rad="76200">
              <a:srgbClr val="D6A300">
                <a:alpha val="40000"/>
              </a:srgbClr>
            </a:glow>
          </a:effectLst>
        </p:spPr>
      </p:pic>
      <p:pic>
        <p:nvPicPr>
          <p:cNvPr id="16" name="图形 27" descr="钥匙">
            <a:extLst>
              <a:ext uri="{FF2B5EF4-FFF2-40B4-BE49-F238E27FC236}">
                <a16:creationId xmlns:a16="http://schemas.microsoft.com/office/drawing/2014/main" id="{0E966A83-8F27-490F-9851-B9B5194214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09431" y="3429000"/>
            <a:ext cx="718492" cy="718492"/>
          </a:xfrm>
          <a:prstGeom prst="rect">
            <a:avLst/>
          </a:prstGeom>
        </p:spPr>
      </p:pic>
      <p:pic>
        <p:nvPicPr>
          <p:cNvPr id="17" name="Graphic 8" descr="解除锁定 纯色填充">
            <a:extLst>
              <a:ext uri="{FF2B5EF4-FFF2-40B4-BE49-F238E27FC236}">
                <a16:creationId xmlns:a16="http://schemas.microsoft.com/office/drawing/2014/main" id="{B10E5692-8729-41FB-A4B7-709214C82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372935" y="4340565"/>
            <a:ext cx="664866" cy="664866"/>
          </a:xfrm>
          <a:prstGeom prst="rect">
            <a:avLst/>
          </a:prstGeom>
          <a:effectLst>
            <a:glow rad="76200">
              <a:srgbClr val="D6A300">
                <a:alpha val="40000"/>
              </a:srgbClr>
            </a:glo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5B153-150C-4B5B-8942-0BB9014E3834}"/>
              </a:ext>
            </a:extLst>
          </p:cNvPr>
          <p:cNvSpPr/>
          <p:nvPr/>
        </p:nvSpPr>
        <p:spPr>
          <a:xfrm>
            <a:off x="873765" y="4048073"/>
            <a:ext cx="3599728" cy="17539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Multi-Round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Key Updates</a:t>
            </a: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4E631DFE-0142-45DD-962A-37B994C89BB1}"/>
              </a:ext>
            </a:extLst>
          </p:cNvPr>
          <p:cNvSpPr txBox="1"/>
          <p:nvPr/>
        </p:nvSpPr>
        <p:spPr>
          <a:xfrm>
            <a:off x="819043" y="764259"/>
            <a:ext cx="367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Forward Secrecy</a:t>
            </a:r>
          </a:p>
        </p:txBody>
      </p:sp>
      <p:sp>
        <p:nvSpPr>
          <p:cNvPr id="18" name="Scroll: Vertical 6">
            <a:extLst>
              <a:ext uri="{FF2B5EF4-FFF2-40B4-BE49-F238E27FC236}">
                <a16:creationId xmlns:a16="http://schemas.microsoft.com/office/drawing/2014/main" id="{AB4982D7-E2B7-42F9-813E-D6BC804BD7F2}"/>
              </a:ext>
            </a:extLst>
          </p:cNvPr>
          <p:cNvSpPr/>
          <p:nvPr/>
        </p:nvSpPr>
        <p:spPr>
          <a:xfrm>
            <a:off x="9030712" y="3634614"/>
            <a:ext cx="2953593" cy="2696841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Hi, Bob! Here is a super secret QR code. For your eyes only!!!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05814A-87B2-417A-8930-B454753684F9}"/>
              </a:ext>
            </a:extLst>
          </p:cNvPr>
          <p:cNvCxnSpPr>
            <a:cxnSpLocks/>
          </p:cNvCxnSpPr>
          <p:nvPr/>
        </p:nvCxnSpPr>
        <p:spPr>
          <a:xfrm>
            <a:off x="7961601" y="4459215"/>
            <a:ext cx="656619" cy="7604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29BC38-F5CD-4E39-9B31-F2B237561348}"/>
              </a:ext>
            </a:extLst>
          </p:cNvPr>
          <p:cNvCxnSpPr>
            <a:cxnSpLocks/>
          </p:cNvCxnSpPr>
          <p:nvPr/>
        </p:nvCxnSpPr>
        <p:spPr>
          <a:xfrm>
            <a:off x="8618220" y="5219700"/>
            <a:ext cx="6308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1FC4CD8-DD13-4EB9-9835-7640F9BBBF1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1849" y="4926025"/>
            <a:ext cx="1264640" cy="1264640"/>
          </a:xfrm>
          <a:prstGeom prst="rect">
            <a:avLst/>
          </a:prstGeom>
        </p:spPr>
      </p:pic>
      <p:pic>
        <p:nvPicPr>
          <p:cNvPr id="12" name="Graphic 11" descr="Clock with solid fill">
            <a:extLst>
              <a:ext uri="{FF2B5EF4-FFF2-40B4-BE49-F238E27FC236}">
                <a16:creationId xmlns:a16="http://schemas.microsoft.com/office/drawing/2014/main" id="{04EB7766-8437-4F86-BC83-FBC1F2C896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57672" y="3304053"/>
            <a:ext cx="781994" cy="781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6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" grpId="0" uiExpand="1" build="p" animBg="1"/>
      <p:bldP spid="15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0288C-7CA2-4A69-90CF-223796FB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This Work: Incompressible Cryptography</a:t>
            </a:r>
            <a:endParaRPr lang="en-US" sz="4400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79F12EB-511C-47F2-AB98-2A6FC50EECC2}"/>
              </a:ext>
            </a:extLst>
          </p:cNvPr>
          <p:cNvSpPr/>
          <p:nvPr/>
        </p:nvSpPr>
        <p:spPr>
          <a:xfrm>
            <a:off x="8770144" y="2496764"/>
            <a:ext cx="1712976" cy="898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Incompressible Signatures (rate 1)</a:t>
            </a:r>
            <a:endParaRPr 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CD21EC7-EDAA-4F0D-B43D-786388B2AF50}"/>
              </a:ext>
            </a:extLst>
          </p:cNvPr>
          <p:cNvSpPr/>
          <p:nvPr/>
        </p:nvSpPr>
        <p:spPr>
          <a:xfrm>
            <a:off x="1721644" y="2496764"/>
            <a:ext cx="1712976" cy="898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Incompressible PKE (low rate)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FD56908-4846-4236-849E-5675E383AC54}"/>
              </a:ext>
            </a:extLst>
          </p:cNvPr>
          <p:cNvSpPr/>
          <p:nvPr/>
        </p:nvSpPr>
        <p:spPr>
          <a:xfrm>
            <a:off x="4071144" y="2496764"/>
            <a:ext cx="1712976" cy="898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Incompressible PKE (rate 1)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1941B53-94A6-4759-88FF-F0AEB42ADD11}"/>
              </a:ext>
            </a:extLst>
          </p:cNvPr>
          <p:cNvSpPr/>
          <p:nvPr/>
        </p:nvSpPr>
        <p:spPr>
          <a:xfrm>
            <a:off x="6420644" y="2496764"/>
            <a:ext cx="1712976" cy="898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Incompressible Signatures (low rate)</a:t>
            </a:r>
          </a:p>
        </p:txBody>
      </p:sp>
      <p:sp>
        <p:nvSpPr>
          <p:cNvPr id="17" name="矩形: 圆角 5">
            <a:extLst>
              <a:ext uri="{FF2B5EF4-FFF2-40B4-BE49-F238E27FC236}">
                <a16:creationId xmlns:a16="http://schemas.microsoft.com/office/drawing/2014/main" id="{72A9FF9F-13AB-4065-A761-6B79D35E1972}"/>
              </a:ext>
            </a:extLst>
          </p:cNvPr>
          <p:cNvSpPr/>
          <p:nvPr/>
        </p:nvSpPr>
        <p:spPr>
          <a:xfrm>
            <a:off x="1721644" y="4410526"/>
            <a:ext cx="1712976" cy="898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Standard Model PKE</a:t>
            </a:r>
          </a:p>
        </p:txBody>
      </p:sp>
      <p:sp>
        <p:nvSpPr>
          <p:cNvPr id="19" name="矩形: 圆角 5">
            <a:extLst>
              <a:ext uri="{FF2B5EF4-FFF2-40B4-BE49-F238E27FC236}">
                <a16:creationId xmlns:a16="http://schemas.microsoft.com/office/drawing/2014/main" id="{23FEDBD0-FA7A-44B1-B43C-C0ABD09F561A}"/>
              </a:ext>
            </a:extLst>
          </p:cNvPr>
          <p:cNvSpPr/>
          <p:nvPr/>
        </p:nvSpPr>
        <p:spPr>
          <a:xfrm>
            <a:off x="4071144" y="4410526"/>
            <a:ext cx="1712976" cy="898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Indistinguishability Obfuscation (</a:t>
            </a:r>
            <a:r>
              <a:rPr lang="en-US" sz="1400" dirty="0" err="1"/>
              <a:t>iO</a:t>
            </a:r>
            <a:r>
              <a:rPr lang="en-US" sz="1400" dirty="0"/>
              <a:t>)</a:t>
            </a:r>
          </a:p>
        </p:txBody>
      </p:sp>
      <p:sp>
        <p:nvSpPr>
          <p:cNvPr id="21" name="矩形: 圆角 5">
            <a:extLst>
              <a:ext uri="{FF2B5EF4-FFF2-40B4-BE49-F238E27FC236}">
                <a16:creationId xmlns:a16="http://schemas.microsoft.com/office/drawing/2014/main" id="{C17278D1-520C-49AD-A712-AC6786AA8339}"/>
              </a:ext>
            </a:extLst>
          </p:cNvPr>
          <p:cNvSpPr/>
          <p:nvPr/>
        </p:nvSpPr>
        <p:spPr>
          <a:xfrm>
            <a:off x="6420644" y="4410526"/>
            <a:ext cx="1712976" cy="898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One Way Functions</a:t>
            </a:r>
          </a:p>
        </p:txBody>
      </p:sp>
      <p:sp>
        <p:nvSpPr>
          <p:cNvPr id="22" name="矩形: 圆角 5">
            <a:extLst>
              <a:ext uri="{FF2B5EF4-FFF2-40B4-BE49-F238E27FC236}">
                <a16:creationId xmlns:a16="http://schemas.microsoft.com/office/drawing/2014/main" id="{78C95B5D-469F-4B4E-8F27-01D6F7244562}"/>
              </a:ext>
            </a:extLst>
          </p:cNvPr>
          <p:cNvSpPr/>
          <p:nvPr/>
        </p:nvSpPr>
        <p:spPr>
          <a:xfrm>
            <a:off x="8770144" y="4410526"/>
            <a:ext cx="1712976" cy="898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Incompressible Encodings [MW20]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3539DD-64C7-4879-A7FC-E1D5B1412AF8}"/>
              </a:ext>
            </a:extLst>
          </p:cNvPr>
          <p:cNvCxnSpPr>
            <a:cxnSpLocks/>
            <a:stCxn id="17" idx="0"/>
            <a:endCxn id="6" idx="2"/>
          </p:cNvCxnSpPr>
          <p:nvPr/>
        </p:nvCxnSpPr>
        <p:spPr>
          <a:xfrm flipV="1">
            <a:off x="2578132" y="3395638"/>
            <a:ext cx="0" cy="10148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60A19B-5147-47B7-A50C-101948D98892}"/>
              </a:ext>
            </a:extLst>
          </p:cNvPr>
          <p:cNvCxnSpPr>
            <a:cxnSpLocks/>
            <a:stCxn id="19" idx="0"/>
            <a:endCxn id="7" idx="2"/>
          </p:cNvCxnSpPr>
          <p:nvPr/>
        </p:nvCxnSpPr>
        <p:spPr>
          <a:xfrm flipV="1">
            <a:off x="4927632" y="3395638"/>
            <a:ext cx="0" cy="10148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E1CB76D-7318-45F1-8868-63A60AA3CB50}"/>
              </a:ext>
            </a:extLst>
          </p:cNvPr>
          <p:cNvCxnSpPr>
            <a:cxnSpLocks/>
            <a:stCxn id="21" idx="0"/>
            <a:endCxn id="8" idx="2"/>
          </p:cNvCxnSpPr>
          <p:nvPr/>
        </p:nvCxnSpPr>
        <p:spPr>
          <a:xfrm flipV="1">
            <a:off x="7277132" y="3395638"/>
            <a:ext cx="0" cy="10148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8D0D6F-5EA6-4200-A640-DBCFF3DB5D4A}"/>
              </a:ext>
            </a:extLst>
          </p:cNvPr>
          <p:cNvCxnSpPr>
            <a:cxnSpLocks/>
            <a:stCxn id="22" idx="0"/>
            <a:endCxn id="4" idx="2"/>
          </p:cNvCxnSpPr>
          <p:nvPr/>
        </p:nvCxnSpPr>
        <p:spPr>
          <a:xfrm flipV="1">
            <a:off x="9626632" y="3395638"/>
            <a:ext cx="0" cy="101488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4A55DC8-7337-4070-9928-B155D8983590}"/>
              </a:ext>
            </a:extLst>
          </p:cNvPr>
          <p:cNvSpPr txBox="1"/>
          <p:nvPr/>
        </p:nvSpPr>
        <p:spPr>
          <a:xfrm>
            <a:off x="3118920" y="31250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&gt;&gt;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D33315-5C4B-4B1F-82B2-3B1BF9A7F91E}"/>
              </a:ext>
            </a:extLst>
          </p:cNvPr>
          <p:cNvSpPr txBox="1"/>
          <p:nvPr/>
        </p:nvSpPr>
        <p:spPr>
          <a:xfrm>
            <a:off x="7849457" y="312500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&gt;&gt;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7" grpId="0" animBg="1"/>
      <p:bldP spid="19" grpId="0" animBg="1"/>
      <p:bldP spid="21" grpId="0" animBg="1"/>
      <p:bldP spid="22" grpId="0" animBg="1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8DD99C-F759-48AE-AEC6-621CB390A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BEE4CAA-F642-4499-AB48-09E84517F1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cap="none" dirty="0"/>
              <a:t>eprint.iacr.org/2021/1679</a:t>
            </a:r>
          </a:p>
          <a:p>
            <a:r>
              <a:rPr lang="en-US" cap="none" dirty="0"/>
              <a:t>jiaxin@guan.io</a:t>
            </a:r>
          </a:p>
        </p:txBody>
      </p:sp>
    </p:spTree>
    <p:extLst>
      <p:ext uri="{BB962C8B-B14F-4D97-AF65-F5344CB8AC3E}">
        <p14:creationId xmlns:p14="http://schemas.microsoft.com/office/powerpoint/2010/main" val="3586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14B44744-71DA-41AE-B452-BA5C653F1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04" y="2227856"/>
            <a:ext cx="1450757" cy="1450757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9A3F0CC1-A7E8-4159-ADAA-7A7615EB4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714" y="2399282"/>
            <a:ext cx="1093135" cy="1107907"/>
          </a:xfrm>
          <a:prstGeom prst="rect">
            <a:avLst/>
          </a:prstGeom>
        </p:spPr>
      </p:pic>
      <p:sp>
        <p:nvSpPr>
          <p:cNvPr id="6" name="Scroll: Vertical 6">
            <a:extLst>
              <a:ext uri="{FF2B5EF4-FFF2-40B4-BE49-F238E27FC236}">
                <a16:creationId xmlns:a16="http://schemas.microsoft.com/office/drawing/2014/main" id="{C181849E-B2C1-4944-8713-7890908753AA}"/>
              </a:ext>
            </a:extLst>
          </p:cNvPr>
          <p:cNvSpPr/>
          <p:nvPr/>
        </p:nvSpPr>
        <p:spPr>
          <a:xfrm>
            <a:off x="5585849" y="2062948"/>
            <a:ext cx="847164" cy="80680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8" descr="Lock">
            <a:extLst>
              <a:ext uri="{FF2B5EF4-FFF2-40B4-BE49-F238E27FC236}">
                <a16:creationId xmlns:a16="http://schemas.microsoft.com/office/drawing/2014/main" id="{18FF2BE6-4436-4A1F-BAE0-602A4335B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1160" y="2355440"/>
            <a:ext cx="664866" cy="664866"/>
          </a:xfrm>
          <a:prstGeom prst="rect">
            <a:avLst/>
          </a:prstGeom>
          <a:effectLst>
            <a:glow rad="76200">
              <a:srgbClr val="D6A300">
                <a:alpha val="40000"/>
              </a:srgbClr>
            </a:glow>
          </a:effectLst>
        </p:spPr>
      </p:pic>
      <p:cxnSp>
        <p:nvCxnSpPr>
          <p:cNvPr id="8" name="直接箭头连接符 12">
            <a:extLst>
              <a:ext uri="{FF2B5EF4-FFF2-40B4-BE49-F238E27FC236}">
                <a16:creationId xmlns:a16="http://schemas.microsoft.com/office/drawing/2014/main" id="{01C8E6DD-C7A9-4E4B-858B-1A181F6ECF86}"/>
              </a:ext>
            </a:extLst>
          </p:cNvPr>
          <p:cNvCxnSpPr>
            <a:cxnSpLocks/>
          </p:cNvCxnSpPr>
          <p:nvPr/>
        </p:nvCxnSpPr>
        <p:spPr>
          <a:xfrm>
            <a:off x="3647552" y="3051144"/>
            <a:ext cx="474282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F4015D98-7086-44E9-B92E-33D73FE597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87" t="13860" r="7209" b="27483"/>
          <a:stretch/>
        </p:blipFill>
        <p:spPr>
          <a:xfrm>
            <a:off x="5221682" y="3806856"/>
            <a:ext cx="1438956" cy="1319959"/>
          </a:xfrm>
          <a:prstGeom prst="rect">
            <a:avLst/>
          </a:prstGeom>
        </p:spPr>
      </p:pic>
      <p:sp>
        <p:nvSpPr>
          <p:cNvPr id="10" name="Scroll: Vertical 6">
            <a:extLst>
              <a:ext uri="{FF2B5EF4-FFF2-40B4-BE49-F238E27FC236}">
                <a16:creationId xmlns:a16="http://schemas.microsoft.com/office/drawing/2014/main" id="{10974BB0-F84C-4C2A-A47C-0962F7487F8D}"/>
              </a:ext>
            </a:extLst>
          </p:cNvPr>
          <p:cNvSpPr/>
          <p:nvPr/>
        </p:nvSpPr>
        <p:spPr>
          <a:xfrm>
            <a:off x="7017624" y="4048073"/>
            <a:ext cx="847164" cy="80680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8" descr="Lock">
            <a:extLst>
              <a:ext uri="{FF2B5EF4-FFF2-40B4-BE49-F238E27FC236}">
                <a16:creationId xmlns:a16="http://schemas.microsoft.com/office/drawing/2014/main" id="{DFD1DEED-A58B-46F2-A249-C58A51FC4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2935" y="4340565"/>
            <a:ext cx="664866" cy="664866"/>
          </a:xfrm>
          <a:prstGeom prst="rect">
            <a:avLst/>
          </a:prstGeom>
          <a:effectLst>
            <a:glow rad="76200">
              <a:srgbClr val="D6A300">
                <a:alpha val="40000"/>
              </a:srgbClr>
            </a:glow>
          </a:effectLst>
        </p:spPr>
      </p:pic>
      <p:pic>
        <p:nvPicPr>
          <p:cNvPr id="16" name="图形 27" descr="钥匙">
            <a:extLst>
              <a:ext uri="{FF2B5EF4-FFF2-40B4-BE49-F238E27FC236}">
                <a16:creationId xmlns:a16="http://schemas.microsoft.com/office/drawing/2014/main" id="{0E966A83-8F27-490F-9851-B9B5194214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09431" y="3429000"/>
            <a:ext cx="718492" cy="718492"/>
          </a:xfrm>
          <a:prstGeom prst="rect">
            <a:avLst/>
          </a:prstGeom>
          <a:effectLst>
            <a:glow rad="63500">
              <a:srgbClr val="C00000">
                <a:alpha val="60000"/>
              </a:srgbClr>
            </a:glow>
          </a:effectLst>
        </p:spPr>
      </p:pic>
      <p:pic>
        <p:nvPicPr>
          <p:cNvPr id="17" name="Graphic 8" descr="解除锁定 纯色填充">
            <a:extLst>
              <a:ext uri="{FF2B5EF4-FFF2-40B4-BE49-F238E27FC236}">
                <a16:creationId xmlns:a16="http://schemas.microsoft.com/office/drawing/2014/main" id="{B10E5692-8729-41FB-A4B7-709214C82A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372935" y="4340565"/>
            <a:ext cx="664866" cy="664866"/>
          </a:xfrm>
          <a:prstGeom prst="rect">
            <a:avLst/>
          </a:prstGeom>
          <a:effectLst>
            <a:glow rad="76200">
              <a:srgbClr val="D6A300">
                <a:alpha val="40000"/>
              </a:srgbClr>
            </a:glow>
          </a:effectLst>
        </p:spPr>
      </p:pic>
      <p:sp>
        <p:nvSpPr>
          <p:cNvPr id="15" name="Scroll: Vertical 6">
            <a:extLst>
              <a:ext uri="{FF2B5EF4-FFF2-40B4-BE49-F238E27FC236}">
                <a16:creationId xmlns:a16="http://schemas.microsoft.com/office/drawing/2014/main" id="{647CEA04-C8D1-4F4B-927C-B3908FB50D22}"/>
              </a:ext>
            </a:extLst>
          </p:cNvPr>
          <p:cNvSpPr/>
          <p:nvPr/>
        </p:nvSpPr>
        <p:spPr>
          <a:xfrm>
            <a:off x="9030712" y="3634614"/>
            <a:ext cx="2953593" cy="2696841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AAC040-D65B-46E8-8E63-2DC9AD54001F}"/>
              </a:ext>
            </a:extLst>
          </p:cNvPr>
          <p:cNvCxnSpPr>
            <a:cxnSpLocks/>
          </p:cNvCxnSpPr>
          <p:nvPr/>
        </p:nvCxnSpPr>
        <p:spPr>
          <a:xfrm>
            <a:off x="7961601" y="4459215"/>
            <a:ext cx="656619" cy="7604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43DDEA-9CE2-4896-8CD9-6BAF5B349685}"/>
              </a:ext>
            </a:extLst>
          </p:cNvPr>
          <p:cNvCxnSpPr>
            <a:cxnSpLocks/>
          </p:cNvCxnSpPr>
          <p:nvPr/>
        </p:nvCxnSpPr>
        <p:spPr>
          <a:xfrm>
            <a:off x="8618220" y="5219700"/>
            <a:ext cx="6308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3">
            <a:extLst>
              <a:ext uri="{FF2B5EF4-FFF2-40B4-BE49-F238E27FC236}">
                <a16:creationId xmlns:a16="http://schemas.microsoft.com/office/drawing/2014/main" id="{2BA78297-C06E-4857-A6E8-03FF2C9FC72C}"/>
              </a:ext>
            </a:extLst>
          </p:cNvPr>
          <p:cNvSpPr txBox="1"/>
          <p:nvPr/>
        </p:nvSpPr>
        <p:spPr>
          <a:xfrm>
            <a:off x="819043" y="764259"/>
            <a:ext cx="9506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Receiver-Deniable Encryption [CDNO97]</a:t>
            </a:r>
          </a:p>
        </p:txBody>
      </p:sp>
      <p:pic>
        <p:nvPicPr>
          <p:cNvPr id="18" name="Picture 2" descr="“funny cat image”的图片搜索结果">
            <a:hlinkClick r:id="rId12"/>
            <a:extLst>
              <a:ext uri="{FF2B5EF4-FFF2-40B4-BE49-F238E27FC236}">
                <a16:creationId xmlns:a16="http://schemas.microsoft.com/office/drawing/2014/main" id="{BB8815C1-ACF4-4FBE-B75E-DBC856F0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265" y="4325089"/>
            <a:ext cx="2134486" cy="16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BE807E1-404C-420E-A507-62251CB4F372}"/>
              </a:ext>
            </a:extLst>
          </p:cNvPr>
          <p:cNvSpPr/>
          <p:nvPr/>
        </p:nvSpPr>
        <p:spPr>
          <a:xfrm>
            <a:off x="490944" y="4066405"/>
            <a:ext cx="4242917" cy="1319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Impossible in the standard model! [BNNO11]</a:t>
            </a:r>
          </a:p>
        </p:txBody>
      </p:sp>
      <p:pic>
        <p:nvPicPr>
          <p:cNvPr id="20" name="Graphic 19" descr="Clock with solid fill">
            <a:extLst>
              <a:ext uri="{FF2B5EF4-FFF2-40B4-BE49-F238E27FC236}">
                <a16:creationId xmlns:a16="http://schemas.microsoft.com/office/drawing/2014/main" id="{4D0351D3-A3C9-4908-9995-71CCCA2286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7672" y="3304053"/>
            <a:ext cx="781994" cy="781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7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  <p:bldP spid="26" grpId="0"/>
      <p:bldP spid="19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14B44744-71DA-41AE-B452-BA5C653F1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004" y="2227856"/>
            <a:ext cx="1450757" cy="1450757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9A3F0CC1-A7E8-4159-ADAA-7A7615EB4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714" y="2399282"/>
            <a:ext cx="1093135" cy="1107907"/>
          </a:xfrm>
          <a:prstGeom prst="rect">
            <a:avLst/>
          </a:prstGeom>
        </p:spPr>
      </p:pic>
      <p:sp>
        <p:nvSpPr>
          <p:cNvPr id="6" name="Scroll: Vertical 6">
            <a:extLst>
              <a:ext uri="{FF2B5EF4-FFF2-40B4-BE49-F238E27FC236}">
                <a16:creationId xmlns:a16="http://schemas.microsoft.com/office/drawing/2014/main" id="{C181849E-B2C1-4944-8713-7890908753AA}"/>
              </a:ext>
            </a:extLst>
          </p:cNvPr>
          <p:cNvSpPr/>
          <p:nvPr/>
        </p:nvSpPr>
        <p:spPr>
          <a:xfrm>
            <a:off x="5390552" y="2071821"/>
            <a:ext cx="847164" cy="80680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“</a:t>
            </a:r>
            <a:r>
              <a:rPr lang="en-US" altLang="zh-CN" sz="1100" dirty="0">
                <a:solidFill>
                  <a:schemeClr val="tx1"/>
                </a:solidFill>
              </a:rPr>
              <a:t>Party Tonight</a:t>
            </a:r>
            <a:r>
              <a:rPr lang="zh-CN" altLang="en-US" sz="1100" dirty="0">
                <a:solidFill>
                  <a:schemeClr val="tx1"/>
                </a:solidFill>
              </a:rPr>
              <a:t>”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8" name="直接箭头连接符 12">
            <a:extLst>
              <a:ext uri="{FF2B5EF4-FFF2-40B4-BE49-F238E27FC236}">
                <a16:creationId xmlns:a16="http://schemas.microsoft.com/office/drawing/2014/main" id="{01C8E6DD-C7A9-4E4B-858B-1A181F6ECF86}"/>
              </a:ext>
            </a:extLst>
          </p:cNvPr>
          <p:cNvCxnSpPr>
            <a:cxnSpLocks/>
          </p:cNvCxnSpPr>
          <p:nvPr/>
        </p:nvCxnSpPr>
        <p:spPr>
          <a:xfrm>
            <a:off x="3647552" y="3051144"/>
            <a:ext cx="474282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F4015D98-7086-44E9-B92E-33D73FE597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87" t="13860" r="7209" b="27483"/>
          <a:stretch/>
        </p:blipFill>
        <p:spPr>
          <a:xfrm>
            <a:off x="5221682" y="3806856"/>
            <a:ext cx="1438956" cy="1319959"/>
          </a:xfrm>
          <a:prstGeom prst="rect">
            <a:avLst/>
          </a:prstGeom>
        </p:spPr>
      </p:pic>
      <p:pic>
        <p:nvPicPr>
          <p:cNvPr id="3" name="图形 2" descr="签名 纯色填充">
            <a:extLst>
              <a:ext uri="{FF2B5EF4-FFF2-40B4-BE49-F238E27FC236}">
                <a16:creationId xmlns:a16="http://schemas.microsoft.com/office/drawing/2014/main" id="{E3CA4E16-B3C7-4BF1-9D76-14EC3B28E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0759" y="2570293"/>
            <a:ext cx="394594" cy="394594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  <p:sp>
        <p:nvSpPr>
          <p:cNvPr id="18" name="Scroll: Vertical 6">
            <a:extLst>
              <a:ext uri="{FF2B5EF4-FFF2-40B4-BE49-F238E27FC236}">
                <a16:creationId xmlns:a16="http://schemas.microsoft.com/office/drawing/2014/main" id="{5A24794E-9B6D-4FBC-8456-AE18031CCE31}"/>
              </a:ext>
            </a:extLst>
          </p:cNvPr>
          <p:cNvSpPr/>
          <p:nvPr/>
        </p:nvSpPr>
        <p:spPr>
          <a:xfrm>
            <a:off x="7002635" y="4113766"/>
            <a:ext cx="847164" cy="80680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“</a:t>
            </a:r>
            <a:r>
              <a:rPr lang="en-US" altLang="zh-CN" sz="1100" dirty="0">
                <a:solidFill>
                  <a:schemeClr val="tx1"/>
                </a:solidFill>
              </a:rPr>
              <a:t>Party Tonight</a:t>
            </a:r>
            <a:r>
              <a:rPr lang="zh-CN" altLang="en-US" sz="1100" dirty="0">
                <a:solidFill>
                  <a:schemeClr val="tx1"/>
                </a:solidFill>
              </a:rPr>
              <a:t>”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1" name="图形 20" descr="签名 纯色填充">
            <a:extLst>
              <a:ext uri="{FF2B5EF4-FFF2-40B4-BE49-F238E27FC236}">
                <a16:creationId xmlns:a16="http://schemas.microsoft.com/office/drawing/2014/main" id="{1D824C4C-BC89-4931-B94A-B404B45D1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2842" y="4612238"/>
            <a:ext cx="394594" cy="394594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  <p:cxnSp>
        <p:nvCxnSpPr>
          <p:cNvPr id="22" name="直接箭头连接符 12">
            <a:extLst>
              <a:ext uri="{FF2B5EF4-FFF2-40B4-BE49-F238E27FC236}">
                <a16:creationId xmlns:a16="http://schemas.microsoft.com/office/drawing/2014/main" id="{142C0FC4-AA20-410E-BFED-DB84BE6C5F2C}"/>
              </a:ext>
            </a:extLst>
          </p:cNvPr>
          <p:cNvCxnSpPr>
            <a:cxnSpLocks/>
          </p:cNvCxnSpPr>
          <p:nvPr/>
        </p:nvCxnSpPr>
        <p:spPr>
          <a:xfrm flipV="1">
            <a:off x="6720074" y="3487474"/>
            <a:ext cx="1737145" cy="63876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BAC893-F98B-47C9-878F-599B0E811C31}"/>
              </a:ext>
            </a:extLst>
          </p:cNvPr>
          <p:cNvSpPr/>
          <p:nvPr/>
        </p:nvSpPr>
        <p:spPr>
          <a:xfrm>
            <a:off x="819043" y="3764870"/>
            <a:ext cx="3870960" cy="23744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Multi-Round Protocols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Synchronized Clocks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Stateful Verifier</a:t>
            </a:r>
          </a:p>
        </p:txBody>
      </p:sp>
      <p:sp>
        <p:nvSpPr>
          <p:cNvPr id="16" name="文本框 3">
            <a:extLst>
              <a:ext uri="{FF2B5EF4-FFF2-40B4-BE49-F238E27FC236}">
                <a16:creationId xmlns:a16="http://schemas.microsoft.com/office/drawing/2014/main" id="{599C9100-2B31-452C-AD6A-27AD7C2B3B3D}"/>
              </a:ext>
            </a:extLst>
          </p:cNvPr>
          <p:cNvSpPr txBox="1"/>
          <p:nvPr/>
        </p:nvSpPr>
        <p:spPr>
          <a:xfrm>
            <a:off x="819043" y="764259"/>
            <a:ext cx="367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Replay Attack</a:t>
            </a:r>
          </a:p>
        </p:txBody>
      </p:sp>
      <p:pic>
        <p:nvPicPr>
          <p:cNvPr id="17" name="Graphic 16" descr="Clock with solid fill">
            <a:extLst>
              <a:ext uri="{FF2B5EF4-FFF2-40B4-BE49-F238E27FC236}">
                <a16:creationId xmlns:a16="http://schemas.microsoft.com/office/drawing/2014/main" id="{384D6679-40D3-4C7F-AE76-2CEDA9D0F0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57672" y="3304053"/>
            <a:ext cx="781994" cy="781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75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1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699DC5-601C-4766-8FE3-18B1EECE2005}"/>
              </a:ext>
            </a:extLst>
          </p:cNvPr>
          <p:cNvSpPr txBox="1"/>
          <p:nvPr/>
        </p:nvSpPr>
        <p:spPr>
          <a:xfrm>
            <a:off x="918210" y="2392680"/>
            <a:ext cx="10355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What if the adversary cannot store the ciphertext / signature?</a:t>
            </a:r>
          </a:p>
        </p:txBody>
      </p:sp>
    </p:spTree>
    <p:extLst>
      <p:ext uri="{BB962C8B-B14F-4D97-AF65-F5344CB8AC3E}">
        <p14:creationId xmlns:p14="http://schemas.microsoft.com/office/powerpoint/2010/main" val="372007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CA64F74C-FF1F-4FD2-9937-F8B7515AA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864" y="2227856"/>
            <a:ext cx="1450757" cy="1450757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BF782758-4070-40EE-8FAC-B108180DF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574" y="2399282"/>
            <a:ext cx="1093135" cy="1107907"/>
          </a:xfrm>
          <a:prstGeom prst="rect">
            <a:avLst/>
          </a:prstGeom>
        </p:spPr>
      </p:pic>
      <p:sp>
        <p:nvSpPr>
          <p:cNvPr id="6" name="Scroll: Vertical 6">
            <a:extLst>
              <a:ext uri="{FF2B5EF4-FFF2-40B4-BE49-F238E27FC236}">
                <a16:creationId xmlns:a16="http://schemas.microsoft.com/office/drawing/2014/main" id="{6416B91F-2611-41DB-8287-A9CD682C04E7}"/>
              </a:ext>
            </a:extLst>
          </p:cNvPr>
          <p:cNvSpPr/>
          <p:nvPr/>
        </p:nvSpPr>
        <p:spPr>
          <a:xfrm>
            <a:off x="5608709" y="2062948"/>
            <a:ext cx="847164" cy="80680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8" descr="Lock">
            <a:extLst>
              <a:ext uri="{FF2B5EF4-FFF2-40B4-BE49-F238E27FC236}">
                <a16:creationId xmlns:a16="http://schemas.microsoft.com/office/drawing/2014/main" id="{426ECF58-7662-4738-AF05-8AC1C96E0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64020" y="2355440"/>
            <a:ext cx="664866" cy="664866"/>
          </a:xfrm>
          <a:prstGeom prst="rect">
            <a:avLst/>
          </a:prstGeom>
          <a:effectLst>
            <a:glow rad="76200">
              <a:srgbClr val="D6A300">
                <a:alpha val="40000"/>
              </a:srgbClr>
            </a:glow>
          </a:effectLst>
        </p:spPr>
      </p:pic>
      <p:cxnSp>
        <p:nvCxnSpPr>
          <p:cNvPr id="8" name="直接箭头连接符 12">
            <a:extLst>
              <a:ext uri="{FF2B5EF4-FFF2-40B4-BE49-F238E27FC236}">
                <a16:creationId xmlns:a16="http://schemas.microsoft.com/office/drawing/2014/main" id="{63DBE48B-E572-416A-B5A9-0112E85553DD}"/>
              </a:ext>
            </a:extLst>
          </p:cNvPr>
          <p:cNvCxnSpPr>
            <a:cxnSpLocks/>
          </p:cNvCxnSpPr>
          <p:nvPr/>
        </p:nvCxnSpPr>
        <p:spPr>
          <a:xfrm>
            <a:off x="3670412" y="3051144"/>
            <a:ext cx="474282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2B109C6A-9203-493C-B381-6A24088FF8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87" t="13860" r="7209" b="27483"/>
          <a:stretch/>
        </p:blipFill>
        <p:spPr>
          <a:xfrm>
            <a:off x="5244542" y="3806856"/>
            <a:ext cx="1438956" cy="1319959"/>
          </a:xfrm>
          <a:prstGeom prst="rect">
            <a:avLst/>
          </a:prstGeom>
        </p:spPr>
      </p:pic>
      <p:sp>
        <p:nvSpPr>
          <p:cNvPr id="10" name="Scroll: Vertical 6">
            <a:extLst>
              <a:ext uri="{FF2B5EF4-FFF2-40B4-BE49-F238E27FC236}">
                <a16:creationId xmlns:a16="http://schemas.microsoft.com/office/drawing/2014/main" id="{E837A5C5-AFDC-48D2-B705-3793D4C5981C}"/>
              </a:ext>
            </a:extLst>
          </p:cNvPr>
          <p:cNvSpPr/>
          <p:nvPr/>
        </p:nvSpPr>
        <p:spPr>
          <a:xfrm>
            <a:off x="7040484" y="4048073"/>
            <a:ext cx="847164" cy="80680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8" descr="Lock">
            <a:extLst>
              <a:ext uri="{FF2B5EF4-FFF2-40B4-BE49-F238E27FC236}">
                <a16:creationId xmlns:a16="http://schemas.microsoft.com/office/drawing/2014/main" id="{A59F352F-3717-48AF-97AE-CC8A2FB01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5795" y="4340565"/>
            <a:ext cx="664866" cy="664866"/>
          </a:xfrm>
          <a:prstGeom prst="rect">
            <a:avLst/>
          </a:prstGeom>
          <a:effectLst>
            <a:glow rad="76200">
              <a:srgbClr val="D6A300">
                <a:alpha val="40000"/>
              </a:srgbClr>
            </a:glow>
          </a:effec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A4912F54-3722-43B9-8480-CEDAB43E14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087" t="13860" r="7209" b="27483"/>
          <a:stretch/>
        </p:blipFill>
        <p:spPr>
          <a:xfrm>
            <a:off x="5244542" y="3806856"/>
            <a:ext cx="1438956" cy="1319959"/>
          </a:xfrm>
          <a:prstGeom prst="rect">
            <a:avLst/>
          </a:prstGeom>
        </p:spPr>
      </p:pic>
      <p:pic>
        <p:nvPicPr>
          <p:cNvPr id="13" name="图形 27" descr="钥匙">
            <a:extLst>
              <a:ext uri="{FF2B5EF4-FFF2-40B4-BE49-F238E27FC236}">
                <a16:creationId xmlns:a16="http://schemas.microsoft.com/office/drawing/2014/main" id="{F8274FB9-3A90-427D-BD53-8E511E22D5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2291" y="3429000"/>
            <a:ext cx="718492" cy="718492"/>
          </a:xfrm>
          <a:prstGeom prst="rect">
            <a:avLst/>
          </a:prstGeom>
        </p:spPr>
      </p:pic>
      <p:pic>
        <p:nvPicPr>
          <p:cNvPr id="14" name="Graphic 13" descr="Clock with solid fill">
            <a:extLst>
              <a:ext uri="{FF2B5EF4-FFF2-40B4-BE49-F238E27FC236}">
                <a16:creationId xmlns:a16="http://schemas.microsoft.com/office/drawing/2014/main" id="{2588B34E-9A68-444A-BE84-B18C86C051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14450" y="3389464"/>
            <a:ext cx="781994" cy="781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29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>
            <a:extLst>
              <a:ext uri="{FF2B5EF4-FFF2-40B4-BE49-F238E27FC236}">
                <a16:creationId xmlns:a16="http://schemas.microsoft.com/office/drawing/2014/main" id="{857BF00D-AB08-476D-9B95-1F477C38F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04" y="2090696"/>
            <a:ext cx="1450757" cy="1450757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A393B038-E472-490F-8094-DCC8D45D7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914" y="2262122"/>
            <a:ext cx="1093135" cy="1107907"/>
          </a:xfrm>
          <a:prstGeom prst="rect">
            <a:avLst/>
          </a:prstGeom>
        </p:spPr>
      </p:pic>
      <p:sp>
        <p:nvSpPr>
          <p:cNvPr id="16" name="Scroll: Vertical 6">
            <a:extLst>
              <a:ext uri="{FF2B5EF4-FFF2-40B4-BE49-F238E27FC236}">
                <a16:creationId xmlns:a16="http://schemas.microsoft.com/office/drawing/2014/main" id="{73ED665A-324F-46DB-BE4E-ACA946418694}"/>
              </a:ext>
            </a:extLst>
          </p:cNvPr>
          <p:cNvSpPr/>
          <p:nvPr/>
        </p:nvSpPr>
        <p:spPr>
          <a:xfrm>
            <a:off x="5466752" y="1934661"/>
            <a:ext cx="847164" cy="80680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“</a:t>
            </a:r>
            <a:r>
              <a:rPr lang="en-US" altLang="zh-CN" sz="1100" dirty="0">
                <a:solidFill>
                  <a:schemeClr val="tx1"/>
                </a:solidFill>
              </a:rPr>
              <a:t>Party Tonight</a:t>
            </a:r>
            <a:r>
              <a:rPr lang="zh-CN" altLang="en-US" sz="1100" dirty="0">
                <a:solidFill>
                  <a:schemeClr val="tx1"/>
                </a:solidFill>
              </a:rPr>
              <a:t>”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7" name="直接箭头连接符 12">
            <a:extLst>
              <a:ext uri="{FF2B5EF4-FFF2-40B4-BE49-F238E27FC236}">
                <a16:creationId xmlns:a16="http://schemas.microsoft.com/office/drawing/2014/main" id="{8365B4B4-C921-4D86-8FB8-753644A24D8B}"/>
              </a:ext>
            </a:extLst>
          </p:cNvPr>
          <p:cNvCxnSpPr>
            <a:cxnSpLocks/>
          </p:cNvCxnSpPr>
          <p:nvPr/>
        </p:nvCxnSpPr>
        <p:spPr>
          <a:xfrm>
            <a:off x="3723752" y="2913984"/>
            <a:ext cx="474282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9">
            <a:extLst>
              <a:ext uri="{FF2B5EF4-FFF2-40B4-BE49-F238E27FC236}">
                <a16:creationId xmlns:a16="http://schemas.microsoft.com/office/drawing/2014/main" id="{5ED17C50-0C06-4993-B963-2F3132106D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87" t="13860" r="7209" b="27483"/>
          <a:stretch/>
        </p:blipFill>
        <p:spPr>
          <a:xfrm>
            <a:off x="5297882" y="3669696"/>
            <a:ext cx="1438956" cy="1319959"/>
          </a:xfrm>
          <a:prstGeom prst="rect">
            <a:avLst/>
          </a:prstGeom>
        </p:spPr>
      </p:pic>
      <p:pic>
        <p:nvPicPr>
          <p:cNvPr id="19" name="图形 2" descr="签名 纯色填充">
            <a:extLst>
              <a:ext uri="{FF2B5EF4-FFF2-40B4-BE49-F238E27FC236}">
                <a16:creationId xmlns:a16="http://schemas.microsoft.com/office/drawing/2014/main" id="{4BD903F6-8EF7-47FE-9F01-A2BEC72C6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56959" y="2433133"/>
            <a:ext cx="394594" cy="394594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  <p:sp>
        <p:nvSpPr>
          <p:cNvPr id="20" name="Scroll: Vertical 6">
            <a:extLst>
              <a:ext uri="{FF2B5EF4-FFF2-40B4-BE49-F238E27FC236}">
                <a16:creationId xmlns:a16="http://schemas.microsoft.com/office/drawing/2014/main" id="{359997C2-68A3-48F5-B524-BA27E7E6871C}"/>
              </a:ext>
            </a:extLst>
          </p:cNvPr>
          <p:cNvSpPr/>
          <p:nvPr/>
        </p:nvSpPr>
        <p:spPr>
          <a:xfrm>
            <a:off x="7078835" y="3976606"/>
            <a:ext cx="847164" cy="806809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“</a:t>
            </a:r>
            <a:r>
              <a:rPr lang="en-US" altLang="zh-CN" sz="1100" dirty="0">
                <a:solidFill>
                  <a:schemeClr val="tx1"/>
                </a:solidFill>
              </a:rPr>
              <a:t>Party Tonight</a:t>
            </a:r>
            <a:r>
              <a:rPr lang="zh-CN" altLang="en-US" sz="1100" dirty="0">
                <a:solidFill>
                  <a:schemeClr val="tx1"/>
                </a:solidFill>
              </a:rPr>
              <a:t>”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1" name="图形 20" descr="签名 纯色填充">
            <a:extLst>
              <a:ext uri="{FF2B5EF4-FFF2-40B4-BE49-F238E27FC236}">
                <a16:creationId xmlns:a16="http://schemas.microsoft.com/office/drawing/2014/main" id="{9E5F7089-9F13-4140-B069-C683CB1B5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9042" y="4475078"/>
            <a:ext cx="394594" cy="394594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F44FEED6-900F-4250-B081-1FF4377062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087" t="13860" r="7209" b="27483"/>
          <a:stretch/>
        </p:blipFill>
        <p:spPr>
          <a:xfrm>
            <a:off x="5297882" y="3669696"/>
            <a:ext cx="1438956" cy="1319959"/>
          </a:xfrm>
          <a:prstGeom prst="rect">
            <a:avLst/>
          </a:prstGeom>
        </p:spPr>
      </p:pic>
      <p:pic>
        <p:nvPicPr>
          <p:cNvPr id="26" name="Graphic 25" descr="Clock with solid fill">
            <a:extLst>
              <a:ext uri="{FF2B5EF4-FFF2-40B4-BE49-F238E27FC236}">
                <a16:creationId xmlns:a16="http://schemas.microsoft.com/office/drawing/2014/main" id="{2213C12F-0E44-4708-97DE-08DB4FA1AC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35887" y="3303534"/>
            <a:ext cx="781994" cy="781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029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699DC5-601C-4766-8FE3-18B1EECE2005}"/>
              </a:ext>
            </a:extLst>
          </p:cNvPr>
          <p:cNvSpPr txBox="1"/>
          <p:nvPr/>
        </p:nvSpPr>
        <p:spPr>
          <a:xfrm>
            <a:off x="918210" y="2468880"/>
            <a:ext cx="10355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Key Idea: Manually blow up the ciphertext / signature size </a:t>
            </a:r>
          </a:p>
        </p:txBody>
      </p:sp>
    </p:spTree>
    <p:extLst>
      <p:ext uri="{BB962C8B-B14F-4D97-AF65-F5344CB8AC3E}">
        <p14:creationId xmlns:p14="http://schemas.microsoft.com/office/powerpoint/2010/main" val="423737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6F0FC01-67B9-4F9A-A505-B5D80F555655}"/>
              </a:ext>
            </a:extLst>
          </p:cNvPr>
          <p:cNvSpPr txBox="1"/>
          <p:nvPr/>
        </p:nvSpPr>
        <p:spPr>
          <a:xfrm>
            <a:off x="954786" y="2283797"/>
            <a:ext cx="1028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+mj-lt"/>
              </a:rPr>
              <a:t>Disappearing Cryptography in the Bounded Storage Model [</a:t>
            </a:r>
            <a:r>
              <a:rPr lang="en-US" altLang="zh-CN" sz="5400" b="1" dirty="0">
                <a:latin typeface="+mj-lt"/>
              </a:rPr>
              <a:t>G</a:t>
            </a:r>
            <a:r>
              <a:rPr lang="en-US" altLang="zh-CN" sz="5400" dirty="0">
                <a:latin typeface="+mj-lt"/>
              </a:rPr>
              <a:t>Z21]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6678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5.6|5.9|6.2|9.3|24.2|0.9|6.1|1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37.7|1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9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.8|5.1|5.9|5.4|8|8.5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6|0.8|3.5|15|9.3|0.8|14.9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1.7|4.1|4.6|8.3|21.1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1|2|6.9|2.2|3|2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4|1.6|6.9|1.6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7|4.5|2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6.2|3.4|4.6|6.4|13.8|34.5|7.2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7.2|1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5.7|22.9|15.7|10.7|32.8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3152</TotalTime>
  <Words>358</Words>
  <Application>Microsoft Office PowerPoint</Application>
  <PresentationFormat>Widescreen</PresentationFormat>
  <Paragraphs>93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Retrospect</vt:lpstr>
      <vt:lpstr>Incompressible Cryptography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Disappearing PKE [GZ21]</vt:lpstr>
      <vt:lpstr>PowerPoint Presentation</vt:lpstr>
      <vt:lpstr>Memory Bound for Adv.</vt:lpstr>
      <vt:lpstr>PowerPoint Presentation</vt:lpstr>
      <vt:lpstr>Incompressible PKE Security</vt:lpstr>
      <vt:lpstr>Feature: Low Space Streaming</vt:lpstr>
      <vt:lpstr>Feature: Rate 1</vt:lpstr>
      <vt:lpstr>PowerPoint Presentation</vt:lpstr>
      <vt:lpstr>This Work: Incompressible Cryptography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Disappearing Cryptography and Incompressible Cryptography</dc:title>
  <dc:creator>Guan Jiaxin</dc:creator>
  <cp:lastModifiedBy>Guan Jiaxin</cp:lastModifiedBy>
  <cp:revision>4</cp:revision>
  <dcterms:created xsi:type="dcterms:W3CDTF">2021-11-07T23:00:59Z</dcterms:created>
  <dcterms:modified xsi:type="dcterms:W3CDTF">2022-05-30T06:36:48Z</dcterms:modified>
</cp:coreProperties>
</file>