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93" r:id="rId3"/>
    <p:sldId id="257" r:id="rId4"/>
    <p:sldId id="258" r:id="rId5"/>
    <p:sldId id="259" r:id="rId6"/>
    <p:sldId id="260" r:id="rId7"/>
    <p:sldId id="29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03" r:id="rId16"/>
    <p:sldId id="306" r:id="rId17"/>
    <p:sldId id="305" r:id="rId18"/>
    <p:sldId id="297" r:id="rId19"/>
    <p:sldId id="280" r:id="rId20"/>
    <p:sldId id="281" r:id="rId21"/>
    <p:sldId id="279" r:id="rId22"/>
    <p:sldId id="298" r:id="rId23"/>
    <p:sldId id="282" r:id="rId24"/>
    <p:sldId id="292" r:id="rId25"/>
    <p:sldId id="272" r:id="rId26"/>
    <p:sldId id="283" r:id="rId27"/>
    <p:sldId id="304" r:id="rId28"/>
    <p:sldId id="285" r:id="rId29"/>
    <p:sldId id="287" r:id="rId30"/>
    <p:sldId id="288" r:id="rId31"/>
    <p:sldId id="289" r:id="rId32"/>
    <p:sldId id="278" r:id="rId33"/>
    <p:sldId id="296" r:id="rId34"/>
    <p:sldId id="290" r:id="rId35"/>
    <p:sldId id="299" r:id="rId3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8"/>
    </p:embeddedFont>
    <p:embeddedFont>
      <p:font typeface="Lora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 de Castro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EA6"/>
    <a:srgbClr val="74C96D"/>
    <a:srgbClr val="F7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5-18T17:27:41.232" idx="2">
    <p:pos x="6000" y="0"/>
    <p:text>Verify this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c6de09aa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c6de09aa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c6de09a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c6de09a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dc691eee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2dc691eee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lightweight techniques for private heavy hitters,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dan </a:t>
            </a:r>
            <a:r>
              <a:rPr lang="en-US" dirty="0" err="1">
                <a:effectLst/>
                <a:latin typeface="Arial" panose="020B0604020202020204" pitchFamily="34" charset="0"/>
              </a:rPr>
              <a:t>boneh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elette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boyle</a:t>
            </a:r>
            <a:r>
              <a:rPr lang="en-US" dirty="0">
                <a:effectLst/>
                <a:latin typeface="Arial" panose="020B0604020202020204" pitchFamily="34" charset="0"/>
              </a:rPr>
              <a:t>, henry Corrigan-</a:t>
            </a:r>
            <a:r>
              <a:rPr lang="en-US" dirty="0" err="1">
                <a:effectLst/>
                <a:latin typeface="Arial" panose="020B0604020202020204" pitchFamily="34" charset="0"/>
              </a:rPr>
              <a:t>gibbs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niv</a:t>
            </a:r>
            <a:r>
              <a:rPr lang="en-US" dirty="0">
                <a:effectLst/>
                <a:latin typeface="Arial" panose="020B0604020202020204" pitchFamily="34" charset="0"/>
              </a:rPr>
              <a:t> Gilboa, </a:t>
            </a:r>
            <a:r>
              <a:rPr lang="en-US" dirty="0" err="1">
                <a:effectLst/>
                <a:latin typeface="Arial" panose="020B0604020202020204" pitchFamily="34" charset="0"/>
              </a:rPr>
              <a:t>yuval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ishai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e3c7fed02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e3c7fed02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e3c7fed02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e3c7fed02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50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exchange 2*lambda bits.</a:t>
            </a:r>
          </a:p>
          <a:p>
            <a:r>
              <a:rPr lang="en-US" dirty="0"/>
              <a:t>Works for any non-zero output and any output group.</a:t>
            </a:r>
          </a:p>
        </p:txBody>
      </p:sp>
    </p:spTree>
    <p:extLst>
      <p:ext uri="{BB962C8B-B14F-4D97-AF65-F5344CB8AC3E}">
        <p14:creationId xmlns:p14="http://schemas.microsoft.com/office/powerpoint/2010/main" val="1892297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exchange 2*lambda bits.</a:t>
            </a:r>
          </a:p>
          <a:p>
            <a:r>
              <a:rPr lang="en-US" dirty="0"/>
              <a:t>Works for any non-zero output and any output group.</a:t>
            </a:r>
          </a:p>
        </p:txBody>
      </p:sp>
    </p:spTree>
    <p:extLst>
      <p:ext uri="{BB962C8B-B14F-4D97-AF65-F5344CB8AC3E}">
        <p14:creationId xmlns:p14="http://schemas.microsoft.com/office/powerpoint/2010/main" val="3167453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e3c7fed0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e3c7fed0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7d88bfaa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7d88bfaa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777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dc691eee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2dc691eee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44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7d88bd7e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7d88bd7e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dc691eee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dc691eee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Daniel </a:t>
            </a:r>
            <a:r>
              <a:rPr lang="en-US" dirty="0" err="1">
                <a:effectLst/>
                <a:latin typeface="Arial" panose="020B0604020202020204" pitchFamily="34" charset="0"/>
              </a:rPr>
              <a:t>Demmler</a:t>
            </a:r>
            <a:r>
              <a:rPr lang="en-US" dirty="0">
                <a:effectLst/>
                <a:latin typeface="Arial" panose="020B0604020202020204" pitchFamily="34" charset="0"/>
              </a:rPr>
              <a:t>, Peter </a:t>
            </a:r>
            <a:r>
              <a:rPr lang="en-US" dirty="0" err="1">
                <a:effectLst/>
                <a:latin typeface="Arial" panose="020B0604020202020204" pitchFamily="34" charset="0"/>
              </a:rPr>
              <a:t>Rindal</a:t>
            </a:r>
            <a:r>
              <a:rPr lang="en-US" dirty="0">
                <a:effectLst/>
                <a:latin typeface="Arial" panose="020B0604020202020204" pitchFamily="34" charset="0"/>
              </a:rPr>
              <a:t>, Mike </a:t>
            </a:r>
            <a:r>
              <a:rPr lang="en-US" dirty="0" err="1">
                <a:effectLst/>
                <a:latin typeface="Arial" panose="020B0604020202020204" pitchFamily="34" charset="0"/>
              </a:rPr>
              <a:t>Rosulek</a:t>
            </a:r>
            <a:r>
              <a:rPr lang="en-US" dirty="0">
                <a:effectLst/>
                <a:latin typeface="Arial" panose="020B0604020202020204" pitchFamily="34" charset="0"/>
              </a:rPr>
              <a:t>, and Ni Trieu. Pir-psi: Scaling private contact discovery.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342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e3c7fed02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2e3c7fed02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7d88bd7e7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7d88bd7e7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7d88bd7e7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7d88bd7e7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7d88bd7e7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7d88bd7e7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7d88bfaa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7d88bfaa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13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7d88bd7e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7d88bd7e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7d88bfa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7d88bfa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7d88bfaa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7d88bfaa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5200"/>
              <a:buNone/>
              <a:defRPr sz="5200">
                <a:solidFill>
                  <a:srgbClr val="1155C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None/>
              <a:defRPr b="1">
                <a:solidFill>
                  <a:srgbClr val="1155C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●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○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■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●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○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■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●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○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■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354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ra"/>
                <a:ea typeface="Lora"/>
                <a:cs typeface="Lora"/>
                <a:sym typeface="Lora"/>
              </a:rPr>
              <a:t>Lightweight</a:t>
            </a:r>
            <a:br>
              <a:rPr lang="en" dirty="0">
                <a:latin typeface="Lora"/>
                <a:ea typeface="Lora"/>
                <a:cs typeface="Lora"/>
                <a:sym typeface="Lora"/>
              </a:rPr>
            </a:br>
            <a:r>
              <a:rPr lang="en" dirty="0">
                <a:latin typeface="Lora"/>
                <a:ea typeface="Lora"/>
                <a:cs typeface="Lora"/>
                <a:sym typeface="Lora"/>
              </a:rPr>
              <a:t>Maliciously Secure </a:t>
            </a:r>
            <a:endParaRPr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ra"/>
                <a:ea typeface="Lora"/>
                <a:cs typeface="Lora"/>
                <a:sym typeface="Lora"/>
              </a:rPr>
              <a:t>Verifiable </a:t>
            </a:r>
            <a:br>
              <a:rPr lang="en" dirty="0">
                <a:latin typeface="Lora"/>
                <a:ea typeface="Lora"/>
                <a:cs typeface="Lora"/>
                <a:sym typeface="Lora"/>
              </a:rPr>
            </a:br>
            <a:r>
              <a:rPr lang="en" b="1" dirty="0">
                <a:latin typeface="Lora"/>
                <a:ea typeface="Lora"/>
                <a:cs typeface="Lora"/>
                <a:sym typeface="Lora"/>
              </a:rPr>
              <a:t>Function Secret Sharing</a:t>
            </a: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77562" y="3748524"/>
            <a:ext cx="4654746" cy="1119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rPr>
              <a:t>Antigoni Polychroniadou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2"/>
                </a:solidFill>
              </a:rPr>
              <a:t>J.P. Morgan AI Research</a:t>
            </a:r>
            <a:endParaRPr dirty="0">
              <a:solidFill>
                <a:schemeClr val="accent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2BC2F394-2927-CF63-4FC7-BA68E5A04F0F}"/>
              </a:ext>
            </a:extLst>
          </p:cNvPr>
          <p:cNvSpPr txBox="1">
            <a:spLocks/>
          </p:cNvSpPr>
          <p:nvPr/>
        </p:nvSpPr>
        <p:spPr>
          <a:xfrm>
            <a:off x="320674" y="3748524"/>
            <a:ext cx="3856888" cy="111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/>
            <a:r>
              <a:rPr lang="pt-BR" b="1" dirty="0">
                <a:solidFill>
                  <a:schemeClr val="accent2"/>
                </a:solidFill>
              </a:rPr>
              <a:t>Leo de Castro</a:t>
            </a:r>
          </a:p>
          <a:p>
            <a:pPr marL="0" indent="0"/>
            <a:r>
              <a:rPr lang="pt-BR" dirty="0">
                <a:solidFill>
                  <a:schemeClr val="accent2"/>
                </a:solidFill>
              </a:rPr>
              <a:t>MIT CSAIL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Prior Work: Distributed Point Functions 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Boyle, Gilboa, Ishai introduced FSS for point functions.</a:t>
            </a:r>
            <a:endParaRPr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451" y="2875122"/>
            <a:ext cx="5563095" cy="182335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1281885" y="1607425"/>
            <a:ext cx="6580229" cy="166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Key Idea: </a:t>
            </a:r>
            <a:endParaRPr sz="18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Point functions are very close to the </a:t>
            </a:r>
            <a:r>
              <a:rPr lang="en" sz="18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zero function.</a:t>
            </a:r>
            <a:r>
              <a:rPr lang="en" sz="18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18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Sharing the zero function is very easy via PRFs.</a:t>
            </a:r>
            <a:endParaRPr sz="18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" name="Google Shape;93;p16">
            <a:extLst>
              <a:ext uri="{FF2B5EF4-FFF2-40B4-BE49-F238E27FC236}">
                <a16:creationId xmlns:a16="http://schemas.microsoft.com/office/drawing/2014/main" id="{DDE0BDB1-60CE-C266-5E6B-D1BD2B4DC47A}"/>
              </a:ext>
            </a:extLst>
          </p:cNvPr>
          <p:cNvSpPr/>
          <p:nvPr/>
        </p:nvSpPr>
        <p:spPr>
          <a:xfrm>
            <a:off x="311699" y="3081126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0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" name="Google Shape;94;p16">
            <a:extLst>
              <a:ext uri="{FF2B5EF4-FFF2-40B4-BE49-F238E27FC236}">
                <a16:creationId xmlns:a16="http://schemas.microsoft.com/office/drawing/2014/main" id="{7475BE89-508B-255B-312C-FBAC4141C644}"/>
              </a:ext>
            </a:extLst>
          </p:cNvPr>
          <p:cNvSpPr/>
          <p:nvPr/>
        </p:nvSpPr>
        <p:spPr>
          <a:xfrm>
            <a:off x="7514998" y="3081126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1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Work: Distributed Point Functions </a:t>
            </a: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799" y="1017725"/>
            <a:ext cx="6132398" cy="271887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Google Shape;156;p22"/>
              <p:cNvSpPr txBox="1"/>
              <p:nvPr/>
            </p:nvSpPr>
            <p:spPr>
              <a:xfrm>
                <a:off x="882865" y="3736600"/>
                <a:ext cx="7396200" cy="1261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latin typeface="Lora"/>
                    <a:ea typeface="Lora"/>
                    <a:cs typeface="Lora"/>
                    <a:sym typeface="Lora"/>
                  </a:rPr>
                  <a:t>GGM Tree: </a:t>
                </a:r>
                <a:r>
                  <a:rPr lang="en-US" dirty="0">
                    <a:latin typeface="Lora"/>
                    <a:ea typeface="Lora"/>
                    <a:cs typeface="Lora"/>
                    <a:sym typeface="Lora"/>
                  </a:rPr>
                  <a:t>Children are PRG expansions of the parent.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latin typeface="Lora"/>
                    <a:ea typeface="Lora"/>
                    <a:cs typeface="Lora"/>
                    <a:sym typeface="Lora"/>
                  </a:rPr>
                  <a:t>convert</a:t>
                </a:r>
                <a:r>
                  <a:rPr lang="en-US" dirty="0">
                    <a:latin typeface="Lora"/>
                    <a:ea typeface="Lora"/>
                    <a:cs typeface="Lora"/>
                    <a:sym typeface="Lora"/>
                  </a:rPr>
                  <a:t>(s) → g	Random seed maps to pseudorandom group element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latin typeface="Lora"/>
                  <a:ea typeface="Lora"/>
                  <a:cs typeface="Lora"/>
                  <a:sym typeface="Lora"/>
                </a:endParaRPr>
              </a:p>
              <a:p>
                <a:pPr lvl="0" algn="ctr"/>
                <a:r>
                  <a:rPr lang="en-US" b="1" dirty="0">
                    <a:latin typeface="Lora"/>
                    <a:ea typeface="Lora"/>
                    <a:cs typeface="Lora"/>
                    <a:sym typeface="Lora"/>
                  </a:rPr>
                  <a:t>Complexity: </a:t>
                </a:r>
                <a:r>
                  <a:rPr lang="en-US" dirty="0">
                    <a:latin typeface="Lora"/>
                    <a:ea typeface="Lora"/>
                    <a:cs typeface="Lora"/>
                    <a:sym typeface="Lora"/>
                  </a:rPr>
                  <a:t>For an output space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 smtClean="0">
                            <a:latin typeface="Cambria Math" panose="02040503050406030204" pitchFamily="18" charset="0"/>
                            <a:sym typeface="Lora"/>
                          </a:rPr>
                        </m:ctrlPr>
                      </m:sSup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  <a:sym typeface="Lora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Lora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Lora"/>
                    <a:ea typeface="Lora"/>
                    <a:cs typeface="Lora"/>
                    <a:sym typeface="Lora"/>
                  </a:rPr>
                  <a:t> </a:t>
                </a:r>
                <a:r>
                  <a:rPr lang="en-US" dirty="0">
                    <a:latin typeface="Lora"/>
                    <a:ea typeface="Lora"/>
                    <a:cs typeface="Lora"/>
                    <a:sym typeface="Lora"/>
                  </a:rPr>
                  <a:t>and security parameter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𝜆</m:t>
                    </m:r>
                  </m:oMath>
                </a14:m>
                <a:r>
                  <a:rPr lang="en-US" i="1" dirty="0">
                    <a:latin typeface="Lora"/>
                    <a:ea typeface="Lora"/>
                    <a:cs typeface="Lora"/>
                    <a:sym typeface="Lora"/>
                  </a:rPr>
                  <a:t>, </a:t>
                </a:r>
                <a:r>
                  <a:rPr lang="en-US" dirty="0">
                    <a:latin typeface="Lora"/>
                    <a:ea typeface="Lora"/>
                    <a:cs typeface="Lora"/>
                    <a:sym typeface="Lora"/>
                  </a:rPr>
                  <a:t>this construction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)</m:t>
                    </m:r>
                  </m:oMath>
                </a14:m>
                <a:r>
                  <a:rPr lang="en-US" dirty="0">
                    <a:latin typeface="Lora"/>
                    <a:ea typeface="Lora"/>
                    <a:cs typeface="Lora"/>
                    <a:sym typeface="Lora"/>
                  </a:rPr>
                  <a:t> key size and evaluation time</a:t>
                </a:r>
                <a:endParaRPr dirty="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mc:Choice>
        <mc:Fallback>
          <p:sp>
            <p:nvSpPr>
              <p:cNvPr id="156" name="Google Shape;156;p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65" y="3736600"/>
                <a:ext cx="7396200" cy="1261854"/>
              </a:xfrm>
              <a:prstGeom prst="rect">
                <a:avLst/>
              </a:prstGeom>
              <a:blipFill>
                <a:blip r:embed="rId4"/>
                <a:stretch>
                  <a:fillRect r="-495" b="-9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93;p16">
            <a:extLst>
              <a:ext uri="{FF2B5EF4-FFF2-40B4-BE49-F238E27FC236}">
                <a16:creationId xmlns:a16="http://schemas.microsoft.com/office/drawing/2014/main" id="{7B2E2610-218B-A740-4FB0-9E0DDA56432C}"/>
              </a:ext>
            </a:extLst>
          </p:cNvPr>
          <p:cNvSpPr/>
          <p:nvPr/>
        </p:nvSpPr>
        <p:spPr>
          <a:xfrm>
            <a:off x="250100" y="1296450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0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" name="Google Shape;94;p16">
            <a:extLst>
              <a:ext uri="{FF2B5EF4-FFF2-40B4-BE49-F238E27FC236}">
                <a16:creationId xmlns:a16="http://schemas.microsoft.com/office/drawing/2014/main" id="{CDF3878D-7F86-1BD0-37F5-0E8747AF8B02}"/>
              </a:ext>
            </a:extLst>
          </p:cNvPr>
          <p:cNvSpPr/>
          <p:nvPr/>
        </p:nvSpPr>
        <p:spPr>
          <a:xfrm>
            <a:off x="7611446" y="1296450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1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Verifying Point Functions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Google Shape;162;p2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713200" y="1295598"/>
                <a:ext cx="3119100" cy="1279800"/>
              </a:xfrm>
              <a:prstGeom prst="rect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rmAutofit fontScale="92500" lnSpcReduction="20000"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Recall:</a:t>
                </a:r>
                <a:endParaRPr dirty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𝑺𝒉𝒂𝒓𝒆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→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, 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1</m:t>
                        </m:r>
                      </m:e>
                    </m:d>
                  </m:oMath>
                </a14:m>
                <a:endParaRPr sz="100" dirty="0"/>
              </a:p>
              <a:p>
                <a:pPr marL="457200" lvl="0" indent="-342900" algn="l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ora"/>
                  <a:buChar char="●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𝑬𝒗𝒂𝒍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𝑘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Lora"/>
                                <a:cs typeface="Lora"/>
                                <a:sym typeface="Lora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Lora"/>
                                <a:cs typeface="Lora"/>
                                <a:sym typeface="Lora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→[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𝑏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dk1"/>
                  </a:solidFill>
                  <a:latin typeface="Lora"/>
                  <a:sym typeface="Lora"/>
                </a:endParaRPr>
              </a:p>
            </p:txBody>
          </p:sp>
        </mc:Choice>
        <mc:Fallback xmlns="">
          <p:sp>
            <p:nvSpPr>
              <p:cNvPr id="162" name="Google Shape;162;p2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13200" y="1295598"/>
                <a:ext cx="3119100" cy="1279800"/>
              </a:xfrm>
              <a:prstGeom prst="rect">
                <a:avLst/>
              </a:prstGeom>
              <a:blipFill>
                <a:blip r:embed="rId3"/>
                <a:stretch>
                  <a:fillRect l="-973" b="-2370"/>
                </a:stretch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Google Shape;163;p23"/>
              <p:cNvSpPr txBox="1"/>
              <p:nvPr/>
            </p:nvSpPr>
            <p:spPr>
              <a:xfrm>
                <a:off x="311700" y="1316125"/>
                <a:ext cx="5446200" cy="15696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latin typeface="Lora" pitchFamily="2" charset="0"/>
                    <a:ea typeface="Lora"/>
                    <a:cs typeface="Lora"/>
                    <a:sym typeface="Lora"/>
                  </a:rPr>
                  <a:t>Servers evaluate the point function on a 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𝑆</m:t>
                    </m:r>
                  </m:oMath>
                </a14:m>
                <a:r>
                  <a:rPr lang="en-US" sz="1800" dirty="0">
                    <a:latin typeface="Lora" pitchFamily="2" charset="0"/>
                    <a:ea typeface="Lora"/>
                    <a:cs typeface="Lora"/>
                    <a:sym typeface="Lora"/>
                  </a:rPr>
                  <a:t>.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>
                  <a:latin typeface="Lora" pitchFamily="2" charset="0"/>
                  <a:ea typeface="Lora"/>
                  <a:cs typeface="Lora"/>
                  <a:sym typeface="Lora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latin typeface="Lora" pitchFamily="2" charset="0"/>
                    <a:ea typeface="Lora"/>
                    <a:cs typeface="Lora"/>
                    <a:sym typeface="Lora"/>
                  </a:rPr>
                  <a:t>Servers hold secret-sharings of a vector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ar-AE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ar-AE" sz="1800" dirty="0">
                    <a:latin typeface="Lora" pitchFamily="2" charset="0"/>
                    <a:ea typeface="Lora"/>
                    <a:cs typeface="Lora"/>
                    <a:sym typeface="Lora"/>
                  </a:rPr>
                  <a:t>.</a:t>
                </a: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ar-AE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ar-AE" sz="1800" dirty="0">
                    <a:latin typeface="Lora" pitchFamily="2" charset="0"/>
                    <a:ea typeface="Lora"/>
                    <a:cs typeface="Lora"/>
                    <a:sym typeface="Lora"/>
                  </a:rPr>
                  <a:t> </a:t>
                </a:r>
                <a:r>
                  <a:rPr lang="en-US" sz="1800" dirty="0">
                    <a:latin typeface="Lora" pitchFamily="2" charset="0"/>
                    <a:ea typeface="Lora"/>
                    <a:cs typeface="Lora"/>
                    <a:sym typeface="Lora"/>
                  </a:rPr>
                  <a:t>is the output of the point function on the elements 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𝑆</m:t>
                    </m:r>
                  </m:oMath>
                </a14:m>
                <a:r>
                  <a:rPr lang="en-US" sz="1800" dirty="0">
                    <a:latin typeface="Lora" pitchFamily="2" charset="0"/>
                    <a:ea typeface="Lora"/>
                    <a:cs typeface="Lora"/>
                    <a:sym typeface="Lora"/>
                  </a:rPr>
                  <a:t>.</a:t>
                </a:r>
              </a:p>
            </p:txBody>
          </p:sp>
        </mc:Choice>
        <mc:Fallback xmlns="">
          <p:sp>
            <p:nvSpPr>
              <p:cNvPr id="163" name="Google Shape;163;p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316125"/>
                <a:ext cx="5446200" cy="1569630"/>
              </a:xfrm>
              <a:prstGeom prst="rect">
                <a:avLst/>
              </a:prstGeom>
              <a:blipFill>
                <a:blip r:embed="rId4"/>
                <a:stretch>
                  <a:fillRect l="-895" b="-23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93;p16">
            <a:extLst>
              <a:ext uri="{FF2B5EF4-FFF2-40B4-BE49-F238E27FC236}">
                <a16:creationId xmlns:a16="http://schemas.microsoft.com/office/drawing/2014/main" id="{97670412-D2B2-A13C-ED5D-BF779B4C4B15}"/>
              </a:ext>
            </a:extLst>
          </p:cNvPr>
          <p:cNvSpPr/>
          <p:nvPr/>
        </p:nvSpPr>
        <p:spPr>
          <a:xfrm>
            <a:off x="4267160" y="3561653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0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" name="Google Shape;94;p16">
            <a:extLst>
              <a:ext uri="{FF2B5EF4-FFF2-40B4-BE49-F238E27FC236}">
                <a16:creationId xmlns:a16="http://schemas.microsoft.com/office/drawing/2014/main" id="{108B0768-256E-B88A-C5D2-6C983C3CD47C}"/>
              </a:ext>
            </a:extLst>
          </p:cNvPr>
          <p:cNvSpPr/>
          <p:nvPr/>
        </p:nvSpPr>
        <p:spPr>
          <a:xfrm>
            <a:off x="7443710" y="3561653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1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8" name="Google Shape;100;p16">
            <a:extLst>
              <a:ext uri="{FF2B5EF4-FFF2-40B4-BE49-F238E27FC236}">
                <a16:creationId xmlns:a16="http://schemas.microsoft.com/office/drawing/2014/main" id="{5BDF2C86-03BE-2BFA-ABBC-1AC37E8C53EE}"/>
              </a:ext>
            </a:extLst>
          </p:cNvPr>
          <p:cNvCxnSpPr>
            <a:stCxn id="6" idx="4"/>
            <a:endCxn id="7" idx="2"/>
          </p:cNvCxnSpPr>
          <p:nvPr/>
        </p:nvCxnSpPr>
        <p:spPr>
          <a:xfrm>
            <a:off x="5584460" y="4199303"/>
            <a:ext cx="185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101;p16">
            <a:extLst>
              <a:ext uri="{FF2B5EF4-FFF2-40B4-BE49-F238E27FC236}">
                <a16:creationId xmlns:a16="http://schemas.microsoft.com/office/drawing/2014/main" id="{C9CD5FAC-143C-D629-2C8A-8198F98AB70A}"/>
              </a:ext>
            </a:extLst>
          </p:cNvPr>
          <p:cNvCxnSpPr>
            <a:stCxn id="7" idx="2"/>
            <a:endCxn id="6" idx="4"/>
          </p:cNvCxnSpPr>
          <p:nvPr/>
        </p:nvCxnSpPr>
        <p:spPr>
          <a:xfrm rot="10800000">
            <a:off x="5584610" y="4199303"/>
            <a:ext cx="185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8DCE17-1314-8225-FB3B-39FA3C3E9968}"/>
                  </a:ext>
                </a:extLst>
              </p:cNvPr>
              <p:cNvSpPr txBox="1"/>
              <p:nvPr/>
            </p:nvSpPr>
            <p:spPr>
              <a:xfrm>
                <a:off x="4706937" y="3162570"/>
                <a:ext cx="5265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8DCE17-1314-8225-FB3B-39FA3C3E9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37" y="3162570"/>
                <a:ext cx="526544" cy="369332"/>
              </a:xfrm>
              <a:prstGeom prst="rect">
                <a:avLst/>
              </a:prstGeom>
              <a:blipFill>
                <a:blip r:embed="rId5"/>
                <a:stretch>
                  <a:fillRect l="-3448" t="-5000" r="-19540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F0B3E7-10F1-6C29-15C3-6B2D2F5233B1}"/>
                  </a:ext>
                </a:extLst>
              </p:cNvPr>
              <p:cNvSpPr txBox="1"/>
              <p:nvPr/>
            </p:nvSpPr>
            <p:spPr>
              <a:xfrm>
                <a:off x="7883487" y="3162570"/>
                <a:ext cx="5265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F0B3E7-10F1-6C29-15C3-6B2D2F523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487" y="3162570"/>
                <a:ext cx="526544" cy="369332"/>
              </a:xfrm>
              <a:prstGeom prst="rect">
                <a:avLst/>
              </a:prstGeom>
              <a:blipFill>
                <a:blip r:embed="rId6"/>
                <a:stretch>
                  <a:fillRect l="-3448" t="-5000" r="-19540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EAB4F25-D12E-2ACB-4820-3805411956B0}"/>
                  </a:ext>
                </a:extLst>
              </p:cNvPr>
              <p:cNvSpPr/>
              <p:nvPr/>
            </p:nvSpPr>
            <p:spPr>
              <a:xfrm>
                <a:off x="270342" y="3347236"/>
                <a:ext cx="3747181" cy="108463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u="sng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GOAL</a:t>
                </a:r>
                <a:r>
                  <a:rPr lang="en-US" sz="2000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: check that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ar-A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ar-A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is non-zero in at most one location.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EAB4F25-D12E-2ACB-4820-38054119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2" y="3347236"/>
                <a:ext cx="3747181" cy="10846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Verifying Point Functions: Prior Work</a:t>
            </a:r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Prior work relies on a combination of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Linear Sketching + MPC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Security relies on the </a:t>
            </a:r>
            <a:r>
              <a:rPr lang="en-US" i="1" dirty="0"/>
              <a:t>Schwartz-Zippel Lemma</a:t>
            </a:r>
            <a:r>
              <a:rPr lang="en-US" dirty="0"/>
              <a:t>.</a:t>
            </a: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FFD5DE8-B01F-A987-A4D4-CBEF491BE1F6}"/>
                  </a:ext>
                </a:extLst>
              </p:cNvPr>
              <p:cNvSpPr/>
              <p:nvPr/>
            </p:nvSpPr>
            <p:spPr>
              <a:xfrm>
                <a:off x="414255" y="2261681"/>
                <a:ext cx="8520599" cy="2602148"/>
              </a:xfrm>
              <a:prstGeom prst="roundRect">
                <a:avLst/>
              </a:prstGeom>
              <a:solidFill>
                <a:srgbClr val="F7E5D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l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1800" b="1" u="sng" dirty="0">
                    <a:solidFill>
                      <a:schemeClr val="tx1"/>
                    </a:solidFill>
                    <a:latin typeface="Lora" pitchFamily="2" charset="0"/>
                  </a:rPr>
                  <a:t>Main Drawbacks</a:t>
                </a:r>
                <a:endParaRPr lang="en-US" sz="1800" b="1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342900" lvl="0" indent="-342900">
                  <a:spcBef>
                    <a:spcPts val="1200"/>
                  </a:spcBef>
                  <a:buAutoNum type="arabicParenR"/>
                </a:pP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Requires a large output field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, since </a:t>
                </a:r>
                <a:r>
                  <a:rPr lang="en-US" sz="1800" i="1" dirty="0">
                    <a:solidFill>
                      <a:schemeClr val="tx1"/>
                    </a:solidFill>
                    <a:latin typeface="Lora" pitchFamily="2" charset="0"/>
                  </a:rPr>
                  <a:t>Schwartz-Zippel</a:t>
                </a: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gives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security.</a:t>
                </a:r>
              </a:p>
              <a:p>
                <a:pPr marL="342900" lvl="0" indent="-342900">
                  <a:spcBef>
                    <a:spcPts val="1200"/>
                  </a:spcBef>
                  <a:buAutoNum type="arabicParenR"/>
                </a:pP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Only semi-honest security for general output space.</a:t>
                </a:r>
              </a:p>
              <a:p>
                <a:pPr marL="342900" lvl="0" indent="-342900">
                  <a:spcBef>
                    <a:spcPts val="1200"/>
                  </a:spcBef>
                  <a:buAutoNum type="arabicParenR"/>
                </a:pP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Malicious security for outpus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,1}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, but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must still be large and MPC is still requried.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  <a:latin typeface="Lora" pitchFamily="2" charset="0"/>
                  </a:rPr>
                  <a:t>[BBCGI21]</a:t>
                </a: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FFD5DE8-B01F-A987-A4D4-CBEF491BE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55" y="2261681"/>
                <a:ext cx="8520599" cy="260214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Point: Verifying the Zero Function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8C8892-CEC8-8D1A-3A36-0D28AB744A31}"/>
              </a:ext>
            </a:extLst>
          </p:cNvPr>
          <p:cNvSpPr txBox="1"/>
          <p:nvPr/>
        </p:nvSpPr>
        <p:spPr>
          <a:xfrm>
            <a:off x="5189706" y="3422591"/>
            <a:ext cx="363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latin typeface="Lora" pitchFamily="2" charset="0"/>
              </a:rPr>
              <a:t>Observe</a:t>
            </a:r>
            <a:r>
              <a:rPr lang="en-US" sz="1800" b="1" dirty="0">
                <a:latin typeface="Lora" pitchFamily="2" charset="0"/>
              </a:rPr>
              <a:t>:</a:t>
            </a:r>
            <a:r>
              <a:rPr lang="en-US" sz="1800" dirty="0">
                <a:latin typeface="Lora" pitchFamily="2" charset="0"/>
              </a:rPr>
              <a:t> A point function is </a:t>
            </a:r>
            <a:r>
              <a:rPr lang="en-US" sz="1800" b="1" dirty="0">
                <a:latin typeface="Lora" pitchFamily="2" charset="0"/>
              </a:rPr>
              <a:t>very close</a:t>
            </a:r>
            <a:r>
              <a:rPr lang="en-US" sz="1800" dirty="0">
                <a:latin typeface="Lora" pitchFamily="2" charset="0"/>
              </a:rPr>
              <a:t> to the zero function. </a:t>
            </a:r>
          </a:p>
          <a:p>
            <a:pPr algn="ctr"/>
            <a:endParaRPr lang="en-US" sz="1800" dirty="0">
              <a:latin typeface="Lora" pitchFamily="2" charset="0"/>
            </a:endParaRPr>
          </a:p>
        </p:txBody>
      </p:sp>
      <p:sp>
        <p:nvSpPr>
          <p:cNvPr id="6" name="Google Shape;93;p16">
            <a:extLst>
              <a:ext uri="{FF2B5EF4-FFF2-40B4-BE49-F238E27FC236}">
                <a16:creationId xmlns:a16="http://schemas.microsoft.com/office/drawing/2014/main" id="{FD2EB7BF-AA3B-DFBA-DBD2-1CE4C8A3DCE6}"/>
              </a:ext>
            </a:extLst>
          </p:cNvPr>
          <p:cNvSpPr/>
          <p:nvPr/>
        </p:nvSpPr>
        <p:spPr>
          <a:xfrm>
            <a:off x="317744" y="3452342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0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" name="Google Shape;94;p16">
            <a:extLst>
              <a:ext uri="{FF2B5EF4-FFF2-40B4-BE49-F238E27FC236}">
                <a16:creationId xmlns:a16="http://schemas.microsoft.com/office/drawing/2014/main" id="{3D352C1E-C008-6BE0-6745-884B2A8546F3}"/>
              </a:ext>
            </a:extLst>
          </p:cNvPr>
          <p:cNvSpPr/>
          <p:nvPr/>
        </p:nvSpPr>
        <p:spPr>
          <a:xfrm>
            <a:off x="3494294" y="3452342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1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8" name="Google Shape;100;p16">
            <a:extLst>
              <a:ext uri="{FF2B5EF4-FFF2-40B4-BE49-F238E27FC236}">
                <a16:creationId xmlns:a16="http://schemas.microsoft.com/office/drawing/2014/main" id="{7E3126E3-F466-2947-898E-7EF2BA33288C}"/>
              </a:ext>
            </a:extLst>
          </p:cNvPr>
          <p:cNvCxnSpPr>
            <a:stCxn id="6" idx="4"/>
            <a:endCxn id="7" idx="2"/>
          </p:cNvCxnSpPr>
          <p:nvPr/>
        </p:nvCxnSpPr>
        <p:spPr>
          <a:xfrm>
            <a:off x="1635044" y="4089992"/>
            <a:ext cx="185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101;p16">
            <a:extLst>
              <a:ext uri="{FF2B5EF4-FFF2-40B4-BE49-F238E27FC236}">
                <a16:creationId xmlns:a16="http://schemas.microsoft.com/office/drawing/2014/main" id="{217988EB-1497-44F8-5B66-D36918944779}"/>
              </a:ext>
            </a:extLst>
          </p:cNvPr>
          <p:cNvCxnSpPr>
            <a:cxnSpLocks/>
            <a:stCxn id="7" idx="2"/>
            <a:endCxn id="6" idx="4"/>
          </p:cNvCxnSpPr>
          <p:nvPr/>
        </p:nvCxnSpPr>
        <p:spPr>
          <a:xfrm flipH="1">
            <a:off x="1635044" y="4089992"/>
            <a:ext cx="185925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5612B5-5828-5F1A-9190-DB14638DE88B}"/>
                  </a:ext>
                </a:extLst>
              </p:cNvPr>
              <p:cNvSpPr txBox="1"/>
              <p:nvPr/>
            </p:nvSpPr>
            <p:spPr>
              <a:xfrm>
                <a:off x="757521" y="3053259"/>
                <a:ext cx="5508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5612B5-5828-5F1A-9190-DB14638DE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21" y="3053259"/>
                <a:ext cx="550863" cy="369332"/>
              </a:xfrm>
              <a:prstGeom prst="rect">
                <a:avLst/>
              </a:prstGeom>
              <a:blipFill>
                <a:blip r:embed="rId3"/>
                <a:stretch>
                  <a:fillRect l="-3297" t="-5000" r="-14286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0E761E-31A2-24D3-03E7-9561D5B7E2D3}"/>
                  </a:ext>
                </a:extLst>
              </p:cNvPr>
              <p:cNvSpPr txBox="1"/>
              <p:nvPr/>
            </p:nvSpPr>
            <p:spPr>
              <a:xfrm>
                <a:off x="3401091" y="3053259"/>
                <a:ext cx="150370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0E761E-31A2-24D3-03E7-9561D5B7E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091" y="3053259"/>
                <a:ext cx="1503706" cy="646331"/>
              </a:xfrm>
              <a:prstGeom prst="rect">
                <a:avLst/>
              </a:prstGeom>
              <a:blipFill>
                <a:blip r:embed="rId4"/>
                <a:stretch>
                  <a:fillRect t="-2830" r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6EA8716D-3842-EA53-7611-9F7F4F89A7DF}"/>
                  </a:ext>
                </a:extLst>
              </p:cNvPr>
              <p:cNvSpPr/>
              <p:nvPr/>
            </p:nvSpPr>
            <p:spPr>
              <a:xfrm>
                <a:off x="695528" y="1381013"/>
                <a:ext cx="7752944" cy="145607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ctr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Server 1 negates their vector. Now, both servers should have identical vectors.</a:t>
                </a:r>
              </a:p>
              <a:p>
                <a:pPr marL="0" lvl="0" indent="0" algn="ctr">
                  <a:spcBef>
                    <a:spcPts val="1200"/>
                  </a:spcBef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To check, hash down the vectors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bits and exchange the bits.</a:t>
                </a:r>
              </a:p>
              <a:p>
                <a:pPr marL="0" lvl="0" indent="0" algn="ctr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chemeClr val="tx1"/>
                    </a:solidFill>
                    <a:latin typeface="Lora" pitchFamily="2" charset="0"/>
                  </a:rPr>
                  <a:t>All honest shares will pass this test.</a:t>
                </a: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6EA8716D-3842-EA53-7611-9F7F4F89A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28" y="1381013"/>
                <a:ext cx="7752944" cy="14560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A8C9DC-D0C4-B572-ED13-3CB0E4DF359B}"/>
                  </a:ext>
                </a:extLst>
              </p:cNvPr>
              <p:cNvSpPr txBox="1"/>
              <p:nvPr/>
            </p:nvSpPr>
            <p:spPr>
              <a:xfrm>
                <a:off x="2115670" y="3702429"/>
                <a:ext cx="898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([</m:t>
                      </m:r>
                      <m:acc>
                        <m:accPr>
                          <m:chr m:val="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A8C9DC-D0C4-B572-ED13-3CB0E4DF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670" y="3702429"/>
                <a:ext cx="898344" cy="369332"/>
              </a:xfrm>
              <a:prstGeom prst="rect">
                <a:avLst/>
              </a:prstGeom>
              <a:blipFill>
                <a:blip r:embed="rId6"/>
                <a:stretch>
                  <a:fillRect t="-4918" r="-8163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3FB-D237-C652-7A3B-EC32541E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Zero Points to One Point: Correction Operation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B6017FB-9F57-309A-1888-30B944E3BCD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062827"/>
                <a:ext cx="8520600" cy="1275300"/>
              </a:xfrm>
            </p:spPr>
            <p:txBody>
              <a:bodyPr/>
              <a:lstStyle/>
              <a:p>
                <a:pPr marL="114300" indent="0" algn="ctr">
                  <a:buNone/>
                </a:pPr>
                <a:r>
                  <a:rPr lang="en-US" b="1" u="sng" dirty="0"/>
                  <a:t>Toy Version</a:t>
                </a:r>
                <a:r>
                  <a:rPr lang="en-US" b="1" dirty="0"/>
                  <a:t> </a:t>
                </a:r>
                <a:r>
                  <a:rPr lang="en-US" dirty="0"/>
                  <a:t>(Central idea to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[BGI18]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Client computes the shares of the non-zero point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Client includes </a:t>
                </a:r>
                <a:r>
                  <a:rPr lang="en-US" b="1" dirty="0"/>
                  <a:t>correction word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with the key.</a:t>
                </a:r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B6017FB-9F57-309A-1888-30B944E3B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062827"/>
                <a:ext cx="8520600" cy="1275300"/>
              </a:xfrm>
              <a:blipFill>
                <a:blip r:embed="rId2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3;p16">
            <a:extLst>
              <a:ext uri="{FF2B5EF4-FFF2-40B4-BE49-F238E27FC236}">
                <a16:creationId xmlns:a16="http://schemas.microsoft.com/office/drawing/2014/main" id="{84B74DC4-3952-069D-C615-B145E913D616}"/>
              </a:ext>
            </a:extLst>
          </p:cNvPr>
          <p:cNvSpPr/>
          <p:nvPr/>
        </p:nvSpPr>
        <p:spPr>
          <a:xfrm>
            <a:off x="2765970" y="2680446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ora"/>
                <a:ea typeface="Lora"/>
                <a:cs typeface="Lora"/>
                <a:sym typeface="Lora"/>
              </a:rPr>
              <a:t>Server 0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" name="Google Shape;94;p16">
            <a:extLst>
              <a:ext uri="{FF2B5EF4-FFF2-40B4-BE49-F238E27FC236}">
                <a16:creationId xmlns:a16="http://schemas.microsoft.com/office/drawing/2014/main" id="{FA110823-3ECB-5ADE-9724-3D9B576B99EF}"/>
              </a:ext>
            </a:extLst>
          </p:cNvPr>
          <p:cNvSpPr/>
          <p:nvPr/>
        </p:nvSpPr>
        <p:spPr>
          <a:xfrm>
            <a:off x="4572000" y="2680446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1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F0BE65-DD12-776C-D7E5-D92F40189037}"/>
                  </a:ext>
                </a:extLst>
              </p:cNvPr>
              <p:cNvSpPr txBox="1"/>
              <p:nvPr/>
            </p:nvSpPr>
            <p:spPr>
              <a:xfrm>
                <a:off x="1873366" y="2440933"/>
                <a:ext cx="8926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F0BE65-DD12-776C-D7E5-D92F40189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366" y="2440933"/>
                <a:ext cx="892604" cy="1754326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CA70CA-0AF2-B21D-ECFF-772DE760EF69}"/>
                  </a:ext>
                </a:extLst>
              </p:cNvPr>
              <p:cNvSpPr txBox="1"/>
              <p:nvPr/>
            </p:nvSpPr>
            <p:spPr>
              <a:xfrm>
                <a:off x="5987912" y="2440933"/>
                <a:ext cx="99190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CA70CA-0AF2-B21D-ECFF-772DE760E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912" y="2440933"/>
                <a:ext cx="991906" cy="1754326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3759C3-2471-2F2F-E706-B1A6173465D5}"/>
                  </a:ext>
                </a:extLst>
              </p:cNvPr>
              <p:cNvSpPr txBox="1"/>
              <p:nvPr/>
            </p:nvSpPr>
            <p:spPr>
              <a:xfrm>
                <a:off x="915762" y="3049553"/>
                <a:ext cx="10165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3759C3-2471-2F2F-E706-B1A617346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62" y="3049553"/>
                <a:ext cx="1016543" cy="369332"/>
              </a:xfrm>
              <a:prstGeom prst="rect">
                <a:avLst/>
              </a:prstGeom>
              <a:blipFill>
                <a:blip r:embed="rId5"/>
                <a:stretch>
                  <a:fillRect t="-4918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FD9576-E488-9A32-7AA7-05E8B2FA9011}"/>
                  </a:ext>
                </a:extLst>
              </p:cNvPr>
              <p:cNvSpPr txBox="1"/>
              <p:nvPr/>
            </p:nvSpPr>
            <p:spPr>
              <a:xfrm>
                <a:off x="6908358" y="3054812"/>
                <a:ext cx="10165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[</m:t>
                    </m:r>
                    <m:acc>
                      <m:accPr>
                        <m:chr m:val="⃑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FD9576-E488-9A32-7AA7-05E8B2FA9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358" y="3054812"/>
                <a:ext cx="1016543" cy="369332"/>
              </a:xfrm>
              <a:prstGeom prst="rect">
                <a:avLst/>
              </a:prstGeom>
              <a:blipFill>
                <a:blip r:embed="rId6"/>
                <a:stretch>
                  <a:fillRect t="-4918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93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3FB-D237-C652-7A3B-EC32541E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Zero Points to One Point: Correction Operation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B6017FB-9F57-309A-1888-30B944E3BCD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062827"/>
                <a:ext cx="8520600" cy="1275300"/>
              </a:xfrm>
            </p:spPr>
            <p:txBody>
              <a:bodyPr/>
              <a:lstStyle/>
              <a:p>
                <a:pPr marL="114300" indent="0" algn="ctr">
                  <a:buNone/>
                </a:pPr>
                <a:r>
                  <a:rPr lang="en-US" b="1" u="sng" dirty="0"/>
                  <a:t>Toy Version</a:t>
                </a:r>
                <a:r>
                  <a:rPr lang="en-US" b="1" dirty="0"/>
                  <a:t> </a:t>
                </a:r>
                <a:r>
                  <a:rPr lang="en-US" dirty="0"/>
                  <a:t>(Central idea to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[BGI18]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Client computes the shares of the non-zero point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Client includes </a:t>
                </a:r>
                <a:r>
                  <a:rPr lang="en-US" b="1" dirty="0"/>
                  <a:t>correction word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with the key.</a:t>
                </a:r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B6017FB-9F57-309A-1888-30B944E3B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062827"/>
                <a:ext cx="8520600" cy="1275300"/>
              </a:xfrm>
              <a:blipFill>
                <a:blip r:embed="rId2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94;p16">
            <a:extLst>
              <a:ext uri="{FF2B5EF4-FFF2-40B4-BE49-F238E27FC236}">
                <a16:creationId xmlns:a16="http://schemas.microsoft.com/office/drawing/2014/main" id="{FA110823-3ECB-5ADE-9724-3D9B576B99EF}"/>
              </a:ext>
            </a:extLst>
          </p:cNvPr>
          <p:cNvSpPr/>
          <p:nvPr/>
        </p:nvSpPr>
        <p:spPr>
          <a:xfrm>
            <a:off x="4872757" y="2301264"/>
            <a:ext cx="991906" cy="981531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1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F0BE65-DD12-776C-D7E5-D92F40189037}"/>
                  </a:ext>
                </a:extLst>
              </p:cNvPr>
              <p:cNvSpPr txBox="1"/>
              <p:nvPr/>
            </p:nvSpPr>
            <p:spPr>
              <a:xfrm>
                <a:off x="1873366" y="2118203"/>
                <a:ext cx="89260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F0BE65-DD12-776C-D7E5-D92F40189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366" y="2118203"/>
                <a:ext cx="892604" cy="138499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CA70CA-0AF2-B21D-ECFF-772DE760EF69}"/>
                  </a:ext>
                </a:extLst>
              </p:cNvPr>
              <p:cNvSpPr txBox="1"/>
              <p:nvPr/>
            </p:nvSpPr>
            <p:spPr>
              <a:xfrm>
                <a:off x="5987912" y="2118203"/>
                <a:ext cx="99190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CA70CA-0AF2-B21D-ECFF-772DE760E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912" y="2118203"/>
                <a:ext cx="991906" cy="138499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3759C3-2471-2F2F-E706-B1A6173465D5}"/>
                  </a:ext>
                </a:extLst>
              </p:cNvPr>
              <p:cNvSpPr txBox="1"/>
              <p:nvPr/>
            </p:nvSpPr>
            <p:spPr>
              <a:xfrm>
                <a:off x="913488" y="2651485"/>
                <a:ext cx="101654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3759C3-2471-2F2F-E706-B1A617346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88" y="2651485"/>
                <a:ext cx="1016543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FD9576-E488-9A32-7AA7-05E8B2FA9011}"/>
                  </a:ext>
                </a:extLst>
              </p:cNvPr>
              <p:cNvSpPr txBox="1"/>
              <p:nvPr/>
            </p:nvSpPr>
            <p:spPr>
              <a:xfrm>
                <a:off x="6777399" y="2651485"/>
                <a:ext cx="101654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[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FD9576-E488-9A32-7AA7-05E8B2FA9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399" y="2651485"/>
                <a:ext cx="1016543" cy="30777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47A6B85-FC0B-4968-34F1-16E61209C0BB}"/>
                  </a:ext>
                </a:extLst>
              </p:cNvPr>
              <p:cNvSpPr/>
              <p:nvPr/>
            </p:nvSpPr>
            <p:spPr>
              <a:xfrm>
                <a:off x="561057" y="3621666"/>
                <a:ext cx="7752944" cy="145607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ctr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1800" b="1" u="sng" dirty="0">
                    <a:solidFill>
                      <a:schemeClr val="tx1"/>
                    </a:solidFill>
                    <a:latin typeface="Lora" pitchFamily="2" charset="0"/>
                  </a:rPr>
                  <a:t>Deterministic Correction Operation</a:t>
                </a:r>
                <a:r>
                  <a:rPr lang="en-US" sz="1800" b="1" dirty="0">
                    <a:solidFill>
                      <a:schemeClr val="tx1"/>
                    </a:solidFill>
                    <a:latin typeface="Lora" pitchFamily="2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𝐜𝐨𝐫𝐫𝐞𝐜𝐭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𝐜𝐨𝐫𝐫𝐞𝐜𝐭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𝐜𝐨𝐫𝐫𝐞𝐜𝐭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𝐜𝐨𝐫𝐫𝐞𝐜𝐭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𝐜𝐨𝐫𝐫𝐞𝐜𝐭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𝐜𝐨𝐫𝐫𝐞𝐜𝐭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acc>
                              <m:accPr>
                                <m:chr m:val="̃"/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𝐜𝐨𝐫𝐫𝐞𝐜𝐭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acc>
                              <m:accPr>
                                <m:chr m:val="̃"/>
                                <m:ctrlP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tx1"/>
                    </a:solidFill>
                    <a:latin typeface="Lora" pitchFamily="2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̃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47A6B85-FC0B-4968-34F1-16E61209C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57" y="3621666"/>
                <a:ext cx="7752944" cy="1456070"/>
              </a:xfrm>
              <a:prstGeom prst="roundRect">
                <a:avLst/>
              </a:prstGeom>
              <a:blipFill>
                <a:blip r:embed="rId7"/>
                <a:stretch>
                  <a:fillRect b="-246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94;p16">
            <a:extLst>
              <a:ext uri="{FF2B5EF4-FFF2-40B4-BE49-F238E27FC236}">
                <a16:creationId xmlns:a16="http://schemas.microsoft.com/office/drawing/2014/main" id="{E68E8368-3322-48AD-CE6C-352045AED33C}"/>
              </a:ext>
            </a:extLst>
          </p:cNvPr>
          <p:cNvSpPr/>
          <p:nvPr/>
        </p:nvSpPr>
        <p:spPr>
          <a:xfrm>
            <a:off x="3279338" y="2308933"/>
            <a:ext cx="991906" cy="981531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ora"/>
                <a:ea typeface="Lora"/>
                <a:cs typeface="Lora"/>
                <a:sym typeface="Lora"/>
              </a:rPr>
              <a:t>Server 0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170131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3FB-D237-C652-7A3B-EC32541E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Zero Points to One Point: Correction Operation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B6017FB-9F57-309A-1888-30B944E3BCD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062827"/>
                <a:ext cx="8520600" cy="1275300"/>
              </a:xfrm>
            </p:spPr>
            <p:txBody>
              <a:bodyPr/>
              <a:lstStyle/>
              <a:p>
                <a:pPr marL="114300" indent="0" algn="ctr">
                  <a:buNone/>
                </a:pPr>
                <a:r>
                  <a:rPr lang="en-US" b="1" u="sng" dirty="0"/>
                  <a:t>Toy Version</a:t>
                </a:r>
                <a:r>
                  <a:rPr lang="en-US" b="1" dirty="0"/>
                  <a:t> </a:t>
                </a:r>
                <a:r>
                  <a:rPr lang="en-US" dirty="0"/>
                  <a:t>(Central idea to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[BGI18]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Client computes the shares of the non-zero point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Client includes </a:t>
                </a:r>
                <a:r>
                  <a:rPr lang="en-US" b="1" dirty="0"/>
                  <a:t>correction word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with the key.</a:t>
                </a:r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B6017FB-9F57-309A-1888-30B944E3B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062827"/>
                <a:ext cx="8520600" cy="1275300"/>
              </a:xfrm>
              <a:blipFill>
                <a:blip r:embed="rId2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3;p16">
            <a:extLst>
              <a:ext uri="{FF2B5EF4-FFF2-40B4-BE49-F238E27FC236}">
                <a16:creationId xmlns:a16="http://schemas.microsoft.com/office/drawing/2014/main" id="{84B74DC4-3952-069D-C615-B145E913D616}"/>
              </a:ext>
            </a:extLst>
          </p:cNvPr>
          <p:cNvSpPr/>
          <p:nvPr/>
        </p:nvSpPr>
        <p:spPr>
          <a:xfrm>
            <a:off x="3010335" y="2338127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ora"/>
                <a:ea typeface="Lora"/>
                <a:cs typeface="Lora"/>
                <a:sym typeface="Lora"/>
              </a:rPr>
              <a:t>Server 0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" name="Google Shape;94;p16">
            <a:extLst>
              <a:ext uri="{FF2B5EF4-FFF2-40B4-BE49-F238E27FC236}">
                <a16:creationId xmlns:a16="http://schemas.microsoft.com/office/drawing/2014/main" id="{FA110823-3ECB-5ADE-9724-3D9B576B99EF}"/>
              </a:ext>
            </a:extLst>
          </p:cNvPr>
          <p:cNvSpPr/>
          <p:nvPr/>
        </p:nvSpPr>
        <p:spPr>
          <a:xfrm>
            <a:off x="4816366" y="2338127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1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F0BE65-DD12-776C-D7E5-D92F40189037}"/>
                  </a:ext>
                </a:extLst>
              </p:cNvPr>
              <p:cNvSpPr txBox="1"/>
              <p:nvPr/>
            </p:nvSpPr>
            <p:spPr>
              <a:xfrm>
                <a:off x="238143" y="2589681"/>
                <a:ext cx="2772193" cy="92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F0BE65-DD12-776C-D7E5-D92F40189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43" y="2589681"/>
                <a:ext cx="2772193" cy="921406"/>
              </a:xfrm>
              <a:prstGeom prst="rect">
                <a:avLst/>
              </a:prstGeom>
              <a:blipFill>
                <a:blip r:embed="rId3"/>
                <a:stretch>
                  <a:fillRect l="-659" t="-28477" b="-50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CA70CA-0AF2-B21D-ECFF-772DE760EF69}"/>
                  </a:ext>
                </a:extLst>
              </p:cNvPr>
              <p:cNvSpPr txBox="1"/>
              <p:nvPr/>
            </p:nvSpPr>
            <p:spPr>
              <a:xfrm>
                <a:off x="6133666" y="2572214"/>
                <a:ext cx="2772193" cy="92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CA70CA-0AF2-B21D-ECFF-772DE760E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666" y="2572214"/>
                <a:ext cx="2772193" cy="921406"/>
              </a:xfrm>
              <a:prstGeom prst="rect">
                <a:avLst/>
              </a:prstGeom>
              <a:blipFill>
                <a:blip r:embed="rId4"/>
                <a:stretch>
                  <a:fillRect l="-659" t="-28477" b="-50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70EC32-F379-F8C5-C3D5-042ACAF35B49}"/>
                  </a:ext>
                </a:extLst>
              </p:cNvPr>
              <p:cNvSpPr txBox="1"/>
              <p:nvPr/>
            </p:nvSpPr>
            <p:spPr>
              <a:xfrm>
                <a:off x="3132517" y="3809998"/>
                <a:ext cx="2878965" cy="113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are bits.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bSup>
                    </m:oMath>
                  </m:oMathPara>
                </a14:m>
                <a:endParaRPr lang="en-US" sz="1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70EC32-F379-F8C5-C3D5-042ACAF3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517" y="3809998"/>
                <a:ext cx="2878965" cy="1136080"/>
              </a:xfrm>
              <a:prstGeom prst="rect">
                <a:avLst/>
              </a:prstGeom>
              <a:blipFill>
                <a:blip r:embed="rId5"/>
                <a:stretch>
                  <a:fillRect b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28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6701FF-17D4-FA1C-65F1-2F4DA873838E}"/>
              </a:ext>
            </a:extLst>
          </p:cNvPr>
          <p:cNvSpPr/>
          <p:nvPr/>
        </p:nvSpPr>
        <p:spPr>
          <a:xfrm>
            <a:off x="561057" y="3621666"/>
            <a:ext cx="7752944" cy="14560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Lor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F93FB-D237-C652-7A3B-EC32541E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Zero Points to One Point: Correction Operation</a:t>
            </a:r>
          </a:p>
        </p:txBody>
      </p:sp>
      <p:sp>
        <p:nvSpPr>
          <p:cNvPr id="4" name="Google Shape;93;p16">
            <a:extLst>
              <a:ext uri="{FF2B5EF4-FFF2-40B4-BE49-F238E27FC236}">
                <a16:creationId xmlns:a16="http://schemas.microsoft.com/office/drawing/2014/main" id="{84B74DC4-3952-069D-C615-B145E913D616}"/>
              </a:ext>
            </a:extLst>
          </p:cNvPr>
          <p:cNvSpPr/>
          <p:nvPr/>
        </p:nvSpPr>
        <p:spPr>
          <a:xfrm>
            <a:off x="3010335" y="1325114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ora"/>
                <a:ea typeface="Lora"/>
                <a:cs typeface="Lora"/>
                <a:sym typeface="Lora"/>
              </a:rPr>
              <a:t>Server 0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" name="Google Shape;94;p16">
            <a:extLst>
              <a:ext uri="{FF2B5EF4-FFF2-40B4-BE49-F238E27FC236}">
                <a16:creationId xmlns:a16="http://schemas.microsoft.com/office/drawing/2014/main" id="{FA110823-3ECB-5ADE-9724-3D9B576B99EF}"/>
              </a:ext>
            </a:extLst>
          </p:cNvPr>
          <p:cNvSpPr/>
          <p:nvPr/>
        </p:nvSpPr>
        <p:spPr>
          <a:xfrm>
            <a:off x="4816366" y="1325114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1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F0BE65-DD12-776C-D7E5-D92F40189037}"/>
                  </a:ext>
                </a:extLst>
              </p:cNvPr>
              <p:cNvSpPr txBox="1"/>
              <p:nvPr/>
            </p:nvSpPr>
            <p:spPr>
              <a:xfrm>
                <a:off x="238143" y="1092573"/>
                <a:ext cx="2772193" cy="2442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1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F0BE65-DD12-776C-D7E5-D92F40189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43" y="1092573"/>
                <a:ext cx="2772193" cy="2442015"/>
              </a:xfrm>
              <a:prstGeom prst="rect">
                <a:avLst/>
              </a:prstGeom>
              <a:blipFill>
                <a:blip r:embed="rId2"/>
                <a:stretch>
                  <a:fillRect l="-659" t="-10723" b="-18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CA70CA-0AF2-B21D-ECFF-772DE760EF69}"/>
                  </a:ext>
                </a:extLst>
              </p:cNvPr>
              <p:cNvSpPr txBox="1"/>
              <p:nvPr/>
            </p:nvSpPr>
            <p:spPr>
              <a:xfrm>
                <a:off x="6133666" y="1084076"/>
                <a:ext cx="2772193" cy="2442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1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CA70CA-0AF2-B21D-ECFF-772DE760E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666" y="1084076"/>
                <a:ext cx="2772193" cy="2442015"/>
              </a:xfrm>
              <a:prstGeom prst="rect">
                <a:avLst/>
              </a:prstGeom>
              <a:blipFill>
                <a:blip r:embed="rId3"/>
                <a:stretch>
                  <a:fillRect l="-659" t="-10750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70EC32-F379-F8C5-C3D5-042ACAF35B49}"/>
                  </a:ext>
                </a:extLst>
              </p:cNvPr>
              <p:cNvSpPr txBox="1"/>
              <p:nvPr/>
            </p:nvSpPr>
            <p:spPr>
              <a:xfrm>
                <a:off x="3860265" y="2663169"/>
                <a:ext cx="1423471" cy="7881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bSup>
                    </m:oMath>
                  </m:oMathPara>
                </a14:m>
                <a:endParaRPr lang="en-US" sz="1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70EC32-F379-F8C5-C3D5-042ACAF3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265" y="2663169"/>
                <a:ext cx="1423471" cy="788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BEB510-194C-5CF0-DB20-0AEEF50C1B59}"/>
                  </a:ext>
                </a:extLst>
              </p:cNvPr>
              <p:cNvSpPr txBox="1"/>
              <p:nvPr/>
            </p:nvSpPr>
            <p:spPr>
              <a:xfrm>
                <a:off x="311700" y="3854820"/>
                <a:ext cx="8520600" cy="996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u="sng" dirty="0">
                    <a:latin typeface="Lora" pitchFamily="2" charset="0"/>
                  </a:rPr>
                  <a:t>Observe</a:t>
                </a:r>
                <a:r>
                  <a:rPr lang="en-US" sz="1800" b="1" dirty="0">
                    <a:latin typeface="Lora" pitchFamily="2" charset="0"/>
                  </a:rPr>
                  <a:t>:</a:t>
                </a:r>
                <a:r>
                  <a:rPr lang="en-US" sz="1800" dirty="0"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Lora" pitchFamily="2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Lora" pitchFamily="2" charset="0"/>
                  </a:rPr>
                  <a:t>, since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800" b="1" dirty="0">
                  <a:latin typeface="Lora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LSB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Lora" pitchFamily="2" charset="0"/>
                  </a:rPr>
                  <a:t> </a:t>
                </a:r>
                <a:r>
                  <a:rPr lang="en-US" sz="1800" dirty="0">
                    <a:latin typeface="Lora" pitchFamily="2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bSup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LSB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>
                  <a:solidFill>
                    <a:srgbClr val="FF0000"/>
                  </a:solidFill>
                  <a:latin typeface="Lora" pitchFamily="2" charset="0"/>
                </a:endParaRPr>
              </a:p>
              <a:p>
                <a:pPr algn="ctr"/>
                <a:r>
                  <a:rPr lang="en-US" sz="1800" dirty="0">
                    <a:latin typeface="Lora" pitchFamily="2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𝐜𝐨𝐫𝐫𝐞𝐜𝐭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LSB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1800" dirty="0">
                  <a:latin typeface="Lora" pitchFamily="2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BEB510-194C-5CF0-DB20-0AEEF50C1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854820"/>
                <a:ext cx="8520600" cy="996876"/>
              </a:xfrm>
              <a:prstGeom prst="rect">
                <a:avLst/>
              </a:prstGeom>
              <a:blipFill>
                <a:blip r:embed="rId5"/>
                <a:stretch>
                  <a:fillRect t="-3049" b="-53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00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4D83-4408-1D89-F41A-AB80486C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Zero Points to One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31ECDD5-957C-FB37-21B1-EFF6299EF11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1814461"/>
              </a:xfrm>
            </p:spPr>
            <p:txBody>
              <a:bodyPr>
                <a:normAutofit/>
              </a:bodyPr>
              <a:lstStyle/>
              <a:p>
                <a:pPr marL="114300" indent="0" algn="ctr">
                  <a:buNone/>
                </a:pPr>
                <a:r>
                  <a:rPr lang="en-US" b="1" u="sng" dirty="0"/>
                  <a:t>Idea</a:t>
                </a:r>
                <a:r>
                  <a:rPr lang="en-US" b="1" dirty="0"/>
                  <a:t>:</a:t>
                </a:r>
                <a:r>
                  <a:rPr lang="en-US" dirty="0"/>
                  <a:t> Allow the client to </a:t>
                </a:r>
                <a:r>
                  <a:rPr lang="en-US" b="1" dirty="0"/>
                  <a:t>correct</a:t>
                </a:r>
                <a:r>
                  <a:rPr lang="en-US" dirty="0"/>
                  <a:t> at most one non-zero point.</a:t>
                </a:r>
              </a:p>
              <a:p>
                <a:pPr marL="114300" indent="0" algn="ctr">
                  <a:buNone/>
                </a:pPr>
                <a:endParaRPr lang="en-US" i="1" dirty="0"/>
              </a:p>
              <a:p>
                <a:pPr marL="114300" indent="0" algn="ctr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point function defined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 algn="ctr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ar-AE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𝑺𝒉𝒂𝒓𝒆</m:t>
                    </m:r>
                    <m:d>
                      <m:dPr>
                        <m:ctrlPr>
                          <a:rPr lang="ar-AE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ar-AE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𝑓</m:t>
                        </m:r>
                      </m:e>
                    </m:d>
                    <m:r>
                      <a:rPr lang="ar-AE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→</m:t>
                    </m:r>
                    <m:r>
                      <a:rPr lang="ar-AE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ar-AE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ar-AE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0</m:t>
                        </m:r>
                      </m:e>
                    </m:d>
                    <m:r>
                      <a:rPr lang="ar-AE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, </m:t>
                    </m:r>
                    <m:r>
                      <a:rPr lang="ar-AE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ar-AE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ar-AE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𝑬𝒗𝒂𝒍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→[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β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114300" indent="0" algn="ctr">
                  <a:buNone/>
                </a:pPr>
                <a:r>
                  <a:rPr lang="en-US" dirty="0"/>
                  <a:t>Client appends a </a:t>
                </a:r>
                <a:r>
                  <a:rPr lang="en-US" b="1" dirty="0"/>
                  <a:t>correction word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β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β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31ECDD5-957C-FB37-21B1-EFF6299EF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1814461"/>
              </a:xfrm>
              <a:blipFill>
                <a:blip r:embed="rId2"/>
                <a:stretch>
                  <a:fillRect b="-23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9190C0B-3096-D545-0221-9D7C4B1AA33F}"/>
                  </a:ext>
                </a:extLst>
              </p:cNvPr>
              <p:cNvSpPr/>
              <p:nvPr/>
            </p:nvSpPr>
            <p:spPr>
              <a:xfrm>
                <a:off x="795236" y="3151777"/>
                <a:ext cx="7553528" cy="154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4300" indent="0">
                  <a:buNone/>
                </a:pPr>
                <a:r>
                  <a:rPr lang="en-US" sz="1800" b="1" u="sng" dirty="0">
                    <a:solidFill>
                      <a:schemeClr val="tx1"/>
                    </a:solidFill>
                    <a:latin typeface="Lora" pitchFamily="2" charset="0"/>
                  </a:rPr>
                  <a:t>Correction operation</a:t>
                </a:r>
                <a:r>
                  <a:rPr lang="en-US" sz="1800" u="sng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</a:p>
              <a:p>
                <a:pPr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 Input is a share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:=[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.</a:t>
                </a:r>
              </a:p>
              <a:p>
                <a:pPr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Hash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to get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. </a:t>
                </a:r>
              </a:p>
              <a:p>
                <a:pPr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If the LSB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is 1, output,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l-GR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nary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. Otherwise, output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.</a:t>
                </a:r>
              </a:p>
              <a:p>
                <a:pPr algn="ctr"/>
                <a:endParaRPr lang="en-US" sz="1800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9190C0B-3096-D545-0221-9D7C4B1AA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36" y="3151777"/>
                <a:ext cx="7553528" cy="1546698"/>
              </a:xfrm>
              <a:prstGeom prst="roundRect">
                <a:avLst/>
              </a:prstGeom>
              <a:blipFill>
                <a:blip r:embed="rId3"/>
                <a:stretch>
                  <a:fillRect b="-1356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86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38A7-E250-A2DF-A395-F917AC64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Talk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5098B6-5068-9623-792B-DC2DD3EEE1F3}"/>
              </a:ext>
            </a:extLst>
          </p:cNvPr>
          <p:cNvSpPr/>
          <p:nvPr/>
        </p:nvSpPr>
        <p:spPr>
          <a:xfrm>
            <a:off x="277672" y="1017725"/>
            <a:ext cx="8520600" cy="3052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sng" dirty="0">
                <a:solidFill>
                  <a:schemeClr val="tx1"/>
                </a:solidFill>
                <a:effectLst/>
                <a:latin typeface="Lora" pitchFamily="2" charset="0"/>
              </a:rPr>
              <a:t>Two-Party Function Secret Sharing for Distributed Point Functions</a:t>
            </a:r>
            <a:endParaRPr lang="en-US" sz="1800" dirty="0">
              <a:solidFill>
                <a:schemeClr val="tx1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Lora" pitchFamily="2" charset="0"/>
              </a:rPr>
              <a:t>   </a:t>
            </a:r>
            <a:r>
              <a:rPr lang="en-US" sz="1800" b="1" dirty="0">
                <a:solidFill>
                  <a:schemeClr val="tx1"/>
                </a:solidFill>
                <a:latin typeface="Lora" pitchFamily="2" charset="0"/>
              </a:rPr>
              <a:t>V</a:t>
            </a: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Lora" pitchFamily="2" charset="0"/>
              </a:rPr>
              <a:t>erifiable</a:t>
            </a:r>
            <a:endParaRPr lang="en-US" sz="1800" b="1" dirty="0">
              <a:solidFill>
                <a:schemeClr val="tx1"/>
              </a:solidFill>
              <a:latin typeface="Lora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Lora" pitchFamily="2" charset="0"/>
              </a:rPr>
              <a:t>   </a:t>
            </a:r>
            <a:r>
              <a:rPr lang="en-US" sz="1800" b="1" dirty="0">
                <a:solidFill>
                  <a:schemeClr val="tx1"/>
                </a:solidFill>
                <a:latin typeface="Lora" pitchFamily="2" charset="0"/>
              </a:rPr>
              <a:t>M</a:t>
            </a: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Lora" pitchFamily="2" charset="0"/>
              </a:rPr>
              <a:t>aliciously Secure </a:t>
            </a:r>
            <a:endParaRPr lang="en-US" sz="1800" b="1" dirty="0">
              <a:solidFill>
                <a:schemeClr val="tx1"/>
              </a:solidFill>
              <a:latin typeface="Lora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Lora" pitchFamily="2" charset="0"/>
              </a:rPr>
              <a:t>   </a:t>
            </a:r>
            <a:r>
              <a:rPr lang="en-US" sz="1800" b="1" dirty="0">
                <a:solidFill>
                  <a:schemeClr val="tx1"/>
                </a:solidFill>
                <a:latin typeface="Lora" pitchFamily="2" charset="0"/>
              </a:rPr>
              <a:t>U</a:t>
            </a: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Lora" pitchFamily="2" charset="0"/>
              </a:rPr>
              <a:t>nconstrained</a:t>
            </a: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Lora" pitchFamily="2" charset="0"/>
              </a:rPr>
              <a:t>: supports any output group, any set of evaluation points. </a:t>
            </a:r>
            <a:endParaRPr lang="en-US" sz="1800" b="1" i="0" u="none" strike="noStrike" dirty="0">
              <a:solidFill>
                <a:schemeClr val="tx1"/>
              </a:solidFill>
              <a:effectLst/>
              <a:latin typeface="Lora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Lora" pitchFamily="2" charset="0"/>
              </a:rPr>
              <a:t>   </a:t>
            </a: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Lora" pitchFamily="2" charset="0"/>
              </a:rPr>
              <a:t>Concretely </a:t>
            </a:r>
            <a:r>
              <a:rPr lang="en-US" sz="1800" b="1" dirty="0">
                <a:solidFill>
                  <a:schemeClr val="tx1"/>
                </a:solidFill>
                <a:latin typeface="Lora" pitchFamily="2" charset="0"/>
              </a:rPr>
              <a:t>E</a:t>
            </a: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Lora" pitchFamily="2" charset="0"/>
              </a:rPr>
              <a:t>fficient</a:t>
            </a: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Lora" pitchFamily="2" charset="0"/>
              </a:rPr>
              <a:t>: </a:t>
            </a:r>
          </a:p>
          <a:p>
            <a:pPr lvl="2" fontAlgn="base"/>
            <a:r>
              <a:rPr lang="en-US" sz="1800" dirty="0">
                <a:solidFill>
                  <a:schemeClr val="tx1"/>
                </a:solidFill>
                <a:latin typeface="Lora" pitchFamily="2" charset="0"/>
              </a:rPr>
              <a:t>	O</a:t>
            </a: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Lora" pitchFamily="2" charset="0"/>
              </a:rPr>
              <a:t>nly symmetric key operations</a:t>
            </a:r>
          </a:p>
          <a:p>
            <a:pPr lvl="1" fontAlgn="base"/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Lora" pitchFamily="2" charset="0"/>
              </a:rPr>
              <a:t>	Similar performance as non verifiable DPFs 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+ </a:t>
            </a:r>
            <a:r>
              <a:rPr lang="en-US" sz="1800" b="1" i="0" u="sng" strike="noStrike" dirty="0">
                <a:solidFill>
                  <a:schemeClr val="tx1"/>
                </a:solidFill>
                <a:effectLst/>
                <a:latin typeface="Lora" pitchFamily="2" charset="0"/>
              </a:rPr>
              <a:t>Distributed Multi-Point Functions</a:t>
            </a:r>
            <a:endParaRPr lang="en-US" sz="1800" b="0" i="0" u="none" strike="noStrike" dirty="0">
              <a:solidFill>
                <a:schemeClr val="tx1"/>
              </a:solidFill>
              <a:effectLst/>
              <a:latin typeface="Lora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3073F7-3657-7B23-5A43-B4B518FDEFF9}"/>
              </a:ext>
            </a:extLst>
          </p:cNvPr>
          <p:cNvSpPr/>
          <p:nvPr/>
        </p:nvSpPr>
        <p:spPr>
          <a:xfrm>
            <a:off x="311701" y="4069977"/>
            <a:ext cx="8520599" cy="734724"/>
          </a:xfrm>
          <a:prstGeom prst="roundRect">
            <a:avLst/>
          </a:prstGeom>
          <a:solidFill>
            <a:srgbClr val="F7E5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Lora" pitchFamily="2" charset="0"/>
              </a:rPr>
              <a:t>Prior constructions </a:t>
            </a:r>
            <a:r>
              <a:rPr lang="en-US" sz="18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ora" pitchFamily="2" charset="0"/>
              </a:rPr>
              <a:t>[BGI18, BBCGI21] 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Lora" pitchFamily="2" charset="0"/>
              </a:rPr>
              <a:t>are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ora" pitchFamily="2" charset="0"/>
              </a:rPr>
              <a:t>constrained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ora" pitchFamily="2" charset="0"/>
              </a:rPr>
              <a:t> 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Lora" pitchFamily="2" charset="0"/>
              </a:rPr>
              <a:t>and are based on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ora" pitchFamily="2" charset="0"/>
              </a:rPr>
              <a:t>public key operations/MPC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47672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4377-E2AF-3F85-1048-2063B305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Zero Points to One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8AEDE4E-A4C0-9C07-D95A-01A31D94FAD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2388139"/>
                <a:ext cx="8520600" cy="1488332"/>
              </a:xfrm>
            </p:spPr>
            <p:txBody>
              <a:bodyPr/>
              <a:lstStyle/>
              <a:p>
                <a:r>
                  <a:rPr lang="en-US" b="1" dirty="0"/>
                  <a:t>Deterministic: </a:t>
                </a:r>
                <a:r>
                  <a:rPr lang="en-US" dirty="0"/>
                  <a:t>If the inputs are shares of </a:t>
                </a:r>
                <a:r>
                  <a:rPr lang="en-US" b="1" dirty="0">
                    <a:solidFill>
                      <a:schemeClr val="accent1"/>
                    </a:solidFill>
                  </a:rPr>
                  <a:t>zero</a:t>
                </a:r>
                <a:r>
                  <a:rPr lang="en-US" dirty="0"/>
                  <a:t>, the outputs are </a:t>
                </a:r>
                <a:r>
                  <a:rPr lang="en-US" b="1" dirty="0">
                    <a:solidFill>
                      <a:schemeClr val="accent1"/>
                    </a:solidFill>
                  </a:rPr>
                  <a:t>equal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Client samples the keys until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LSB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β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LSB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β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i="1" dirty="0"/>
                  <a:t>.</a:t>
                </a:r>
              </a:p>
              <a:p>
                <a:pPr lvl="1"/>
                <a:r>
                  <a:rPr lang="en-US" sz="1600" dirty="0"/>
                  <a:t>This occurs with probability ½ in the BGI construction.</a:t>
                </a:r>
                <a:endParaRPr lang="en-US" sz="1600" i="1" dirty="0"/>
              </a:p>
              <a:p>
                <a:r>
                  <a:rPr lang="en-US" b="1" dirty="0"/>
                  <a:t>Correction:</a:t>
                </a:r>
                <a:r>
                  <a:rPr lang="en-US" dirty="0"/>
                  <a:t> If the inputs are shares of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outputs will also be </a:t>
                </a:r>
                <a:r>
                  <a:rPr lang="en-US" b="1" dirty="0">
                    <a:solidFill>
                      <a:schemeClr val="accent1"/>
                    </a:solidFill>
                  </a:rPr>
                  <a:t>equal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8AEDE4E-A4C0-9C07-D95A-01A31D94FA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2388139"/>
                <a:ext cx="8520600" cy="148833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40EC0D0-46E0-75FC-A0E5-0EB6FDC658AF}"/>
                  </a:ext>
                </a:extLst>
              </p:cNvPr>
              <p:cNvSpPr/>
              <p:nvPr/>
            </p:nvSpPr>
            <p:spPr>
              <a:xfrm>
                <a:off x="1715107" y="1017725"/>
                <a:ext cx="5705272" cy="134123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4300" indent="0">
                  <a:buNone/>
                </a:pPr>
                <a:r>
                  <a:rPr lang="en-US" sz="1600" b="1" u="sng" dirty="0">
                    <a:solidFill>
                      <a:schemeClr val="tx1"/>
                    </a:solidFill>
                    <a:latin typeface="Lora" pitchFamily="2" charset="0"/>
                  </a:rPr>
                  <a:t>Correction operation</a:t>
                </a:r>
                <a:r>
                  <a:rPr lang="en-US" sz="1600" u="sng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</a:p>
              <a:p>
                <a:pPr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Input is a share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:=[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,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.</a:t>
                </a:r>
              </a:p>
              <a:p>
                <a:pPr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Hash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to get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. </a:t>
                </a:r>
              </a:p>
              <a:p>
                <a:pPr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If the LSB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is 1, output,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l-G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nary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. Otherwise, output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40EC0D0-46E0-75FC-A0E5-0EB6FDC658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107" y="1017725"/>
                <a:ext cx="5705272" cy="1341231"/>
              </a:xfrm>
              <a:prstGeom prst="roundRect">
                <a:avLst/>
              </a:prstGeom>
              <a:blipFill>
                <a:blip r:embed="rId3"/>
                <a:stretch>
                  <a:fillRect b="-2276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548EED2-F72E-4041-C8C1-889CCABB96E0}"/>
                  </a:ext>
                </a:extLst>
              </p:cNvPr>
              <p:cNvSpPr/>
              <p:nvPr/>
            </p:nvSpPr>
            <p:spPr>
              <a:xfrm>
                <a:off x="674247" y="3905654"/>
                <a:ext cx="7786992" cy="1026268"/>
              </a:xfrm>
              <a:prstGeom prst="roundRect">
                <a:avLst/>
              </a:prstGeom>
              <a:solidFill>
                <a:srgbClr val="F7E5D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If a </a:t>
                </a:r>
                <a:r>
                  <a:rPr lang="en-US" sz="1600" b="1" dirty="0">
                    <a:solidFill>
                      <a:schemeClr val="tx1"/>
                    </a:solidFill>
                    <a:latin typeface="Lora" pitchFamily="2" charset="0"/>
                  </a:rPr>
                  <a:t>malicious client </a:t>
                </a: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corrects more than one error, then they’ve found inputs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and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⨁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⨁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548EED2-F72E-4041-C8C1-889CCABB9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7" y="3905654"/>
                <a:ext cx="7786992" cy="102626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037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XOR-Collision Resistance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Google Shape;184;p2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120032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We say a function family </a:t>
                </a:r>
                <a:r>
                  <a:rPr lang="en-US" b="1" i="1" dirty="0"/>
                  <a:t>F</a:t>
                </a:r>
                <a:r>
                  <a:rPr lang="en-US" dirty="0"/>
                  <a:t> is XOR-collision resistant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if for a randomly sampled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in </a:t>
                </a:r>
                <a:r>
                  <a:rPr lang="en-US" b="1" i="1" dirty="0"/>
                  <a:t>F</a:t>
                </a:r>
                <a:r>
                  <a:rPr lang="en-US" dirty="0"/>
                  <a:t> </a:t>
                </a:r>
              </a:p>
              <a:p>
                <a:pPr marL="0" lvl="0" indent="0" algn="ctr">
                  <a:buNone/>
                </a:pPr>
                <a:r>
                  <a:rPr lang="en-US" dirty="0"/>
                  <a:t>it is </a:t>
                </a:r>
                <a:r>
                  <a:rPr lang="en-US" b="1" dirty="0"/>
                  <a:t>hard</a:t>
                </a:r>
                <a:r>
                  <a:rPr lang="en-US" dirty="0"/>
                  <a:t> to find four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such that the following holds.</a:t>
                </a:r>
              </a:p>
            </p:txBody>
          </p:sp>
        </mc:Choice>
        <mc:Fallback xmlns="">
          <p:sp>
            <p:nvSpPr>
              <p:cNvPr id="184" name="Google Shape;184;p2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4070650-DBCD-6919-074D-A7152A490067}"/>
                  </a:ext>
                </a:extLst>
              </p:cNvPr>
              <p:cNvSpPr/>
              <p:nvPr/>
            </p:nvSpPr>
            <p:spPr>
              <a:xfrm>
                <a:off x="1128409" y="2333421"/>
                <a:ext cx="6828817" cy="114421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indent="0" algn="ct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&amp;    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 indent="0" algn="ct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⨁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⨁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4070650-DBCD-6919-074D-A7152A490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09" y="2333421"/>
                <a:ext cx="6828817" cy="114421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A417B43-990E-0D60-0B2C-F52F0DC39568}"/>
                  </a:ext>
                </a:extLst>
              </p:cNvPr>
              <p:cNvSpPr/>
              <p:nvPr/>
            </p:nvSpPr>
            <p:spPr>
              <a:xfrm>
                <a:off x="642025" y="3671834"/>
                <a:ext cx="7859949" cy="1200329"/>
              </a:xfrm>
              <a:prstGeom prst="roundRect">
                <a:avLst/>
              </a:prstGeom>
              <a:solidFill>
                <a:srgbClr val="AADE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This is a sparse correlation </a:t>
                </a: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  <a:sym typeface="Wingdings" panose="05000000000000000000" pitchFamily="2" charset="2"/>
                  </a:rPr>
                  <a:t> </a:t>
                </a: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Random Oracle Model gives security.</a:t>
                </a:r>
              </a:p>
              <a:p>
                <a:pPr algn="ctr"/>
                <a:endParaRPr lang="en-US" sz="1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In practice, we have a hash function output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l-G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bits.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A417B43-990E-0D60-0B2C-F52F0DC39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25" y="3671834"/>
                <a:ext cx="7859949" cy="120032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540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D370-6F49-AB9C-3C9F-A84151A0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Verifying Point Functions: Our Approach</a:t>
            </a:r>
            <a:endParaRPr lang="en-US" dirty="0"/>
          </a:p>
        </p:txBody>
      </p:sp>
      <p:sp>
        <p:nvSpPr>
          <p:cNvPr id="5" name="Google Shape;93;p16">
            <a:extLst>
              <a:ext uri="{FF2B5EF4-FFF2-40B4-BE49-F238E27FC236}">
                <a16:creationId xmlns:a16="http://schemas.microsoft.com/office/drawing/2014/main" id="{ABD3F0C0-0F93-4D15-EEBA-F29683BA2E33}"/>
              </a:ext>
            </a:extLst>
          </p:cNvPr>
          <p:cNvSpPr/>
          <p:nvPr/>
        </p:nvSpPr>
        <p:spPr>
          <a:xfrm>
            <a:off x="2243489" y="3778707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ora"/>
                <a:ea typeface="Lora"/>
                <a:cs typeface="Lora"/>
                <a:sym typeface="Lora"/>
              </a:rPr>
              <a:t>Server 0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" name="Google Shape;94;p16">
            <a:extLst>
              <a:ext uri="{FF2B5EF4-FFF2-40B4-BE49-F238E27FC236}">
                <a16:creationId xmlns:a16="http://schemas.microsoft.com/office/drawing/2014/main" id="{AD40C8FE-737D-3C4D-958B-FFBE1000466A}"/>
              </a:ext>
            </a:extLst>
          </p:cNvPr>
          <p:cNvSpPr/>
          <p:nvPr/>
        </p:nvSpPr>
        <p:spPr>
          <a:xfrm>
            <a:off x="5132550" y="3778707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1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6EBED02-C7C2-E65B-724B-39FC6CBFEB4C}"/>
                  </a:ext>
                </a:extLst>
              </p:cNvPr>
              <p:cNvSpPr/>
              <p:nvPr/>
            </p:nvSpPr>
            <p:spPr>
              <a:xfrm>
                <a:off x="436025" y="1170343"/>
                <a:ext cx="8271950" cy="154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/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Server 0 begins with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. Server 1 begins with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Servers apply the </a:t>
                </a:r>
                <a:r>
                  <a:rPr lang="en-US" sz="1800" b="1" dirty="0">
                    <a:solidFill>
                      <a:schemeClr val="tx1"/>
                    </a:solidFill>
                    <a:latin typeface="Lora" pitchFamily="2" charset="0"/>
                  </a:rPr>
                  <a:t>correction</a:t>
                </a: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operation to each element in the vectors.</a:t>
                </a:r>
              </a:p>
              <a:p>
                <a:pPr marL="342900" indent="-342900"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Servers hash the resulting vectors to check if they are equal.</a:t>
                </a: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6EBED02-C7C2-E65B-724B-39FC6CBFE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5" y="1170343"/>
                <a:ext cx="8271950" cy="154669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D39ADE-FA60-88A5-3EF7-FE6F3B7176B9}"/>
                  </a:ext>
                </a:extLst>
              </p:cNvPr>
              <p:cNvSpPr txBox="1"/>
              <p:nvPr/>
            </p:nvSpPr>
            <p:spPr>
              <a:xfrm>
                <a:off x="519689" y="2786209"/>
                <a:ext cx="30411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latin typeface="Lora" pitchFamily="2" charset="0"/>
                  </a:rPr>
                  <a:t>and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𝐜𝐨𝐫𝐫𝐞𝐜𝐭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D39ADE-FA60-88A5-3EF7-FE6F3B717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89" y="2786209"/>
                <a:ext cx="3041100" cy="923330"/>
              </a:xfrm>
              <a:prstGeom prst="rect">
                <a:avLst/>
              </a:prstGeom>
              <a:blipFill>
                <a:blip r:embed="rId4"/>
                <a:stretch>
                  <a:fillRect l="-1403" t="-2632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E00D93-851D-9F37-2C7A-072FC720EF08}"/>
                  </a:ext>
                </a:extLst>
              </p:cNvPr>
              <p:cNvSpPr txBox="1"/>
              <p:nvPr/>
            </p:nvSpPr>
            <p:spPr>
              <a:xfrm>
                <a:off x="5791200" y="2717041"/>
                <a:ext cx="30411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latin typeface="Lora" pitchFamily="2" charset="0"/>
                  </a:rPr>
                  <a:t>and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𝐜𝐨𝐫𝐫𝐞𝐜𝐭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E00D93-851D-9F37-2C7A-072FC720E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717041"/>
                <a:ext cx="3041100" cy="923330"/>
              </a:xfrm>
              <a:prstGeom prst="rect">
                <a:avLst/>
              </a:prstGeom>
              <a:blipFill>
                <a:blip r:embed="rId5"/>
                <a:stretch>
                  <a:fillRect l="-1403" t="-3311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A81244-5D8F-675D-1EDB-086BA8A689B8}"/>
              </a:ext>
            </a:extLst>
          </p:cNvPr>
          <p:cNvCxnSpPr>
            <a:stCxn id="5" idx="4"/>
            <a:endCxn id="8" idx="2"/>
          </p:cNvCxnSpPr>
          <p:nvPr/>
        </p:nvCxnSpPr>
        <p:spPr>
          <a:xfrm>
            <a:off x="3560789" y="4416357"/>
            <a:ext cx="15717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6079AA-1C13-E7CA-DF6B-C0FDFFDC0D15}"/>
                  </a:ext>
                </a:extLst>
              </p:cNvPr>
              <p:cNvSpPr txBox="1"/>
              <p:nvPr/>
            </p:nvSpPr>
            <p:spPr>
              <a:xfrm>
                <a:off x="3738282" y="3747242"/>
                <a:ext cx="1317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Accept 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6079AA-1C13-E7CA-DF6B-C0FDFFDC0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282" y="3747242"/>
                <a:ext cx="1317300" cy="646331"/>
              </a:xfrm>
              <a:prstGeom prst="rect">
                <a:avLst/>
              </a:prstGeom>
              <a:blipFill>
                <a:blip r:embed="rId6"/>
                <a:stretch>
                  <a:fillRect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98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D370-6F49-AB9C-3C9F-A84151A0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Verifying Point Functions: Our Approach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0AD185-9904-9A25-5033-93C585A64867}"/>
              </a:ext>
            </a:extLst>
          </p:cNvPr>
          <p:cNvSpPr/>
          <p:nvPr/>
        </p:nvSpPr>
        <p:spPr>
          <a:xfrm>
            <a:off x="436025" y="2869660"/>
            <a:ext cx="8271950" cy="2149812"/>
          </a:xfrm>
          <a:prstGeom prst="roundRect">
            <a:avLst/>
          </a:prstGeom>
          <a:solidFill>
            <a:srgbClr val="AAD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800" b="1" u="sng" dirty="0">
                <a:solidFill>
                  <a:schemeClr val="tx1"/>
                </a:solidFill>
                <a:latin typeface="Lora" pitchFamily="2" charset="0"/>
              </a:rPr>
              <a:t>Security</a:t>
            </a:r>
          </a:p>
          <a:p>
            <a:pPr lvl="1" algn="ctr"/>
            <a:endParaRPr lang="en-US" sz="1800" b="1" u="sng" dirty="0">
              <a:solidFill>
                <a:schemeClr val="tx1"/>
              </a:solidFill>
              <a:latin typeface="Lora" pitchFamily="2" charset="0"/>
            </a:endParaRPr>
          </a:p>
          <a:p>
            <a:pPr marL="342900" lvl="1" indent="-342900">
              <a:buFont typeface="Arial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Lora" pitchFamily="2" charset="0"/>
              </a:rPr>
              <a:t>Secure against a </a:t>
            </a:r>
            <a:r>
              <a:rPr lang="en-US" sz="1800" b="1" dirty="0">
                <a:solidFill>
                  <a:schemeClr val="tx1"/>
                </a:solidFill>
                <a:latin typeface="Lora" pitchFamily="2" charset="0"/>
              </a:rPr>
              <a:t>malicious client</a:t>
            </a:r>
            <a:r>
              <a:rPr lang="en-US" sz="1800" dirty="0">
                <a:solidFill>
                  <a:schemeClr val="tx1"/>
                </a:solidFill>
                <a:latin typeface="Lora" pitchFamily="2" charset="0"/>
              </a:rPr>
              <a:t> because of the </a:t>
            </a:r>
            <a:r>
              <a:rPr lang="en-US" sz="1800" b="1" dirty="0">
                <a:solidFill>
                  <a:schemeClr val="tx1"/>
                </a:solidFill>
                <a:latin typeface="Lora" pitchFamily="2" charset="0"/>
              </a:rPr>
              <a:t>XOR-collision resistance</a:t>
            </a:r>
            <a:r>
              <a:rPr lang="en-US" sz="1800" dirty="0">
                <a:solidFill>
                  <a:schemeClr val="tx1"/>
                </a:solidFill>
                <a:latin typeface="Lora" pitchFamily="2" charset="0"/>
              </a:rPr>
              <a:t> of the hash function.</a:t>
            </a:r>
          </a:p>
          <a:p>
            <a:pPr marL="342900" lvl="1" indent="-342900">
              <a:buFont typeface="Arial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Lora" pitchFamily="2" charset="0"/>
              </a:rPr>
              <a:t>Secure against </a:t>
            </a:r>
            <a:r>
              <a:rPr lang="en-US" sz="1800" b="1" dirty="0">
                <a:solidFill>
                  <a:schemeClr val="tx1"/>
                </a:solidFill>
                <a:latin typeface="Lora" pitchFamily="2" charset="0"/>
              </a:rPr>
              <a:t>malicious server</a:t>
            </a:r>
            <a:r>
              <a:rPr lang="en-US" sz="1800" dirty="0">
                <a:solidFill>
                  <a:schemeClr val="tx1"/>
                </a:solidFill>
                <a:latin typeface="Lora" pitchFamily="2" charset="0"/>
              </a:rPr>
              <a:t> because the server’s </a:t>
            </a:r>
            <a:r>
              <a:rPr lang="en-US" sz="1800" b="1" dirty="0">
                <a:solidFill>
                  <a:schemeClr val="tx1"/>
                </a:solidFill>
                <a:latin typeface="Lora" pitchFamily="2" charset="0"/>
              </a:rPr>
              <a:t>do not exchange any new information</a:t>
            </a:r>
            <a:r>
              <a:rPr lang="en-US" sz="1800" dirty="0">
                <a:solidFill>
                  <a:schemeClr val="tx1"/>
                </a:solidFill>
                <a:latin typeface="Lora" pitchFamily="2" charset="0"/>
              </a:rPr>
              <a:t> when the shares are </a:t>
            </a:r>
            <a:r>
              <a:rPr lang="en-US" sz="1800" b="1" dirty="0">
                <a:solidFill>
                  <a:schemeClr val="tx1"/>
                </a:solidFill>
                <a:latin typeface="Lora" pitchFamily="2" charset="0"/>
              </a:rPr>
              <a:t>honestly generated</a:t>
            </a:r>
            <a:r>
              <a:rPr lang="en-US" sz="1800" dirty="0">
                <a:solidFill>
                  <a:schemeClr val="tx1"/>
                </a:solidFill>
                <a:latin typeface="Lora" pitchFamily="2" charset="0"/>
              </a:rPr>
              <a:t>.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6BA7683-AEF0-7528-AF10-5BA92D57E689}"/>
                  </a:ext>
                </a:extLst>
              </p:cNvPr>
              <p:cNvSpPr/>
              <p:nvPr/>
            </p:nvSpPr>
            <p:spPr>
              <a:xfrm>
                <a:off x="436025" y="1170343"/>
                <a:ext cx="8271950" cy="15466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/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Server 0 begins with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. Server 1 begins with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Servers apply the </a:t>
                </a:r>
                <a:r>
                  <a:rPr lang="en-US" sz="1800" b="1" dirty="0">
                    <a:solidFill>
                      <a:schemeClr val="tx1"/>
                    </a:solidFill>
                    <a:latin typeface="Lora" pitchFamily="2" charset="0"/>
                  </a:rPr>
                  <a:t>correction</a:t>
                </a: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 operation to each element in the vectors.</a:t>
                </a:r>
              </a:p>
              <a:p>
                <a:pPr marL="342900" indent="-342900"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  <a:latin typeface="Lora" pitchFamily="2" charset="0"/>
                  </a:rPr>
                  <a:t>Servers hash the resulting vectors to check if they are equal.</a:t>
                </a:r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6BA7683-AEF0-7528-AF10-5BA92D57E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5" y="1170343"/>
                <a:ext cx="8271950" cy="154669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100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25A9471-4F31-CE64-CA62-A160E4FA9A3D}"/>
                  </a:ext>
                </a:extLst>
              </p:cNvPr>
              <p:cNvSpPr/>
              <p:nvPr/>
            </p:nvSpPr>
            <p:spPr>
              <a:xfrm>
                <a:off x="1713901" y="1243122"/>
                <a:ext cx="5716198" cy="18160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4300" lvl="0" indent="0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:r>
                  <a:rPr lang="en-US" sz="1600" b="1" u="sng" dirty="0">
                    <a:solidFill>
                      <a:schemeClr val="tx1"/>
                    </a:solidFill>
                    <a:latin typeface="Lora" pitchFamily="2" charset="0"/>
                  </a:rPr>
                  <a:t>Share Generation</a:t>
                </a:r>
              </a:p>
              <a:p>
                <a:pPr marL="114300" lvl="0" indent="0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overhead</a:t>
                </a: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25A9471-4F31-CE64-CA62-A160E4FA9A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01" y="1243122"/>
                <a:ext cx="5716198" cy="18160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42F59E-B36E-FD63-6316-F1BA8414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Verifiable DPF Performance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03E1F7D5-4C8E-DDDC-DE9E-862D34EFF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955" y="1304980"/>
            <a:ext cx="2635881" cy="163450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4D2E82-2269-E512-1A7E-89E19CF22DD2}"/>
              </a:ext>
            </a:extLst>
          </p:cNvPr>
          <p:cNvSpPr/>
          <p:nvPr/>
        </p:nvSpPr>
        <p:spPr>
          <a:xfrm>
            <a:off x="1713901" y="3156120"/>
            <a:ext cx="5716198" cy="16931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indent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600" b="1" u="sng" dirty="0">
                <a:solidFill>
                  <a:schemeClr val="tx1"/>
                </a:solidFill>
                <a:latin typeface="Lora" pitchFamily="2" charset="0"/>
              </a:rPr>
              <a:t>Share Evaluation</a:t>
            </a:r>
          </a:p>
          <a:p>
            <a:pPr lvl="0" indent="0" rtl="0"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Verification overhead </a:t>
            </a:r>
          </a:p>
          <a:p>
            <a:pPr lvl="0" indent="0" rtl="0"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>
                <a:solidFill>
                  <a:schemeClr val="tx1"/>
                </a:solidFill>
                <a:latin typeface="Lora" pitchFamily="2" charset="0"/>
              </a:rPr>
              <a:t>is very low</a:t>
            </a:r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C767E91E-4D84-8F52-EEB1-60ACBA8FE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955" y="3186937"/>
            <a:ext cx="2635881" cy="161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72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155CC"/>
                </a:solidFill>
              </a:rPr>
              <a:t>Efficient, Verifiable Multi-Point Functions</a:t>
            </a:r>
            <a:endParaRPr b="1"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Function Class: Multi-point Functions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Google Shape;210;p3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727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 lnSpcReduction="10000"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Function class with small number of non-zero points.</a:t>
                </a:r>
              </a:p>
              <a:p>
                <a:pPr marL="0" lvl="0" indent="0" algn="ctr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Non-zero points are explicitly defined. </a:t>
                </a:r>
              </a:p>
              <a:p>
                <a:pPr marL="0" lvl="0" indent="0" algn="ctr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Parameters of </a:t>
                </a:r>
                <a:r>
                  <a:rPr lang="en-US" b="1" i="1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F</a:t>
                </a: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: Domain </a:t>
                </a:r>
                <a:r>
                  <a:rPr lang="en-US" b="1" i="1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D</a:t>
                </a: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, Range </a:t>
                </a:r>
                <a:r>
                  <a:rPr lang="en-US" b="1" i="1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R</a:t>
                </a: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, number of non-zero points </a:t>
                </a:r>
                <a:r>
                  <a:rPr lang="en-US" b="1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t</a:t>
                </a:r>
              </a:p>
              <a:p>
                <a:pPr marL="0" lvl="0" indent="0" algn="ctr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𝑺</m:t>
                    </m:r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Lora"/>
                                <a:cs typeface="Lora"/>
                                <a:sym typeface="Lor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Lora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Lora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Lora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 </m:t>
                    </m:r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Lora"/>
                      </a:rPr>
                      <m:t>∈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𝑫</m:t>
                        </m:r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 × </m:t>
                        </m:r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𝑹</m:t>
                        </m:r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 )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,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≔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{</m:t>
                    </m:r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𝑺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}</m:t>
                    </m:r>
                  </m:oMath>
                </a14:m>
                <a:endParaRPr lang="en-US" b="1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marL="0" lvl="0" indent="0" algn="l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marL="0" lvl="0" indent="0" algn="l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endParaRPr lang="en-US" dirty="0"/>
              </a:p>
              <a:p>
                <a:pPr marL="0" lvl="0" indent="0" algn="l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marL="0" lvl="0" indent="0" algn="ctr" rtl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b="1" u="sng" dirty="0"/>
                  <a:t>Observe</a:t>
                </a:r>
                <a:r>
                  <a:rPr lang="en-US" b="1" dirty="0"/>
                  <a:t>: </a:t>
                </a: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Multi-point functions can be viewed as the sum of </a:t>
                </a:r>
                <a:r>
                  <a:rPr lang="en-US" b="1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t</a:t>
                </a: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 point functions.</a:t>
                </a:r>
                <a:endParaRPr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mc:Choice>
        <mc:Fallback xmlns="">
          <p:sp>
            <p:nvSpPr>
              <p:cNvPr id="210" name="Google Shape;210;p3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727200"/>
              </a:xfrm>
              <a:prstGeom prst="rect">
                <a:avLst/>
              </a:prstGeom>
              <a:blipFill>
                <a:blip r:embed="rId3"/>
                <a:stretch>
                  <a:fillRect l="-143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5EC96DD-8EF9-0DF7-F210-E3679EFC6B1D}"/>
                  </a:ext>
                </a:extLst>
              </p:cNvPr>
              <p:cNvSpPr/>
              <p:nvPr/>
            </p:nvSpPr>
            <p:spPr>
              <a:xfrm>
                <a:off x="2327742" y="3016075"/>
                <a:ext cx="4488515" cy="108463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	 	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0</m:t>
                    </m:r>
                    <m:r>
                      <a:rPr lang="el-G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		otherwise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5EC96DD-8EF9-0DF7-F210-E3679EFC6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742" y="3016075"/>
                <a:ext cx="4488515" cy="10846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056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FSS for Multi-Point Functions (DMPF) 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Google Shape;216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546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u="sng" dirty="0"/>
                  <a:t>The Naive Approach</a:t>
                </a:r>
                <a:r>
                  <a:rPr lang="en" b="1" dirty="0"/>
                  <a:t>:  </a:t>
                </a:r>
                <a:r>
                  <a:rPr lang="en" dirty="0"/>
                  <a:t>Just concatenate </a:t>
                </a:r>
                <a:r>
                  <a:rPr lang="en" b="1" dirty="0"/>
                  <a:t>t</a:t>
                </a:r>
                <a:r>
                  <a:rPr lang="en" dirty="0"/>
                  <a:t> point functions.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𝑺</m:t>
                    </m:r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Lora"/>
                                <a:cs typeface="Lora"/>
                                <a:sym typeface="Lor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Lora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Lora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Lora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 </m:t>
                    </m:r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Lora"/>
                      </a:rPr>
                      <m:t>∈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𝑫</m:t>
                        </m:r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 × </m:t>
                        </m:r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𝑹</m:t>
                        </m:r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,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≔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{</m:t>
                    </m:r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𝑺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}</m:t>
                    </m:r>
                  </m:oMath>
                </a14:m>
                <a:endParaRPr lang="en" dirty="0"/>
              </a:p>
              <a:p>
                <a:pPr marL="457200" lvl="0" indent="-342900" algn="l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ora"/>
                  <a:buChar char="●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DMPF</m:t>
                    </m:r>
                    <m:r>
                      <a:rPr lang="en-US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.</m:t>
                    </m:r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𝑺𝒉𝒂𝒓𝒆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→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, 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1</m:t>
                        </m:r>
                      </m:e>
                    </m:d>
                  </m:oMath>
                </a14:m>
                <a:endParaRPr lang="en-US" b="0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lvl="1" indent="-342900">
                  <a:spcBef>
                    <a:spcPts val="1200"/>
                  </a:spcBef>
                  <a:buSzPts val="1800"/>
                  <a:buFont typeface="Lora"/>
                  <a:buChar char="●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𝑏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DPF</m:t>
                    </m:r>
                    <m:r>
                      <a:rPr lang="en-U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.</m:t>
                    </m:r>
                    <m:r>
                      <a:rPr lang="en-US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𝑺𝒉𝒂𝒓𝒆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𝑔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Lor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…, </m:t>
                    </m:r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DPF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𝑺𝒉𝒂𝒓𝒆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dirty="0">
                  <a:solidFill>
                    <a:schemeClr val="dk1"/>
                  </a:solidFill>
                  <a:sym typeface="Lora"/>
                </a:endParaRPr>
              </a:p>
              <a:p>
                <a:pPr marL="914400" lvl="0" indent="0" algn="l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endParaRPr lang="en-US" sz="100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marL="457200" lvl="0" indent="-342900" algn="l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ora"/>
                  <a:buChar char="●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DMPF</m:t>
                    </m:r>
                    <m:r>
                      <a:rPr lang="en-US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.</m:t>
                    </m:r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𝑬𝒗𝒂𝒍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𝑘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Lora"/>
                                <a:cs typeface="Lora"/>
                                <a:sym typeface="Lora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Lora"/>
                                <a:cs typeface="Lora"/>
                                <a:sym typeface="Lora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→[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𝑏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dk1"/>
                  </a:solidFill>
                  <a:latin typeface="Lora"/>
                  <a:sym typeface="Lora"/>
                </a:endParaRPr>
              </a:p>
              <a:p>
                <a:pPr lvl="1" indent="-342900">
                  <a:spcBef>
                    <a:spcPts val="1200"/>
                  </a:spcBef>
                  <a:buSzPts val="1800"/>
                  <a:buFont typeface="Lora"/>
                  <a:buChar char="●"/>
                </a:pPr>
                <a:r>
                  <a:rPr lang="en-US" sz="1800" dirty="0"/>
                  <a:t>Parse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800" b="0" dirty="0"/>
              </a:p>
              <a:p>
                <a:pPr lvl="1" indent="-342900">
                  <a:spcBef>
                    <a:spcPts val="1200"/>
                  </a:spcBef>
                  <a:buSzPts val="1800"/>
                  <a:buFont typeface="Lora"/>
                  <a:buChar char="●"/>
                </a:pPr>
                <a:r>
                  <a:rPr lang="en" sz="1800" dirty="0"/>
                  <a:t>Output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DPF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𝑬𝒗𝒂𝒍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" sz="1800" dirty="0"/>
              </a:p>
            </p:txBody>
          </p:sp>
        </mc:Choice>
        <mc:Fallback xmlns="">
          <p:sp>
            <p:nvSpPr>
              <p:cNvPr id="216" name="Google Shape;216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546000"/>
              </a:xfrm>
              <a:prstGeom prst="rect">
                <a:avLst/>
              </a:prstGeom>
              <a:blipFill>
                <a:blip r:embed="rId3"/>
                <a:stretch>
                  <a:fillRect b="-1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9B10201-C80E-B0F6-38D3-D95E18152831}"/>
                  </a:ext>
                </a:extLst>
              </p:cNvPr>
              <p:cNvSpPr/>
              <p:nvPr/>
            </p:nvSpPr>
            <p:spPr>
              <a:xfrm>
                <a:off x="4635230" y="2898843"/>
                <a:ext cx="4263753" cy="1799632"/>
              </a:xfrm>
              <a:prstGeom prst="roundRect">
                <a:avLst/>
              </a:prstGeom>
              <a:solidFill>
                <a:srgbClr val="F7E5D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DMPF</m:t>
                    </m:r>
                    <m:r>
                      <a:rPr lang="en-US" sz="18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.</m:t>
                    </m:r>
                    <m:r>
                      <a:rPr lang="en-US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𝑬𝒗𝒂𝒍</m:t>
                    </m:r>
                    <m:r>
                      <a:rPr lang="en-US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must evaluate </a:t>
                </a:r>
                <a:r>
                  <a:rPr lang="en-US" sz="1600" b="1" dirty="0">
                    <a:solidFill>
                      <a:schemeClr val="tx1"/>
                    </a:solidFill>
                    <a:latin typeface="Lora" pitchFamily="2" charset="0"/>
                  </a:rPr>
                  <a:t>t</a:t>
                </a: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DPF shares for each input, even though only one share will evaluate to a non-zero value. </a:t>
                </a:r>
              </a:p>
              <a:p>
                <a:pPr algn="ctr"/>
                <a:endParaRPr lang="en-US" sz="16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algn="ctr"/>
                <a:r>
                  <a:rPr lang="en-US" sz="1600" b="1" u="sng" dirty="0">
                    <a:solidFill>
                      <a:schemeClr val="tx1"/>
                    </a:solidFill>
                    <a:latin typeface="Lora" pitchFamily="2" charset="0"/>
                  </a:rPr>
                  <a:t>Question</a:t>
                </a:r>
                <a:r>
                  <a:rPr lang="en-US" sz="1600" b="1" dirty="0">
                    <a:solidFill>
                      <a:schemeClr val="tx1"/>
                    </a:solidFill>
                    <a:latin typeface="Lora" pitchFamily="2" charset="0"/>
                  </a:rPr>
                  <a:t>:</a:t>
                </a: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Can we reduce this work?</a:t>
                </a:r>
                <a:endParaRPr lang="en-US" sz="1600" b="1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9B10201-C80E-B0F6-38D3-D95E18152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230" y="2898843"/>
                <a:ext cx="4263753" cy="179963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542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Cuckoo Hashing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2" name="Google Shape;222;p3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61441"/>
                <a:ext cx="8520600" cy="243216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Packs </a:t>
                </a:r>
                <a:r>
                  <a:rPr lang="en-US" b="1" dirty="0"/>
                  <a:t>t</a:t>
                </a:r>
                <a:r>
                  <a:rPr lang="en-US" dirty="0"/>
                  <a:t> elements into a table of size </a:t>
                </a:r>
                <a:r>
                  <a:rPr lang="en-US" b="1" dirty="0"/>
                  <a:t>m</a:t>
                </a:r>
                <a:r>
                  <a:rPr lang="en-US" dirty="0"/>
                  <a:t>.</a:t>
                </a:r>
              </a:p>
              <a:p>
                <a:pPr marL="0" lvl="0" indent="0" algn="ctr">
                  <a:buNone/>
                </a:pPr>
                <a:r>
                  <a:rPr lang="en-US" dirty="0"/>
                  <a:t>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κ</m:t>
                    </m:r>
                  </m:oMath>
                </a14:m>
                <a:r>
                  <a:rPr lang="en-US" dirty="0"/>
                  <a:t> to build the table. </a:t>
                </a:r>
              </a:p>
              <a:p>
                <a:pPr marL="0" lvl="0" indent="0" algn="ctr">
                  <a:buNone/>
                </a:pPr>
                <a:r>
                  <a:rPr lang="en-US" dirty="0"/>
                  <a:t>After the table is built, an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at </a:t>
                </a:r>
                <a:r>
                  <a:rPr lang="en-US" b="1" dirty="0"/>
                  <a:t>exactly one </a:t>
                </a:r>
                <a:r>
                  <a:rPr lang="en-US" dirty="0"/>
                  <a:t>of the indices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lvl="0" indent="0" algn="ctr">
                  <a:buNone/>
                </a:pPr>
                <a:endParaRPr lang="en-US" dirty="0"/>
              </a:p>
              <a:p>
                <a:pPr marL="0" lvl="0" indent="0" algn="ctr">
                  <a:buNone/>
                </a:pPr>
                <a:r>
                  <a:rPr lang="en-US" dirty="0"/>
                  <a:t>A table can </a:t>
                </a:r>
                <a:r>
                  <a:rPr lang="en-US" b="1" dirty="0"/>
                  <a:t>fail</a:t>
                </a:r>
                <a:r>
                  <a:rPr lang="en-US" dirty="0"/>
                  <a:t> to be built, but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37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this failure occurs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p>
                    </m:sSup>
                  </m:oMath>
                </a14:m>
                <a:r>
                  <a:rPr lang="en-US" dirty="0"/>
                  <a:t> while still keeping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[DRRT18]</a:t>
                </a:r>
              </a:p>
              <a:p>
                <a:pPr marL="0" lvl="0" indent="0" algn="ctr">
                  <a:buNone/>
                </a:pPr>
                <a:endParaRPr lang="en-US" dirty="0"/>
              </a:p>
              <a:p>
                <a:pPr marL="0" lvl="0" indent="0" algn="ctr">
                  <a:buNone/>
                </a:pPr>
                <a:endParaRPr dirty="0"/>
              </a:p>
            </p:txBody>
          </p:sp>
        </mc:Choice>
        <mc:Fallback>
          <p:sp>
            <p:nvSpPr>
              <p:cNvPr id="222" name="Google Shape;222;p3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61441"/>
                <a:ext cx="8520600" cy="2432168"/>
              </a:xfrm>
              <a:prstGeom prst="rect">
                <a:avLst/>
              </a:prstGeom>
              <a:blipFill>
                <a:blip r:embed="rId3"/>
                <a:stretch>
                  <a:fillRect l="-501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10F1098-6645-FA05-B5ED-F9C50C0EEE00}"/>
                  </a:ext>
                </a:extLst>
              </p:cNvPr>
              <p:cNvSpPr/>
              <p:nvPr/>
            </p:nvSpPr>
            <p:spPr>
              <a:xfrm>
                <a:off x="2375980" y="3701374"/>
                <a:ext cx="4392039" cy="108463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20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We focus on the parameter regime:</a:t>
                </a:r>
              </a:p>
              <a:p>
                <a:pPr lvl="0"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37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κ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10F1098-6645-FA05-B5ED-F9C50C0EE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980" y="3701374"/>
                <a:ext cx="4392039" cy="10846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746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B593-BCF4-C2C3-2BCA-86F1BDEB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DMPF: Our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D87C005-4D12-762E-1776-261F108118E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807648"/>
              </a:xfrm>
            </p:spPr>
            <p:txBody>
              <a:bodyPr>
                <a:normAutofit lnSpcReduction="10000"/>
              </a:bodyPr>
              <a:lstStyle/>
              <a:p>
                <a:pPr marL="114300" indent="0" algn="ctr">
                  <a:buNone/>
                </a:pPr>
                <a:r>
                  <a:rPr lang="en-US" dirty="0"/>
                  <a:t>Client begins with multi-point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≔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{</m:t>
                    </m:r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𝑺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}</m:t>
                    </m:r>
                  </m:oMath>
                </a14:m>
                <a:r>
                  <a:rPr lang="en" dirty="0"/>
                  <a:t> </a:t>
                </a:r>
              </a:p>
              <a:p>
                <a:pPr marL="114300" indent="0" algn="ctr">
                  <a:buNone/>
                </a:pPr>
                <a:r>
                  <a:rPr lang="en-US" dirty="0"/>
                  <a:t>defined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𝑺</m:t>
                    </m:r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Lora"/>
                                <a:cs typeface="Lora"/>
                                <a:sym typeface="Lor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Lora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Lora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Lora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Lora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Lora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Lora"/>
                              </a:rPr>
                              <m:t>𝑫</m:t>
                            </m:r>
                            <m:r>
                              <a:rPr lang="en-US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Lora"/>
                              </a:rPr>
                              <m:t> × </m:t>
                            </m:r>
                            <m:r>
                              <a:rPr lang="en-US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Lora"/>
                              </a:rPr>
                              <m:t>𝑹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𝒕</m:t>
                        </m:r>
                      </m:sup>
                    </m:sSup>
                  </m:oMath>
                </a14:m>
                <a:endParaRPr lang="en-US" dirty="0"/>
              </a:p>
              <a:p>
                <a:pPr marL="11430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D87C005-4D12-762E-1776-261F108118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80764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62D6073-6E11-8E4B-6D01-6C67B1C81FA6}"/>
                  </a:ext>
                </a:extLst>
              </p:cNvPr>
              <p:cNvSpPr/>
              <p:nvPr/>
            </p:nvSpPr>
            <p:spPr>
              <a:xfrm>
                <a:off x="272374" y="2135221"/>
                <a:ext cx="8559926" cy="274806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DMPF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𝑺𝒉𝒂𝒓𝒆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  <m:t>𝑓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𝑘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,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𝑘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  <a:latin typeface="Lora" pitchFamily="2" charset="0"/>
                  <a:ea typeface="Lora"/>
                  <a:cs typeface="Lora"/>
                  <a:sym typeface="Lora"/>
                </a:endParaRPr>
              </a:p>
              <a:p>
                <a:pPr lvl="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Client inserts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into a Cuckoo-hash table with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 buckets.</a:t>
                </a:r>
              </a:p>
              <a:p>
                <a:pPr lvl="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For each bucket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, if the bucket holds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 then define the point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. If the bucket is empty, define the point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For each bucket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, 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DPF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𝑺𝒉𝒂𝒓𝒆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Send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 to Server 0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 to Server 1. Send the </a:t>
                </a:r>
                <a:r>
                  <a:rPr lang="en-US" sz="1600" b="1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hash functions </a:t>
                </a:r>
                <a:r>
                  <a:rPr lang="en-US" sz="1600" b="0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to both servers.</a:t>
                </a:r>
              </a:p>
              <a:p>
                <a:pPr algn="ctr"/>
                <a:endParaRPr lang="en-US" sz="1600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62D6073-6E11-8E4B-6D01-6C67B1C81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74" y="2135221"/>
                <a:ext cx="8559926" cy="274806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8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The Two Server Model: Introduction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4242850" y="1253000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0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7419400" y="1253000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1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247" y="3646478"/>
            <a:ext cx="937900" cy="937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>
            <a:stCxn id="63" idx="1"/>
            <a:endCxn id="61" idx="3"/>
          </p:cNvCxnSpPr>
          <p:nvPr/>
        </p:nvCxnSpPr>
        <p:spPr>
          <a:xfrm rot="10800000">
            <a:off x="4901647" y="2528440"/>
            <a:ext cx="11826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" name="Google Shape;65;p14"/>
          <p:cNvCxnSpPr>
            <a:stCxn id="63" idx="3"/>
            <a:endCxn id="62" idx="3"/>
          </p:cNvCxnSpPr>
          <p:nvPr/>
        </p:nvCxnSpPr>
        <p:spPr>
          <a:xfrm rot="10800000" flipH="1">
            <a:off x="7022147" y="2528440"/>
            <a:ext cx="10560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66;p14"/>
          <p:cNvCxnSpPr>
            <a:stCxn id="61" idx="3"/>
            <a:endCxn id="63" idx="1"/>
          </p:cNvCxnSpPr>
          <p:nvPr/>
        </p:nvCxnSpPr>
        <p:spPr>
          <a:xfrm>
            <a:off x="4901500" y="2528300"/>
            <a:ext cx="11826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7;p14"/>
          <p:cNvCxnSpPr>
            <a:stCxn id="62" idx="3"/>
            <a:endCxn id="63" idx="3"/>
          </p:cNvCxnSpPr>
          <p:nvPr/>
        </p:nvCxnSpPr>
        <p:spPr>
          <a:xfrm flipH="1">
            <a:off x="7022050" y="2528300"/>
            <a:ext cx="10560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" name="Google Shape;68;p14"/>
          <p:cNvCxnSpPr>
            <a:stCxn id="61" idx="4"/>
            <a:endCxn id="62" idx="2"/>
          </p:cNvCxnSpPr>
          <p:nvPr/>
        </p:nvCxnSpPr>
        <p:spPr>
          <a:xfrm>
            <a:off x="5560150" y="1890650"/>
            <a:ext cx="185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" name="Google Shape;69;p14"/>
          <p:cNvCxnSpPr>
            <a:stCxn id="62" idx="2"/>
            <a:endCxn id="61" idx="4"/>
          </p:cNvCxnSpPr>
          <p:nvPr/>
        </p:nvCxnSpPr>
        <p:spPr>
          <a:xfrm rot="10800000">
            <a:off x="5560300" y="1890650"/>
            <a:ext cx="185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" name="Google Shape;70;p14"/>
          <p:cNvSpPr txBox="1"/>
          <p:nvPr/>
        </p:nvSpPr>
        <p:spPr>
          <a:xfrm>
            <a:off x="412950" y="1336400"/>
            <a:ext cx="35505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1800" dirty="0">
                <a:latin typeface="Lora"/>
                <a:ea typeface="Lora"/>
                <a:cs typeface="Lora"/>
                <a:sym typeface="Lora"/>
              </a:rPr>
              <a:t>All protocols in this talk are in the </a:t>
            </a:r>
            <a:r>
              <a:rPr lang="en" sz="1800" b="1" dirty="0">
                <a:latin typeface="Lora"/>
                <a:ea typeface="Lora"/>
                <a:cs typeface="Lora"/>
                <a:sym typeface="Lora"/>
              </a:rPr>
              <a:t>two server model</a:t>
            </a:r>
            <a:r>
              <a:rPr lang="en" sz="1800" dirty="0">
                <a:latin typeface="Lora"/>
                <a:ea typeface="Lora"/>
                <a:cs typeface="Lora"/>
                <a:sym typeface="Lora"/>
              </a:rPr>
              <a:t>.</a:t>
            </a:r>
            <a:endParaRPr sz="180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1800" dirty="0">
                <a:latin typeface="Lora"/>
                <a:ea typeface="Lora"/>
                <a:cs typeface="Lora"/>
                <a:sym typeface="Lora"/>
              </a:rPr>
              <a:t>The two servers are allowed to communicate with each other.</a:t>
            </a:r>
            <a:endParaRPr sz="180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1800" dirty="0">
                <a:latin typeface="Lora"/>
                <a:ea typeface="Lora"/>
                <a:cs typeface="Lora"/>
                <a:sym typeface="Lora"/>
              </a:rPr>
              <a:t>The two servers are assumed to </a:t>
            </a:r>
            <a:r>
              <a:rPr lang="en" sz="1800" b="1" dirty="0">
                <a:latin typeface="Lora"/>
                <a:ea typeface="Lora"/>
                <a:cs typeface="Lora"/>
                <a:sym typeface="Lora"/>
              </a:rPr>
              <a:t>not collude</a:t>
            </a:r>
            <a:r>
              <a:rPr lang="en" sz="1800" dirty="0">
                <a:latin typeface="Lora"/>
                <a:ea typeface="Lora"/>
                <a:cs typeface="Lora"/>
                <a:sym typeface="Lora"/>
              </a:rPr>
              <a:t>.</a:t>
            </a:r>
            <a:endParaRPr sz="18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084300" y="4472700"/>
            <a:ext cx="93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Client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C2CA-78A8-220B-0A5F-4F633816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DMPF: Our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A20A8C5F-4AA7-0A06-4D0C-5006EA6EA2B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807648"/>
              </a:xfrm>
            </p:spPr>
            <p:txBody>
              <a:bodyPr>
                <a:normAutofit lnSpcReduction="10000"/>
              </a:bodyPr>
              <a:lstStyle/>
              <a:p>
                <a:pPr marL="114300" indent="0" algn="ctr">
                  <a:buNone/>
                </a:pPr>
                <a:r>
                  <a:rPr lang="en-US" dirty="0"/>
                  <a:t>Client begins with multi-point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≔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{</m:t>
                    </m:r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𝑺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}</m:t>
                    </m:r>
                  </m:oMath>
                </a14:m>
                <a:r>
                  <a:rPr lang="en" dirty="0"/>
                  <a:t> </a:t>
                </a:r>
              </a:p>
              <a:p>
                <a:pPr marL="114300" indent="0" algn="ctr">
                  <a:buNone/>
                </a:pPr>
                <a:r>
                  <a:rPr lang="en-US" dirty="0"/>
                  <a:t>defined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𝑺</m:t>
                    </m:r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Lora"/>
                                <a:cs typeface="Lora"/>
                                <a:sym typeface="Lor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Lora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Lora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Lora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Lora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Lora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Lora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Lora"/>
                              </a:rPr>
                              <m:t>𝑫</m:t>
                            </m:r>
                            <m:r>
                              <a:rPr lang="en-US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Lora"/>
                              </a:rPr>
                              <m:t> × </m:t>
                            </m:r>
                            <m:r>
                              <a:rPr lang="en-US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Lora"/>
                              </a:rPr>
                              <m:t>𝑹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Lora"/>
                          </a:rPr>
                          <m:t>𝒕</m:t>
                        </m:r>
                      </m:sup>
                    </m:sSup>
                  </m:oMath>
                </a14:m>
                <a:endParaRPr lang="en-US" dirty="0"/>
              </a:p>
              <a:p>
                <a:pPr marL="11430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A20A8C5F-4AA7-0A06-4D0C-5006EA6EA2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80764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B7B8AD3-2BCD-3D5D-3CBE-4ED86E454366}"/>
                  </a:ext>
                </a:extLst>
              </p:cNvPr>
              <p:cNvSpPr/>
              <p:nvPr/>
            </p:nvSpPr>
            <p:spPr>
              <a:xfrm>
                <a:off x="272374" y="1887165"/>
                <a:ext cx="8559926" cy="159047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DMPF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𝑬𝒗𝒂𝒍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  <m:t>𝑘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Lora"/>
                                  <a:cs typeface="Lora"/>
                                  <a:sym typeface="Lora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Lora"/>
                                  <a:cs typeface="Lora"/>
                                  <a:sym typeface="Lora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  <m:t>,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→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Lora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Lora"/>
                            </a:rPr>
                            <m:t>[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Lora"/>
                            </a:rPr>
                            <m:t>𝑦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Lora"/>
                            </a:rPr>
                            <m:t>]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Lora"/>
                            </a:rPr>
                            <m:t>𝑏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 </m:t>
                      </m:r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  <a:latin typeface="Lora" pitchFamily="2" charset="0"/>
                  <a:ea typeface="Lora"/>
                  <a:cs typeface="Lora"/>
                  <a:sym typeface="Lora"/>
                </a:endParaRPr>
              </a:p>
              <a:p>
                <a:pPr marL="342900" lvl="0" indent="-342900">
                  <a:spcBef>
                    <a:spcPts val="1200"/>
                  </a:spcBef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Parse the key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κ</m:t>
                        </m:r>
                      </m:sub>
                    </m:sSub>
                  </m:oMath>
                </a14:m>
                <a:endParaRPr lang="en-US" sz="1600" b="0" dirty="0">
                  <a:solidFill>
                    <a:schemeClr val="tx1"/>
                  </a:solidFill>
                  <a:latin typeface="Lora" pitchFamily="2" charset="0"/>
                  <a:ea typeface="Lora"/>
                  <a:cs typeface="Lora"/>
                  <a:sym typeface="Lora"/>
                </a:endParaRPr>
              </a:p>
              <a:p>
                <a:pPr marL="342900" lvl="0" indent="-342900">
                  <a:spcBef>
                    <a:spcPts val="1200"/>
                  </a:spcBef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Compute the indices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Lora"/>
                      </a:rPr>
                      <m:t>, 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κ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Lora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κ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342900" lvl="0" indent="-342900">
                  <a:spcBef>
                    <a:spcPts val="1200"/>
                  </a:spcBef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Output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κ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DPF</m:t>
                        </m:r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𝑬𝒗𝒂𝒍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600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B7B8AD3-2BCD-3D5D-3CBE-4ED86E454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74" y="1887165"/>
                <a:ext cx="8559926" cy="1590473"/>
              </a:xfrm>
              <a:prstGeom prst="roundRect">
                <a:avLst/>
              </a:prstGeom>
              <a:blipFill>
                <a:blip r:embed="rId3"/>
                <a:stretch>
                  <a:fillRect b="-334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0A27E9C-B7AE-4492-D468-27FF4B3785BA}"/>
                  </a:ext>
                </a:extLst>
              </p:cNvPr>
              <p:cNvSpPr/>
              <p:nvPr/>
            </p:nvSpPr>
            <p:spPr>
              <a:xfrm>
                <a:off x="272375" y="3511686"/>
                <a:ext cx="8559926" cy="1360478"/>
              </a:xfrm>
              <a:prstGeom prst="roundRect">
                <a:avLst/>
              </a:prstGeom>
              <a:solidFill>
                <a:srgbClr val="AADE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u="sng" dirty="0">
                    <a:solidFill>
                      <a:schemeClr val="tx1"/>
                    </a:solidFill>
                    <a:latin typeface="Lora" pitchFamily="2" charset="0"/>
                  </a:rPr>
                  <a:t>Correctness</a:t>
                </a:r>
                <a:r>
                  <a:rPr lang="en-US" sz="1600" b="1" dirty="0">
                    <a:solidFill>
                      <a:schemeClr val="tx1"/>
                    </a:solidFill>
                    <a:latin typeface="Lora" pitchFamily="2" charset="0"/>
                  </a:rPr>
                  <a:t>:</a:t>
                </a: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The element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can only be in </a:t>
                </a:r>
                <a:r>
                  <a:rPr lang="en-US" sz="1600" b="1" dirty="0">
                    <a:solidFill>
                      <a:schemeClr val="tx1"/>
                    </a:solidFill>
                    <a:latin typeface="Lora" pitchFamily="2" charset="0"/>
                  </a:rPr>
                  <a:t>one</a:t>
                </a: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Lora"/>
                      </a:rPr>
                      <m:t>κ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locations specified by the hash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κ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. All other DPF shares will evaluate to zero.</a:t>
                </a:r>
              </a:p>
              <a:p>
                <a:endParaRPr lang="en-US" sz="16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r>
                  <a:rPr lang="en-US" sz="1600" b="1" u="sng" dirty="0">
                    <a:solidFill>
                      <a:schemeClr val="tx1"/>
                    </a:solidFill>
                    <a:latin typeface="Lora" pitchFamily="2" charset="0"/>
                  </a:rPr>
                  <a:t>Performance</a:t>
                </a:r>
                <a:r>
                  <a:rPr lang="en-US" sz="1600" b="1" dirty="0">
                    <a:solidFill>
                      <a:schemeClr val="tx1"/>
                    </a:solidFill>
                    <a:latin typeface="Lora" pitchFamily="2" charset="0"/>
                  </a:rPr>
                  <a:t>: </a:t>
                </a: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Only need to evaluate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Lora"/>
                      </a:rPr>
                      <m:t>κ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Lora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Lora"/>
                      </a:rPr>
                      <m:t>𝑂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Lora"/>
                      </a:rPr>
                      <m:t>(1)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DPF shares instead of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DPF shares.</a:t>
                </a:r>
                <a:endParaRPr lang="en-US" sz="1600" b="1" u="sng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0A27E9C-B7AE-4492-D468-27FF4B378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75" y="3511686"/>
                <a:ext cx="8559926" cy="13604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505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0A03-A4A8-8FB4-7139-BE956C9A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DMPFs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4D426-9017-047B-F884-20C678237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515819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/>
              <a:t>Using verifiable DPFs results in a verifiable DMPF.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7CA026-72EB-5EF5-04CA-50ADDAA52C98}"/>
                  </a:ext>
                </a:extLst>
              </p:cNvPr>
              <p:cNvSpPr/>
              <p:nvPr/>
            </p:nvSpPr>
            <p:spPr>
              <a:xfrm>
                <a:off x="292037" y="1803044"/>
                <a:ext cx="8559926" cy="159047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:r>
                  <a:rPr lang="en-US" sz="1600" b="1" u="sng" dirty="0">
                    <a:solidFill>
                      <a:schemeClr val="tx1"/>
                    </a:solidFill>
                    <a:latin typeface="Lora" pitchFamily="2" charset="0"/>
                  </a:rPr>
                  <a:t>Optimal Verification</a:t>
                </a:r>
              </a:p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Verify that the shared function has at most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non-zero points.</a:t>
                </a:r>
                <a:endParaRPr lang="en-US" sz="1600" b="1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:r>
                  <a:rPr lang="en-US" sz="1600" b="1" u="sng" dirty="0">
                    <a:solidFill>
                      <a:schemeClr val="tx1"/>
                    </a:solidFill>
                    <a:latin typeface="Lora" pitchFamily="2" charset="0"/>
                  </a:rPr>
                  <a:t>Relaxed Verification</a:t>
                </a:r>
                <a:endParaRPr lang="en-US" sz="16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Cuckoo-hashing allows us to verify that there are at most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non-zero points.</a:t>
                </a:r>
                <a:endParaRPr lang="en-US" sz="1600" b="1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7CA026-72EB-5EF5-04CA-50ADDAA52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37" y="1803044"/>
                <a:ext cx="8559926" cy="1590473"/>
              </a:xfrm>
              <a:prstGeom prst="roundRect">
                <a:avLst/>
              </a:prstGeom>
              <a:blipFill>
                <a:blip r:embed="rId2"/>
                <a:stretch>
                  <a:fillRect b="-26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EB19C18-8DC2-45EF-BE30-13BFE07AFFB8}"/>
                  </a:ext>
                </a:extLst>
              </p:cNvPr>
              <p:cNvSpPr/>
              <p:nvPr/>
            </p:nvSpPr>
            <p:spPr>
              <a:xfrm>
                <a:off x="1177254" y="3657450"/>
                <a:ext cx="6789492" cy="667150"/>
              </a:xfrm>
              <a:prstGeom prst="roundRect">
                <a:avLst/>
              </a:prstGeom>
              <a:solidFill>
                <a:srgbClr val="AADE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u="sng" dirty="0">
                    <a:solidFill>
                      <a:schemeClr val="tx1"/>
                    </a:solidFill>
                    <a:latin typeface="Lora" pitchFamily="2" charset="0"/>
                  </a:rPr>
                  <a:t>Efficiency</a:t>
                </a:r>
                <a:r>
                  <a:rPr lang="en-US" sz="1600" b="1" dirty="0">
                    <a:solidFill>
                      <a:schemeClr val="tx1"/>
                    </a:solidFill>
                    <a:latin typeface="Lora" pitchFamily="2" charset="0"/>
                  </a:rPr>
                  <a:t>: </a:t>
                </a:r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Verification communication never grows beyond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bits. </a:t>
                </a:r>
                <a:endParaRPr lang="en-US" sz="1600" b="1" u="sng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EB19C18-8DC2-45EF-BE30-13BFE07AF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54" y="3657450"/>
                <a:ext cx="6789492" cy="66715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944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867C4E-D4A3-0512-9072-3F7D53264B8C}"/>
              </a:ext>
            </a:extLst>
          </p:cNvPr>
          <p:cNvSpPr/>
          <p:nvPr/>
        </p:nvSpPr>
        <p:spPr>
          <a:xfrm>
            <a:off x="4087702" y="1033451"/>
            <a:ext cx="4708411" cy="38640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600" b="1" u="sng" dirty="0">
                <a:solidFill>
                  <a:schemeClr val="tx1"/>
                </a:solidFill>
                <a:latin typeface="Lora" pitchFamily="2" charset="0"/>
              </a:rPr>
              <a:t>Share Evaluation</a:t>
            </a:r>
          </a:p>
          <a:p>
            <a:pPr marL="11430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1600" b="1" u="sng" dirty="0">
              <a:solidFill>
                <a:schemeClr val="tx1"/>
              </a:solidFill>
              <a:latin typeface="Lora" pitchFamily="2" charset="0"/>
            </a:endParaRPr>
          </a:p>
          <a:p>
            <a:pPr marL="11430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1600" b="1" u="sng" dirty="0">
              <a:solidFill>
                <a:schemeClr val="tx1"/>
              </a:solidFill>
              <a:latin typeface="Lora" pitchFamily="2" charset="0"/>
            </a:endParaRPr>
          </a:p>
          <a:p>
            <a:pPr marL="11430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1600" b="1" u="sng" dirty="0">
              <a:solidFill>
                <a:schemeClr val="tx1"/>
              </a:solidFill>
              <a:latin typeface="Lora" pitchFamily="2" charset="0"/>
            </a:endParaRPr>
          </a:p>
          <a:p>
            <a:pPr marL="11430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1600" b="1" u="sng" dirty="0">
              <a:solidFill>
                <a:schemeClr val="tx1"/>
              </a:solidFill>
              <a:latin typeface="Lora" pitchFamily="2" charset="0"/>
            </a:endParaRPr>
          </a:p>
          <a:p>
            <a:pPr marL="11430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1600" b="1" u="sng" dirty="0">
              <a:solidFill>
                <a:schemeClr val="tx1"/>
              </a:solidFill>
              <a:latin typeface="Lora" pitchFamily="2" charset="0"/>
            </a:endParaRPr>
          </a:p>
          <a:p>
            <a:pPr marL="11430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1600" b="1" u="sng" dirty="0">
              <a:solidFill>
                <a:schemeClr val="tx1"/>
              </a:solidFill>
              <a:latin typeface="Lora" pitchFamily="2" charset="0"/>
            </a:endParaRPr>
          </a:p>
          <a:p>
            <a:pPr marL="11430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1600" b="1" u="sng" dirty="0">
              <a:solidFill>
                <a:schemeClr val="tx1"/>
              </a:solidFill>
              <a:latin typeface="Lora" pitchFamily="2" charset="0"/>
            </a:endParaRPr>
          </a:p>
          <a:p>
            <a:pPr marL="11430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1600" b="1" u="sng" dirty="0">
              <a:solidFill>
                <a:schemeClr val="tx1"/>
              </a:solidFill>
              <a:latin typeface="Lora" pitchFamily="2" charset="0"/>
            </a:endParaRPr>
          </a:p>
        </p:txBody>
      </p:sp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Verifiable DMPF Performance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08BABC5-953A-B576-49EA-292428499BDC}"/>
                  </a:ext>
                </a:extLst>
              </p:cNvPr>
              <p:cNvSpPr/>
              <p:nvPr/>
            </p:nvSpPr>
            <p:spPr>
              <a:xfrm>
                <a:off x="347886" y="1157638"/>
                <a:ext cx="3574470" cy="354083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:r>
                  <a:rPr lang="en-US" sz="1600" b="1" u="sng" dirty="0">
                    <a:solidFill>
                      <a:schemeClr val="tx1"/>
                    </a:solidFill>
                    <a:latin typeface="Lora" pitchFamily="2" charset="0"/>
                  </a:rPr>
                  <a:t>Share Generation</a:t>
                </a:r>
              </a:p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ora" pitchFamily="2" charset="0"/>
                  </a:rPr>
                  <a:t> overhead</a:t>
                </a:r>
              </a:p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:endParaRPr lang="en-US" sz="16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:endParaRPr lang="en-US" sz="16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:endParaRPr lang="en-US" sz="16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:endParaRPr lang="en-US" sz="16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:endParaRPr lang="en-US" sz="16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:endParaRPr lang="en-US" sz="1600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08BABC5-953A-B576-49EA-292428499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86" y="1157638"/>
                <a:ext cx="3574470" cy="354083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89465D8C-F409-B54E-6247-6F825BEB1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354" y="2698372"/>
            <a:ext cx="3316581" cy="2050753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D82C88F0-7ADE-36C1-ABCF-BF0EE0CBA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506" y="1507086"/>
            <a:ext cx="3352801" cy="1582557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622AC7AE-F536-1B92-04B1-5820CC904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232" y="2420470"/>
            <a:ext cx="3103470" cy="191897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F890-47FD-E6D3-DB91-B73F77D2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Directions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5901B1A-66FF-20DF-D156-A3C7807292E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70405"/>
                <a:ext cx="8520600" cy="3416400"/>
              </a:xfrm>
            </p:spPr>
            <p:txBody>
              <a:bodyPr>
                <a:noAutofit/>
              </a:bodyPr>
              <a:lstStyle/>
              <a:p>
                <a:r>
                  <a:rPr lang="en-US" b="1" dirty="0"/>
                  <a:t>Immediate Applications</a:t>
                </a:r>
              </a:p>
              <a:p>
                <a:pPr lvl="1"/>
                <a:r>
                  <a:rPr lang="en-US" sz="1800" dirty="0"/>
                  <a:t>Two-server Malicious PIR &amp; Two-Server Malicious PSI</a:t>
                </a:r>
              </a:p>
              <a:p>
                <a:r>
                  <a:rPr lang="en-US" dirty="0"/>
                  <a:t>Likely extensions to </a:t>
                </a:r>
                <a:r>
                  <a:rPr lang="en-US" b="1" dirty="0"/>
                  <a:t>two-server ORAM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b="1" u="sng" dirty="0"/>
                  <a:t>Next Steps:</a:t>
                </a:r>
                <a:r>
                  <a:rPr lang="en-US" b="1" dirty="0"/>
                  <a:t> </a:t>
                </a:r>
                <a:r>
                  <a:rPr lang="en-US" dirty="0"/>
                  <a:t>Malicious MPC for set membership. </a:t>
                </a:r>
              </a:p>
              <a:p>
                <a:pPr lvl="1"/>
                <a:r>
                  <a:rPr lang="en-US" sz="1800" dirty="0"/>
                  <a:t>One valid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/>
                  <a:t> is trivial (e.g.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/>
                  <a:t> can only be 1).</a:t>
                </a:r>
              </a:p>
              <a:p>
                <a:pPr lvl="1"/>
                <a:r>
                  <a:rPr lang="en-US" sz="1800" dirty="0"/>
                  <a:t>Achieved by </a:t>
                </a:r>
                <a:r>
                  <a:rPr lang="en-US" sz="1800" dirty="0">
                    <a:solidFill>
                      <a:schemeClr val="bg2"/>
                    </a:solidFill>
                  </a:rPr>
                  <a:t>[BBCGI21] </a:t>
                </a:r>
                <a:r>
                  <a:rPr lang="en-US" sz="18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although still requires large output field.</a:t>
                </a:r>
              </a:p>
              <a:p>
                <a:pPr lvl="1"/>
                <a:r>
                  <a:rPr lang="en-US" sz="1800" dirty="0">
                    <a:solidFill>
                      <a:schemeClr val="tx1"/>
                    </a:solidFill>
                  </a:rPr>
                  <a:t>Need to defend against additive attacks from a malicious server. 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5901B1A-66FF-20DF-D156-A3C780729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70405"/>
                <a:ext cx="8520600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770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B4B6-2EC4-9987-EFED-3F479165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4342128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Thank you!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eprint.iacr.org/2021/580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ldec@mit.edu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57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B4B6-2EC4-9987-EFED-3F479165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EA4D85C-3049-94BA-9CCB-DCE5A4208019}"/>
                  </a:ext>
                </a:extLst>
              </p:cNvPr>
              <p:cNvSpPr/>
              <p:nvPr/>
            </p:nvSpPr>
            <p:spPr>
              <a:xfrm>
                <a:off x="1311588" y="1017725"/>
                <a:ext cx="6520823" cy="9864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r>
                  <a:rPr lang="en-US" b="1" u="sng" dirty="0">
                    <a:solidFill>
                      <a:schemeClr val="tx1"/>
                    </a:solidFill>
                    <a:latin typeface="Lora" pitchFamily="2" charset="0"/>
                  </a:rPr>
                  <a:t>Verifying DPFs</a:t>
                </a:r>
              </a:p>
              <a:p>
                <a:pPr marL="342900" indent="-342900">
                  <a:buFont typeface="Arial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Server 0 begins with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. Server 1 begins with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Servers apply the </a:t>
                </a:r>
                <a:r>
                  <a:rPr lang="en-US" b="1" dirty="0">
                    <a:solidFill>
                      <a:schemeClr val="tx1"/>
                    </a:solidFill>
                    <a:latin typeface="Lora" pitchFamily="2" charset="0"/>
                  </a:rPr>
                  <a:t>correction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operation to each element in the vectors.</a:t>
                </a:r>
              </a:p>
              <a:p>
                <a:pPr marL="342900" indent="-342900"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Servers hash the resulting vectors to check if they are equal.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EA4D85C-3049-94BA-9CCB-DCE5A4208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88" y="1017725"/>
                <a:ext cx="6520823" cy="986486"/>
              </a:xfrm>
              <a:prstGeom prst="roundRect">
                <a:avLst/>
              </a:prstGeom>
              <a:blipFill>
                <a:blip r:embed="rId2"/>
                <a:stretch>
                  <a:fillRect b="-421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00BA83A-F507-EE88-64B6-420CC2FF59D6}"/>
                  </a:ext>
                </a:extLst>
              </p:cNvPr>
              <p:cNvSpPr/>
              <p:nvPr/>
            </p:nvSpPr>
            <p:spPr>
              <a:xfrm>
                <a:off x="277238" y="2054935"/>
                <a:ext cx="4742234" cy="273107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DMPF</m:t>
                      </m:r>
                      <m:r>
                        <a:rPr lang="en-US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𝑺𝒉𝒂𝒓𝒆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  <m:t>𝑓</m:t>
                          </m:r>
                        </m:e>
                      </m: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→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𝑘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  <m:t>0</m:t>
                          </m:r>
                        </m:e>
                      </m: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,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𝑘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200" b="0" dirty="0">
                  <a:solidFill>
                    <a:schemeClr val="tx1"/>
                  </a:solidFill>
                  <a:latin typeface="Lora" pitchFamily="2" charset="0"/>
                  <a:ea typeface="Lora"/>
                  <a:cs typeface="Lora"/>
                  <a:sym typeface="Lora"/>
                </a:endParaRPr>
              </a:p>
              <a:p>
                <a:pPr lvl="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200" dirty="0">
                    <a:solidFill>
                      <a:schemeClr val="tx1"/>
                    </a:solidFill>
                    <a:latin typeface="Lora" pitchFamily="2" charset="0"/>
                  </a:rPr>
                  <a:t> Client inserts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Lora" pitchFamily="2" charset="0"/>
                  </a:rPr>
                  <a:t> into a Cuckoo-hash table with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200" b="0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 buckets.</a:t>
                </a:r>
              </a:p>
              <a:p>
                <a:pPr lvl="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200" dirty="0">
                    <a:solidFill>
                      <a:schemeClr val="tx1"/>
                    </a:solidFill>
                    <a:latin typeface="Lora" pitchFamily="2" charset="0"/>
                  </a:rPr>
                  <a:t> For each bucket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Lora" pitchFamily="2" charset="0"/>
                  </a:rPr>
                  <a:t>, if the bucket holds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200" b="0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 then define the point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200" b="0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. If the bucket is empty, define the point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Lora" pitchFamily="2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200" dirty="0">
                    <a:solidFill>
                      <a:schemeClr val="tx1"/>
                    </a:solidFill>
                    <a:latin typeface="Lora" pitchFamily="2" charset="0"/>
                  </a:rPr>
                  <a:t> For each bucket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Lora" pitchFamily="2" charset="0"/>
                  </a:rPr>
                  <a:t>, 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DPF</m:t>
                    </m:r>
                    <m:r>
                      <a:rPr lang="en-US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𝑺𝒉𝒂𝒓𝒆</m:t>
                    </m:r>
                    <m:d>
                      <m:d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200" dirty="0">
                    <a:solidFill>
                      <a:schemeClr val="tx1"/>
                    </a:solidFill>
                    <a:latin typeface="Lora" pitchFamily="2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200" b="0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200" b="0" dirty="0">
                  <a:solidFill>
                    <a:schemeClr val="tx1"/>
                  </a:solidFill>
                  <a:latin typeface="Lora" pitchFamily="2" charset="0"/>
                  <a:ea typeface="Lora"/>
                  <a:cs typeface="Lora"/>
                  <a:sym typeface="Lora"/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00BA83A-F507-EE88-64B6-420CC2FF5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8" y="2054935"/>
                <a:ext cx="4742234" cy="27310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09951AF-2297-6F5A-5FC3-0B43F05B476E}"/>
                  </a:ext>
                </a:extLst>
              </p:cNvPr>
              <p:cNvSpPr/>
              <p:nvPr/>
            </p:nvSpPr>
            <p:spPr>
              <a:xfrm>
                <a:off x="5019471" y="2054935"/>
                <a:ext cx="3754877" cy="264354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4300" lvl="0" indent="0" algn="ctr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DMPF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𝑬𝒗𝒂𝒍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  <m:t>𝑘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Lora"/>
                                  <a:cs typeface="Lora"/>
                                  <a:sym typeface="Lora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Lora"/>
                                  <a:cs typeface="Lora"/>
                                  <a:sym typeface="Lora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ora"/>
                              <a:cs typeface="Lora"/>
                              <a:sym typeface="Lora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→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Lora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Lora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Lora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Lora"/>
                            </a:rPr>
                            <m:t>]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Lora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ora"/>
                          <a:cs typeface="Lora"/>
                          <a:sym typeface="Lora"/>
                        </a:rPr>
                        <m:t>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Lora" pitchFamily="2" charset="0"/>
                  <a:ea typeface="Lora"/>
                  <a:cs typeface="Lora"/>
                  <a:sym typeface="Lora"/>
                </a:endParaRPr>
              </a:p>
              <a:p>
                <a:pPr marL="342900" lvl="0" indent="-342900">
                  <a:spcBef>
                    <a:spcPts val="1200"/>
                  </a:spcBef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Parse the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  <a:latin typeface="Lora" pitchFamily="2" charset="0"/>
                  <a:ea typeface="Lora"/>
                  <a:cs typeface="Lora"/>
                  <a:sym typeface="Lora"/>
                </a:endParaRPr>
              </a:p>
              <a:p>
                <a:pPr marL="342900" lvl="0" indent="-342900">
                  <a:spcBef>
                    <a:spcPts val="1200"/>
                  </a:spcBef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  <a:ea typeface="Lora"/>
                    <a:cs typeface="Lora"/>
                    <a:sym typeface="Lora"/>
                  </a:rPr>
                  <a:t>Compute the indices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Lora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Lora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342900" lvl="0" indent="-342900">
                  <a:spcBef>
                    <a:spcPts val="1200"/>
                  </a:spcBef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Output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κ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DPF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𝑬𝒗𝒂𝒍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09951AF-2297-6F5A-5FC3-0B43F05B4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471" y="2054935"/>
                <a:ext cx="3754877" cy="2643540"/>
              </a:xfrm>
              <a:prstGeom prst="roundRect">
                <a:avLst/>
              </a:prstGeom>
              <a:blipFill>
                <a:blip r:embed="rId4"/>
                <a:stretch>
                  <a:fillRect b="-25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59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The Two Server Model: Corruptions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4242850" y="1253000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0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7419400" y="1253000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1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247" y="3646478"/>
            <a:ext cx="937900" cy="937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5"/>
          <p:cNvCxnSpPr>
            <a:stCxn id="79" idx="1"/>
            <a:endCxn id="77" idx="3"/>
          </p:cNvCxnSpPr>
          <p:nvPr/>
        </p:nvCxnSpPr>
        <p:spPr>
          <a:xfrm rot="10800000">
            <a:off x="4901647" y="2528440"/>
            <a:ext cx="11826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" name="Google Shape;81;p15"/>
          <p:cNvCxnSpPr>
            <a:stCxn id="79" idx="3"/>
            <a:endCxn id="78" idx="3"/>
          </p:cNvCxnSpPr>
          <p:nvPr/>
        </p:nvCxnSpPr>
        <p:spPr>
          <a:xfrm rot="10800000" flipH="1">
            <a:off x="7022147" y="2528440"/>
            <a:ext cx="10560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" name="Google Shape;82;p15"/>
          <p:cNvCxnSpPr>
            <a:stCxn id="77" idx="3"/>
            <a:endCxn id="79" idx="1"/>
          </p:cNvCxnSpPr>
          <p:nvPr/>
        </p:nvCxnSpPr>
        <p:spPr>
          <a:xfrm>
            <a:off x="4901500" y="2528300"/>
            <a:ext cx="11826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83;p15"/>
          <p:cNvCxnSpPr>
            <a:stCxn id="78" idx="3"/>
            <a:endCxn id="79" idx="3"/>
          </p:cNvCxnSpPr>
          <p:nvPr/>
        </p:nvCxnSpPr>
        <p:spPr>
          <a:xfrm flipH="1">
            <a:off x="7022050" y="2528300"/>
            <a:ext cx="10560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p15"/>
          <p:cNvCxnSpPr>
            <a:stCxn id="77" idx="4"/>
            <a:endCxn id="78" idx="2"/>
          </p:cNvCxnSpPr>
          <p:nvPr/>
        </p:nvCxnSpPr>
        <p:spPr>
          <a:xfrm>
            <a:off x="5560150" y="1890650"/>
            <a:ext cx="185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Google Shape;85;p15"/>
          <p:cNvCxnSpPr>
            <a:stCxn id="78" idx="2"/>
            <a:endCxn id="77" idx="4"/>
          </p:cNvCxnSpPr>
          <p:nvPr/>
        </p:nvCxnSpPr>
        <p:spPr>
          <a:xfrm rot="10800000">
            <a:off x="5560300" y="1890650"/>
            <a:ext cx="185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" name="Google Shape;86;p15"/>
          <p:cNvSpPr txBox="1"/>
          <p:nvPr/>
        </p:nvSpPr>
        <p:spPr>
          <a:xfrm>
            <a:off x="412950" y="1336400"/>
            <a:ext cx="37356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We will be secure against any </a:t>
            </a:r>
            <a:r>
              <a:rPr lang="en" sz="1800" b="1">
                <a:latin typeface="Lora"/>
                <a:ea typeface="Lora"/>
                <a:cs typeface="Lora"/>
                <a:sym typeface="Lora"/>
              </a:rPr>
              <a:t>one</a:t>
            </a:r>
            <a:r>
              <a:rPr lang="en" sz="1800">
                <a:latin typeface="Lora"/>
                <a:ea typeface="Lora"/>
                <a:cs typeface="Lora"/>
                <a:sym typeface="Lora"/>
              </a:rPr>
              <a:t> corruption.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If the client deviates from the protocol, the semi-honest servers will </a:t>
            </a:r>
            <a:r>
              <a:rPr lang="en" sz="1800" b="1">
                <a:latin typeface="Lora"/>
                <a:ea typeface="Lora"/>
                <a:cs typeface="Lora"/>
                <a:sym typeface="Lora"/>
              </a:rPr>
              <a:t>detect</a:t>
            </a:r>
            <a:r>
              <a:rPr lang="en" sz="1800">
                <a:latin typeface="Lora"/>
                <a:ea typeface="Lora"/>
                <a:cs typeface="Lora"/>
                <a:sym typeface="Lora"/>
              </a:rPr>
              <a:t> the misbehavior.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The client’s </a:t>
            </a:r>
            <a:r>
              <a:rPr lang="en" sz="1800" b="1">
                <a:latin typeface="Lora"/>
                <a:ea typeface="Lora"/>
                <a:cs typeface="Lora"/>
                <a:sym typeface="Lora"/>
              </a:rPr>
              <a:t>privacy is maintained </a:t>
            </a:r>
            <a:r>
              <a:rPr lang="en" sz="1800">
                <a:latin typeface="Lora"/>
                <a:ea typeface="Lora"/>
                <a:cs typeface="Lora"/>
                <a:sym typeface="Lora"/>
              </a:rPr>
              <a:t>even if one of the servers is corrupted.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084300" y="4472700"/>
            <a:ext cx="93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Client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The Two Server Model: Corruptions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4242850" y="1253000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0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7419400" y="1253000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1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95" name="Google Shape;95;p16"/>
          <p:cNvCxnSpPr>
            <a:stCxn id="96" idx="1"/>
            <a:endCxn id="93" idx="3"/>
          </p:cNvCxnSpPr>
          <p:nvPr/>
        </p:nvCxnSpPr>
        <p:spPr>
          <a:xfrm rot="10800000">
            <a:off x="4901500" y="2528300"/>
            <a:ext cx="11826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6"/>
          <p:cNvCxnSpPr>
            <a:stCxn id="96" idx="3"/>
            <a:endCxn id="94" idx="3"/>
          </p:cNvCxnSpPr>
          <p:nvPr/>
        </p:nvCxnSpPr>
        <p:spPr>
          <a:xfrm rot="10800000" flipH="1">
            <a:off x="7022050" y="2528300"/>
            <a:ext cx="10560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16"/>
          <p:cNvCxnSpPr>
            <a:stCxn id="93" idx="3"/>
            <a:endCxn id="96" idx="1"/>
          </p:cNvCxnSpPr>
          <p:nvPr/>
        </p:nvCxnSpPr>
        <p:spPr>
          <a:xfrm>
            <a:off x="4901500" y="2528300"/>
            <a:ext cx="11826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6"/>
          <p:cNvCxnSpPr>
            <a:stCxn id="94" idx="3"/>
            <a:endCxn id="96" idx="3"/>
          </p:cNvCxnSpPr>
          <p:nvPr/>
        </p:nvCxnSpPr>
        <p:spPr>
          <a:xfrm flipH="1">
            <a:off x="7022050" y="2528300"/>
            <a:ext cx="10560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6"/>
          <p:cNvCxnSpPr>
            <a:stCxn id="93" idx="4"/>
            <a:endCxn id="94" idx="2"/>
          </p:cNvCxnSpPr>
          <p:nvPr/>
        </p:nvCxnSpPr>
        <p:spPr>
          <a:xfrm>
            <a:off x="5560150" y="1890650"/>
            <a:ext cx="185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" name="Google Shape;101;p16"/>
          <p:cNvCxnSpPr>
            <a:stCxn id="94" idx="2"/>
            <a:endCxn id="93" idx="4"/>
          </p:cNvCxnSpPr>
          <p:nvPr/>
        </p:nvCxnSpPr>
        <p:spPr>
          <a:xfrm rot="10800000">
            <a:off x="5560300" y="1890650"/>
            <a:ext cx="185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2" name="Google Shape;102;p16"/>
          <p:cNvSpPr txBox="1"/>
          <p:nvPr/>
        </p:nvSpPr>
        <p:spPr>
          <a:xfrm>
            <a:off x="412950" y="1336400"/>
            <a:ext cx="37356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We will be secure against any </a:t>
            </a:r>
            <a:r>
              <a:rPr lang="en" sz="1800" b="1">
                <a:latin typeface="Lora"/>
                <a:ea typeface="Lora"/>
                <a:cs typeface="Lora"/>
                <a:sym typeface="Lora"/>
              </a:rPr>
              <a:t>one</a:t>
            </a:r>
            <a:r>
              <a:rPr lang="en" sz="1800">
                <a:latin typeface="Lora"/>
                <a:ea typeface="Lora"/>
                <a:cs typeface="Lora"/>
                <a:sym typeface="Lora"/>
              </a:rPr>
              <a:t> corruption.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If the client deviates from the protocol, the semi-honest servers will </a:t>
            </a:r>
            <a:r>
              <a:rPr lang="en" sz="1800" b="1">
                <a:latin typeface="Lora"/>
                <a:ea typeface="Lora"/>
                <a:cs typeface="Lora"/>
                <a:sym typeface="Lora"/>
              </a:rPr>
              <a:t>detect</a:t>
            </a:r>
            <a:r>
              <a:rPr lang="en" sz="1800">
                <a:latin typeface="Lora"/>
                <a:ea typeface="Lora"/>
                <a:cs typeface="Lora"/>
                <a:sym typeface="Lora"/>
              </a:rPr>
              <a:t> the misbehavior.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The client’s </a:t>
            </a:r>
            <a:r>
              <a:rPr lang="en" sz="1800" b="1">
                <a:latin typeface="Lora"/>
                <a:ea typeface="Lora"/>
                <a:cs typeface="Lora"/>
                <a:sym typeface="Lora"/>
              </a:rPr>
              <a:t>privacy is maintained </a:t>
            </a:r>
            <a:r>
              <a:rPr lang="en" sz="1800">
                <a:latin typeface="Lora"/>
                <a:ea typeface="Lora"/>
                <a:cs typeface="Lora"/>
                <a:sym typeface="Lora"/>
              </a:rPr>
              <a:t>even if one of the servers is corrupted.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5935500" y="4509275"/>
            <a:ext cx="123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Corrupted Client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818" y="3936575"/>
            <a:ext cx="73076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The Two Server Model: Corruptions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4242850" y="1253000"/>
            <a:ext cx="1317300" cy="1275300"/>
          </a:xfrm>
          <a:prstGeom prst="can">
            <a:avLst>
              <a:gd name="adj" fmla="val 25000"/>
            </a:avLst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Corrupted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0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7419400" y="1253000"/>
            <a:ext cx="1317300" cy="1275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Server 1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247" y="3646478"/>
            <a:ext cx="937900" cy="937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17"/>
          <p:cNvCxnSpPr>
            <a:stCxn id="112" idx="1"/>
            <a:endCxn id="110" idx="3"/>
          </p:cNvCxnSpPr>
          <p:nvPr/>
        </p:nvCxnSpPr>
        <p:spPr>
          <a:xfrm rot="10800000">
            <a:off x="4901647" y="2528440"/>
            <a:ext cx="11826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" name="Google Shape;114;p17"/>
          <p:cNvCxnSpPr>
            <a:stCxn id="112" idx="3"/>
            <a:endCxn id="111" idx="3"/>
          </p:cNvCxnSpPr>
          <p:nvPr/>
        </p:nvCxnSpPr>
        <p:spPr>
          <a:xfrm rot="10800000" flipH="1">
            <a:off x="7022147" y="2528440"/>
            <a:ext cx="10560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17"/>
          <p:cNvCxnSpPr>
            <a:stCxn id="110" idx="3"/>
            <a:endCxn id="112" idx="1"/>
          </p:cNvCxnSpPr>
          <p:nvPr/>
        </p:nvCxnSpPr>
        <p:spPr>
          <a:xfrm>
            <a:off x="4901500" y="2528300"/>
            <a:ext cx="11826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116;p17"/>
          <p:cNvCxnSpPr>
            <a:stCxn id="111" idx="3"/>
            <a:endCxn id="112" idx="3"/>
          </p:cNvCxnSpPr>
          <p:nvPr/>
        </p:nvCxnSpPr>
        <p:spPr>
          <a:xfrm flipH="1">
            <a:off x="7022050" y="2528300"/>
            <a:ext cx="1056000" cy="15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" name="Google Shape;117;p17"/>
          <p:cNvCxnSpPr>
            <a:stCxn id="110" idx="4"/>
            <a:endCxn id="111" idx="2"/>
          </p:cNvCxnSpPr>
          <p:nvPr/>
        </p:nvCxnSpPr>
        <p:spPr>
          <a:xfrm>
            <a:off x="5560150" y="1890650"/>
            <a:ext cx="185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17"/>
          <p:cNvCxnSpPr>
            <a:stCxn id="111" idx="2"/>
            <a:endCxn id="110" idx="4"/>
          </p:cNvCxnSpPr>
          <p:nvPr/>
        </p:nvCxnSpPr>
        <p:spPr>
          <a:xfrm rot="10800000">
            <a:off x="5560300" y="1890650"/>
            <a:ext cx="185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" name="Google Shape;119;p17"/>
          <p:cNvSpPr txBox="1"/>
          <p:nvPr/>
        </p:nvSpPr>
        <p:spPr>
          <a:xfrm>
            <a:off x="412950" y="1336400"/>
            <a:ext cx="37356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We will be secure against any </a:t>
            </a:r>
            <a:r>
              <a:rPr lang="en" sz="1800" b="1">
                <a:latin typeface="Lora"/>
                <a:ea typeface="Lora"/>
                <a:cs typeface="Lora"/>
                <a:sym typeface="Lora"/>
              </a:rPr>
              <a:t>one</a:t>
            </a:r>
            <a:r>
              <a:rPr lang="en" sz="1800">
                <a:latin typeface="Lora"/>
                <a:ea typeface="Lora"/>
                <a:cs typeface="Lora"/>
                <a:sym typeface="Lora"/>
              </a:rPr>
              <a:t> corruption.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If the client deviates from the protocol, the semi-honest servers will </a:t>
            </a:r>
            <a:r>
              <a:rPr lang="en" sz="1800" b="1">
                <a:latin typeface="Lora"/>
                <a:ea typeface="Lora"/>
                <a:cs typeface="Lora"/>
                <a:sym typeface="Lora"/>
              </a:rPr>
              <a:t>detect</a:t>
            </a:r>
            <a:r>
              <a:rPr lang="en" sz="1800">
                <a:latin typeface="Lora"/>
                <a:ea typeface="Lora"/>
                <a:cs typeface="Lora"/>
                <a:sym typeface="Lora"/>
              </a:rPr>
              <a:t> the misbehavior.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The client’s </a:t>
            </a:r>
            <a:r>
              <a:rPr lang="en" sz="1800" b="1">
                <a:latin typeface="Lora"/>
                <a:ea typeface="Lora"/>
                <a:cs typeface="Lora"/>
                <a:sym typeface="Lora"/>
              </a:rPr>
              <a:t>privacy is maintained </a:t>
            </a:r>
            <a:r>
              <a:rPr lang="en" sz="1800">
                <a:latin typeface="Lora"/>
                <a:ea typeface="Lora"/>
                <a:cs typeface="Lora"/>
                <a:sym typeface="Lora"/>
              </a:rPr>
              <a:t>even if one of the servers is corrupted.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6084300" y="4472700"/>
            <a:ext cx="93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Client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Two Server Model: Applications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5244352" y="1497111"/>
            <a:ext cx="3581048" cy="762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en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Apple &amp; Google </a:t>
            </a:r>
          </a:p>
          <a:p>
            <a:pPr marL="0" lvl="0" indent="0" algn="ctr" rtl="0">
              <a:lnSpc>
                <a:spcPct val="100000"/>
              </a:lnSpc>
              <a:buNone/>
            </a:pPr>
            <a:r>
              <a:rPr lang="en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Covid Data Collection</a:t>
            </a:r>
            <a:endParaRPr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352" y="2300217"/>
            <a:ext cx="3587947" cy="18056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D5E3BD-DCB9-E33B-BF15-2E6151AFFB02}"/>
              </a:ext>
            </a:extLst>
          </p:cNvPr>
          <p:cNvSpPr txBox="1"/>
          <p:nvPr/>
        </p:nvSpPr>
        <p:spPr>
          <a:xfrm>
            <a:off x="421341" y="1183341"/>
            <a:ext cx="414375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Lora" pitchFamily="2" charset="0"/>
              </a:rPr>
              <a:t>Many larger protocols:</a:t>
            </a:r>
            <a:endParaRPr lang="en-US" sz="1800" u="sng" dirty="0">
              <a:latin typeface="Lora" pitchFamily="2" charset="0"/>
            </a:endParaRPr>
          </a:p>
          <a:p>
            <a:endParaRPr lang="en-US" sz="1800" b="1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Lora" pitchFamily="2" charset="0"/>
              </a:rPr>
              <a:t>Private Information Retrieval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Lora" pitchFamily="2" charset="0"/>
              </a:rPr>
              <a:t>Private Set Intersection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Lora" pitchFamily="2" charset="0"/>
              </a:rPr>
              <a:t>ORAM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360B22A-4EB9-F11A-1B5E-20D606363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341" y="3892241"/>
            <a:ext cx="266700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3B6D4C-1AA4-28F1-E164-CF36308FB645}"/>
              </a:ext>
            </a:extLst>
          </p:cNvPr>
          <p:cNvSpPr txBox="1"/>
          <p:nvPr/>
        </p:nvSpPr>
        <p:spPr>
          <a:xfrm>
            <a:off x="3088341" y="3505200"/>
            <a:ext cx="181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Lora" pitchFamily="2" charset="0"/>
              </a:rPr>
              <a:t>Mozilla + </a:t>
            </a:r>
            <a:r>
              <a:rPr lang="en-US" sz="1800" b="1" dirty="0" err="1">
                <a:latin typeface="Lora" pitchFamily="2" charset="0"/>
              </a:rPr>
              <a:t>Prio</a:t>
            </a:r>
            <a:r>
              <a:rPr lang="en-US" sz="1800" b="1" dirty="0">
                <a:latin typeface="Lora" pitchFamily="2" charset="0"/>
              </a:rPr>
              <a:t> Private data collection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0"/>
              </a:rPr>
              <a:t>[BC17]</a:t>
            </a:r>
          </a:p>
        </p:txBody>
      </p:sp>
    </p:spTree>
    <p:extLst>
      <p:ext uri="{BB962C8B-B14F-4D97-AF65-F5344CB8AC3E}">
        <p14:creationId xmlns:p14="http://schemas.microsoft.com/office/powerpoint/2010/main" val="84181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Introduction: Function Secret Sharing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Google Shape;135;p1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 lnSpcReduction="10000"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A secret sharing scheme for functions.</a:t>
                </a:r>
              </a:p>
              <a:p>
                <a:pPr marL="0" lvl="0" indent="0" algn="ctr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Supported function class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𝑭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≔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:</m:t>
                    </m:r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𝑫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→</m:t>
                    </m:r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𝑹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.</a:t>
                </a:r>
              </a:p>
              <a:p>
                <a:pPr marL="0" lvl="0" indent="0" algn="ctr"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Consider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</m:oMath>
                </a14:m>
                <a:r>
                  <a:rPr lang="en-US" b="1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 </a:t>
                </a: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in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.</a:t>
                </a:r>
              </a:p>
              <a:p>
                <a:pPr marL="457200" lvl="0" indent="-342900" algn="l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ora"/>
                  <a:buChar char="●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𝑺𝒉𝒂𝒓𝒆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→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, 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1</m:t>
                        </m:r>
                      </m:e>
                    </m:d>
                  </m:oMath>
                </a14:m>
                <a:endParaRPr lang="en-US" b="0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lvl="1" indent="-342900">
                  <a:spcBef>
                    <a:spcPts val="1200"/>
                  </a:spcBef>
                  <a:buSzPts val="1800"/>
                  <a:buFont typeface="Lora"/>
                  <a:buChar char="●"/>
                </a:pPr>
                <a:r>
                  <a:rPr lang="en-US" sz="1800" b="1" u="sng" dirty="0">
                    <a:solidFill>
                      <a:schemeClr val="dk1"/>
                    </a:solidFill>
                    <a:sym typeface="Lora"/>
                  </a:rPr>
                  <a:t>Hiding</a:t>
                </a:r>
                <a:r>
                  <a:rPr lang="en-US" sz="1800" dirty="0">
                    <a:solidFill>
                      <a:schemeClr val="dk1"/>
                    </a:solidFill>
                    <a:sym typeface="Lora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𝑘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{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𝑏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chemeClr val="dk1"/>
                    </a:solidFill>
                    <a:sym typeface="Lora"/>
                  </a:rPr>
                  <a:t> alone hides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solidFill>
                      <a:schemeClr val="dk1"/>
                    </a:solidFill>
                    <a:sym typeface="Lora"/>
                  </a:rPr>
                  <a:t>. (Doesn’t necessarily hide that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𝑓</m:t>
                    </m:r>
                    <m:r>
                      <a:rPr lang="en-US" sz="1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Lora"/>
                      </a:rPr>
                      <m:t>∈</m:t>
                    </m:r>
                    <m:r>
                      <a:rPr lang="en-US" sz="1800" b="1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𝑭</m:t>
                    </m:r>
                  </m:oMath>
                </a14:m>
                <a:r>
                  <a:rPr lang="en-US" sz="1800" dirty="0">
                    <a:solidFill>
                      <a:schemeClr val="dk1"/>
                    </a:solidFill>
                    <a:sym typeface="Lora"/>
                  </a:rPr>
                  <a:t>).</a:t>
                </a:r>
              </a:p>
              <a:p>
                <a:pPr marL="914400" lvl="0" indent="0" algn="l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endParaRPr lang="en-US" sz="100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marL="457200" lvl="0" indent="-342900" algn="l" rtl="0"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ora"/>
                  <a:buChar char="●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𝑬𝒗𝒂𝒍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𝑘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Lora"/>
                                <a:cs typeface="Lora"/>
                                <a:sym typeface="Lora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Lora"/>
                                <a:cs typeface="Lora"/>
                                <a:sym typeface="Lora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→[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𝑏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dk1"/>
                  </a:solidFill>
                  <a:latin typeface="Lora"/>
                  <a:sym typeface="Lora"/>
                </a:endParaRPr>
              </a:p>
              <a:p>
                <a:pPr lvl="1" indent="-342900">
                  <a:spcBef>
                    <a:spcPts val="1200"/>
                  </a:spcBef>
                  <a:buSzPts val="1800"/>
                  <a:buFont typeface="Lora"/>
                  <a:buChar char="●"/>
                </a:pPr>
                <a:r>
                  <a:rPr lang="en-US" sz="1800" b="1" u="sng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Correctness</a:t>
                </a:r>
                <a:r>
                  <a:rPr lang="en-US" sz="1800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[</m:t>
                    </m:r>
                    <m:r>
                      <a:rPr lang="en-U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Lora"/>
                      </a:rPr>
                      <m:t>𝑦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Lora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1800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mc:Choice>
        <mc:Fallback xmlns="">
          <p:sp>
            <p:nvSpPr>
              <p:cNvPr id="135" name="Google Shape;135;p1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Function Class: Point Functions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Google Shape;141;p2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184364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Parameters of </a:t>
                </a:r>
                <a:r>
                  <a:rPr lang="en-US" b="1" i="1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F</a:t>
                </a: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 (class of point functions): Domain </a:t>
                </a:r>
                <a:r>
                  <a:rPr lang="en-US" b="1" i="1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D</a:t>
                </a: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, Range </a:t>
                </a:r>
                <a:r>
                  <a:rPr lang="en-US" b="1" i="1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R</a:t>
                </a:r>
                <a:endParaRPr lang="en-US" i="1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marL="0" lvl="0" indent="0" algn="ctr"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α</m:t>
                    </m:r>
                    <m:r>
                      <a:rPr lang="el-GR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Lora"/>
                      </a:rPr>
                      <m:t>∈</m:t>
                    </m:r>
                    <m:r>
                      <a:rPr lang="el-GR" b="1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𝑫</m:t>
                    </m:r>
                    <m:r>
                      <a:rPr lang="el-GR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,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𝑹</m:t>
                    </m:r>
                  </m:oMath>
                </a14:m>
                <a:r>
                  <a:rPr lang="el-GR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, </a:t>
                </a: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≔ </m:t>
                    </m:r>
                    <m:r>
                      <a:rPr lang="en-US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{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l-GR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}</m:t>
                    </m:r>
                    <m:r>
                      <a:rPr lang="el-GR" b="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in </a:t>
                </a:r>
                <a:r>
                  <a:rPr lang="en-US" b="1" i="1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F</a:t>
                </a:r>
                <a:r>
                  <a:rPr lang="en-US" dirty="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.</a:t>
                </a:r>
              </a:p>
              <a:p>
                <a:pPr marL="0" lvl="0" indent="0" algn="l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mc:Choice>
        <mc:Fallback xmlns="">
          <p:sp>
            <p:nvSpPr>
              <p:cNvPr id="141" name="Google Shape;141;p2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18436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CDB53CE-80FB-6669-F6F6-29078EA37497}"/>
                  </a:ext>
                </a:extLst>
              </p:cNvPr>
              <p:cNvSpPr/>
              <p:nvPr/>
            </p:nvSpPr>
            <p:spPr>
              <a:xfrm>
                <a:off x="442608" y="3326859"/>
                <a:ext cx="8200417" cy="1450639"/>
              </a:xfrm>
              <a:prstGeom prst="roundRect">
                <a:avLst/>
              </a:prstGeom>
              <a:solidFill>
                <a:srgbClr val="AADE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ctr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Distributed Point Functions</a:t>
                </a:r>
                <a:r>
                  <a:rPr lang="en-US" sz="1800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 (</a:t>
                </a:r>
                <a:r>
                  <a:rPr lang="en-US" sz="1800" b="1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DPF</a:t>
                </a:r>
                <a:r>
                  <a:rPr lang="en-US" sz="1800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): FSS for point functions</a:t>
                </a:r>
              </a:p>
              <a:p>
                <a:pPr marL="0" lvl="0" indent="0" algn="ctr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A DPF scheme hides the non-zero point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).</a:t>
                </a:r>
              </a:p>
              <a:p>
                <a:pPr marL="0" lvl="0" indent="0" algn="ctr" rtl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The shares </a:t>
                </a:r>
                <a:r>
                  <a:rPr lang="en-US" sz="1800" b="1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don’t</a:t>
                </a:r>
                <a:r>
                  <a:rPr lang="en-US" sz="1800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 hide the fact that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 is a point function.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CDB53CE-80FB-6669-F6F6-29078EA37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08" y="3326859"/>
                <a:ext cx="8200417" cy="145063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461776F-5679-2B06-5C6B-008A71BF35F2}"/>
                  </a:ext>
                </a:extLst>
              </p:cNvPr>
              <p:cNvSpPr/>
              <p:nvPr/>
            </p:nvSpPr>
            <p:spPr>
              <a:xfrm>
                <a:off x="2327742" y="2076856"/>
                <a:ext cx="4488515" cy="108463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=</m:t>
                    </m:r>
                    <m:r>
                      <m:rPr>
                        <m:sty m:val="p"/>
                      </m:rPr>
                      <a:rPr lang="el-G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	 	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 =</m:t>
                    </m:r>
                    <m:r>
                      <m:rPr>
                        <m:sty m:val="p"/>
                      </m:rPr>
                      <a:rPr lang="el-G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ora"/>
                            <a:cs typeface="Lora"/>
                            <a:sym typeface="Lora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ora"/>
                        <a:cs typeface="Lora"/>
                        <a:sym typeface="Lora"/>
                      </a:rPr>
                      <m:t>0</m:t>
                    </m:r>
                    <m:r>
                      <a:rPr lang="el-G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Lora"/>
                    <a:ea typeface="Lora"/>
                    <a:cs typeface="Lora"/>
                    <a:sym typeface="Lora"/>
                  </a:rPr>
                  <a:t>		otherwise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461776F-5679-2B06-5C6B-008A71BF3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742" y="2076856"/>
                <a:ext cx="4488515" cy="108463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2782</Words>
  <Application>Microsoft Office PowerPoint</Application>
  <PresentationFormat>On-screen Show (16:9)</PresentationFormat>
  <Paragraphs>368</Paragraphs>
  <Slides>35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Lora</vt:lpstr>
      <vt:lpstr>Arial</vt:lpstr>
      <vt:lpstr>Cambria Math</vt:lpstr>
      <vt:lpstr>Simple Light</vt:lpstr>
      <vt:lpstr>Lightweight Maliciously Secure  Verifiable  Function Secret Sharing</vt:lpstr>
      <vt:lpstr>This Talk</vt:lpstr>
      <vt:lpstr>The Two Server Model: Introduction</vt:lpstr>
      <vt:lpstr>The Two Server Model: Corruptions</vt:lpstr>
      <vt:lpstr>The Two Server Model: Corruptions</vt:lpstr>
      <vt:lpstr>The Two Server Model: Corruptions</vt:lpstr>
      <vt:lpstr>Two Server Model: Applications</vt:lpstr>
      <vt:lpstr>Introduction: Function Secret Sharing</vt:lpstr>
      <vt:lpstr>Function Class: Point Functions</vt:lpstr>
      <vt:lpstr>Prior Work: Distributed Point Functions </vt:lpstr>
      <vt:lpstr>Prior Work: Distributed Point Functions </vt:lpstr>
      <vt:lpstr>Verifying Point Functions</vt:lpstr>
      <vt:lpstr>Verifying Point Functions: Prior Work</vt:lpstr>
      <vt:lpstr>Starting Point: Verifying the Zero Function</vt:lpstr>
      <vt:lpstr>From Zero Points to One Point: Correction Operation</vt:lpstr>
      <vt:lpstr>From Zero Points to One Point: Correction Operation</vt:lpstr>
      <vt:lpstr>From Zero Points to One Point: Correction Operation</vt:lpstr>
      <vt:lpstr>From Zero Points to One Point: Correction Operation</vt:lpstr>
      <vt:lpstr>From Zero Points to One Point</vt:lpstr>
      <vt:lpstr>From Zero Points to One Point</vt:lpstr>
      <vt:lpstr>XOR-Collision Resistance</vt:lpstr>
      <vt:lpstr>Verifying Point Functions: Our Approach</vt:lpstr>
      <vt:lpstr>Verifying Point Functions: Our Approach</vt:lpstr>
      <vt:lpstr>Verifiable DPF Performance</vt:lpstr>
      <vt:lpstr>Efficient, Verifiable Multi-Point Functions</vt:lpstr>
      <vt:lpstr>Function Class: Multi-point Functions</vt:lpstr>
      <vt:lpstr>FSS for Multi-Point Functions (DMPF) </vt:lpstr>
      <vt:lpstr>Background: Cuckoo Hashing</vt:lpstr>
      <vt:lpstr>DMPF: Our Construction</vt:lpstr>
      <vt:lpstr>DMPF: Our Construction</vt:lpstr>
      <vt:lpstr>Verifying DMPFs</vt:lpstr>
      <vt:lpstr>Verifiable DMPF Performance</vt:lpstr>
      <vt:lpstr>Future Directions</vt:lpstr>
      <vt:lpstr>  Thank you!  eprint.iacr.org/2021/580  ldec@mit.edu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Secret Sharing Maliciously Secure  Lightweight Verifiable </dc:title>
  <cp:lastModifiedBy>Download PowerPoint</cp:lastModifiedBy>
  <cp:revision>49</cp:revision>
  <dcterms:modified xsi:type="dcterms:W3CDTF">2022-05-30T03:22:53Z</dcterms:modified>
</cp:coreProperties>
</file>